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72" r:id="rId4"/>
    <p:sldMasterId id="2147483749" r:id="rId5"/>
  </p:sldMasterIdLst>
  <p:notesMasterIdLst>
    <p:notesMasterId r:id="rId230"/>
  </p:notesMasterIdLst>
  <p:sldIdLst>
    <p:sldId id="1427" r:id="rId6"/>
    <p:sldId id="3039" r:id="rId7"/>
    <p:sldId id="1428" r:id="rId8"/>
    <p:sldId id="1430" r:id="rId9"/>
    <p:sldId id="1886" r:id="rId10"/>
    <p:sldId id="1431" r:id="rId11"/>
    <p:sldId id="2330" r:id="rId12"/>
    <p:sldId id="3346" r:id="rId13"/>
    <p:sldId id="3368" r:id="rId14"/>
    <p:sldId id="3345" r:id="rId15"/>
    <p:sldId id="2323" r:id="rId16"/>
    <p:sldId id="3796" r:id="rId17"/>
    <p:sldId id="3799" r:id="rId18"/>
    <p:sldId id="3805" r:id="rId19"/>
    <p:sldId id="3801" r:id="rId20"/>
    <p:sldId id="3806" r:id="rId21"/>
    <p:sldId id="2325" r:id="rId22"/>
    <p:sldId id="1098" r:id="rId23"/>
    <p:sldId id="3813" r:id="rId24"/>
    <p:sldId id="3814" r:id="rId25"/>
    <p:sldId id="1432" r:id="rId26"/>
    <p:sldId id="2581" r:id="rId27"/>
    <p:sldId id="533" r:id="rId28"/>
    <p:sldId id="2580" r:id="rId29"/>
    <p:sldId id="2290" r:id="rId30"/>
    <p:sldId id="3369" r:id="rId31"/>
    <p:sldId id="2576" r:id="rId32"/>
    <p:sldId id="3348" r:id="rId33"/>
    <p:sldId id="2485" r:id="rId34"/>
    <p:sldId id="3370" r:id="rId35"/>
    <p:sldId id="3362" r:id="rId36"/>
    <p:sldId id="3807" r:id="rId37"/>
    <p:sldId id="3363" r:id="rId38"/>
    <p:sldId id="3750" r:id="rId39"/>
    <p:sldId id="3040" r:id="rId40"/>
    <p:sldId id="3015" r:id="rId41"/>
    <p:sldId id="3371" r:id="rId42"/>
    <p:sldId id="2874" r:id="rId43"/>
    <p:sldId id="3752" r:id="rId44"/>
    <p:sldId id="3402" r:id="rId45"/>
    <p:sldId id="3404" r:id="rId46"/>
    <p:sldId id="3403" r:id="rId47"/>
    <p:sldId id="3809" r:id="rId48"/>
    <p:sldId id="3811" r:id="rId49"/>
    <p:sldId id="3815" r:id="rId50"/>
    <p:sldId id="2937" r:id="rId51"/>
    <p:sldId id="2876" r:id="rId52"/>
    <p:sldId id="2940" r:id="rId53"/>
    <p:sldId id="2941" r:id="rId54"/>
    <p:sldId id="3405" r:id="rId55"/>
    <p:sldId id="3406" r:id="rId56"/>
    <p:sldId id="3816" r:id="rId57"/>
    <p:sldId id="3372" r:id="rId58"/>
    <p:sldId id="3754" r:id="rId59"/>
    <p:sldId id="3373" r:id="rId60"/>
    <p:sldId id="3374" r:id="rId61"/>
    <p:sldId id="3378" r:id="rId62"/>
    <p:sldId id="3379" r:id="rId63"/>
    <p:sldId id="3381" r:id="rId64"/>
    <p:sldId id="3382" r:id="rId65"/>
    <p:sldId id="3755" r:id="rId66"/>
    <p:sldId id="3817" r:id="rId67"/>
    <p:sldId id="3818" r:id="rId68"/>
    <p:sldId id="3757" r:id="rId69"/>
    <p:sldId id="3758" r:id="rId70"/>
    <p:sldId id="3812" r:id="rId71"/>
    <p:sldId id="3760" r:id="rId72"/>
    <p:sldId id="3756" r:id="rId73"/>
    <p:sldId id="3761" r:id="rId74"/>
    <p:sldId id="3383" r:id="rId75"/>
    <p:sldId id="3384" r:id="rId76"/>
    <p:sldId id="3385" r:id="rId77"/>
    <p:sldId id="3386" r:id="rId78"/>
    <p:sldId id="3387" r:id="rId79"/>
    <p:sldId id="3389" r:id="rId80"/>
    <p:sldId id="3390" r:id="rId81"/>
    <p:sldId id="3391" r:id="rId82"/>
    <p:sldId id="3392" r:id="rId83"/>
    <p:sldId id="3762" r:id="rId84"/>
    <p:sldId id="3393" r:id="rId85"/>
    <p:sldId id="3394" r:id="rId86"/>
    <p:sldId id="3395" r:id="rId87"/>
    <p:sldId id="3396" r:id="rId88"/>
    <p:sldId id="3397" r:id="rId89"/>
    <p:sldId id="3398" r:id="rId90"/>
    <p:sldId id="3399" r:id="rId91"/>
    <p:sldId id="3426" r:id="rId92"/>
    <p:sldId id="3428" r:id="rId93"/>
    <p:sldId id="3201" r:id="rId94"/>
    <p:sldId id="3432" r:id="rId95"/>
    <p:sldId id="3202" r:id="rId96"/>
    <p:sldId id="3969" r:id="rId97"/>
    <p:sldId id="4036" r:id="rId98"/>
    <p:sldId id="3471" r:id="rId99"/>
    <p:sldId id="3960" r:id="rId100"/>
    <p:sldId id="4020" r:id="rId101"/>
    <p:sldId id="3970" r:id="rId102"/>
    <p:sldId id="3974" r:id="rId103"/>
    <p:sldId id="3973" r:id="rId104"/>
    <p:sldId id="3819" r:id="rId105"/>
    <p:sldId id="3820" r:id="rId106"/>
    <p:sldId id="3821" r:id="rId107"/>
    <p:sldId id="3822" r:id="rId108"/>
    <p:sldId id="3823" r:id="rId109"/>
    <p:sldId id="3824" r:id="rId110"/>
    <p:sldId id="3825" r:id="rId111"/>
    <p:sldId id="3826" r:id="rId112"/>
    <p:sldId id="3827" r:id="rId113"/>
    <p:sldId id="3828" r:id="rId114"/>
    <p:sldId id="4035" r:id="rId115"/>
    <p:sldId id="3830" r:id="rId116"/>
    <p:sldId id="3831" r:id="rId117"/>
    <p:sldId id="3833" r:id="rId118"/>
    <p:sldId id="3834" r:id="rId119"/>
    <p:sldId id="3977" r:id="rId120"/>
    <p:sldId id="3835" r:id="rId121"/>
    <p:sldId id="4018" r:id="rId122"/>
    <p:sldId id="4019" r:id="rId123"/>
    <p:sldId id="3837" r:id="rId124"/>
    <p:sldId id="4016" r:id="rId125"/>
    <p:sldId id="3839" r:id="rId126"/>
    <p:sldId id="4015" r:id="rId127"/>
    <p:sldId id="3841" r:id="rId128"/>
    <p:sldId id="3842" r:id="rId129"/>
    <p:sldId id="3843" r:id="rId130"/>
    <p:sldId id="4013" r:id="rId131"/>
    <p:sldId id="3845" r:id="rId132"/>
    <p:sldId id="4021" r:id="rId133"/>
    <p:sldId id="4022" r:id="rId134"/>
    <p:sldId id="3846" r:id="rId135"/>
    <p:sldId id="3849" r:id="rId136"/>
    <p:sldId id="3850" r:id="rId137"/>
    <p:sldId id="3851" r:id="rId138"/>
    <p:sldId id="3859" r:id="rId139"/>
    <p:sldId id="3866" r:id="rId140"/>
    <p:sldId id="3867" r:id="rId141"/>
    <p:sldId id="3868" r:id="rId142"/>
    <p:sldId id="4025" r:id="rId143"/>
    <p:sldId id="4026" r:id="rId144"/>
    <p:sldId id="4028" r:id="rId145"/>
    <p:sldId id="4029" r:id="rId146"/>
    <p:sldId id="4030" r:id="rId147"/>
    <p:sldId id="4031" r:id="rId148"/>
    <p:sldId id="3981" r:id="rId149"/>
    <p:sldId id="3982" r:id="rId150"/>
    <p:sldId id="3983" r:id="rId151"/>
    <p:sldId id="3984" r:id="rId152"/>
    <p:sldId id="3985" r:id="rId153"/>
    <p:sldId id="3986" r:id="rId154"/>
    <p:sldId id="3987" r:id="rId155"/>
    <p:sldId id="3988" r:id="rId156"/>
    <p:sldId id="3989" r:id="rId157"/>
    <p:sldId id="3990" r:id="rId158"/>
    <p:sldId id="3991" r:id="rId159"/>
    <p:sldId id="3992" r:id="rId160"/>
    <p:sldId id="3993" r:id="rId161"/>
    <p:sldId id="3994" r:id="rId162"/>
    <p:sldId id="3995" r:id="rId163"/>
    <p:sldId id="3996" r:id="rId164"/>
    <p:sldId id="3997" r:id="rId165"/>
    <p:sldId id="3998" r:id="rId166"/>
    <p:sldId id="3999" r:id="rId167"/>
    <p:sldId id="4000" r:id="rId168"/>
    <p:sldId id="4001" r:id="rId169"/>
    <p:sldId id="4002" r:id="rId170"/>
    <p:sldId id="4003" r:id="rId171"/>
    <p:sldId id="4004" r:id="rId172"/>
    <p:sldId id="4005" r:id="rId173"/>
    <p:sldId id="4006" r:id="rId174"/>
    <p:sldId id="4007" r:id="rId175"/>
    <p:sldId id="4008" r:id="rId176"/>
    <p:sldId id="4009" r:id="rId177"/>
    <p:sldId id="4010" r:id="rId178"/>
    <p:sldId id="4011" r:id="rId179"/>
    <p:sldId id="4012" r:id="rId180"/>
    <p:sldId id="3878" r:id="rId181"/>
    <p:sldId id="3879" r:id="rId182"/>
    <p:sldId id="3880" r:id="rId183"/>
    <p:sldId id="3881" r:id="rId184"/>
    <p:sldId id="3882" r:id="rId185"/>
    <p:sldId id="3883" r:id="rId186"/>
    <p:sldId id="3884" r:id="rId187"/>
    <p:sldId id="3885" r:id="rId188"/>
    <p:sldId id="3886" r:id="rId189"/>
    <p:sldId id="3887" r:id="rId190"/>
    <p:sldId id="3889" r:id="rId191"/>
    <p:sldId id="3890" r:id="rId192"/>
    <p:sldId id="3891" r:id="rId193"/>
    <p:sldId id="3892" r:id="rId194"/>
    <p:sldId id="3893" r:id="rId195"/>
    <p:sldId id="3894" r:id="rId196"/>
    <p:sldId id="3895" r:id="rId197"/>
    <p:sldId id="3896" r:id="rId198"/>
    <p:sldId id="3929" r:id="rId199"/>
    <p:sldId id="3930" r:id="rId200"/>
    <p:sldId id="3931" r:id="rId201"/>
    <p:sldId id="3932" r:id="rId202"/>
    <p:sldId id="3933" r:id="rId203"/>
    <p:sldId id="3934" r:id="rId204"/>
    <p:sldId id="3935" r:id="rId205"/>
    <p:sldId id="3936" r:id="rId206"/>
    <p:sldId id="3937" r:id="rId207"/>
    <p:sldId id="3938" r:id="rId208"/>
    <p:sldId id="3939" r:id="rId209"/>
    <p:sldId id="3940" r:id="rId210"/>
    <p:sldId id="3941" r:id="rId211"/>
    <p:sldId id="3942" r:id="rId212"/>
    <p:sldId id="3943" r:id="rId213"/>
    <p:sldId id="3944" r:id="rId214"/>
    <p:sldId id="3945" r:id="rId215"/>
    <p:sldId id="3946" r:id="rId216"/>
    <p:sldId id="3947" r:id="rId217"/>
    <p:sldId id="3948" r:id="rId218"/>
    <p:sldId id="3949" r:id="rId219"/>
    <p:sldId id="3950" r:id="rId220"/>
    <p:sldId id="3951" r:id="rId221"/>
    <p:sldId id="3952" r:id="rId222"/>
    <p:sldId id="3953" r:id="rId223"/>
    <p:sldId id="3954" r:id="rId224"/>
    <p:sldId id="3955" r:id="rId225"/>
    <p:sldId id="3956" r:id="rId226"/>
    <p:sldId id="3957" r:id="rId227"/>
    <p:sldId id="3958" r:id="rId228"/>
    <p:sldId id="3959" r:id="rId229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E41EC5F-6ECF-4FF1-801D-351F9CA14121}">
          <p14:sldIdLst>
            <p14:sldId id="1427"/>
            <p14:sldId id="3039"/>
            <p14:sldId id="1428"/>
            <p14:sldId id="1430"/>
            <p14:sldId id="1886"/>
            <p14:sldId id="1431"/>
            <p14:sldId id="2330"/>
            <p14:sldId id="3346"/>
            <p14:sldId id="3368"/>
            <p14:sldId id="3345"/>
            <p14:sldId id="2323"/>
            <p14:sldId id="3796"/>
            <p14:sldId id="3799"/>
            <p14:sldId id="3805"/>
            <p14:sldId id="3801"/>
            <p14:sldId id="3806"/>
            <p14:sldId id="2325"/>
            <p14:sldId id="1098"/>
            <p14:sldId id="3813"/>
            <p14:sldId id="3814"/>
            <p14:sldId id="1432"/>
            <p14:sldId id="2581"/>
            <p14:sldId id="533"/>
            <p14:sldId id="2580"/>
            <p14:sldId id="2290"/>
            <p14:sldId id="3369"/>
            <p14:sldId id="2576"/>
            <p14:sldId id="3348"/>
            <p14:sldId id="2485"/>
            <p14:sldId id="3370"/>
            <p14:sldId id="3362"/>
            <p14:sldId id="3807"/>
            <p14:sldId id="3363"/>
            <p14:sldId id="3750"/>
            <p14:sldId id="3040"/>
            <p14:sldId id="3015"/>
            <p14:sldId id="3371"/>
            <p14:sldId id="2874"/>
            <p14:sldId id="3752"/>
            <p14:sldId id="3402"/>
            <p14:sldId id="3404"/>
            <p14:sldId id="3403"/>
            <p14:sldId id="3809"/>
            <p14:sldId id="3811"/>
            <p14:sldId id="3815"/>
            <p14:sldId id="2937"/>
            <p14:sldId id="2876"/>
            <p14:sldId id="2940"/>
            <p14:sldId id="2941"/>
            <p14:sldId id="3405"/>
            <p14:sldId id="3406"/>
            <p14:sldId id="3816"/>
            <p14:sldId id="3372"/>
            <p14:sldId id="3754"/>
            <p14:sldId id="3373"/>
            <p14:sldId id="3374"/>
            <p14:sldId id="3378"/>
            <p14:sldId id="3379"/>
            <p14:sldId id="3381"/>
            <p14:sldId id="3382"/>
            <p14:sldId id="3755"/>
            <p14:sldId id="3817"/>
            <p14:sldId id="3818"/>
            <p14:sldId id="3757"/>
            <p14:sldId id="3758"/>
            <p14:sldId id="3812"/>
            <p14:sldId id="3760"/>
            <p14:sldId id="3756"/>
            <p14:sldId id="3761"/>
            <p14:sldId id="3383"/>
            <p14:sldId id="3384"/>
            <p14:sldId id="3385"/>
            <p14:sldId id="3386"/>
            <p14:sldId id="3387"/>
            <p14:sldId id="3389"/>
            <p14:sldId id="3390"/>
            <p14:sldId id="3391"/>
            <p14:sldId id="3392"/>
            <p14:sldId id="3762"/>
            <p14:sldId id="3393"/>
            <p14:sldId id="3394"/>
            <p14:sldId id="3395"/>
            <p14:sldId id="3396"/>
            <p14:sldId id="3397"/>
            <p14:sldId id="3398"/>
            <p14:sldId id="3399"/>
            <p14:sldId id="3426"/>
            <p14:sldId id="3428"/>
            <p14:sldId id="3201"/>
            <p14:sldId id="3432"/>
            <p14:sldId id="3202"/>
            <p14:sldId id="3969"/>
            <p14:sldId id="4036"/>
            <p14:sldId id="3471"/>
            <p14:sldId id="3960"/>
            <p14:sldId id="4020"/>
            <p14:sldId id="3970"/>
            <p14:sldId id="3974"/>
            <p14:sldId id="3973"/>
            <p14:sldId id="3819"/>
            <p14:sldId id="3820"/>
            <p14:sldId id="3821"/>
            <p14:sldId id="3822"/>
            <p14:sldId id="3823"/>
            <p14:sldId id="3824"/>
            <p14:sldId id="3825"/>
            <p14:sldId id="3826"/>
            <p14:sldId id="3827"/>
            <p14:sldId id="3828"/>
            <p14:sldId id="4035"/>
            <p14:sldId id="3830"/>
            <p14:sldId id="3831"/>
            <p14:sldId id="3833"/>
            <p14:sldId id="3834"/>
            <p14:sldId id="3977"/>
            <p14:sldId id="3835"/>
            <p14:sldId id="4018"/>
            <p14:sldId id="4019"/>
            <p14:sldId id="3837"/>
            <p14:sldId id="4016"/>
            <p14:sldId id="3839"/>
            <p14:sldId id="4015"/>
            <p14:sldId id="3841"/>
            <p14:sldId id="3842"/>
            <p14:sldId id="3843"/>
            <p14:sldId id="4013"/>
            <p14:sldId id="3845"/>
            <p14:sldId id="4021"/>
            <p14:sldId id="4022"/>
            <p14:sldId id="3846"/>
            <p14:sldId id="3849"/>
            <p14:sldId id="3850"/>
            <p14:sldId id="3851"/>
            <p14:sldId id="3859"/>
            <p14:sldId id="3866"/>
            <p14:sldId id="3867"/>
            <p14:sldId id="3868"/>
            <p14:sldId id="4025"/>
            <p14:sldId id="4026"/>
            <p14:sldId id="4028"/>
            <p14:sldId id="4029"/>
            <p14:sldId id="4030"/>
            <p14:sldId id="4031"/>
            <p14:sldId id="3981"/>
            <p14:sldId id="3982"/>
            <p14:sldId id="3983"/>
            <p14:sldId id="3984"/>
            <p14:sldId id="3985"/>
            <p14:sldId id="3986"/>
            <p14:sldId id="3987"/>
            <p14:sldId id="3988"/>
            <p14:sldId id="3989"/>
            <p14:sldId id="3990"/>
            <p14:sldId id="3991"/>
            <p14:sldId id="3992"/>
            <p14:sldId id="3993"/>
            <p14:sldId id="3994"/>
            <p14:sldId id="3995"/>
            <p14:sldId id="3996"/>
            <p14:sldId id="3997"/>
            <p14:sldId id="3998"/>
            <p14:sldId id="3999"/>
            <p14:sldId id="4000"/>
            <p14:sldId id="4001"/>
            <p14:sldId id="4002"/>
            <p14:sldId id="4003"/>
            <p14:sldId id="4004"/>
            <p14:sldId id="4005"/>
            <p14:sldId id="4006"/>
            <p14:sldId id="4007"/>
            <p14:sldId id="4008"/>
            <p14:sldId id="4009"/>
            <p14:sldId id="4010"/>
            <p14:sldId id="4011"/>
            <p14:sldId id="4012"/>
            <p14:sldId id="3878"/>
            <p14:sldId id="3879"/>
            <p14:sldId id="3880"/>
            <p14:sldId id="3881"/>
            <p14:sldId id="3882"/>
            <p14:sldId id="3883"/>
            <p14:sldId id="3884"/>
            <p14:sldId id="3885"/>
            <p14:sldId id="3886"/>
            <p14:sldId id="3887"/>
            <p14:sldId id="3889"/>
            <p14:sldId id="3890"/>
            <p14:sldId id="3891"/>
            <p14:sldId id="3892"/>
            <p14:sldId id="3893"/>
            <p14:sldId id="3894"/>
            <p14:sldId id="3895"/>
            <p14:sldId id="3896"/>
            <p14:sldId id="3929"/>
            <p14:sldId id="3930"/>
            <p14:sldId id="3931"/>
            <p14:sldId id="3932"/>
            <p14:sldId id="3933"/>
            <p14:sldId id="3934"/>
            <p14:sldId id="3935"/>
            <p14:sldId id="3936"/>
            <p14:sldId id="3937"/>
            <p14:sldId id="3938"/>
            <p14:sldId id="3939"/>
            <p14:sldId id="3940"/>
            <p14:sldId id="3941"/>
            <p14:sldId id="3942"/>
            <p14:sldId id="3943"/>
            <p14:sldId id="3944"/>
            <p14:sldId id="3945"/>
            <p14:sldId id="3946"/>
            <p14:sldId id="3947"/>
            <p14:sldId id="3948"/>
            <p14:sldId id="3949"/>
            <p14:sldId id="3950"/>
            <p14:sldId id="3951"/>
            <p14:sldId id="3952"/>
            <p14:sldId id="3953"/>
            <p14:sldId id="3954"/>
            <p14:sldId id="3955"/>
            <p14:sldId id="3956"/>
            <p14:sldId id="3957"/>
            <p14:sldId id="3958"/>
            <p14:sldId id="3959"/>
          </p14:sldIdLst>
        </p14:section>
        <p14:section name="Untitled Section" id="{32222FA5-FA2A-48DD-8FDE-664ED71DB45C}">
          <p14:sldIdLst/>
        </p14:section>
        <p14:section name="Untitled Section" id="{3911FCA7-F2C7-42DF-AF50-860BA5077859}">
          <p14:sldIdLst/>
        </p14:section>
        <p14:section name="Untitled Section" id="{D940B727-8944-4971-9FBC-B7E4136B4A13}">
          <p14:sldIdLst/>
        </p14:section>
        <p14:section name="Untitled Section" id="{E7C11EAF-4AA3-4FBC-987A-76121464EE8B}">
          <p14:sldIdLst/>
        </p14:section>
      </p14:sectionLst>
    </p:ext>
    <p:ext uri="{EFAFB233-063F-42B5-8137-9DF3F51BA10A}">
      <p15:sldGuideLst xmlns:p15="http://schemas.microsoft.com/office/powerpoint/2012/main">
        <p15:guide id="2" pos="158" userDrawn="1">
          <p15:clr>
            <a:srgbClr val="A4A3A4"/>
          </p15:clr>
        </p15:guide>
        <p15:guide id="3" pos="5216" userDrawn="1">
          <p15:clr>
            <a:srgbClr val="A4A3A4"/>
          </p15:clr>
        </p15:guide>
        <p15:guide id="5" pos="5760" userDrawn="1">
          <p15:clr>
            <a:srgbClr val="A4A3A4"/>
          </p15:clr>
        </p15:guide>
        <p15:guide id="6" pos="476" userDrawn="1">
          <p15:clr>
            <a:srgbClr val="A4A3A4"/>
          </p15:clr>
        </p15:guide>
        <p15:guide id="8" orient="horz" pos="3135" userDrawn="1">
          <p15:clr>
            <a:srgbClr val="A4A3A4"/>
          </p15:clr>
        </p15:guide>
        <p15:guide id="9" orient="horz" pos="1139" userDrawn="1">
          <p15:clr>
            <a:srgbClr val="A4A3A4"/>
          </p15:clr>
        </p15:guide>
        <p15:guide id="11" pos="45" userDrawn="1">
          <p15:clr>
            <a:srgbClr val="A4A3A4"/>
          </p15:clr>
        </p15:guide>
        <p15:guide id="12" orient="horz" pos="2432" userDrawn="1">
          <p15:clr>
            <a:srgbClr val="A4A3A4"/>
          </p15:clr>
        </p15:guide>
        <p15:guide id="13" pos="2767" userDrawn="1">
          <p15:clr>
            <a:srgbClr val="A4A3A4"/>
          </p15:clr>
        </p15:guide>
        <p15:guide id="14" pos="319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A4A7"/>
    <a:srgbClr val="DDEEFF"/>
    <a:srgbClr val="DDF2FF"/>
    <a:srgbClr val="BBE0E3"/>
    <a:srgbClr val="F2F2F2"/>
    <a:srgbClr val="FFFFE1"/>
    <a:srgbClr val="000000"/>
    <a:srgbClr val="FFFF97"/>
    <a:srgbClr val="FFFFC5"/>
    <a:srgbClr val="FFF6D9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66" autoAdjust="0"/>
    <p:restoredTop sz="93979" autoAdjust="0"/>
  </p:normalViewPr>
  <p:slideViewPr>
    <p:cSldViewPr snapToGrid="0" showGuides="1">
      <p:cViewPr varScale="1">
        <p:scale>
          <a:sx n="61" d="100"/>
          <a:sy n="61" d="100"/>
        </p:scale>
        <p:origin x="1108" y="60"/>
      </p:cViewPr>
      <p:guideLst>
        <p:guide pos="158"/>
        <p:guide pos="5216"/>
        <p:guide pos="5760"/>
        <p:guide pos="476"/>
        <p:guide orient="horz" pos="3135"/>
        <p:guide orient="horz" pos="1139"/>
        <p:guide pos="45"/>
        <p:guide orient="horz" pos="2432"/>
        <p:guide pos="2767"/>
        <p:guide pos="3198"/>
      </p:guideLst>
    </p:cSldViewPr>
  </p:slideViewPr>
  <p:outlineViewPr>
    <p:cViewPr>
      <p:scale>
        <a:sx n="33" d="100"/>
        <a:sy n="33" d="100"/>
      </p:scale>
      <p:origin x="0" y="-450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3280"/>
    </p:cViewPr>
  </p:sorterViewPr>
  <p:notesViewPr>
    <p:cSldViewPr snapToGrid="0" showGuides="1">
      <p:cViewPr varScale="1">
        <p:scale>
          <a:sx n="47" d="100"/>
          <a:sy n="47" d="100"/>
        </p:scale>
        <p:origin x="272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63" Type="http://schemas.openxmlformats.org/officeDocument/2006/relationships/slide" Target="slides/slide58.xml"/><Relationship Id="rId84" Type="http://schemas.openxmlformats.org/officeDocument/2006/relationships/slide" Target="slides/slide79.xml"/><Relationship Id="rId138" Type="http://schemas.openxmlformats.org/officeDocument/2006/relationships/slide" Target="slides/slide133.xml"/><Relationship Id="rId159" Type="http://schemas.openxmlformats.org/officeDocument/2006/relationships/slide" Target="slides/slide154.xml"/><Relationship Id="rId170" Type="http://schemas.openxmlformats.org/officeDocument/2006/relationships/slide" Target="slides/slide165.xml"/><Relationship Id="rId191" Type="http://schemas.openxmlformats.org/officeDocument/2006/relationships/slide" Target="slides/slide186.xml"/><Relationship Id="rId205" Type="http://schemas.openxmlformats.org/officeDocument/2006/relationships/slide" Target="slides/slide200.xml"/><Relationship Id="rId226" Type="http://schemas.openxmlformats.org/officeDocument/2006/relationships/slide" Target="slides/slide22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53" Type="http://schemas.openxmlformats.org/officeDocument/2006/relationships/slide" Target="slides/slide48.xml"/><Relationship Id="rId74" Type="http://schemas.openxmlformats.org/officeDocument/2006/relationships/slide" Target="slides/slide69.xml"/><Relationship Id="rId128" Type="http://schemas.openxmlformats.org/officeDocument/2006/relationships/slide" Target="slides/slide123.xml"/><Relationship Id="rId149" Type="http://schemas.openxmlformats.org/officeDocument/2006/relationships/slide" Target="slides/slide144.xml"/><Relationship Id="rId5" Type="http://schemas.openxmlformats.org/officeDocument/2006/relationships/slideMaster" Target="slideMasters/slideMaster2.xml"/><Relationship Id="rId95" Type="http://schemas.openxmlformats.org/officeDocument/2006/relationships/slide" Target="slides/slide90.xml"/><Relationship Id="rId160" Type="http://schemas.openxmlformats.org/officeDocument/2006/relationships/slide" Target="slides/slide155.xml"/><Relationship Id="rId181" Type="http://schemas.openxmlformats.org/officeDocument/2006/relationships/slide" Target="slides/slide176.xml"/><Relationship Id="rId216" Type="http://schemas.openxmlformats.org/officeDocument/2006/relationships/slide" Target="slides/slide211.xml"/><Relationship Id="rId22" Type="http://schemas.openxmlformats.org/officeDocument/2006/relationships/slide" Target="slides/slide17.xml"/><Relationship Id="rId43" Type="http://schemas.openxmlformats.org/officeDocument/2006/relationships/slide" Target="slides/slide38.xml"/><Relationship Id="rId64" Type="http://schemas.openxmlformats.org/officeDocument/2006/relationships/slide" Target="slides/slide59.xml"/><Relationship Id="rId118" Type="http://schemas.openxmlformats.org/officeDocument/2006/relationships/slide" Target="slides/slide113.xml"/><Relationship Id="rId139" Type="http://schemas.openxmlformats.org/officeDocument/2006/relationships/slide" Target="slides/slide134.xml"/><Relationship Id="rId85" Type="http://schemas.openxmlformats.org/officeDocument/2006/relationships/slide" Target="slides/slide80.xml"/><Relationship Id="rId150" Type="http://schemas.openxmlformats.org/officeDocument/2006/relationships/slide" Target="slides/slide145.xml"/><Relationship Id="rId171" Type="http://schemas.openxmlformats.org/officeDocument/2006/relationships/slide" Target="slides/slide166.xml"/><Relationship Id="rId192" Type="http://schemas.openxmlformats.org/officeDocument/2006/relationships/slide" Target="slides/slide187.xml"/><Relationship Id="rId206" Type="http://schemas.openxmlformats.org/officeDocument/2006/relationships/slide" Target="slides/slide201.xml"/><Relationship Id="rId227" Type="http://schemas.openxmlformats.org/officeDocument/2006/relationships/slide" Target="slides/slide222.xml"/><Relationship Id="rId12" Type="http://schemas.openxmlformats.org/officeDocument/2006/relationships/slide" Target="slides/slide7.xml"/><Relationship Id="rId33" Type="http://schemas.openxmlformats.org/officeDocument/2006/relationships/slide" Target="slides/slide28.xml"/><Relationship Id="rId108" Type="http://schemas.openxmlformats.org/officeDocument/2006/relationships/slide" Target="slides/slide103.xml"/><Relationship Id="rId129" Type="http://schemas.openxmlformats.org/officeDocument/2006/relationships/slide" Target="slides/slide124.xml"/><Relationship Id="rId54" Type="http://schemas.openxmlformats.org/officeDocument/2006/relationships/slide" Target="slides/slide49.xml"/><Relationship Id="rId75" Type="http://schemas.openxmlformats.org/officeDocument/2006/relationships/slide" Target="slides/slide70.xml"/><Relationship Id="rId96" Type="http://schemas.openxmlformats.org/officeDocument/2006/relationships/slide" Target="slides/slide91.xml"/><Relationship Id="rId140" Type="http://schemas.openxmlformats.org/officeDocument/2006/relationships/slide" Target="slides/slide135.xml"/><Relationship Id="rId161" Type="http://schemas.openxmlformats.org/officeDocument/2006/relationships/slide" Target="slides/slide156.xml"/><Relationship Id="rId182" Type="http://schemas.openxmlformats.org/officeDocument/2006/relationships/slide" Target="slides/slide177.xml"/><Relationship Id="rId217" Type="http://schemas.openxmlformats.org/officeDocument/2006/relationships/slide" Target="slides/slide212.xml"/><Relationship Id="rId6" Type="http://schemas.openxmlformats.org/officeDocument/2006/relationships/slide" Target="slides/slide1.xml"/><Relationship Id="rId23" Type="http://schemas.openxmlformats.org/officeDocument/2006/relationships/slide" Target="slides/slide18.xml"/><Relationship Id="rId119" Type="http://schemas.openxmlformats.org/officeDocument/2006/relationships/slide" Target="slides/slide114.xml"/><Relationship Id="rId44" Type="http://schemas.openxmlformats.org/officeDocument/2006/relationships/slide" Target="slides/slide39.xml"/><Relationship Id="rId65" Type="http://schemas.openxmlformats.org/officeDocument/2006/relationships/slide" Target="slides/slide60.xml"/><Relationship Id="rId86" Type="http://schemas.openxmlformats.org/officeDocument/2006/relationships/slide" Target="slides/slide81.xml"/><Relationship Id="rId130" Type="http://schemas.openxmlformats.org/officeDocument/2006/relationships/slide" Target="slides/slide125.xml"/><Relationship Id="rId151" Type="http://schemas.openxmlformats.org/officeDocument/2006/relationships/slide" Target="slides/slide146.xml"/><Relationship Id="rId172" Type="http://schemas.openxmlformats.org/officeDocument/2006/relationships/slide" Target="slides/slide167.xml"/><Relationship Id="rId193" Type="http://schemas.openxmlformats.org/officeDocument/2006/relationships/slide" Target="slides/slide188.xml"/><Relationship Id="rId207" Type="http://schemas.openxmlformats.org/officeDocument/2006/relationships/slide" Target="slides/slide202.xml"/><Relationship Id="rId228" Type="http://schemas.openxmlformats.org/officeDocument/2006/relationships/slide" Target="slides/slide223.xml"/><Relationship Id="rId13" Type="http://schemas.openxmlformats.org/officeDocument/2006/relationships/slide" Target="slides/slide8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20" Type="http://schemas.openxmlformats.org/officeDocument/2006/relationships/slide" Target="slides/slide115.xml"/><Relationship Id="rId141" Type="http://schemas.openxmlformats.org/officeDocument/2006/relationships/slide" Target="slides/slide136.xml"/><Relationship Id="rId7" Type="http://schemas.openxmlformats.org/officeDocument/2006/relationships/slide" Target="slides/slide2.xml"/><Relationship Id="rId162" Type="http://schemas.openxmlformats.org/officeDocument/2006/relationships/slide" Target="slides/slide157.xml"/><Relationship Id="rId183" Type="http://schemas.openxmlformats.org/officeDocument/2006/relationships/slide" Target="slides/slide178.xml"/><Relationship Id="rId218" Type="http://schemas.openxmlformats.org/officeDocument/2006/relationships/slide" Target="slides/slide213.xml"/><Relationship Id="rId24" Type="http://schemas.openxmlformats.org/officeDocument/2006/relationships/slide" Target="slides/slide19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31" Type="http://schemas.openxmlformats.org/officeDocument/2006/relationships/slide" Target="slides/slide126.xml"/><Relationship Id="rId152" Type="http://schemas.openxmlformats.org/officeDocument/2006/relationships/slide" Target="slides/slide147.xml"/><Relationship Id="rId173" Type="http://schemas.openxmlformats.org/officeDocument/2006/relationships/slide" Target="slides/slide168.xml"/><Relationship Id="rId194" Type="http://schemas.openxmlformats.org/officeDocument/2006/relationships/slide" Target="slides/slide189.xml"/><Relationship Id="rId208" Type="http://schemas.openxmlformats.org/officeDocument/2006/relationships/slide" Target="slides/slide203.xml"/><Relationship Id="rId229" Type="http://schemas.openxmlformats.org/officeDocument/2006/relationships/slide" Target="slides/slide224.xml"/><Relationship Id="rId14" Type="http://schemas.openxmlformats.org/officeDocument/2006/relationships/slide" Target="slides/slide9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8" Type="http://schemas.openxmlformats.org/officeDocument/2006/relationships/slide" Target="slides/slide3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142" Type="http://schemas.openxmlformats.org/officeDocument/2006/relationships/slide" Target="slides/slide137.xml"/><Relationship Id="rId163" Type="http://schemas.openxmlformats.org/officeDocument/2006/relationships/slide" Target="slides/slide158.xml"/><Relationship Id="rId184" Type="http://schemas.openxmlformats.org/officeDocument/2006/relationships/slide" Target="slides/slide179.xml"/><Relationship Id="rId219" Type="http://schemas.openxmlformats.org/officeDocument/2006/relationships/slide" Target="slides/slide214.xml"/><Relationship Id="rId230" Type="http://schemas.openxmlformats.org/officeDocument/2006/relationships/notesMaster" Target="notesMasters/notesMaster1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32" Type="http://schemas.openxmlformats.org/officeDocument/2006/relationships/slide" Target="slides/slide127.xml"/><Relationship Id="rId153" Type="http://schemas.openxmlformats.org/officeDocument/2006/relationships/slide" Target="slides/slide148.xml"/><Relationship Id="rId174" Type="http://schemas.openxmlformats.org/officeDocument/2006/relationships/slide" Target="slides/slide169.xml"/><Relationship Id="rId179" Type="http://schemas.openxmlformats.org/officeDocument/2006/relationships/slide" Target="slides/slide174.xml"/><Relationship Id="rId195" Type="http://schemas.openxmlformats.org/officeDocument/2006/relationships/slide" Target="slides/slide190.xml"/><Relationship Id="rId209" Type="http://schemas.openxmlformats.org/officeDocument/2006/relationships/slide" Target="slides/slide204.xml"/><Relationship Id="rId190" Type="http://schemas.openxmlformats.org/officeDocument/2006/relationships/slide" Target="slides/slide185.xml"/><Relationship Id="rId204" Type="http://schemas.openxmlformats.org/officeDocument/2006/relationships/slide" Target="slides/slide199.xml"/><Relationship Id="rId220" Type="http://schemas.openxmlformats.org/officeDocument/2006/relationships/slide" Target="slides/slide215.xml"/><Relationship Id="rId225" Type="http://schemas.openxmlformats.org/officeDocument/2006/relationships/slide" Target="slides/slide220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27" Type="http://schemas.openxmlformats.org/officeDocument/2006/relationships/slide" Target="slides/slide12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slide" Target="slides/slide117.xml"/><Relationship Id="rId143" Type="http://schemas.openxmlformats.org/officeDocument/2006/relationships/slide" Target="slides/slide138.xml"/><Relationship Id="rId148" Type="http://schemas.openxmlformats.org/officeDocument/2006/relationships/slide" Target="slides/slide143.xml"/><Relationship Id="rId164" Type="http://schemas.openxmlformats.org/officeDocument/2006/relationships/slide" Target="slides/slide159.xml"/><Relationship Id="rId169" Type="http://schemas.openxmlformats.org/officeDocument/2006/relationships/slide" Target="slides/slide164.xml"/><Relationship Id="rId185" Type="http://schemas.openxmlformats.org/officeDocument/2006/relationships/slide" Target="slides/slide18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80" Type="http://schemas.openxmlformats.org/officeDocument/2006/relationships/slide" Target="slides/slide175.xml"/><Relationship Id="rId210" Type="http://schemas.openxmlformats.org/officeDocument/2006/relationships/slide" Target="slides/slide205.xml"/><Relationship Id="rId215" Type="http://schemas.openxmlformats.org/officeDocument/2006/relationships/slide" Target="slides/slide210.xml"/><Relationship Id="rId26" Type="http://schemas.openxmlformats.org/officeDocument/2006/relationships/slide" Target="slides/slide21.xml"/><Relationship Id="rId231" Type="http://schemas.openxmlformats.org/officeDocument/2006/relationships/presProps" Target="presProps.xml"/><Relationship Id="rId47" Type="http://schemas.openxmlformats.org/officeDocument/2006/relationships/slide" Target="slides/slide42.xml"/><Relationship Id="rId68" Type="http://schemas.openxmlformats.org/officeDocument/2006/relationships/slide" Target="slides/slide63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33" Type="http://schemas.openxmlformats.org/officeDocument/2006/relationships/slide" Target="slides/slide128.xml"/><Relationship Id="rId154" Type="http://schemas.openxmlformats.org/officeDocument/2006/relationships/slide" Target="slides/slide149.xml"/><Relationship Id="rId175" Type="http://schemas.openxmlformats.org/officeDocument/2006/relationships/slide" Target="slides/slide170.xml"/><Relationship Id="rId196" Type="http://schemas.openxmlformats.org/officeDocument/2006/relationships/slide" Target="slides/slide191.xml"/><Relationship Id="rId200" Type="http://schemas.openxmlformats.org/officeDocument/2006/relationships/slide" Target="slides/slide195.xml"/><Relationship Id="rId16" Type="http://schemas.openxmlformats.org/officeDocument/2006/relationships/slide" Target="slides/slide11.xml"/><Relationship Id="rId221" Type="http://schemas.openxmlformats.org/officeDocument/2006/relationships/slide" Target="slides/slide216.xml"/><Relationship Id="rId37" Type="http://schemas.openxmlformats.org/officeDocument/2006/relationships/slide" Target="slides/slide32.xml"/><Relationship Id="rId58" Type="http://schemas.openxmlformats.org/officeDocument/2006/relationships/slide" Target="slides/slide53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slide" Target="slides/slide118.xml"/><Relationship Id="rId144" Type="http://schemas.openxmlformats.org/officeDocument/2006/relationships/slide" Target="slides/slide139.xml"/><Relationship Id="rId90" Type="http://schemas.openxmlformats.org/officeDocument/2006/relationships/slide" Target="slides/slide85.xml"/><Relationship Id="rId165" Type="http://schemas.openxmlformats.org/officeDocument/2006/relationships/slide" Target="slides/slide160.xml"/><Relationship Id="rId186" Type="http://schemas.openxmlformats.org/officeDocument/2006/relationships/slide" Target="slides/slide181.xml"/><Relationship Id="rId211" Type="http://schemas.openxmlformats.org/officeDocument/2006/relationships/slide" Target="slides/slide206.xml"/><Relationship Id="rId232" Type="http://schemas.openxmlformats.org/officeDocument/2006/relationships/viewProps" Target="viewProps.xml"/><Relationship Id="rId27" Type="http://schemas.openxmlformats.org/officeDocument/2006/relationships/slide" Target="slides/slide22.xml"/><Relationship Id="rId48" Type="http://schemas.openxmlformats.org/officeDocument/2006/relationships/slide" Target="slides/slide43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34" Type="http://schemas.openxmlformats.org/officeDocument/2006/relationships/slide" Target="slides/slide129.xml"/><Relationship Id="rId80" Type="http://schemas.openxmlformats.org/officeDocument/2006/relationships/slide" Target="slides/slide75.xml"/><Relationship Id="rId155" Type="http://schemas.openxmlformats.org/officeDocument/2006/relationships/slide" Target="slides/slide150.xml"/><Relationship Id="rId176" Type="http://schemas.openxmlformats.org/officeDocument/2006/relationships/slide" Target="slides/slide171.xml"/><Relationship Id="rId197" Type="http://schemas.openxmlformats.org/officeDocument/2006/relationships/slide" Target="slides/slide192.xml"/><Relationship Id="rId201" Type="http://schemas.openxmlformats.org/officeDocument/2006/relationships/slide" Target="slides/slide196.xml"/><Relationship Id="rId222" Type="http://schemas.openxmlformats.org/officeDocument/2006/relationships/slide" Target="slides/slide217.xml"/><Relationship Id="rId17" Type="http://schemas.openxmlformats.org/officeDocument/2006/relationships/slide" Target="slides/slide12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24" Type="http://schemas.openxmlformats.org/officeDocument/2006/relationships/slide" Target="slides/slide119.xml"/><Relationship Id="rId70" Type="http://schemas.openxmlformats.org/officeDocument/2006/relationships/slide" Target="slides/slide65.xml"/><Relationship Id="rId91" Type="http://schemas.openxmlformats.org/officeDocument/2006/relationships/slide" Target="slides/slide86.xml"/><Relationship Id="rId145" Type="http://schemas.openxmlformats.org/officeDocument/2006/relationships/slide" Target="slides/slide140.xml"/><Relationship Id="rId166" Type="http://schemas.openxmlformats.org/officeDocument/2006/relationships/slide" Target="slides/slide161.xml"/><Relationship Id="rId187" Type="http://schemas.openxmlformats.org/officeDocument/2006/relationships/slide" Target="slides/slide182.xml"/><Relationship Id="rId1" Type="http://schemas.openxmlformats.org/officeDocument/2006/relationships/customXml" Target="../customXml/item1.xml"/><Relationship Id="rId212" Type="http://schemas.openxmlformats.org/officeDocument/2006/relationships/slide" Target="slides/slide207.xml"/><Relationship Id="rId233" Type="http://schemas.openxmlformats.org/officeDocument/2006/relationships/theme" Target="theme/theme1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60" Type="http://schemas.openxmlformats.org/officeDocument/2006/relationships/slide" Target="slides/slide55.xml"/><Relationship Id="rId81" Type="http://schemas.openxmlformats.org/officeDocument/2006/relationships/slide" Target="slides/slide76.xml"/><Relationship Id="rId135" Type="http://schemas.openxmlformats.org/officeDocument/2006/relationships/slide" Target="slides/slide130.xml"/><Relationship Id="rId156" Type="http://schemas.openxmlformats.org/officeDocument/2006/relationships/slide" Target="slides/slide151.xml"/><Relationship Id="rId177" Type="http://schemas.openxmlformats.org/officeDocument/2006/relationships/slide" Target="slides/slide172.xml"/><Relationship Id="rId198" Type="http://schemas.openxmlformats.org/officeDocument/2006/relationships/slide" Target="slides/slide193.xml"/><Relationship Id="rId202" Type="http://schemas.openxmlformats.org/officeDocument/2006/relationships/slide" Target="slides/slide197.xml"/><Relationship Id="rId223" Type="http://schemas.openxmlformats.org/officeDocument/2006/relationships/slide" Target="slides/slide21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50" Type="http://schemas.openxmlformats.org/officeDocument/2006/relationships/slide" Target="slides/slide45.xml"/><Relationship Id="rId104" Type="http://schemas.openxmlformats.org/officeDocument/2006/relationships/slide" Target="slides/slide99.xml"/><Relationship Id="rId125" Type="http://schemas.openxmlformats.org/officeDocument/2006/relationships/slide" Target="slides/slide120.xml"/><Relationship Id="rId146" Type="http://schemas.openxmlformats.org/officeDocument/2006/relationships/slide" Target="slides/slide141.xml"/><Relationship Id="rId167" Type="http://schemas.openxmlformats.org/officeDocument/2006/relationships/slide" Target="slides/slide162.xml"/><Relationship Id="rId188" Type="http://schemas.openxmlformats.org/officeDocument/2006/relationships/slide" Target="slides/slide183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13" Type="http://schemas.openxmlformats.org/officeDocument/2006/relationships/slide" Target="slides/slide208.xml"/><Relationship Id="rId234" Type="http://schemas.openxmlformats.org/officeDocument/2006/relationships/tableStyles" Target="tableStyles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40" Type="http://schemas.openxmlformats.org/officeDocument/2006/relationships/slide" Target="slides/slide35.xml"/><Relationship Id="rId115" Type="http://schemas.openxmlformats.org/officeDocument/2006/relationships/slide" Target="slides/slide110.xml"/><Relationship Id="rId136" Type="http://schemas.openxmlformats.org/officeDocument/2006/relationships/slide" Target="slides/slide131.xml"/><Relationship Id="rId157" Type="http://schemas.openxmlformats.org/officeDocument/2006/relationships/slide" Target="slides/slide152.xml"/><Relationship Id="rId178" Type="http://schemas.openxmlformats.org/officeDocument/2006/relationships/slide" Target="slides/slide173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9" Type="http://schemas.openxmlformats.org/officeDocument/2006/relationships/slide" Target="slides/slide194.xml"/><Relationship Id="rId203" Type="http://schemas.openxmlformats.org/officeDocument/2006/relationships/slide" Target="slides/slide198.xml"/><Relationship Id="rId19" Type="http://schemas.openxmlformats.org/officeDocument/2006/relationships/slide" Target="slides/slide14.xml"/><Relationship Id="rId224" Type="http://schemas.openxmlformats.org/officeDocument/2006/relationships/slide" Target="slides/slide219.xml"/><Relationship Id="rId30" Type="http://schemas.openxmlformats.org/officeDocument/2006/relationships/slide" Target="slides/slide25.xml"/><Relationship Id="rId105" Type="http://schemas.openxmlformats.org/officeDocument/2006/relationships/slide" Target="slides/slide100.xml"/><Relationship Id="rId126" Type="http://schemas.openxmlformats.org/officeDocument/2006/relationships/slide" Target="slides/slide121.xml"/><Relationship Id="rId147" Type="http://schemas.openxmlformats.org/officeDocument/2006/relationships/slide" Target="slides/slide142.xml"/><Relationship Id="rId168" Type="http://schemas.openxmlformats.org/officeDocument/2006/relationships/slide" Target="slides/slide16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189" Type="http://schemas.openxmlformats.org/officeDocument/2006/relationships/slide" Target="slides/slide184.xml"/><Relationship Id="rId3" Type="http://schemas.openxmlformats.org/officeDocument/2006/relationships/customXml" Target="../customXml/item3.xml"/><Relationship Id="rId214" Type="http://schemas.openxmlformats.org/officeDocument/2006/relationships/slide" Target="slides/slide209.xml"/><Relationship Id="rId116" Type="http://schemas.openxmlformats.org/officeDocument/2006/relationships/slide" Target="slides/slide111.xml"/><Relationship Id="rId137" Type="http://schemas.openxmlformats.org/officeDocument/2006/relationships/slide" Target="slides/slide132.xml"/><Relationship Id="rId158" Type="http://schemas.openxmlformats.org/officeDocument/2006/relationships/slide" Target="slides/slide15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6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51018C-EF41-47B0-A13A-9B4580E3A893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64050" cy="33480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6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29E94A-4075-4EAE-BD4E-B0683DA43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029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5" y="10242363"/>
            <a:ext cx="2919118" cy="5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2" y="5120317"/>
            <a:ext cx="5388416" cy="48516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dirty="0"/>
          </a:p>
        </p:txBody>
      </p:sp>
    </p:spTree>
    <p:extLst>
      <p:ext uri="{BB962C8B-B14F-4D97-AF65-F5344CB8AC3E}">
        <p14:creationId xmlns:p14="http://schemas.microsoft.com/office/powerpoint/2010/main" val="41999842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790D69-5118-4FC1-BAFD-4260CAD2D70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0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5988" y="747713"/>
            <a:ext cx="4960937" cy="3721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09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0725" y="4718215"/>
            <a:ext cx="5436235" cy="44691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1882659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5" y="10242363"/>
            <a:ext cx="2919118" cy="5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2" y="5120317"/>
            <a:ext cx="5388416" cy="48516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3097450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790D69-5118-4FC1-BAFD-4260CAD2D70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0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5988" y="747713"/>
            <a:ext cx="4960937" cy="3721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09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0725" y="4718215"/>
            <a:ext cx="5436235" cy="44691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9456042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5" y="10242363"/>
            <a:ext cx="2919118" cy="5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2" y="5120317"/>
            <a:ext cx="5388416" cy="48516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7978345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5" y="10242363"/>
            <a:ext cx="2919118" cy="5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2" y="5120317"/>
            <a:ext cx="5388416" cy="48516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0534873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29E94A-4075-4EAE-BD4E-B0683DA432EA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4786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29E94A-4075-4EAE-BD4E-B0683DA432EA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889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5" y="10242363"/>
            <a:ext cx="2919118" cy="5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2" y="5120317"/>
            <a:ext cx="5388416" cy="48516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5812831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5" y="10242363"/>
            <a:ext cx="2919118" cy="5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2" y="5120317"/>
            <a:ext cx="5388416" cy="48516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8296037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29E94A-4075-4EAE-BD4E-B0683DA432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067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5" y="10242363"/>
            <a:ext cx="2919118" cy="5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2" y="5120317"/>
            <a:ext cx="5388416" cy="48516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dirty="0"/>
          </a:p>
        </p:txBody>
      </p:sp>
    </p:spTree>
    <p:extLst>
      <p:ext uri="{BB962C8B-B14F-4D97-AF65-F5344CB8AC3E}">
        <p14:creationId xmlns:p14="http://schemas.microsoft.com/office/powerpoint/2010/main" val="40728669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5" y="10242363"/>
            <a:ext cx="2919118" cy="5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2" y="5120317"/>
            <a:ext cx="5388416" cy="48516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5255585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5" y="10242363"/>
            <a:ext cx="2919118" cy="5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2" y="5120317"/>
            <a:ext cx="5388416" cy="48516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41088821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5" y="10242363"/>
            <a:ext cx="2919118" cy="5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2" y="5120317"/>
            <a:ext cx="5388416" cy="48516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0476835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29E94A-4075-4EAE-BD4E-B0683DA432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7155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29E94A-4075-4EAE-BD4E-B0683DA432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2914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29E94A-4075-4EAE-BD4E-B0683DA432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687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5" y="10242363"/>
            <a:ext cx="2919118" cy="5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2" y="5120317"/>
            <a:ext cx="5388416" cy="48516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6313621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29E94A-4075-4EAE-BD4E-B0683DA432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95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09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35298" indent="-282807" defTabSz="914409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31227" indent="-226245" defTabSz="914409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583718" indent="-226245" defTabSz="914409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36209" indent="-226245" defTabSz="914409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488700" indent="-226245" defTabSz="91440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41190" indent="-226245" defTabSz="91440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393681" indent="-226245" defTabSz="91440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46172" indent="-226245" defTabSz="91440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E6829695-17F4-4618-A344-FF59FA129E4F}" type="slidenum">
              <a:rPr lang="en-US" sz="1200">
                <a:solidFill>
                  <a:prstClr val="black"/>
                </a:solidFill>
                <a:latin typeface="Arial" charset="0"/>
              </a:rPr>
              <a:pPr eaLnBrk="1" hangingPunct="1"/>
              <a:t>11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09923" name="Rectangle 7"/>
          <p:cNvSpPr txBox="1">
            <a:spLocks noGrp="1" noChangeArrowheads="1"/>
          </p:cNvSpPr>
          <p:nvPr/>
        </p:nvSpPr>
        <p:spPr bwMode="auto">
          <a:xfrm>
            <a:off x="3849088" y="9433808"/>
            <a:ext cx="2943869" cy="49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b"/>
          <a:lstStyle>
            <a:lvl1pPr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fld id="{C94DA690-F93F-4547-9586-4C26813D1A75}" type="slidenum">
              <a:rPr lang="en-US" sz="1200">
                <a:solidFill>
                  <a:prstClr val="black"/>
                </a:solidFill>
                <a:latin typeface="Arial" charset="0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t>11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099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u-H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681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5" y="10242363"/>
            <a:ext cx="2919118" cy="5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2" y="5120317"/>
            <a:ext cx="5388416" cy="48516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3758302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5" y="10242363"/>
            <a:ext cx="2919118" cy="5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2" y="5120317"/>
            <a:ext cx="5388416" cy="48516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2539648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5" y="10242363"/>
            <a:ext cx="2919118" cy="5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2" y="5120317"/>
            <a:ext cx="5388416" cy="48516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4757477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5" y="10242363"/>
            <a:ext cx="2919118" cy="5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2" y="5120317"/>
            <a:ext cx="5388416" cy="48516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2847333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5" y="10242363"/>
            <a:ext cx="2919118" cy="5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2" y="5120317"/>
            <a:ext cx="5388416" cy="48516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8879761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29E94A-4075-4EAE-BD4E-B0683DA432EA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941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14010-7D04-460C-83FC-3A7611F4E78C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864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0A376-3A21-4A30-B0A7-0C9CFE122B7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365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D66EC-0FC4-44FB-B6E1-2D3AF79354B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5927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>
            <a:lvl1pPr>
              <a:defRPr sz="17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881107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32435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5479473-8215-4985-8111-8BEE71B303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6525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63F1D34-3435-4166-8B62-80A3558836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6154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28E53DB-AF73-4FAF-90CE-EF114DDF4E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5120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9FA3079A-56D9-45BC-ACBD-F2A3987F1F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1404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2DEC180-0ED8-4B19-A619-B805FE124B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1014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62BD231-4A8C-44C8-B87F-1D66C7F76C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616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37957-C16B-47EF-8A9F-692B49F4B6CD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8678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F0C3108-C885-47A0-8B34-6B73C225A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3378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99C743E-EAA4-4EFE-932C-7CB4214584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855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DEED530-72C3-4610-88DF-9A139D0D87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0849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577B294-925D-4849-9BDE-85320CFFE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5613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DF3CEFE1-B23A-46C3-A672-F6D67FB175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6488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8E7ECD5-31C2-4432-9F1A-D64ECF8A50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168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62490-2C48-40A6-A110-3AD1FF49267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76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BAA26-B39C-46AB-A1AC-B59107E2FD37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286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D9449-B38A-4A0A-87EC-20F10DE7109F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538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7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63F40F-7EEA-4792-AE7F-68DB37DC9FC2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665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CB3F3C-562B-47BC-8B39-8F1AE524824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234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DA180-57BD-4B41-8A1C-923958312AF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009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7C58FA-81D0-4FA0-BCD2-07BED637452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346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4EBC40-5D11-414E-958E-8FFB8B8F5D2A}" type="slidenum">
              <a:rPr lang="en-US" altLang="en-US" sz="1400">
                <a:solidFill>
                  <a:srgbClr val="FFFFFF"/>
                </a:solidFill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FFFFFF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3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748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17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5ABEFA-7CE2-451C-AAD3-7A2CC969DB3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747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17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pn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6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214344" y="2997200"/>
            <a:ext cx="6705600" cy="3268663"/>
          </a:xfrm>
        </p:spPr>
        <p:txBody>
          <a:bodyPr/>
          <a:lstStyle/>
          <a:p>
            <a:pPr eaLnBrk="1" hangingPunct="1">
              <a:spcAft>
                <a:spcPct val="50000"/>
              </a:spcAft>
            </a:pPr>
            <a:r>
              <a:rPr lang="en-US" altLang="en-US" dirty="0">
                <a:solidFill>
                  <a:schemeClr val="bg1"/>
                </a:solidFill>
                <a:latin typeface="Verdana" pitchFamily="34" charset="0"/>
              </a:rPr>
              <a:t>Dezső</a:t>
            </a:r>
            <a:r>
              <a:rPr lang="hu-HU" altLang="en-US" dirty="0">
                <a:solidFill>
                  <a:schemeClr val="bg1"/>
                </a:solidFill>
                <a:latin typeface="Verdana" pitchFamily="34" charset="0"/>
              </a:rPr>
              <a:t> Sima</a:t>
            </a:r>
          </a:p>
          <a:p>
            <a:pPr eaLnBrk="1" hangingPunct="1">
              <a:spcAft>
                <a:spcPct val="50000"/>
              </a:spcAft>
            </a:pPr>
            <a:endParaRPr lang="hu-HU" altLang="en-US" dirty="0">
              <a:solidFill>
                <a:schemeClr val="accent2"/>
              </a:solidFill>
              <a:latin typeface="Verdana" pitchFamily="34" charset="0"/>
            </a:endParaRPr>
          </a:p>
          <a:p>
            <a:pPr eaLnBrk="1" hangingPunct="1">
              <a:spcAft>
                <a:spcPct val="50000"/>
              </a:spcAft>
            </a:pPr>
            <a:endParaRPr lang="hu-HU" altLang="en-US" dirty="0">
              <a:solidFill>
                <a:schemeClr val="accent2"/>
              </a:solidFill>
              <a:latin typeface="Verdana" pitchFamily="34" charset="0"/>
            </a:endParaRPr>
          </a:p>
          <a:p>
            <a:pPr eaLnBrk="1" hangingPunct="1">
              <a:spcAft>
                <a:spcPct val="25000"/>
              </a:spcAft>
            </a:pPr>
            <a:r>
              <a:rPr lang="en-US" altLang="en-US" dirty="0" smtClean="0">
                <a:solidFill>
                  <a:schemeClr val="bg1"/>
                </a:solidFill>
                <a:latin typeface="Verdana" pitchFamily="34" charset="0"/>
              </a:rPr>
              <a:t>Sept. </a:t>
            </a:r>
            <a:r>
              <a:rPr lang="en-US" altLang="en-US" dirty="0">
                <a:solidFill>
                  <a:schemeClr val="bg1"/>
                </a:solidFill>
                <a:latin typeface="Verdana" pitchFamily="34" charset="0"/>
              </a:rPr>
              <a:t>2022</a:t>
            </a:r>
            <a:endParaRPr lang="hu-HU" altLang="en-US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4092239" y="6357938"/>
            <a:ext cx="95103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 type="none" w="med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(Ver. 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2.3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)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7082305" y="6372225"/>
            <a:ext cx="193899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 type="none" w="med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  <a:sym typeface="Symbol" pitchFamily="18" charset="2"/>
              </a:rPr>
              <a:t> 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Sima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  <a:sym typeface="Symbol" pitchFamily="18" charset="2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Dezső, 20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22</a:t>
            </a: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-19252" y="1190933"/>
            <a:ext cx="9159273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AMD’s Zen family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Lecture </a:t>
            </a:r>
            <a:endParaRPr kumimoji="0" lang="hu-HU" altLang="en-US" sz="3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19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700" dirty="0"/>
              <a:t>1. </a:t>
            </a:r>
            <a:r>
              <a:rPr lang="en-US" sz="1700" dirty="0"/>
              <a:t>Introduction </a:t>
            </a:r>
            <a:r>
              <a:rPr lang="hu-HU" sz="1700" dirty="0"/>
              <a:t>(</a:t>
            </a:r>
            <a:r>
              <a:rPr lang="en-US" sz="1700" dirty="0"/>
              <a:t>6</a:t>
            </a:r>
            <a:r>
              <a:rPr lang="hu-HU" sz="1700" dirty="0"/>
              <a:t>)</a:t>
            </a:r>
            <a:endParaRPr lang="en-US" sz="1700" dirty="0"/>
          </a:p>
        </p:txBody>
      </p:sp>
      <p:sp>
        <p:nvSpPr>
          <p:cNvPr id="4" name="TextBox 3"/>
          <p:cNvSpPr txBox="1"/>
          <p:nvPr/>
        </p:nvSpPr>
        <p:spPr>
          <a:xfrm>
            <a:off x="82674" y="482962"/>
            <a:ext cx="5726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AMD’s outstanding innovations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around 2000 -2 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046630" y="3867121"/>
            <a:ext cx="878961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+mj-lt"/>
              </a:rPr>
              <a:t> As AMD pointed out, "Perhaps the most noteworthy feature of AMD's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+mj-lt"/>
              </a:rPr>
              <a:t>        approach to 64-bit computing is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that it is an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extension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to the 32-bit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+mj-lt"/>
              </a:rPr>
              <a:t>        environment prevailing in the industry today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rather than a radical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  departure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“, envisioned by Intel’s and HP’s joint IA64 VLIW architecture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+mj-lt"/>
              </a:rPr>
              <a:t>        concept, released in </a:t>
            </a:r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1997.</a:t>
            </a:r>
            <a:endParaRPr lang="en-US" sz="16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9630" y="1481996"/>
            <a:ext cx="9115117" cy="2335093"/>
          </a:xfrm>
          <a:prstGeom prst="roundRect">
            <a:avLst/>
          </a:prstGeom>
          <a:solidFill>
            <a:srgbClr val="DDEEFF"/>
          </a:solidFill>
          <a:ln w="1587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566240" y="1465044"/>
            <a:ext cx="823635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AutoNum type="alphaLcParenR"/>
            </a:pPr>
            <a:r>
              <a:rPr lang="en-US" sz="1600" spc="-20" dirty="0" smtClean="0">
                <a:solidFill>
                  <a:srgbClr val="FF0000"/>
                </a:solidFill>
                <a:latin typeface="+mj-lt"/>
              </a:rPr>
              <a:t>Downwards compatible extension of the 32-bit x86 ISA to 64-bit, called the </a:t>
            </a:r>
          </a:p>
          <a:p>
            <a:pPr eaLnBrk="1" fontAlgn="auto" hangingPunct="1">
              <a:spcBef>
                <a:spcPts val="0"/>
              </a:spcBef>
              <a:spcAft>
                <a:spcPts val="1200"/>
              </a:spcAft>
            </a:pPr>
            <a:r>
              <a:rPr lang="en-US" sz="1600" spc="-2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600" spc="-20" dirty="0" smtClean="0">
                <a:solidFill>
                  <a:srgbClr val="FF0000"/>
                </a:solidFill>
                <a:latin typeface="+mj-lt"/>
              </a:rPr>
              <a:t>      x86-ISA in 1999.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2876" y="840829"/>
            <a:ext cx="91054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Intel’s and </a:t>
            </a:r>
            <a:r>
              <a:rPr lang="en-US" sz="1600" spc="-3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hp’s</a:t>
            </a:r>
            <a:r>
              <a:rPr lang="en-US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 vision for </a:t>
            </a:r>
            <a:r>
              <a:rPr lang="en-US" sz="1600" spc="-3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transferring 32-bit CISC computing to 64-bit VLIW computing</a:t>
            </a:r>
          </a:p>
          <a:p>
            <a:r>
              <a:rPr lang="en-US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  were sharply</a:t>
            </a:r>
            <a:r>
              <a:rPr lang="en-US" sz="1600" spc="-3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confronted </a:t>
            </a:r>
            <a:r>
              <a:rPr lang="en-US" sz="1600" spc="-3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by two outstanding innovations </a:t>
            </a:r>
            <a:r>
              <a:rPr lang="en-US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of AMD, as follows.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918078" y="2071017"/>
            <a:ext cx="856145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defRPr/>
            </a:pPr>
            <a:r>
              <a:rPr lang="hu-HU" sz="1600" dirty="0">
                <a:solidFill>
                  <a:srgbClr val="0070C0"/>
                </a:solidFill>
              </a:rPr>
              <a:t>AMD’s goal </a:t>
            </a:r>
            <a:r>
              <a:rPr lang="en-US" sz="1600" dirty="0">
                <a:solidFill>
                  <a:srgbClr val="0070C0"/>
                </a:solidFill>
              </a:rPr>
              <a:t>was </a:t>
            </a:r>
            <a:r>
              <a:rPr lang="en-US" sz="1600" dirty="0">
                <a:solidFill>
                  <a:srgbClr val="000000"/>
                </a:solidFill>
              </a:rPr>
              <a:t>clearly</a:t>
            </a:r>
            <a:r>
              <a:rPr lang="en-US" sz="1600" dirty="0"/>
              <a:t> </a:t>
            </a:r>
            <a:r>
              <a:rPr lang="en-US" sz="1600" dirty="0" smtClean="0"/>
              <a:t>formulated in </a:t>
            </a:r>
            <a:r>
              <a:rPr lang="en-US" sz="1600" dirty="0"/>
              <a:t>the x86-64 ISA </a:t>
            </a:r>
            <a:r>
              <a:rPr lang="en-US" sz="1600" dirty="0" smtClean="0"/>
              <a:t>specification from 2000</a:t>
            </a:r>
          </a:p>
          <a:p>
            <a:pPr eaLnBrk="1" fontAlgn="auto" hangingPunct="1">
              <a:spcBef>
                <a:spcPts val="0"/>
              </a:spcBef>
              <a:defRPr/>
            </a:pPr>
            <a:r>
              <a:rPr lang="en-US" sz="1600" dirty="0"/>
              <a:t> </a:t>
            </a:r>
            <a:r>
              <a:rPr lang="en-US" sz="1600" dirty="0" smtClean="0"/>
              <a:t>  [210]:</a:t>
            </a:r>
            <a:endParaRPr lang="en-US" sz="1600" dirty="0"/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1072586" y="2655792"/>
            <a:ext cx="84169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"Ultimately this technology is designed </a:t>
            </a:r>
            <a:r>
              <a:rPr lang="en-US" sz="1600" dirty="0">
                <a:solidFill>
                  <a:srgbClr val="0070C0"/>
                </a:solidFill>
              </a:rPr>
              <a:t>to help </a:t>
            </a:r>
            <a:r>
              <a:rPr lang="en-US" sz="1600" dirty="0">
                <a:solidFill>
                  <a:srgbClr val="FF0000"/>
                </a:solidFill>
              </a:rPr>
              <a:t>preserve</a:t>
            </a:r>
            <a:r>
              <a:rPr lang="en-US" sz="1600" dirty="0">
                <a:solidFill>
                  <a:srgbClr val="0070C0"/>
                </a:solidFill>
              </a:rPr>
              <a:t> the enterprise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spc="-30" dirty="0">
                <a:solidFill>
                  <a:srgbClr val="0070C0"/>
                </a:solidFill>
              </a:rPr>
              <a:t>       community's enormous financial </a:t>
            </a:r>
            <a:r>
              <a:rPr lang="en-US" sz="1600" spc="-30" dirty="0">
                <a:solidFill>
                  <a:srgbClr val="FF0000"/>
                </a:solidFill>
              </a:rPr>
              <a:t>investment</a:t>
            </a:r>
            <a:r>
              <a:rPr lang="en-US" sz="1600" spc="-30" dirty="0">
                <a:solidFill>
                  <a:srgbClr val="0070C0"/>
                </a:solidFill>
              </a:rPr>
              <a:t> in 32-bit operating systems,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70C0"/>
                </a:solidFill>
              </a:rPr>
              <a:t>       applications, development tools </a:t>
            </a:r>
            <a:r>
              <a:rPr lang="en-US" sz="1600" dirty="0">
                <a:solidFill>
                  <a:srgbClr val="000000"/>
                </a:solidFill>
              </a:rPr>
              <a:t>and support infrastructure </a:t>
            </a:r>
            <a:r>
              <a:rPr lang="en-US" sz="1600" dirty="0">
                <a:solidFill>
                  <a:srgbClr val="0070C0"/>
                </a:solidFill>
              </a:rPr>
              <a:t>while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70C0"/>
                </a:solidFill>
              </a:rPr>
              <a:t>       providing a seamless path to deploy future 64-bit technology."</a:t>
            </a:r>
          </a:p>
        </p:txBody>
      </p:sp>
    </p:spTree>
    <p:extLst>
      <p:ext uri="{BB962C8B-B14F-4D97-AF65-F5344CB8AC3E}">
        <p14:creationId xmlns:p14="http://schemas.microsoft.com/office/powerpoint/2010/main" val="3217612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 animBg="1"/>
      <p:bldP spid="12" grpId="0"/>
      <p:bldP spid="13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466471" y="1820114"/>
            <a:ext cx="8090116" cy="504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3. Key building blocks of </a:t>
            </a: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CPU dies </a:t>
            </a:r>
            <a:endParaRPr kumimoji="0" lang="en-US" altLang="en-US" sz="1900" b="0" i="0" u="none" strike="noStrike" kern="1200" cap="none" spc="0" normalizeH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469647" y="2694425"/>
            <a:ext cx="8086940" cy="468000"/>
            <a:chOff x="699" y="1634"/>
            <a:chExt cx="4448" cy="300"/>
          </a:xfrm>
        </p:grpSpPr>
        <p:sp>
          <p:nvSpPr>
            <p:cNvPr id="4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6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3.</a:t>
              </a: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1 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Zen cores</a:t>
              </a:r>
            </a:p>
          </p:txBody>
        </p:sp>
        <p:sp>
          <p:nvSpPr>
            <p:cNvPr id="5" name="Text Box 6"/>
            <p:cNvSpPr txBox="1">
              <a:spLocks noChangeArrowheads="1"/>
            </p:cNvSpPr>
            <p:nvPr/>
          </p:nvSpPr>
          <p:spPr bwMode="auto">
            <a:xfrm>
              <a:off x="699" y="1634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466471" y="3202021"/>
            <a:ext cx="8090116" cy="468000"/>
            <a:chOff x="699" y="1638"/>
            <a:chExt cx="4448" cy="544"/>
          </a:xfrm>
        </p:grpSpPr>
        <p:sp>
          <p:nvSpPr>
            <p:cNvPr id="7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54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3.2 CCX core blocks</a:t>
              </a:r>
            </a:p>
          </p:txBody>
        </p:sp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699" y="1652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295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Key building blocks of </a:t>
            </a:r>
            <a:r>
              <a:rPr lang="en-US" dirty="0" smtClean="0"/>
              <a:t>CPU dies </a:t>
            </a:r>
            <a:r>
              <a:rPr lang="en-US" dirty="0"/>
              <a:t>(1)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437" y="451949"/>
            <a:ext cx="927045" cy="44143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3. </a:t>
            </a:r>
            <a:r>
              <a:rPr kumimoji="0" lang="en-US" sz="1800" b="0" i="0" u="none" strike="noStrike" kern="1200" cap="none" spc="-3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Key building blocks of CPU dies</a:t>
            </a:r>
            <a:endParaRPr kumimoji="0" lang="en-US" sz="1800" b="0" i="0" u="none" strike="noStrike" kern="1200" cap="none" spc="-3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1493" y="817742"/>
            <a:ext cx="1019363" cy="52781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5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 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this Section we will only be concerned </a:t>
            </a:r>
            <a:r>
              <a:rPr kumimoji="0" lang="en-US" sz="1600" b="0" i="0" u="none" strike="noStrike" kern="1200" cap="none" spc="-5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with CPU dies, moreover  only with their key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spc="-5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spc="-5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</a:t>
            </a:r>
            <a:r>
              <a:rPr kumimoji="0" lang="en-US" sz="1600" b="0" i="0" u="none" strike="noStrike" kern="1200" cap="none" spc="-5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components, that are the 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Zen cores 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and </a:t>
            </a:r>
            <a:r>
              <a:rPr kumimoji="0" lang="en-US" sz="1600" b="0" i="0" u="none" strike="noStrike" kern="1200" cap="none" spc="-5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CCX 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core </a:t>
            </a:r>
            <a:r>
              <a:rPr kumimoji="0" lang="en-US" sz="1600" b="0" i="0" u="none" strike="noStrike" kern="1200" cap="none" spc="-5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blocks, 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due to </a:t>
            </a:r>
            <a:r>
              <a:rPr kumimoji="0" lang="en-US" sz="1600" b="0" i="0" u="none" strike="noStrike" kern="1200" cap="none" spc="-5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volume 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limitations.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5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 our discussion we will show </a:t>
            </a:r>
            <a:r>
              <a:rPr kumimoji="0" lang="en-US" sz="1600" b="0" i="0" u="none" strike="noStrike" kern="1200" cap="none" spc="-5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how impressive 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AMD evolved their designs 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from </a:t>
            </a:r>
            <a:endParaRPr kumimoji="0" lang="en-US" sz="1600" b="0" i="0" u="none" strike="noStrike" kern="1200" cap="none" spc="-5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spc="-5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spc="-5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</a:t>
            </a:r>
            <a:r>
              <a:rPr kumimoji="0" lang="en-US" sz="1600" b="0" i="0" u="none" strike="noStrike" kern="1200" cap="none" spc="-5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generation 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to </a:t>
            </a:r>
            <a:r>
              <a:rPr kumimoji="0" lang="en-US" sz="1600" b="0" i="0" u="none" strike="noStrike" kern="1200" cap="none" spc="-5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generation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49623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986101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3.1 Zen cores</a:t>
            </a:r>
          </a:p>
        </p:txBody>
      </p:sp>
    </p:spTree>
    <p:extLst>
      <p:ext uri="{BB962C8B-B14F-4D97-AF65-F5344CB8AC3E}">
        <p14:creationId xmlns:p14="http://schemas.microsoft.com/office/powerpoint/2010/main" val="1579795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3.1 Zen cores (1)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025" y="479779"/>
            <a:ext cx="3342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3.1 Zen cores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], [170]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2922" y="1138254"/>
            <a:ext cx="8381462" cy="26930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began planning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Zen microarchitecture after re-hiring Jim Keller,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the famous processor architect, 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2012.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After three years development,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 announced the Zen family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at their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Financial Analyst Day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5/2015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First details </a:t>
            </a: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the Zen architecture were published at the </a:t>
            </a:r>
            <a:r>
              <a:rPr kumimoji="0" lang="en-US" sz="1600" b="0" i="0" u="none" strike="noStrike" kern="1200" cap="none" spc="-4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Computex</a:t>
            </a: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Conference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in 6/2016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According to M.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Papermaster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AMD’s CTO,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up to 300 engineers were working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on the core design.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Key design objective was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raising IPC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rather than power reduction.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652" y="805789"/>
            <a:ext cx="914400" cy="3429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Emergence of the Zen core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0798" y="6472028"/>
            <a:ext cx="914400" cy="29970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CTO: Chief Technology Officer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189850" y="5758452"/>
            <a:ext cx="8797492" cy="51138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8890" y="4821163"/>
            <a:ext cx="9125110" cy="1260000"/>
          </a:xfrm>
          <a:prstGeom prst="roundRect">
            <a:avLst/>
          </a:prstGeom>
          <a:solidFill>
            <a:srgbClr val="DDEEFF"/>
          </a:solidFill>
          <a:ln>
            <a:solidFill>
              <a:srgbClr val="86A4A7"/>
            </a:solidFill>
          </a:ln>
        </p:spPr>
        <p:txBody>
          <a:bodyPr wrap="square" rtlCol="0" anchor="ctr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4540" y="4852699"/>
            <a:ext cx="8999643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Recall that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IPC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(Instructions Per Cycle) indicates the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efficiency of a microarchitecture.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It is </a:t>
            </a:r>
            <a:r>
              <a:rPr kumimoji="0" lang="en-US" sz="1600" b="0" i="0" u="none" strike="noStrike" kern="1200" cap="none" spc="-3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strongly </a:t>
            </a:r>
            <a:r>
              <a:rPr kumimoji="0" lang="en-US" sz="1600" b="0" i="0" u="none" strike="noStrike" kern="1200" cap="none" spc="-3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workload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dependent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For specifying the IPC value of a microarchitecture the IPC scores will be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measured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on a set of benchmark programs and the geometric mean of the results is given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57611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3.1 Zen cores (2)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094" y="491977"/>
            <a:ext cx="9190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4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Main architectural improvements of </a:t>
            </a:r>
            <a:r>
              <a:rPr kumimoji="0" lang="en-US" sz="1800" b="0" i="0" u="none" strike="noStrike" kern="1200" cap="none" spc="-4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1. gen. Zen </a:t>
            </a:r>
            <a:r>
              <a:rPr kumimoji="0" lang="en-US" sz="1800" b="0" i="0" u="none" strike="noStrike" kern="1200" cap="none" spc="-4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cores vs. the previous </a:t>
            </a:r>
            <a:r>
              <a:rPr kumimoji="0" lang="en-US" sz="1800" b="0" i="0" u="none" strike="noStrike" kern="1200" cap="none" spc="-4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Bulldozer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pc="-40" dirty="0">
                <a:solidFill>
                  <a:srgbClr val="2D2D8A"/>
                </a:solidFill>
                <a:latin typeface="Verdana"/>
              </a:rPr>
              <a:t> </a:t>
            </a:r>
            <a:r>
              <a:rPr kumimoji="0" lang="en-US" sz="1800" b="0" i="0" u="none" strike="noStrike" kern="1200" cap="none" spc="-4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-4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design</a:t>
            </a: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10517" y="1234029"/>
            <a:ext cx="9144000" cy="1464822"/>
          </a:xfrm>
          <a:prstGeom prst="roundRect">
            <a:avLst/>
          </a:prstGeom>
          <a:solidFill>
            <a:srgbClr val="DDEEFF"/>
          </a:solidFill>
          <a:ln w="1587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8505" y="1224180"/>
            <a:ext cx="8111516" cy="16466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Departure from the previous module concept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returning to the usual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core structure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b) Introducing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multithreading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c) Introducing the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SenseMI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technology package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that includes a number of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innovations,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7248" y="2752949"/>
            <a:ext cx="30446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discussed subsequently.</a:t>
            </a:r>
          </a:p>
        </p:txBody>
      </p:sp>
    </p:spTree>
    <p:extLst>
      <p:ext uri="{BB962C8B-B14F-4D97-AF65-F5344CB8AC3E}">
        <p14:creationId xmlns:p14="http://schemas.microsoft.com/office/powerpoint/2010/main" val="1991123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656" t="17993" b="6591"/>
          <a:stretch/>
        </p:blipFill>
        <p:spPr>
          <a:xfrm>
            <a:off x="67378" y="2334318"/>
            <a:ext cx="9085169" cy="39288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186" y="481944"/>
            <a:ext cx="89546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a) Departure from the previous module concept and returning to the usual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core structure 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0" y="19664"/>
            <a:ext cx="9144000" cy="393700"/>
          </a:xfrm>
        </p:spPr>
        <p:txBody>
          <a:bodyPr/>
          <a:lstStyle/>
          <a:p>
            <a:r>
              <a:rPr lang="en-US" dirty="0"/>
              <a:t>3.1 Zen cores (3)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31533" y="1159805"/>
            <a:ext cx="9112467" cy="865453"/>
          </a:xfrm>
          <a:prstGeom prst="roundRect">
            <a:avLst/>
          </a:prstGeom>
          <a:solidFill>
            <a:srgbClr val="DDF2FF"/>
          </a:solidFill>
        </p:spPr>
        <p:txBody>
          <a:bodyPr wrap="square" rtlCol="0" anchor="ctr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00" y="1194261"/>
            <a:ext cx="87302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the Zen core AMD left Bulldozer’s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module concept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that crammed two integer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blocks and an FP block into a unit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declared it to be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dual cores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instead, AMD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followed the regular path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implementing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full fledged cores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indicated below.</a:t>
            </a:r>
          </a:p>
        </p:txBody>
      </p:sp>
    </p:spTree>
    <p:extLst>
      <p:ext uri="{BB962C8B-B14F-4D97-AF65-F5344CB8AC3E}">
        <p14:creationId xmlns:p14="http://schemas.microsoft.com/office/powerpoint/2010/main" val="92172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4000" t="3733" r="5266" b="3386"/>
          <a:stretch/>
        </p:blipFill>
        <p:spPr>
          <a:xfrm>
            <a:off x="1506070" y="1639610"/>
            <a:ext cx="6157511" cy="51485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912" y="484095"/>
            <a:ext cx="4259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b) Introducing multithreading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/>
              <a:t>3.1 Zen cores (4)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0512" y="861849"/>
            <a:ext cx="9133490" cy="620107"/>
          </a:xfrm>
          <a:prstGeom prst="roundRect">
            <a:avLst/>
          </a:prstGeom>
          <a:solidFill>
            <a:srgbClr val="DDF2FF"/>
          </a:solidFill>
        </p:spPr>
        <p:txBody>
          <a:bodyPr wrap="square" rtlCol="0" anchor="ctr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0413" y="882870"/>
            <a:ext cx="882867" cy="55704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As shown in the Figure below, in AMD’s implementation of multithreading, 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both threads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have private PCs and architectural states, whereas the execution resources are shared.</a:t>
            </a:r>
          </a:p>
        </p:txBody>
      </p:sp>
    </p:spTree>
    <p:extLst>
      <p:ext uri="{BB962C8B-B14F-4D97-AF65-F5344CB8AC3E}">
        <p14:creationId xmlns:p14="http://schemas.microsoft.com/office/powerpoint/2010/main" val="2904975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3.1 Zen cores (5)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435950" y="3353626"/>
            <a:ext cx="2475293" cy="11182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Extended Frequency Range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(XFR) (Higher fc for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premium cooling,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like Intel’s TVB)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4922" y="481596"/>
            <a:ext cx="9102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c) Introducing the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SenseMI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technology package that includes a number of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innovations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indicated below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[10] 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-42322" y="1299406"/>
            <a:ext cx="9186322" cy="3069966"/>
            <a:chOff x="-42322" y="1299406"/>
            <a:chExt cx="9186322" cy="306996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1491912"/>
              <a:ext cx="9144000" cy="2877460"/>
            </a:xfrm>
            <a:prstGeom prst="rect">
              <a:avLst/>
            </a:prstGeom>
          </p:spPr>
        </p:pic>
        <p:sp>
          <p:nvSpPr>
            <p:cNvPr id="27" name="Rounded Rectangle 26"/>
            <p:cNvSpPr/>
            <p:nvPr/>
          </p:nvSpPr>
          <p:spPr bwMode="auto">
            <a:xfrm>
              <a:off x="126105" y="3214832"/>
              <a:ext cx="8898100" cy="336884"/>
            </a:xfrm>
            <a:prstGeom prst="roundRect">
              <a:avLst/>
            </a:prstGeom>
            <a:solidFill>
              <a:schemeClr val="tx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-42322" y="3349214"/>
              <a:ext cx="1672253" cy="7181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Pure power (AVS)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(A</a:t>
              </a:r>
              <a:r>
                <a:rPr kumimoji="0" lang="en-US" sz="1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daptive</a:t>
              </a: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Voltage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Scaling)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491137" y="3334376"/>
              <a:ext cx="2153859" cy="7181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Precision Boost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(Enhanced Turbo Boost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like Intel’s </a:t>
              </a:r>
              <a:r>
                <a:rPr kumimoji="0" lang="en-US" sz="1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SpeedShift</a:t>
              </a: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977285" y="3328452"/>
              <a:ext cx="1130438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Neural Net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Prediction 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968111" y="3307599"/>
              <a:ext cx="931665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Smart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  <a:r>
                <a:rPr kumimoji="0" lang="en-US" sz="1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Prefetch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40" name="Rectangle 39"/>
            <p:cNvSpPr/>
            <p:nvPr/>
          </p:nvSpPr>
          <p:spPr bwMode="auto">
            <a:xfrm>
              <a:off x="1722922" y="1540039"/>
              <a:ext cx="991402" cy="452387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3" name="Oval 2"/>
            <p:cNvSpPr/>
            <p:nvPr/>
          </p:nvSpPr>
          <p:spPr bwMode="auto">
            <a:xfrm>
              <a:off x="3551723" y="1299406"/>
              <a:ext cx="1501540" cy="866274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707966" y="6469349"/>
            <a:ext cx="6111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AVS: Adaptive Voltage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Scaling    TVB: Thermal Velocity Boost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9908" y="5569345"/>
            <a:ext cx="87543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Here we do not go into details of the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SenseMI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technology package, only name the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corresponding Intel designations with the exception of AVS, since Intel does not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make use of this technique.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-52835" y="4369372"/>
            <a:ext cx="9186322" cy="1069146"/>
          </a:xfrm>
          <a:prstGeom prst="roundRect">
            <a:avLst/>
          </a:prstGeom>
          <a:solidFill>
            <a:srgbClr val="DDEEFF"/>
          </a:solidFill>
          <a:ln>
            <a:solidFill>
              <a:srgbClr val="86A4A7"/>
            </a:solidFill>
          </a:ln>
        </p:spPr>
        <p:txBody>
          <a:bodyPr wrap="square" rtlCol="0" anchor="ctr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4" name="Right Brace 23"/>
          <p:cNvSpPr/>
          <p:nvPr/>
        </p:nvSpPr>
        <p:spPr bwMode="auto">
          <a:xfrm rot="5400000">
            <a:off x="7203680" y="3132182"/>
            <a:ext cx="385011" cy="3024000"/>
          </a:xfrm>
          <a:prstGeom prst="rightBrac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5" name="Right Brace 24"/>
          <p:cNvSpPr/>
          <p:nvPr/>
        </p:nvSpPr>
        <p:spPr bwMode="auto">
          <a:xfrm rot="5400000">
            <a:off x="3248838" y="2546207"/>
            <a:ext cx="385011" cy="4212000"/>
          </a:xfrm>
          <a:prstGeom prst="rightBrac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814686" y="4908877"/>
            <a:ext cx="12506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raise IPC</a:t>
            </a:r>
          </a:p>
        </p:txBody>
      </p:sp>
      <p:sp>
        <p:nvSpPr>
          <p:cNvPr id="36" name="Right Brace 35"/>
          <p:cNvSpPr/>
          <p:nvPr/>
        </p:nvSpPr>
        <p:spPr bwMode="auto">
          <a:xfrm rot="5400000">
            <a:off x="431235" y="4146603"/>
            <a:ext cx="385011" cy="1008000"/>
          </a:xfrm>
          <a:prstGeom prst="rightBrac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866713" y="4916899"/>
            <a:ext cx="10967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raise fc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5277" y="4915298"/>
            <a:ext cx="11448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reduce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dissipation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310220" y="3353626"/>
            <a:ext cx="2475293" cy="11182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Extended Frequency Range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(XFR) (Higher fc for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premium cooling,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like Intel’s TVB)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7995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1" grpId="0" animBg="1"/>
      <p:bldP spid="24" grpId="0" animBg="1"/>
      <p:bldP spid="25" grpId="0" animBg="1"/>
      <p:bldP spid="26" grpId="0"/>
      <p:bldP spid="36" grpId="0" animBg="1"/>
      <p:bldP spid="37" grpId="0"/>
      <p:bldP spid="38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3.1 Zen cores </a:t>
            </a:r>
            <a:r>
              <a:rPr lang="en-US" dirty="0" smtClean="0"/>
              <a:t>(6)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9050" y="2538538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827" y="481135"/>
            <a:ext cx="84245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Resulting benefits of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14 nm 1</a:t>
            </a:r>
            <a:r>
              <a:rPr kumimoji="0" lang="en-US" sz="1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gen. Zen cores vs. the previous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28 nm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Excavator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modules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2747" y="1107742"/>
            <a:ext cx="7524752" cy="623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52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% performance improvement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(IPC) for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single threaded workloads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Up to 3.7x improvement in performance/Watt</a:t>
            </a:r>
          </a:p>
        </p:txBody>
      </p:sp>
    </p:spTree>
    <p:extLst>
      <p:ext uri="{BB962C8B-B14F-4D97-AF65-F5344CB8AC3E}">
        <p14:creationId xmlns:p14="http://schemas.microsoft.com/office/powerpoint/2010/main" val="452138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3.1 Zen cores </a:t>
            </a:r>
            <a:r>
              <a:rPr lang="en-US" dirty="0" smtClean="0"/>
              <a:t>(7)</a:t>
            </a:r>
            <a:endParaRPr lang="en-US" dirty="0"/>
          </a:p>
        </p:txBody>
      </p:sp>
      <p:pic>
        <p:nvPicPr>
          <p:cNvPr id="1026" name="Picture 2" descr="Ryzen 7000 Tech Day - Keynote 22.jpeg (8400×2362)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0154" y="1271766"/>
            <a:ext cx="8805167" cy="362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1438" y="483478"/>
            <a:ext cx="7625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Evolution of the IC technology of Zen cores (as of 09/2022) </a:t>
            </a: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[226]</a:t>
            </a:r>
          </a:p>
        </p:txBody>
      </p:sp>
    </p:spTree>
    <p:extLst>
      <p:ext uri="{BB962C8B-B14F-4D97-AF65-F5344CB8AC3E}">
        <p14:creationId xmlns:p14="http://schemas.microsoft.com/office/powerpoint/2010/main" val="250335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5" y="1345597"/>
            <a:ext cx="7586663" cy="456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2" name="Text Box 6"/>
          <p:cNvSpPr txBox="1">
            <a:spLocks noChangeArrowheads="1"/>
          </p:cNvSpPr>
          <p:nvPr/>
        </p:nvSpPr>
        <p:spPr bwMode="auto">
          <a:xfrm>
            <a:off x="77726" y="482716"/>
            <a:ext cx="65365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333399"/>
                </a:solidFill>
              </a:rPr>
              <a:t>Extending the register set in the x86-64 ISA </a:t>
            </a:r>
            <a:r>
              <a:rPr lang="en-US" sz="1800" dirty="0"/>
              <a:t>[167]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hu-HU" sz="1700" dirty="0"/>
              <a:t>1. </a:t>
            </a:r>
            <a:r>
              <a:rPr lang="en-US" sz="1700" dirty="0"/>
              <a:t>Introduction </a:t>
            </a:r>
            <a:r>
              <a:rPr lang="hu-HU" sz="1700" dirty="0"/>
              <a:t>(</a:t>
            </a:r>
            <a:r>
              <a:rPr lang="en-US" sz="1700" dirty="0"/>
              <a:t>7</a:t>
            </a:r>
            <a:r>
              <a:rPr lang="hu-HU" sz="1700" dirty="0"/>
              <a:t>)</a:t>
            </a:r>
            <a:endParaRPr lang="en-US" sz="1700" kern="0" dirty="0"/>
          </a:p>
        </p:txBody>
      </p:sp>
      <p:sp>
        <p:nvSpPr>
          <p:cNvPr id="2" name="TextBox 1"/>
          <p:cNvSpPr txBox="1"/>
          <p:nvPr/>
        </p:nvSpPr>
        <p:spPr>
          <a:xfrm>
            <a:off x="215900" y="5980722"/>
            <a:ext cx="914400" cy="61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GB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Based on the extended register set AMD necessarily defined </a:t>
            </a:r>
            <a:r>
              <a:rPr lang="en-GB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new instructions to</a:t>
            </a:r>
          </a:p>
          <a:p>
            <a:r>
              <a:rPr lang="en-GB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manipulate 64-bit data </a:t>
            </a:r>
            <a:r>
              <a:rPr lang="en-GB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in the extended register space.</a:t>
            </a:r>
          </a:p>
        </p:txBody>
      </p:sp>
    </p:spTree>
    <p:extLst>
      <p:ext uri="{BB962C8B-B14F-4D97-AF65-F5344CB8AC3E}">
        <p14:creationId xmlns:p14="http://schemas.microsoft.com/office/powerpoint/2010/main" val="923376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6094"/>
            <a:ext cx="9105089" cy="399794"/>
          </a:xfrm>
        </p:spPr>
        <p:txBody>
          <a:bodyPr/>
          <a:lstStyle/>
          <a:p>
            <a:r>
              <a:rPr lang="en-US" dirty="0"/>
              <a:t>3.1 Zen cores (8)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1982" y="1050784"/>
            <a:ext cx="9133200" cy="3960000"/>
            <a:chOff x="-60512" y="2023862"/>
            <a:chExt cx="9615992" cy="302819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t="14445" b="13333"/>
            <a:stretch/>
          </p:blipFill>
          <p:spPr>
            <a:xfrm>
              <a:off x="2057399" y="2023862"/>
              <a:ext cx="7498081" cy="3028197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l="2000" t="9778" r="68625" b="18445"/>
            <a:stretch/>
          </p:blipFill>
          <p:spPr>
            <a:xfrm>
              <a:off x="-60512" y="2023862"/>
              <a:ext cx="2263141" cy="3028197"/>
            </a:xfrm>
            <a:prstGeom prst="rect">
              <a:avLst/>
            </a:prstGeom>
          </p:spPr>
        </p:pic>
      </p:grpSp>
      <p:sp>
        <p:nvSpPr>
          <p:cNvPr id="9" name="Rounded Rectangle 8"/>
          <p:cNvSpPr/>
          <p:nvPr/>
        </p:nvSpPr>
        <p:spPr bwMode="auto">
          <a:xfrm>
            <a:off x="119989" y="1914449"/>
            <a:ext cx="1908000" cy="6480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4542202" y="2716856"/>
            <a:ext cx="2160000" cy="2160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2208137" y="1918180"/>
            <a:ext cx="1942114" cy="6480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4531692" y="1905870"/>
            <a:ext cx="2184413" cy="6480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6930301" y="1925090"/>
            <a:ext cx="2104050" cy="6480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84884" y="3421595"/>
            <a:ext cx="1908000" cy="2880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2160677" y="3729723"/>
            <a:ext cx="1924669" cy="350507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976585" y="4158980"/>
            <a:ext cx="761224" cy="307710"/>
          </a:xfrm>
          <a:prstGeom prst="roundRect">
            <a:avLst/>
          </a:prstGeom>
          <a:solidFill>
            <a:schemeClr val="tx1"/>
          </a:solidFill>
        </p:spPr>
        <p:txBody>
          <a:bodyPr wrap="square" rtlCol="0" anchor="ctr">
            <a:spAutoFit/>
          </a:bodyPr>
          <a:lstStyle/>
          <a:p>
            <a:pPr marL="285750" indent="-285750" algn="ctr" fontAlgn="base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17" name="Picture 2" descr="https://images.anandtech.com/doci/17585/SoC_03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29081" y="4227151"/>
            <a:ext cx="280029" cy="74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989716" y="4158240"/>
            <a:ext cx="815765" cy="664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200" spc="-30" dirty="0" smtClean="0">
                <a:solidFill>
                  <a:schemeClr val="bg1">
                    <a:lumMod val="95000"/>
                  </a:schemeClr>
                </a:solidFill>
                <a:latin typeface="Bahnschrift SemiBold" panose="020B0502040204020203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AVX-512</a:t>
            </a:r>
          </a:p>
          <a:p>
            <a:r>
              <a:rPr lang="en-US" sz="1200" spc="-30" dirty="0" smtClean="0">
                <a:solidFill>
                  <a:schemeClr val="bg1">
                    <a:lumMod val="95000"/>
                  </a:schemeClr>
                </a:solidFill>
                <a:latin typeface="Bahnschrift SemiBold" panose="020B0502040204020203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5nm</a:t>
            </a:r>
            <a:r>
              <a:rPr lang="en-US" sz="1300" spc="-30" dirty="0" smtClean="0">
                <a:solidFill>
                  <a:schemeClr val="bg1">
                    <a:lumMod val="95000"/>
                  </a:schemeClr>
                </a:solidFill>
                <a:latin typeface="Bahnschrift SemiBold" panose="020B0502040204020203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884274" y="3862025"/>
            <a:ext cx="578068" cy="249508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285750" indent="-285750" algn="ctr" fontAlgn="base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6887613" y="3403259"/>
            <a:ext cx="2138079" cy="283171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1" name="Rounded Rectangle 20"/>
          <p:cNvSpPr/>
          <p:nvPr/>
        </p:nvSpPr>
        <p:spPr bwMode="auto">
          <a:xfrm>
            <a:off x="6892875" y="4111533"/>
            <a:ext cx="2132817" cy="398218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 bwMode="auto">
          <a:xfrm>
            <a:off x="111152" y="2677836"/>
            <a:ext cx="1908000" cy="2520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3" name="Rounded Rectangle 22"/>
          <p:cNvSpPr/>
          <p:nvPr/>
        </p:nvSpPr>
        <p:spPr bwMode="auto">
          <a:xfrm>
            <a:off x="2155424" y="3030784"/>
            <a:ext cx="1924669" cy="2880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4" name="Rounded Rectangle 23"/>
          <p:cNvSpPr/>
          <p:nvPr/>
        </p:nvSpPr>
        <p:spPr bwMode="auto">
          <a:xfrm>
            <a:off x="95390" y="3071969"/>
            <a:ext cx="1908000" cy="2520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5" name="Rounded Rectangle 24"/>
          <p:cNvSpPr/>
          <p:nvPr/>
        </p:nvSpPr>
        <p:spPr bwMode="auto">
          <a:xfrm>
            <a:off x="4525481" y="3077229"/>
            <a:ext cx="2160000" cy="2520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3298" y="480361"/>
            <a:ext cx="5477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Evolution of key features of Zen cores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[230]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1438" y="5530939"/>
            <a:ext cx="9072562" cy="65245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As the above Figure indicates, </a:t>
            </a:r>
            <a:r>
              <a:rPr kumimoji="0" lang="en-US" sz="1600" b="0" i="0" u="none" strike="noStrike" kern="1200" cap="none" spc="-6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AMD generation </a:t>
            </a:r>
            <a:r>
              <a:rPr lang="en-US" sz="1600" spc="-6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over generation</a:t>
            </a:r>
            <a:r>
              <a:rPr kumimoji="0" lang="en-US" sz="1600" b="0" i="0" u="none" strike="noStrike" kern="1200" cap="none" spc="-6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enhances key features of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spc="-6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kumimoji="0" lang="en-US" sz="1600" b="0" i="0" u="none" strike="noStrike" kern="1200" cap="none" spc="-6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their Zen family, </a:t>
            </a:r>
            <a:r>
              <a:rPr kumimoji="0" lang="en-US" sz="1600" b="0" i="0" u="none" strike="noStrike" kern="1200" cap="none" spc="-6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like the </a:t>
            </a:r>
            <a:r>
              <a:rPr kumimoji="0" lang="en-US" sz="1600" b="0" i="0" u="none" strike="noStrike" kern="1200" cap="none" spc="-6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max</a:t>
            </a: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 turbo boost </a:t>
            </a:r>
            <a:r>
              <a:rPr kumimoji="0" lang="en-US" sz="1600" b="0" i="0" u="none" strike="noStrike" kern="1200" cap="none" spc="-6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frequency, IPC, core count per CCD, L2 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spc="-6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kumimoji="0" lang="en-US" sz="1600" b="0" i="0" u="none" strike="noStrike" kern="1200" cap="none" spc="-6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1600" b="0" i="0" u="none" strike="noStrike" kern="1200" cap="none" spc="-8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L3 cache sizes and </a:t>
            </a:r>
            <a:r>
              <a:rPr lang="en-US" sz="1600" spc="-8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introduces new features, like</a:t>
            </a:r>
            <a:r>
              <a:rPr kumimoji="0" lang="en-US" sz="1600" b="0" i="0" u="none" strike="noStrike" kern="1200" cap="none" spc="-8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FP-256, AVX-512 or even integrated graphics.</a:t>
            </a:r>
            <a:endParaRPr kumimoji="0" lang="en-US" sz="1600" b="0" i="0" u="none" strike="noStrike" kern="1200" cap="none" spc="-8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4884" y="5010784"/>
            <a:ext cx="9020205" cy="381023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spAutoFit/>
          </a:bodyPr>
          <a:lstStyle/>
          <a:p>
            <a:pPr marL="285750" indent="-285750" algn="ctr" fontAlgn="base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54013" y="4807874"/>
            <a:ext cx="823302" cy="4211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pc="-30" dirty="0" smtClean="0">
                <a:solidFill>
                  <a:schemeClr val="bg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2017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459131" y="4834152"/>
            <a:ext cx="8233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pc="-30" dirty="0" smtClean="0">
                <a:solidFill>
                  <a:schemeClr val="bg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2022</a:t>
            </a:r>
          </a:p>
        </p:txBody>
      </p:sp>
      <p:sp>
        <p:nvSpPr>
          <p:cNvPr id="31" name="Right Arrow 30"/>
          <p:cNvSpPr/>
          <p:nvPr/>
        </p:nvSpPr>
        <p:spPr>
          <a:xfrm>
            <a:off x="1323000" y="4968516"/>
            <a:ext cx="6023687" cy="1080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marL="285750" indent="-285750" algn="ctr" fontAlgn="base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175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3.1 Zen cores (</a:t>
            </a:r>
            <a:r>
              <a:rPr lang="en-US" dirty="0" smtClean="0"/>
              <a:t>9)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3298" y="480361"/>
            <a:ext cx="4270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Key features of Zen 4 cores [227]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10209" y="1124608"/>
            <a:ext cx="4677102" cy="576000"/>
          </a:xfrm>
          <a:prstGeom prst="roundRect">
            <a:avLst/>
          </a:prstGeom>
          <a:solidFill>
            <a:srgbClr val="DDEEFF"/>
          </a:solidFill>
          <a:ln>
            <a:solidFill>
              <a:srgbClr val="86A4A7"/>
            </a:solidFill>
          </a:ln>
        </p:spPr>
        <p:txBody>
          <a:bodyPr wrap="square" rtlCol="0" anchor="ctr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1229" y="840835"/>
            <a:ext cx="4516878" cy="14260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5 nm technology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 MB/core L2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caches rather than 512 KB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AVX-512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and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VNNI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support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Up to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5.7 GHz max turbo boost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+13 % IPC increase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0" y="2621426"/>
            <a:ext cx="9144000" cy="1224000"/>
          </a:xfrm>
          <a:prstGeom prst="roundRect">
            <a:avLst/>
          </a:prstGeom>
          <a:solidFill>
            <a:srgbClr val="DDEEFF"/>
          </a:solidFill>
          <a:ln>
            <a:solidFill>
              <a:srgbClr val="86A4A7"/>
            </a:solidFill>
          </a:ln>
        </p:spPr>
        <p:txBody>
          <a:bodyPr wrap="square" rtlCol="0" anchor="ctr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1229" y="2295987"/>
            <a:ext cx="19023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Remarks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0825" y="2621426"/>
            <a:ext cx="46575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Key innovations of the IOD 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0825" y="2936736"/>
            <a:ext cx="6655348" cy="8822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Integrated RDNA2 graphics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DDR5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memory (4x32-bit channels) but without DDR4 support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PCIe5.0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(24 lanes)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6084" y="3856392"/>
            <a:ext cx="46575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Key platform innovations 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6084" y="4171702"/>
            <a:ext cx="8956939" cy="8566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AM5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platform replacing the AM4 platform used since 2017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LGA 1718 </a:t>
            </a: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socket (departure from PGA 1331 (Pin Grid Array) to LGA (Land Grid Array)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type sockets.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2661" y="6116143"/>
            <a:ext cx="1371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IOD: IO Die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2661" y="6421819"/>
            <a:ext cx="66110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Platform: Defines processor socket, memory and IO interfaces.</a:t>
            </a:r>
          </a:p>
        </p:txBody>
      </p:sp>
    </p:spTree>
    <p:extLst>
      <p:ext uri="{BB962C8B-B14F-4D97-AF65-F5344CB8AC3E}">
        <p14:creationId xmlns:p14="http://schemas.microsoft.com/office/powerpoint/2010/main" val="182621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3" grpId="0"/>
      <p:bldP spid="16" grpId="0"/>
      <p:bldP spid="17" grpId="0"/>
      <p:bldP spid="18" grpId="0"/>
      <p:bldP spid="19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3.1 Zen cores (</a:t>
            </a:r>
            <a:r>
              <a:rPr lang="en-US" dirty="0" smtClean="0"/>
              <a:t>10)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5955" y="1171259"/>
            <a:ext cx="9052012" cy="3596166"/>
            <a:chOff x="25955" y="2511780"/>
            <a:chExt cx="9052012" cy="349125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175"/>
            <a:stretch/>
          </p:blipFill>
          <p:spPr>
            <a:xfrm>
              <a:off x="25955" y="2949086"/>
              <a:ext cx="8410231" cy="3053949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3834433" y="3093581"/>
              <a:ext cx="847745" cy="3114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+19 %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 flipH="1">
              <a:off x="3829163" y="3654935"/>
              <a:ext cx="938666" cy="311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+13 %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15183" y="4177070"/>
              <a:ext cx="727297" cy="3114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+3 %</a:t>
              </a: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1472186" y="2605742"/>
              <a:ext cx="7605781" cy="226227"/>
            </a:xfrm>
            <a:prstGeom prst="roundRect">
              <a:avLst/>
            </a:prstGeom>
            <a:solidFill>
              <a:srgbClr val="92D050"/>
            </a:solidFill>
          </p:spPr>
          <p:txBody>
            <a:bodyPr wrap="square" rtlCol="0" anchor="ctr">
              <a:spAutoFit/>
            </a:bodyPr>
            <a:lstStyle/>
            <a:p>
              <a:pPr marL="285750" marR="0" lvl="0" indent="-28575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56523" y="2511780"/>
              <a:ext cx="764749" cy="3610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25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Zen4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831688" y="2567163"/>
              <a:ext cx="847745" cy="3114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+13 %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191430" y="2556584"/>
              <a:ext cx="810967" cy="3114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160 %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73295" y="480360"/>
            <a:ext cx="6652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 generation IPC improvements of AMD’s Zen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1872" y="4515182"/>
            <a:ext cx="83223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Figure: </a:t>
            </a:r>
            <a:r>
              <a:rPr lang="en-US" sz="1600" dirty="0"/>
              <a:t>Per generation IPC improvements of AMD’s Zen cores [Based on [171</a:t>
            </a:r>
            <a:r>
              <a:rPr lang="en-US" sz="1600" dirty="0" smtClean="0"/>
              <a:t>]</a:t>
            </a:r>
            <a:endParaRPr lang="en-US" sz="1600" spc="-3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0" y="4972280"/>
            <a:ext cx="9144000" cy="418888"/>
          </a:xfrm>
          <a:prstGeom prst="roundRect">
            <a:avLst/>
          </a:prstGeom>
          <a:solidFill>
            <a:srgbClr val="DDEEFF"/>
          </a:solidFill>
          <a:ln>
            <a:solidFill>
              <a:srgbClr val="86A4A7"/>
            </a:solidFill>
          </a:ln>
        </p:spPr>
        <p:txBody>
          <a:bodyPr wrap="square" rtlCol="0" anchor="ctr">
            <a:spAutoFit/>
          </a:bodyPr>
          <a:lstStyle/>
          <a:p>
            <a:pPr marL="285750" indent="-285750" algn="ctr" fontAlgn="base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3807" y="5007541"/>
            <a:ext cx="82645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600" spc="-3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Figure indicates an ~ </a:t>
            </a:r>
            <a:r>
              <a:rPr lang="en-US" sz="1600" spc="-3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16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 </a:t>
            </a:r>
            <a:r>
              <a:rPr lang="en-US" sz="1600" spc="-3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average performance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uplift per Zen generation</a:t>
            </a:r>
            <a:r>
              <a:rPr lang="en-US" sz="16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5315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25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9" y="0"/>
            <a:ext cx="9144000" cy="393700"/>
          </a:xfrm>
        </p:spPr>
        <p:txBody>
          <a:bodyPr/>
          <a:lstStyle/>
          <a:p>
            <a:r>
              <a:rPr lang="en-US" dirty="0"/>
              <a:t>3.1 Zen cores (</a:t>
            </a:r>
            <a:r>
              <a:rPr lang="en-US" dirty="0" smtClean="0"/>
              <a:t>11)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 flipH="1">
            <a:off x="-3976" y="1162873"/>
            <a:ext cx="34031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 threads/core (SMT)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State of the art branch predictor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Caches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7380" y="1843185"/>
            <a:ext cx="2733441" cy="37548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I-cache 32k 8-way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Op-cache 4K instructions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D-cache 32k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L2-cache 512k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514" y="2713380"/>
            <a:ext cx="1140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Decode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3854" y="2949066"/>
            <a:ext cx="278794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 instr./cycle  from decode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 Macro op/cycle from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cached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microcoded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instructions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9633" y="3839761"/>
            <a:ext cx="12506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Dispatch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913" y="4089637"/>
            <a:ext cx="29347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 Macro ops/cycle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</a:t>
            </a:r>
            <a:r>
              <a:rPr kumimoji="0" lang="en-GB" sz="1400" b="0" i="0" u="none" strike="noStrike" kern="1200" cap="none" spc="-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dispatched to FX or FP units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8973" y="4871294"/>
            <a:ext cx="273504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 FX units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dedicated branch unit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dedicated store data unit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 address gen. units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696" y="4602938"/>
            <a:ext cx="24416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Execution capabilities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634" y="5825984"/>
            <a:ext cx="24379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 mem. ops/cycle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8913" y="6073933"/>
            <a:ext cx="23086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max 2 can be stores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9512" y="6377939"/>
            <a:ext cx="3055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2 256-bit FP FMA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oper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./cycle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438" y="476250"/>
            <a:ext cx="7261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State of the art: The Zen 3 core’s microarchitecture -1 [176]</a:t>
            </a:r>
          </a:p>
        </p:txBody>
      </p:sp>
      <p:sp>
        <p:nvSpPr>
          <p:cNvPr id="18" name="Rounded Rectangle 17"/>
          <p:cNvSpPr/>
          <p:nvPr/>
        </p:nvSpPr>
        <p:spPr bwMode="auto">
          <a:xfrm>
            <a:off x="4751388" y="2836938"/>
            <a:ext cx="51618" cy="45719"/>
          </a:xfrm>
          <a:prstGeom prst="round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31782" y="1060356"/>
            <a:ext cx="5793480" cy="5698747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 bwMode="auto">
          <a:xfrm>
            <a:off x="4026899" y="2582225"/>
            <a:ext cx="1224000" cy="252000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6" name="Rounded Rectangle 25"/>
          <p:cNvSpPr/>
          <p:nvPr/>
        </p:nvSpPr>
        <p:spPr bwMode="auto">
          <a:xfrm>
            <a:off x="4224768" y="3322485"/>
            <a:ext cx="1800000" cy="252000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9545" y="2624667"/>
            <a:ext cx="949110" cy="186268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026899" y="2577017"/>
            <a:ext cx="914400" cy="24691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-3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4 Instructions/Cycle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61945" y="3371295"/>
            <a:ext cx="1503642" cy="186268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4248452" y="3323640"/>
            <a:ext cx="914400" cy="24691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-3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6 Macro Ops/Cycle dispatched</a:t>
            </a:r>
          </a:p>
        </p:txBody>
      </p:sp>
      <p:sp>
        <p:nvSpPr>
          <p:cNvPr id="33" name="Rounded Rectangle 32"/>
          <p:cNvSpPr/>
          <p:nvPr/>
        </p:nvSpPr>
        <p:spPr bwMode="auto">
          <a:xfrm>
            <a:off x="7276923" y="2571594"/>
            <a:ext cx="1224000" cy="252000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4" name="Rounded Rectangle 33"/>
          <p:cNvSpPr/>
          <p:nvPr/>
        </p:nvSpPr>
        <p:spPr bwMode="auto">
          <a:xfrm>
            <a:off x="7471144" y="2596313"/>
            <a:ext cx="928577" cy="186268"/>
          </a:xfrm>
          <a:prstGeom prst="roundRect">
            <a:avLst/>
          </a:prstGeom>
          <a:solidFill>
            <a:schemeClr val="tx1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278730" y="2575819"/>
            <a:ext cx="914400" cy="24691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-3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8 Macro Ops/Cycle</a:t>
            </a:r>
          </a:p>
        </p:txBody>
      </p:sp>
    </p:spTree>
    <p:extLst>
      <p:ext uri="{BB962C8B-B14F-4D97-AF65-F5344CB8AC3E}">
        <p14:creationId xmlns:p14="http://schemas.microsoft.com/office/powerpoint/2010/main" val="332674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3.1 Zen cores (</a:t>
            </a:r>
            <a:r>
              <a:rPr lang="en-US" dirty="0" smtClean="0"/>
              <a:t>12)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438" y="476250"/>
            <a:ext cx="7409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State of the art: The Zen 3 core’s microarchitecture -2 [176]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9603" y="840832"/>
            <a:ext cx="914400" cy="176573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Note that Zen 3 cores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decode up to 4 instructions/cycle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, they can deliver up to 8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Macro Ops/cycle from the Op cache that holds </a:t>
            </a:r>
            <a:r>
              <a:rPr kumimoji="0" lang="en-US" sz="1600" b="0" i="0" u="none" strike="noStrike" kern="1200" cap="none" spc="-3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microcoded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instructions and may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dispatch up to 6 Macro operations per cycle.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The decode rate of 4 seems to be too low when compared to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Intel’s 6. gen. </a:t>
            </a:r>
            <a:r>
              <a:rPr kumimoji="0" lang="en-US" sz="1600" b="0" i="0" u="none" strike="noStrike" kern="1200" cap="none" spc="-3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Skylake</a:t>
            </a:r>
            <a:endParaRPr kumimoji="0" lang="en-US" sz="1600" b="0" i="0" u="none" strike="noStrike" kern="1200" cap="none" spc="-3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processors having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5-wide decoders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or Intel’s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12</a:t>
            </a:r>
            <a:r>
              <a:rPr kumimoji="0" lang="en-US" sz="1600" b="0" i="0" u="none" strike="noStrike" kern="1200" cap="none" spc="-3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gen. Alder Lake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line of processors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 with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dual 3-wide decoders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6955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3.1 Zen cores (</a:t>
            </a:r>
            <a:r>
              <a:rPr lang="en-US" dirty="0" smtClean="0"/>
              <a:t>13)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16884" y="801698"/>
            <a:ext cx="6667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Zen cores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(in all Zen generations until now (03/2022) have  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9231" y="1135131"/>
            <a:ext cx="8873263" cy="14260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private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32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KB L1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data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64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KB L1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instruction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caches, 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7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private 512 kB L2 </a:t>
            </a:r>
            <a:r>
              <a:rPr kumimoji="0" lang="en-US" sz="1600" b="0" i="0" u="none" strike="noStrike" kern="1200" cap="none" spc="-7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caches </a:t>
            </a:r>
            <a:r>
              <a:rPr kumimoji="0" lang="en-US" sz="1600" b="0" i="0" u="none" strike="noStrike" kern="1200" cap="none" spc="-7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Zen-Zen 3 cores</a:t>
            </a:r>
            <a:r>
              <a:rPr kumimoji="0" lang="en-US" sz="1600" b="0" i="0" u="none" strike="noStrike" kern="1200" cap="none" spc="-7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but private </a:t>
            </a:r>
            <a:r>
              <a:rPr kumimoji="0" lang="en-US" sz="1600" b="0" i="0" u="none" strike="noStrike" kern="1200" cap="none" spc="-7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 MB L2 caches in Zen 4 cores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segmented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shared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(by all cores of a CCX core block) L3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cache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MB/core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cache segments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1. gen. Zen cores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MB/core cache segments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subsequent generations.</a:t>
            </a:r>
          </a:p>
        </p:txBody>
      </p:sp>
      <p:sp>
        <p:nvSpPr>
          <p:cNvPr id="5" name="Rectangle 4"/>
          <p:cNvSpPr/>
          <p:nvPr/>
        </p:nvSpPr>
        <p:spPr>
          <a:xfrm>
            <a:off x="321984" y="2516558"/>
            <a:ext cx="88220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L3 is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mostly exclusive to the L2 cache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i.e. it is actually a slightly modified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victim cache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the L2 (keeping data removed from the L2 cache).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438" y="494630"/>
            <a:ext cx="9051542" cy="324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Remarks to the cache architecture of the cores of AMD’s Zen-based core blocks</a:t>
            </a:r>
          </a:p>
        </p:txBody>
      </p:sp>
    </p:spTree>
    <p:extLst>
      <p:ext uri="{BB962C8B-B14F-4D97-AF65-F5344CB8AC3E}">
        <p14:creationId xmlns:p14="http://schemas.microsoft.com/office/powerpoint/2010/main" val="249647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670794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3.2 CCX core blocks</a:t>
            </a:r>
          </a:p>
        </p:txBody>
      </p:sp>
    </p:spTree>
    <p:extLst>
      <p:ext uri="{BB962C8B-B14F-4D97-AF65-F5344CB8AC3E}">
        <p14:creationId xmlns:p14="http://schemas.microsoft.com/office/powerpoint/2010/main" val="175958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438" y="462458"/>
            <a:ext cx="914400" cy="41230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3.2 CCX core blocks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-30" normalizeH="0" baseline="0" noProof="0" dirty="0" err="1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3.2 CCX core blocks (1)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0" y="830315"/>
            <a:ext cx="9070428" cy="1944000"/>
          </a:xfrm>
          <a:prstGeom prst="roundRect">
            <a:avLst/>
          </a:prstGeom>
          <a:solidFill>
            <a:srgbClr val="DDEEFF"/>
          </a:solidFill>
          <a:ln>
            <a:solidFill>
              <a:srgbClr val="86A4A7"/>
            </a:solidFill>
          </a:ln>
        </p:spPr>
        <p:txBody>
          <a:bodyPr wrap="square" rtlCol="0" anchor="ctr">
            <a:spAutoFit/>
          </a:bodyPr>
          <a:lstStyle/>
          <a:p>
            <a:pPr marL="285750" indent="-285750" algn="ctr" fontAlgn="base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9805" y="856157"/>
            <a:ext cx="9187466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40" dirty="0" smtClean="0">
                <a:latin typeface="Verdana" panose="020B0604030504040204" pitchFamily="34" charset="0"/>
                <a:ea typeface="Verdana" panose="020B0604030504040204" pitchFamily="34" charset="0"/>
              </a:rPr>
              <a:t>In their Zen generations AMD </a:t>
            </a:r>
            <a:r>
              <a:rPr lang="en-US" sz="1600" spc="-4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arranges Zen cores in groups of 4 or 8 cores </a:t>
            </a:r>
            <a:r>
              <a:rPr lang="en-US" sz="1600" spc="-40" dirty="0" smtClean="0">
                <a:latin typeface="Verdana" panose="020B0604030504040204" pitchFamily="34" charset="0"/>
                <a:ea typeface="Verdana" panose="020B0604030504040204" pitchFamily="34" charset="0"/>
              </a:rPr>
              <a:t>and names</a:t>
            </a:r>
          </a:p>
          <a:p>
            <a:pPr>
              <a:spcAft>
                <a:spcPts val="600"/>
              </a:spcAft>
            </a:pP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     these core groups </a:t>
            </a:r>
            <a:r>
              <a:rPr lang="en-US" sz="1600" spc="-3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CCX or core blocks</a:t>
            </a:r>
            <a:r>
              <a:rPr lang="en-US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, where CCX stands for </a:t>
            </a:r>
            <a:r>
              <a:rPr lang="en-US" sz="1600" spc="-3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Core </a:t>
            </a:r>
            <a:r>
              <a:rPr lang="en-US" sz="1600" spc="-30" dirty="0" err="1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CompleX</a:t>
            </a:r>
            <a:r>
              <a:rPr lang="en-US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spc="-3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CCX core </a:t>
            </a:r>
            <a:r>
              <a:rPr lang="en-US" sz="1600" spc="-3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blocks </a:t>
            </a:r>
            <a:r>
              <a:rPr lang="en-US" sz="16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are the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main computing resources </a:t>
            </a:r>
            <a:r>
              <a:rPr lang="en-US" sz="16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of </a:t>
            </a:r>
            <a:r>
              <a:rPr lang="en-US" sz="1600" spc="-3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Zen processors.</a:t>
            </a:r>
            <a:endParaRPr lang="en-US" sz="1600" spc="-3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3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Core blocks </a:t>
            </a:r>
            <a:r>
              <a:rPr lang="en-US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represent </a:t>
            </a:r>
            <a:r>
              <a:rPr lang="en-US" sz="1600" spc="-3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one option how m</a:t>
            </a:r>
            <a:r>
              <a:rPr lang="en-US" sz="1600" spc="-5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ulticores </a:t>
            </a:r>
            <a:r>
              <a:rPr lang="en-US" sz="1600" spc="-5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may be implemented</a:t>
            </a:r>
            <a:r>
              <a:rPr lang="en-US" sz="1600" spc="-5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as far as </a:t>
            </a:r>
            <a:r>
              <a:rPr lang="en-US" sz="1600" spc="-5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</a:t>
            </a:r>
          </a:p>
          <a:p>
            <a:pPr>
              <a:spcAft>
                <a:spcPts val="600"/>
              </a:spcAft>
            </a:pPr>
            <a:r>
              <a:rPr lang="en-US" sz="1600" spc="-5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spc="-5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arrangement </a:t>
            </a:r>
            <a:r>
              <a:rPr lang="en-US" sz="1600" spc="-5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of the cores is </a:t>
            </a:r>
            <a:r>
              <a:rPr lang="en-US" sz="1600" spc="-5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concerned.</a:t>
            </a:r>
            <a:r>
              <a:rPr lang="en-US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5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There are </a:t>
            </a:r>
            <a:r>
              <a:rPr lang="en-US" sz="1600" spc="-5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three fundamentally different multicore configurations,</a:t>
            </a:r>
            <a:r>
              <a:rPr lang="en-US" sz="1600" spc="-5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as discussed </a:t>
            </a:r>
            <a:r>
              <a:rPr lang="en-US" sz="1600" spc="-5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next.</a:t>
            </a:r>
            <a:endParaRPr lang="en-US" sz="1600" spc="-3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221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3.2 CCX core blocks </a:t>
            </a:r>
            <a:r>
              <a:rPr lang="en-US" dirty="0" smtClean="0"/>
              <a:t>(2)</a:t>
            </a:r>
            <a:endParaRPr lang="en-US" dirty="0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84737" y="1649032"/>
            <a:ext cx="2465740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Symmetrical multicores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2272572" y="972070"/>
            <a:ext cx="3583032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Alternative </a:t>
            </a: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multicore configurations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Line 13"/>
          <p:cNvSpPr>
            <a:spLocks noChangeShapeType="1"/>
          </p:cNvSpPr>
          <p:nvPr/>
        </p:nvSpPr>
        <p:spPr bwMode="auto">
          <a:xfrm flipH="1">
            <a:off x="1667877" y="1291805"/>
            <a:ext cx="2398068" cy="293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1628992" y="1561668"/>
            <a:ext cx="67831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9250" y="1965848"/>
            <a:ext cx="2263760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Cores are implemented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stand alone, single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building blocks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5105" y="472969"/>
            <a:ext cx="3195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30" dirty="0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a) Symmetrical multicores</a:t>
            </a:r>
          </a:p>
        </p:txBody>
      </p:sp>
    </p:spTree>
    <p:extLst>
      <p:ext uri="{BB962C8B-B14F-4D97-AF65-F5344CB8AC3E}">
        <p14:creationId xmlns:p14="http://schemas.microsoft.com/office/powerpoint/2010/main" val="62770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 animBg="1"/>
      <p:bldP spid="7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3.2 CCX core blocks </a:t>
            </a:r>
            <a:r>
              <a:rPr lang="en-US" dirty="0" smtClean="0"/>
              <a:t>(3)</a:t>
            </a:r>
            <a:endParaRPr lang="en-US" dirty="0"/>
          </a:p>
        </p:txBody>
      </p:sp>
      <p:grpSp>
        <p:nvGrpSpPr>
          <p:cNvPr id="102" name="Group 101"/>
          <p:cNvGrpSpPr/>
          <p:nvPr/>
        </p:nvGrpSpPr>
        <p:grpSpPr>
          <a:xfrm>
            <a:off x="1540440" y="1727149"/>
            <a:ext cx="5895427" cy="2442265"/>
            <a:chOff x="1487890" y="1443372"/>
            <a:chExt cx="5895427" cy="2442265"/>
          </a:xfrm>
        </p:grpSpPr>
        <p:sp>
          <p:nvSpPr>
            <p:cNvPr id="3" name="Rectangle 2"/>
            <p:cNvSpPr/>
            <p:nvPr/>
          </p:nvSpPr>
          <p:spPr bwMode="auto">
            <a:xfrm>
              <a:off x="1502065" y="1461182"/>
              <a:ext cx="2869273" cy="716107"/>
            </a:xfrm>
            <a:prstGeom prst="rect">
              <a:avLst/>
            </a:prstGeom>
            <a:solidFill>
              <a:srgbClr val="CCEC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 bwMode="auto">
            <a:xfrm>
              <a:off x="1498774" y="2167803"/>
              <a:ext cx="2869273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" name="Straight Connector 4"/>
            <p:cNvCxnSpPr/>
            <p:nvPr/>
          </p:nvCxnSpPr>
          <p:spPr bwMode="auto">
            <a:xfrm>
              <a:off x="2178116" y="1443372"/>
              <a:ext cx="0" cy="720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" name="Straight Connector 5"/>
            <p:cNvCxnSpPr/>
            <p:nvPr/>
          </p:nvCxnSpPr>
          <p:spPr bwMode="auto">
            <a:xfrm>
              <a:off x="2895657" y="1447454"/>
              <a:ext cx="0" cy="720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" name="Straight Connector 6"/>
            <p:cNvCxnSpPr/>
            <p:nvPr/>
          </p:nvCxnSpPr>
          <p:spPr bwMode="auto">
            <a:xfrm>
              <a:off x="3650729" y="1451536"/>
              <a:ext cx="0" cy="720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" name="TextBox 7"/>
            <p:cNvSpPr txBox="1"/>
            <p:nvPr/>
          </p:nvSpPr>
          <p:spPr>
            <a:xfrm>
              <a:off x="1674945" y="1673327"/>
              <a:ext cx="62590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  <a:b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</a:b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383445" y="1691952"/>
              <a:ext cx="56050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046655" y="1673333"/>
              <a:ext cx="692292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837240" y="1670932"/>
              <a:ext cx="67517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1498774" y="2170529"/>
              <a:ext cx="2869273" cy="288000"/>
            </a:xfrm>
            <a:prstGeom prst="rect">
              <a:avLst/>
            </a:prstGeom>
            <a:solidFill>
              <a:srgbClr val="DDFFEC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 bwMode="auto">
            <a:xfrm>
              <a:off x="2178116" y="2171885"/>
              <a:ext cx="0" cy="307048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" name="Straight Connector 14"/>
            <p:cNvCxnSpPr/>
            <p:nvPr/>
          </p:nvCxnSpPr>
          <p:spPr bwMode="auto">
            <a:xfrm>
              <a:off x="2893850" y="2177331"/>
              <a:ext cx="0" cy="307048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" name="Straight Connector 15"/>
            <p:cNvCxnSpPr/>
            <p:nvPr/>
          </p:nvCxnSpPr>
          <p:spPr bwMode="auto">
            <a:xfrm>
              <a:off x="3648411" y="2170529"/>
              <a:ext cx="0" cy="307048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Rectangle 16"/>
            <p:cNvSpPr/>
            <p:nvPr/>
          </p:nvSpPr>
          <p:spPr bwMode="auto">
            <a:xfrm>
              <a:off x="1498774" y="2470803"/>
              <a:ext cx="2869273" cy="324000"/>
            </a:xfrm>
            <a:prstGeom prst="rect">
              <a:avLst/>
            </a:prstGeom>
            <a:solidFill>
              <a:srgbClr val="FFFF9F"/>
            </a:solidFill>
            <a:ln w="1587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 bwMode="auto">
            <a:xfrm>
              <a:off x="1487890" y="2792865"/>
              <a:ext cx="2869273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0" name="Rectangle 19"/>
            <p:cNvSpPr/>
            <p:nvPr/>
          </p:nvSpPr>
          <p:spPr bwMode="auto">
            <a:xfrm>
              <a:off x="1504218" y="2792865"/>
              <a:ext cx="2869273" cy="307048"/>
            </a:xfrm>
            <a:prstGeom prst="rect">
              <a:avLst/>
            </a:prstGeom>
            <a:solidFill>
              <a:srgbClr val="DDFFEC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 bwMode="auto">
            <a:xfrm>
              <a:off x="2175397" y="2791509"/>
              <a:ext cx="0" cy="307048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Straight Connector 22"/>
            <p:cNvCxnSpPr/>
            <p:nvPr/>
          </p:nvCxnSpPr>
          <p:spPr bwMode="auto">
            <a:xfrm>
              <a:off x="2882966" y="2798311"/>
              <a:ext cx="0" cy="307048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" name="Straight Connector 23"/>
            <p:cNvCxnSpPr/>
            <p:nvPr/>
          </p:nvCxnSpPr>
          <p:spPr bwMode="auto">
            <a:xfrm>
              <a:off x="3647688" y="2791509"/>
              <a:ext cx="0" cy="307048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5" name="Rectangle 24"/>
            <p:cNvSpPr/>
            <p:nvPr/>
          </p:nvSpPr>
          <p:spPr bwMode="auto">
            <a:xfrm>
              <a:off x="1502065" y="3095930"/>
              <a:ext cx="2862690" cy="784447"/>
            </a:xfrm>
            <a:prstGeom prst="rect">
              <a:avLst/>
            </a:prstGeom>
            <a:solidFill>
              <a:srgbClr val="CCEC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 bwMode="auto">
            <a:xfrm>
              <a:off x="2175397" y="3084877"/>
              <a:ext cx="0" cy="788711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" name="Straight Connector 26"/>
            <p:cNvCxnSpPr/>
            <p:nvPr/>
          </p:nvCxnSpPr>
          <p:spPr bwMode="auto">
            <a:xfrm>
              <a:off x="2892938" y="3084877"/>
              <a:ext cx="0" cy="788711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" name="Straight Connector 27"/>
            <p:cNvCxnSpPr/>
            <p:nvPr/>
          </p:nvCxnSpPr>
          <p:spPr bwMode="auto">
            <a:xfrm>
              <a:off x="3648010" y="3084877"/>
              <a:ext cx="0" cy="788711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9" name="TextBox 28"/>
            <p:cNvSpPr txBox="1"/>
            <p:nvPr/>
          </p:nvSpPr>
          <p:spPr>
            <a:xfrm>
              <a:off x="1661715" y="3314227"/>
              <a:ext cx="62447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  <a:b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</a:b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286132" y="3332846"/>
              <a:ext cx="55922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043936" y="3335247"/>
              <a:ext cx="69070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760949" y="3332846"/>
              <a:ext cx="673622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</a:p>
          </p:txBody>
        </p:sp>
        <p:sp>
          <p:nvSpPr>
            <p:cNvPr id="67" name="Rectangle 66"/>
            <p:cNvSpPr/>
            <p:nvPr/>
          </p:nvSpPr>
          <p:spPr bwMode="auto">
            <a:xfrm>
              <a:off x="4366131" y="1455932"/>
              <a:ext cx="2869273" cy="716107"/>
            </a:xfrm>
            <a:prstGeom prst="rect">
              <a:avLst/>
            </a:prstGeom>
            <a:solidFill>
              <a:srgbClr val="CCEC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68" name="Straight Connector 67"/>
            <p:cNvCxnSpPr/>
            <p:nvPr/>
          </p:nvCxnSpPr>
          <p:spPr bwMode="auto">
            <a:xfrm>
              <a:off x="4362840" y="2173063"/>
              <a:ext cx="2869273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" name="Straight Connector 68"/>
            <p:cNvCxnSpPr/>
            <p:nvPr/>
          </p:nvCxnSpPr>
          <p:spPr bwMode="auto">
            <a:xfrm>
              <a:off x="5042182" y="1448632"/>
              <a:ext cx="0" cy="720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" name="Straight Connector 69"/>
            <p:cNvCxnSpPr/>
            <p:nvPr/>
          </p:nvCxnSpPr>
          <p:spPr bwMode="auto">
            <a:xfrm>
              <a:off x="5759723" y="1452714"/>
              <a:ext cx="0" cy="720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1" name="Straight Connector 70"/>
            <p:cNvCxnSpPr/>
            <p:nvPr/>
          </p:nvCxnSpPr>
          <p:spPr bwMode="auto">
            <a:xfrm>
              <a:off x="6514795" y="1456796"/>
              <a:ext cx="0" cy="720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2" name="TextBox 71"/>
            <p:cNvSpPr txBox="1"/>
            <p:nvPr/>
          </p:nvSpPr>
          <p:spPr>
            <a:xfrm>
              <a:off x="4539011" y="1678587"/>
              <a:ext cx="62590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  <a:b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</a:b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247511" y="1697212"/>
              <a:ext cx="56050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910721" y="1678593"/>
              <a:ext cx="692292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6701306" y="1676192"/>
              <a:ext cx="67517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</a:p>
          </p:txBody>
        </p:sp>
        <p:sp>
          <p:nvSpPr>
            <p:cNvPr id="76" name="Rectangle 75"/>
            <p:cNvSpPr/>
            <p:nvPr/>
          </p:nvSpPr>
          <p:spPr bwMode="auto">
            <a:xfrm>
              <a:off x="4362840" y="2175789"/>
              <a:ext cx="2869273" cy="288000"/>
            </a:xfrm>
            <a:prstGeom prst="rect">
              <a:avLst/>
            </a:prstGeom>
            <a:solidFill>
              <a:srgbClr val="DDFFEC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4720648" y="2152895"/>
              <a:ext cx="2661226" cy="32400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  <p:cxnSp>
          <p:nvCxnSpPr>
            <p:cNvPr id="78" name="Straight Connector 77"/>
            <p:cNvCxnSpPr/>
            <p:nvPr/>
          </p:nvCxnSpPr>
          <p:spPr bwMode="auto">
            <a:xfrm>
              <a:off x="5042182" y="2177145"/>
              <a:ext cx="0" cy="307048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9" name="Straight Connector 78"/>
            <p:cNvCxnSpPr/>
            <p:nvPr/>
          </p:nvCxnSpPr>
          <p:spPr bwMode="auto">
            <a:xfrm>
              <a:off x="5757916" y="2182591"/>
              <a:ext cx="0" cy="307048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0" name="Straight Connector 79"/>
            <p:cNvCxnSpPr/>
            <p:nvPr/>
          </p:nvCxnSpPr>
          <p:spPr bwMode="auto">
            <a:xfrm>
              <a:off x="6512477" y="2175789"/>
              <a:ext cx="0" cy="307048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1" name="Rectangle 80"/>
            <p:cNvSpPr/>
            <p:nvPr/>
          </p:nvSpPr>
          <p:spPr bwMode="auto">
            <a:xfrm>
              <a:off x="4362840" y="2476063"/>
              <a:ext cx="2869273" cy="324000"/>
            </a:xfrm>
            <a:prstGeom prst="rect">
              <a:avLst/>
            </a:prstGeom>
            <a:solidFill>
              <a:srgbClr val="FFFF9F"/>
            </a:solidFill>
            <a:ln w="1587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83" name="Straight Connector 82"/>
            <p:cNvCxnSpPr/>
            <p:nvPr/>
          </p:nvCxnSpPr>
          <p:spPr bwMode="auto">
            <a:xfrm>
              <a:off x="4351956" y="2798125"/>
              <a:ext cx="2869273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4" name="Rectangle 83"/>
            <p:cNvSpPr/>
            <p:nvPr/>
          </p:nvSpPr>
          <p:spPr bwMode="auto">
            <a:xfrm>
              <a:off x="4368284" y="2798125"/>
              <a:ext cx="2869273" cy="307048"/>
            </a:xfrm>
            <a:prstGeom prst="rect">
              <a:avLst/>
            </a:prstGeom>
            <a:solidFill>
              <a:srgbClr val="DDFFEC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4722091" y="2797076"/>
              <a:ext cx="2661226" cy="331824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  <p:cxnSp>
          <p:nvCxnSpPr>
            <p:cNvPr id="86" name="Straight Connector 85"/>
            <p:cNvCxnSpPr/>
            <p:nvPr/>
          </p:nvCxnSpPr>
          <p:spPr bwMode="auto">
            <a:xfrm>
              <a:off x="5039463" y="2796769"/>
              <a:ext cx="0" cy="307048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7" name="Straight Connector 86"/>
            <p:cNvCxnSpPr/>
            <p:nvPr/>
          </p:nvCxnSpPr>
          <p:spPr bwMode="auto">
            <a:xfrm>
              <a:off x="5747032" y="2803571"/>
              <a:ext cx="0" cy="307048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8" name="Straight Connector 87"/>
            <p:cNvCxnSpPr/>
            <p:nvPr/>
          </p:nvCxnSpPr>
          <p:spPr bwMode="auto">
            <a:xfrm>
              <a:off x="6511754" y="2796769"/>
              <a:ext cx="0" cy="307048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9" name="Rectangle 88"/>
            <p:cNvSpPr/>
            <p:nvPr/>
          </p:nvSpPr>
          <p:spPr bwMode="auto">
            <a:xfrm>
              <a:off x="4366131" y="3101190"/>
              <a:ext cx="2862690" cy="784447"/>
            </a:xfrm>
            <a:prstGeom prst="rect">
              <a:avLst/>
            </a:prstGeom>
            <a:solidFill>
              <a:srgbClr val="CCEC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90" name="Straight Connector 89"/>
            <p:cNvCxnSpPr/>
            <p:nvPr/>
          </p:nvCxnSpPr>
          <p:spPr bwMode="auto">
            <a:xfrm>
              <a:off x="5039463" y="3090137"/>
              <a:ext cx="0" cy="788711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1" name="Straight Connector 90"/>
            <p:cNvCxnSpPr/>
            <p:nvPr/>
          </p:nvCxnSpPr>
          <p:spPr bwMode="auto">
            <a:xfrm>
              <a:off x="5757004" y="3090137"/>
              <a:ext cx="0" cy="788711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" name="Straight Connector 91"/>
            <p:cNvCxnSpPr/>
            <p:nvPr/>
          </p:nvCxnSpPr>
          <p:spPr bwMode="auto">
            <a:xfrm>
              <a:off x="6512076" y="3090137"/>
              <a:ext cx="0" cy="788711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3" name="TextBox 92"/>
            <p:cNvSpPr txBox="1"/>
            <p:nvPr/>
          </p:nvSpPr>
          <p:spPr>
            <a:xfrm>
              <a:off x="4525781" y="3319487"/>
              <a:ext cx="62447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  <a:b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</a:b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150198" y="3338106"/>
              <a:ext cx="55922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908002" y="3340507"/>
              <a:ext cx="69070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6625015" y="3338106"/>
              <a:ext cx="673622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3622315" y="2147635"/>
              <a:ext cx="2661226" cy="32400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Shared, segmented L3 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3613246" y="2791816"/>
              <a:ext cx="2661226" cy="331824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Shared, segmented L3 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3163617" y="2477577"/>
              <a:ext cx="1093856" cy="32880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Interconnection Network (Ring bus)</a:t>
              </a:r>
            </a:p>
          </p:txBody>
        </p:sp>
      </p:grpSp>
      <p:sp>
        <p:nvSpPr>
          <p:cNvPr id="100" name="TextBox 99"/>
          <p:cNvSpPr txBox="1"/>
          <p:nvPr/>
        </p:nvSpPr>
        <p:spPr>
          <a:xfrm>
            <a:off x="3855538" y="4540466"/>
            <a:ext cx="1032861" cy="54316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71438" y="483479"/>
            <a:ext cx="914400" cy="36649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Example for symmetrical multicores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Schematic layout of Intel’s traditional DT and server processors with a shared,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segmented L3 cache and a ring bus.</a:t>
            </a:r>
          </a:p>
        </p:txBody>
      </p:sp>
    </p:spTree>
    <p:extLst>
      <p:ext uri="{BB962C8B-B14F-4D97-AF65-F5344CB8AC3E}">
        <p14:creationId xmlns:p14="http://schemas.microsoft.com/office/powerpoint/2010/main" val="4503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494507" y="5681293"/>
            <a:ext cx="603244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Figure: AMD’s Direct Connect Architecture concept [168]</a:t>
            </a:r>
          </a:p>
        </p:txBody>
      </p:sp>
      <p:grpSp>
        <p:nvGrpSpPr>
          <p:cNvPr id="6" name="Group 14"/>
          <p:cNvGrpSpPr>
            <a:grpSpLocks/>
          </p:cNvGrpSpPr>
          <p:nvPr/>
        </p:nvGrpSpPr>
        <p:grpSpPr bwMode="auto">
          <a:xfrm>
            <a:off x="3590254" y="2198361"/>
            <a:ext cx="2479675" cy="3367088"/>
            <a:chOff x="3558" y="884"/>
            <a:chExt cx="1562" cy="2121"/>
          </a:xfrm>
        </p:grpSpPr>
        <p:pic>
          <p:nvPicPr>
            <p:cNvPr id="7" name="Picture 1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8" y="884"/>
              <a:ext cx="1562" cy="2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Line 12"/>
            <p:cNvSpPr>
              <a:spLocks noChangeShapeType="1"/>
            </p:cNvSpPr>
            <p:nvPr/>
          </p:nvSpPr>
          <p:spPr bwMode="auto">
            <a:xfrm flipH="1">
              <a:off x="3560" y="1587"/>
              <a:ext cx="0" cy="6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>
                <a:solidFill>
                  <a:srgbClr val="000000"/>
                </a:solidFill>
              </a:endParaRPr>
            </a:p>
          </p:txBody>
        </p:sp>
      </p:grp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700" dirty="0"/>
              <a:t>1. </a:t>
            </a:r>
            <a:r>
              <a:rPr lang="en-US" sz="1700" dirty="0"/>
              <a:t>Introduction </a:t>
            </a:r>
            <a:r>
              <a:rPr lang="hu-HU" sz="1700" dirty="0"/>
              <a:t>(</a:t>
            </a:r>
            <a:r>
              <a:rPr lang="en-US" sz="1700" dirty="0"/>
              <a:t>8</a:t>
            </a:r>
            <a:r>
              <a:rPr lang="hu-HU" sz="1700" dirty="0"/>
              <a:t>)</a:t>
            </a:r>
            <a:endParaRPr lang="en-US" sz="1700" dirty="0"/>
          </a:p>
        </p:txBody>
      </p:sp>
      <p:sp>
        <p:nvSpPr>
          <p:cNvPr id="20" name="TextBox 19"/>
          <p:cNvSpPr txBox="1"/>
          <p:nvPr/>
        </p:nvSpPr>
        <p:spPr>
          <a:xfrm>
            <a:off x="92398" y="484019"/>
            <a:ext cx="8154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AMD’s outstanding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innovations around 2000 -3</a:t>
            </a:r>
            <a:endParaRPr lang="en-US" dirty="0">
              <a:latin typeface="+mj-lt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3176337" y="2219741"/>
            <a:ext cx="2425566" cy="1195044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9629" y="881940"/>
            <a:ext cx="9144000" cy="1044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76093" y="881940"/>
            <a:ext cx="799526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1600" spc="-40" dirty="0">
                <a:solidFill>
                  <a:srgbClr val="FF0000"/>
                </a:solidFill>
              </a:rPr>
              <a:t>b) Developing the</a:t>
            </a:r>
            <a:r>
              <a:rPr lang="hu-HU" sz="1600" spc="-40" dirty="0">
                <a:solidFill>
                  <a:srgbClr val="FF0000"/>
                </a:solidFill>
              </a:rPr>
              <a:t> </a:t>
            </a:r>
            <a:r>
              <a:rPr lang="en-US" sz="1600" spc="-40" dirty="0">
                <a:solidFill>
                  <a:srgbClr val="FF0000"/>
                </a:solidFill>
                <a:latin typeface="Verdana"/>
              </a:rPr>
              <a:t>Direct Connect Architecture (DCA) multiprocessor </a:t>
            </a:r>
            <a:r>
              <a:rPr lang="hu-HU" sz="1600" spc="-40" dirty="0" err="1" smtClean="0">
                <a:solidFill>
                  <a:srgbClr val="FF0000"/>
                </a:solidFill>
              </a:rPr>
              <a:t>concept</a:t>
            </a:r>
            <a:r>
              <a:rPr lang="en-US" sz="1600" spc="-40" dirty="0" smtClean="0">
                <a:solidFill>
                  <a:srgbClr val="FF0000"/>
                </a:solidFill>
              </a:rPr>
              <a:t>.</a:t>
            </a:r>
          </a:p>
          <a:p>
            <a:pPr eaLnBrk="1" hangingPunct="1"/>
            <a:endParaRPr lang="en-US" sz="1600" spc="-4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3515" y="1207544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1600" dirty="0" smtClean="0">
                <a:cs typeface="Times New Roman" pitchFamily="18" charset="0"/>
              </a:rPr>
              <a:t>The </a:t>
            </a:r>
            <a:r>
              <a:rPr lang="en-US" sz="1600" dirty="0" smtClean="0">
                <a:solidFill>
                  <a:srgbClr val="FF0000"/>
                </a:solidFill>
                <a:cs typeface="Times New Roman" pitchFamily="18" charset="0"/>
              </a:rPr>
              <a:t>DCA concept </a:t>
            </a:r>
            <a:r>
              <a:rPr lang="en-US" sz="1600" dirty="0" smtClean="0">
                <a:cs typeface="Times New Roman" pitchFamily="18" charset="0"/>
              </a:rPr>
              <a:t>has </a:t>
            </a:r>
            <a:r>
              <a:rPr lang="en-US" sz="1600" dirty="0" smtClean="0">
                <a:solidFill>
                  <a:srgbClr val="FF0000"/>
                </a:solidFill>
                <a:cs typeface="Times New Roman" pitchFamily="18" charset="0"/>
              </a:rPr>
              <a:t>two ingredients</a:t>
            </a:r>
            <a:r>
              <a:rPr lang="en-US" sz="1600" dirty="0" smtClean="0">
                <a:cs typeface="Times New Roman" pitchFamily="18" charset="0"/>
              </a:rPr>
              <a:t>:</a:t>
            </a:r>
          </a:p>
          <a:p>
            <a:pPr>
              <a:spcAft>
                <a:spcPts val="1000"/>
              </a:spcAft>
            </a:pPr>
            <a:r>
              <a:rPr lang="en-US" sz="1600" spc="-30" dirty="0" smtClean="0">
                <a:solidFill>
                  <a:srgbClr val="FF0000"/>
                </a:solidFill>
                <a:cs typeface="Times New Roman" pitchFamily="18" charset="0"/>
              </a:rPr>
              <a:t>b1</a:t>
            </a:r>
            <a:r>
              <a:rPr lang="en-US" sz="1600" spc="-30" dirty="0">
                <a:solidFill>
                  <a:srgbClr val="FF0000"/>
                </a:solidFill>
                <a:cs typeface="Times New Roman" pitchFamily="18" charset="0"/>
              </a:rPr>
              <a:t>) Integrating Memory Controllers onto the processor </a:t>
            </a:r>
            <a:r>
              <a:rPr lang="en-US" sz="1600" spc="-30" dirty="0" smtClean="0">
                <a:solidFill>
                  <a:srgbClr val="FF0000"/>
                </a:solidFill>
                <a:cs typeface="Times New Roman" pitchFamily="18" charset="0"/>
              </a:rPr>
              <a:t>die. </a:t>
            </a:r>
            <a:r>
              <a:rPr lang="en-US" sz="1600" spc="-30" dirty="0" smtClean="0">
                <a:cs typeface="Times New Roman" pitchFamily="18" charset="0"/>
              </a:rPr>
              <a:t>(It is not AMD’s invention).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cs typeface="Times New Roman" pitchFamily="18" charset="0"/>
              </a:rPr>
              <a:t>     </a:t>
            </a:r>
            <a:r>
              <a:rPr lang="en-US" sz="1600" dirty="0" smtClean="0">
                <a:cs typeface="Times New Roman" pitchFamily="18" charset="0"/>
              </a:rPr>
              <a:t>See the next Figure.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629" y="6061887"/>
            <a:ext cx="9144000" cy="643892"/>
          </a:xfrm>
          <a:prstGeom prst="roundRect">
            <a:avLst/>
          </a:prstGeom>
          <a:solidFill>
            <a:srgbClr val="DDEEFF"/>
          </a:solidFill>
          <a:ln w="19050">
            <a:solidFill>
              <a:srgbClr val="86A4A7"/>
            </a:solidFill>
          </a:ln>
        </p:spPr>
        <p:txBody>
          <a:bodyPr wrap="square" rtlCol="0" anchor="ctr">
            <a:spAutoFit/>
          </a:bodyPr>
          <a:lstStyle/>
          <a:p>
            <a:pPr marL="285750" indent="-285750" algn="ctr" fontAlgn="base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6686" y="6121004"/>
            <a:ext cx="89316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cs typeface="Times New Roman" pitchFamily="18" charset="0"/>
              </a:rPr>
              <a:t>This </a:t>
            </a:r>
            <a:r>
              <a:rPr lang="en-US" sz="1600" dirty="0">
                <a:solidFill>
                  <a:srgbClr val="0070C0"/>
                </a:solidFill>
                <a:cs typeface="Times New Roman" pitchFamily="18" charset="0"/>
              </a:rPr>
              <a:t>reduces the access path </a:t>
            </a:r>
            <a:r>
              <a:rPr lang="en-US" sz="1600" dirty="0">
                <a:cs typeface="Times New Roman" pitchFamily="18" charset="0"/>
              </a:rPr>
              <a:t>and thus </a:t>
            </a:r>
            <a:r>
              <a:rPr lang="en-US" sz="1600" dirty="0">
                <a:solidFill>
                  <a:srgbClr val="0070C0"/>
                </a:solidFill>
                <a:cs typeface="Times New Roman" pitchFamily="18" charset="0"/>
              </a:rPr>
              <a:t>shortens the access time </a:t>
            </a:r>
            <a:r>
              <a:rPr lang="en-US" sz="1600" dirty="0">
                <a:cs typeface="Times New Roman" pitchFamily="18" charset="0"/>
              </a:rPr>
              <a:t>of the memory,</a:t>
            </a:r>
          </a:p>
          <a:p>
            <a:r>
              <a:rPr lang="en-US" sz="1600" spc="-80" dirty="0">
                <a:cs typeface="Times New Roman" pitchFamily="18" charset="0"/>
              </a:rPr>
              <a:t> </a:t>
            </a:r>
            <a:r>
              <a:rPr lang="en-US" sz="1600" spc="-80" dirty="0" smtClean="0">
                <a:cs typeface="Times New Roman" pitchFamily="18" charset="0"/>
              </a:rPr>
              <a:t> vs. the previous solution, when memory had been attached via the MCH, as </a:t>
            </a:r>
            <a:r>
              <a:rPr lang="en-US" sz="1600" spc="-80" dirty="0">
                <a:cs typeface="Times New Roman" pitchFamily="18" charset="0"/>
              </a:rPr>
              <a:t>indicated </a:t>
            </a:r>
            <a:r>
              <a:rPr lang="en-US" sz="1600" spc="-80" dirty="0" smtClean="0">
                <a:cs typeface="Times New Roman" pitchFamily="18" charset="0"/>
              </a:rPr>
              <a:t>next. </a:t>
            </a:r>
            <a:endParaRPr lang="en-US" sz="1600" spc="-8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936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 animBg="1"/>
      <p:bldP spid="16" grpId="0" animBg="1"/>
      <p:bldP spid="4" grpId="0" animBg="1"/>
      <p:bldP spid="17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3.2 CCX core blocks </a:t>
            </a:r>
            <a:r>
              <a:rPr lang="en-US" dirty="0" smtClean="0"/>
              <a:t>(4)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9268" y="483481"/>
            <a:ext cx="914400" cy="4414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-5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b) Homogeneous core blocks</a:t>
            </a:r>
            <a:endParaRPr kumimoji="0" lang="en-US" b="0" i="0" u="none" strike="noStrike" kern="1200" cap="none" spc="-5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2283085" y="972070"/>
            <a:ext cx="3583032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Alternative </a:t>
            </a: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multicore configurations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Line 44"/>
          <p:cNvSpPr>
            <a:spLocks noChangeShapeType="1"/>
          </p:cNvSpPr>
          <p:nvPr/>
        </p:nvSpPr>
        <p:spPr bwMode="auto">
          <a:xfrm>
            <a:off x="4065945" y="1277123"/>
            <a:ext cx="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7" name="Oval 12"/>
          <p:cNvSpPr>
            <a:spLocks noChangeArrowheads="1"/>
          </p:cNvSpPr>
          <p:nvPr/>
        </p:nvSpPr>
        <p:spPr bwMode="auto">
          <a:xfrm>
            <a:off x="4030676" y="1557294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2768011" y="1626407"/>
            <a:ext cx="2635657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Homogeneous core blocks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51397" y="1929063"/>
            <a:ext cx="29980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Cores are organized into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blocks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all blocks are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equal</a:t>
            </a:r>
          </a:p>
        </p:txBody>
      </p:sp>
    </p:spTree>
    <p:extLst>
      <p:ext uri="{BB962C8B-B14F-4D97-AF65-F5344CB8AC3E}">
        <p14:creationId xmlns:p14="http://schemas.microsoft.com/office/powerpoint/2010/main" val="180974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 animBg="1"/>
      <p:bldP spid="17" grpId="0" animBg="1"/>
      <p:bldP spid="18" grpId="0"/>
      <p:bldP spid="19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3.2 CCX core blocks </a:t>
            </a:r>
            <a:r>
              <a:rPr lang="en-US" dirty="0" smtClean="0"/>
              <a:t>(5)</a:t>
            </a:r>
            <a:endParaRPr lang="en-US" dirty="0"/>
          </a:p>
        </p:txBody>
      </p:sp>
      <p:grpSp>
        <p:nvGrpSpPr>
          <p:cNvPr id="58" name="Group 57"/>
          <p:cNvGrpSpPr/>
          <p:nvPr/>
        </p:nvGrpSpPr>
        <p:grpSpPr>
          <a:xfrm>
            <a:off x="1525049" y="1754493"/>
            <a:ext cx="6124371" cy="1752853"/>
            <a:chOff x="1419947" y="1586330"/>
            <a:chExt cx="6124371" cy="1752853"/>
          </a:xfrm>
        </p:grpSpPr>
        <p:sp>
          <p:nvSpPr>
            <p:cNvPr id="3" name="Rectangle 2"/>
            <p:cNvSpPr/>
            <p:nvPr/>
          </p:nvSpPr>
          <p:spPr bwMode="auto">
            <a:xfrm>
              <a:off x="1424354" y="1595381"/>
              <a:ext cx="2869273" cy="716107"/>
            </a:xfrm>
            <a:prstGeom prst="rect">
              <a:avLst/>
            </a:prstGeom>
            <a:solidFill>
              <a:srgbClr val="CCEC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 bwMode="auto">
            <a:xfrm>
              <a:off x="1419947" y="2308406"/>
              <a:ext cx="2869273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" name="Straight Connector 4"/>
            <p:cNvCxnSpPr/>
            <p:nvPr/>
          </p:nvCxnSpPr>
          <p:spPr bwMode="auto">
            <a:xfrm>
              <a:off x="2099289" y="1586330"/>
              <a:ext cx="0" cy="720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" name="Straight Connector 5"/>
            <p:cNvCxnSpPr/>
            <p:nvPr/>
          </p:nvCxnSpPr>
          <p:spPr bwMode="auto">
            <a:xfrm>
              <a:off x="2816830" y="1590124"/>
              <a:ext cx="0" cy="720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" name="Straight Connector 6"/>
            <p:cNvCxnSpPr/>
            <p:nvPr/>
          </p:nvCxnSpPr>
          <p:spPr bwMode="auto">
            <a:xfrm>
              <a:off x="3571902" y="1593918"/>
              <a:ext cx="0" cy="720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" name="TextBox 7"/>
            <p:cNvSpPr txBox="1"/>
            <p:nvPr/>
          </p:nvSpPr>
          <p:spPr>
            <a:xfrm>
              <a:off x="1583419" y="1780092"/>
              <a:ext cx="5569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  <a:b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</a:b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273403" y="1780272"/>
              <a:ext cx="56050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016981" y="1780357"/>
              <a:ext cx="6922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727809" y="1778718"/>
              <a:ext cx="67517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1430457" y="2308406"/>
              <a:ext cx="2869273" cy="307048"/>
            </a:xfrm>
            <a:prstGeom prst="rect">
              <a:avLst/>
            </a:prstGeom>
            <a:solidFill>
              <a:srgbClr val="DDFFEC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861376" y="2294334"/>
              <a:ext cx="2661226" cy="331824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Shared, segmented L3 </a:t>
              </a:r>
            </a:p>
          </p:txBody>
        </p:sp>
        <p:sp>
          <p:nvSpPr>
            <p:cNvPr id="14" name="Up-Down Arrow 13"/>
            <p:cNvSpPr/>
            <p:nvPr/>
          </p:nvSpPr>
          <p:spPr bwMode="auto">
            <a:xfrm>
              <a:off x="2746296" y="2657494"/>
              <a:ext cx="150998" cy="288000"/>
            </a:xfrm>
            <a:prstGeom prst="upDownArrow">
              <a:avLst/>
            </a:prstGeom>
            <a:noFill/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5" name="Rounded Rectangle 14"/>
            <p:cNvSpPr/>
            <p:nvPr/>
          </p:nvSpPr>
          <p:spPr bwMode="auto">
            <a:xfrm>
              <a:off x="1423154" y="2953861"/>
              <a:ext cx="5898291" cy="385322"/>
            </a:xfrm>
            <a:prstGeom prst="roundRect">
              <a:avLst/>
            </a:prstGeom>
            <a:solidFill>
              <a:srgbClr val="FFFF9F"/>
            </a:solidFill>
            <a:ln w="1587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448907" y="2982763"/>
              <a:ext cx="537013" cy="338506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Interconnection Network (Infinity Fabric)</a:t>
              </a: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4446070" y="1600639"/>
              <a:ext cx="2869273" cy="716107"/>
            </a:xfrm>
            <a:prstGeom prst="rect">
              <a:avLst/>
            </a:prstGeom>
            <a:solidFill>
              <a:srgbClr val="CCEC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 bwMode="auto">
            <a:xfrm>
              <a:off x="4441663" y="2313664"/>
              <a:ext cx="2869273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" name="Straight Connector 19"/>
            <p:cNvCxnSpPr/>
            <p:nvPr/>
          </p:nvCxnSpPr>
          <p:spPr bwMode="auto">
            <a:xfrm>
              <a:off x="5121005" y="1591588"/>
              <a:ext cx="0" cy="720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" name="Straight Connector 20"/>
            <p:cNvCxnSpPr/>
            <p:nvPr/>
          </p:nvCxnSpPr>
          <p:spPr bwMode="auto">
            <a:xfrm>
              <a:off x="5838546" y="1595382"/>
              <a:ext cx="0" cy="720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" name="Straight Connector 21"/>
            <p:cNvCxnSpPr/>
            <p:nvPr/>
          </p:nvCxnSpPr>
          <p:spPr bwMode="auto">
            <a:xfrm>
              <a:off x="6593618" y="1599176"/>
              <a:ext cx="0" cy="720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3" name="TextBox 22"/>
            <p:cNvSpPr txBox="1"/>
            <p:nvPr/>
          </p:nvSpPr>
          <p:spPr>
            <a:xfrm>
              <a:off x="4594542" y="1778288"/>
              <a:ext cx="5569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  <a:b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</a:b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295119" y="1778469"/>
              <a:ext cx="56050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042228" y="1778551"/>
              <a:ext cx="6922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756587" y="1780445"/>
              <a:ext cx="67517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4452173" y="2313664"/>
              <a:ext cx="2869273" cy="307048"/>
            </a:xfrm>
            <a:prstGeom prst="rect">
              <a:avLst/>
            </a:prstGeom>
            <a:solidFill>
              <a:srgbClr val="DDFFEC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883092" y="2299592"/>
              <a:ext cx="2661226" cy="331824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Shared, segmented L3 </a:t>
              </a:r>
            </a:p>
          </p:txBody>
        </p:sp>
        <p:sp>
          <p:nvSpPr>
            <p:cNvPr id="29" name="Up-Down Arrow 28"/>
            <p:cNvSpPr/>
            <p:nvPr/>
          </p:nvSpPr>
          <p:spPr bwMode="auto">
            <a:xfrm>
              <a:off x="5768012" y="2662752"/>
              <a:ext cx="150998" cy="288000"/>
            </a:xfrm>
            <a:prstGeom prst="upDownArrow">
              <a:avLst/>
            </a:prstGeom>
            <a:noFill/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71438" y="483479"/>
            <a:ext cx="914400" cy="36649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Example for homogeneous core blocks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Schematic layout of AMD’s Zen 2 processors with a shared, segmented L3 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the Infinity Fabric as a cache coherent interconnect</a:t>
            </a:r>
          </a:p>
        </p:txBody>
      </p:sp>
    </p:spTree>
    <p:extLst>
      <p:ext uri="{BB962C8B-B14F-4D97-AF65-F5344CB8AC3E}">
        <p14:creationId xmlns:p14="http://schemas.microsoft.com/office/powerpoint/2010/main" val="403226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3.2 CCX core blocks </a:t>
            </a:r>
            <a:r>
              <a:rPr lang="en-US" dirty="0" smtClean="0"/>
              <a:t>(6)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9268" y="483482"/>
            <a:ext cx="914400" cy="4414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-5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c) Heterogeneous core blocks</a:t>
            </a:r>
            <a:endParaRPr kumimoji="0" lang="en-US" b="0" i="0" u="none" strike="noStrike" kern="1200" cap="none" spc="-5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2293591" y="940541"/>
            <a:ext cx="3583032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Alternative </a:t>
            </a: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multicore configurations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" name="Line 13"/>
          <p:cNvSpPr>
            <a:spLocks noChangeShapeType="1"/>
          </p:cNvSpPr>
          <p:nvPr/>
        </p:nvSpPr>
        <p:spPr bwMode="auto">
          <a:xfrm>
            <a:off x="4065946" y="1270786"/>
            <a:ext cx="3300084" cy="293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Oval 12"/>
          <p:cNvSpPr>
            <a:spLocks noChangeArrowheads="1"/>
          </p:cNvSpPr>
          <p:nvPr/>
        </p:nvSpPr>
        <p:spPr bwMode="auto">
          <a:xfrm>
            <a:off x="7321161" y="1532711"/>
            <a:ext cx="67831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982043" y="1615706"/>
            <a:ext cx="2804609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Heterogeneous core blocks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730774" y="1913298"/>
            <a:ext cx="3402717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Cores are organized into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blocks,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core blocks have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different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performance/power characteristics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but the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same ISA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(called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big.little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configurations)</a:t>
            </a:r>
          </a:p>
        </p:txBody>
      </p:sp>
    </p:spTree>
    <p:extLst>
      <p:ext uri="{BB962C8B-B14F-4D97-AF65-F5344CB8AC3E}">
        <p14:creationId xmlns:p14="http://schemas.microsoft.com/office/powerpoint/2010/main" val="3834835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12" grpId="0" animBg="1"/>
      <p:bldP spid="16" grpId="0"/>
      <p:bldP spid="20" grpId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3.2 CCX core blocks </a:t>
            </a:r>
            <a:r>
              <a:rPr lang="en-US" dirty="0" smtClean="0"/>
              <a:t>(7)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929376" y="1907217"/>
            <a:ext cx="5207636" cy="1744618"/>
            <a:chOff x="1445903" y="4166947"/>
            <a:chExt cx="5207636" cy="1744618"/>
          </a:xfrm>
        </p:grpSpPr>
        <p:sp>
          <p:nvSpPr>
            <p:cNvPr id="4" name="Rectangle 3"/>
            <p:cNvSpPr/>
            <p:nvPr/>
          </p:nvSpPr>
          <p:spPr bwMode="auto">
            <a:xfrm>
              <a:off x="1450310" y="4175998"/>
              <a:ext cx="2869275" cy="716107"/>
            </a:xfrm>
            <a:prstGeom prst="rect">
              <a:avLst/>
            </a:prstGeom>
            <a:solidFill>
              <a:srgbClr val="CCEC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5" name="Straight Connector 4"/>
            <p:cNvCxnSpPr/>
            <p:nvPr/>
          </p:nvCxnSpPr>
          <p:spPr bwMode="auto">
            <a:xfrm>
              <a:off x="1445903" y="4889023"/>
              <a:ext cx="2869275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" name="Straight Connector 5"/>
            <p:cNvCxnSpPr/>
            <p:nvPr/>
          </p:nvCxnSpPr>
          <p:spPr bwMode="auto">
            <a:xfrm>
              <a:off x="2125246" y="4170741"/>
              <a:ext cx="0" cy="720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" name="Straight Connector 6"/>
            <p:cNvCxnSpPr/>
            <p:nvPr/>
          </p:nvCxnSpPr>
          <p:spPr bwMode="auto">
            <a:xfrm>
              <a:off x="2847751" y="4166947"/>
              <a:ext cx="0" cy="720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" name="Straight Connector 7"/>
            <p:cNvCxnSpPr/>
            <p:nvPr/>
          </p:nvCxnSpPr>
          <p:spPr bwMode="auto">
            <a:xfrm>
              <a:off x="3597859" y="4166947"/>
              <a:ext cx="0" cy="720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" name="TextBox 8"/>
            <p:cNvSpPr txBox="1"/>
            <p:nvPr/>
          </p:nvSpPr>
          <p:spPr>
            <a:xfrm>
              <a:off x="1633333" y="4359697"/>
              <a:ext cx="6287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  <a:b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</a:b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289607" y="4362720"/>
              <a:ext cx="56050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043937" y="4361247"/>
              <a:ext cx="6922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764271" y="4362909"/>
              <a:ext cx="67517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1445903" y="4889023"/>
              <a:ext cx="2869275" cy="307048"/>
            </a:xfrm>
            <a:prstGeom prst="rect">
              <a:avLst/>
            </a:prstGeom>
            <a:solidFill>
              <a:srgbClr val="DDFFEC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325338" y="4876635"/>
              <a:ext cx="1685021" cy="25543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Shared L2 </a:t>
              </a:r>
            </a:p>
          </p:txBody>
        </p:sp>
        <p:sp>
          <p:nvSpPr>
            <p:cNvPr id="15" name="Up-Down Arrow 14"/>
            <p:cNvSpPr/>
            <p:nvPr/>
          </p:nvSpPr>
          <p:spPr bwMode="auto">
            <a:xfrm>
              <a:off x="2772252" y="5211017"/>
              <a:ext cx="150998" cy="324000"/>
            </a:xfrm>
            <a:prstGeom prst="upDownArrow">
              <a:avLst/>
            </a:prstGeom>
            <a:noFill/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 bwMode="auto">
            <a:xfrm>
              <a:off x="1455566" y="5533715"/>
              <a:ext cx="5042837" cy="377850"/>
            </a:xfrm>
            <a:prstGeom prst="roundRect">
              <a:avLst/>
            </a:prstGeom>
            <a:solidFill>
              <a:srgbClr val="FFFF9F"/>
            </a:solidFill>
            <a:ln w="1587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080251" y="5563380"/>
              <a:ext cx="551736" cy="29760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Interconnection Network</a:t>
              </a: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4524465" y="4446379"/>
              <a:ext cx="1979911" cy="515595"/>
            </a:xfrm>
            <a:prstGeom prst="rect">
              <a:avLst/>
            </a:prstGeom>
            <a:solidFill>
              <a:srgbClr val="CCEC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 bwMode="auto">
            <a:xfrm>
              <a:off x="4518493" y="4960245"/>
              <a:ext cx="1979911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" name="Straight Connector 19"/>
            <p:cNvCxnSpPr/>
            <p:nvPr/>
          </p:nvCxnSpPr>
          <p:spPr bwMode="auto">
            <a:xfrm>
              <a:off x="4987266" y="4444510"/>
              <a:ext cx="0" cy="504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" name="Straight Connector 20"/>
            <p:cNvCxnSpPr/>
            <p:nvPr/>
          </p:nvCxnSpPr>
          <p:spPr bwMode="auto">
            <a:xfrm>
              <a:off x="5482397" y="4423962"/>
              <a:ext cx="0" cy="538012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" name="Straight Connector 21"/>
            <p:cNvCxnSpPr/>
            <p:nvPr/>
          </p:nvCxnSpPr>
          <p:spPr bwMode="auto">
            <a:xfrm>
              <a:off x="6003426" y="4423962"/>
              <a:ext cx="0" cy="538012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3" name="TextBox 22"/>
            <p:cNvSpPr txBox="1"/>
            <p:nvPr/>
          </p:nvSpPr>
          <p:spPr>
            <a:xfrm>
              <a:off x="4575450" y="4543104"/>
              <a:ext cx="576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  <a:b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</a:b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050192" y="4542951"/>
              <a:ext cx="6066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551352" y="4543783"/>
              <a:ext cx="7099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068694" y="4543784"/>
              <a:ext cx="5848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4518493" y="4960245"/>
              <a:ext cx="1979911" cy="221074"/>
            </a:xfrm>
            <a:prstGeom prst="rect">
              <a:avLst/>
            </a:prstGeom>
            <a:solidFill>
              <a:srgbClr val="DDFFEC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077922" y="4927616"/>
              <a:ext cx="1162730" cy="183914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Shared L2 </a:t>
              </a:r>
            </a:p>
          </p:txBody>
        </p:sp>
        <p:sp>
          <p:nvSpPr>
            <p:cNvPr id="29" name="Up-Down Arrow 28"/>
            <p:cNvSpPr/>
            <p:nvPr/>
          </p:nvSpPr>
          <p:spPr bwMode="auto">
            <a:xfrm>
              <a:off x="5420646" y="5190696"/>
              <a:ext cx="150998" cy="324000"/>
            </a:xfrm>
            <a:prstGeom prst="upDownArrow">
              <a:avLst/>
            </a:prstGeom>
            <a:noFill/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4078954" y="3909333"/>
            <a:ext cx="955499" cy="32632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7208" y="488732"/>
            <a:ext cx="914400" cy="36649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Example for heterogeneous core blocks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7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Schematic layout of Arm v7/v8-based mobile processors with dual core clusters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7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which are using different interconnection networks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8245" y="4019366"/>
            <a:ext cx="9033203" cy="576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Remark: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A further example is 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Intel’s 12</a:t>
            </a:r>
            <a:r>
              <a:rPr kumimoji="0" lang="en-US" sz="1600" b="0" i="0" u="none" strike="noStrike" kern="1200" cap="none" spc="-5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gen. Alder Lake processor line (introduced in 2021)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that may include up to 8 P-cores (Performance cores) and up to 8 E-cores (Efficient cores)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with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per core L1 and L2 caches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,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shared, segmented L3 cache and a ring bus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376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3.2 CCX core blocks </a:t>
            </a:r>
            <a:r>
              <a:rPr lang="en-US" dirty="0" smtClean="0"/>
              <a:t>(8)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10507" y="956443"/>
            <a:ext cx="9144000" cy="2664000"/>
          </a:xfrm>
          <a:prstGeom prst="roundRect">
            <a:avLst/>
          </a:prstGeom>
          <a:solidFill>
            <a:srgbClr val="DDEEFF"/>
          </a:solidFill>
        </p:spPr>
        <p:txBody>
          <a:bodyPr wrap="square" rtlCol="0" anchor="ctr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268" y="998484"/>
            <a:ext cx="914400" cy="4414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There are 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three fundamentally different multicore configurations,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as indicated below: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84737" y="2143015"/>
            <a:ext cx="2465740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Symmetrical multicores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2293591" y="1424013"/>
            <a:ext cx="3583032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Alternative </a:t>
            </a: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multicore configurations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28992" y="1785788"/>
            <a:ext cx="5760000" cy="341863"/>
            <a:chOff x="1033314" y="1551794"/>
            <a:chExt cx="6114025" cy="341863"/>
          </a:xfrm>
        </p:grpSpPr>
        <p:sp>
          <p:nvSpPr>
            <p:cNvPr id="10" name="Line 13"/>
            <p:cNvSpPr>
              <a:spLocks noChangeShapeType="1"/>
            </p:cNvSpPr>
            <p:nvPr/>
          </p:nvSpPr>
          <p:spPr bwMode="auto">
            <a:xfrm flipH="1">
              <a:off x="1074589" y="1551794"/>
              <a:ext cx="2545460" cy="2936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1" name="Line 13"/>
            <p:cNvSpPr>
              <a:spLocks noChangeShapeType="1"/>
            </p:cNvSpPr>
            <p:nvPr/>
          </p:nvSpPr>
          <p:spPr bwMode="auto">
            <a:xfrm>
              <a:off x="3620050" y="1551794"/>
              <a:ext cx="3502916" cy="2936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2" name="Oval 12"/>
            <p:cNvSpPr>
              <a:spLocks noChangeArrowheads="1"/>
            </p:cNvSpPr>
            <p:nvPr/>
          </p:nvSpPr>
          <p:spPr bwMode="auto">
            <a:xfrm>
              <a:off x="7075339" y="1813719"/>
              <a:ext cx="72000" cy="7200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3" name="Line 44"/>
            <p:cNvSpPr>
              <a:spLocks noChangeShapeType="1"/>
            </p:cNvSpPr>
            <p:nvPr/>
          </p:nvSpPr>
          <p:spPr bwMode="auto">
            <a:xfrm>
              <a:off x="3620049" y="1558132"/>
              <a:ext cx="0" cy="2873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033314" y="1821657"/>
              <a:ext cx="72000" cy="7200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39250" y="2459831"/>
            <a:ext cx="2263760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Cores are implemented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stand alone, single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building blocks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034593" y="2130708"/>
            <a:ext cx="2804609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Heterogeneous core blocks</a:t>
            </a:r>
          </a:p>
        </p:txBody>
      </p:sp>
      <p:sp>
        <p:nvSpPr>
          <p:cNvPr id="17" name="Oval 12"/>
          <p:cNvSpPr>
            <a:spLocks noChangeArrowheads="1"/>
          </p:cNvSpPr>
          <p:nvPr/>
        </p:nvSpPr>
        <p:spPr bwMode="auto">
          <a:xfrm>
            <a:off x="4009656" y="2072297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2967707" y="2141410"/>
            <a:ext cx="2635657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Homogeneous core blocks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667013" y="2444066"/>
            <a:ext cx="29980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Cores are organized into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blocks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all blocks are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equal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657201" y="2428300"/>
            <a:ext cx="3402717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Cores are organized into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blocks,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core blocks have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different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performance/power characteristics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but the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same ISA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(called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big.little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configurations)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4085" y="485886"/>
            <a:ext cx="5922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Summing up: Alternative </a:t>
            </a:r>
            <a:r>
              <a:rPr kumimoji="0" lang="en-US" sz="1800" b="0" i="0" u="none" strike="noStrike" kern="1200" cap="none" spc="-3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multicore configurations</a:t>
            </a:r>
            <a:endParaRPr kumimoji="0" lang="en-US" sz="1800" b="0" i="0" u="none" strike="noStrike" kern="1200" cap="none" spc="-3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09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3.2 CCX core blocks </a:t>
            </a:r>
            <a:r>
              <a:rPr lang="en-US" dirty="0" smtClean="0"/>
              <a:t>(9)</a:t>
            </a:r>
            <a:endParaRPr lang="en-US" dirty="0"/>
          </a:p>
        </p:txBody>
      </p:sp>
      <p:sp>
        <p:nvSpPr>
          <p:cNvPr id="23" name="Rounded Rectangle 22"/>
          <p:cNvSpPr/>
          <p:nvPr/>
        </p:nvSpPr>
        <p:spPr>
          <a:xfrm>
            <a:off x="31532" y="850139"/>
            <a:ext cx="9112468" cy="3348000"/>
          </a:xfrm>
          <a:prstGeom prst="roundRect">
            <a:avLst/>
          </a:prstGeom>
          <a:solidFill>
            <a:srgbClr val="DDEEFF"/>
          </a:solidFill>
        </p:spPr>
        <p:txBody>
          <a:bodyPr wrap="square" rtlCol="0" anchor="ctr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5014" y="862971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AMD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chose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homogeneous core blocks </a:t>
            </a:r>
            <a:r>
              <a:rPr kumimoji="0" lang="en-US" sz="1600" b="0" i="0" u="none" strike="noStrike" kern="1200" cap="none" spc="-30" normalizeH="0" baseline="0" noProof="0" dirty="0" smtClean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and designated </a:t>
            </a:r>
            <a:r>
              <a:rPr kumimoji="0" lang="en-US" sz="1600" b="0" i="0" u="none" strike="noStrike" kern="1200" cap="none" spc="-3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them </a:t>
            </a:r>
            <a:r>
              <a:rPr kumimoji="0" lang="en-US" sz="1600" b="0" i="0" u="none" strike="noStrike" kern="1200" cap="none" spc="-3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CCX core blocks</a:t>
            </a:r>
            <a:endParaRPr kumimoji="0" lang="en-US" sz="1600" b="0" i="0" u="none" strike="noStrike" kern="1200" cap="none" spc="-3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</a:t>
            </a:r>
            <a:r>
              <a:rPr kumimoji="0" lang="en-US" sz="1600" b="0" i="0" u="none" strike="noStrike" kern="1200" cap="none" spc="-3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(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Core </a:t>
            </a:r>
            <a:r>
              <a:rPr kumimoji="0" lang="en-US" sz="1600" b="0" i="0" strike="noStrike" kern="1200" cap="none" spc="-3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CompleXes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). </a:t>
            </a:r>
            <a:endParaRPr kumimoji="0" lang="en-US" sz="16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AMD did not reveal the reasons for their choice, nevertheless, it can be assumed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that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AMD avoided symmetrical multicores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since they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do not “behave” well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</a:t>
            </a:r>
            <a:r>
              <a:rPr kumimoji="0" lang="en-US" sz="1600" b="0" i="0" u="none" strike="noStrike" kern="1200" cap="none" spc="-7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for higher core counts, </a:t>
            </a:r>
            <a:r>
              <a:rPr kumimoji="0" lang="en-US" sz="1600" b="0" i="0" u="none" strike="noStrike" kern="1200" cap="none" spc="-7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as higher core counts induce either higher core to core latencies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7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if ring buses are used or rapidly rising hardware complexity if crossbar switches are used.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On the other hand, implementing </a:t>
            </a: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heterogeneous core blocks</a:t>
            </a: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, i.e. </a:t>
            </a:r>
            <a:r>
              <a:rPr kumimoji="0" lang="en-US" sz="1600" b="0" i="0" u="none" strike="noStrike" kern="1200" cap="none" spc="-6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big.little</a:t>
            </a: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configurations,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</a:t>
            </a: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might have seemed to be a too complex</a:t>
            </a: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and risky task for AMD without related deep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background.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Nevertheless,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AMD is expected to introduce </a:t>
            </a:r>
            <a:r>
              <a:rPr kumimoji="0" lang="en-US" sz="1600" b="0" i="0" u="none" strike="noStrike" kern="1200" cap="none" spc="-3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big.little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core blocks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 their forthcoming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Zen 5-based processors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to be manufactured on 3 nm or 4 nm technology, around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2024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[224].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1438" y="483478"/>
            <a:ext cx="914400" cy="30841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Why did AMD choose homogeneous</a:t>
            </a:r>
            <a:r>
              <a:rPr kumimoji="0" lang="en-US" sz="1800" b="0" i="0" u="none" strike="noStrike" kern="1200" cap="none" spc="-3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core blocks for </a:t>
            </a:r>
            <a:r>
              <a:rPr kumimoji="0" lang="en-US" sz="1800" b="0" i="0" u="none" strike="noStrike" kern="1200" cap="none" spc="-3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their </a:t>
            </a: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Zen </a:t>
            </a:r>
            <a:r>
              <a:rPr kumimoji="0" lang="en-US" sz="1800" b="0" i="0" u="none" strike="noStrike" kern="1200" cap="none" spc="-3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family?</a:t>
            </a:r>
            <a:endParaRPr kumimoji="0" lang="en-US" sz="1800" b="0" i="0" u="none" strike="noStrike" kern="1200" cap="none" spc="-3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1642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3.2 CCX core blocks </a:t>
            </a:r>
            <a:r>
              <a:rPr lang="en-US" dirty="0" smtClean="0"/>
              <a:t>(10)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1438" y="746242"/>
            <a:ext cx="914400" cy="41230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strike="noStrike" kern="1200" cap="none" spc="-3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1. gen. Zen-based </a:t>
            </a:r>
            <a:r>
              <a:rPr kumimoji="0" lang="en-US" sz="1800" b="0" i="0" u="none" strike="noStrike" kern="1200" cap="none" spc="-3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CCX </a:t>
            </a: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core blocks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-30" normalizeH="0" baseline="0" noProof="0" dirty="0" err="1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64854" y="5011805"/>
            <a:ext cx="7490867" cy="3860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Figure: Schematic layout and die plot of a (1. gen.) Zen-based CCX [16]</a:t>
            </a:r>
          </a:p>
        </p:txBody>
      </p:sp>
      <p:pic>
        <p:nvPicPr>
          <p:cNvPr id="114" name="Picture 113"/>
          <p:cNvPicPr>
            <a:picLocks noChangeAspect="1"/>
          </p:cNvPicPr>
          <p:nvPr/>
        </p:nvPicPr>
        <p:blipFill rotWithShape="1">
          <a:blip r:embed="rId2"/>
          <a:srcRect l="34623" t="25945" r="2298" b="20238"/>
          <a:stretch/>
        </p:blipFill>
        <p:spPr>
          <a:xfrm>
            <a:off x="4513547" y="2367254"/>
            <a:ext cx="3823314" cy="2446497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1024200" y="5857650"/>
            <a:ext cx="45719" cy="457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-3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09295" y="5710505"/>
            <a:ext cx="45719" cy="457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-3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78123" y="5416595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Through the crossbar switch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each core of the core block can access each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L3 cache segment with the same latency.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560723" y="2566747"/>
            <a:ext cx="3113437" cy="1841142"/>
            <a:chOff x="1023176" y="2829493"/>
            <a:chExt cx="3113437" cy="1841142"/>
          </a:xfrm>
        </p:grpSpPr>
        <p:grpSp>
          <p:nvGrpSpPr>
            <p:cNvPr id="45" name="Group 44"/>
            <p:cNvGrpSpPr/>
            <p:nvPr/>
          </p:nvGrpSpPr>
          <p:grpSpPr>
            <a:xfrm rot="5400000">
              <a:off x="1823277" y="2357299"/>
              <a:ext cx="1513235" cy="3113437"/>
              <a:chOff x="820860" y="263859"/>
              <a:chExt cx="1395076" cy="2623294"/>
            </a:xfrm>
          </p:grpSpPr>
          <p:sp>
            <p:nvSpPr>
              <p:cNvPr id="48" name="Rectangle 47"/>
              <p:cNvSpPr/>
              <p:nvPr/>
            </p:nvSpPr>
            <p:spPr bwMode="auto">
              <a:xfrm>
                <a:off x="835793" y="457446"/>
                <a:ext cx="1378800" cy="720000"/>
              </a:xfrm>
              <a:prstGeom prst="rect">
                <a:avLst/>
              </a:prstGeom>
              <a:solidFill>
                <a:srgbClr val="CCECFF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cxnSp>
            <p:nvCxnSpPr>
              <p:cNvPr id="49" name="Straight Connector 48"/>
              <p:cNvCxnSpPr/>
              <p:nvPr/>
            </p:nvCxnSpPr>
            <p:spPr bwMode="auto">
              <a:xfrm>
                <a:off x="1500202" y="450146"/>
                <a:ext cx="0" cy="72000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50" name="TextBox 49"/>
              <p:cNvSpPr txBox="1"/>
              <p:nvPr/>
            </p:nvSpPr>
            <p:spPr>
              <a:xfrm>
                <a:off x="997135" y="468254"/>
                <a:ext cx="539114" cy="447177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</a:t>
                </a:r>
                <a:r>
                  <a:rPr kumimoji="0" lang="en-US" sz="13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2</a:t>
                </a:r>
                <a:r>
                  <a:rPr kumimoji="0" 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/>
                </a:r>
                <a:br>
                  <a:rPr kumimoji="0" 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</a:br>
                <a:endPara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1653888" y="263859"/>
                <a:ext cx="354681" cy="638578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</a:t>
                </a:r>
                <a:r>
                  <a:rPr kumimoji="0" lang="en-US" sz="13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3</a:t>
                </a:r>
              </a:p>
            </p:txBody>
          </p:sp>
          <p:sp>
            <p:nvSpPr>
              <p:cNvPr id="52" name="Rectangle 51"/>
              <p:cNvSpPr/>
              <p:nvPr/>
            </p:nvSpPr>
            <p:spPr bwMode="auto">
              <a:xfrm>
                <a:off x="830238" y="1177303"/>
                <a:ext cx="1378800" cy="288000"/>
              </a:xfrm>
              <a:prstGeom prst="rect">
                <a:avLst/>
              </a:prstGeom>
              <a:solidFill>
                <a:srgbClr val="DDFFEC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822968" y="1165041"/>
                <a:ext cx="1368000" cy="32400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1200" cap="none" spc="-3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 2 MB      2 MB </a:t>
                </a:r>
              </a:p>
            </p:txBody>
          </p:sp>
          <p:cxnSp>
            <p:nvCxnSpPr>
              <p:cNvPr id="54" name="Straight Connector 53"/>
              <p:cNvCxnSpPr/>
              <p:nvPr/>
            </p:nvCxnSpPr>
            <p:spPr bwMode="auto">
              <a:xfrm>
                <a:off x="1509891" y="1178659"/>
                <a:ext cx="0" cy="307048"/>
              </a:xfrm>
              <a:prstGeom prst="line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5" name="Straight Connector 54"/>
              <p:cNvCxnSpPr/>
              <p:nvPr/>
            </p:nvCxnSpPr>
            <p:spPr bwMode="auto">
              <a:xfrm>
                <a:off x="2215936" y="1184105"/>
                <a:ext cx="0" cy="307048"/>
              </a:xfrm>
              <a:prstGeom prst="line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56" name="Rectangle 55"/>
              <p:cNvSpPr/>
              <p:nvPr/>
            </p:nvSpPr>
            <p:spPr bwMode="auto">
              <a:xfrm>
                <a:off x="820860" y="1477577"/>
                <a:ext cx="1386000" cy="324000"/>
              </a:xfrm>
              <a:prstGeom prst="rect">
                <a:avLst/>
              </a:prstGeom>
              <a:solidFill>
                <a:srgbClr val="FFFF9F"/>
              </a:solidFill>
              <a:ln w="15875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861864" y="1481327"/>
                <a:ext cx="1109616" cy="336964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1200" cap="none" spc="-3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Crossbar (4x4)</a:t>
                </a:r>
              </a:p>
            </p:txBody>
          </p:sp>
          <p:sp>
            <p:nvSpPr>
              <p:cNvPr id="58" name="Rectangle 57"/>
              <p:cNvSpPr/>
              <p:nvPr/>
            </p:nvSpPr>
            <p:spPr bwMode="auto">
              <a:xfrm>
                <a:off x="826304" y="1799639"/>
                <a:ext cx="1386000" cy="307048"/>
              </a:xfrm>
              <a:prstGeom prst="rect">
                <a:avLst/>
              </a:prstGeom>
              <a:solidFill>
                <a:srgbClr val="DDFFEC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903904" y="1818290"/>
                <a:ext cx="1224000" cy="312123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1200" cap="none" spc="-3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2 MB     2 MB</a:t>
                </a:r>
              </a:p>
            </p:txBody>
          </p:sp>
          <p:cxnSp>
            <p:nvCxnSpPr>
              <p:cNvPr id="60" name="Straight Connector 59"/>
              <p:cNvCxnSpPr/>
              <p:nvPr/>
            </p:nvCxnSpPr>
            <p:spPr bwMode="auto">
              <a:xfrm>
                <a:off x="1497483" y="1798283"/>
                <a:ext cx="0" cy="307048"/>
              </a:xfrm>
              <a:prstGeom prst="line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1" name="Straight Connector 60"/>
              <p:cNvCxnSpPr/>
              <p:nvPr/>
            </p:nvCxnSpPr>
            <p:spPr bwMode="auto">
              <a:xfrm>
                <a:off x="2205052" y="1805085"/>
                <a:ext cx="0" cy="307048"/>
              </a:xfrm>
              <a:prstGeom prst="line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62" name="Rectangle 61"/>
              <p:cNvSpPr/>
              <p:nvPr/>
            </p:nvSpPr>
            <p:spPr bwMode="auto">
              <a:xfrm>
                <a:off x="824149" y="2102706"/>
                <a:ext cx="1374700" cy="784447"/>
              </a:xfrm>
              <a:prstGeom prst="rect">
                <a:avLst/>
              </a:prstGeom>
              <a:solidFill>
                <a:srgbClr val="CCECFF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cxnSp>
            <p:nvCxnSpPr>
              <p:cNvPr id="63" name="Straight Connector 62"/>
              <p:cNvCxnSpPr/>
              <p:nvPr/>
            </p:nvCxnSpPr>
            <p:spPr bwMode="auto">
              <a:xfrm>
                <a:off x="1497483" y="2091651"/>
                <a:ext cx="0" cy="788711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64" name="TextBox 63"/>
              <p:cNvSpPr txBox="1"/>
              <p:nvPr/>
            </p:nvSpPr>
            <p:spPr>
              <a:xfrm>
                <a:off x="986937" y="2114735"/>
                <a:ext cx="539114" cy="492443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</a:t>
                </a:r>
                <a:r>
                  <a:rPr kumimoji="0" lang="en-US" sz="13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0</a:t>
                </a:r>
                <a:r>
                  <a:rPr kumimoji="0" 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/>
                </a:r>
                <a:br>
                  <a:rPr kumimoji="0" 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</a:br>
                <a:endPara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1625157" y="2103798"/>
                <a:ext cx="354681" cy="494845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</a:t>
                </a:r>
                <a:r>
                  <a:rPr kumimoji="0" lang="en-US" sz="13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1</a:t>
                </a: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1957254" y="2829493"/>
              <a:ext cx="433938" cy="279776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L3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711935" y="2835195"/>
              <a:ext cx="433938" cy="279776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L3</a:t>
              </a:r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187049" y="1135128"/>
            <a:ext cx="91654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(1. gen.) Zen-based core blocks </a:t>
            </a:r>
            <a:r>
              <a:rPr kumimoji="0" lang="en-US" sz="1600" b="0" i="0" u="none" strike="noStrike" kern="1200" cap="none" spc="-3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include 4 cores with </a:t>
            </a:r>
            <a:r>
              <a:rPr kumimoji="0" lang="en-US" sz="1600" b="0" i="0" u="none" strike="noStrike" kern="1200" cap="none" spc="-3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private L1/L2 caches </a:t>
            </a:r>
            <a:r>
              <a:rPr kumimoji="0" lang="en-US" sz="1600" b="0" i="0" u="none" strike="noStrike" kern="1200" cap="none" spc="-3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and </a:t>
            </a:r>
            <a:r>
              <a:rPr kumimoji="0" lang="en-US" sz="1600" b="0" i="0" u="none" strike="noStrike" kern="1200" cap="none" spc="-3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 MB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 </a:t>
            </a:r>
            <a:r>
              <a:rPr kumimoji="0" lang="en-US" sz="1600" b="0" i="0" u="none" strike="noStrike" kern="1200" cap="none" spc="-3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L3 cache segments </a:t>
            </a:r>
            <a:r>
              <a:rPr kumimoji="0" lang="en-US" sz="1600" b="0" i="0" u="none" strike="noStrike" kern="1200" cap="none" spc="-6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per core</a:t>
            </a:r>
            <a:r>
              <a:rPr kumimoji="0" lang="en-US" sz="1600" b="0" i="0" u="none" strike="noStrike" kern="1200" cap="none" spc="-6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that are </a:t>
            </a:r>
            <a:r>
              <a:rPr kumimoji="0" lang="en-US" sz="1600" b="0" i="0" u="none" strike="noStrike" kern="1200" cap="none" spc="-6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interconnected by a crossbar switch, as indicated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6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</a:t>
            </a:r>
            <a:r>
              <a:rPr kumimoji="0" lang="en-US" sz="1600" b="0" i="0" u="none" strike="noStrike" kern="1200" cap="none" spc="-6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in the schematic layout and die plot of Zen-based CCXs. </a:t>
            </a:r>
            <a:endParaRPr kumimoji="0" lang="en-US" sz="1600" b="0" i="0" u="none" strike="noStrike" kern="1200" cap="none" spc="-6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1438" y="462459"/>
            <a:ext cx="914400" cy="32012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strike="noStrike" kern="1200" cap="none" spc="-3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How did AMD implemented their </a:t>
            </a:r>
            <a:r>
              <a:rPr kumimoji="0" lang="en-US" sz="1800" b="0" i="0" u="none" strike="noStrike" kern="1200" cap="none" spc="-3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Zen-based </a:t>
            </a: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CCX core </a:t>
            </a:r>
            <a:r>
              <a:rPr kumimoji="0" lang="en-US" sz="1800" b="0" i="0" u="none" strike="noStrike" kern="1200" cap="none" spc="-3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blocks? </a:t>
            </a:r>
            <a:endParaRPr kumimoji="0" lang="en-US" sz="1800" b="0" i="0" u="none" strike="noStrike" kern="1200" cap="none" spc="-3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-30" normalizeH="0" baseline="0" noProof="0" dirty="0" err="1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0387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6" grpId="0"/>
      <p:bldP spid="44" grpId="0"/>
      <p:bldP spid="67" grpId="0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3.2 CCX core blocks (</a:t>
            </a:r>
            <a:r>
              <a:rPr lang="en-US" dirty="0" smtClean="0"/>
              <a:t>11)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948938" y="4549346"/>
            <a:ext cx="7490867" cy="3860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Figure: Schematic layout and die plot of a 2. gen. Zen-based CCX [16]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/>
          <a:srcRect l="17064" t="21111" r="21196" b="31739"/>
          <a:stretch/>
        </p:blipFill>
        <p:spPr>
          <a:xfrm>
            <a:off x="3736384" y="2060028"/>
            <a:ext cx="5252673" cy="225643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20161" y="874765"/>
            <a:ext cx="9018431" cy="1440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Zen 2-based core blocks </a:t>
            </a:r>
            <a:r>
              <a:rPr kumimoji="0" lang="en-US" sz="1600" b="0" i="0" u="none" strike="noStrike" kern="1200" cap="none" spc="-3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resemble to the previous</a:t>
            </a:r>
            <a:r>
              <a:rPr kumimoji="0" lang="en-US" sz="1600" b="0" i="0" u="none" strike="noStrike" kern="1200" cap="none" spc="-3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CCX implementation.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spc="-70" baseline="0" dirty="0" smtClean="0">
                <a:latin typeface="Verdana" panose="020B0604030504040204" pitchFamily="34" charset="0"/>
                <a:ea typeface="Verdana" panose="020B0604030504040204" pitchFamily="34" charset="0"/>
              </a:rPr>
              <a:t>There</a:t>
            </a:r>
            <a:r>
              <a:rPr lang="en-US" sz="1600" spc="-70" dirty="0" smtClean="0">
                <a:latin typeface="Verdana" panose="020B0604030504040204" pitchFamily="34" charset="0"/>
                <a:ea typeface="Verdana" panose="020B0604030504040204" pitchFamily="34" charset="0"/>
              </a:rPr>
              <a:t> is only </a:t>
            </a:r>
            <a:r>
              <a:rPr lang="en-US" sz="1600" spc="-7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one difference</a:t>
            </a:r>
            <a:r>
              <a:rPr lang="en-US" sz="1600" spc="-70" dirty="0" smtClean="0">
                <a:latin typeface="Verdana" panose="020B0604030504040204" pitchFamily="34" charset="0"/>
                <a:ea typeface="Verdana" panose="020B0604030504040204" pitchFamily="34" charset="0"/>
              </a:rPr>
              <a:t>, AMD increased the</a:t>
            </a:r>
            <a:r>
              <a:rPr lang="en-US" sz="1600" spc="-7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kumimoji="0" lang="en-US" sz="1600" b="0" i="0" u="none" strike="noStrike" kern="1200" cap="none" spc="-7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L3 </a:t>
            </a:r>
            <a:r>
              <a:rPr kumimoji="0" lang="en-US" sz="1600" b="0" i="0" u="none" strike="noStrike" kern="1200" cap="none" spc="-7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cache segments </a:t>
            </a:r>
            <a:r>
              <a:rPr kumimoji="0" lang="en-US" sz="1600" b="0" i="0" u="none" strike="noStrike" kern="1200" cap="none" spc="-7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size to </a:t>
            </a:r>
            <a:r>
              <a:rPr kumimoji="0" lang="en-US" sz="1600" b="0" i="0" u="none" strike="noStrike" kern="1200" cap="none" spc="-7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4 MB </a:t>
            </a:r>
            <a:r>
              <a:rPr kumimoji="0" lang="en-US" sz="1600" b="0" i="0" u="none" strike="noStrike" kern="1200" cap="none" spc="-7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per core,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spc="-6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spc="-6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</a:t>
            </a:r>
            <a:r>
              <a:rPr kumimoji="0" lang="en-US" sz="1600" b="0" i="0" u="none" strike="noStrike" kern="1200" cap="none" spc="-6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as indicated  </a:t>
            </a:r>
            <a:r>
              <a:rPr kumimoji="0" lang="en-US" sz="1600" b="0" i="0" u="none" strike="noStrike" kern="1200" cap="none" spc="-6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 </a:t>
            </a: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the schematic layout and die plot of Zen-based CCXs.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1438" y="462458"/>
            <a:ext cx="914400" cy="41230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AMD’s Zen 2-based CCX core blocks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strike="noStrike" kern="1200" cap="none" spc="-30" normalizeH="0" baseline="0" noProof="0" dirty="0" err="1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445112" y="2104285"/>
            <a:ext cx="3113437" cy="1841142"/>
            <a:chOff x="1023176" y="2829493"/>
            <a:chExt cx="3113437" cy="1841142"/>
          </a:xfrm>
        </p:grpSpPr>
        <p:grpSp>
          <p:nvGrpSpPr>
            <p:cNvPr id="32" name="Group 31"/>
            <p:cNvGrpSpPr/>
            <p:nvPr/>
          </p:nvGrpSpPr>
          <p:grpSpPr>
            <a:xfrm rot="5400000">
              <a:off x="1823277" y="2357299"/>
              <a:ext cx="1513235" cy="3113437"/>
              <a:chOff x="820860" y="263859"/>
              <a:chExt cx="1395076" cy="2623294"/>
            </a:xfrm>
          </p:grpSpPr>
          <p:sp>
            <p:nvSpPr>
              <p:cNvPr id="35" name="Rectangle 34"/>
              <p:cNvSpPr/>
              <p:nvPr/>
            </p:nvSpPr>
            <p:spPr bwMode="auto">
              <a:xfrm>
                <a:off x="835793" y="457446"/>
                <a:ext cx="1378800" cy="720000"/>
              </a:xfrm>
              <a:prstGeom prst="rect">
                <a:avLst/>
              </a:prstGeom>
              <a:solidFill>
                <a:srgbClr val="CCECFF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cxnSp>
            <p:nvCxnSpPr>
              <p:cNvPr id="36" name="Straight Connector 35"/>
              <p:cNvCxnSpPr/>
              <p:nvPr/>
            </p:nvCxnSpPr>
            <p:spPr bwMode="auto">
              <a:xfrm>
                <a:off x="1500202" y="450146"/>
                <a:ext cx="0" cy="72000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7" name="TextBox 36"/>
              <p:cNvSpPr txBox="1"/>
              <p:nvPr/>
            </p:nvSpPr>
            <p:spPr>
              <a:xfrm>
                <a:off x="997135" y="468254"/>
                <a:ext cx="539114" cy="447177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</a:t>
                </a:r>
                <a:r>
                  <a:rPr kumimoji="0" lang="en-US" sz="13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2</a:t>
                </a:r>
                <a:r>
                  <a:rPr kumimoji="0" 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/>
                </a:r>
                <a:br>
                  <a:rPr kumimoji="0" 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</a:br>
                <a:endPara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653888" y="263859"/>
                <a:ext cx="354681" cy="638578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</a:t>
                </a:r>
                <a:r>
                  <a:rPr kumimoji="0" lang="en-US" sz="13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3</a:t>
                </a:r>
              </a:p>
            </p:txBody>
          </p:sp>
          <p:sp>
            <p:nvSpPr>
              <p:cNvPr id="39" name="Rectangle 38"/>
              <p:cNvSpPr/>
              <p:nvPr/>
            </p:nvSpPr>
            <p:spPr bwMode="auto">
              <a:xfrm>
                <a:off x="830238" y="1177303"/>
                <a:ext cx="1378800" cy="288000"/>
              </a:xfrm>
              <a:prstGeom prst="rect">
                <a:avLst/>
              </a:prstGeom>
              <a:solidFill>
                <a:srgbClr val="DDFFEC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822968" y="1165041"/>
                <a:ext cx="1368000" cy="32400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1200" cap="none" spc="-3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 4 MB      4 MB </a:t>
                </a:r>
              </a:p>
            </p:txBody>
          </p:sp>
          <p:cxnSp>
            <p:nvCxnSpPr>
              <p:cNvPr id="41" name="Straight Connector 40"/>
              <p:cNvCxnSpPr/>
              <p:nvPr/>
            </p:nvCxnSpPr>
            <p:spPr bwMode="auto">
              <a:xfrm>
                <a:off x="1509891" y="1178659"/>
                <a:ext cx="0" cy="307048"/>
              </a:xfrm>
              <a:prstGeom prst="line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2" name="Straight Connector 41"/>
              <p:cNvCxnSpPr/>
              <p:nvPr/>
            </p:nvCxnSpPr>
            <p:spPr bwMode="auto">
              <a:xfrm>
                <a:off x="2215936" y="1184105"/>
                <a:ext cx="0" cy="307048"/>
              </a:xfrm>
              <a:prstGeom prst="line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43" name="Rectangle 42"/>
              <p:cNvSpPr/>
              <p:nvPr/>
            </p:nvSpPr>
            <p:spPr bwMode="auto">
              <a:xfrm>
                <a:off x="820860" y="1477577"/>
                <a:ext cx="1386000" cy="324000"/>
              </a:xfrm>
              <a:prstGeom prst="rect">
                <a:avLst/>
              </a:prstGeom>
              <a:solidFill>
                <a:srgbClr val="FFFF9F"/>
              </a:solidFill>
              <a:ln w="15875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861864" y="1481327"/>
                <a:ext cx="1109616" cy="336964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1200" cap="none" spc="-3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Crossbar (4x4)</a:t>
                </a:r>
              </a:p>
            </p:txBody>
          </p:sp>
          <p:sp>
            <p:nvSpPr>
              <p:cNvPr id="45" name="Rectangle 44"/>
              <p:cNvSpPr/>
              <p:nvPr/>
            </p:nvSpPr>
            <p:spPr bwMode="auto">
              <a:xfrm>
                <a:off x="826304" y="1799639"/>
                <a:ext cx="1386000" cy="307048"/>
              </a:xfrm>
              <a:prstGeom prst="rect">
                <a:avLst/>
              </a:prstGeom>
              <a:solidFill>
                <a:srgbClr val="DDFFEC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903904" y="1818290"/>
                <a:ext cx="1224000" cy="312123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1200" cap="none" spc="-3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4 MB     4 MB</a:t>
                </a:r>
              </a:p>
            </p:txBody>
          </p:sp>
          <p:cxnSp>
            <p:nvCxnSpPr>
              <p:cNvPr id="47" name="Straight Connector 46"/>
              <p:cNvCxnSpPr/>
              <p:nvPr/>
            </p:nvCxnSpPr>
            <p:spPr bwMode="auto">
              <a:xfrm>
                <a:off x="1497483" y="1798283"/>
                <a:ext cx="0" cy="307048"/>
              </a:xfrm>
              <a:prstGeom prst="line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8" name="Straight Connector 47"/>
              <p:cNvCxnSpPr/>
              <p:nvPr/>
            </p:nvCxnSpPr>
            <p:spPr bwMode="auto">
              <a:xfrm>
                <a:off x="2205052" y="1805085"/>
                <a:ext cx="0" cy="307048"/>
              </a:xfrm>
              <a:prstGeom prst="line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49" name="Rectangle 48"/>
              <p:cNvSpPr/>
              <p:nvPr/>
            </p:nvSpPr>
            <p:spPr bwMode="auto">
              <a:xfrm>
                <a:off x="824149" y="2102706"/>
                <a:ext cx="1374700" cy="784447"/>
              </a:xfrm>
              <a:prstGeom prst="rect">
                <a:avLst/>
              </a:prstGeom>
              <a:solidFill>
                <a:srgbClr val="CCECFF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cxnSp>
            <p:nvCxnSpPr>
              <p:cNvPr id="50" name="Straight Connector 49"/>
              <p:cNvCxnSpPr/>
              <p:nvPr/>
            </p:nvCxnSpPr>
            <p:spPr bwMode="auto">
              <a:xfrm>
                <a:off x="1497483" y="2091651"/>
                <a:ext cx="0" cy="788711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51" name="TextBox 50"/>
              <p:cNvSpPr txBox="1"/>
              <p:nvPr/>
            </p:nvSpPr>
            <p:spPr>
              <a:xfrm>
                <a:off x="986937" y="2114735"/>
                <a:ext cx="539114" cy="492443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</a:t>
                </a:r>
                <a:r>
                  <a:rPr kumimoji="0" lang="en-US" sz="13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0</a:t>
                </a:r>
                <a:r>
                  <a:rPr kumimoji="0" 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/>
                </a:r>
                <a:br>
                  <a:rPr kumimoji="0" 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</a:br>
                <a:endPara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1625157" y="2103798"/>
                <a:ext cx="354681" cy="494845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</a:t>
                </a:r>
                <a:r>
                  <a:rPr kumimoji="0" lang="en-US" sz="13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1</a:t>
                </a:r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1957254" y="2829493"/>
              <a:ext cx="433938" cy="279776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L3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711935" y="2835195"/>
              <a:ext cx="433938" cy="279776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L3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5509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9" grpId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3.2 CCX core blocks (</a:t>
            </a:r>
            <a:r>
              <a:rPr lang="en-US" dirty="0" smtClean="0"/>
              <a:t>12)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3300" y="482855"/>
            <a:ext cx="9135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2D2D8A"/>
                </a:solidFill>
                <a:latin typeface="Verdana"/>
              </a:rPr>
              <a:t>Enhancing the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Zen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2-based CCX design to Zen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3-based CCX designs [171]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5900" y="5307731"/>
            <a:ext cx="9257845" cy="55662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5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benefit of the new design </a:t>
            </a:r>
            <a:r>
              <a:rPr kumimoji="0" lang="en-US" sz="1600" b="0" i="0" u="none" strike="noStrike" kern="1200" cap="none" spc="-5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that now each </a:t>
            </a:r>
            <a:r>
              <a:rPr kumimoji="0" lang="en-US" sz="1600" b="0" i="0" u="none" strike="noStrike" kern="1200" cap="none" spc="-5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 can access 32 MB L3 cache directly</a:t>
            </a:r>
            <a:r>
              <a:rPr kumimoji="0" lang="en-US" sz="1600" b="0" i="0" u="none" strike="noStrike" kern="1200" cap="none" spc="-5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spc="-3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spc="-30" dirty="0" smtClean="0">
                <a:solidFill>
                  <a:srgbClr val="000000"/>
                </a:solidFill>
                <a:latin typeface="Verdana"/>
              </a:rPr>
              <a:t>    </a:t>
            </a:r>
            <a:r>
              <a:rPr kumimoji="0" lang="en-US" sz="1600" b="0" i="0" u="none" strike="noStrike" kern="1200" cap="none" spc="-3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rather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than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only 16 MB, as in the previous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design.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</a:t>
            </a:r>
            <a:r>
              <a:rPr kumimoji="0" lang="en-US" sz="1600" b="0" i="0" u="none" strike="noStrike" kern="1200" cap="none" spc="-2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This </a:t>
            </a:r>
            <a:r>
              <a:rPr kumimoji="0" lang="en-US" sz="1600" b="0" i="0" u="none" strike="noStrike" kern="1200" cap="none" spc="-2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reduces the memory access time </a:t>
            </a:r>
            <a:r>
              <a:rPr kumimoji="0" lang="en-US" sz="1600" b="0" i="0" u="none" strike="noStrike" kern="1200" cap="none" spc="-2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</a:t>
            </a:r>
            <a:r>
              <a:rPr kumimoji="0" lang="en-US" sz="1600" b="0" i="0" u="none" strike="noStrike" kern="1200" cap="none" spc="-2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16-to-32 MB access window</a:t>
            </a:r>
            <a:r>
              <a:rPr kumimoji="0" lang="en-US" sz="1600" b="0" i="0" u="none" strike="noStrike" kern="1200" cap="none" spc="-2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-2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compared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to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Zen 2-based CCXs.</a:t>
            </a:r>
            <a:endParaRPr kumimoji="0" lang="en-US" sz="16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7" name="Picture 6" descr="AMD Ryzen 9 5950X And 5900X CPU Review: Zen 3 Dominate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4880" y="2019537"/>
            <a:ext cx="4081113" cy="261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431686" y="1517624"/>
            <a:ext cx="18838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Zen 2-based CCX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64723" y="1517624"/>
            <a:ext cx="18838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Zen 3-based CCX</a:t>
            </a:r>
          </a:p>
        </p:txBody>
      </p:sp>
      <p:pic>
        <p:nvPicPr>
          <p:cNvPr id="11" name="Picture 10" descr="AMD Ryzen 9 5950X And 5900X CPU Review: Zen 3 Dominate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7258" y="2609885"/>
            <a:ext cx="4061861" cy="1205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3300" y="859440"/>
            <a:ext cx="88646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 fontAlgn="base">
              <a:buFont typeface="Arial" panose="020B0604020202020204" pitchFamily="34" charset="0"/>
              <a:buChar char="•"/>
              <a:defRPr/>
            </a:pPr>
            <a:r>
              <a:rPr lang="en-US" sz="1600" spc="-30" dirty="0">
                <a:solidFill>
                  <a:srgbClr val="000000"/>
                </a:solidFill>
              </a:rPr>
              <a:t>In Zen 3-based core blocks there are </a:t>
            </a:r>
            <a:r>
              <a:rPr lang="en-US" sz="1600" spc="-30" dirty="0">
                <a:solidFill>
                  <a:srgbClr val="FF0000"/>
                </a:solidFill>
              </a:rPr>
              <a:t>8 cores </a:t>
            </a:r>
            <a:r>
              <a:rPr lang="en-US" sz="1600" spc="-30" dirty="0">
                <a:solidFill>
                  <a:srgbClr val="000000"/>
                </a:solidFill>
              </a:rPr>
              <a:t>and a shared </a:t>
            </a:r>
            <a:r>
              <a:rPr lang="en-US" sz="1600" spc="-30" dirty="0">
                <a:solidFill>
                  <a:srgbClr val="FF0000"/>
                </a:solidFill>
              </a:rPr>
              <a:t>32 MB L3 </a:t>
            </a:r>
            <a:r>
              <a:rPr lang="en-US" sz="1600" spc="-30" dirty="0" smtClean="0">
                <a:solidFill>
                  <a:srgbClr val="FF0000"/>
                </a:solidFill>
              </a:rPr>
              <a:t>cache</a:t>
            </a:r>
            <a:r>
              <a:rPr lang="en-US" sz="1600" spc="-30" dirty="0" smtClean="0">
                <a:solidFill>
                  <a:srgbClr val="000000"/>
                </a:solidFill>
              </a:rPr>
              <a:t>, as seen</a:t>
            </a:r>
          </a:p>
          <a:p>
            <a:pPr lvl="0" fontAlgn="base">
              <a:spcAft>
                <a:spcPts val="600"/>
              </a:spcAft>
              <a:defRPr/>
            </a:pPr>
            <a:r>
              <a:rPr lang="en-US" sz="1600" spc="-30" dirty="0" smtClean="0">
                <a:solidFill>
                  <a:srgbClr val="000000"/>
                </a:solidFill>
              </a:rPr>
              <a:t>       in the Figure below.</a:t>
            </a:r>
            <a:endParaRPr lang="en-US" sz="1600" spc="-30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5931" y="4854804"/>
            <a:ext cx="66348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Figure: Contrasting Zen 2- and Zen 3-based CCX </a:t>
            </a:r>
            <a:r>
              <a:rPr lang="en-US" sz="1600" spc="-3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designes</a:t>
            </a:r>
            <a:r>
              <a:rPr lang="en-US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 [171]</a:t>
            </a:r>
          </a:p>
        </p:txBody>
      </p:sp>
    </p:spTree>
    <p:extLst>
      <p:ext uri="{BB962C8B-B14F-4D97-AF65-F5344CB8AC3E}">
        <p14:creationId xmlns:p14="http://schemas.microsoft.com/office/powerpoint/2010/main" val="3193375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3" grpId="0"/>
      <p:bldP spid="5" grpId="0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3.2 CCX core blocks (</a:t>
            </a:r>
            <a:r>
              <a:rPr lang="en-US" dirty="0" smtClean="0"/>
              <a:t>13)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042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438" y="504498"/>
            <a:ext cx="92371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Additiional</a:t>
            </a:r>
            <a:r>
              <a:rPr kumimoji="0" lang="en-US" sz="1800" b="0" i="0" u="none" strike="noStrike" kern="1200" cap="none" spc="-3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enhancement: Introducing </a:t>
            </a: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bi-directional ring buses in </a:t>
            </a:r>
            <a:r>
              <a:rPr kumimoji="0" lang="en-US" sz="1800" b="0" i="0" u="none" strike="noStrike" kern="1200" cap="none" spc="-3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Zen </a:t>
            </a: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3-based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CCX core blocks </a:t>
            </a:r>
            <a:r>
              <a:rPr kumimoji="0" lang="en-US" sz="1800" b="0" i="0" u="none" strike="noStrike" kern="1200" cap="none" spc="-3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[</a:t>
            </a:r>
            <a:r>
              <a:rPr kumimoji="0" lang="hu-HU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216</a:t>
            </a: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79336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30442" y="1577712"/>
            <a:ext cx="556915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Connecting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memory channels directly to a client platform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6753" y="2297459"/>
            <a:ext cx="29263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Connecting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memory channels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via the MCH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28501" y="2301692"/>
            <a:ext cx="306686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Connecting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memory channels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via the processor</a:t>
            </a: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2266790" y="2001746"/>
            <a:ext cx="1871802" cy="223586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 flipH="1" flipV="1">
            <a:off x="4138592" y="2001745"/>
            <a:ext cx="1950576" cy="26717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Oval 12"/>
          <p:cNvSpPr>
            <a:spLocks noChangeArrowheads="1"/>
          </p:cNvSpPr>
          <p:nvPr/>
        </p:nvSpPr>
        <p:spPr bwMode="auto">
          <a:xfrm>
            <a:off x="2194790" y="2197205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" name="Line 42"/>
          <p:cNvSpPr>
            <a:spLocks noChangeShapeType="1"/>
          </p:cNvSpPr>
          <p:nvPr/>
        </p:nvSpPr>
        <p:spPr bwMode="auto">
          <a:xfrm flipH="1">
            <a:off x="4146067" y="1846214"/>
            <a:ext cx="1" cy="15420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7777" y="462607"/>
            <a:ext cx="9036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Comparing options for connecting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memory channels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client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platform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2806" y="790655"/>
            <a:ext cx="8845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There are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two main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alternatives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how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memory channels can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directly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be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connected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to a client platform, as shown below.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71781" y="2869106"/>
            <a:ext cx="2276585" cy="13439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MC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is integrated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into the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MCH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Data is transferred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between the MCH and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dirty="0" smtClean="0">
                <a:solidFill>
                  <a:srgbClr val="000000"/>
                </a:solidFill>
                <a:latin typeface="Verdana"/>
              </a:rPr>
              <a:t>the 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 through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the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FSB (Front Side Bus)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850870" y="2867501"/>
            <a:ext cx="2436500" cy="13311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MC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is integrated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onto the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 die.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MC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is usually linked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by an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interconnect 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fabric 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other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units (e.g. cores)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the processor.</a:t>
            </a:r>
          </a:p>
        </p:txBody>
      </p:sp>
      <p:sp>
        <p:nvSpPr>
          <p:cNvPr id="36" name="Oval 12"/>
          <p:cNvSpPr>
            <a:spLocks noChangeArrowheads="1"/>
          </p:cNvSpPr>
          <p:nvPr/>
        </p:nvSpPr>
        <p:spPr bwMode="auto">
          <a:xfrm>
            <a:off x="6021517" y="2221590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7" name="Téglalap 46"/>
          <p:cNvSpPr/>
          <p:nvPr/>
        </p:nvSpPr>
        <p:spPr>
          <a:xfrm>
            <a:off x="1205158" y="5251252"/>
            <a:ext cx="1389062" cy="4889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MCH</a:t>
            </a:r>
          </a:p>
        </p:txBody>
      </p:sp>
      <p:cxnSp>
        <p:nvCxnSpPr>
          <p:cNvPr id="38" name="Egyenes összekötő 48"/>
          <p:cNvCxnSpPr>
            <a:stCxn id="39" idx="0"/>
            <a:endCxn id="37" idx="2"/>
          </p:cNvCxnSpPr>
          <p:nvPr/>
        </p:nvCxnSpPr>
        <p:spPr>
          <a:xfrm rot="5400000" flipH="1" flipV="1">
            <a:off x="1717127" y="5923558"/>
            <a:ext cx="3667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églalap 69"/>
          <p:cNvSpPr/>
          <p:nvPr/>
        </p:nvSpPr>
        <p:spPr>
          <a:xfrm>
            <a:off x="1205158" y="6106914"/>
            <a:ext cx="1389062" cy="48895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ICH</a:t>
            </a:r>
          </a:p>
        </p:txBody>
      </p:sp>
      <p:sp>
        <p:nvSpPr>
          <p:cNvPr id="40" name="Szövegdoboz 70"/>
          <p:cNvSpPr txBox="1">
            <a:spLocks noChangeArrowheads="1"/>
          </p:cNvSpPr>
          <p:nvPr/>
        </p:nvSpPr>
        <p:spPr bwMode="auto">
          <a:xfrm>
            <a:off x="1889250" y="4954389"/>
            <a:ext cx="48442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FSB</a:t>
            </a:r>
          </a:p>
        </p:txBody>
      </p:sp>
      <p:sp>
        <p:nvSpPr>
          <p:cNvPr id="41" name="Téglalap 49"/>
          <p:cNvSpPr>
            <a:spLocks noChangeArrowheads="1"/>
          </p:cNvSpPr>
          <p:nvPr/>
        </p:nvSpPr>
        <p:spPr bwMode="auto">
          <a:xfrm>
            <a:off x="1195633" y="4384477"/>
            <a:ext cx="1398587" cy="48895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Processor</a:t>
            </a:r>
            <a:endParaRPr kumimoji="0" lang="hu-HU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cxnSp>
        <p:nvCxnSpPr>
          <p:cNvPr id="42" name="Egyenes összekötő 48"/>
          <p:cNvCxnSpPr>
            <a:stCxn id="39" idx="0"/>
            <a:endCxn id="37" idx="2"/>
          </p:cNvCxnSpPr>
          <p:nvPr/>
        </p:nvCxnSpPr>
        <p:spPr>
          <a:xfrm rot="5400000" flipH="1" flipV="1">
            <a:off x="1717126" y="5067896"/>
            <a:ext cx="3667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églalap 46"/>
          <p:cNvSpPr/>
          <p:nvPr/>
        </p:nvSpPr>
        <p:spPr>
          <a:xfrm>
            <a:off x="5323661" y="5250852"/>
            <a:ext cx="1389062" cy="48736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MCH</a:t>
            </a:r>
          </a:p>
        </p:txBody>
      </p:sp>
      <p:cxnSp>
        <p:nvCxnSpPr>
          <p:cNvPr id="44" name="Egyenes összekötő 48"/>
          <p:cNvCxnSpPr>
            <a:stCxn id="39" idx="0"/>
            <a:endCxn id="37" idx="2"/>
          </p:cNvCxnSpPr>
          <p:nvPr/>
        </p:nvCxnSpPr>
        <p:spPr>
          <a:xfrm flipV="1">
            <a:off x="1899689" y="5740202"/>
            <a:ext cx="0" cy="3667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églalap 69"/>
          <p:cNvSpPr/>
          <p:nvPr/>
        </p:nvSpPr>
        <p:spPr>
          <a:xfrm>
            <a:off x="5323661" y="6104927"/>
            <a:ext cx="1389062" cy="48895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ICH</a:t>
            </a:r>
          </a:p>
        </p:txBody>
      </p:sp>
      <p:sp>
        <p:nvSpPr>
          <p:cNvPr id="46" name="Szövegdoboz 70"/>
          <p:cNvSpPr txBox="1">
            <a:spLocks noChangeArrowheads="1"/>
          </p:cNvSpPr>
          <p:nvPr/>
        </p:nvSpPr>
        <p:spPr bwMode="auto">
          <a:xfrm>
            <a:off x="6007753" y="4952402"/>
            <a:ext cx="48442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FSB</a:t>
            </a:r>
          </a:p>
        </p:txBody>
      </p:sp>
      <p:sp>
        <p:nvSpPr>
          <p:cNvPr id="47" name="Téglalap 49"/>
          <p:cNvSpPr>
            <a:spLocks noChangeArrowheads="1"/>
          </p:cNvSpPr>
          <p:nvPr/>
        </p:nvSpPr>
        <p:spPr bwMode="auto">
          <a:xfrm>
            <a:off x="5314136" y="4382489"/>
            <a:ext cx="1398587" cy="48895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Processor     r</a:t>
            </a:r>
            <a:endParaRPr kumimoji="0" lang="hu-HU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cxnSp>
        <p:nvCxnSpPr>
          <p:cNvPr id="48" name="Egyenes összekötő 48"/>
          <p:cNvCxnSpPr>
            <a:stCxn id="39" idx="0"/>
            <a:endCxn id="37" idx="2"/>
          </p:cNvCxnSpPr>
          <p:nvPr/>
        </p:nvCxnSpPr>
        <p:spPr>
          <a:xfrm flipV="1">
            <a:off x="1899689" y="5740202"/>
            <a:ext cx="0" cy="3667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25"/>
          <p:cNvGrpSpPr>
            <a:grpSpLocks/>
          </p:cNvGrpSpPr>
          <p:nvPr/>
        </p:nvGrpSpPr>
        <p:grpSpPr bwMode="auto">
          <a:xfrm>
            <a:off x="3065708" y="5146477"/>
            <a:ext cx="1233487" cy="720725"/>
            <a:chOff x="3123" y="2358"/>
            <a:chExt cx="919" cy="511"/>
          </a:xfrm>
          <a:solidFill>
            <a:srgbClr val="6699FF"/>
          </a:solidFill>
        </p:grpSpPr>
        <p:sp>
          <p:nvSpPr>
            <p:cNvPr id="50" name="Freeform 26"/>
            <p:cNvSpPr>
              <a:spLocks/>
            </p:cNvSpPr>
            <p:nvPr/>
          </p:nvSpPr>
          <p:spPr bwMode="auto">
            <a:xfrm>
              <a:off x="3123" y="2358"/>
              <a:ext cx="919" cy="511"/>
            </a:xfrm>
            <a:custGeom>
              <a:avLst/>
              <a:gdLst>
                <a:gd name="T0" fmla="*/ 152 w 1298"/>
                <a:gd name="T1" fmla="*/ 113 h 797"/>
                <a:gd name="T2" fmla="*/ 146 w 1298"/>
                <a:gd name="T3" fmla="*/ 97 h 797"/>
                <a:gd name="T4" fmla="*/ 163 w 1298"/>
                <a:gd name="T5" fmla="*/ 87 h 797"/>
                <a:gd name="T6" fmla="*/ 180 w 1298"/>
                <a:gd name="T7" fmla="*/ 72 h 797"/>
                <a:gd name="T8" fmla="*/ 282 w 1298"/>
                <a:gd name="T9" fmla="*/ 36 h 797"/>
                <a:gd name="T10" fmla="*/ 367 w 1298"/>
                <a:gd name="T11" fmla="*/ 0 h 797"/>
                <a:gd name="T12" fmla="*/ 639 w 1298"/>
                <a:gd name="T13" fmla="*/ 15 h 797"/>
                <a:gd name="T14" fmla="*/ 656 w 1298"/>
                <a:gd name="T15" fmla="*/ 46 h 797"/>
                <a:gd name="T16" fmla="*/ 707 w 1298"/>
                <a:gd name="T17" fmla="*/ 72 h 797"/>
                <a:gd name="T18" fmla="*/ 786 w 1298"/>
                <a:gd name="T19" fmla="*/ 128 h 797"/>
                <a:gd name="T20" fmla="*/ 871 w 1298"/>
                <a:gd name="T21" fmla="*/ 180 h 797"/>
                <a:gd name="T22" fmla="*/ 843 w 1298"/>
                <a:gd name="T23" fmla="*/ 339 h 797"/>
                <a:gd name="T24" fmla="*/ 820 w 1298"/>
                <a:gd name="T25" fmla="*/ 380 h 797"/>
                <a:gd name="T26" fmla="*/ 797 w 1298"/>
                <a:gd name="T27" fmla="*/ 410 h 797"/>
                <a:gd name="T28" fmla="*/ 695 w 1298"/>
                <a:gd name="T29" fmla="*/ 472 h 797"/>
                <a:gd name="T30" fmla="*/ 661 w 1298"/>
                <a:gd name="T31" fmla="*/ 487 h 797"/>
                <a:gd name="T32" fmla="*/ 576 w 1298"/>
                <a:gd name="T33" fmla="*/ 498 h 797"/>
                <a:gd name="T34" fmla="*/ 452 w 1298"/>
                <a:gd name="T35" fmla="*/ 492 h 797"/>
                <a:gd name="T36" fmla="*/ 418 w 1298"/>
                <a:gd name="T37" fmla="*/ 482 h 797"/>
                <a:gd name="T38" fmla="*/ 384 w 1298"/>
                <a:gd name="T39" fmla="*/ 462 h 797"/>
                <a:gd name="T40" fmla="*/ 140 w 1298"/>
                <a:gd name="T41" fmla="*/ 415 h 797"/>
                <a:gd name="T42" fmla="*/ 101 w 1298"/>
                <a:gd name="T43" fmla="*/ 354 h 797"/>
                <a:gd name="T44" fmla="*/ 50 w 1298"/>
                <a:gd name="T45" fmla="*/ 333 h 797"/>
                <a:gd name="T46" fmla="*/ 27 w 1298"/>
                <a:gd name="T47" fmla="*/ 195 h 797"/>
                <a:gd name="T48" fmla="*/ 50 w 1298"/>
                <a:gd name="T49" fmla="*/ 138 h 797"/>
                <a:gd name="T50" fmla="*/ 89 w 1298"/>
                <a:gd name="T51" fmla="*/ 133 h 797"/>
                <a:gd name="T52" fmla="*/ 152 w 1298"/>
                <a:gd name="T53" fmla="*/ 113 h 79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298"/>
                <a:gd name="T82" fmla="*/ 0 h 797"/>
                <a:gd name="T83" fmla="*/ 1298 w 1298"/>
                <a:gd name="T84" fmla="*/ 797 h 79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298" h="797">
                  <a:moveTo>
                    <a:pt x="214" y="176"/>
                  </a:moveTo>
                  <a:cubicBezTo>
                    <a:pt x="211" y="168"/>
                    <a:pt x="203" y="160"/>
                    <a:pt x="206" y="152"/>
                  </a:cubicBezTo>
                  <a:cubicBezTo>
                    <a:pt x="210" y="143"/>
                    <a:pt x="223" y="142"/>
                    <a:pt x="230" y="136"/>
                  </a:cubicBezTo>
                  <a:cubicBezTo>
                    <a:pt x="239" y="129"/>
                    <a:pt x="244" y="117"/>
                    <a:pt x="254" y="112"/>
                  </a:cubicBezTo>
                  <a:cubicBezTo>
                    <a:pt x="300" y="87"/>
                    <a:pt x="354" y="86"/>
                    <a:pt x="398" y="56"/>
                  </a:cubicBezTo>
                  <a:cubicBezTo>
                    <a:pt x="426" y="14"/>
                    <a:pt x="473" y="15"/>
                    <a:pt x="518" y="0"/>
                  </a:cubicBezTo>
                  <a:cubicBezTo>
                    <a:pt x="658" y="4"/>
                    <a:pt x="770" y="5"/>
                    <a:pt x="902" y="24"/>
                  </a:cubicBezTo>
                  <a:cubicBezTo>
                    <a:pt x="912" y="39"/>
                    <a:pt x="915" y="58"/>
                    <a:pt x="926" y="72"/>
                  </a:cubicBezTo>
                  <a:cubicBezTo>
                    <a:pt x="941" y="91"/>
                    <a:pt x="978" y="99"/>
                    <a:pt x="998" y="112"/>
                  </a:cubicBezTo>
                  <a:cubicBezTo>
                    <a:pt x="1031" y="178"/>
                    <a:pt x="1065" y="163"/>
                    <a:pt x="1110" y="200"/>
                  </a:cubicBezTo>
                  <a:cubicBezTo>
                    <a:pt x="1148" y="231"/>
                    <a:pt x="1183" y="264"/>
                    <a:pt x="1230" y="280"/>
                  </a:cubicBezTo>
                  <a:cubicBezTo>
                    <a:pt x="1298" y="348"/>
                    <a:pt x="1266" y="478"/>
                    <a:pt x="1190" y="528"/>
                  </a:cubicBezTo>
                  <a:cubicBezTo>
                    <a:pt x="1179" y="549"/>
                    <a:pt x="1169" y="571"/>
                    <a:pt x="1158" y="592"/>
                  </a:cubicBezTo>
                  <a:cubicBezTo>
                    <a:pt x="1149" y="609"/>
                    <a:pt x="1126" y="640"/>
                    <a:pt x="1126" y="640"/>
                  </a:cubicBezTo>
                  <a:cubicBezTo>
                    <a:pt x="1105" y="724"/>
                    <a:pt x="1055" y="718"/>
                    <a:pt x="982" y="736"/>
                  </a:cubicBezTo>
                  <a:cubicBezTo>
                    <a:pt x="965" y="740"/>
                    <a:pt x="951" y="756"/>
                    <a:pt x="934" y="760"/>
                  </a:cubicBezTo>
                  <a:cubicBezTo>
                    <a:pt x="895" y="769"/>
                    <a:pt x="854" y="768"/>
                    <a:pt x="814" y="776"/>
                  </a:cubicBezTo>
                  <a:cubicBezTo>
                    <a:pt x="755" y="773"/>
                    <a:pt x="696" y="774"/>
                    <a:pt x="638" y="768"/>
                  </a:cubicBezTo>
                  <a:cubicBezTo>
                    <a:pt x="621" y="766"/>
                    <a:pt x="604" y="761"/>
                    <a:pt x="590" y="752"/>
                  </a:cubicBezTo>
                  <a:cubicBezTo>
                    <a:pt x="574" y="741"/>
                    <a:pt x="542" y="720"/>
                    <a:pt x="542" y="720"/>
                  </a:cubicBezTo>
                  <a:cubicBezTo>
                    <a:pt x="416" y="730"/>
                    <a:pt x="248" y="797"/>
                    <a:pt x="198" y="648"/>
                  </a:cubicBezTo>
                  <a:cubicBezTo>
                    <a:pt x="188" y="565"/>
                    <a:pt x="208" y="596"/>
                    <a:pt x="142" y="552"/>
                  </a:cubicBezTo>
                  <a:cubicBezTo>
                    <a:pt x="120" y="537"/>
                    <a:pt x="70" y="520"/>
                    <a:pt x="70" y="520"/>
                  </a:cubicBezTo>
                  <a:cubicBezTo>
                    <a:pt x="0" y="450"/>
                    <a:pt x="27" y="446"/>
                    <a:pt x="38" y="304"/>
                  </a:cubicBezTo>
                  <a:cubicBezTo>
                    <a:pt x="39" y="297"/>
                    <a:pt x="63" y="220"/>
                    <a:pt x="70" y="216"/>
                  </a:cubicBezTo>
                  <a:cubicBezTo>
                    <a:pt x="87" y="208"/>
                    <a:pt x="107" y="211"/>
                    <a:pt x="126" y="208"/>
                  </a:cubicBezTo>
                  <a:cubicBezTo>
                    <a:pt x="159" y="197"/>
                    <a:pt x="178" y="183"/>
                    <a:pt x="214" y="176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Text Box 27"/>
            <p:cNvSpPr txBox="1">
              <a:spLocks noChangeArrowheads="1"/>
            </p:cNvSpPr>
            <p:nvPr/>
          </p:nvSpPr>
          <p:spPr bwMode="auto">
            <a:xfrm>
              <a:off x="3294" y="2526"/>
              <a:ext cx="655" cy="19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Memory</a:t>
              </a:r>
            </a:p>
          </p:txBody>
        </p:sp>
      </p:grpSp>
      <p:grpSp>
        <p:nvGrpSpPr>
          <p:cNvPr id="52" name="Group 28"/>
          <p:cNvGrpSpPr>
            <a:grpSpLocks/>
          </p:cNvGrpSpPr>
          <p:nvPr/>
        </p:nvGrpSpPr>
        <p:grpSpPr bwMode="auto">
          <a:xfrm>
            <a:off x="7171511" y="4298352"/>
            <a:ext cx="1233487" cy="720725"/>
            <a:chOff x="3123" y="2358"/>
            <a:chExt cx="919" cy="511"/>
          </a:xfrm>
          <a:solidFill>
            <a:srgbClr val="6699FF"/>
          </a:solidFill>
        </p:grpSpPr>
        <p:sp>
          <p:nvSpPr>
            <p:cNvPr id="53" name="Freeform 29"/>
            <p:cNvSpPr>
              <a:spLocks/>
            </p:cNvSpPr>
            <p:nvPr/>
          </p:nvSpPr>
          <p:spPr bwMode="auto">
            <a:xfrm>
              <a:off x="3123" y="2358"/>
              <a:ext cx="919" cy="511"/>
            </a:xfrm>
            <a:custGeom>
              <a:avLst/>
              <a:gdLst>
                <a:gd name="T0" fmla="*/ 152 w 1298"/>
                <a:gd name="T1" fmla="*/ 113 h 797"/>
                <a:gd name="T2" fmla="*/ 146 w 1298"/>
                <a:gd name="T3" fmla="*/ 97 h 797"/>
                <a:gd name="T4" fmla="*/ 163 w 1298"/>
                <a:gd name="T5" fmla="*/ 87 h 797"/>
                <a:gd name="T6" fmla="*/ 180 w 1298"/>
                <a:gd name="T7" fmla="*/ 72 h 797"/>
                <a:gd name="T8" fmla="*/ 282 w 1298"/>
                <a:gd name="T9" fmla="*/ 36 h 797"/>
                <a:gd name="T10" fmla="*/ 367 w 1298"/>
                <a:gd name="T11" fmla="*/ 0 h 797"/>
                <a:gd name="T12" fmla="*/ 639 w 1298"/>
                <a:gd name="T13" fmla="*/ 15 h 797"/>
                <a:gd name="T14" fmla="*/ 656 w 1298"/>
                <a:gd name="T15" fmla="*/ 46 h 797"/>
                <a:gd name="T16" fmla="*/ 707 w 1298"/>
                <a:gd name="T17" fmla="*/ 72 h 797"/>
                <a:gd name="T18" fmla="*/ 786 w 1298"/>
                <a:gd name="T19" fmla="*/ 128 h 797"/>
                <a:gd name="T20" fmla="*/ 871 w 1298"/>
                <a:gd name="T21" fmla="*/ 180 h 797"/>
                <a:gd name="T22" fmla="*/ 843 w 1298"/>
                <a:gd name="T23" fmla="*/ 339 h 797"/>
                <a:gd name="T24" fmla="*/ 820 w 1298"/>
                <a:gd name="T25" fmla="*/ 380 h 797"/>
                <a:gd name="T26" fmla="*/ 797 w 1298"/>
                <a:gd name="T27" fmla="*/ 410 h 797"/>
                <a:gd name="T28" fmla="*/ 695 w 1298"/>
                <a:gd name="T29" fmla="*/ 472 h 797"/>
                <a:gd name="T30" fmla="*/ 661 w 1298"/>
                <a:gd name="T31" fmla="*/ 487 h 797"/>
                <a:gd name="T32" fmla="*/ 576 w 1298"/>
                <a:gd name="T33" fmla="*/ 498 h 797"/>
                <a:gd name="T34" fmla="*/ 452 w 1298"/>
                <a:gd name="T35" fmla="*/ 492 h 797"/>
                <a:gd name="T36" fmla="*/ 418 w 1298"/>
                <a:gd name="T37" fmla="*/ 482 h 797"/>
                <a:gd name="T38" fmla="*/ 384 w 1298"/>
                <a:gd name="T39" fmla="*/ 462 h 797"/>
                <a:gd name="T40" fmla="*/ 140 w 1298"/>
                <a:gd name="T41" fmla="*/ 415 h 797"/>
                <a:gd name="T42" fmla="*/ 101 w 1298"/>
                <a:gd name="T43" fmla="*/ 354 h 797"/>
                <a:gd name="T44" fmla="*/ 50 w 1298"/>
                <a:gd name="T45" fmla="*/ 333 h 797"/>
                <a:gd name="T46" fmla="*/ 27 w 1298"/>
                <a:gd name="T47" fmla="*/ 195 h 797"/>
                <a:gd name="T48" fmla="*/ 50 w 1298"/>
                <a:gd name="T49" fmla="*/ 138 h 797"/>
                <a:gd name="T50" fmla="*/ 89 w 1298"/>
                <a:gd name="T51" fmla="*/ 133 h 797"/>
                <a:gd name="T52" fmla="*/ 152 w 1298"/>
                <a:gd name="T53" fmla="*/ 113 h 79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298"/>
                <a:gd name="T82" fmla="*/ 0 h 797"/>
                <a:gd name="T83" fmla="*/ 1298 w 1298"/>
                <a:gd name="T84" fmla="*/ 797 h 79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298" h="797">
                  <a:moveTo>
                    <a:pt x="214" y="176"/>
                  </a:moveTo>
                  <a:cubicBezTo>
                    <a:pt x="211" y="168"/>
                    <a:pt x="203" y="160"/>
                    <a:pt x="206" y="152"/>
                  </a:cubicBezTo>
                  <a:cubicBezTo>
                    <a:pt x="210" y="143"/>
                    <a:pt x="223" y="142"/>
                    <a:pt x="230" y="136"/>
                  </a:cubicBezTo>
                  <a:cubicBezTo>
                    <a:pt x="239" y="129"/>
                    <a:pt x="244" y="117"/>
                    <a:pt x="254" y="112"/>
                  </a:cubicBezTo>
                  <a:cubicBezTo>
                    <a:pt x="300" y="87"/>
                    <a:pt x="354" y="86"/>
                    <a:pt x="398" y="56"/>
                  </a:cubicBezTo>
                  <a:cubicBezTo>
                    <a:pt x="426" y="14"/>
                    <a:pt x="473" y="15"/>
                    <a:pt x="518" y="0"/>
                  </a:cubicBezTo>
                  <a:cubicBezTo>
                    <a:pt x="658" y="4"/>
                    <a:pt x="770" y="5"/>
                    <a:pt x="902" y="24"/>
                  </a:cubicBezTo>
                  <a:cubicBezTo>
                    <a:pt x="912" y="39"/>
                    <a:pt x="915" y="58"/>
                    <a:pt x="926" y="72"/>
                  </a:cubicBezTo>
                  <a:cubicBezTo>
                    <a:pt x="941" y="91"/>
                    <a:pt x="978" y="99"/>
                    <a:pt x="998" y="112"/>
                  </a:cubicBezTo>
                  <a:cubicBezTo>
                    <a:pt x="1031" y="178"/>
                    <a:pt x="1065" y="163"/>
                    <a:pt x="1110" y="200"/>
                  </a:cubicBezTo>
                  <a:cubicBezTo>
                    <a:pt x="1148" y="231"/>
                    <a:pt x="1183" y="264"/>
                    <a:pt x="1230" y="280"/>
                  </a:cubicBezTo>
                  <a:cubicBezTo>
                    <a:pt x="1298" y="348"/>
                    <a:pt x="1266" y="478"/>
                    <a:pt x="1190" y="528"/>
                  </a:cubicBezTo>
                  <a:cubicBezTo>
                    <a:pt x="1179" y="549"/>
                    <a:pt x="1169" y="571"/>
                    <a:pt x="1158" y="592"/>
                  </a:cubicBezTo>
                  <a:cubicBezTo>
                    <a:pt x="1149" y="609"/>
                    <a:pt x="1126" y="640"/>
                    <a:pt x="1126" y="640"/>
                  </a:cubicBezTo>
                  <a:cubicBezTo>
                    <a:pt x="1105" y="724"/>
                    <a:pt x="1055" y="718"/>
                    <a:pt x="982" y="736"/>
                  </a:cubicBezTo>
                  <a:cubicBezTo>
                    <a:pt x="965" y="740"/>
                    <a:pt x="951" y="756"/>
                    <a:pt x="934" y="760"/>
                  </a:cubicBezTo>
                  <a:cubicBezTo>
                    <a:pt x="895" y="769"/>
                    <a:pt x="854" y="768"/>
                    <a:pt x="814" y="776"/>
                  </a:cubicBezTo>
                  <a:cubicBezTo>
                    <a:pt x="755" y="773"/>
                    <a:pt x="696" y="774"/>
                    <a:pt x="638" y="768"/>
                  </a:cubicBezTo>
                  <a:cubicBezTo>
                    <a:pt x="621" y="766"/>
                    <a:pt x="604" y="761"/>
                    <a:pt x="590" y="752"/>
                  </a:cubicBezTo>
                  <a:cubicBezTo>
                    <a:pt x="574" y="741"/>
                    <a:pt x="542" y="720"/>
                    <a:pt x="542" y="720"/>
                  </a:cubicBezTo>
                  <a:cubicBezTo>
                    <a:pt x="416" y="730"/>
                    <a:pt x="248" y="797"/>
                    <a:pt x="198" y="648"/>
                  </a:cubicBezTo>
                  <a:cubicBezTo>
                    <a:pt x="188" y="565"/>
                    <a:pt x="208" y="596"/>
                    <a:pt x="142" y="552"/>
                  </a:cubicBezTo>
                  <a:cubicBezTo>
                    <a:pt x="120" y="537"/>
                    <a:pt x="70" y="520"/>
                    <a:pt x="70" y="520"/>
                  </a:cubicBezTo>
                  <a:cubicBezTo>
                    <a:pt x="0" y="450"/>
                    <a:pt x="27" y="446"/>
                    <a:pt x="38" y="304"/>
                  </a:cubicBezTo>
                  <a:cubicBezTo>
                    <a:pt x="39" y="297"/>
                    <a:pt x="63" y="220"/>
                    <a:pt x="70" y="216"/>
                  </a:cubicBezTo>
                  <a:cubicBezTo>
                    <a:pt x="87" y="208"/>
                    <a:pt x="107" y="211"/>
                    <a:pt x="126" y="208"/>
                  </a:cubicBezTo>
                  <a:cubicBezTo>
                    <a:pt x="159" y="197"/>
                    <a:pt x="178" y="183"/>
                    <a:pt x="214" y="176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Text Box 30"/>
            <p:cNvSpPr txBox="1">
              <a:spLocks noChangeArrowheads="1"/>
            </p:cNvSpPr>
            <p:nvPr/>
          </p:nvSpPr>
          <p:spPr bwMode="auto">
            <a:xfrm>
              <a:off x="3294" y="2526"/>
              <a:ext cx="655" cy="19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Memory</a:t>
              </a:r>
            </a:p>
          </p:txBody>
        </p:sp>
      </p:grpSp>
      <p:sp>
        <p:nvSpPr>
          <p:cNvPr id="55" name="AutoShape 31"/>
          <p:cNvSpPr>
            <a:spLocks noChangeArrowheads="1"/>
          </p:cNvSpPr>
          <p:nvPr/>
        </p:nvSpPr>
        <p:spPr bwMode="auto">
          <a:xfrm>
            <a:off x="2594220" y="5467152"/>
            <a:ext cx="471488" cy="77787"/>
          </a:xfrm>
          <a:prstGeom prst="leftRightArrow">
            <a:avLst>
              <a:gd name="adj1" fmla="val 50000"/>
              <a:gd name="adj2" fmla="val 121225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56" name="AutoShape 32"/>
          <p:cNvSpPr>
            <a:spLocks noChangeArrowheads="1"/>
          </p:cNvSpPr>
          <p:nvPr/>
        </p:nvSpPr>
        <p:spPr bwMode="auto">
          <a:xfrm>
            <a:off x="6700023" y="4612677"/>
            <a:ext cx="471488" cy="77787"/>
          </a:xfrm>
          <a:prstGeom prst="leftRightArrow">
            <a:avLst>
              <a:gd name="adj1" fmla="val 50000"/>
              <a:gd name="adj2" fmla="val 121225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57716" y="5367242"/>
            <a:ext cx="421910" cy="286189"/>
            <a:chOff x="873679" y="3689131"/>
            <a:chExt cx="421910" cy="286189"/>
          </a:xfrm>
        </p:grpSpPr>
        <p:sp>
          <p:nvSpPr>
            <p:cNvPr id="25" name="Rectangle 24"/>
            <p:cNvSpPr/>
            <p:nvPr/>
          </p:nvSpPr>
          <p:spPr bwMode="auto">
            <a:xfrm>
              <a:off x="896918" y="3689131"/>
              <a:ext cx="355598" cy="283779"/>
            </a:xfrm>
            <a:prstGeom prst="rect">
              <a:avLst/>
            </a:prstGeom>
            <a:solidFill>
              <a:srgbClr val="FF0000"/>
            </a:solidFill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73679" y="3698321"/>
              <a:ext cx="4219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MC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6281241" y="4493168"/>
            <a:ext cx="421910" cy="286189"/>
            <a:chOff x="873679" y="3689131"/>
            <a:chExt cx="421910" cy="286189"/>
          </a:xfrm>
        </p:grpSpPr>
        <p:sp>
          <p:nvSpPr>
            <p:cNvPr id="58" name="Rectangle 57"/>
            <p:cNvSpPr/>
            <p:nvPr/>
          </p:nvSpPr>
          <p:spPr bwMode="auto">
            <a:xfrm>
              <a:off x="896918" y="3689131"/>
              <a:ext cx="355598" cy="283779"/>
            </a:xfrm>
            <a:prstGeom prst="rect">
              <a:avLst/>
            </a:prstGeom>
            <a:solidFill>
              <a:srgbClr val="FF0000"/>
            </a:solidFill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73679" y="3698321"/>
              <a:ext cx="4219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MC</a:t>
              </a:r>
            </a:p>
          </p:txBody>
        </p:sp>
      </p:grpSp>
      <p:cxnSp>
        <p:nvCxnSpPr>
          <p:cNvPr id="60" name="Egyenes összekötő 48"/>
          <p:cNvCxnSpPr/>
          <p:nvPr/>
        </p:nvCxnSpPr>
        <p:spPr>
          <a:xfrm rot="5400000" flipH="1" flipV="1">
            <a:off x="5830140" y="5034652"/>
            <a:ext cx="3667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Egyenes összekötő 48"/>
          <p:cNvCxnSpPr/>
          <p:nvPr/>
        </p:nvCxnSpPr>
        <p:spPr>
          <a:xfrm rot="5400000" flipH="1" flipV="1">
            <a:off x="5824885" y="5912263"/>
            <a:ext cx="3667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ight Arrow 62"/>
          <p:cNvSpPr/>
          <p:nvPr/>
        </p:nvSpPr>
        <p:spPr bwMode="auto">
          <a:xfrm>
            <a:off x="3987000" y="2423900"/>
            <a:ext cx="360000" cy="9000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1. </a:t>
            </a:r>
            <a:r>
              <a:rPr lang="en-US" dirty="0"/>
              <a:t>Introduction </a:t>
            </a:r>
            <a:r>
              <a:rPr lang="hu-HU" dirty="0" smtClean="0"/>
              <a:t>(</a:t>
            </a:r>
            <a:r>
              <a:rPr lang="en-US" dirty="0" smtClean="0"/>
              <a:t>9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768557" y="6117751"/>
            <a:ext cx="243688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300" dirty="0" smtClean="0">
                <a:latin typeface="+mj-lt"/>
              </a:rPr>
              <a:t>MCH: Memory Control Hub</a:t>
            </a:r>
          </a:p>
          <a:p>
            <a:pPr fontAlgn="base"/>
            <a:r>
              <a:rPr lang="en-US" sz="1300" dirty="0" smtClean="0">
                <a:latin typeface="+mj-lt"/>
              </a:rPr>
              <a:t>IOH: IO Control Hub</a:t>
            </a:r>
          </a:p>
        </p:txBody>
      </p:sp>
    </p:spTree>
    <p:extLst>
      <p:ext uri="{BB962C8B-B14F-4D97-AF65-F5344CB8AC3E}">
        <p14:creationId xmlns:p14="http://schemas.microsoft.com/office/powerpoint/2010/main" val="3605177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7" grpId="0" animBg="1"/>
      <p:bldP spid="8" grpId="0" animBg="1"/>
      <p:bldP spid="9" grpId="0" animBg="1"/>
      <p:bldP spid="11" grpId="0" animBg="1"/>
      <p:bldP spid="31" grpId="0"/>
      <p:bldP spid="32" grpId="0"/>
      <p:bldP spid="36" grpId="0" animBg="1"/>
      <p:bldP spid="37" grpId="0" animBg="1"/>
      <p:bldP spid="39" grpId="0" animBg="1"/>
      <p:bldP spid="40" grpId="0"/>
      <p:bldP spid="41" grpId="0" animBg="1"/>
      <p:bldP spid="43" grpId="0" animBg="1"/>
      <p:bldP spid="45" grpId="0" animBg="1"/>
      <p:bldP spid="46" grpId="0"/>
      <p:bldP spid="47" grpId="0" animBg="1"/>
      <p:bldP spid="55" grpId="0" animBg="1"/>
      <p:bldP spid="56" grpId="0" animBg="1"/>
      <p:bldP spid="63" grpId="0" animBg="1"/>
      <p:bldP spid="5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3.2 CCX core blocks (</a:t>
            </a:r>
            <a:r>
              <a:rPr lang="en-US" dirty="0" smtClean="0"/>
              <a:t>14)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 rot="5400000">
            <a:off x="-242206" y="1897737"/>
            <a:ext cx="3294846" cy="3272891"/>
            <a:chOff x="1056967" y="1224480"/>
            <a:chExt cx="2885601" cy="3090225"/>
          </a:xfrm>
        </p:grpSpPr>
        <p:sp>
          <p:nvSpPr>
            <p:cNvPr id="4" name="Rectangle 3"/>
            <p:cNvSpPr/>
            <p:nvPr/>
          </p:nvSpPr>
          <p:spPr bwMode="auto">
            <a:xfrm>
              <a:off x="1071142" y="1366589"/>
              <a:ext cx="2869273" cy="716107"/>
            </a:xfrm>
            <a:prstGeom prst="rect">
              <a:avLst/>
            </a:prstGeom>
            <a:solidFill>
              <a:srgbClr val="CCEC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5" name="Straight Connector 4"/>
            <p:cNvCxnSpPr/>
            <p:nvPr/>
          </p:nvCxnSpPr>
          <p:spPr bwMode="auto">
            <a:xfrm>
              <a:off x="1067851" y="2083720"/>
              <a:ext cx="2869273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" name="Straight Connector 5"/>
            <p:cNvCxnSpPr/>
            <p:nvPr/>
          </p:nvCxnSpPr>
          <p:spPr bwMode="auto">
            <a:xfrm>
              <a:off x="1747193" y="1359289"/>
              <a:ext cx="0" cy="720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" name="Straight Connector 6"/>
            <p:cNvCxnSpPr/>
            <p:nvPr/>
          </p:nvCxnSpPr>
          <p:spPr bwMode="auto">
            <a:xfrm>
              <a:off x="2464734" y="1363371"/>
              <a:ext cx="0" cy="720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" name="Straight Connector 7"/>
            <p:cNvCxnSpPr/>
            <p:nvPr/>
          </p:nvCxnSpPr>
          <p:spPr bwMode="auto">
            <a:xfrm>
              <a:off x="3219806" y="1367453"/>
              <a:ext cx="0" cy="720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" name="TextBox 8"/>
            <p:cNvSpPr txBox="1"/>
            <p:nvPr/>
          </p:nvSpPr>
          <p:spPr>
            <a:xfrm>
              <a:off x="1220758" y="1383706"/>
              <a:ext cx="584775" cy="473795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</a:t>
              </a:r>
              <a:r>
                <a:rPr kumimoji="0" lang="en-US" sz="13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4</a:t>
              </a: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/>
              </a:r>
              <a:b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</a:b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899500" y="1319885"/>
              <a:ext cx="384721" cy="519948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</a:t>
              </a:r>
              <a:r>
                <a:rPr kumimoji="0" lang="en-US" sz="13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587865" y="1224480"/>
              <a:ext cx="384721" cy="621457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</a:t>
              </a:r>
              <a:r>
                <a:rPr kumimoji="0" lang="en-US" sz="13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280316" y="1332909"/>
              <a:ext cx="384721" cy="519947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</a:t>
              </a:r>
              <a:r>
                <a:rPr kumimoji="0" lang="en-US" sz="13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1067851" y="2086446"/>
              <a:ext cx="2869273" cy="288000"/>
            </a:xfrm>
            <a:prstGeom prst="rect">
              <a:avLst/>
            </a:prstGeom>
            <a:solidFill>
              <a:srgbClr val="DDFFEC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67171" y="2090498"/>
              <a:ext cx="2637584" cy="307686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Shared, segmented L3 (4x4 MB) </a:t>
              </a:r>
            </a:p>
          </p:txBody>
        </p:sp>
        <p:cxnSp>
          <p:nvCxnSpPr>
            <p:cNvPr id="15" name="Straight Connector 14"/>
            <p:cNvCxnSpPr/>
            <p:nvPr/>
          </p:nvCxnSpPr>
          <p:spPr bwMode="auto">
            <a:xfrm>
              <a:off x="1747193" y="2087802"/>
              <a:ext cx="0" cy="307048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" name="Straight Connector 15"/>
            <p:cNvCxnSpPr/>
            <p:nvPr/>
          </p:nvCxnSpPr>
          <p:spPr bwMode="auto">
            <a:xfrm>
              <a:off x="2462927" y="2093248"/>
              <a:ext cx="0" cy="307048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" name="Straight Connector 16"/>
            <p:cNvCxnSpPr/>
            <p:nvPr/>
          </p:nvCxnSpPr>
          <p:spPr bwMode="auto">
            <a:xfrm>
              <a:off x="3217488" y="2086446"/>
              <a:ext cx="0" cy="307048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Rectangle 17"/>
            <p:cNvSpPr/>
            <p:nvPr/>
          </p:nvSpPr>
          <p:spPr bwMode="auto">
            <a:xfrm>
              <a:off x="1067851" y="2386720"/>
              <a:ext cx="2869273" cy="324000"/>
            </a:xfrm>
            <a:prstGeom prst="rect">
              <a:avLst/>
            </a:prstGeom>
            <a:solidFill>
              <a:srgbClr val="FFFF9F"/>
            </a:solidFill>
            <a:ln w="1587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561059" y="2390470"/>
              <a:ext cx="1088340" cy="331824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Bi-directional ring bus</a:t>
              </a:r>
            </a:p>
          </p:txBody>
        </p:sp>
        <p:cxnSp>
          <p:nvCxnSpPr>
            <p:cNvPr id="20" name="Straight Connector 19"/>
            <p:cNvCxnSpPr/>
            <p:nvPr/>
          </p:nvCxnSpPr>
          <p:spPr bwMode="auto">
            <a:xfrm>
              <a:off x="1056967" y="2708782"/>
              <a:ext cx="2869273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1" name="Rectangle 20"/>
            <p:cNvSpPr/>
            <p:nvPr/>
          </p:nvSpPr>
          <p:spPr bwMode="auto">
            <a:xfrm>
              <a:off x="1073295" y="2708782"/>
              <a:ext cx="2869273" cy="307048"/>
            </a:xfrm>
            <a:prstGeom prst="rect">
              <a:avLst/>
            </a:prstGeom>
            <a:solidFill>
              <a:srgbClr val="DDFFEC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144851" y="2707734"/>
              <a:ext cx="2639394" cy="297165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Shared, segmented L3 (4x4 MB)</a:t>
              </a:r>
            </a:p>
          </p:txBody>
        </p:sp>
        <p:cxnSp>
          <p:nvCxnSpPr>
            <p:cNvPr id="23" name="Straight Connector 22"/>
            <p:cNvCxnSpPr/>
            <p:nvPr/>
          </p:nvCxnSpPr>
          <p:spPr bwMode="auto">
            <a:xfrm>
              <a:off x="1744474" y="2707426"/>
              <a:ext cx="0" cy="307048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" name="Straight Connector 23"/>
            <p:cNvCxnSpPr/>
            <p:nvPr/>
          </p:nvCxnSpPr>
          <p:spPr bwMode="auto">
            <a:xfrm>
              <a:off x="2452043" y="2714228"/>
              <a:ext cx="0" cy="307048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" name="Straight Connector 24"/>
            <p:cNvCxnSpPr/>
            <p:nvPr/>
          </p:nvCxnSpPr>
          <p:spPr bwMode="auto">
            <a:xfrm>
              <a:off x="3216765" y="2707426"/>
              <a:ext cx="0" cy="307048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6" name="Rectangle 25"/>
            <p:cNvSpPr/>
            <p:nvPr/>
          </p:nvSpPr>
          <p:spPr bwMode="auto">
            <a:xfrm>
              <a:off x="1071142" y="3011847"/>
              <a:ext cx="2862690" cy="784447"/>
            </a:xfrm>
            <a:prstGeom prst="rect">
              <a:avLst/>
            </a:prstGeom>
            <a:solidFill>
              <a:srgbClr val="CCEC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27" name="Straight Connector 26"/>
            <p:cNvCxnSpPr/>
            <p:nvPr/>
          </p:nvCxnSpPr>
          <p:spPr bwMode="auto">
            <a:xfrm>
              <a:off x="1744474" y="3000794"/>
              <a:ext cx="0" cy="788711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" name="Straight Connector 27"/>
            <p:cNvCxnSpPr/>
            <p:nvPr/>
          </p:nvCxnSpPr>
          <p:spPr bwMode="auto">
            <a:xfrm>
              <a:off x="2462015" y="3000794"/>
              <a:ext cx="0" cy="788711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" name="Straight Connector 28"/>
            <p:cNvCxnSpPr/>
            <p:nvPr/>
          </p:nvCxnSpPr>
          <p:spPr bwMode="auto">
            <a:xfrm>
              <a:off x="3217087" y="3000794"/>
              <a:ext cx="0" cy="788711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0" name="TextBox 29"/>
            <p:cNvSpPr txBox="1"/>
            <p:nvPr/>
          </p:nvSpPr>
          <p:spPr>
            <a:xfrm>
              <a:off x="1240127" y="3024492"/>
              <a:ext cx="584775" cy="492443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</a:t>
              </a:r>
              <a:r>
                <a:rPr kumimoji="0" lang="en-US" sz="1300" b="0" i="0" u="none" strike="noStrike" kern="1200" cap="none" spc="0" normalizeH="0" baseline="-24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0</a:t>
              </a: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/>
              </a:r>
              <a:b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</a:b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903213" y="3005738"/>
              <a:ext cx="384721" cy="501594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</a:t>
              </a:r>
              <a:r>
                <a:rPr kumimoji="0" lang="en-US" sz="13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608480" y="3028578"/>
              <a:ext cx="384721" cy="503995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</a:t>
              </a:r>
              <a:r>
                <a:rPr kumimoji="0" lang="en-US" sz="13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283039" y="3036212"/>
              <a:ext cx="384721" cy="519875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</a:t>
              </a:r>
              <a:r>
                <a:rPr kumimoji="0" lang="en-US" sz="13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356880" y="3983428"/>
              <a:ext cx="914400" cy="33127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 </a:t>
              </a: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71438" y="462458"/>
            <a:ext cx="914400" cy="41230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AMD’s Zen 3-based CCX core blocks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-30" normalizeH="0" baseline="0" noProof="0" dirty="0" err="1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98275" y="848003"/>
            <a:ext cx="9113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Accordingly,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Zen 3-based core blocks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include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8 cores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with private L1/L2 caches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4 MB L3 cache segments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per </a:t>
            </a:r>
            <a:r>
              <a:rPr kumimoji="0" lang="en-US" sz="1600" b="0" i="0" u="none" strike="noStrike" kern="1200" cap="none" spc="-3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core,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interconnected by a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bi-directional ring bus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as shown below, while the ring bus can transfer 32 bytes per cycle in both direction. </a:t>
            </a:r>
          </a:p>
        </p:txBody>
      </p:sp>
      <p:pic>
        <p:nvPicPr>
          <p:cNvPr id="44" name="Picture 2" descr="https://cdn.wccftech.com/wp-content/uploads/2020/11/AMD-Ryzen-5000-Zen-3-Desktop-CPU_Vermeer_Die-Shot_1-scaled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31851" y="1856087"/>
            <a:ext cx="6042197" cy="3388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780773" y="5400684"/>
            <a:ext cx="7490867" cy="3860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Figure: Schematic layout and die plot of a 3. gen. Zen-based CCX [200]</a:t>
            </a:r>
          </a:p>
        </p:txBody>
      </p:sp>
    </p:spTree>
    <p:extLst>
      <p:ext uri="{BB962C8B-B14F-4D97-AF65-F5344CB8AC3E}">
        <p14:creationId xmlns:p14="http://schemas.microsoft.com/office/powerpoint/2010/main" val="418497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5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3.2 CCX core blocks (</a:t>
            </a:r>
            <a:r>
              <a:rPr lang="en-US" dirty="0" smtClean="0"/>
              <a:t>15)</a:t>
            </a:r>
            <a:endParaRPr lang="en-US" dirty="0"/>
          </a:p>
        </p:txBody>
      </p:sp>
      <p:sp>
        <p:nvSpPr>
          <p:cNvPr id="89" name="TextBox 88"/>
          <p:cNvSpPr txBox="1"/>
          <p:nvPr/>
        </p:nvSpPr>
        <p:spPr>
          <a:xfrm>
            <a:off x="73574" y="471485"/>
            <a:ext cx="4419590" cy="43601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15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Summing up the evolution </a:t>
            </a:r>
            <a:r>
              <a:rPr kumimoji="0" lang="en-US" sz="1800" b="0" i="0" u="none" strike="noStrike" kern="1200" cap="none" spc="-15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of core counts and interconnects in subsequent </a:t>
            </a:r>
            <a:r>
              <a:rPr kumimoji="0" lang="en-US" sz="1800" b="0" i="0" u="none" strike="noStrike" kern="1200" cap="none" spc="-15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CCX generations</a:t>
            </a:r>
            <a:endParaRPr kumimoji="0" lang="en-US" sz="1800" b="0" i="0" u="none" strike="noStrike" kern="1200" cap="none" spc="-150" normalizeH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90" name="Rounded Rectangle 89"/>
          <p:cNvSpPr/>
          <p:nvPr/>
        </p:nvSpPr>
        <p:spPr>
          <a:xfrm>
            <a:off x="-10512" y="872360"/>
            <a:ext cx="9144000" cy="936000"/>
          </a:xfrm>
          <a:prstGeom prst="roundRect">
            <a:avLst/>
          </a:prstGeom>
          <a:solidFill>
            <a:srgbClr val="DDEEFF"/>
          </a:solidFill>
        </p:spPr>
        <p:txBody>
          <a:bodyPr wrap="square" rtlCol="0" anchor="ctr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71437" y="903891"/>
            <a:ext cx="9219707" cy="864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(1. gen.) </a:t>
            </a: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Zen and Zen 2-based core blocks </a:t>
            </a: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have </a:t>
            </a: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4 cores </a:t>
            </a: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interconnected by a </a:t>
            </a: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crossbar switch</a:t>
            </a: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whereas in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Zen 3-based CCX core blocks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AMD doubled the core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count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from 4 to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8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1600" b="0" i="0" u="none" strike="noStrike" kern="1200" cap="none" spc="-30" normalizeH="0" baseline="0" noProof="0" dirty="0" smtClean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endParaRPr kumimoji="0" lang="en-US" sz="1600" b="0" i="0" u="none" strike="noStrike" kern="1200" cap="none" spc="-3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</a:t>
            </a:r>
            <a:r>
              <a:rPr kumimoji="0" lang="en-US" sz="1600" b="0" i="0" u="none" strike="noStrike" kern="1200" cap="none" spc="-30" normalizeH="0" baseline="0" noProof="0" dirty="0" smtClean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and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replaced the crossbar switch by a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bi-directional ring bus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</a:t>
            </a:r>
          </a:p>
        </p:txBody>
      </p:sp>
      <p:sp>
        <p:nvSpPr>
          <p:cNvPr id="178" name="Rounded Rectangle 177"/>
          <p:cNvSpPr/>
          <p:nvPr/>
        </p:nvSpPr>
        <p:spPr>
          <a:xfrm>
            <a:off x="0" y="1871420"/>
            <a:ext cx="9144000" cy="4941866"/>
          </a:xfrm>
          <a:prstGeom prst="roundRect">
            <a:avLst/>
          </a:prstGeom>
          <a:solidFill>
            <a:srgbClr val="DDEEFF"/>
          </a:solidFill>
          <a:ln>
            <a:solidFill>
              <a:srgbClr val="86A4A7"/>
            </a:solidFill>
          </a:ln>
        </p:spPr>
        <p:txBody>
          <a:bodyPr wrap="square" rtlCol="0" anchor="ctr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180" name="Group 179"/>
          <p:cNvGrpSpPr/>
          <p:nvPr/>
        </p:nvGrpSpPr>
        <p:grpSpPr>
          <a:xfrm>
            <a:off x="5511051" y="2252320"/>
            <a:ext cx="2545123" cy="1627600"/>
            <a:chOff x="2610200" y="4570114"/>
            <a:chExt cx="2545123" cy="1674299"/>
          </a:xfrm>
        </p:grpSpPr>
        <p:grpSp>
          <p:nvGrpSpPr>
            <p:cNvPr id="242" name="Group 241"/>
            <p:cNvGrpSpPr/>
            <p:nvPr/>
          </p:nvGrpSpPr>
          <p:grpSpPr>
            <a:xfrm rot="5400000">
              <a:off x="3180312" y="4000002"/>
              <a:ext cx="1404900" cy="2545123"/>
              <a:chOff x="812843" y="342028"/>
              <a:chExt cx="1404900" cy="2545123"/>
            </a:xfrm>
          </p:grpSpPr>
          <p:sp>
            <p:nvSpPr>
              <p:cNvPr id="245" name="Rectangle 244"/>
              <p:cNvSpPr/>
              <p:nvPr/>
            </p:nvSpPr>
            <p:spPr bwMode="auto">
              <a:xfrm>
                <a:off x="835793" y="457446"/>
                <a:ext cx="1378800" cy="720000"/>
              </a:xfrm>
              <a:prstGeom prst="rect">
                <a:avLst/>
              </a:prstGeom>
              <a:solidFill>
                <a:srgbClr val="CCECFF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cxnSp>
            <p:nvCxnSpPr>
              <p:cNvPr id="246" name="Straight Connector 245"/>
              <p:cNvCxnSpPr/>
              <p:nvPr/>
            </p:nvCxnSpPr>
            <p:spPr bwMode="auto">
              <a:xfrm>
                <a:off x="1500202" y="450146"/>
                <a:ext cx="0" cy="72000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47" name="Straight Connector 246"/>
              <p:cNvCxnSpPr/>
              <p:nvPr/>
            </p:nvCxnSpPr>
            <p:spPr bwMode="auto">
              <a:xfrm>
                <a:off x="2217743" y="454228"/>
                <a:ext cx="0" cy="72000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48" name="TextBox 247"/>
              <p:cNvSpPr txBox="1"/>
              <p:nvPr/>
            </p:nvSpPr>
            <p:spPr>
              <a:xfrm>
                <a:off x="987439" y="465296"/>
                <a:ext cx="582113" cy="492443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Ci</a:t>
                </a:r>
                <a:br>
                  <a:rPr kumimoji="0" lang="en-US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</a:br>
                <a:endPara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49" name="TextBox 248"/>
              <p:cNvSpPr txBox="1"/>
              <p:nvPr/>
            </p:nvSpPr>
            <p:spPr>
              <a:xfrm>
                <a:off x="1624903" y="342028"/>
                <a:ext cx="385453" cy="638578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Ci</a:t>
                </a:r>
              </a:p>
            </p:txBody>
          </p:sp>
          <p:sp>
            <p:nvSpPr>
              <p:cNvPr id="250" name="Rectangle 249"/>
              <p:cNvSpPr/>
              <p:nvPr/>
            </p:nvSpPr>
            <p:spPr bwMode="auto">
              <a:xfrm>
                <a:off x="830238" y="1177303"/>
                <a:ext cx="1378800" cy="288000"/>
              </a:xfrm>
              <a:prstGeom prst="rect">
                <a:avLst/>
              </a:prstGeom>
              <a:solidFill>
                <a:srgbClr val="DDFFEC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251" name="TextBox 250"/>
              <p:cNvSpPr txBox="1"/>
              <p:nvPr/>
            </p:nvSpPr>
            <p:spPr>
              <a:xfrm>
                <a:off x="822968" y="1165041"/>
                <a:ext cx="1368000" cy="32400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50" b="0" i="0" u="none" strike="noStrike" kern="1200" cap="none" spc="-3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 4 MB     4 MB </a:t>
                </a:r>
              </a:p>
            </p:txBody>
          </p:sp>
          <p:cxnSp>
            <p:nvCxnSpPr>
              <p:cNvPr id="252" name="Straight Connector 251"/>
              <p:cNvCxnSpPr/>
              <p:nvPr/>
            </p:nvCxnSpPr>
            <p:spPr bwMode="auto">
              <a:xfrm>
                <a:off x="1500202" y="1178659"/>
                <a:ext cx="0" cy="307048"/>
              </a:xfrm>
              <a:prstGeom prst="line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53" name="Straight Connector 252"/>
              <p:cNvCxnSpPr/>
              <p:nvPr/>
            </p:nvCxnSpPr>
            <p:spPr bwMode="auto">
              <a:xfrm>
                <a:off x="2215936" y="1184105"/>
                <a:ext cx="0" cy="307048"/>
              </a:xfrm>
              <a:prstGeom prst="line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54" name="Rectangle 253"/>
              <p:cNvSpPr/>
              <p:nvPr/>
            </p:nvSpPr>
            <p:spPr bwMode="auto">
              <a:xfrm>
                <a:off x="820860" y="1477577"/>
                <a:ext cx="1386000" cy="324000"/>
              </a:xfrm>
              <a:prstGeom prst="rect">
                <a:avLst/>
              </a:prstGeom>
              <a:solidFill>
                <a:srgbClr val="FFFF9F"/>
              </a:solidFill>
              <a:ln w="15875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255" name="TextBox 254"/>
              <p:cNvSpPr txBox="1"/>
              <p:nvPr/>
            </p:nvSpPr>
            <p:spPr>
              <a:xfrm>
                <a:off x="812843" y="1481328"/>
                <a:ext cx="1114381" cy="336964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50" b="0" i="0" u="none" strike="noStrike" kern="1200" cap="none" spc="-3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Crossbar (4x4)</a:t>
                </a:r>
              </a:p>
            </p:txBody>
          </p:sp>
          <p:sp>
            <p:nvSpPr>
              <p:cNvPr id="256" name="Rectangle 255"/>
              <p:cNvSpPr/>
              <p:nvPr/>
            </p:nvSpPr>
            <p:spPr bwMode="auto">
              <a:xfrm>
                <a:off x="826304" y="1799639"/>
                <a:ext cx="1386000" cy="307048"/>
              </a:xfrm>
              <a:prstGeom prst="rect">
                <a:avLst/>
              </a:prstGeom>
              <a:solidFill>
                <a:srgbClr val="DDFFEC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257" name="TextBox 256"/>
              <p:cNvSpPr txBox="1"/>
              <p:nvPr/>
            </p:nvSpPr>
            <p:spPr>
              <a:xfrm>
                <a:off x="903904" y="1818290"/>
                <a:ext cx="1224000" cy="312123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50" b="0" i="0" u="none" strike="noStrike" kern="1200" cap="none" spc="-3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4 MB     4 MB</a:t>
                </a:r>
              </a:p>
            </p:txBody>
          </p:sp>
          <p:cxnSp>
            <p:nvCxnSpPr>
              <p:cNvPr id="258" name="Straight Connector 257"/>
              <p:cNvCxnSpPr/>
              <p:nvPr/>
            </p:nvCxnSpPr>
            <p:spPr bwMode="auto">
              <a:xfrm>
                <a:off x="1497483" y="1798283"/>
                <a:ext cx="0" cy="307048"/>
              </a:xfrm>
              <a:prstGeom prst="line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59" name="Straight Connector 258"/>
              <p:cNvCxnSpPr/>
              <p:nvPr/>
            </p:nvCxnSpPr>
            <p:spPr bwMode="auto">
              <a:xfrm>
                <a:off x="2205052" y="1805085"/>
                <a:ext cx="0" cy="307048"/>
              </a:xfrm>
              <a:prstGeom prst="line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60" name="Rectangle 259"/>
              <p:cNvSpPr/>
              <p:nvPr/>
            </p:nvSpPr>
            <p:spPr bwMode="auto">
              <a:xfrm>
                <a:off x="824151" y="2102704"/>
                <a:ext cx="1389600" cy="784447"/>
              </a:xfrm>
              <a:prstGeom prst="rect">
                <a:avLst/>
              </a:prstGeom>
              <a:solidFill>
                <a:srgbClr val="CCECFF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cxnSp>
            <p:nvCxnSpPr>
              <p:cNvPr id="261" name="Straight Connector 260"/>
              <p:cNvCxnSpPr/>
              <p:nvPr/>
            </p:nvCxnSpPr>
            <p:spPr bwMode="auto">
              <a:xfrm>
                <a:off x="1497483" y="2091651"/>
                <a:ext cx="0" cy="788711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62" name="Straight Connector 261"/>
              <p:cNvCxnSpPr/>
              <p:nvPr/>
            </p:nvCxnSpPr>
            <p:spPr bwMode="auto">
              <a:xfrm>
                <a:off x="2215024" y="2091651"/>
                <a:ext cx="0" cy="788711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63" name="TextBox 262"/>
              <p:cNvSpPr txBox="1"/>
              <p:nvPr/>
            </p:nvSpPr>
            <p:spPr>
              <a:xfrm>
                <a:off x="983983" y="2142331"/>
                <a:ext cx="582113" cy="492443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Ci</a:t>
                </a:r>
                <a:br>
                  <a:rPr kumimoji="0" lang="en-US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</a:br>
                <a:endPara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64" name="TextBox 263"/>
              <p:cNvSpPr txBox="1"/>
              <p:nvPr/>
            </p:nvSpPr>
            <p:spPr>
              <a:xfrm>
                <a:off x="1632062" y="2139927"/>
                <a:ext cx="385453" cy="494845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Ci</a:t>
                </a:r>
              </a:p>
            </p:txBody>
          </p:sp>
        </p:grpSp>
        <p:sp>
          <p:nvSpPr>
            <p:cNvPr id="243" name="TextBox 242"/>
            <p:cNvSpPr txBox="1"/>
            <p:nvPr/>
          </p:nvSpPr>
          <p:spPr>
            <a:xfrm>
              <a:off x="3361816" y="5981226"/>
              <a:ext cx="365624" cy="25793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5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L3</a:t>
              </a:r>
            </a:p>
          </p:txBody>
        </p:sp>
        <p:sp>
          <p:nvSpPr>
            <p:cNvPr id="244" name="TextBox 243"/>
            <p:cNvSpPr txBox="1"/>
            <p:nvPr/>
          </p:nvSpPr>
          <p:spPr>
            <a:xfrm>
              <a:off x="3997689" y="5986483"/>
              <a:ext cx="365624" cy="25793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5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L3</a:t>
              </a:r>
            </a:p>
          </p:txBody>
        </p:sp>
      </p:grpSp>
      <p:grpSp>
        <p:nvGrpSpPr>
          <p:cNvPr id="181" name="Group 180"/>
          <p:cNvGrpSpPr/>
          <p:nvPr/>
        </p:nvGrpSpPr>
        <p:grpSpPr>
          <a:xfrm>
            <a:off x="1606468" y="2262425"/>
            <a:ext cx="2555633" cy="1622606"/>
            <a:chOff x="2610197" y="4575251"/>
            <a:chExt cx="2555633" cy="1669162"/>
          </a:xfrm>
        </p:grpSpPr>
        <p:grpSp>
          <p:nvGrpSpPr>
            <p:cNvPr id="219" name="Group 218"/>
            <p:cNvGrpSpPr/>
            <p:nvPr/>
          </p:nvGrpSpPr>
          <p:grpSpPr>
            <a:xfrm rot="5400000">
              <a:off x="3188134" y="3997314"/>
              <a:ext cx="1399760" cy="2555633"/>
              <a:chOff x="817983" y="331518"/>
              <a:chExt cx="1399760" cy="2555633"/>
            </a:xfrm>
          </p:grpSpPr>
          <p:sp>
            <p:nvSpPr>
              <p:cNvPr id="222" name="Rectangle 221"/>
              <p:cNvSpPr/>
              <p:nvPr/>
            </p:nvSpPr>
            <p:spPr bwMode="auto">
              <a:xfrm>
                <a:off x="835793" y="457446"/>
                <a:ext cx="1378800" cy="720000"/>
              </a:xfrm>
              <a:prstGeom prst="rect">
                <a:avLst/>
              </a:prstGeom>
              <a:solidFill>
                <a:srgbClr val="CCECFF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cxnSp>
            <p:nvCxnSpPr>
              <p:cNvPr id="223" name="Straight Connector 222"/>
              <p:cNvCxnSpPr/>
              <p:nvPr/>
            </p:nvCxnSpPr>
            <p:spPr bwMode="auto">
              <a:xfrm>
                <a:off x="1500202" y="450146"/>
                <a:ext cx="0" cy="72000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4" name="Straight Connector 223"/>
              <p:cNvCxnSpPr/>
              <p:nvPr/>
            </p:nvCxnSpPr>
            <p:spPr bwMode="auto">
              <a:xfrm>
                <a:off x="2217743" y="454228"/>
                <a:ext cx="0" cy="72000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25" name="TextBox 224"/>
              <p:cNvSpPr txBox="1"/>
              <p:nvPr/>
            </p:nvSpPr>
            <p:spPr>
              <a:xfrm>
                <a:off x="997922" y="475805"/>
                <a:ext cx="582113" cy="492443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Ci</a:t>
                </a:r>
                <a:br>
                  <a:rPr kumimoji="0" lang="en-US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</a:br>
                <a:endPara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26" name="TextBox 225"/>
              <p:cNvSpPr txBox="1"/>
              <p:nvPr/>
            </p:nvSpPr>
            <p:spPr>
              <a:xfrm>
                <a:off x="1656433" y="331518"/>
                <a:ext cx="385453" cy="638578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Ci</a:t>
                </a:r>
              </a:p>
            </p:txBody>
          </p:sp>
          <p:sp>
            <p:nvSpPr>
              <p:cNvPr id="227" name="Rectangle 226"/>
              <p:cNvSpPr/>
              <p:nvPr/>
            </p:nvSpPr>
            <p:spPr bwMode="auto">
              <a:xfrm>
                <a:off x="830238" y="1177303"/>
                <a:ext cx="1378800" cy="288000"/>
              </a:xfrm>
              <a:prstGeom prst="rect">
                <a:avLst/>
              </a:prstGeom>
              <a:solidFill>
                <a:srgbClr val="DDFFEC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228" name="TextBox 227"/>
              <p:cNvSpPr txBox="1"/>
              <p:nvPr/>
            </p:nvSpPr>
            <p:spPr>
              <a:xfrm>
                <a:off x="822968" y="1165041"/>
                <a:ext cx="1368000" cy="32400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50" b="0" i="0" u="none" strike="noStrike" kern="1200" cap="none" spc="-3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 2 MB     2 MB </a:t>
                </a:r>
              </a:p>
            </p:txBody>
          </p:sp>
          <p:cxnSp>
            <p:nvCxnSpPr>
              <p:cNvPr id="229" name="Straight Connector 228"/>
              <p:cNvCxnSpPr/>
              <p:nvPr/>
            </p:nvCxnSpPr>
            <p:spPr bwMode="auto">
              <a:xfrm>
                <a:off x="1500202" y="1178659"/>
                <a:ext cx="0" cy="307048"/>
              </a:xfrm>
              <a:prstGeom prst="line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30" name="Straight Connector 229"/>
              <p:cNvCxnSpPr/>
              <p:nvPr/>
            </p:nvCxnSpPr>
            <p:spPr bwMode="auto">
              <a:xfrm>
                <a:off x="2215936" y="1184105"/>
                <a:ext cx="0" cy="307048"/>
              </a:xfrm>
              <a:prstGeom prst="line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31" name="Rectangle 230"/>
              <p:cNvSpPr/>
              <p:nvPr/>
            </p:nvSpPr>
            <p:spPr bwMode="auto">
              <a:xfrm>
                <a:off x="820860" y="1477577"/>
                <a:ext cx="1386000" cy="324000"/>
              </a:xfrm>
              <a:prstGeom prst="rect">
                <a:avLst/>
              </a:prstGeom>
              <a:solidFill>
                <a:srgbClr val="FFFF9F"/>
              </a:solidFill>
              <a:ln w="15875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232" name="TextBox 231"/>
              <p:cNvSpPr txBox="1"/>
              <p:nvPr/>
            </p:nvSpPr>
            <p:spPr>
              <a:xfrm>
                <a:off x="817983" y="1481327"/>
                <a:ext cx="1109615" cy="336964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50" b="0" i="0" u="none" strike="noStrike" kern="1200" cap="none" spc="-3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Crossbar (4x4)</a:t>
                </a:r>
              </a:p>
            </p:txBody>
          </p:sp>
          <p:sp>
            <p:nvSpPr>
              <p:cNvPr id="233" name="Rectangle 232"/>
              <p:cNvSpPr/>
              <p:nvPr/>
            </p:nvSpPr>
            <p:spPr bwMode="auto">
              <a:xfrm>
                <a:off x="826304" y="1799639"/>
                <a:ext cx="1386000" cy="307048"/>
              </a:xfrm>
              <a:prstGeom prst="rect">
                <a:avLst/>
              </a:prstGeom>
              <a:solidFill>
                <a:srgbClr val="DDFFEC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234" name="TextBox 233"/>
              <p:cNvSpPr txBox="1"/>
              <p:nvPr/>
            </p:nvSpPr>
            <p:spPr>
              <a:xfrm>
                <a:off x="903904" y="1818290"/>
                <a:ext cx="1224000" cy="312123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50" b="0" i="0" u="none" strike="noStrike" kern="1200" cap="none" spc="-3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2 MB     2 MB</a:t>
                </a:r>
              </a:p>
            </p:txBody>
          </p:sp>
          <p:cxnSp>
            <p:nvCxnSpPr>
              <p:cNvPr id="235" name="Straight Connector 234"/>
              <p:cNvCxnSpPr/>
              <p:nvPr/>
            </p:nvCxnSpPr>
            <p:spPr bwMode="auto">
              <a:xfrm>
                <a:off x="1497483" y="1798283"/>
                <a:ext cx="0" cy="307048"/>
              </a:xfrm>
              <a:prstGeom prst="line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36" name="Straight Connector 235"/>
              <p:cNvCxnSpPr/>
              <p:nvPr/>
            </p:nvCxnSpPr>
            <p:spPr bwMode="auto">
              <a:xfrm>
                <a:off x="2205052" y="1805085"/>
                <a:ext cx="0" cy="307048"/>
              </a:xfrm>
              <a:prstGeom prst="line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37" name="Rectangle 236"/>
              <p:cNvSpPr/>
              <p:nvPr/>
            </p:nvSpPr>
            <p:spPr bwMode="auto">
              <a:xfrm>
                <a:off x="824151" y="2102704"/>
                <a:ext cx="1389600" cy="784447"/>
              </a:xfrm>
              <a:prstGeom prst="rect">
                <a:avLst/>
              </a:prstGeom>
              <a:solidFill>
                <a:srgbClr val="CCECFF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cxnSp>
            <p:nvCxnSpPr>
              <p:cNvPr id="238" name="Straight Connector 237"/>
              <p:cNvCxnSpPr/>
              <p:nvPr/>
            </p:nvCxnSpPr>
            <p:spPr bwMode="auto">
              <a:xfrm>
                <a:off x="1497483" y="2091651"/>
                <a:ext cx="0" cy="788711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39" name="Straight Connector 238"/>
              <p:cNvCxnSpPr/>
              <p:nvPr/>
            </p:nvCxnSpPr>
            <p:spPr bwMode="auto">
              <a:xfrm>
                <a:off x="2215024" y="2091651"/>
                <a:ext cx="0" cy="788711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40" name="TextBox 239"/>
              <p:cNvSpPr txBox="1"/>
              <p:nvPr/>
            </p:nvSpPr>
            <p:spPr>
              <a:xfrm>
                <a:off x="1004979" y="2142332"/>
                <a:ext cx="582113" cy="492443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Ci</a:t>
                </a:r>
                <a:br>
                  <a:rPr kumimoji="0" lang="en-US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</a:br>
                <a:endPara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41" name="TextBox 240"/>
              <p:cNvSpPr txBox="1"/>
              <p:nvPr/>
            </p:nvSpPr>
            <p:spPr>
              <a:xfrm>
                <a:off x="1642553" y="2150437"/>
                <a:ext cx="385453" cy="494845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Ci</a:t>
                </a:r>
              </a:p>
            </p:txBody>
          </p:sp>
        </p:grpSp>
        <p:sp>
          <p:nvSpPr>
            <p:cNvPr id="220" name="TextBox 219"/>
            <p:cNvSpPr txBox="1"/>
            <p:nvPr/>
          </p:nvSpPr>
          <p:spPr>
            <a:xfrm>
              <a:off x="3361816" y="5981226"/>
              <a:ext cx="365624" cy="25793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5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L3</a:t>
              </a:r>
            </a:p>
          </p:txBody>
        </p:sp>
        <p:sp>
          <p:nvSpPr>
            <p:cNvPr id="221" name="TextBox 220"/>
            <p:cNvSpPr txBox="1"/>
            <p:nvPr/>
          </p:nvSpPr>
          <p:spPr>
            <a:xfrm>
              <a:off x="3997689" y="5986483"/>
              <a:ext cx="365624" cy="25793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5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L3</a:t>
              </a:r>
            </a:p>
          </p:txBody>
        </p:sp>
      </p:grpSp>
      <p:grpSp>
        <p:nvGrpSpPr>
          <p:cNvPr id="182" name="Group 181"/>
          <p:cNvGrpSpPr/>
          <p:nvPr/>
        </p:nvGrpSpPr>
        <p:grpSpPr>
          <a:xfrm rot="5400000">
            <a:off x="3205038" y="3804649"/>
            <a:ext cx="2805116" cy="3090225"/>
            <a:chOff x="1056967" y="1224480"/>
            <a:chExt cx="2885601" cy="3090225"/>
          </a:xfrm>
        </p:grpSpPr>
        <p:sp>
          <p:nvSpPr>
            <p:cNvPr id="188" name="Rectangle 187"/>
            <p:cNvSpPr/>
            <p:nvPr/>
          </p:nvSpPr>
          <p:spPr bwMode="auto">
            <a:xfrm>
              <a:off x="1071142" y="1366589"/>
              <a:ext cx="2869273" cy="716107"/>
            </a:xfrm>
            <a:prstGeom prst="rect">
              <a:avLst/>
            </a:prstGeom>
            <a:solidFill>
              <a:srgbClr val="CCEC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189" name="Straight Connector 188"/>
            <p:cNvCxnSpPr/>
            <p:nvPr/>
          </p:nvCxnSpPr>
          <p:spPr bwMode="auto">
            <a:xfrm>
              <a:off x="1067851" y="2083720"/>
              <a:ext cx="2869273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0" name="Straight Connector 189"/>
            <p:cNvCxnSpPr/>
            <p:nvPr/>
          </p:nvCxnSpPr>
          <p:spPr bwMode="auto">
            <a:xfrm>
              <a:off x="1747193" y="1359289"/>
              <a:ext cx="0" cy="720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1" name="Straight Connector 190"/>
            <p:cNvCxnSpPr/>
            <p:nvPr/>
          </p:nvCxnSpPr>
          <p:spPr bwMode="auto">
            <a:xfrm>
              <a:off x="2464734" y="1363371"/>
              <a:ext cx="0" cy="720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2" name="Straight Connector 191"/>
            <p:cNvCxnSpPr/>
            <p:nvPr/>
          </p:nvCxnSpPr>
          <p:spPr bwMode="auto">
            <a:xfrm>
              <a:off x="3219806" y="1367453"/>
              <a:ext cx="0" cy="720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93" name="TextBox 192"/>
            <p:cNvSpPr txBox="1"/>
            <p:nvPr/>
          </p:nvSpPr>
          <p:spPr>
            <a:xfrm>
              <a:off x="1222089" y="1383706"/>
              <a:ext cx="582113" cy="473795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</a:t>
              </a:r>
              <a:r>
                <a:rPr kumimoji="0" lang="en-US" sz="125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4</a:t>
              </a:r>
              <a:r>
                <a: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/>
              </a:r>
              <a:br>
                <a: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</a:br>
              <a:endPara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94" name="TextBox 193"/>
            <p:cNvSpPr txBox="1"/>
            <p:nvPr/>
          </p:nvSpPr>
          <p:spPr>
            <a:xfrm>
              <a:off x="1899134" y="1319886"/>
              <a:ext cx="385453" cy="519948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</a:t>
              </a:r>
              <a:r>
                <a:rPr kumimoji="0" lang="en-US" sz="125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195" name="TextBox 194"/>
            <p:cNvSpPr txBox="1"/>
            <p:nvPr/>
          </p:nvSpPr>
          <p:spPr>
            <a:xfrm>
              <a:off x="2587499" y="1224480"/>
              <a:ext cx="385453" cy="621457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</a:t>
              </a:r>
              <a:r>
                <a:rPr kumimoji="0" lang="en-US" sz="125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196" name="TextBox 195"/>
            <p:cNvSpPr txBox="1"/>
            <p:nvPr/>
          </p:nvSpPr>
          <p:spPr>
            <a:xfrm>
              <a:off x="3279950" y="1332909"/>
              <a:ext cx="385453" cy="519947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</a:t>
              </a:r>
              <a:r>
                <a:rPr kumimoji="0" lang="en-US" sz="125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197" name="Rectangle 196"/>
            <p:cNvSpPr/>
            <p:nvPr/>
          </p:nvSpPr>
          <p:spPr bwMode="auto">
            <a:xfrm>
              <a:off x="1067851" y="2086446"/>
              <a:ext cx="2869273" cy="288000"/>
            </a:xfrm>
            <a:prstGeom prst="rect">
              <a:avLst/>
            </a:prstGeom>
            <a:solidFill>
              <a:srgbClr val="DDFFEC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98" name="TextBox 197"/>
            <p:cNvSpPr txBox="1"/>
            <p:nvPr/>
          </p:nvSpPr>
          <p:spPr>
            <a:xfrm>
              <a:off x="1085478" y="2090498"/>
              <a:ext cx="2657525" cy="252244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5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Shared, segmented L3 (4x4 MB) </a:t>
              </a:r>
            </a:p>
          </p:txBody>
        </p:sp>
        <p:cxnSp>
          <p:nvCxnSpPr>
            <p:cNvPr id="199" name="Straight Connector 198"/>
            <p:cNvCxnSpPr/>
            <p:nvPr/>
          </p:nvCxnSpPr>
          <p:spPr bwMode="auto">
            <a:xfrm>
              <a:off x="1747193" y="2087802"/>
              <a:ext cx="0" cy="307048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0" name="Straight Connector 199"/>
            <p:cNvCxnSpPr/>
            <p:nvPr/>
          </p:nvCxnSpPr>
          <p:spPr bwMode="auto">
            <a:xfrm>
              <a:off x="2462927" y="2093248"/>
              <a:ext cx="0" cy="307048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1" name="Straight Connector 200"/>
            <p:cNvCxnSpPr/>
            <p:nvPr/>
          </p:nvCxnSpPr>
          <p:spPr bwMode="auto">
            <a:xfrm>
              <a:off x="3217488" y="2086446"/>
              <a:ext cx="0" cy="307048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02" name="Rectangle 201"/>
            <p:cNvSpPr/>
            <p:nvPr/>
          </p:nvSpPr>
          <p:spPr bwMode="auto">
            <a:xfrm>
              <a:off x="1067851" y="2386720"/>
              <a:ext cx="2869273" cy="324000"/>
            </a:xfrm>
            <a:prstGeom prst="rect">
              <a:avLst/>
            </a:prstGeom>
            <a:solidFill>
              <a:srgbClr val="FFFF9F"/>
            </a:solidFill>
            <a:ln w="1587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03" name="TextBox 202"/>
            <p:cNvSpPr txBox="1"/>
            <p:nvPr/>
          </p:nvSpPr>
          <p:spPr>
            <a:xfrm>
              <a:off x="1561059" y="2390470"/>
              <a:ext cx="1088340" cy="331824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5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Bi-directional ring bus</a:t>
              </a:r>
            </a:p>
          </p:txBody>
        </p:sp>
        <p:cxnSp>
          <p:nvCxnSpPr>
            <p:cNvPr id="204" name="Straight Connector 203"/>
            <p:cNvCxnSpPr/>
            <p:nvPr/>
          </p:nvCxnSpPr>
          <p:spPr bwMode="auto">
            <a:xfrm>
              <a:off x="1056967" y="2708782"/>
              <a:ext cx="2869273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05" name="Rectangle 204"/>
            <p:cNvSpPr/>
            <p:nvPr/>
          </p:nvSpPr>
          <p:spPr bwMode="auto">
            <a:xfrm>
              <a:off x="1073295" y="2708782"/>
              <a:ext cx="2869273" cy="307048"/>
            </a:xfrm>
            <a:prstGeom prst="rect">
              <a:avLst/>
            </a:prstGeom>
            <a:solidFill>
              <a:srgbClr val="DDFFEC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06" name="TextBox 205"/>
            <p:cNvSpPr txBox="1"/>
            <p:nvPr/>
          </p:nvSpPr>
          <p:spPr>
            <a:xfrm>
              <a:off x="1085886" y="2707734"/>
              <a:ext cx="2639394" cy="297165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5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Shared, segmented L3 (4x4 MB)</a:t>
              </a:r>
            </a:p>
          </p:txBody>
        </p:sp>
        <p:cxnSp>
          <p:nvCxnSpPr>
            <p:cNvPr id="207" name="Straight Connector 206"/>
            <p:cNvCxnSpPr/>
            <p:nvPr/>
          </p:nvCxnSpPr>
          <p:spPr bwMode="auto">
            <a:xfrm>
              <a:off x="1744474" y="2707426"/>
              <a:ext cx="0" cy="307048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8" name="Straight Connector 207"/>
            <p:cNvCxnSpPr/>
            <p:nvPr/>
          </p:nvCxnSpPr>
          <p:spPr bwMode="auto">
            <a:xfrm>
              <a:off x="2452043" y="2714228"/>
              <a:ext cx="0" cy="307048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9" name="Straight Connector 208"/>
            <p:cNvCxnSpPr/>
            <p:nvPr/>
          </p:nvCxnSpPr>
          <p:spPr bwMode="auto">
            <a:xfrm>
              <a:off x="3216765" y="2707426"/>
              <a:ext cx="0" cy="307048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10" name="Rectangle 209"/>
            <p:cNvSpPr/>
            <p:nvPr/>
          </p:nvSpPr>
          <p:spPr bwMode="auto">
            <a:xfrm>
              <a:off x="1071142" y="3011847"/>
              <a:ext cx="2862690" cy="784447"/>
            </a:xfrm>
            <a:prstGeom prst="rect">
              <a:avLst/>
            </a:prstGeom>
            <a:solidFill>
              <a:srgbClr val="CCEC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211" name="Straight Connector 210"/>
            <p:cNvCxnSpPr/>
            <p:nvPr/>
          </p:nvCxnSpPr>
          <p:spPr bwMode="auto">
            <a:xfrm>
              <a:off x="1744474" y="3000794"/>
              <a:ext cx="0" cy="788711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2" name="Straight Connector 211"/>
            <p:cNvCxnSpPr/>
            <p:nvPr/>
          </p:nvCxnSpPr>
          <p:spPr bwMode="auto">
            <a:xfrm>
              <a:off x="2462015" y="3000794"/>
              <a:ext cx="0" cy="788711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3" name="Straight Connector 212"/>
            <p:cNvCxnSpPr/>
            <p:nvPr/>
          </p:nvCxnSpPr>
          <p:spPr bwMode="auto">
            <a:xfrm>
              <a:off x="3217087" y="3000794"/>
              <a:ext cx="0" cy="788711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14" name="TextBox 213"/>
            <p:cNvSpPr txBox="1"/>
            <p:nvPr/>
          </p:nvSpPr>
          <p:spPr>
            <a:xfrm>
              <a:off x="1241458" y="3024492"/>
              <a:ext cx="582113" cy="492443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</a:t>
              </a:r>
              <a:r>
                <a:rPr kumimoji="0" lang="en-US" sz="1250" b="0" i="0" u="none" strike="noStrike" kern="1200" cap="none" spc="0" normalizeH="0" baseline="-24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0</a:t>
              </a:r>
              <a:r>
                <a: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/>
              </a:r>
              <a:br>
                <a: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</a:br>
              <a:endPara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15" name="TextBox 214"/>
            <p:cNvSpPr txBox="1"/>
            <p:nvPr/>
          </p:nvSpPr>
          <p:spPr>
            <a:xfrm>
              <a:off x="1902847" y="3005739"/>
              <a:ext cx="385453" cy="501594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</a:t>
              </a:r>
              <a:r>
                <a:rPr kumimoji="0" lang="en-US" sz="125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216" name="TextBox 215"/>
            <p:cNvSpPr txBox="1"/>
            <p:nvPr/>
          </p:nvSpPr>
          <p:spPr>
            <a:xfrm>
              <a:off x="2608114" y="3028578"/>
              <a:ext cx="385453" cy="503995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</a:t>
              </a:r>
              <a:r>
                <a:rPr kumimoji="0" lang="en-US" sz="125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217" name="TextBox 216"/>
            <p:cNvSpPr txBox="1"/>
            <p:nvPr/>
          </p:nvSpPr>
          <p:spPr>
            <a:xfrm>
              <a:off x="3282673" y="3036212"/>
              <a:ext cx="385453" cy="519875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</a:t>
              </a:r>
              <a:r>
                <a:rPr kumimoji="0" lang="en-US" sz="125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218" name="TextBox 217"/>
            <p:cNvSpPr txBox="1"/>
            <p:nvPr/>
          </p:nvSpPr>
          <p:spPr>
            <a:xfrm>
              <a:off x="1356880" y="3983428"/>
              <a:ext cx="914400" cy="33127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5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 </a:t>
              </a:r>
            </a:p>
          </p:txBody>
        </p:sp>
      </p:grpSp>
      <p:sp>
        <p:nvSpPr>
          <p:cNvPr id="183" name="TextBox 182"/>
          <p:cNvSpPr txBox="1"/>
          <p:nvPr/>
        </p:nvSpPr>
        <p:spPr>
          <a:xfrm>
            <a:off x="2428493" y="5145918"/>
            <a:ext cx="1605303" cy="40066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Zen 3 CCX </a:t>
            </a:r>
          </a:p>
        </p:txBody>
      </p:sp>
      <p:sp>
        <p:nvSpPr>
          <p:cNvPr id="184" name="TextBox 183"/>
          <p:cNvSpPr txBox="1"/>
          <p:nvPr/>
        </p:nvSpPr>
        <p:spPr>
          <a:xfrm>
            <a:off x="94594" y="2751693"/>
            <a:ext cx="914400" cy="32797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-3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1. gen. Zen </a:t>
            </a: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CCX</a:t>
            </a:r>
          </a:p>
        </p:txBody>
      </p:sp>
      <p:sp>
        <p:nvSpPr>
          <p:cNvPr id="185" name="TextBox 184"/>
          <p:cNvSpPr txBox="1"/>
          <p:nvPr/>
        </p:nvSpPr>
        <p:spPr>
          <a:xfrm>
            <a:off x="4472146" y="2757639"/>
            <a:ext cx="914400" cy="32797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Zen 2 CCX</a:t>
            </a:r>
          </a:p>
        </p:txBody>
      </p:sp>
      <p:sp>
        <p:nvSpPr>
          <p:cNvPr id="186" name="TextBox 185"/>
          <p:cNvSpPr txBox="1"/>
          <p:nvPr/>
        </p:nvSpPr>
        <p:spPr>
          <a:xfrm>
            <a:off x="7214703" y="6175996"/>
            <a:ext cx="914400" cy="57016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Figure: Schematic </a:t>
            </a:r>
            <a:r>
              <a:rPr kumimoji="0" lang="en-US" sz="1600" b="0" i="0" u="none" strike="noStrike" kern="1200" cap="none" spc="-3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layout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of Zen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core blocks</a:t>
            </a:r>
          </a:p>
        </p:txBody>
      </p:sp>
      <p:sp>
        <p:nvSpPr>
          <p:cNvPr id="187" name="TextBox 186"/>
          <p:cNvSpPr txBox="1"/>
          <p:nvPr/>
        </p:nvSpPr>
        <p:spPr>
          <a:xfrm>
            <a:off x="71438" y="3692867"/>
            <a:ext cx="914400" cy="888896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50" b="0" i="0" u="none" strike="noStrike" kern="1200" cap="none" spc="-3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9908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178" grpId="0" animBg="1"/>
      <p:bldP spid="183" grpId="0"/>
      <p:bldP spid="184" grpId="0"/>
      <p:bldP spid="185" grpId="0"/>
      <p:bldP spid="186" grpId="0"/>
      <p:bldP spid="187" grpId="0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3.2 CCX core blocks (</a:t>
            </a:r>
            <a:r>
              <a:rPr lang="en-US" dirty="0" smtClean="0"/>
              <a:t>16)</a:t>
            </a:r>
            <a:endParaRPr lang="en-US" dirty="0"/>
          </a:p>
        </p:txBody>
      </p:sp>
      <p:sp>
        <p:nvSpPr>
          <p:cNvPr id="89" name="Rounded Rectangle 88"/>
          <p:cNvSpPr/>
          <p:nvPr/>
        </p:nvSpPr>
        <p:spPr>
          <a:xfrm>
            <a:off x="14738" y="904732"/>
            <a:ext cx="9144000" cy="1008000"/>
          </a:xfrm>
          <a:prstGeom prst="roundRect">
            <a:avLst/>
          </a:prstGeom>
          <a:solidFill>
            <a:srgbClr val="DDEEFF"/>
          </a:solidFill>
        </p:spPr>
        <p:txBody>
          <a:bodyPr wrap="square" rtlCol="0" anchor="ctr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79268" y="948945"/>
            <a:ext cx="914400" cy="756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(1. gen.) Zen-based </a:t>
            </a: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core blocks have </a:t>
            </a: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 MB L3 </a:t>
            </a: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cache segments </a:t>
            </a:r>
            <a:r>
              <a:rPr kumimoji="0" lang="en-US" sz="1600" b="0" i="0" u="none" strike="noStrike" kern="1200" cap="none" spc="-40" normalizeH="0" baseline="0" noProof="0" dirty="0" smtClean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per core whereas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spc="-7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spc="-70" dirty="0" smtClean="0">
                <a:latin typeface="Verdana" panose="020B0604030504040204" pitchFamily="34" charset="0"/>
                <a:ea typeface="Verdana" panose="020B0604030504040204" pitchFamily="34" charset="0"/>
              </a:rPr>
              <a:t>    in </a:t>
            </a:r>
            <a:r>
              <a:rPr kumimoji="0" lang="en-US" sz="1600" b="0" i="0" u="none" strike="noStrike" kern="1200" cap="none" spc="-70" normalizeH="0" baseline="0" noProof="0" dirty="0" smtClean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subsequent </a:t>
            </a:r>
            <a:r>
              <a:rPr kumimoji="0" lang="en-US" sz="1600" b="0" i="0" u="none" strike="noStrike" kern="1200" cap="none" spc="-7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Zen 2- and Zen 3 based </a:t>
            </a:r>
            <a:r>
              <a:rPr kumimoji="0" lang="en-US" sz="1600" b="0" i="0" u="none" strike="noStrike" kern="1200" cap="none" spc="-70" normalizeH="0" baseline="0" noProof="0" dirty="0" smtClean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core </a:t>
            </a:r>
            <a:r>
              <a:rPr kumimoji="0" lang="en-US" sz="1600" b="0" i="0" u="none" strike="noStrike" kern="1200" cap="none" spc="-7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blocks AMD doubled the 2 MB/core L3 </a:t>
            </a:r>
            <a:r>
              <a:rPr kumimoji="0" lang="en-US" sz="1600" b="0" i="0" u="none" strike="noStrike" kern="1200" cap="none" spc="-70" normalizeH="0" baseline="0" noProof="0" dirty="0" smtClean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size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spc="-4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spc="-40" dirty="0" smtClean="0">
                <a:latin typeface="Verdana" panose="020B0604030504040204" pitchFamily="34" charset="0"/>
                <a:ea typeface="Verdana" panose="020B0604030504040204" pitchFamily="34" charset="0"/>
              </a:rPr>
              <a:t>   </a:t>
            </a:r>
            <a:r>
              <a:rPr kumimoji="0" lang="en-US" sz="1600" b="0" i="0" u="none" strike="noStrike" kern="1200" cap="none" spc="-40" normalizeH="0" baseline="0" noProof="0" dirty="0" smtClean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to </a:t>
            </a: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4 </a:t>
            </a:r>
            <a:r>
              <a:rPr kumimoji="0" lang="en-US" sz="1600" b="0" i="0" u="none" strike="noStrike" kern="1200" cap="none" spc="-4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MB/core,</a:t>
            </a:r>
            <a:r>
              <a:rPr kumimoji="0" lang="en-US" sz="1600" b="0" i="0" u="none" strike="noStrike" kern="1200" cap="none" spc="-4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1600" b="0" i="0" u="none" strike="noStrike" kern="1200" cap="none" spc="-40" normalizeH="0" noProof="0" dirty="0" smtClean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as indicated below.</a:t>
            </a:r>
            <a:endParaRPr kumimoji="0" lang="en-US" sz="1600" b="0" i="0" u="none" strike="noStrike" kern="1200" cap="none" spc="-6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71438" y="481995"/>
            <a:ext cx="4484786" cy="43601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Summing up the evolution </a:t>
            </a:r>
            <a:r>
              <a:rPr kumimoji="0" lang="en-US" sz="1800" b="0" i="0" u="none" strike="noStrike" kern="1200" cap="none" spc="-10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of </a:t>
            </a:r>
            <a:r>
              <a:rPr kumimoji="0" lang="en-US" sz="18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L3 </a:t>
            </a:r>
            <a:r>
              <a:rPr kumimoji="0" lang="en-US" sz="1800" b="0" i="0" u="none" strike="noStrike" kern="1200" cap="none" spc="-10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cache </a:t>
            </a:r>
            <a:r>
              <a:rPr kumimoji="0" lang="en-US" sz="18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segment sizes </a:t>
            </a:r>
            <a:r>
              <a:rPr kumimoji="0" lang="en-US" sz="1800" b="0" i="0" u="none" strike="noStrike" kern="1200" cap="none" spc="-10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 subsequent </a:t>
            </a:r>
            <a:r>
              <a:rPr kumimoji="0" lang="en-US" sz="18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CCX generations </a:t>
            </a:r>
            <a:endParaRPr kumimoji="0" lang="en-US" sz="1800" b="0" i="0" u="none" strike="noStrike" kern="1200" cap="none" spc="-10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92" name="Rounded Rectangle 91"/>
          <p:cNvSpPr/>
          <p:nvPr/>
        </p:nvSpPr>
        <p:spPr>
          <a:xfrm>
            <a:off x="0" y="1966010"/>
            <a:ext cx="9144000" cy="4860000"/>
          </a:xfrm>
          <a:prstGeom prst="roundRect">
            <a:avLst/>
          </a:prstGeom>
          <a:solidFill>
            <a:srgbClr val="DDEEFF"/>
          </a:solidFill>
          <a:ln>
            <a:solidFill>
              <a:srgbClr val="86A4A7"/>
            </a:solidFill>
          </a:ln>
        </p:spPr>
        <p:txBody>
          <a:bodyPr wrap="square" rtlCol="0" anchor="ctr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5500542" y="2252320"/>
            <a:ext cx="2545123" cy="1627600"/>
            <a:chOff x="2610200" y="4570114"/>
            <a:chExt cx="2545123" cy="1674299"/>
          </a:xfrm>
        </p:grpSpPr>
        <p:grpSp>
          <p:nvGrpSpPr>
            <p:cNvPr id="156" name="Group 155"/>
            <p:cNvGrpSpPr/>
            <p:nvPr/>
          </p:nvGrpSpPr>
          <p:grpSpPr>
            <a:xfrm rot="5400000">
              <a:off x="3180312" y="4000002"/>
              <a:ext cx="1404900" cy="2545123"/>
              <a:chOff x="812843" y="342028"/>
              <a:chExt cx="1404900" cy="2545123"/>
            </a:xfrm>
          </p:grpSpPr>
          <p:sp>
            <p:nvSpPr>
              <p:cNvPr id="159" name="Rectangle 158"/>
              <p:cNvSpPr/>
              <p:nvPr/>
            </p:nvSpPr>
            <p:spPr bwMode="auto">
              <a:xfrm>
                <a:off x="835793" y="457446"/>
                <a:ext cx="1378800" cy="720000"/>
              </a:xfrm>
              <a:prstGeom prst="rect">
                <a:avLst/>
              </a:prstGeom>
              <a:solidFill>
                <a:srgbClr val="CCECFF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cxnSp>
            <p:nvCxnSpPr>
              <p:cNvPr id="160" name="Straight Connector 159"/>
              <p:cNvCxnSpPr/>
              <p:nvPr/>
            </p:nvCxnSpPr>
            <p:spPr bwMode="auto">
              <a:xfrm>
                <a:off x="1500202" y="450146"/>
                <a:ext cx="0" cy="72000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1" name="Straight Connector 160"/>
              <p:cNvCxnSpPr/>
              <p:nvPr/>
            </p:nvCxnSpPr>
            <p:spPr bwMode="auto">
              <a:xfrm>
                <a:off x="2217743" y="454228"/>
                <a:ext cx="0" cy="72000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62" name="TextBox 161"/>
              <p:cNvSpPr txBox="1"/>
              <p:nvPr/>
            </p:nvSpPr>
            <p:spPr>
              <a:xfrm>
                <a:off x="987439" y="465296"/>
                <a:ext cx="582113" cy="492443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Ci</a:t>
                </a:r>
                <a:br>
                  <a:rPr kumimoji="0" lang="en-US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</a:br>
                <a:endPara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63" name="TextBox 162"/>
              <p:cNvSpPr txBox="1"/>
              <p:nvPr/>
            </p:nvSpPr>
            <p:spPr>
              <a:xfrm>
                <a:off x="1624903" y="342028"/>
                <a:ext cx="385453" cy="638578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Ci</a:t>
                </a:r>
              </a:p>
            </p:txBody>
          </p:sp>
          <p:sp>
            <p:nvSpPr>
              <p:cNvPr id="164" name="Rectangle 163"/>
              <p:cNvSpPr/>
              <p:nvPr/>
            </p:nvSpPr>
            <p:spPr bwMode="auto">
              <a:xfrm>
                <a:off x="830238" y="1177303"/>
                <a:ext cx="1378800" cy="288000"/>
              </a:xfrm>
              <a:prstGeom prst="rect">
                <a:avLst/>
              </a:prstGeom>
              <a:solidFill>
                <a:srgbClr val="DDFFEC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65" name="TextBox 164"/>
              <p:cNvSpPr txBox="1"/>
              <p:nvPr/>
            </p:nvSpPr>
            <p:spPr>
              <a:xfrm>
                <a:off x="822968" y="1165041"/>
                <a:ext cx="1368000" cy="32400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50" b="0" i="0" u="none" strike="noStrike" kern="1200" cap="none" spc="-3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 4 MB     4 MB </a:t>
                </a:r>
              </a:p>
            </p:txBody>
          </p:sp>
          <p:cxnSp>
            <p:nvCxnSpPr>
              <p:cNvPr id="166" name="Straight Connector 165"/>
              <p:cNvCxnSpPr/>
              <p:nvPr/>
            </p:nvCxnSpPr>
            <p:spPr bwMode="auto">
              <a:xfrm>
                <a:off x="1500202" y="1178659"/>
                <a:ext cx="0" cy="307048"/>
              </a:xfrm>
              <a:prstGeom prst="line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7" name="Straight Connector 166"/>
              <p:cNvCxnSpPr/>
              <p:nvPr/>
            </p:nvCxnSpPr>
            <p:spPr bwMode="auto">
              <a:xfrm>
                <a:off x="2215936" y="1184105"/>
                <a:ext cx="0" cy="307048"/>
              </a:xfrm>
              <a:prstGeom prst="line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68" name="Rectangle 167"/>
              <p:cNvSpPr/>
              <p:nvPr/>
            </p:nvSpPr>
            <p:spPr bwMode="auto">
              <a:xfrm>
                <a:off x="820860" y="1477577"/>
                <a:ext cx="1386000" cy="324000"/>
              </a:xfrm>
              <a:prstGeom prst="rect">
                <a:avLst/>
              </a:prstGeom>
              <a:solidFill>
                <a:srgbClr val="FFFF9F"/>
              </a:solidFill>
              <a:ln w="15875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69" name="TextBox 168"/>
              <p:cNvSpPr txBox="1"/>
              <p:nvPr/>
            </p:nvSpPr>
            <p:spPr>
              <a:xfrm>
                <a:off x="812843" y="1481328"/>
                <a:ext cx="1114381" cy="336964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50" b="0" i="0" u="none" strike="noStrike" kern="1200" cap="none" spc="-3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Crossbar (4x4)</a:t>
                </a:r>
              </a:p>
            </p:txBody>
          </p:sp>
          <p:sp>
            <p:nvSpPr>
              <p:cNvPr id="170" name="Rectangle 169"/>
              <p:cNvSpPr/>
              <p:nvPr/>
            </p:nvSpPr>
            <p:spPr bwMode="auto">
              <a:xfrm>
                <a:off x="826304" y="1799639"/>
                <a:ext cx="1386000" cy="307048"/>
              </a:xfrm>
              <a:prstGeom prst="rect">
                <a:avLst/>
              </a:prstGeom>
              <a:solidFill>
                <a:srgbClr val="DDFFEC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71" name="TextBox 170"/>
              <p:cNvSpPr txBox="1"/>
              <p:nvPr/>
            </p:nvSpPr>
            <p:spPr>
              <a:xfrm>
                <a:off x="903904" y="1818290"/>
                <a:ext cx="1224000" cy="312123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50" b="0" i="0" u="none" strike="noStrike" kern="1200" cap="none" spc="-3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4 MB     4 MB</a:t>
                </a:r>
              </a:p>
            </p:txBody>
          </p:sp>
          <p:cxnSp>
            <p:nvCxnSpPr>
              <p:cNvPr id="172" name="Straight Connector 171"/>
              <p:cNvCxnSpPr/>
              <p:nvPr/>
            </p:nvCxnSpPr>
            <p:spPr bwMode="auto">
              <a:xfrm>
                <a:off x="1497483" y="1798283"/>
                <a:ext cx="0" cy="307048"/>
              </a:xfrm>
              <a:prstGeom prst="line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3" name="Straight Connector 172"/>
              <p:cNvCxnSpPr/>
              <p:nvPr/>
            </p:nvCxnSpPr>
            <p:spPr bwMode="auto">
              <a:xfrm>
                <a:off x="2205052" y="1805085"/>
                <a:ext cx="0" cy="307048"/>
              </a:xfrm>
              <a:prstGeom prst="line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74" name="Rectangle 173"/>
              <p:cNvSpPr/>
              <p:nvPr/>
            </p:nvSpPr>
            <p:spPr bwMode="auto">
              <a:xfrm>
                <a:off x="824151" y="2102704"/>
                <a:ext cx="1389600" cy="784447"/>
              </a:xfrm>
              <a:prstGeom prst="rect">
                <a:avLst/>
              </a:prstGeom>
              <a:solidFill>
                <a:srgbClr val="CCECFF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cxnSp>
            <p:nvCxnSpPr>
              <p:cNvPr id="175" name="Straight Connector 174"/>
              <p:cNvCxnSpPr/>
              <p:nvPr/>
            </p:nvCxnSpPr>
            <p:spPr bwMode="auto">
              <a:xfrm>
                <a:off x="1497483" y="2091651"/>
                <a:ext cx="0" cy="788711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6" name="Straight Connector 175"/>
              <p:cNvCxnSpPr/>
              <p:nvPr/>
            </p:nvCxnSpPr>
            <p:spPr bwMode="auto">
              <a:xfrm>
                <a:off x="2215024" y="2091651"/>
                <a:ext cx="0" cy="788711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77" name="TextBox 176"/>
              <p:cNvSpPr txBox="1"/>
              <p:nvPr/>
            </p:nvSpPr>
            <p:spPr>
              <a:xfrm>
                <a:off x="983983" y="2142331"/>
                <a:ext cx="582113" cy="492443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Ci</a:t>
                </a:r>
                <a:br>
                  <a:rPr kumimoji="0" lang="en-US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</a:br>
                <a:endPara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78" name="TextBox 177"/>
              <p:cNvSpPr txBox="1"/>
              <p:nvPr/>
            </p:nvSpPr>
            <p:spPr>
              <a:xfrm>
                <a:off x="1632062" y="2139927"/>
                <a:ext cx="385453" cy="494845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Ci</a:t>
                </a:r>
              </a:p>
            </p:txBody>
          </p:sp>
        </p:grpSp>
        <p:sp>
          <p:nvSpPr>
            <p:cNvPr id="157" name="TextBox 156"/>
            <p:cNvSpPr txBox="1"/>
            <p:nvPr/>
          </p:nvSpPr>
          <p:spPr>
            <a:xfrm>
              <a:off x="3361816" y="5981226"/>
              <a:ext cx="365624" cy="25793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5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L3</a:t>
              </a:r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3997689" y="5986483"/>
              <a:ext cx="365624" cy="25793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5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L3</a:t>
              </a: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1595959" y="2262425"/>
            <a:ext cx="2555633" cy="1622606"/>
            <a:chOff x="2610197" y="4575251"/>
            <a:chExt cx="2555633" cy="1669162"/>
          </a:xfrm>
        </p:grpSpPr>
        <p:grpSp>
          <p:nvGrpSpPr>
            <p:cNvPr id="133" name="Group 132"/>
            <p:cNvGrpSpPr/>
            <p:nvPr/>
          </p:nvGrpSpPr>
          <p:grpSpPr>
            <a:xfrm rot="5400000">
              <a:off x="3188134" y="3997314"/>
              <a:ext cx="1399760" cy="2555633"/>
              <a:chOff x="817983" y="331518"/>
              <a:chExt cx="1399760" cy="2555633"/>
            </a:xfrm>
          </p:grpSpPr>
          <p:sp>
            <p:nvSpPr>
              <p:cNvPr id="136" name="Rectangle 135"/>
              <p:cNvSpPr/>
              <p:nvPr/>
            </p:nvSpPr>
            <p:spPr bwMode="auto">
              <a:xfrm>
                <a:off x="835793" y="457446"/>
                <a:ext cx="1378800" cy="720000"/>
              </a:xfrm>
              <a:prstGeom prst="rect">
                <a:avLst/>
              </a:prstGeom>
              <a:solidFill>
                <a:srgbClr val="CCECFF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cxnSp>
            <p:nvCxnSpPr>
              <p:cNvPr id="137" name="Straight Connector 136"/>
              <p:cNvCxnSpPr/>
              <p:nvPr/>
            </p:nvCxnSpPr>
            <p:spPr bwMode="auto">
              <a:xfrm>
                <a:off x="1500202" y="450146"/>
                <a:ext cx="0" cy="72000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8" name="Straight Connector 137"/>
              <p:cNvCxnSpPr/>
              <p:nvPr/>
            </p:nvCxnSpPr>
            <p:spPr bwMode="auto">
              <a:xfrm>
                <a:off x="2217743" y="454228"/>
                <a:ext cx="0" cy="72000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39" name="TextBox 138"/>
              <p:cNvSpPr txBox="1"/>
              <p:nvPr/>
            </p:nvSpPr>
            <p:spPr>
              <a:xfrm>
                <a:off x="997922" y="475805"/>
                <a:ext cx="582113" cy="492443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Ci</a:t>
                </a:r>
                <a:br>
                  <a:rPr kumimoji="0" lang="en-US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</a:br>
                <a:endPara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0" name="TextBox 139"/>
              <p:cNvSpPr txBox="1"/>
              <p:nvPr/>
            </p:nvSpPr>
            <p:spPr>
              <a:xfrm>
                <a:off x="1656433" y="331518"/>
                <a:ext cx="385453" cy="638578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Ci</a:t>
                </a:r>
              </a:p>
            </p:txBody>
          </p:sp>
          <p:sp>
            <p:nvSpPr>
              <p:cNvPr id="141" name="Rectangle 140"/>
              <p:cNvSpPr/>
              <p:nvPr/>
            </p:nvSpPr>
            <p:spPr bwMode="auto">
              <a:xfrm>
                <a:off x="830238" y="1177303"/>
                <a:ext cx="1378800" cy="288000"/>
              </a:xfrm>
              <a:prstGeom prst="rect">
                <a:avLst/>
              </a:prstGeom>
              <a:solidFill>
                <a:srgbClr val="DDFFEC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42" name="TextBox 141"/>
              <p:cNvSpPr txBox="1"/>
              <p:nvPr/>
            </p:nvSpPr>
            <p:spPr>
              <a:xfrm>
                <a:off x="822968" y="1165041"/>
                <a:ext cx="1368000" cy="32400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50" b="0" i="0" u="none" strike="noStrike" kern="1200" cap="none" spc="-3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 2 MB     2 MB </a:t>
                </a:r>
              </a:p>
            </p:txBody>
          </p:sp>
          <p:cxnSp>
            <p:nvCxnSpPr>
              <p:cNvPr id="143" name="Straight Connector 142"/>
              <p:cNvCxnSpPr/>
              <p:nvPr/>
            </p:nvCxnSpPr>
            <p:spPr bwMode="auto">
              <a:xfrm>
                <a:off x="1500202" y="1178659"/>
                <a:ext cx="0" cy="307048"/>
              </a:xfrm>
              <a:prstGeom prst="line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4" name="Straight Connector 143"/>
              <p:cNvCxnSpPr/>
              <p:nvPr/>
            </p:nvCxnSpPr>
            <p:spPr bwMode="auto">
              <a:xfrm>
                <a:off x="2215936" y="1184105"/>
                <a:ext cx="0" cy="307048"/>
              </a:xfrm>
              <a:prstGeom prst="line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45" name="Rectangle 144"/>
              <p:cNvSpPr/>
              <p:nvPr/>
            </p:nvSpPr>
            <p:spPr bwMode="auto">
              <a:xfrm>
                <a:off x="820860" y="1477577"/>
                <a:ext cx="1386000" cy="324000"/>
              </a:xfrm>
              <a:prstGeom prst="rect">
                <a:avLst/>
              </a:prstGeom>
              <a:solidFill>
                <a:srgbClr val="FFFF9F"/>
              </a:solidFill>
              <a:ln w="15875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46" name="TextBox 145"/>
              <p:cNvSpPr txBox="1"/>
              <p:nvPr/>
            </p:nvSpPr>
            <p:spPr>
              <a:xfrm>
                <a:off x="817983" y="1481327"/>
                <a:ext cx="1109615" cy="336964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50" b="0" i="0" u="none" strike="noStrike" kern="1200" cap="none" spc="-3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Crossbar (4x4)</a:t>
                </a:r>
              </a:p>
            </p:txBody>
          </p:sp>
          <p:sp>
            <p:nvSpPr>
              <p:cNvPr id="147" name="Rectangle 146"/>
              <p:cNvSpPr/>
              <p:nvPr/>
            </p:nvSpPr>
            <p:spPr bwMode="auto">
              <a:xfrm>
                <a:off x="826304" y="1799639"/>
                <a:ext cx="1386000" cy="307048"/>
              </a:xfrm>
              <a:prstGeom prst="rect">
                <a:avLst/>
              </a:prstGeom>
              <a:solidFill>
                <a:srgbClr val="DDFFEC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48" name="TextBox 147"/>
              <p:cNvSpPr txBox="1"/>
              <p:nvPr/>
            </p:nvSpPr>
            <p:spPr>
              <a:xfrm>
                <a:off x="903904" y="1818290"/>
                <a:ext cx="1224000" cy="312123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50" b="0" i="0" u="none" strike="noStrike" kern="1200" cap="none" spc="-3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2 MB     2 MB</a:t>
                </a:r>
              </a:p>
            </p:txBody>
          </p:sp>
          <p:cxnSp>
            <p:nvCxnSpPr>
              <p:cNvPr id="149" name="Straight Connector 148"/>
              <p:cNvCxnSpPr/>
              <p:nvPr/>
            </p:nvCxnSpPr>
            <p:spPr bwMode="auto">
              <a:xfrm>
                <a:off x="1497483" y="1798283"/>
                <a:ext cx="0" cy="307048"/>
              </a:xfrm>
              <a:prstGeom prst="line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0" name="Straight Connector 149"/>
              <p:cNvCxnSpPr/>
              <p:nvPr/>
            </p:nvCxnSpPr>
            <p:spPr bwMode="auto">
              <a:xfrm>
                <a:off x="2205052" y="1805085"/>
                <a:ext cx="0" cy="307048"/>
              </a:xfrm>
              <a:prstGeom prst="line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51" name="Rectangle 150"/>
              <p:cNvSpPr/>
              <p:nvPr/>
            </p:nvSpPr>
            <p:spPr bwMode="auto">
              <a:xfrm>
                <a:off x="824151" y="2102704"/>
                <a:ext cx="1389600" cy="784447"/>
              </a:xfrm>
              <a:prstGeom prst="rect">
                <a:avLst/>
              </a:prstGeom>
              <a:solidFill>
                <a:srgbClr val="CCECFF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cxnSp>
            <p:nvCxnSpPr>
              <p:cNvPr id="152" name="Straight Connector 151"/>
              <p:cNvCxnSpPr/>
              <p:nvPr/>
            </p:nvCxnSpPr>
            <p:spPr bwMode="auto">
              <a:xfrm>
                <a:off x="1497483" y="2091651"/>
                <a:ext cx="0" cy="788711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3" name="Straight Connector 152"/>
              <p:cNvCxnSpPr/>
              <p:nvPr/>
            </p:nvCxnSpPr>
            <p:spPr bwMode="auto">
              <a:xfrm>
                <a:off x="2215024" y="2091651"/>
                <a:ext cx="0" cy="788711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54" name="TextBox 153"/>
              <p:cNvSpPr txBox="1"/>
              <p:nvPr/>
            </p:nvSpPr>
            <p:spPr>
              <a:xfrm>
                <a:off x="1004979" y="2142332"/>
                <a:ext cx="582113" cy="492443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Ci</a:t>
                </a:r>
                <a:br>
                  <a:rPr kumimoji="0" lang="en-US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</a:br>
                <a:endPara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55" name="TextBox 154"/>
              <p:cNvSpPr txBox="1"/>
              <p:nvPr/>
            </p:nvSpPr>
            <p:spPr>
              <a:xfrm>
                <a:off x="1642553" y="2150437"/>
                <a:ext cx="385453" cy="494845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Ci</a:t>
                </a:r>
              </a:p>
            </p:txBody>
          </p:sp>
        </p:grpSp>
        <p:sp>
          <p:nvSpPr>
            <p:cNvPr id="134" name="TextBox 133"/>
            <p:cNvSpPr txBox="1"/>
            <p:nvPr/>
          </p:nvSpPr>
          <p:spPr>
            <a:xfrm>
              <a:off x="3361816" y="5981226"/>
              <a:ext cx="365624" cy="25793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5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L3</a:t>
              </a: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3997689" y="5986483"/>
              <a:ext cx="365624" cy="25793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5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L3</a:t>
              </a:r>
            </a:p>
          </p:txBody>
        </p:sp>
      </p:grpSp>
      <p:grpSp>
        <p:nvGrpSpPr>
          <p:cNvPr id="96" name="Group 95"/>
          <p:cNvGrpSpPr/>
          <p:nvPr/>
        </p:nvGrpSpPr>
        <p:grpSpPr>
          <a:xfrm rot="5400000">
            <a:off x="2963308" y="3804649"/>
            <a:ext cx="2805116" cy="3090225"/>
            <a:chOff x="1056967" y="1224480"/>
            <a:chExt cx="2885601" cy="3090225"/>
          </a:xfrm>
        </p:grpSpPr>
        <p:sp>
          <p:nvSpPr>
            <p:cNvPr id="102" name="Rectangle 101"/>
            <p:cNvSpPr/>
            <p:nvPr/>
          </p:nvSpPr>
          <p:spPr bwMode="auto">
            <a:xfrm>
              <a:off x="1071142" y="1366589"/>
              <a:ext cx="2869273" cy="716107"/>
            </a:xfrm>
            <a:prstGeom prst="rect">
              <a:avLst/>
            </a:prstGeom>
            <a:solidFill>
              <a:srgbClr val="CCEC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103" name="Straight Connector 102"/>
            <p:cNvCxnSpPr/>
            <p:nvPr/>
          </p:nvCxnSpPr>
          <p:spPr bwMode="auto">
            <a:xfrm>
              <a:off x="1067851" y="2083720"/>
              <a:ext cx="2869273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4" name="Straight Connector 103"/>
            <p:cNvCxnSpPr/>
            <p:nvPr/>
          </p:nvCxnSpPr>
          <p:spPr bwMode="auto">
            <a:xfrm>
              <a:off x="1747193" y="1359289"/>
              <a:ext cx="0" cy="720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5" name="Straight Connector 104"/>
            <p:cNvCxnSpPr/>
            <p:nvPr/>
          </p:nvCxnSpPr>
          <p:spPr bwMode="auto">
            <a:xfrm>
              <a:off x="2464734" y="1363371"/>
              <a:ext cx="0" cy="720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6" name="Straight Connector 105"/>
            <p:cNvCxnSpPr/>
            <p:nvPr/>
          </p:nvCxnSpPr>
          <p:spPr bwMode="auto">
            <a:xfrm>
              <a:off x="3219806" y="1367453"/>
              <a:ext cx="0" cy="720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7" name="TextBox 106"/>
            <p:cNvSpPr txBox="1"/>
            <p:nvPr/>
          </p:nvSpPr>
          <p:spPr>
            <a:xfrm>
              <a:off x="1222089" y="1383706"/>
              <a:ext cx="582113" cy="473795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</a:t>
              </a:r>
              <a:r>
                <a:rPr kumimoji="0" lang="en-US" sz="125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4</a:t>
              </a:r>
              <a:r>
                <a: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/>
              </a:r>
              <a:br>
                <a: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</a:br>
              <a:endPara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1899134" y="1319886"/>
              <a:ext cx="385453" cy="519948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</a:t>
              </a:r>
              <a:r>
                <a:rPr kumimoji="0" lang="en-US" sz="125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2587499" y="1224480"/>
              <a:ext cx="385453" cy="621457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</a:t>
              </a:r>
              <a:r>
                <a:rPr kumimoji="0" lang="en-US" sz="125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3279950" y="1332909"/>
              <a:ext cx="385453" cy="519947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</a:t>
              </a:r>
              <a:r>
                <a:rPr kumimoji="0" lang="en-US" sz="125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111" name="Rectangle 110"/>
            <p:cNvSpPr/>
            <p:nvPr/>
          </p:nvSpPr>
          <p:spPr bwMode="auto">
            <a:xfrm>
              <a:off x="1067851" y="2086446"/>
              <a:ext cx="2869273" cy="288000"/>
            </a:xfrm>
            <a:prstGeom prst="rect">
              <a:avLst/>
            </a:prstGeom>
            <a:solidFill>
              <a:srgbClr val="DDFFEC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1085478" y="2090498"/>
              <a:ext cx="2657525" cy="252244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5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Shared, segmented L3 (4x4 MB) </a:t>
              </a:r>
            </a:p>
          </p:txBody>
        </p:sp>
        <p:cxnSp>
          <p:nvCxnSpPr>
            <p:cNvPr id="113" name="Straight Connector 112"/>
            <p:cNvCxnSpPr/>
            <p:nvPr/>
          </p:nvCxnSpPr>
          <p:spPr bwMode="auto">
            <a:xfrm>
              <a:off x="1747193" y="2087802"/>
              <a:ext cx="0" cy="307048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4" name="Straight Connector 113"/>
            <p:cNvCxnSpPr/>
            <p:nvPr/>
          </p:nvCxnSpPr>
          <p:spPr bwMode="auto">
            <a:xfrm>
              <a:off x="2462927" y="2093248"/>
              <a:ext cx="0" cy="307048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5" name="Straight Connector 114"/>
            <p:cNvCxnSpPr/>
            <p:nvPr/>
          </p:nvCxnSpPr>
          <p:spPr bwMode="auto">
            <a:xfrm>
              <a:off x="3217488" y="2086446"/>
              <a:ext cx="0" cy="307048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6" name="Rectangle 115"/>
            <p:cNvSpPr/>
            <p:nvPr/>
          </p:nvSpPr>
          <p:spPr bwMode="auto">
            <a:xfrm>
              <a:off x="1067851" y="2386720"/>
              <a:ext cx="2869273" cy="324000"/>
            </a:xfrm>
            <a:prstGeom prst="rect">
              <a:avLst/>
            </a:prstGeom>
            <a:solidFill>
              <a:srgbClr val="FFFF9F"/>
            </a:solidFill>
            <a:ln w="1587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1561059" y="2390470"/>
              <a:ext cx="1088340" cy="331824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5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Bi-directional ring bus</a:t>
              </a:r>
            </a:p>
          </p:txBody>
        </p:sp>
        <p:cxnSp>
          <p:nvCxnSpPr>
            <p:cNvPr id="118" name="Straight Connector 117"/>
            <p:cNvCxnSpPr/>
            <p:nvPr/>
          </p:nvCxnSpPr>
          <p:spPr bwMode="auto">
            <a:xfrm>
              <a:off x="1056967" y="2708782"/>
              <a:ext cx="2869273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9" name="Rectangle 118"/>
            <p:cNvSpPr/>
            <p:nvPr/>
          </p:nvSpPr>
          <p:spPr bwMode="auto">
            <a:xfrm>
              <a:off x="1073295" y="2708782"/>
              <a:ext cx="2869273" cy="307048"/>
            </a:xfrm>
            <a:prstGeom prst="rect">
              <a:avLst/>
            </a:prstGeom>
            <a:solidFill>
              <a:srgbClr val="DDFFEC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1085886" y="2707734"/>
              <a:ext cx="2639394" cy="297165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5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Shared, segmented L3 (4x4 MB)</a:t>
              </a:r>
            </a:p>
          </p:txBody>
        </p:sp>
        <p:cxnSp>
          <p:nvCxnSpPr>
            <p:cNvPr id="121" name="Straight Connector 120"/>
            <p:cNvCxnSpPr/>
            <p:nvPr/>
          </p:nvCxnSpPr>
          <p:spPr bwMode="auto">
            <a:xfrm>
              <a:off x="1744474" y="2707426"/>
              <a:ext cx="0" cy="307048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2" name="Straight Connector 121"/>
            <p:cNvCxnSpPr/>
            <p:nvPr/>
          </p:nvCxnSpPr>
          <p:spPr bwMode="auto">
            <a:xfrm>
              <a:off x="2452043" y="2714228"/>
              <a:ext cx="0" cy="307048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3" name="Straight Connector 122"/>
            <p:cNvCxnSpPr/>
            <p:nvPr/>
          </p:nvCxnSpPr>
          <p:spPr bwMode="auto">
            <a:xfrm>
              <a:off x="3216765" y="2707426"/>
              <a:ext cx="0" cy="307048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24" name="Rectangle 123"/>
            <p:cNvSpPr/>
            <p:nvPr/>
          </p:nvSpPr>
          <p:spPr bwMode="auto">
            <a:xfrm>
              <a:off x="1071142" y="3011847"/>
              <a:ext cx="2862690" cy="784447"/>
            </a:xfrm>
            <a:prstGeom prst="rect">
              <a:avLst/>
            </a:prstGeom>
            <a:solidFill>
              <a:srgbClr val="CCEC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125" name="Straight Connector 124"/>
            <p:cNvCxnSpPr/>
            <p:nvPr/>
          </p:nvCxnSpPr>
          <p:spPr bwMode="auto">
            <a:xfrm>
              <a:off x="1744474" y="3000794"/>
              <a:ext cx="0" cy="788711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6" name="Straight Connector 125"/>
            <p:cNvCxnSpPr/>
            <p:nvPr/>
          </p:nvCxnSpPr>
          <p:spPr bwMode="auto">
            <a:xfrm>
              <a:off x="2462015" y="3000794"/>
              <a:ext cx="0" cy="788711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7" name="Straight Connector 126"/>
            <p:cNvCxnSpPr/>
            <p:nvPr/>
          </p:nvCxnSpPr>
          <p:spPr bwMode="auto">
            <a:xfrm>
              <a:off x="3217087" y="3000794"/>
              <a:ext cx="0" cy="788711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28" name="TextBox 127"/>
            <p:cNvSpPr txBox="1"/>
            <p:nvPr/>
          </p:nvSpPr>
          <p:spPr>
            <a:xfrm>
              <a:off x="1241458" y="3024492"/>
              <a:ext cx="582113" cy="492443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</a:t>
              </a:r>
              <a:r>
                <a:rPr kumimoji="0" lang="en-US" sz="1250" b="0" i="0" u="none" strike="noStrike" kern="1200" cap="none" spc="0" normalizeH="0" baseline="-24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0</a:t>
              </a:r>
              <a:r>
                <a: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/>
              </a:r>
              <a:br>
                <a: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</a:br>
              <a:endPara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1902847" y="3005739"/>
              <a:ext cx="385453" cy="501594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</a:t>
              </a:r>
              <a:r>
                <a:rPr kumimoji="0" lang="en-US" sz="125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2608114" y="3028578"/>
              <a:ext cx="385453" cy="503995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</a:t>
              </a:r>
              <a:r>
                <a:rPr kumimoji="0" lang="en-US" sz="125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3282673" y="3036212"/>
              <a:ext cx="385453" cy="519875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</a:t>
              </a:r>
              <a:r>
                <a:rPr kumimoji="0" lang="en-US" sz="125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1356880" y="3983428"/>
              <a:ext cx="914400" cy="33127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5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 </a:t>
              </a:r>
            </a:p>
          </p:txBody>
        </p:sp>
      </p:grpSp>
      <p:sp>
        <p:nvSpPr>
          <p:cNvPr id="97" name="TextBox 96"/>
          <p:cNvSpPr txBox="1"/>
          <p:nvPr/>
        </p:nvSpPr>
        <p:spPr>
          <a:xfrm>
            <a:off x="2186763" y="5145918"/>
            <a:ext cx="1605303" cy="40066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Zen 3 CCX 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662154" y="2751693"/>
            <a:ext cx="914400" cy="32797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Zen CCX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4461637" y="2757639"/>
            <a:ext cx="914400" cy="32797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Zen 2 CCX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6972973" y="6175996"/>
            <a:ext cx="914400" cy="57016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Figure: Schematic layout of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Zen core blocks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71438" y="3692867"/>
            <a:ext cx="914400" cy="888896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50" b="0" i="0" u="none" strike="noStrike" kern="1200" cap="none" spc="-3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65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92" grpId="0" animBg="1"/>
      <p:bldP spid="97" grpId="0"/>
      <p:bldP spid="98" grpId="0"/>
      <p:bldP spid="99" grpId="0"/>
      <p:bldP spid="100" grpId="0"/>
      <p:bldP spid="101" grpId="0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3.2 CCX core blocks (</a:t>
            </a:r>
            <a:r>
              <a:rPr lang="en-US" dirty="0" smtClean="0"/>
              <a:t>17)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1438" y="481995"/>
            <a:ext cx="4484786" cy="43601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Summing up the evolution </a:t>
            </a:r>
            <a:r>
              <a:rPr kumimoji="0" lang="en-US" sz="1800" b="0" i="0" u="none" strike="noStrike" kern="1200" cap="none" spc="-10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of </a:t>
            </a:r>
            <a:r>
              <a:rPr kumimoji="0" lang="en-US" sz="18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 </a:t>
            </a:r>
            <a:r>
              <a:rPr kumimoji="0" lang="en-US" sz="1800" b="0" i="0" u="none" strike="noStrike" kern="1200" cap="none" spc="-10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L3 cache </a:t>
            </a:r>
            <a:r>
              <a:rPr kumimoji="0" lang="en-US" sz="18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sizes per CCX </a:t>
            </a:r>
            <a:r>
              <a:rPr kumimoji="0" lang="en-US" sz="1800" b="0" i="0" u="none" strike="noStrike" kern="1200" cap="none" spc="-10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 subsequent </a:t>
            </a:r>
            <a:r>
              <a:rPr kumimoji="0" lang="en-US" sz="18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CCX generations </a:t>
            </a:r>
            <a:endParaRPr kumimoji="0" lang="en-US" sz="1800" b="0" i="0" u="none" strike="noStrike" kern="1200" cap="none" spc="-10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" y="851344"/>
            <a:ext cx="9144000" cy="900000"/>
          </a:xfrm>
          <a:prstGeom prst="roundRect">
            <a:avLst/>
          </a:prstGeom>
          <a:solidFill>
            <a:srgbClr val="DDEEFF"/>
          </a:solidFill>
          <a:ln>
            <a:solidFill>
              <a:srgbClr val="86A4A7"/>
            </a:solidFill>
          </a:ln>
        </p:spPr>
        <p:txBody>
          <a:bodyPr wrap="square" rtlCol="0" anchor="ctr">
            <a:spAutoFit/>
          </a:bodyPr>
          <a:lstStyle/>
          <a:p>
            <a:pPr marL="285750" indent="-285750" algn="ctr" fontAlgn="base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438" y="1408392"/>
            <a:ext cx="457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-3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438" y="851344"/>
            <a:ext cx="87887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6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It follows that</a:t>
            </a:r>
            <a:r>
              <a:rPr kumimoji="0" lang="en-US" sz="1600" b="0" i="0" u="none" strike="noStrike" kern="1200" cap="none" spc="-3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AMD </a:t>
            </a:r>
            <a:r>
              <a:rPr kumimoji="0" lang="en-US" sz="1600" b="0" i="0" u="none" strike="noStrike" kern="1200" cap="none" spc="-3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doubled the L3 cache size of core blocks in every subsequent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 generation, </a:t>
            </a:r>
            <a:r>
              <a:rPr kumimoji="0" lang="en-US" sz="1600" b="0" i="0" u="none" strike="noStrike" kern="1200" cap="none" spc="-3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first from 8 MB to 16 MB in Zen 2-based and then to 32 MB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 in Zen 3-based core blocks.</a:t>
            </a:r>
            <a:endParaRPr kumimoji="0" lang="en-US" sz="16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991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9" grpId="0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3.2 CCX core blocks </a:t>
            </a:r>
            <a:r>
              <a:rPr lang="en-US" dirty="0" smtClean="0"/>
              <a:t>(18)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1438" y="483478"/>
            <a:ext cx="914400" cy="53602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How did AMD raise the core count of their CPUs by interconnecting core blocks?</a:t>
            </a:r>
            <a:endParaRPr kumimoji="0" lang="en-US" sz="1800" b="0" i="0" u="none" strike="noStrike" kern="1200" cap="none" spc="-3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37514" t="52927" r="54344" b="36378"/>
          <a:stretch/>
        </p:blipFill>
        <p:spPr>
          <a:xfrm>
            <a:off x="1113156" y="4538064"/>
            <a:ext cx="2187096" cy="158276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35346" y="6213906"/>
            <a:ext cx="326082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12 nm, 2.09 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billion 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125 mm</a:t>
            </a:r>
            <a:r>
              <a:rPr kumimoji="0" lang="en-US" sz="13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[128]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56264" y="6483168"/>
            <a:ext cx="7163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127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4872135" y="4352345"/>
            <a:ext cx="3697768" cy="2018508"/>
            <a:chOff x="5675778" y="3012294"/>
            <a:chExt cx="3155937" cy="146804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/>
            <a:srcRect l="22736" t="43077" r="42774" b="28399"/>
            <a:stretch/>
          </p:blipFill>
          <p:spPr>
            <a:xfrm>
              <a:off x="5675778" y="3012294"/>
              <a:ext cx="3155937" cy="1468043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 bwMode="auto">
            <a:xfrm>
              <a:off x="6429676" y="3465092"/>
              <a:ext cx="1790299" cy="548640"/>
            </a:xfrm>
            <a:prstGeom prst="rect">
              <a:avLst/>
            </a:prstGeom>
            <a:solidFill>
              <a:schemeClr val="accent1">
                <a:lumMod val="10000"/>
              </a:schemeClr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6641431" y="3547200"/>
              <a:ext cx="1321343" cy="40878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12/14 nm IOD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(see Remark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on the next slide)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)</a:t>
              </a: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0" y="872361"/>
            <a:ext cx="9144000" cy="3312000"/>
          </a:xfrm>
          <a:prstGeom prst="roundRect">
            <a:avLst/>
          </a:prstGeom>
          <a:solidFill>
            <a:srgbClr val="DDEEFF"/>
          </a:solidFill>
        </p:spPr>
        <p:txBody>
          <a:bodyPr wrap="square" rtlCol="0" anchor="ctr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84370" y="893382"/>
            <a:ext cx="914400" cy="107205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Along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with Zen 2-based CPUs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AMD revised their design concept and introduced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dedicated IO dies </a:t>
            </a:r>
            <a:r>
              <a:rPr kumimoji="0" lang="en-US" sz="1600" b="0" i="0" u="none" strike="noStrike" kern="1200" cap="none" spc="-3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for interconnecting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CCX core blocks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as well as to provide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memory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and IO connectivity.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</a:t>
            </a:r>
            <a:r>
              <a:rPr kumimoji="0" lang="en-US" sz="1600" b="0" i="0" u="none" strike="noStrike" kern="1200" cap="none" spc="-8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Thus afterwards, </a:t>
            </a:r>
            <a:r>
              <a:rPr kumimoji="0" lang="en-US" sz="1600" b="0" i="0" u="none" strike="noStrike" kern="1200" cap="none" spc="-8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CCX core blocks do only computing </a:t>
            </a:r>
            <a:r>
              <a:rPr kumimoji="0" lang="en-US" sz="1600" b="0" i="0" u="none" strike="noStrike" kern="1200" cap="none" spc="-8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and are </a:t>
            </a:r>
            <a:r>
              <a:rPr kumimoji="0" lang="en-US" sz="1600" b="0" i="0" u="none" strike="noStrike" kern="1200" cap="none" spc="-8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linked to an IO die.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There are however,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two different types of IO dies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, as shown below. </a:t>
            </a:r>
          </a:p>
        </p:txBody>
      </p:sp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1048463" y="3127259"/>
            <a:ext cx="2568331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IO dies for clients (</a:t>
            </a:r>
            <a:r>
              <a:rPr kumimoji="0" 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cIOD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3701523" y="2367428"/>
            <a:ext cx="1766830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Types of IO </a:t>
            </a: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dies 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4775853" y="3130855"/>
            <a:ext cx="361509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IO dies for HEDTs and servers (IOD)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6" name="Line 13"/>
          <p:cNvSpPr>
            <a:spLocks noChangeShapeType="1"/>
          </p:cNvSpPr>
          <p:nvPr/>
        </p:nvSpPr>
        <p:spPr bwMode="auto">
          <a:xfrm flipH="1">
            <a:off x="2366676" y="2758532"/>
            <a:ext cx="2188166" cy="28125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7" name="Line 13"/>
          <p:cNvSpPr>
            <a:spLocks noChangeShapeType="1"/>
          </p:cNvSpPr>
          <p:nvPr/>
        </p:nvSpPr>
        <p:spPr bwMode="auto">
          <a:xfrm>
            <a:off x="4554843" y="2758532"/>
            <a:ext cx="2001752" cy="28125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8" name="Oval 27"/>
          <p:cNvSpPr>
            <a:spLocks noChangeArrowheads="1"/>
          </p:cNvSpPr>
          <p:nvPr/>
        </p:nvSpPr>
        <p:spPr bwMode="auto">
          <a:xfrm>
            <a:off x="6537191" y="3007171"/>
            <a:ext cx="72000" cy="7217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9" name="Oval 28"/>
          <p:cNvSpPr>
            <a:spLocks noChangeArrowheads="1"/>
          </p:cNvSpPr>
          <p:nvPr/>
        </p:nvSpPr>
        <p:spPr bwMode="auto">
          <a:xfrm>
            <a:off x="2294676" y="3015128"/>
            <a:ext cx="72000" cy="7217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71681" y="3352801"/>
            <a:ext cx="360504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(i.e. for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Threarippers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and EPIC servers)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9368" y="3615559"/>
            <a:ext cx="412645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They interconnect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up to 2 CCX core blocks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provide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memory and IO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connectivity.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29943" y="3636578"/>
            <a:ext cx="412857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They interconnect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up to 8 CCX core blocks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provide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memory and IO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connectivity.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926940" y="6495978"/>
            <a:ext cx="298735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12/14 nm, 8.34 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billion, 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416 </a:t>
            </a:r>
            <a:r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mm</a:t>
            </a:r>
            <a:r>
              <a:rPr kumimoji="0" lang="en-US" sz="1300" b="0" i="0" u="none" strike="noStrike" kern="1200" cap="none" spc="0" normalizeH="0" baseline="30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2, </a:t>
            </a:r>
            <a:endParaRPr kumimoji="0" lang="en-US" sz="13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1028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4" grpId="0" animBg="1"/>
      <p:bldP spid="23" grpId="0"/>
      <p:bldP spid="24" grpId="0"/>
      <p:bldP spid="25" grpId="0"/>
      <p:bldP spid="26" grpId="0" animBg="1"/>
      <p:bldP spid="27" grpId="0" animBg="1"/>
      <p:bldP spid="28" grpId="0" animBg="1"/>
      <p:bldP spid="29" grpId="0" animBg="1"/>
      <p:bldP spid="5" grpId="0"/>
      <p:bldP spid="6" grpId="0"/>
      <p:bldP spid="7" grpId="0"/>
      <p:bldP spid="30" grpId="0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3.2 CCX core blocks </a:t>
            </a:r>
            <a:r>
              <a:rPr lang="en-US" dirty="0" smtClean="0"/>
              <a:t>(19)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 bwMode="auto">
          <a:xfrm>
            <a:off x="3636580" y="1558812"/>
            <a:ext cx="1524000" cy="5064756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4025459" y="1100269"/>
            <a:ext cx="914400" cy="343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-3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cIOD</a:t>
            </a:r>
            <a:endParaRPr kumimoji="0" lang="en-US" sz="1600" b="1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00" name="Rectangle 99"/>
          <p:cNvSpPr/>
          <p:nvPr/>
        </p:nvSpPr>
        <p:spPr bwMode="auto">
          <a:xfrm>
            <a:off x="324911" y="2732930"/>
            <a:ext cx="2869273" cy="716107"/>
          </a:xfrm>
          <a:prstGeom prst="rect">
            <a:avLst/>
          </a:prstGeom>
          <a:solidFill>
            <a:srgbClr val="CCEC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101" name="Straight Connector 100"/>
          <p:cNvCxnSpPr/>
          <p:nvPr/>
        </p:nvCxnSpPr>
        <p:spPr bwMode="auto">
          <a:xfrm>
            <a:off x="321620" y="3450061"/>
            <a:ext cx="2869273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2" name="Straight Connector 101"/>
          <p:cNvCxnSpPr/>
          <p:nvPr/>
        </p:nvCxnSpPr>
        <p:spPr bwMode="auto">
          <a:xfrm>
            <a:off x="1000962" y="2725630"/>
            <a:ext cx="0" cy="72000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3" name="Straight Connector 102"/>
          <p:cNvCxnSpPr/>
          <p:nvPr/>
        </p:nvCxnSpPr>
        <p:spPr bwMode="auto">
          <a:xfrm>
            <a:off x="1718503" y="2729712"/>
            <a:ext cx="0" cy="72000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4" name="Straight Connector 103"/>
          <p:cNvCxnSpPr/>
          <p:nvPr/>
        </p:nvCxnSpPr>
        <p:spPr bwMode="auto">
          <a:xfrm>
            <a:off x="2473575" y="2733794"/>
            <a:ext cx="0" cy="72000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5" name="TextBox 104"/>
          <p:cNvSpPr txBox="1"/>
          <p:nvPr/>
        </p:nvSpPr>
        <p:spPr>
          <a:xfrm>
            <a:off x="403198" y="2955591"/>
            <a:ext cx="62590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Ci</a:t>
            </a:r>
            <a:b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1111697" y="2953190"/>
            <a:ext cx="56050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Ci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1869501" y="2955591"/>
            <a:ext cx="69229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Ci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2586513" y="2953190"/>
            <a:ext cx="67517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Ci</a:t>
            </a:r>
          </a:p>
        </p:txBody>
      </p:sp>
      <p:sp>
        <p:nvSpPr>
          <p:cNvPr id="109" name="Rectangle 108"/>
          <p:cNvSpPr/>
          <p:nvPr/>
        </p:nvSpPr>
        <p:spPr bwMode="auto">
          <a:xfrm>
            <a:off x="321620" y="3452787"/>
            <a:ext cx="2869273" cy="288000"/>
          </a:xfrm>
          <a:prstGeom prst="rect">
            <a:avLst/>
          </a:prstGeom>
          <a:solidFill>
            <a:srgbClr val="DDFFEC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365768" y="3440525"/>
            <a:ext cx="2661226" cy="324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Shared, segmented L3 (4x4 MB) </a:t>
            </a:r>
          </a:p>
        </p:txBody>
      </p:sp>
      <p:cxnSp>
        <p:nvCxnSpPr>
          <p:cNvPr id="111" name="Straight Connector 110"/>
          <p:cNvCxnSpPr/>
          <p:nvPr/>
        </p:nvCxnSpPr>
        <p:spPr bwMode="auto">
          <a:xfrm>
            <a:off x="1000962" y="3454143"/>
            <a:ext cx="0" cy="307048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" name="Straight Connector 111"/>
          <p:cNvCxnSpPr/>
          <p:nvPr/>
        </p:nvCxnSpPr>
        <p:spPr bwMode="auto">
          <a:xfrm>
            <a:off x="1716696" y="3459589"/>
            <a:ext cx="0" cy="307048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3" name="Straight Connector 112"/>
          <p:cNvCxnSpPr/>
          <p:nvPr/>
        </p:nvCxnSpPr>
        <p:spPr bwMode="auto">
          <a:xfrm>
            <a:off x="2471257" y="3452787"/>
            <a:ext cx="0" cy="307048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4" name="Rectangle 113"/>
          <p:cNvSpPr/>
          <p:nvPr/>
        </p:nvSpPr>
        <p:spPr bwMode="auto">
          <a:xfrm>
            <a:off x="321620" y="3753061"/>
            <a:ext cx="2869273" cy="324000"/>
          </a:xfrm>
          <a:prstGeom prst="rect">
            <a:avLst/>
          </a:prstGeom>
          <a:solidFill>
            <a:srgbClr val="FFFF9F"/>
          </a:solidFill>
          <a:ln w="158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898909" y="3756811"/>
            <a:ext cx="1088340" cy="33182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Bi-directional ring bus</a:t>
            </a:r>
          </a:p>
        </p:txBody>
      </p:sp>
      <p:cxnSp>
        <p:nvCxnSpPr>
          <p:cNvPr id="116" name="Straight Connector 115"/>
          <p:cNvCxnSpPr/>
          <p:nvPr/>
        </p:nvCxnSpPr>
        <p:spPr bwMode="auto">
          <a:xfrm>
            <a:off x="310736" y="4075123"/>
            <a:ext cx="2869273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7" name="Rectangle 116"/>
          <p:cNvSpPr/>
          <p:nvPr/>
        </p:nvSpPr>
        <p:spPr bwMode="auto">
          <a:xfrm>
            <a:off x="327064" y="4075123"/>
            <a:ext cx="2869273" cy="307048"/>
          </a:xfrm>
          <a:prstGeom prst="rect">
            <a:avLst/>
          </a:prstGeom>
          <a:solidFill>
            <a:srgbClr val="DDFFEC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356581" y="4074074"/>
            <a:ext cx="2661226" cy="33182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Shared, segmented L3 (4x4 MB)</a:t>
            </a:r>
          </a:p>
        </p:txBody>
      </p:sp>
      <p:cxnSp>
        <p:nvCxnSpPr>
          <p:cNvPr id="119" name="Straight Connector 118"/>
          <p:cNvCxnSpPr/>
          <p:nvPr/>
        </p:nvCxnSpPr>
        <p:spPr bwMode="auto">
          <a:xfrm>
            <a:off x="998243" y="4073767"/>
            <a:ext cx="0" cy="307048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0" name="Straight Connector 119"/>
          <p:cNvCxnSpPr/>
          <p:nvPr/>
        </p:nvCxnSpPr>
        <p:spPr bwMode="auto">
          <a:xfrm>
            <a:off x="1705812" y="4080569"/>
            <a:ext cx="0" cy="307048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1" name="Straight Connector 120"/>
          <p:cNvCxnSpPr/>
          <p:nvPr/>
        </p:nvCxnSpPr>
        <p:spPr bwMode="auto">
          <a:xfrm>
            <a:off x="2470534" y="4073767"/>
            <a:ext cx="0" cy="307048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2" name="Rectangle 121"/>
          <p:cNvSpPr/>
          <p:nvPr/>
        </p:nvSpPr>
        <p:spPr bwMode="auto">
          <a:xfrm>
            <a:off x="324911" y="4378188"/>
            <a:ext cx="2862690" cy="784447"/>
          </a:xfrm>
          <a:prstGeom prst="rect">
            <a:avLst/>
          </a:prstGeom>
          <a:solidFill>
            <a:srgbClr val="CCEC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123" name="Straight Connector 122"/>
          <p:cNvCxnSpPr/>
          <p:nvPr/>
        </p:nvCxnSpPr>
        <p:spPr bwMode="auto">
          <a:xfrm>
            <a:off x="998243" y="4367135"/>
            <a:ext cx="0" cy="788711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4" name="Straight Connector 123"/>
          <p:cNvCxnSpPr/>
          <p:nvPr/>
        </p:nvCxnSpPr>
        <p:spPr bwMode="auto">
          <a:xfrm>
            <a:off x="1715784" y="4367135"/>
            <a:ext cx="0" cy="788711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5" name="Straight Connector 124"/>
          <p:cNvCxnSpPr/>
          <p:nvPr/>
        </p:nvCxnSpPr>
        <p:spPr bwMode="auto">
          <a:xfrm>
            <a:off x="2470856" y="4367135"/>
            <a:ext cx="0" cy="788711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6" name="TextBox 125"/>
          <p:cNvSpPr txBox="1"/>
          <p:nvPr/>
        </p:nvSpPr>
        <p:spPr>
          <a:xfrm>
            <a:off x="400479" y="4617505"/>
            <a:ext cx="62447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Ci</a:t>
            </a:r>
            <a:b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1108978" y="4615104"/>
            <a:ext cx="55922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Ci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1866782" y="4617505"/>
            <a:ext cx="69070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Ci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2583795" y="4615104"/>
            <a:ext cx="67362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Ci</a:t>
            </a:r>
          </a:p>
        </p:txBody>
      </p:sp>
      <p:sp>
        <p:nvSpPr>
          <p:cNvPr id="130" name="Left-Right Arrow 129"/>
          <p:cNvSpPr/>
          <p:nvPr/>
        </p:nvSpPr>
        <p:spPr bwMode="auto">
          <a:xfrm>
            <a:off x="3229641" y="3873053"/>
            <a:ext cx="720000" cy="82800"/>
          </a:xfrm>
          <a:prstGeom prst="leftRightArrow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1230756" y="5349769"/>
            <a:ext cx="914400" cy="3312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Zen 3 CCX </a:t>
            </a:r>
          </a:p>
        </p:txBody>
      </p:sp>
      <p:grpSp>
        <p:nvGrpSpPr>
          <p:cNvPr id="165" name="Group 164"/>
          <p:cNvGrpSpPr/>
          <p:nvPr/>
        </p:nvGrpSpPr>
        <p:grpSpPr>
          <a:xfrm>
            <a:off x="5623701" y="2720377"/>
            <a:ext cx="2950948" cy="2437005"/>
            <a:chOff x="5812884" y="2552214"/>
            <a:chExt cx="2950948" cy="2437005"/>
          </a:xfrm>
        </p:grpSpPr>
        <p:sp>
          <p:nvSpPr>
            <p:cNvPr id="133" name="Rectangle 132"/>
            <p:cNvSpPr/>
            <p:nvPr/>
          </p:nvSpPr>
          <p:spPr bwMode="auto">
            <a:xfrm>
              <a:off x="5827059" y="2559514"/>
              <a:ext cx="2869273" cy="716107"/>
            </a:xfrm>
            <a:prstGeom prst="rect">
              <a:avLst/>
            </a:prstGeom>
            <a:solidFill>
              <a:srgbClr val="CCEC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134" name="Straight Connector 133"/>
            <p:cNvCxnSpPr/>
            <p:nvPr/>
          </p:nvCxnSpPr>
          <p:spPr bwMode="auto">
            <a:xfrm>
              <a:off x="5823768" y="3276645"/>
              <a:ext cx="2869273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5" name="Straight Connector 134"/>
            <p:cNvCxnSpPr/>
            <p:nvPr/>
          </p:nvCxnSpPr>
          <p:spPr bwMode="auto">
            <a:xfrm>
              <a:off x="6503110" y="2552214"/>
              <a:ext cx="0" cy="720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6" name="Straight Connector 135"/>
            <p:cNvCxnSpPr/>
            <p:nvPr/>
          </p:nvCxnSpPr>
          <p:spPr bwMode="auto">
            <a:xfrm>
              <a:off x="7220651" y="2556296"/>
              <a:ext cx="0" cy="720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7" name="Straight Connector 136"/>
            <p:cNvCxnSpPr/>
            <p:nvPr/>
          </p:nvCxnSpPr>
          <p:spPr bwMode="auto">
            <a:xfrm>
              <a:off x="7975723" y="2560378"/>
              <a:ext cx="0" cy="720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38" name="TextBox 137"/>
            <p:cNvSpPr txBox="1"/>
            <p:nvPr/>
          </p:nvSpPr>
          <p:spPr>
            <a:xfrm>
              <a:off x="5905346" y="2782175"/>
              <a:ext cx="62590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  <a:b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</a:b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6613845" y="2779774"/>
              <a:ext cx="56050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7371649" y="2782175"/>
              <a:ext cx="692292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8088661" y="2779774"/>
              <a:ext cx="67517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</a:p>
          </p:txBody>
        </p:sp>
        <p:sp>
          <p:nvSpPr>
            <p:cNvPr id="142" name="Rectangle 141"/>
            <p:cNvSpPr/>
            <p:nvPr/>
          </p:nvSpPr>
          <p:spPr bwMode="auto">
            <a:xfrm>
              <a:off x="5823768" y="3279371"/>
              <a:ext cx="2869273" cy="288000"/>
            </a:xfrm>
            <a:prstGeom prst="rect">
              <a:avLst/>
            </a:prstGeom>
            <a:solidFill>
              <a:srgbClr val="DDFFEC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5867916" y="3267109"/>
              <a:ext cx="2661226" cy="32400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Shared, segmented L3 (4x4 MB) </a:t>
              </a:r>
            </a:p>
          </p:txBody>
        </p:sp>
        <p:cxnSp>
          <p:nvCxnSpPr>
            <p:cNvPr id="144" name="Straight Connector 143"/>
            <p:cNvCxnSpPr/>
            <p:nvPr/>
          </p:nvCxnSpPr>
          <p:spPr bwMode="auto">
            <a:xfrm>
              <a:off x="6503110" y="3280727"/>
              <a:ext cx="0" cy="307048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5" name="Straight Connector 144"/>
            <p:cNvCxnSpPr/>
            <p:nvPr/>
          </p:nvCxnSpPr>
          <p:spPr bwMode="auto">
            <a:xfrm>
              <a:off x="7218844" y="3286173"/>
              <a:ext cx="0" cy="307048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6" name="Straight Connector 145"/>
            <p:cNvCxnSpPr/>
            <p:nvPr/>
          </p:nvCxnSpPr>
          <p:spPr bwMode="auto">
            <a:xfrm>
              <a:off x="7973405" y="3279371"/>
              <a:ext cx="0" cy="307048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47" name="Rectangle 146"/>
            <p:cNvSpPr/>
            <p:nvPr/>
          </p:nvSpPr>
          <p:spPr bwMode="auto">
            <a:xfrm>
              <a:off x="5823768" y="3579645"/>
              <a:ext cx="2869273" cy="324000"/>
            </a:xfrm>
            <a:prstGeom prst="rect">
              <a:avLst/>
            </a:prstGeom>
            <a:solidFill>
              <a:srgbClr val="FFFF9F"/>
            </a:solidFill>
            <a:ln w="1587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6390547" y="3583395"/>
              <a:ext cx="1088340" cy="331824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Bi-directional ring bus</a:t>
              </a:r>
            </a:p>
          </p:txBody>
        </p:sp>
        <p:cxnSp>
          <p:nvCxnSpPr>
            <p:cNvPr id="149" name="Straight Connector 148"/>
            <p:cNvCxnSpPr/>
            <p:nvPr/>
          </p:nvCxnSpPr>
          <p:spPr bwMode="auto">
            <a:xfrm>
              <a:off x="5812884" y="3901707"/>
              <a:ext cx="2869273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50" name="Rectangle 149"/>
            <p:cNvSpPr/>
            <p:nvPr/>
          </p:nvSpPr>
          <p:spPr bwMode="auto">
            <a:xfrm>
              <a:off x="5829212" y="3901707"/>
              <a:ext cx="2869273" cy="307048"/>
            </a:xfrm>
            <a:prstGeom prst="rect">
              <a:avLst/>
            </a:prstGeom>
            <a:solidFill>
              <a:srgbClr val="DDFFEC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5858729" y="3900658"/>
              <a:ext cx="2661226" cy="331824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Shared, segmented L3 (4x4 MB)</a:t>
              </a:r>
            </a:p>
          </p:txBody>
        </p:sp>
        <p:cxnSp>
          <p:nvCxnSpPr>
            <p:cNvPr id="152" name="Straight Connector 151"/>
            <p:cNvCxnSpPr/>
            <p:nvPr/>
          </p:nvCxnSpPr>
          <p:spPr bwMode="auto">
            <a:xfrm>
              <a:off x="6500391" y="3900351"/>
              <a:ext cx="0" cy="307048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3" name="Straight Connector 152"/>
            <p:cNvCxnSpPr/>
            <p:nvPr/>
          </p:nvCxnSpPr>
          <p:spPr bwMode="auto">
            <a:xfrm>
              <a:off x="7207960" y="3907153"/>
              <a:ext cx="0" cy="307048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4" name="Straight Connector 153"/>
            <p:cNvCxnSpPr/>
            <p:nvPr/>
          </p:nvCxnSpPr>
          <p:spPr bwMode="auto">
            <a:xfrm>
              <a:off x="7972682" y="3900351"/>
              <a:ext cx="0" cy="307048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55" name="Rectangle 154"/>
            <p:cNvSpPr/>
            <p:nvPr/>
          </p:nvSpPr>
          <p:spPr bwMode="auto">
            <a:xfrm>
              <a:off x="5827059" y="4204772"/>
              <a:ext cx="2862690" cy="784447"/>
            </a:xfrm>
            <a:prstGeom prst="rect">
              <a:avLst/>
            </a:prstGeom>
            <a:solidFill>
              <a:srgbClr val="CCEC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156" name="Straight Connector 155"/>
            <p:cNvCxnSpPr/>
            <p:nvPr/>
          </p:nvCxnSpPr>
          <p:spPr bwMode="auto">
            <a:xfrm>
              <a:off x="6500391" y="4193719"/>
              <a:ext cx="0" cy="788711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7" name="Straight Connector 156"/>
            <p:cNvCxnSpPr/>
            <p:nvPr/>
          </p:nvCxnSpPr>
          <p:spPr bwMode="auto">
            <a:xfrm>
              <a:off x="7217932" y="4193719"/>
              <a:ext cx="0" cy="788711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8" name="Straight Connector 157"/>
            <p:cNvCxnSpPr/>
            <p:nvPr/>
          </p:nvCxnSpPr>
          <p:spPr bwMode="auto">
            <a:xfrm>
              <a:off x="7973004" y="4193719"/>
              <a:ext cx="0" cy="788711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59" name="TextBox 158"/>
            <p:cNvSpPr txBox="1"/>
            <p:nvPr/>
          </p:nvSpPr>
          <p:spPr>
            <a:xfrm>
              <a:off x="5902627" y="4444089"/>
              <a:ext cx="62447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  <a:b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</a:b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6611126" y="4441688"/>
              <a:ext cx="55922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7368930" y="4444089"/>
              <a:ext cx="69070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8085943" y="4441688"/>
              <a:ext cx="673622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</a:p>
          </p:txBody>
        </p:sp>
      </p:grpSp>
      <p:sp>
        <p:nvSpPr>
          <p:cNvPr id="163" name="Left-Right Arrow 162"/>
          <p:cNvSpPr/>
          <p:nvPr/>
        </p:nvSpPr>
        <p:spPr bwMode="auto">
          <a:xfrm>
            <a:off x="4853484" y="3867800"/>
            <a:ext cx="756000" cy="82800"/>
          </a:xfrm>
          <a:prstGeom prst="leftRightArrow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6554230" y="5344516"/>
            <a:ext cx="914400" cy="3312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Zen 3 CCX </a:t>
            </a:r>
          </a:p>
        </p:txBody>
      </p:sp>
      <p:sp>
        <p:nvSpPr>
          <p:cNvPr id="166" name="TextBox 165"/>
          <p:cNvSpPr txBox="1"/>
          <p:nvPr/>
        </p:nvSpPr>
        <p:spPr>
          <a:xfrm>
            <a:off x="58859" y="478614"/>
            <a:ext cx="9032588" cy="7065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5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Example: Layout </a:t>
            </a:r>
            <a:r>
              <a:rPr kumimoji="0" lang="en-US" sz="1800" b="0" i="0" u="none" strike="noStrike" kern="1200" cap="none" spc="-5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of interconnecting </a:t>
            </a:r>
            <a:r>
              <a:rPr kumimoji="0" lang="en-US" sz="1800" b="0" i="0" u="none" strike="noStrike" kern="1200" cap="none" spc="-5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 core blocks by a </a:t>
            </a:r>
            <a:r>
              <a:rPr kumimoji="0" lang="en-US" sz="1800" b="0" i="0" u="none" strike="noStrike" kern="1200" cap="none" spc="-50" normalizeH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cIOD</a:t>
            </a:r>
            <a:r>
              <a:rPr kumimoji="0" lang="en-US" sz="1800" b="0" i="0" u="none" strike="noStrike" kern="1200" cap="none" spc="-5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die in </a:t>
            </a:r>
            <a:r>
              <a:rPr kumimoji="0" lang="en-US" sz="1800" b="0" i="0" u="none" strike="noStrike" kern="1200" cap="none" spc="-5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 Zen </a:t>
            </a:r>
            <a:r>
              <a:rPr kumimoji="0" lang="en-US" sz="1800" b="0" i="0" u="none" strike="noStrike" kern="1200" cap="none" spc="-5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3-based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pc="-30" dirty="0">
                <a:solidFill>
                  <a:srgbClr val="2D2D8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kumimoji="0" lang="en-US" sz="1800" b="0" i="0" u="none" strike="noStrike" kern="1200" cap="none" spc="-3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16-core gaming DT p</a:t>
            </a:r>
            <a:r>
              <a:rPr kumimoji="0" lang="en-US" sz="1800" b="0" i="0" u="none" strike="noStrike" kern="1200" cap="none" spc="-5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rocessor </a:t>
            </a:r>
            <a:r>
              <a:rPr kumimoji="0" lang="en-US" sz="1800" b="0" i="0" u="none" strike="noStrike" kern="1200" cap="none" spc="-5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(Ryzen 5950X) </a:t>
            </a:r>
            <a:r>
              <a:rPr kumimoji="0" lang="en-US" sz="1800" b="0" i="0" u="none" strike="noStrike" kern="1200" cap="none" spc="-5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endParaRPr kumimoji="0" lang="en-US" sz="1800" b="0" i="0" u="none" strike="noStrike" kern="1200" cap="none" spc="-50" normalizeH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</a:t>
            </a:r>
          </a:p>
        </p:txBody>
      </p:sp>
      <p:sp>
        <p:nvSpPr>
          <p:cNvPr id="73" name="Balra-jobbra nyíl 184"/>
          <p:cNvSpPr/>
          <p:nvPr/>
        </p:nvSpPr>
        <p:spPr>
          <a:xfrm>
            <a:off x="4006087" y="1696667"/>
            <a:ext cx="756000" cy="84047"/>
          </a:xfrm>
          <a:prstGeom prst="left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4" name="Balra-jobbra nyíl 184"/>
          <p:cNvSpPr/>
          <p:nvPr/>
        </p:nvSpPr>
        <p:spPr>
          <a:xfrm>
            <a:off x="4021853" y="6284416"/>
            <a:ext cx="756000" cy="84047"/>
          </a:xfrm>
          <a:prstGeom prst="left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5" name="Balra-jobbra nyíl 184"/>
          <p:cNvSpPr/>
          <p:nvPr/>
        </p:nvSpPr>
        <p:spPr>
          <a:xfrm rot="5400000">
            <a:off x="1716699" y="3996567"/>
            <a:ext cx="4536000" cy="84047"/>
          </a:xfrm>
          <a:prstGeom prst="left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6" name="Balra-jobbra nyíl 184"/>
          <p:cNvSpPr/>
          <p:nvPr/>
        </p:nvSpPr>
        <p:spPr>
          <a:xfrm rot="5400000">
            <a:off x="2541758" y="3980804"/>
            <a:ext cx="4536000" cy="84047"/>
          </a:xfrm>
          <a:prstGeom prst="left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1858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4" grpId="0"/>
      <p:bldP spid="100" grpId="0" animBg="1"/>
      <p:bldP spid="105" grpId="0"/>
      <p:bldP spid="106" grpId="0"/>
      <p:bldP spid="107" grpId="0"/>
      <p:bldP spid="108" grpId="0"/>
      <p:bldP spid="109" grpId="0" animBg="1"/>
      <p:bldP spid="110" grpId="0"/>
      <p:bldP spid="114" grpId="0" animBg="1"/>
      <p:bldP spid="115" grpId="0"/>
      <p:bldP spid="117" grpId="0" animBg="1"/>
      <p:bldP spid="118" grpId="0"/>
      <p:bldP spid="122" grpId="0" animBg="1"/>
      <p:bldP spid="126" grpId="0"/>
      <p:bldP spid="127" grpId="0"/>
      <p:bldP spid="128" grpId="0"/>
      <p:bldP spid="129" grpId="0"/>
      <p:bldP spid="130" grpId="0" animBg="1"/>
      <p:bldP spid="131" grpId="0"/>
      <p:bldP spid="163" grpId="0" animBg="1"/>
      <p:bldP spid="164" grpId="0"/>
      <p:bldP spid="73" grpId="0" animBg="1"/>
      <p:bldP spid="74" grpId="0" animBg="1"/>
      <p:bldP spid="75" grpId="0" animBg="1"/>
      <p:bldP spid="76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3.2 CCX core blocks </a:t>
            </a:r>
            <a:r>
              <a:rPr lang="en-US" dirty="0" smtClean="0"/>
              <a:t>(20)</a:t>
            </a:r>
            <a:endParaRPr lang="en-US" dirty="0"/>
          </a:p>
        </p:txBody>
      </p:sp>
      <p:pic>
        <p:nvPicPr>
          <p:cNvPr id="12290" name="Picture 2" descr="https://images.anandtech.com/doci/16214/CC5950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10" y="1809614"/>
            <a:ext cx="8839569" cy="4915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1030" y="491420"/>
            <a:ext cx="8219366" cy="982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Core-to-core latencies in Zen 3-based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16-core gaming DT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(Ryzen 5950X) -1 [171]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(The 5950X has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two CCX core blocks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 cores/16 threads each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167314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3.2 CCX core blocks </a:t>
            </a:r>
            <a:r>
              <a:rPr lang="en-US" dirty="0" smtClean="0"/>
              <a:t>(21)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1438" y="483480"/>
            <a:ext cx="8830824" cy="64112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Core-to-core latencies in Zen 3-based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16-core gaming DT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(Ryzen 5950X) -2 [171]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7430" y="1135116"/>
            <a:ext cx="8970142" cy="269065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Clearly, </a:t>
            </a:r>
            <a:r>
              <a:rPr kumimoji="0" lang="en-US" sz="1600" b="0" i="0" u="none" strike="noStrike" kern="1200" cap="none" spc="-3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core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to core latencies within the same 8-core CCX are significantly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lower than core-to-core latencies between cores belonging to different core blocks,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(~18 ns vs. 81 ns</a:t>
            </a:r>
            <a:r>
              <a:rPr kumimoji="0" lang="en-US" sz="1600" b="0" i="0" u="none" strike="noStrike" kern="1200" cap="none" spc="-3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).</a:t>
            </a:r>
            <a:endParaRPr kumimoji="0" lang="en-US" sz="1600" b="0" i="0" u="none" strike="noStrike" kern="1200" cap="none" spc="-3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87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3.2 CCX core blocks </a:t>
            </a:r>
            <a:r>
              <a:rPr lang="en-US" dirty="0" smtClean="0"/>
              <a:t>(22)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1438" y="788276"/>
            <a:ext cx="914400" cy="41230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3.2 CCX core blocks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-30" normalizeH="0" baseline="0" noProof="0" dirty="0" err="1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0" y="1219195"/>
            <a:ext cx="9070428" cy="1944000"/>
          </a:xfrm>
          <a:prstGeom prst="roundRect">
            <a:avLst/>
          </a:prstGeom>
          <a:solidFill>
            <a:srgbClr val="DDEEFF"/>
          </a:solidFill>
          <a:ln>
            <a:solidFill>
              <a:srgbClr val="86A4A7"/>
            </a:solidFill>
          </a:ln>
        </p:spPr>
        <p:txBody>
          <a:bodyPr wrap="square" rtlCol="0" anchor="ctr">
            <a:spAutoFit/>
          </a:bodyPr>
          <a:lstStyle/>
          <a:p>
            <a:pPr marL="285750" indent="-285750" algn="ctr" fontAlgn="base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9805" y="1245037"/>
            <a:ext cx="9187466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40" dirty="0" smtClean="0">
                <a:latin typeface="Verdana" panose="020B0604030504040204" pitchFamily="34" charset="0"/>
                <a:ea typeface="Verdana" panose="020B0604030504040204" pitchFamily="34" charset="0"/>
              </a:rPr>
              <a:t>In their Zen generations AMD </a:t>
            </a:r>
            <a:r>
              <a:rPr lang="en-US" sz="1600" spc="-4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arranges Zen cores in groups of 4 or 8 cores </a:t>
            </a:r>
            <a:r>
              <a:rPr lang="en-US" sz="1600" spc="-40" dirty="0" smtClean="0">
                <a:latin typeface="Verdana" panose="020B0604030504040204" pitchFamily="34" charset="0"/>
                <a:ea typeface="Verdana" panose="020B0604030504040204" pitchFamily="34" charset="0"/>
              </a:rPr>
              <a:t>and names</a:t>
            </a:r>
          </a:p>
          <a:p>
            <a:pPr>
              <a:spcAft>
                <a:spcPts val="600"/>
              </a:spcAft>
            </a:pP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     these core groups </a:t>
            </a:r>
            <a:r>
              <a:rPr lang="en-US" sz="1600" spc="-3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CCX or core blocks</a:t>
            </a:r>
            <a:r>
              <a:rPr lang="en-US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, where CCX stands for </a:t>
            </a:r>
            <a:r>
              <a:rPr lang="en-US" sz="1600" spc="-3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Core </a:t>
            </a:r>
            <a:r>
              <a:rPr lang="en-US" sz="1600" spc="-30" dirty="0" err="1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CompleX</a:t>
            </a:r>
            <a:r>
              <a:rPr lang="en-US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spc="-3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CCX core </a:t>
            </a:r>
            <a:r>
              <a:rPr lang="en-US" sz="1600" spc="-3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blocks </a:t>
            </a:r>
            <a:r>
              <a:rPr lang="en-US" sz="16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are the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main computing resources </a:t>
            </a:r>
            <a:r>
              <a:rPr lang="en-US" sz="16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of </a:t>
            </a:r>
            <a:r>
              <a:rPr lang="en-US" sz="1600" spc="-3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Zen processors.</a:t>
            </a:r>
            <a:endParaRPr lang="en-US" sz="1600" spc="-3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Core blocks represent </a:t>
            </a:r>
            <a:r>
              <a:rPr lang="en-US" sz="1600" spc="-3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one option how m</a:t>
            </a:r>
            <a:r>
              <a:rPr lang="en-US" sz="1600" spc="-5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ulticores </a:t>
            </a:r>
            <a:r>
              <a:rPr lang="en-US" sz="1600" spc="-5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may be implemented</a:t>
            </a:r>
            <a:r>
              <a:rPr lang="en-US" sz="1600" spc="-5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as far as </a:t>
            </a:r>
            <a:r>
              <a:rPr lang="en-US" sz="1600" spc="-5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</a:t>
            </a:r>
          </a:p>
          <a:p>
            <a:pPr>
              <a:spcAft>
                <a:spcPts val="600"/>
              </a:spcAft>
            </a:pPr>
            <a:r>
              <a:rPr lang="en-US" sz="1600" spc="-5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spc="-5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arrangement </a:t>
            </a:r>
            <a:r>
              <a:rPr lang="en-US" sz="1600" spc="-5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of the cores is </a:t>
            </a:r>
            <a:r>
              <a:rPr lang="en-US" sz="1600" spc="-5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concerned.</a:t>
            </a:r>
            <a:r>
              <a:rPr lang="en-US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5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There are </a:t>
            </a:r>
            <a:r>
              <a:rPr lang="en-US" sz="1600" spc="-5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three fundamentally different multicore configurations,</a:t>
            </a:r>
            <a:r>
              <a:rPr lang="en-US" sz="1600" spc="-5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as discussed </a:t>
            </a:r>
            <a:r>
              <a:rPr lang="en-US" sz="1600" spc="-5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next.</a:t>
            </a:r>
            <a:endParaRPr lang="en-US" sz="1600" spc="-3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438" y="476250"/>
            <a:ext cx="7264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+mn-cs"/>
              </a:rPr>
              <a:t>Summing up key issues of CCX core blocks -1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085" y="3250107"/>
            <a:ext cx="5232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Alternative core configurations of multicores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0507" y="3689123"/>
            <a:ext cx="9144000" cy="2664000"/>
          </a:xfrm>
          <a:prstGeom prst="roundRect">
            <a:avLst/>
          </a:prstGeom>
          <a:solidFill>
            <a:srgbClr val="DDEEFF"/>
          </a:solidFill>
        </p:spPr>
        <p:txBody>
          <a:bodyPr wrap="square" rtlCol="0" anchor="ctr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268" y="3731164"/>
            <a:ext cx="914400" cy="4414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There are 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three fundamentally different multicore configurations,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as indicated below:</a:t>
            </a: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284737" y="4875695"/>
            <a:ext cx="2465740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Symmetrical multicores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2293591" y="4156693"/>
            <a:ext cx="3583032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Alternative </a:t>
            </a: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multicore configurations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628992" y="4518468"/>
            <a:ext cx="5760000" cy="341863"/>
            <a:chOff x="1033314" y="1551794"/>
            <a:chExt cx="6114025" cy="341863"/>
          </a:xfrm>
        </p:grpSpPr>
        <p:sp>
          <p:nvSpPr>
            <p:cNvPr id="13" name="Line 13"/>
            <p:cNvSpPr>
              <a:spLocks noChangeShapeType="1"/>
            </p:cNvSpPr>
            <p:nvPr/>
          </p:nvSpPr>
          <p:spPr bwMode="auto">
            <a:xfrm flipH="1">
              <a:off x="1074589" y="1551794"/>
              <a:ext cx="2545460" cy="2936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4" name="Line 13"/>
            <p:cNvSpPr>
              <a:spLocks noChangeShapeType="1"/>
            </p:cNvSpPr>
            <p:nvPr/>
          </p:nvSpPr>
          <p:spPr bwMode="auto">
            <a:xfrm>
              <a:off x="3620050" y="1551794"/>
              <a:ext cx="3502916" cy="2936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5" name="Oval 12"/>
            <p:cNvSpPr>
              <a:spLocks noChangeArrowheads="1"/>
            </p:cNvSpPr>
            <p:nvPr/>
          </p:nvSpPr>
          <p:spPr bwMode="auto">
            <a:xfrm>
              <a:off x="7075339" y="1813719"/>
              <a:ext cx="72000" cy="7200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6" name="Line 44"/>
            <p:cNvSpPr>
              <a:spLocks noChangeShapeType="1"/>
            </p:cNvSpPr>
            <p:nvPr/>
          </p:nvSpPr>
          <p:spPr bwMode="auto">
            <a:xfrm>
              <a:off x="3620049" y="1558132"/>
              <a:ext cx="0" cy="2873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7" name="Oval 16"/>
            <p:cNvSpPr>
              <a:spLocks noChangeArrowheads="1"/>
            </p:cNvSpPr>
            <p:nvPr/>
          </p:nvSpPr>
          <p:spPr bwMode="auto">
            <a:xfrm>
              <a:off x="1033314" y="1821657"/>
              <a:ext cx="72000" cy="7200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339250" y="5192511"/>
            <a:ext cx="2263760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Cores are implemented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stand alone, single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building blocks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034593" y="4863388"/>
            <a:ext cx="2804609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Heterogeneous core blocks</a:t>
            </a:r>
          </a:p>
        </p:txBody>
      </p:sp>
      <p:sp>
        <p:nvSpPr>
          <p:cNvPr id="20" name="Oval 12"/>
          <p:cNvSpPr>
            <a:spLocks noChangeArrowheads="1"/>
          </p:cNvSpPr>
          <p:nvPr/>
        </p:nvSpPr>
        <p:spPr bwMode="auto">
          <a:xfrm>
            <a:off x="4009656" y="4804977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2967707" y="4874090"/>
            <a:ext cx="2635657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Homogeneous core blocks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667013" y="5176746"/>
            <a:ext cx="29980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Cores are organized into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blocks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all blocks are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equal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657201" y="5160980"/>
            <a:ext cx="3402717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Cores are organized into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blocks,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core blocks have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different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performance/power characteristics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but the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same ISA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(called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big.little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configurations)</a:t>
            </a:r>
          </a:p>
        </p:txBody>
      </p:sp>
    </p:spTree>
    <p:extLst>
      <p:ext uri="{BB962C8B-B14F-4D97-AF65-F5344CB8AC3E}">
        <p14:creationId xmlns:p14="http://schemas.microsoft.com/office/powerpoint/2010/main" val="379708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3.2 CCX core blocks </a:t>
            </a:r>
            <a:r>
              <a:rPr lang="en-US" dirty="0" smtClean="0"/>
              <a:t>(23)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31532" y="1133920"/>
            <a:ext cx="9112468" cy="3348000"/>
          </a:xfrm>
          <a:prstGeom prst="roundRect">
            <a:avLst/>
          </a:prstGeom>
          <a:solidFill>
            <a:srgbClr val="DDEEFF"/>
          </a:solidFill>
        </p:spPr>
        <p:txBody>
          <a:bodyPr wrap="square" rtlCol="0" anchor="ctr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5014" y="1146752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AMD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chose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homogeneous core blocks </a:t>
            </a:r>
            <a:r>
              <a:rPr kumimoji="0" lang="en-US" sz="1600" b="0" i="0" u="none" strike="noStrike" kern="1200" cap="none" spc="-30" normalizeH="0" baseline="0" noProof="0" dirty="0" smtClean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and designated </a:t>
            </a:r>
            <a:r>
              <a:rPr kumimoji="0" lang="en-US" sz="1600" b="0" i="0" u="none" strike="noStrike" kern="1200" cap="none" spc="-3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them </a:t>
            </a:r>
            <a:r>
              <a:rPr kumimoji="0" lang="en-US" sz="1600" b="0" i="0" u="none" strike="noStrike" kern="1200" cap="none" spc="-3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CCX core blocks</a:t>
            </a:r>
            <a:endParaRPr kumimoji="0" lang="en-US" sz="1600" b="0" i="0" u="none" strike="noStrike" kern="1200" cap="none" spc="-3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</a:t>
            </a:r>
            <a:r>
              <a:rPr kumimoji="0" lang="en-US" sz="1600" b="0" i="0" u="none" strike="noStrike" kern="1200" cap="none" spc="-3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(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Core </a:t>
            </a:r>
            <a:r>
              <a:rPr kumimoji="0" lang="en-US" sz="1600" b="0" i="0" strike="noStrike" kern="1200" cap="none" spc="-3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CompleXes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). </a:t>
            </a:r>
            <a:endParaRPr kumimoji="0" lang="en-US" sz="16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AMD did not reveal the reasons for their choice, nevertheless, it can be assumed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that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AMD avoided symmetrical multicores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since they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do not “behave” well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</a:t>
            </a:r>
            <a:r>
              <a:rPr kumimoji="0" lang="en-US" sz="1600" b="0" i="0" u="none" strike="noStrike" kern="1200" cap="none" spc="-7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for higher core counts, </a:t>
            </a:r>
            <a:r>
              <a:rPr kumimoji="0" lang="en-US" sz="1600" b="0" i="0" u="none" strike="noStrike" kern="1200" cap="none" spc="-7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as higher core counts induce either higher core to core latencies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7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if ring buses are used or rapidly rising hardware complexity if crossbar switches are used.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On the other hand, implementing </a:t>
            </a: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heterogeneous core blocks</a:t>
            </a: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, i.e. </a:t>
            </a:r>
            <a:r>
              <a:rPr kumimoji="0" lang="en-US" sz="1600" b="0" i="0" u="none" strike="noStrike" kern="1200" cap="none" spc="-6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big.little</a:t>
            </a: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configurations,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</a:t>
            </a: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might have seemed to be a too complex</a:t>
            </a: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and risky task for AMD without related deep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background.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Nevertheless,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AMD is expected to introduce </a:t>
            </a:r>
            <a:r>
              <a:rPr kumimoji="0" lang="en-US" sz="1600" b="0" i="0" u="none" strike="noStrike" kern="1200" cap="none" spc="-3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big.little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core blocks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 their forthcoming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Zen 5-based processors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to be manufactured on 3 nm or 4 nm technology, around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2024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[224].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438" y="767259"/>
            <a:ext cx="914400" cy="30841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Why did AMD choose homogeneous</a:t>
            </a:r>
            <a:r>
              <a:rPr kumimoji="0" lang="en-US" sz="1800" b="0" i="0" u="none" strike="noStrike" kern="1200" cap="none" spc="-3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core blocks for </a:t>
            </a:r>
            <a:r>
              <a:rPr kumimoji="0" lang="en-US" sz="1800" b="0" i="0" u="none" strike="noStrike" kern="1200" cap="none" spc="-3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their </a:t>
            </a: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Zen </a:t>
            </a:r>
            <a:r>
              <a:rPr kumimoji="0" lang="en-US" sz="1800" b="0" i="0" u="none" strike="noStrike" kern="1200" cap="none" spc="-3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family?</a:t>
            </a:r>
            <a:endParaRPr kumimoji="0" lang="en-US" sz="1800" b="0" i="0" u="none" strike="noStrike" kern="1200" cap="none" spc="-3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438" y="476250"/>
            <a:ext cx="7264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+mn-cs"/>
              </a:rPr>
              <a:t>Summing up key issues of CCX core blocks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+mn-cs"/>
              </a:rPr>
              <a:t>-2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765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3" name="Rectangle 3"/>
          <p:cNvSpPr>
            <a:spLocks noChangeArrowheads="1"/>
          </p:cNvSpPr>
          <p:nvPr/>
        </p:nvSpPr>
        <p:spPr bwMode="auto">
          <a:xfrm>
            <a:off x="1344420" y="1743537"/>
            <a:ext cx="6994525" cy="1152000"/>
          </a:xfrm>
          <a:prstGeom prst="rect">
            <a:avLst/>
          </a:prstGeom>
          <a:solidFill>
            <a:srgbClr val="DDF2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43364" name="Rectangle 4"/>
          <p:cNvSpPr>
            <a:spLocks noChangeArrowheads="1"/>
          </p:cNvSpPr>
          <p:nvPr/>
        </p:nvSpPr>
        <p:spPr bwMode="auto">
          <a:xfrm>
            <a:off x="2920253" y="1859715"/>
            <a:ext cx="4023537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533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533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533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l"/>
              </a:tabLst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Options for attaching memory to platforms</a:t>
            </a:r>
            <a:endParaRPr kumimoji="0" lang="hu-HU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43365" name="Rectangle 5"/>
          <p:cNvSpPr>
            <a:spLocks noChangeArrowheads="1"/>
          </p:cNvSpPr>
          <p:nvPr/>
        </p:nvSpPr>
        <p:spPr bwMode="auto">
          <a:xfrm>
            <a:off x="4609545" y="2527178"/>
            <a:ext cx="3714158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Attaching memory to the processor die</a:t>
            </a:r>
            <a:r>
              <a:rPr kumimoji="0" lang="hu-HU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endParaRPr kumimoji="0" lang="hu-HU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43366" name="Oval 6"/>
          <p:cNvSpPr>
            <a:spLocks noChangeArrowheads="1"/>
          </p:cNvSpPr>
          <p:nvPr/>
        </p:nvSpPr>
        <p:spPr bwMode="auto">
          <a:xfrm>
            <a:off x="3073845" y="2368427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43367" name="Oval 7"/>
          <p:cNvSpPr>
            <a:spLocks noChangeArrowheads="1"/>
          </p:cNvSpPr>
          <p:nvPr/>
        </p:nvSpPr>
        <p:spPr bwMode="auto">
          <a:xfrm>
            <a:off x="6471096" y="2368427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43368" name="Rectangle 8"/>
          <p:cNvSpPr>
            <a:spLocks noChangeArrowheads="1"/>
          </p:cNvSpPr>
          <p:nvPr/>
        </p:nvSpPr>
        <p:spPr bwMode="auto">
          <a:xfrm>
            <a:off x="1641307" y="2516066"/>
            <a:ext cx="2813271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Attaching memory to the 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MCH</a:t>
            </a:r>
            <a:endParaRPr kumimoji="0" lang="hu-HU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43369" name="Line 9"/>
          <p:cNvSpPr>
            <a:spLocks noChangeShapeType="1"/>
          </p:cNvSpPr>
          <p:nvPr/>
        </p:nvSpPr>
        <p:spPr bwMode="auto">
          <a:xfrm rot="-5400000" flipH="1" flipV="1">
            <a:off x="3806173" y="1426479"/>
            <a:ext cx="266771" cy="165840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43370" name="Line 10"/>
          <p:cNvSpPr>
            <a:spLocks noChangeShapeType="1"/>
          </p:cNvSpPr>
          <p:nvPr/>
        </p:nvSpPr>
        <p:spPr bwMode="auto">
          <a:xfrm rot="5400000" flipV="1">
            <a:off x="5472215" y="1386765"/>
            <a:ext cx="261954" cy="173580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4339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dirty="0"/>
              <a:t>1. </a:t>
            </a:r>
            <a:r>
              <a:rPr lang="en-US" dirty="0"/>
              <a:t>Introduction </a:t>
            </a:r>
            <a:r>
              <a:rPr lang="hu-HU" dirty="0" smtClean="0"/>
              <a:t>(</a:t>
            </a:r>
            <a:r>
              <a:rPr lang="en-US" dirty="0" smtClean="0"/>
              <a:t>10</a:t>
            </a:r>
            <a:r>
              <a:rPr lang="hu-HU" dirty="0" smtClean="0"/>
              <a:t>)</a:t>
            </a:r>
            <a:endParaRPr lang="en-US" alt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98986" y="458670"/>
            <a:ext cx="8035854" cy="9002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spcAft>
                <a:spcPts val="300"/>
              </a:spcAft>
            </a:pPr>
            <a:r>
              <a:rPr lang="en-US" dirty="0" smtClean="0">
                <a:solidFill>
                  <a:srgbClr val="FF0000"/>
                </a:solidFill>
                <a:latin typeface="Verdana"/>
              </a:rPr>
              <a:t>Remark</a:t>
            </a:r>
          </a:p>
          <a:p>
            <a:pPr lvl="0"/>
            <a:r>
              <a:rPr lang="en-US" sz="1600" spc="-30" dirty="0">
                <a:cs typeface="Times New Roman" pitchFamily="18" charset="0"/>
              </a:rPr>
              <a:t>Integrating Memory Controllers onto the processor die </a:t>
            </a:r>
            <a:r>
              <a:rPr lang="en-US" sz="1600" spc="-30" dirty="0" smtClean="0">
                <a:solidFill>
                  <a:srgbClr val="0070C0"/>
                </a:solidFill>
                <a:cs typeface="Times New Roman" pitchFamily="18" charset="0"/>
              </a:rPr>
              <a:t>is not AMD’s invention</a:t>
            </a:r>
            <a:r>
              <a:rPr lang="en-US" sz="1600" spc="-30" dirty="0" smtClean="0">
                <a:cs typeface="Times New Roman" pitchFamily="18" charset="0"/>
              </a:rPr>
              <a:t>,</a:t>
            </a:r>
          </a:p>
          <a:p>
            <a:pPr lvl="0"/>
            <a:r>
              <a:rPr lang="en-US" sz="1600" spc="-30" dirty="0" smtClean="0">
                <a:cs typeface="Times New Roman" pitchFamily="18" charset="0"/>
              </a:rPr>
              <a:t>  it had been </a:t>
            </a:r>
            <a:r>
              <a:rPr lang="en-US" sz="1600" spc="-30" dirty="0" smtClean="0">
                <a:solidFill>
                  <a:srgbClr val="0070C0"/>
                </a:solidFill>
                <a:cs typeface="Times New Roman" pitchFamily="18" charset="0"/>
              </a:rPr>
              <a:t>long before introduced </a:t>
            </a:r>
            <a:r>
              <a:rPr lang="en-US" sz="1600" spc="-30" dirty="0" smtClean="0">
                <a:cs typeface="Times New Roman" pitchFamily="18" charset="0"/>
              </a:rPr>
              <a:t>and widely used, as the next Table shows.</a:t>
            </a:r>
            <a:endParaRPr lang="en-US" sz="1600" spc="-30" dirty="0">
              <a:latin typeface="Verdan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75950" y="2905560"/>
            <a:ext cx="6935980" cy="3744000"/>
          </a:xfrm>
          <a:prstGeom prst="rect">
            <a:avLst/>
          </a:prstGeom>
          <a:solidFill>
            <a:srgbClr val="F2F2F2"/>
          </a:solidFill>
        </p:spPr>
        <p:txBody>
          <a:bodyPr wrap="square" rtlCol="0" anchor="ctr">
            <a:spAutoFit/>
          </a:bodyPr>
          <a:lstStyle/>
          <a:p>
            <a:pPr marL="285750" indent="-285750" algn="ctr" fontAlgn="base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69" name="Rectangle 11"/>
          <p:cNvSpPr>
            <a:spLocks noChangeArrowheads="1"/>
          </p:cNvSpPr>
          <p:nvPr/>
        </p:nvSpPr>
        <p:spPr bwMode="auto">
          <a:xfrm>
            <a:off x="2305123" y="4855988"/>
            <a:ext cx="1790555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POWER4 (2C) (2001)</a:t>
            </a:r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70" name="Rectangle 12"/>
          <p:cNvSpPr>
            <a:spLocks noChangeArrowheads="1"/>
          </p:cNvSpPr>
          <p:nvPr/>
        </p:nvSpPr>
        <p:spPr bwMode="auto">
          <a:xfrm>
            <a:off x="5239113" y="4802453"/>
            <a:ext cx="27154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POWER5 (2C) (2005)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and subsequent POWER families</a:t>
            </a:r>
            <a:endParaRPr kumimoji="0" lang="en-US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71" name="Rectangle 13"/>
          <p:cNvSpPr>
            <a:spLocks noChangeArrowheads="1"/>
          </p:cNvSpPr>
          <p:nvPr/>
        </p:nvSpPr>
        <p:spPr bwMode="auto">
          <a:xfrm>
            <a:off x="2244372" y="6273411"/>
            <a:ext cx="1878719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Montecito (2C) (2006)</a:t>
            </a:r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72" name="Line 15"/>
          <p:cNvSpPr>
            <a:spLocks noChangeShapeType="1"/>
          </p:cNvSpPr>
          <p:nvPr/>
        </p:nvSpPr>
        <p:spPr bwMode="auto">
          <a:xfrm>
            <a:off x="1520288" y="6658878"/>
            <a:ext cx="6662738" cy="1587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grpSp>
        <p:nvGrpSpPr>
          <p:cNvPr id="73" name="Group 16"/>
          <p:cNvGrpSpPr>
            <a:grpSpLocks/>
          </p:cNvGrpSpPr>
          <p:nvPr/>
        </p:nvGrpSpPr>
        <p:grpSpPr bwMode="auto">
          <a:xfrm>
            <a:off x="1525588" y="3094390"/>
            <a:ext cx="6677025" cy="3675097"/>
            <a:chOff x="752" y="2566"/>
            <a:chExt cx="4202" cy="2518"/>
          </a:xfrm>
        </p:grpSpPr>
        <p:sp>
          <p:nvSpPr>
            <p:cNvPr id="74" name="Line 17"/>
            <p:cNvSpPr>
              <a:spLocks noChangeShapeType="1"/>
            </p:cNvSpPr>
            <p:nvPr/>
          </p:nvSpPr>
          <p:spPr bwMode="auto">
            <a:xfrm flipV="1">
              <a:off x="752" y="2568"/>
              <a:ext cx="1" cy="251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75" name="Line 18"/>
            <p:cNvSpPr>
              <a:spLocks noChangeShapeType="1"/>
            </p:cNvSpPr>
            <p:nvPr/>
          </p:nvSpPr>
          <p:spPr bwMode="auto">
            <a:xfrm flipV="1">
              <a:off x="4953" y="2584"/>
              <a:ext cx="1" cy="24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76" name="Line 19"/>
            <p:cNvSpPr>
              <a:spLocks noChangeShapeType="1"/>
            </p:cNvSpPr>
            <p:nvPr/>
          </p:nvSpPr>
          <p:spPr bwMode="auto">
            <a:xfrm flipV="1">
              <a:off x="2793" y="2566"/>
              <a:ext cx="1" cy="251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</p:grpSp>
      <p:sp>
        <p:nvSpPr>
          <p:cNvPr id="77" name="Rectangle 20"/>
          <p:cNvSpPr>
            <a:spLocks noChangeArrowheads="1"/>
          </p:cNvSpPr>
          <p:nvPr/>
        </p:nvSpPr>
        <p:spPr bwMode="auto">
          <a:xfrm>
            <a:off x="5358411" y="4264998"/>
            <a:ext cx="283090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Opteron  server lines</a:t>
            </a:r>
            <a:r>
              <a:rPr kumimoji="0" lang="hu-HU" alt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(2C) (2003)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and all subsequent AMD lines</a:t>
            </a:r>
            <a:endParaRPr kumimoji="0" lang="en-US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78" name="Rectangle 22"/>
          <p:cNvSpPr>
            <a:spLocks noChangeArrowheads="1"/>
          </p:cNvSpPr>
          <p:nvPr/>
        </p:nvSpPr>
        <p:spPr bwMode="auto">
          <a:xfrm>
            <a:off x="1590377" y="5271698"/>
            <a:ext cx="3180359" cy="902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Core</a:t>
            </a:r>
            <a:r>
              <a:rPr kumimoji="0" lang="hu-HU" alt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2 </a:t>
            </a:r>
            <a:r>
              <a:rPr kumimoji="0" lang="hu-HU" alt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Duo line</a:t>
            </a:r>
            <a:r>
              <a:rPr kumimoji="0" lang="en-US" alt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(2C) (2006)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and all preceding Intel lines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Core 2 Quad line (2x2C) (2006/2007)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Penryn line (2x2C) (2008)</a:t>
            </a:r>
            <a:endParaRPr kumimoji="0" lang="en-US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79" name="Text Box 25"/>
          <p:cNvSpPr txBox="1">
            <a:spLocks noChangeArrowheads="1"/>
          </p:cNvSpPr>
          <p:nvPr/>
        </p:nvSpPr>
        <p:spPr bwMode="auto">
          <a:xfrm>
            <a:off x="5514975" y="5412986"/>
            <a:ext cx="2659702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Nehalem lines (4) (2008)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and all subsequent Intel lines</a:t>
            </a:r>
          </a:p>
        </p:txBody>
      </p:sp>
      <p:sp>
        <p:nvSpPr>
          <p:cNvPr id="80" name="AutoShape 26"/>
          <p:cNvSpPr>
            <a:spLocks noChangeArrowheads="1"/>
          </p:cNvSpPr>
          <p:nvPr/>
        </p:nvSpPr>
        <p:spPr bwMode="auto">
          <a:xfrm>
            <a:off x="4570413" y="4938538"/>
            <a:ext cx="461962" cy="88900"/>
          </a:xfrm>
          <a:prstGeom prst="rightArrow">
            <a:avLst>
              <a:gd name="adj1" fmla="val 50000"/>
              <a:gd name="adj2" fmla="val 129911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81" name="AutoShape 27"/>
          <p:cNvSpPr>
            <a:spLocks noChangeArrowheads="1"/>
          </p:cNvSpPr>
          <p:nvPr/>
        </p:nvSpPr>
        <p:spPr bwMode="auto">
          <a:xfrm>
            <a:off x="4570413" y="5561339"/>
            <a:ext cx="461962" cy="88900"/>
          </a:xfrm>
          <a:prstGeom prst="rightArrow">
            <a:avLst>
              <a:gd name="adj1" fmla="val 50000"/>
              <a:gd name="adj2" fmla="val 129911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82" name="Text Box 28"/>
          <p:cNvSpPr txBox="1">
            <a:spLocks noChangeArrowheads="1"/>
          </p:cNvSpPr>
          <p:nvPr/>
        </p:nvSpPr>
        <p:spPr bwMode="auto">
          <a:xfrm>
            <a:off x="318837" y="2982270"/>
            <a:ext cx="987771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Examples</a:t>
            </a:r>
          </a:p>
        </p:txBody>
      </p:sp>
      <p:sp>
        <p:nvSpPr>
          <p:cNvPr id="83" name="Text Box 29"/>
          <p:cNvSpPr txBox="1">
            <a:spLocks noChangeArrowheads="1"/>
          </p:cNvSpPr>
          <p:nvPr/>
        </p:nvSpPr>
        <p:spPr bwMode="auto">
          <a:xfrm>
            <a:off x="5422900" y="6225021"/>
            <a:ext cx="188545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Tukwila (4C) (2010)</a:t>
            </a:r>
          </a:p>
        </p:txBody>
      </p:sp>
      <p:sp>
        <p:nvSpPr>
          <p:cNvPr id="84" name="AutoShape 30"/>
          <p:cNvSpPr>
            <a:spLocks noChangeArrowheads="1"/>
          </p:cNvSpPr>
          <p:nvPr/>
        </p:nvSpPr>
        <p:spPr bwMode="auto">
          <a:xfrm>
            <a:off x="4572000" y="6322623"/>
            <a:ext cx="461963" cy="88900"/>
          </a:xfrm>
          <a:prstGeom prst="rightArrow">
            <a:avLst>
              <a:gd name="adj1" fmla="val 50000"/>
              <a:gd name="adj2" fmla="val 129911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85" name="AutoShape 31"/>
          <p:cNvSpPr>
            <a:spLocks noChangeArrowheads="1"/>
          </p:cNvSpPr>
          <p:nvPr/>
        </p:nvSpPr>
        <p:spPr bwMode="auto">
          <a:xfrm>
            <a:off x="4572000" y="4340051"/>
            <a:ext cx="461963" cy="88900"/>
          </a:xfrm>
          <a:prstGeom prst="rightArrow">
            <a:avLst>
              <a:gd name="adj1" fmla="val 50000"/>
              <a:gd name="adj2" fmla="val 129911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86" name="Text Box 32"/>
          <p:cNvSpPr txBox="1">
            <a:spLocks noChangeArrowheads="1"/>
          </p:cNvSpPr>
          <p:nvPr/>
        </p:nvSpPr>
        <p:spPr bwMode="auto">
          <a:xfrm>
            <a:off x="2276745" y="4233352"/>
            <a:ext cx="1850891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AMD’s K7 lines (1C</a:t>
            </a:r>
            <a:r>
              <a:rPr kumimoji="0" lang="en-US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(1999-2003)</a:t>
            </a:r>
          </a:p>
        </p:txBody>
      </p:sp>
      <p:sp>
        <p:nvSpPr>
          <p:cNvPr id="87" name="Rectangle 33"/>
          <p:cNvSpPr>
            <a:spLocks noChangeArrowheads="1"/>
          </p:cNvSpPr>
          <p:nvPr/>
        </p:nvSpPr>
        <p:spPr bwMode="auto">
          <a:xfrm>
            <a:off x="5276053" y="3787323"/>
            <a:ext cx="262732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UltraSPARC</a:t>
            </a:r>
            <a:r>
              <a:rPr kumimoji="0" lang="en-US" alt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III (2001)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and all subsequent Sun </a:t>
            </a:r>
            <a:r>
              <a:rPr kumimoji="0" lang="en-US" alt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models</a:t>
            </a:r>
            <a:endParaRPr kumimoji="0" lang="en-US" alt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88" name="Text Box 34"/>
          <p:cNvSpPr txBox="1">
            <a:spLocks noChangeArrowheads="1"/>
          </p:cNvSpPr>
          <p:nvPr/>
        </p:nvSpPr>
        <p:spPr bwMode="auto">
          <a:xfrm>
            <a:off x="1871663" y="3780371"/>
            <a:ext cx="2552302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UltraSPARC II (1C) (~1997)</a:t>
            </a:r>
          </a:p>
        </p:txBody>
      </p:sp>
      <p:sp>
        <p:nvSpPr>
          <p:cNvPr id="89" name="AutoShape 35"/>
          <p:cNvSpPr>
            <a:spLocks noChangeArrowheads="1"/>
          </p:cNvSpPr>
          <p:nvPr/>
        </p:nvSpPr>
        <p:spPr bwMode="auto">
          <a:xfrm>
            <a:off x="4572000" y="3906003"/>
            <a:ext cx="461963" cy="88900"/>
          </a:xfrm>
          <a:prstGeom prst="rightArrow">
            <a:avLst>
              <a:gd name="adj1" fmla="val 50000"/>
              <a:gd name="adj2" fmla="val 129911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90" name="Rectangle 21"/>
          <p:cNvSpPr>
            <a:spLocks noChangeArrowheads="1"/>
          </p:cNvSpPr>
          <p:nvPr/>
        </p:nvSpPr>
        <p:spPr bwMode="auto">
          <a:xfrm>
            <a:off x="5378510" y="3069612"/>
            <a:ext cx="2351606" cy="638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fontAlgn="base" hangingPunct="1">
              <a:spcBef>
                <a:spcPct val="0"/>
              </a:spcBef>
              <a:spcAft>
                <a:spcPts val="300"/>
              </a:spcAft>
              <a:buNone/>
              <a:defRPr/>
            </a:pPr>
            <a:r>
              <a:rPr lang="en-US" altLang="en-US" sz="1300" i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HP PA-7100 (1992)</a:t>
            </a:r>
            <a:endParaRPr kumimoji="0" lang="en-US" alt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HP PA-7150 (1994)</a:t>
            </a:r>
            <a:endParaRPr kumimoji="0" lang="en-US" alt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and </a:t>
            </a:r>
            <a:r>
              <a:rPr kumimoji="0" lang="en-US" alt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subsequent </a:t>
            </a:r>
            <a:r>
              <a:rPr kumimoji="0" lang="en-US" alt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PA </a:t>
            </a:r>
            <a:r>
              <a:rPr kumimoji="0" lang="en-US" alt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models</a:t>
            </a:r>
            <a:endParaRPr kumimoji="0" lang="en-US" alt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2378694" y="3246784"/>
            <a:ext cx="174304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HP PA-7000 (1991)</a:t>
            </a:r>
          </a:p>
        </p:txBody>
      </p:sp>
      <p:sp>
        <p:nvSpPr>
          <p:cNvPr id="92" name="AutoShape 35"/>
          <p:cNvSpPr>
            <a:spLocks noChangeArrowheads="1"/>
          </p:cNvSpPr>
          <p:nvPr/>
        </p:nvSpPr>
        <p:spPr bwMode="auto">
          <a:xfrm>
            <a:off x="4608790" y="3364718"/>
            <a:ext cx="461963" cy="88900"/>
          </a:xfrm>
          <a:prstGeom prst="rightArrow">
            <a:avLst>
              <a:gd name="adj1" fmla="val 50000"/>
              <a:gd name="adj2" fmla="val 129911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1386460" y="2961249"/>
            <a:ext cx="6935980" cy="36360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 algn="ctr" fontAlgn="base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04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3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3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3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3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3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3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3" grpId="0" animBg="1"/>
      <p:bldP spid="143364" grpId="0"/>
      <p:bldP spid="143365" grpId="0"/>
      <p:bldP spid="143366" grpId="0" animBg="1"/>
      <p:bldP spid="143367" grpId="0" animBg="1"/>
      <p:bldP spid="143368" grpId="0"/>
      <p:bldP spid="143369" grpId="0" animBg="1"/>
      <p:bldP spid="143370" grpId="0" animBg="1"/>
      <p:bldP spid="4" grpId="0" animBg="1"/>
      <p:bldP spid="69" grpId="0"/>
      <p:bldP spid="70" grpId="0"/>
      <p:bldP spid="71" grpId="0"/>
      <p:bldP spid="72" grpId="0" animBg="1"/>
      <p:bldP spid="77" grpId="0"/>
      <p:bldP spid="78" grpId="0"/>
      <p:bldP spid="79" grpId="0"/>
      <p:bldP spid="80" grpId="0" animBg="1"/>
      <p:bldP spid="81" grpId="0" animBg="1"/>
      <p:bldP spid="82" grpId="0"/>
      <p:bldP spid="83" grpId="0"/>
      <p:bldP spid="84" grpId="0" animBg="1"/>
      <p:bldP spid="85" grpId="0" animBg="1"/>
      <p:bldP spid="86" grpId="0"/>
      <p:bldP spid="87" grpId="0"/>
      <p:bldP spid="88" grpId="0"/>
      <p:bldP spid="89" grpId="0" animBg="1"/>
      <p:bldP spid="90" grpId="0"/>
      <p:bldP spid="91" grpId="0"/>
      <p:bldP spid="92" grpId="0" animBg="1"/>
      <p:bldP spid="93" grpId="0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3.2 CCX core blocks </a:t>
            </a:r>
            <a:r>
              <a:rPr lang="en-US" dirty="0" smtClean="0"/>
              <a:t>(24)</a:t>
            </a:r>
            <a:endParaRPr lang="en-US" dirty="0"/>
          </a:p>
        </p:txBody>
      </p:sp>
      <p:sp>
        <p:nvSpPr>
          <p:cNvPr id="89" name="TextBox 88"/>
          <p:cNvSpPr txBox="1"/>
          <p:nvPr/>
        </p:nvSpPr>
        <p:spPr>
          <a:xfrm>
            <a:off x="73574" y="765773"/>
            <a:ext cx="4419590" cy="43601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15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Summing up the evolution </a:t>
            </a:r>
            <a:r>
              <a:rPr kumimoji="0" lang="en-US" sz="1800" b="0" i="0" u="none" strike="noStrike" kern="1200" cap="none" spc="-15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of core counts and interconnects in subsequent </a:t>
            </a:r>
            <a:r>
              <a:rPr kumimoji="0" lang="en-US" sz="1800" b="0" i="0" u="none" strike="noStrike" kern="1200" cap="none" spc="-15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CCX generations</a:t>
            </a:r>
            <a:endParaRPr kumimoji="0" lang="en-US" sz="1800" b="0" i="0" u="none" strike="noStrike" kern="1200" cap="none" spc="-15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90" name="Rounded Rectangle 89"/>
          <p:cNvSpPr/>
          <p:nvPr/>
        </p:nvSpPr>
        <p:spPr>
          <a:xfrm>
            <a:off x="-10512" y="1271756"/>
            <a:ext cx="9144000" cy="936000"/>
          </a:xfrm>
          <a:prstGeom prst="roundRect">
            <a:avLst/>
          </a:prstGeom>
          <a:solidFill>
            <a:srgbClr val="DDEEFF"/>
          </a:solidFill>
        </p:spPr>
        <p:txBody>
          <a:bodyPr wrap="square" rtlCol="0" anchor="ctr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71437" y="1219207"/>
            <a:ext cx="9219707" cy="864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(1. gen.) </a:t>
            </a: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Zen and Zen 2-based core blocks </a:t>
            </a: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have </a:t>
            </a: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4 cores </a:t>
            </a: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interconnected by a </a:t>
            </a: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crossbar switch</a:t>
            </a: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whereas in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Zen 3-based CCX core blocks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AMD doubled the core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count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from 4 to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8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1600" b="0" i="0" u="none" strike="noStrike" kern="1200" cap="none" spc="-3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endParaRPr kumimoji="0" lang="en-US" sz="16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</a:t>
            </a:r>
            <a:r>
              <a:rPr kumimoji="0" lang="en-US" sz="1600" b="0" i="0" u="none" strike="noStrike" kern="1200" cap="none" spc="-3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and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replaced the crossbar switch by a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bi-directional ring bus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0" y="2277720"/>
            <a:ext cx="9144000" cy="4512695"/>
            <a:chOff x="0" y="2144683"/>
            <a:chExt cx="9144000" cy="4680000"/>
          </a:xfrm>
        </p:grpSpPr>
        <p:sp>
          <p:nvSpPr>
            <p:cNvPr id="178" name="Rounded Rectangle 177"/>
            <p:cNvSpPr/>
            <p:nvPr/>
          </p:nvSpPr>
          <p:spPr>
            <a:xfrm>
              <a:off x="0" y="2144683"/>
              <a:ext cx="9144000" cy="4680000"/>
            </a:xfrm>
            <a:prstGeom prst="roundRect">
              <a:avLst/>
            </a:prstGeom>
            <a:solidFill>
              <a:srgbClr val="DDEEFF"/>
            </a:solidFill>
            <a:ln>
              <a:solidFill>
                <a:srgbClr val="86A4A7"/>
              </a:solidFill>
            </a:ln>
          </p:spPr>
          <p:txBody>
            <a:bodyPr wrap="square" rtlCol="0" anchor="ctr">
              <a:spAutoFit/>
            </a:bodyPr>
            <a:lstStyle/>
            <a:p>
              <a:pPr marL="285750" marR="0" lvl="0" indent="-28575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grpSp>
          <p:nvGrpSpPr>
            <p:cNvPr id="180" name="Group 179"/>
            <p:cNvGrpSpPr/>
            <p:nvPr/>
          </p:nvGrpSpPr>
          <p:grpSpPr>
            <a:xfrm>
              <a:off x="5511051" y="2252320"/>
              <a:ext cx="2545123" cy="1627600"/>
              <a:chOff x="2610200" y="4570114"/>
              <a:chExt cx="2545123" cy="1674299"/>
            </a:xfrm>
          </p:grpSpPr>
          <p:grpSp>
            <p:nvGrpSpPr>
              <p:cNvPr id="242" name="Group 241"/>
              <p:cNvGrpSpPr/>
              <p:nvPr/>
            </p:nvGrpSpPr>
            <p:grpSpPr>
              <a:xfrm rot="5400000">
                <a:off x="3180312" y="4000002"/>
                <a:ext cx="1404900" cy="2545123"/>
                <a:chOff x="812843" y="342028"/>
                <a:chExt cx="1404900" cy="2545123"/>
              </a:xfrm>
            </p:grpSpPr>
            <p:sp>
              <p:nvSpPr>
                <p:cNvPr id="245" name="Rectangle 244"/>
                <p:cNvSpPr/>
                <p:nvPr/>
              </p:nvSpPr>
              <p:spPr bwMode="auto">
                <a:xfrm>
                  <a:off x="835793" y="457446"/>
                  <a:ext cx="1378800" cy="720000"/>
                </a:xfrm>
                <a:prstGeom prst="rect">
                  <a:avLst/>
                </a:prstGeom>
                <a:solidFill>
                  <a:srgbClr val="CCECFF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endParaRPr>
                </a:p>
              </p:txBody>
            </p:sp>
            <p:cxnSp>
              <p:nvCxnSpPr>
                <p:cNvPr id="246" name="Straight Connector 245"/>
                <p:cNvCxnSpPr/>
                <p:nvPr/>
              </p:nvCxnSpPr>
              <p:spPr bwMode="auto">
                <a:xfrm>
                  <a:off x="1500202" y="450146"/>
                  <a:ext cx="0" cy="72000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47" name="Straight Connector 246"/>
                <p:cNvCxnSpPr/>
                <p:nvPr/>
              </p:nvCxnSpPr>
              <p:spPr bwMode="auto">
                <a:xfrm>
                  <a:off x="2217743" y="454228"/>
                  <a:ext cx="0" cy="72000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248" name="TextBox 247"/>
                <p:cNvSpPr txBox="1"/>
                <p:nvPr/>
              </p:nvSpPr>
              <p:spPr>
                <a:xfrm>
                  <a:off x="987439" y="465296"/>
                  <a:ext cx="582113" cy="492443"/>
                </a:xfrm>
                <a:prstGeom prst="rect">
                  <a:avLst/>
                </a:prstGeom>
                <a:noFill/>
              </p:spPr>
              <p:txBody>
                <a:bodyPr vert="vert270"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/>
                      <a:ea typeface="+mn-ea"/>
                      <a:cs typeface="+mn-cs"/>
                    </a:rPr>
                    <a:t>Ci</a:t>
                  </a:r>
                  <a:br>
                    <a:rPr kumimoji="0" lang="en-US" sz="12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/>
                      <a:ea typeface="+mn-ea"/>
                      <a:cs typeface="+mn-cs"/>
                    </a:rPr>
                  </a:br>
                  <a:endParaRPr kumimoji="0" lang="en-US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TextBox 248"/>
                <p:cNvSpPr txBox="1"/>
                <p:nvPr/>
              </p:nvSpPr>
              <p:spPr>
                <a:xfrm>
                  <a:off x="1624903" y="342028"/>
                  <a:ext cx="385453" cy="638578"/>
                </a:xfrm>
                <a:prstGeom prst="rect">
                  <a:avLst/>
                </a:prstGeom>
                <a:noFill/>
              </p:spPr>
              <p:txBody>
                <a:bodyPr vert="vert270"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/>
                      <a:ea typeface="+mn-ea"/>
                      <a:cs typeface="+mn-cs"/>
                    </a:rPr>
                    <a:t>Ci</a:t>
                  </a:r>
                </a:p>
              </p:txBody>
            </p:sp>
            <p:sp>
              <p:nvSpPr>
                <p:cNvPr id="250" name="Rectangle 249"/>
                <p:cNvSpPr/>
                <p:nvPr/>
              </p:nvSpPr>
              <p:spPr bwMode="auto">
                <a:xfrm>
                  <a:off x="830238" y="1177303"/>
                  <a:ext cx="1378800" cy="288000"/>
                </a:xfrm>
                <a:prstGeom prst="rect">
                  <a:avLst/>
                </a:prstGeom>
                <a:solidFill>
                  <a:srgbClr val="DDFFEC"/>
                </a:solidFill>
                <a:ln w="158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endParaRPr>
                </a:p>
              </p:txBody>
            </p:sp>
            <p:sp>
              <p:nvSpPr>
                <p:cNvPr id="251" name="TextBox 250"/>
                <p:cNvSpPr txBox="1"/>
                <p:nvPr/>
              </p:nvSpPr>
              <p:spPr>
                <a:xfrm>
                  <a:off x="822968" y="1165041"/>
                  <a:ext cx="1368000" cy="3240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50" b="0" i="0" u="none" strike="noStrike" kern="1200" cap="none" spc="-3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rPr>
                    <a:t> 4 MB     4 MB </a:t>
                  </a:r>
                </a:p>
              </p:txBody>
            </p:sp>
            <p:cxnSp>
              <p:nvCxnSpPr>
                <p:cNvPr id="252" name="Straight Connector 251"/>
                <p:cNvCxnSpPr/>
                <p:nvPr/>
              </p:nvCxnSpPr>
              <p:spPr bwMode="auto">
                <a:xfrm>
                  <a:off x="1500202" y="1178659"/>
                  <a:ext cx="0" cy="307048"/>
                </a:xfrm>
                <a:prstGeom prst="line">
                  <a:avLst/>
                </a:prstGeom>
                <a:noFill/>
                <a:ln w="6350" cap="flat" cmpd="sng" algn="ctr">
                  <a:solidFill>
                    <a:schemeClr val="tx1"/>
                  </a:solidFill>
                  <a:prstDash val="sysDash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993300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53" name="Straight Connector 252"/>
                <p:cNvCxnSpPr/>
                <p:nvPr/>
              </p:nvCxnSpPr>
              <p:spPr bwMode="auto">
                <a:xfrm>
                  <a:off x="2215936" y="1184105"/>
                  <a:ext cx="0" cy="307048"/>
                </a:xfrm>
                <a:prstGeom prst="line">
                  <a:avLst/>
                </a:prstGeom>
                <a:noFill/>
                <a:ln w="6350" cap="flat" cmpd="sng" algn="ctr">
                  <a:solidFill>
                    <a:schemeClr val="tx1"/>
                  </a:solidFill>
                  <a:prstDash val="sysDash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993300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254" name="Rectangle 253"/>
                <p:cNvSpPr/>
                <p:nvPr/>
              </p:nvSpPr>
              <p:spPr bwMode="auto">
                <a:xfrm>
                  <a:off x="820860" y="1477577"/>
                  <a:ext cx="1386000" cy="324000"/>
                </a:xfrm>
                <a:prstGeom prst="rect">
                  <a:avLst/>
                </a:prstGeom>
                <a:solidFill>
                  <a:srgbClr val="FFFF9F"/>
                </a:solidFill>
                <a:ln w="15875" cap="flat" cmpd="sng" algn="ctr">
                  <a:solidFill>
                    <a:schemeClr val="tx1"/>
                  </a:solidFill>
                  <a:prstDash val="sysDash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endParaRPr>
                </a:p>
              </p:txBody>
            </p:sp>
            <p:sp>
              <p:nvSpPr>
                <p:cNvPr id="255" name="TextBox 254"/>
                <p:cNvSpPr txBox="1"/>
                <p:nvPr/>
              </p:nvSpPr>
              <p:spPr>
                <a:xfrm>
                  <a:off x="812843" y="1481328"/>
                  <a:ext cx="1114381" cy="3369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50" b="0" i="0" u="none" strike="noStrike" kern="1200" cap="none" spc="-3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rPr>
                    <a:t>Crossbar (4x4)</a:t>
                  </a:r>
                </a:p>
              </p:txBody>
            </p:sp>
            <p:sp>
              <p:nvSpPr>
                <p:cNvPr id="256" name="Rectangle 255"/>
                <p:cNvSpPr/>
                <p:nvPr/>
              </p:nvSpPr>
              <p:spPr bwMode="auto">
                <a:xfrm>
                  <a:off x="826304" y="1799639"/>
                  <a:ext cx="1386000" cy="307048"/>
                </a:xfrm>
                <a:prstGeom prst="rect">
                  <a:avLst/>
                </a:prstGeom>
                <a:solidFill>
                  <a:srgbClr val="DDFFEC"/>
                </a:solidFill>
                <a:ln w="158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endParaRPr>
                </a:p>
              </p:txBody>
            </p:sp>
            <p:sp>
              <p:nvSpPr>
                <p:cNvPr id="257" name="TextBox 256"/>
                <p:cNvSpPr txBox="1"/>
                <p:nvPr/>
              </p:nvSpPr>
              <p:spPr>
                <a:xfrm>
                  <a:off x="903904" y="1818290"/>
                  <a:ext cx="1224000" cy="312123"/>
                </a:xfrm>
                <a:prstGeom prst="rect">
                  <a:avLst/>
                </a:prstGeom>
                <a:noFill/>
              </p:spPr>
              <p:txBody>
                <a:bodyPr wrap="none" rtlCol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50" b="0" i="0" u="none" strike="noStrike" kern="1200" cap="none" spc="-3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rPr>
                    <a:t>4 MB     4 MB</a:t>
                  </a:r>
                </a:p>
              </p:txBody>
            </p:sp>
            <p:cxnSp>
              <p:nvCxnSpPr>
                <p:cNvPr id="258" name="Straight Connector 257"/>
                <p:cNvCxnSpPr/>
                <p:nvPr/>
              </p:nvCxnSpPr>
              <p:spPr bwMode="auto">
                <a:xfrm>
                  <a:off x="1497483" y="1798283"/>
                  <a:ext cx="0" cy="307048"/>
                </a:xfrm>
                <a:prstGeom prst="line">
                  <a:avLst/>
                </a:prstGeom>
                <a:noFill/>
                <a:ln w="6350" cap="flat" cmpd="sng" algn="ctr">
                  <a:solidFill>
                    <a:schemeClr val="tx1"/>
                  </a:solidFill>
                  <a:prstDash val="sysDash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993300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59" name="Straight Connector 258"/>
                <p:cNvCxnSpPr/>
                <p:nvPr/>
              </p:nvCxnSpPr>
              <p:spPr bwMode="auto">
                <a:xfrm>
                  <a:off x="2205052" y="1805085"/>
                  <a:ext cx="0" cy="307048"/>
                </a:xfrm>
                <a:prstGeom prst="line">
                  <a:avLst/>
                </a:prstGeom>
                <a:noFill/>
                <a:ln w="6350" cap="flat" cmpd="sng" algn="ctr">
                  <a:solidFill>
                    <a:schemeClr val="tx1"/>
                  </a:solidFill>
                  <a:prstDash val="sysDash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993300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260" name="Rectangle 259"/>
                <p:cNvSpPr/>
                <p:nvPr/>
              </p:nvSpPr>
              <p:spPr bwMode="auto">
                <a:xfrm>
                  <a:off x="824151" y="2102704"/>
                  <a:ext cx="1389600" cy="784447"/>
                </a:xfrm>
                <a:prstGeom prst="rect">
                  <a:avLst/>
                </a:prstGeom>
                <a:solidFill>
                  <a:srgbClr val="CCECFF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endParaRPr>
                </a:p>
              </p:txBody>
            </p:sp>
            <p:cxnSp>
              <p:nvCxnSpPr>
                <p:cNvPr id="261" name="Straight Connector 260"/>
                <p:cNvCxnSpPr/>
                <p:nvPr/>
              </p:nvCxnSpPr>
              <p:spPr bwMode="auto">
                <a:xfrm>
                  <a:off x="1497483" y="2091651"/>
                  <a:ext cx="0" cy="788711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62" name="Straight Connector 261"/>
                <p:cNvCxnSpPr/>
                <p:nvPr/>
              </p:nvCxnSpPr>
              <p:spPr bwMode="auto">
                <a:xfrm>
                  <a:off x="2215024" y="2091651"/>
                  <a:ext cx="0" cy="788711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263" name="TextBox 262"/>
                <p:cNvSpPr txBox="1"/>
                <p:nvPr/>
              </p:nvSpPr>
              <p:spPr>
                <a:xfrm>
                  <a:off x="983983" y="2142331"/>
                  <a:ext cx="582113" cy="492443"/>
                </a:xfrm>
                <a:prstGeom prst="rect">
                  <a:avLst/>
                </a:prstGeom>
                <a:noFill/>
              </p:spPr>
              <p:txBody>
                <a:bodyPr vert="vert270"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/>
                      <a:ea typeface="+mn-ea"/>
                      <a:cs typeface="+mn-cs"/>
                    </a:rPr>
                    <a:t>Ci</a:t>
                  </a:r>
                  <a:br>
                    <a:rPr kumimoji="0" lang="en-US" sz="12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/>
                      <a:ea typeface="+mn-ea"/>
                      <a:cs typeface="+mn-cs"/>
                    </a:rPr>
                  </a:br>
                  <a:endParaRPr kumimoji="0" lang="en-US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TextBox 263"/>
                <p:cNvSpPr txBox="1"/>
                <p:nvPr/>
              </p:nvSpPr>
              <p:spPr>
                <a:xfrm>
                  <a:off x="1632062" y="2139927"/>
                  <a:ext cx="385453" cy="494845"/>
                </a:xfrm>
                <a:prstGeom prst="rect">
                  <a:avLst/>
                </a:prstGeom>
                <a:noFill/>
              </p:spPr>
              <p:txBody>
                <a:bodyPr vert="vert270"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/>
                      <a:ea typeface="+mn-ea"/>
                      <a:cs typeface="+mn-cs"/>
                    </a:rPr>
                    <a:t>Ci</a:t>
                  </a:r>
                </a:p>
              </p:txBody>
            </p:sp>
          </p:grpSp>
          <p:sp>
            <p:nvSpPr>
              <p:cNvPr id="243" name="TextBox 242"/>
              <p:cNvSpPr txBox="1"/>
              <p:nvPr/>
            </p:nvSpPr>
            <p:spPr>
              <a:xfrm>
                <a:off x="3361816" y="5981226"/>
                <a:ext cx="365624" cy="25793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50" b="0" i="0" u="none" strike="noStrike" kern="1200" cap="none" spc="-3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L3</a:t>
                </a:r>
              </a:p>
            </p:txBody>
          </p:sp>
          <p:sp>
            <p:nvSpPr>
              <p:cNvPr id="244" name="TextBox 243"/>
              <p:cNvSpPr txBox="1"/>
              <p:nvPr/>
            </p:nvSpPr>
            <p:spPr>
              <a:xfrm>
                <a:off x="3997689" y="5986483"/>
                <a:ext cx="365624" cy="25793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50" b="0" i="0" u="none" strike="noStrike" kern="1200" cap="none" spc="-3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L3</a:t>
                </a:r>
              </a:p>
            </p:txBody>
          </p:sp>
        </p:grpSp>
        <p:grpSp>
          <p:nvGrpSpPr>
            <p:cNvPr id="181" name="Group 180"/>
            <p:cNvGrpSpPr/>
            <p:nvPr/>
          </p:nvGrpSpPr>
          <p:grpSpPr>
            <a:xfrm>
              <a:off x="1606468" y="2262425"/>
              <a:ext cx="2555633" cy="1622606"/>
              <a:chOff x="2610197" y="4575251"/>
              <a:chExt cx="2555633" cy="1669162"/>
            </a:xfrm>
          </p:grpSpPr>
          <p:grpSp>
            <p:nvGrpSpPr>
              <p:cNvPr id="219" name="Group 218"/>
              <p:cNvGrpSpPr/>
              <p:nvPr/>
            </p:nvGrpSpPr>
            <p:grpSpPr>
              <a:xfrm rot="5400000">
                <a:off x="3188134" y="3997314"/>
                <a:ext cx="1399760" cy="2555633"/>
                <a:chOff x="817983" y="331518"/>
                <a:chExt cx="1399760" cy="2555633"/>
              </a:xfrm>
            </p:grpSpPr>
            <p:sp>
              <p:nvSpPr>
                <p:cNvPr id="222" name="Rectangle 221"/>
                <p:cNvSpPr/>
                <p:nvPr/>
              </p:nvSpPr>
              <p:spPr bwMode="auto">
                <a:xfrm>
                  <a:off x="835793" y="457446"/>
                  <a:ext cx="1378800" cy="720000"/>
                </a:xfrm>
                <a:prstGeom prst="rect">
                  <a:avLst/>
                </a:prstGeom>
                <a:solidFill>
                  <a:srgbClr val="CCECFF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endParaRPr>
                </a:p>
              </p:txBody>
            </p:sp>
            <p:cxnSp>
              <p:nvCxnSpPr>
                <p:cNvPr id="223" name="Straight Connector 222"/>
                <p:cNvCxnSpPr/>
                <p:nvPr/>
              </p:nvCxnSpPr>
              <p:spPr bwMode="auto">
                <a:xfrm>
                  <a:off x="1500202" y="450146"/>
                  <a:ext cx="0" cy="72000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24" name="Straight Connector 223"/>
                <p:cNvCxnSpPr/>
                <p:nvPr/>
              </p:nvCxnSpPr>
              <p:spPr bwMode="auto">
                <a:xfrm>
                  <a:off x="2217743" y="454228"/>
                  <a:ext cx="0" cy="72000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225" name="TextBox 224"/>
                <p:cNvSpPr txBox="1"/>
                <p:nvPr/>
              </p:nvSpPr>
              <p:spPr>
                <a:xfrm>
                  <a:off x="997922" y="475805"/>
                  <a:ext cx="582113" cy="492443"/>
                </a:xfrm>
                <a:prstGeom prst="rect">
                  <a:avLst/>
                </a:prstGeom>
                <a:noFill/>
              </p:spPr>
              <p:txBody>
                <a:bodyPr vert="vert270"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/>
                      <a:ea typeface="+mn-ea"/>
                      <a:cs typeface="+mn-cs"/>
                    </a:rPr>
                    <a:t>Ci</a:t>
                  </a:r>
                  <a:br>
                    <a:rPr kumimoji="0" lang="en-US" sz="12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/>
                      <a:ea typeface="+mn-ea"/>
                      <a:cs typeface="+mn-cs"/>
                    </a:rPr>
                  </a:br>
                  <a:endParaRPr kumimoji="0" lang="en-US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endParaRPr>
                </a:p>
              </p:txBody>
            </p:sp>
            <p:sp>
              <p:nvSpPr>
                <p:cNvPr id="226" name="TextBox 225"/>
                <p:cNvSpPr txBox="1"/>
                <p:nvPr/>
              </p:nvSpPr>
              <p:spPr>
                <a:xfrm>
                  <a:off x="1656433" y="331518"/>
                  <a:ext cx="385453" cy="638578"/>
                </a:xfrm>
                <a:prstGeom prst="rect">
                  <a:avLst/>
                </a:prstGeom>
                <a:noFill/>
              </p:spPr>
              <p:txBody>
                <a:bodyPr vert="vert270"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/>
                      <a:ea typeface="+mn-ea"/>
                      <a:cs typeface="+mn-cs"/>
                    </a:rPr>
                    <a:t>Ci</a:t>
                  </a:r>
                </a:p>
              </p:txBody>
            </p:sp>
            <p:sp>
              <p:nvSpPr>
                <p:cNvPr id="227" name="Rectangle 226"/>
                <p:cNvSpPr/>
                <p:nvPr/>
              </p:nvSpPr>
              <p:spPr bwMode="auto">
                <a:xfrm>
                  <a:off x="830238" y="1177303"/>
                  <a:ext cx="1378800" cy="288000"/>
                </a:xfrm>
                <a:prstGeom prst="rect">
                  <a:avLst/>
                </a:prstGeom>
                <a:solidFill>
                  <a:srgbClr val="DDFFEC"/>
                </a:solidFill>
                <a:ln w="158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endParaRPr>
                </a:p>
              </p:txBody>
            </p:sp>
            <p:sp>
              <p:nvSpPr>
                <p:cNvPr id="228" name="TextBox 227"/>
                <p:cNvSpPr txBox="1"/>
                <p:nvPr/>
              </p:nvSpPr>
              <p:spPr>
                <a:xfrm>
                  <a:off x="822968" y="1165041"/>
                  <a:ext cx="1368000" cy="3240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50" b="0" i="0" u="none" strike="noStrike" kern="1200" cap="none" spc="-3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rPr>
                    <a:t> 2 MB     2 MB </a:t>
                  </a:r>
                </a:p>
              </p:txBody>
            </p:sp>
            <p:cxnSp>
              <p:nvCxnSpPr>
                <p:cNvPr id="229" name="Straight Connector 228"/>
                <p:cNvCxnSpPr/>
                <p:nvPr/>
              </p:nvCxnSpPr>
              <p:spPr bwMode="auto">
                <a:xfrm>
                  <a:off x="1500202" y="1178659"/>
                  <a:ext cx="0" cy="307048"/>
                </a:xfrm>
                <a:prstGeom prst="line">
                  <a:avLst/>
                </a:prstGeom>
                <a:noFill/>
                <a:ln w="6350" cap="flat" cmpd="sng" algn="ctr">
                  <a:solidFill>
                    <a:schemeClr val="tx1"/>
                  </a:solidFill>
                  <a:prstDash val="sysDash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993300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30" name="Straight Connector 229"/>
                <p:cNvCxnSpPr/>
                <p:nvPr/>
              </p:nvCxnSpPr>
              <p:spPr bwMode="auto">
                <a:xfrm>
                  <a:off x="2215936" y="1184105"/>
                  <a:ext cx="0" cy="307048"/>
                </a:xfrm>
                <a:prstGeom prst="line">
                  <a:avLst/>
                </a:prstGeom>
                <a:noFill/>
                <a:ln w="6350" cap="flat" cmpd="sng" algn="ctr">
                  <a:solidFill>
                    <a:schemeClr val="tx1"/>
                  </a:solidFill>
                  <a:prstDash val="sysDash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993300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231" name="Rectangle 230"/>
                <p:cNvSpPr/>
                <p:nvPr/>
              </p:nvSpPr>
              <p:spPr bwMode="auto">
                <a:xfrm>
                  <a:off x="820860" y="1477577"/>
                  <a:ext cx="1386000" cy="324000"/>
                </a:xfrm>
                <a:prstGeom prst="rect">
                  <a:avLst/>
                </a:prstGeom>
                <a:solidFill>
                  <a:srgbClr val="FFFF9F"/>
                </a:solidFill>
                <a:ln w="15875" cap="flat" cmpd="sng" algn="ctr">
                  <a:solidFill>
                    <a:schemeClr val="tx1"/>
                  </a:solidFill>
                  <a:prstDash val="sysDash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endParaRPr>
                </a:p>
              </p:txBody>
            </p:sp>
            <p:sp>
              <p:nvSpPr>
                <p:cNvPr id="232" name="TextBox 231"/>
                <p:cNvSpPr txBox="1"/>
                <p:nvPr/>
              </p:nvSpPr>
              <p:spPr>
                <a:xfrm>
                  <a:off x="817983" y="1481327"/>
                  <a:ext cx="1109615" cy="3369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50" b="0" i="0" u="none" strike="noStrike" kern="1200" cap="none" spc="-3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rPr>
                    <a:t>Crossbar (4x4)</a:t>
                  </a:r>
                </a:p>
              </p:txBody>
            </p:sp>
            <p:sp>
              <p:nvSpPr>
                <p:cNvPr id="233" name="Rectangle 232"/>
                <p:cNvSpPr/>
                <p:nvPr/>
              </p:nvSpPr>
              <p:spPr bwMode="auto">
                <a:xfrm>
                  <a:off x="826304" y="1799639"/>
                  <a:ext cx="1386000" cy="307048"/>
                </a:xfrm>
                <a:prstGeom prst="rect">
                  <a:avLst/>
                </a:prstGeom>
                <a:solidFill>
                  <a:srgbClr val="DDFFEC"/>
                </a:solidFill>
                <a:ln w="158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endParaRPr>
                </a:p>
              </p:txBody>
            </p:sp>
            <p:sp>
              <p:nvSpPr>
                <p:cNvPr id="234" name="TextBox 233"/>
                <p:cNvSpPr txBox="1"/>
                <p:nvPr/>
              </p:nvSpPr>
              <p:spPr>
                <a:xfrm>
                  <a:off x="903904" y="1818290"/>
                  <a:ext cx="1224000" cy="312123"/>
                </a:xfrm>
                <a:prstGeom prst="rect">
                  <a:avLst/>
                </a:prstGeom>
                <a:noFill/>
              </p:spPr>
              <p:txBody>
                <a:bodyPr wrap="none" rtlCol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50" b="0" i="0" u="none" strike="noStrike" kern="1200" cap="none" spc="-3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rPr>
                    <a:t>2 MB     2 MB</a:t>
                  </a:r>
                </a:p>
              </p:txBody>
            </p:sp>
            <p:cxnSp>
              <p:nvCxnSpPr>
                <p:cNvPr id="235" name="Straight Connector 234"/>
                <p:cNvCxnSpPr/>
                <p:nvPr/>
              </p:nvCxnSpPr>
              <p:spPr bwMode="auto">
                <a:xfrm>
                  <a:off x="1497483" y="1798283"/>
                  <a:ext cx="0" cy="307048"/>
                </a:xfrm>
                <a:prstGeom prst="line">
                  <a:avLst/>
                </a:prstGeom>
                <a:noFill/>
                <a:ln w="6350" cap="flat" cmpd="sng" algn="ctr">
                  <a:solidFill>
                    <a:schemeClr val="tx1"/>
                  </a:solidFill>
                  <a:prstDash val="sysDash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993300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36" name="Straight Connector 235"/>
                <p:cNvCxnSpPr/>
                <p:nvPr/>
              </p:nvCxnSpPr>
              <p:spPr bwMode="auto">
                <a:xfrm>
                  <a:off x="2205052" y="1805085"/>
                  <a:ext cx="0" cy="307048"/>
                </a:xfrm>
                <a:prstGeom prst="line">
                  <a:avLst/>
                </a:prstGeom>
                <a:noFill/>
                <a:ln w="6350" cap="flat" cmpd="sng" algn="ctr">
                  <a:solidFill>
                    <a:schemeClr val="tx1"/>
                  </a:solidFill>
                  <a:prstDash val="sysDash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993300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237" name="Rectangle 236"/>
                <p:cNvSpPr/>
                <p:nvPr/>
              </p:nvSpPr>
              <p:spPr bwMode="auto">
                <a:xfrm>
                  <a:off x="824151" y="2102704"/>
                  <a:ext cx="1389600" cy="784447"/>
                </a:xfrm>
                <a:prstGeom prst="rect">
                  <a:avLst/>
                </a:prstGeom>
                <a:solidFill>
                  <a:srgbClr val="CCECFF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endParaRPr>
                </a:p>
              </p:txBody>
            </p:sp>
            <p:cxnSp>
              <p:nvCxnSpPr>
                <p:cNvPr id="238" name="Straight Connector 237"/>
                <p:cNvCxnSpPr/>
                <p:nvPr/>
              </p:nvCxnSpPr>
              <p:spPr bwMode="auto">
                <a:xfrm>
                  <a:off x="1497483" y="2091651"/>
                  <a:ext cx="0" cy="788711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39" name="Straight Connector 238"/>
                <p:cNvCxnSpPr/>
                <p:nvPr/>
              </p:nvCxnSpPr>
              <p:spPr bwMode="auto">
                <a:xfrm>
                  <a:off x="2215024" y="2091651"/>
                  <a:ext cx="0" cy="788711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240" name="TextBox 239"/>
                <p:cNvSpPr txBox="1"/>
                <p:nvPr/>
              </p:nvSpPr>
              <p:spPr>
                <a:xfrm>
                  <a:off x="1004979" y="2142332"/>
                  <a:ext cx="582113" cy="492443"/>
                </a:xfrm>
                <a:prstGeom prst="rect">
                  <a:avLst/>
                </a:prstGeom>
                <a:noFill/>
              </p:spPr>
              <p:txBody>
                <a:bodyPr vert="vert270"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/>
                      <a:ea typeface="+mn-ea"/>
                      <a:cs typeface="+mn-cs"/>
                    </a:rPr>
                    <a:t>Ci</a:t>
                  </a:r>
                  <a:br>
                    <a:rPr kumimoji="0" lang="en-US" sz="12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/>
                      <a:ea typeface="+mn-ea"/>
                      <a:cs typeface="+mn-cs"/>
                    </a:rPr>
                  </a:br>
                  <a:endParaRPr kumimoji="0" lang="en-US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endParaRPr>
                </a:p>
              </p:txBody>
            </p:sp>
            <p:sp>
              <p:nvSpPr>
                <p:cNvPr id="241" name="TextBox 240"/>
                <p:cNvSpPr txBox="1"/>
                <p:nvPr/>
              </p:nvSpPr>
              <p:spPr>
                <a:xfrm>
                  <a:off x="1642553" y="2150437"/>
                  <a:ext cx="385453" cy="494845"/>
                </a:xfrm>
                <a:prstGeom prst="rect">
                  <a:avLst/>
                </a:prstGeom>
                <a:noFill/>
              </p:spPr>
              <p:txBody>
                <a:bodyPr vert="vert270"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/>
                      <a:ea typeface="+mn-ea"/>
                      <a:cs typeface="+mn-cs"/>
                    </a:rPr>
                    <a:t>Ci</a:t>
                  </a:r>
                </a:p>
              </p:txBody>
            </p:sp>
          </p:grpSp>
          <p:sp>
            <p:nvSpPr>
              <p:cNvPr id="220" name="TextBox 219"/>
              <p:cNvSpPr txBox="1"/>
              <p:nvPr/>
            </p:nvSpPr>
            <p:spPr>
              <a:xfrm>
                <a:off x="3361816" y="5981226"/>
                <a:ext cx="365624" cy="25793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50" b="0" i="0" u="none" strike="noStrike" kern="1200" cap="none" spc="-3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L3</a:t>
                </a:r>
              </a:p>
            </p:txBody>
          </p:sp>
          <p:sp>
            <p:nvSpPr>
              <p:cNvPr id="221" name="TextBox 220"/>
              <p:cNvSpPr txBox="1"/>
              <p:nvPr/>
            </p:nvSpPr>
            <p:spPr>
              <a:xfrm>
                <a:off x="3997689" y="5986483"/>
                <a:ext cx="365624" cy="25793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50" b="0" i="0" u="none" strike="noStrike" kern="1200" cap="none" spc="-3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L3</a:t>
                </a:r>
              </a:p>
            </p:txBody>
          </p:sp>
        </p:grpSp>
        <p:grpSp>
          <p:nvGrpSpPr>
            <p:cNvPr id="182" name="Group 181"/>
            <p:cNvGrpSpPr/>
            <p:nvPr/>
          </p:nvGrpSpPr>
          <p:grpSpPr>
            <a:xfrm rot="5400000">
              <a:off x="3205038" y="3804649"/>
              <a:ext cx="2805116" cy="3090225"/>
              <a:chOff x="1056967" y="1224480"/>
              <a:chExt cx="2885601" cy="3090225"/>
            </a:xfrm>
          </p:grpSpPr>
          <p:sp>
            <p:nvSpPr>
              <p:cNvPr id="188" name="Rectangle 187"/>
              <p:cNvSpPr/>
              <p:nvPr/>
            </p:nvSpPr>
            <p:spPr bwMode="auto">
              <a:xfrm>
                <a:off x="1071142" y="1366589"/>
                <a:ext cx="2869273" cy="716107"/>
              </a:xfrm>
              <a:prstGeom prst="rect">
                <a:avLst/>
              </a:prstGeom>
              <a:solidFill>
                <a:srgbClr val="CCECFF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cxnSp>
            <p:nvCxnSpPr>
              <p:cNvPr id="189" name="Straight Connector 188"/>
              <p:cNvCxnSpPr/>
              <p:nvPr/>
            </p:nvCxnSpPr>
            <p:spPr bwMode="auto">
              <a:xfrm>
                <a:off x="1067851" y="2083720"/>
                <a:ext cx="2869273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90" name="Straight Connector 189"/>
              <p:cNvCxnSpPr/>
              <p:nvPr/>
            </p:nvCxnSpPr>
            <p:spPr bwMode="auto">
              <a:xfrm>
                <a:off x="1747193" y="1359289"/>
                <a:ext cx="0" cy="72000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91" name="Straight Connector 190"/>
              <p:cNvCxnSpPr/>
              <p:nvPr/>
            </p:nvCxnSpPr>
            <p:spPr bwMode="auto">
              <a:xfrm>
                <a:off x="2464734" y="1363371"/>
                <a:ext cx="0" cy="72000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92" name="Straight Connector 191"/>
              <p:cNvCxnSpPr/>
              <p:nvPr/>
            </p:nvCxnSpPr>
            <p:spPr bwMode="auto">
              <a:xfrm>
                <a:off x="3219806" y="1367453"/>
                <a:ext cx="0" cy="72000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93" name="TextBox 192"/>
              <p:cNvSpPr txBox="1"/>
              <p:nvPr/>
            </p:nvSpPr>
            <p:spPr>
              <a:xfrm>
                <a:off x="1222089" y="1383706"/>
                <a:ext cx="582113" cy="473795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</a:t>
                </a:r>
                <a:r>
                  <a:rPr kumimoji="0" lang="en-US" sz="125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4</a:t>
                </a:r>
                <a:r>
                  <a:rPr kumimoji="0" lang="en-US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/>
                </a:r>
                <a:br>
                  <a:rPr kumimoji="0" lang="en-US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</a:br>
                <a:endPara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94" name="TextBox 193"/>
              <p:cNvSpPr txBox="1"/>
              <p:nvPr/>
            </p:nvSpPr>
            <p:spPr>
              <a:xfrm>
                <a:off x="1899134" y="1319886"/>
                <a:ext cx="385453" cy="519948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</a:t>
                </a:r>
                <a:r>
                  <a:rPr kumimoji="0" lang="en-US" sz="125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5</a:t>
                </a:r>
              </a:p>
            </p:txBody>
          </p:sp>
          <p:sp>
            <p:nvSpPr>
              <p:cNvPr id="195" name="TextBox 194"/>
              <p:cNvSpPr txBox="1"/>
              <p:nvPr/>
            </p:nvSpPr>
            <p:spPr>
              <a:xfrm>
                <a:off x="2587499" y="1224480"/>
                <a:ext cx="385453" cy="621457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</a:t>
                </a:r>
                <a:r>
                  <a:rPr kumimoji="0" lang="en-US" sz="125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6</a:t>
                </a:r>
              </a:p>
            </p:txBody>
          </p:sp>
          <p:sp>
            <p:nvSpPr>
              <p:cNvPr id="196" name="TextBox 195"/>
              <p:cNvSpPr txBox="1"/>
              <p:nvPr/>
            </p:nvSpPr>
            <p:spPr>
              <a:xfrm>
                <a:off x="3279950" y="1332909"/>
                <a:ext cx="385453" cy="519947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</a:t>
                </a:r>
                <a:r>
                  <a:rPr kumimoji="0" lang="en-US" sz="125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7</a:t>
                </a:r>
              </a:p>
            </p:txBody>
          </p:sp>
          <p:sp>
            <p:nvSpPr>
              <p:cNvPr id="197" name="Rectangle 196"/>
              <p:cNvSpPr/>
              <p:nvPr/>
            </p:nvSpPr>
            <p:spPr bwMode="auto">
              <a:xfrm>
                <a:off x="1067851" y="2086446"/>
                <a:ext cx="2869273" cy="288000"/>
              </a:xfrm>
              <a:prstGeom prst="rect">
                <a:avLst/>
              </a:prstGeom>
              <a:solidFill>
                <a:srgbClr val="DDFFEC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98" name="TextBox 197"/>
              <p:cNvSpPr txBox="1"/>
              <p:nvPr/>
            </p:nvSpPr>
            <p:spPr>
              <a:xfrm>
                <a:off x="1085478" y="2090498"/>
                <a:ext cx="2657525" cy="252244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50" b="0" i="0" u="none" strike="noStrike" kern="1200" cap="none" spc="-3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Shared, segmented L3 (4x4 MB) </a:t>
                </a:r>
              </a:p>
            </p:txBody>
          </p:sp>
          <p:cxnSp>
            <p:nvCxnSpPr>
              <p:cNvPr id="199" name="Straight Connector 198"/>
              <p:cNvCxnSpPr/>
              <p:nvPr/>
            </p:nvCxnSpPr>
            <p:spPr bwMode="auto">
              <a:xfrm>
                <a:off x="1747193" y="2087802"/>
                <a:ext cx="0" cy="307048"/>
              </a:xfrm>
              <a:prstGeom prst="line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0" name="Straight Connector 199"/>
              <p:cNvCxnSpPr/>
              <p:nvPr/>
            </p:nvCxnSpPr>
            <p:spPr bwMode="auto">
              <a:xfrm>
                <a:off x="2462927" y="2093248"/>
                <a:ext cx="0" cy="307048"/>
              </a:xfrm>
              <a:prstGeom prst="line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1" name="Straight Connector 200"/>
              <p:cNvCxnSpPr/>
              <p:nvPr/>
            </p:nvCxnSpPr>
            <p:spPr bwMode="auto">
              <a:xfrm>
                <a:off x="3217488" y="2086446"/>
                <a:ext cx="0" cy="307048"/>
              </a:xfrm>
              <a:prstGeom prst="line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02" name="Rectangle 201"/>
              <p:cNvSpPr/>
              <p:nvPr/>
            </p:nvSpPr>
            <p:spPr bwMode="auto">
              <a:xfrm>
                <a:off x="1067851" y="2386720"/>
                <a:ext cx="2869273" cy="324000"/>
              </a:xfrm>
              <a:prstGeom prst="rect">
                <a:avLst/>
              </a:prstGeom>
              <a:solidFill>
                <a:srgbClr val="FFFF9F"/>
              </a:solidFill>
              <a:ln w="15875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203" name="TextBox 202"/>
              <p:cNvSpPr txBox="1"/>
              <p:nvPr/>
            </p:nvSpPr>
            <p:spPr>
              <a:xfrm>
                <a:off x="1561059" y="2390470"/>
                <a:ext cx="1088340" cy="331824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50" b="0" i="0" u="none" strike="noStrike" kern="1200" cap="none" spc="-3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Bi-directional ring bus</a:t>
                </a:r>
              </a:p>
            </p:txBody>
          </p:sp>
          <p:cxnSp>
            <p:nvCxnSpPr>
              <p:cNvPr id="204" name="Straight Connector 203"/>
              <p:cNvCxnSpPr/>
              <p:nvPr/>
            </p:nvCxnSpPr>
            <p:spPr bwMode="auto">
              <a:xfrm>
                <a:off x="1056967" y="2708782"/>
                <a:ext cx="2869273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05" name="Rectangle 204"/>
              <p:cNvSpPr/>
              <p:nvPr/>
            </p:nvSpPr>
            <p:spPr bwMode="auto">
              <a:xfrm>
                <a:off x="1073295" y="2708782"/>
                <a:ext cx="2869273" cy="307048"/>
              </a:xfrm>
              <a:prstGeom prst="rect">
                <a:avLst/>
              </a:prstGeom>
              <a:solidFill>
                <a:srgbClr val="DDFFEC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206" name="TextBox 205"/>
              <p:cNvSpPr txBox="1"/>
              <p:nvPr/>
            </p:nvSpPr>
            <p:spPr>
              <a:xfrm>
                <a:off x="1085886" y="2707734"/>
                <a:ext cx="2639394" cy="297165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50" b="0" i="0" u="none" strike="noStrike" kern="1200" cap="none" spc="-3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Shared, segmented L3 (4x4 MB)</a:t>
                </a:r>
              </a:p>
            </p:txBody>
          </p:sp>
          <p:cxnSp>
            <p:nvCxnSpPr>
              <p:cNvPr id="207" name="Straight Connector 206"/>
              <p:cNvCxnSpPr/>
              <p:nvPr/>
            </p:nvCxnSpPr>
            <p:spPr bwMode="auto">
              <a:xfrm>
                <a:off x="1744474" y="2707426"/>
                <a:ext cx="0" cy="307048"/>
              </a:xfrm>
              <a:prstGeom prst="line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8" name="Straight Connector 207"/>
              <p:cNvCxnSpPr/>
              <p:nvPr/>
            </p:nvCxnSpPr>
            <p:spPr bwMode="auto">
              <a:xfrm>
                <a:off x="2452043" y="2714228"/>
                <a:ext cx="0" cy="307048"/>
              </a:xfrm>
              <a:prstGeom prst="line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9" name="Straight Connector 208"/>
              <p:cNvCxnSpPr/>
              <p:nvPr/>
            </p:nvCxnSpPr>
            <p:spPr bwMode="auto">
              <a:xfrm>
                <a:off x="3216765" y="2707426"/>
                <a:ext cx="0" cy="307048"/>
              </a:xfrm>
              <a:prstGeom prst="line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10" name="Rectangle 209"/>
              <p:cNvSpPr/>
              <p:nvPr/>
            </p:nvSpPr>
            <p:spPr bwMode="auto">
              <a:xfrm>
                <a:off x="1071142" y="3011847"/>
                <a:ext cx="2862690" cy="784447"/>
              </a:xfrm>
              <a:prstGeom prst="rect">
                <a:avLst/>
              </a:prstGeom>
              <a:solidFill>
                <a:srgbClr val="CCECFF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cxnSp>
            <p:nvCxnSpPr>
              <p:cNvPr id="211" name="Straight Connector 210"/>
              <p:cNvCxnSpPr/>
              <p:nvPr/>
            </p:nvCxnSpPr>
            <p:spPr bwMode="auto">
              <a:xfrm>
                <a:off x="1744474" y="3000794"/>
                <a:ext cx="0" cy="788711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12" name="Straight Connector 211"/>
              <p:cNvCxnSpPr/>
              <p:nvPr/>
            </p:nvCxnSpPr>
            <p:spPr bwMode="auto">
              <a:xfrm>
                <a:off x="2462015" y="3000794"/>
                <a:ext cx="0" cy="788711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13" name="Straight Connector 212"/>
              <p:cNvCxnSpPr/>
              <p:nvPr/>
            </p:nvCxnSpPr>
            <p:spPr bwMode="auto">
              <a:xfrm>
                <a:off x="3217087" y="3000794"/>
                <a:ext cx="0" cy="788711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14" name="TextBox 213"/>
              <p:cNvSpPr txBox="1"/>
              <p:nvPr/>
            </p:nvSpPr>
            <p:spPr>
              <a:xfrm>
                <a:off x="1241458" y="3024492"/>
                <a:ext cx="582113" cy="492443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</a:t>
                </a:r>
                <a:r>
                  <a:rPr kumimoji="0" lang="en-US" sz="1250" b="0" i="0" u="none" strike="noStrike" kern="1200" cap="none" spc="0" normalizeH="0" baseline="-24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0</a:t>
                </a:r>
                <a:r>
                  <a:rPr kumimoji="0" lang="en-US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/>
                </a:r>
                <a:br>
                  <a:rPr kumimoji="0" lang="en-US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</a:br>
                <a:endPara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15" name="TextBox 214"/>
              <p:cNvSpPr txBox="1"/>
              <p:nvPr/>
            </p:nvSpPr>
            <p:spPr>
              <a:xfrm>
                <a:off x="1902847" y="3005739"/>
                <a:ext cx="385453" cy="501594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</a:t>
                </a:r>
                <a:r>
                  <a:rPr kumimoji="0" lang="en-US" sz="125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216" name="TextBox 215"/>
              <p:cNvSpPr txBox="1"/>
              <p:nvPr/>
            </p:nvSpPr>
            <p:spPr>
              <a:xfrm>
                <a:off x="2608114" y="3028578"/>
                <a:ext cx="385453" cy="503995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</a:t>
                </a:r>
                <a:r>
                  <a:rPr kumimoji="0" lang="en-US" sz="125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217" name="TextBox 216"/>
              <p:cNvSpPr txBox="1"/>
              <p:nvPr/>
            </p:nvSpPr>
            <p:spPr>
              <a:xfrm>
                <a:off x="3282673" y="3036212"/>
                <a:ext cx="385453" cy="519875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</a:t>
                </a:r>
                <a:r>
                  <a:rPr kumimoji="0" lang="en-US" sz="125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3</a:t>
                </a:r>
              </a:p>
            </p:txBody>
          </p:sp>
          <p:sp>
            <p:nvSpPr>
              <p:cNvPr id="218" name="TextBox 217"/>
              <p:cNvSpPr txBox="1"/>
              <p:nvPr/>
            </p:nvSpPr>
            <p:spPr>
              <a:xfrm>
                <a:off x="1356880" y="3983428"/>
                <a:ext cx="914400" cy="331277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50" b="0" i="0" u="none" strike="noStrike" kern="1200" cap="none" spc="-3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 </a:t>
                </a:r>
              </a:p>
            </p:txBody>
          </p:sp>
        </p:grpSp>
        <p:sp>
          <p:nvSpPr>
            <p:cNvPr id="183" name="TextBox 182"/>
            <p:cNvSpPr txBox="1"/>
            <p:nvPr/>
          </p:nvSpPr>
          <p:spPr>
            <a:xfrm>
              <a:off x="2428493" y="5145918"/>
              <a:ext cx="1605303" cy="400664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Zen 3 CCX </a:t>
              </a:r>
            </a:p>
          </p:txBody>
        </p:sp>
        <p:sp>
          <p:nvSpPr>
            <p:cNvPr id="184" name="TextBox 183"/>
            <p:cNvSpPr txBox="1"/>
            <p:nvPr/>
          </p:nvSpPr>
          <p:spPr>
            <a:xfrm>
              <a:off x="94594" y="2751693"/>
              <a:ext cx="914400" cy="32797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-3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1. gen. Zen </a:t>
              </a:r>
              <a:r>
                <a:rPr kumimoji="0" lang="en-US" sz="13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CCX</a:t>
              </a:r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4472146" y="2757639"/>
              <a:ext cx="914400" cy="32797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Zen 2 CCX</a:t>
              </a:r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7214703" y="6175996"/>
              <a:ext cx="914400" cy="570161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Figure: Schematic </a:t>
              </a:r>
              <a:r>
                <a:rPr kumimoji="0" lang="en-US" sz="1600" b="0" i="0" u="none" strike="noStrike" kern="1200" cap="none" spc="-3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layout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-3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of Zen </a:t>
              </a:r>
              <a:r>
                <a:rPr kumimoji="0" lang="en-US" sz="16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core blocks</a:t>
              </a:r>
            </a:p>
          </p:txBody>
        </p:sp>
        <p:sp>
          <p:nvSpPr>
            <p:cNvPr id="187" name="TextBox 186"/>
            <p:cNvSpPr txBox="1"/>
            <p:nvPr/>
          </p:nvSpPr>
          <p:spPr>
            <a:xfrm>
              <a:off x="71438" y="3692867"/>
              <a:ext cx="914400" cy="888896"/>
            </a:xfrm>
            <a:prstGeom prst="rect">
              <a:avLst/>
            </a:prstGeom>
            <a:noFill/>
          </p:spPr>
          <p:txBody>
            <a:bodyPr wrap="none" rtlCol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50" b="0" i="0" u="none" strike="noStrike" kern="1200" cap="none" spc="-3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</p:grpSp>
      <p:sp>
        <p:nvSpPr>
          <p:cNvPr id="92" name="TextBox 91"/>
          <p:cNvSpPr txBox="1"/>
          <p:nvPr/>
        </p:nvSpPr>
        <p:spPr>
          <a:xfrm>
            <a:off x="71438" y="444719"/>
            <a:ext cx="7264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+mn-cs"/>
              </a:rPr>
              <a:t>Summing up key issues of CCX core blocks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+mn-cs"/>
              </a:rPr>
              <a:t>-3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07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3.2 CCX core blocks </a:t>
            </a:r>
            <a:r>
              <a:rPr lang="en-US" dirty="0" smtClean="0"/>
              <a:t>(25)</a:t>
            </a:r>
            <a:endParaRPr lang="en-US" dirty="0"/>
          </a:p>
        </p:txBody>
      </p:sp>
      <p:sp>
        <p:nvSpPr>
          <p:cNvPr id="89" name="Rounded Rectangle 88"/>
          <p:cNvSpPr/>
          <p:nvPr/>
        </p:nvSpPr>
        <p:spPr>
          <a:xfrm>
            <a:off x="14738" y="1199021"/>
            <a:ext cx="9144000" cy="1008000"/>
          </a:xfrm>
          <a:prstGeom prst="roundRect">
            <a:avLst/>
          </a:prstGeom>
          <a:solidFill>
            <a:srgbClr val="DDEEFF"/>
          </a:solidFill>
        </p:spPr>
        <p:txBody>
          <a:bodyPr wrap="square" rtlCol="0" anchor="ctr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79268" y="1243234"/>
            <a:ext cx="914400" cy="756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(1. gen.) Zen-based </a:t>
            </a: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core blocks have </a:t>
            </a: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 MB L3 </a:t>
            </a: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cache segments </a:t>
            </a:r>
            <a:r>
              <a:rPr kumimoji="0" lang="en-US" sz="1600" b="0" i="0" u="none" strike="noStrike" kern="1200" cap="none" spc="-4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per core whereas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7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1600" b="0" i="0" u="none" strike="noStrike" kern="1200" cap="none" spc="-7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in subsequent </a:t>
            </a:r>
            <a:r>
              <a:rPr kumimoji="0" lang="en-US" sz="1600" b="0" i="0" u="none" strike="noStrike" kern="1200" cap="none" spc="-7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Zen 2- and Zen 3 based </a:t>
            </a:r>
            <a:r>
              <a:rPr kumimoji="0" lang="en-US" sz="1600" b="0" i="0" u="none" strike="noStrike" kern="1200" cap="none" spc="-7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core </a:t>
            </a:r>
            <a:r>
              <a:rPr kumimoji="0" lang="en-US" sz="1600" b="0" i="0" u="none" strike="noStrike" kern="1200" cap="none" spc="-7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blocks AMD doubled the 2 MB/core L3 </a:t>
            </a:r>
            <a:r>
              <a:rPr kumimoji="0" lang="en-US" sz="1600" b="0" i="0" u="none" strike="noStrike" kern="1200" cap="none" spc="-7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size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1600" b="0" i="0" u="none" strike="noStrike" kern="1200" cap="none" spc="-4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</a:t>
            </a: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to </a:t>
            </a: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4 </a:t>
            </a:r>
            <a:r>
              <a:rPr kumimoji="0" lang="en-US" sz="1600" b="0" i="0" u="none" strike="noStrike" kern="1200" cap="none" spc="-4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MB/core, </a:t>
            </a:r>
            <a:r>
              <a:rPr kumimoji="0" lang="en-US" sz="1600" b="0" i="0" u="none" strike="noStrike" kern="1200" cap="none" spc="-4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as indicated below.</a:t>
            </a:r>
            <a:endParaRPr kumimoji="0" lang="en-US" sz="1600" b="0" i="0" u="none" strike="noStrike" kern="1200" cap="none" spc="-6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71438" y="778696"/>
            <a:ext cx="4484786" cy="43601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Summing up the evolution </a:t>
            </a:r>
            <a:r>
              <a:rPr kumimoji="0" lang="en-US" sz="1800" b="0" i="0" u="none" strike="noStrike" kern="1200" cap="none" spc="-10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of </a:t>
            </a:r>
            <a:r>
              <a:rPr kumimoji="0" lang="en-US" sz="18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L3 </a:t>
            </a:r>
            <a:r>
              <a:rPr kumimoji="0" lang="en-US" sz="1800" b="0" i="0" u="none" strike="noStrike" kern="1200" cap="none" spc="-10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cache </a:t>
            </a:r>
            <a:r>
              <a:rPr kumimoji="0" lang="en-US" sz="18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segment sizes </a:t>
            </a:r>
            <a:r>
              <a:rPr kumimoji="0" lang="en-US" sz="1800" b="0" i="0" u="none" strike="noStrike" kern="1200" cap="none" spc="-10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 subsequent </a:t>
            </a:r>
            <a:r>
              <a:rPr kumimoji="0" lang="en-US" sz="18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CCX generations </a:t>
            </a:r>
            <a:endParaRPr kumimoji="0" lang="en-US" sz="1800" b="0" i="0" u="none" strike="noStrike" kern="1200" cap="none" spc="-10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2354885"/>
            <a:ext cx="9144000" cy="4428000"/>
            <a:chOff x="0" y="2134172"/>
            <a:chExt cx="9144000" cy="4716000"/>
          </a:xfrm>
        </p:grpSpPr>
        <p:sp>
          <p:nvSpPr>
            <p:cNvPr id="92" name="Rounded Rectangle 91"/>
            <p:cNvSpPr/>
            <p:nvPr/>
          </p:nvSpPr>
          <p:spPr>
            <a:xfrm>
              <a:off x="0" y="2134172"/>
              <a:ext cx="9144000" cy="4716000"/>
            </a:xfrm>
            <a:prstGeom prst="roundRect">
              <a:avLst/>
            </a:prstGeom>
            <a:solidFill>
              <a:srgbClr val="DDEEFF"/>
            </a:solidFill>
            <a:ln>
              <a:solidFill>
                <a:srgbClr val="86A4A7"/>
              </a:solidFill>
            </a:ln>
          </p:spPr>
          <p:txBody>
            <a:bodyPr wrap="square" rtlCol="0" anchor="ctr">
              <a:spAutoFit/>
            </a:bodyPr>
            <a:lstStyle/>
            <a:p>
              <a:pPr marL="285750" marR="0" lvl="0" indent="-28575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grpSp>
          <p:nvGrpSpPr>
            <p:cNvPr id="94" name="Group 93"/>
            <p:cNvGrpSpPr/>
            <p:nvPr/>
          </p:nvGrpSpPr>
          <p:grpSpPr>
            <a:xfrm>
              <a:off x="5500542" y="2252320"/>
              <a:ext cx="2545123" cy="1627600"/>
              <a:chOff x="2610200" y="4570114"/>
              <a:chExt cx="2545123" cy="1674299"/>
            </a:xfrm>
          </p:grpSpPr>
          <p:grpSp>
            <p:nvGrpSpPr>
              <p:cNvPr id="156" name="Group 155"/>
              <p:cNvGrpSpPr/>
              <p:nvPr/>
            </p:nvGrpSpPr>
            <p:grpSpPr>
              <a:xfrm rot="5400000">
                <a:off x="3180312" y="4000002"/>
                <a:ext cx="1404900" cy="2545123"/>
                <a:chOff x="812843" y="342028"/>
                <a:chExt cx="1404900" cy="2545123"/>
              </a:xfrm>
            </p:grpSpPr>
            <p:sp>
              <p:nvSpPr>
                <p:cNvPr id="159" name="Rectangle 158"/>
                <p:cNvSpPr/>
                <p:nvPr/>
              </p:nvSpPr>
              <p:spPr bwMode="auto">
                <a:xfrm>
                  <a:off x="835793" y="457446"/>
                  <a:ext cx="1378800" cy="720000"/>
                </a:xfrm>
                <a:prstGeom prst="rect">
                  <a:avLst/>
                </a:prstGeom>
                <a:solidFill>
                  <a:srgbClr val="CCECFF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endParaRPr>
                </a:p>
              </p:txBody>
            </p:sp>
            <p:cxnSp>
              <p:nvCxnSpPr>
                <p:cNvPr id="160" name="Straight Connector 159"/>
                <p:cNvCxnSpPr/>
                <p:nvPr/>
              </p:nvCxnSpPr>
              <p:spPr bwMode="auto">
                <a:xfrm>
                  <a:off x="1500202" y="450146"/>
                  <a:ext cx="0" cy="72000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61" name="Straight Connector 160"/>
                <p:cNvCxnSpPr/>
                <p:nvPr/>
              </p:nvCxnSpPr>
              <p:spPr bwMode="auto">
                <a:xfrm>
                  <a:off x="2217743" y="454228"/>
                  <a:ext cx="0" cy="72000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162" name="TextBox 161"/>
                <p:cNvSpPr txBox="1"/>
                <p:nvPr/>
              </p:nvSpPr>
              <p:spPr>
                <a:xfrm>
                  <a:off x="987439" y="465296"/>
                  <a:ext cx="582113" cy="492443"/>
                </a:xfrm>
                <a:prstGeom prst="rect">
                  <a:avLst/>
                </a:prstGeom>
                <a:noFill/>
              </p:spPr>
              <p:txBody>
                <a:bodyPr vert="vert270"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/>
                      <a:ea typeface="+mn-ea"/>
                      <a:cs typeface="+mn-cs"/>
                    </a:rPr>
                    <a:t>Ci</a:t>
                  </a:r>
                  <a:br>
                    <a:rPr kumimoji="0" lang="en-US" sz="12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/>
                      <a:ea typeface="+mn-ea"/>
                      <a:cs typeface="+mn-cs"/>
                    </a:rPr>
                  </a:br>
                  <a:endParaRPr kumimoji="0" lang="en-US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endParaRPr>
                </a:p>
              </p:txBody>
            </p:sp>
            <p:sp>
              <p:nvSpPr>
                <p:cNvPr id="163" name="TextBox 162"/>
                <p:cNvSpPr txBox="1"/>
                <p:nvPr/>
              </p:nvSpPr>
              <p:spPr>
                <a:xfrm>
                  <a:off x="1624903" y="342028"/>
                  <a:ext cx="385453" cy="638578"/>
                </a:xfrm>
                <a:prstGeom prst="rect">
                  <a:avLst/>
                </a:prstGeom>
                <a:noFill/>
              </p:spPr>
              <p:txBody>
                <a:bodyPr vert="vert270"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/>
                      <a:ea typeface="+mn-ea"/>
                      <a:cs typeface="+mn-cs"/>
                    </a:rPr>
                    <a:t>Ci</a:t>
                  </a:r>
                </a:p>
              </p:txBody>
            </p:sp>
            <p:sp>
              <p:nvSpPr>
                <p:cNvPr id="164" name="Rectangle 163"/>
                <p:cNvSpPr/>
                <p:nvPr/>
              </p:nvSpPr>
              <p:spPr bwMode="auto">
                <a:xfrm>
                  <a:off x="830238" y="1177303"/>
                  <a:ext cx="1378800" cy="288000"/>
                </a:xfrm>
                <a:prstGeom prst="rect">
                  <a:avLst/>
                </a:prstGeom>
                <a:solidFill>
                  <a:srgbClr val="DDFFEC"/>
                </a:solidFill>
                <a:ln w="158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endParaRPr>
                </a:p>
              </p:txBody>
            </p:sp>
            <p:sp>
              <p:nvSpPr>
                <p:cNvPr id="165" name="TextBox 164"/>
                <p:cNvSpPr txBox="1"/>
                <p:nvPr/>
              </p:nvSpPr>
              <p:spPr>
                <a:xfrm>
                  <a:off x="822968" y="1165041"/>
                  <a:ext cx="1368000" cy="3240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50" b="0" i="0" u="none" strike="noStrike" kern="1200" cap="none" spc="-3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rPr>
                    <a:t> 4 MB     4 MB </a:t>
                  </a:r>
                </a:p>
              </p:txBody>
            </p:sp>
            <p:cxnSp>
              <p:nvCxnSpPr>
                <p:cNvPr id="166" name="Straight Connector 165"/>
                <p:cNvCxnSpPr/>
                <p:nvPr/>
              </p:nvCxnSpPr>
              <p:spPr bwMode="auto">
                <a:xfrm>
                  <a:off x="1500202" y="1178659"/>
                  <a:ext cx="0" cy="307048"/>
                </a:xfrm>
                <a:prstGeom prst="line">
                  <a:avLst/>
                </a:prstGeom>
                <a:noFill/>
                <a:ln w="6350" cap="flat" cmpd="sng" algn="ctr">
                  <a:solidFill>
                    <a:schemeClr val="tx1"/>
                  </a:solidFill>
                  <a:prstDash val="sysDash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993300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67" name="Straight Connector 166"/>
                <p:cNvCxnSpPr/>
                <p:nvPr/>
              </p:nvCxnSpPr>
              <p:spPr bwMode="auto">
                <a:xfrm>
                  <a:off x="2215936" y="1184105"/>
                  <a:ext cx="0" cy="307048"/>
                </a:xfrm>
                <a:prstGeom prst="line">
                  <a:avLst/>
                </a:prstGeom>
                <a:noFill/>
                <a:ln w="6350" cap="flat" cmpd="sng" algn="ctr">
                  <a:solidFill>
                    <a:schemeClr val="tx1"/>
                  </a:solidFill>
                  <a:prstDash val="sysDash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993300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168" name="Rectangle 167"/>
                <p:cNvSpPr/>
                <p:nvPr/>
              </p:nvSpPr>
              <p:spPr bwMode="auto">
                <a:xfrm>
                  <a:off x="820860" y="1477577"/>
                  <a:ext cx="1386000" cy="324000"/>
                </a:xfrm>
                <a:prstGeom prst="rect">
                  <a:avLst/>
                </a:prstGeom>
                <a:solidFill>
                  <a:srgbClr val="FFFF9F"/>
                </a:solidFill>
                <a:ln w="15875" cap="flat" cmpd="sng" algn="ctr">
                  <a:solidFill>
                    <a:schemeClr val="tx1"/>
                  </a:solidFill>
                  <a:prstDash val="sysDash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endParaRPr>
                </a:p>
              </p:txBody>
            </p:sp>
            <p:sp>
              <p:nvSpPr>
                <p:cNvPr id="169" name="TextBox 168"/>
                <p:cNvSpPr txBox="1"/>
                <p:nvPr/>
              </p:nvSpPr>
              <p:spPr>
                <a:xfrm>
                  <a:off x="812843" y="1481328"/>
                  <a:ext cx="1114381" cy="3369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50" b="0" i="0" u="none" strike="noStrike" kern="1200" cap="none" spc="-3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rPr>
                    <a:t>Crossbar (4x4)</a:t>
                  </a:r>
                </a:p>
              </p:txBody>
            </p:sp>
            <p:sp>
              <p:nvSpPr>
                <p:cNvPr id="170" name="Rectangle 169"/>
                <p:cNvSpPr/>
                <p:nvPr/>
              </p:nvSpPr>
              <p:spPr bwMode="auto">
                <a:xfrm>
                  <a:off x="826304" y="1799639"/>
                  <a:ext cx="1386000" cy="307048"/>
                </a:xfrm>
                <a:prstGeom prst="rect">
                  <a:avLst/>
                </a:prstGeom>
                <a:solidFill>
                  <a:srgbClr val="DDFFEC"/>
                </a:solidFill>
                <a:ln w="158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endParaRPr>
                </a:p>
              </p:txBody>
            </p:sp>
            <p:sp>
              <p:nvSpPr>
                <p:cNvPr id="171" name="TextBox 170"/>
                <p:cNvSpPr txBox="1"/>
                <p:nvPr/>
              </p:nvSpPr>
              <p:spPr>
                <a:xfrm>
                  <a:off x="903904" y="1818290"/>
                  <a:ext cx="1224000" cy="312123"/>
                </a:xfrm>
                <a:prstGeom prst="rect">
                  <a:avLst/>
                </a:prstGeom>
                <a:noFill/>
              </p:spPr>
              <p:txBody>
                <a:bodyPr wrap="none" rtlCol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50" b="0" i="0" u="none" strike="noStrike" kern="1200" cap="none" spc="-3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rPr>
                    <a:t>4 MB     4 MB</a:t>
                  </a:r>
                </a:p>
              </p:txBody>
            </p:sp>
            <p:cxnSp>
              <p:nvCxnSpPr>
                <p:cNvPr id="172" name="Straight Connector 171"/>
                <p:cNvCxnSpPr/>
                <p:nvPr/>
              </p:nvCxnSpPr>
              <p:spPr bwMode="auto">
                <a:xfrm>
                  <a:off x="1497483" y="1798283"/>
                  <a:ext cx="0" cy="307048"/>
                </a:xfrm>
                <a:prstGeom prst="line">
                  <a:avLst/>
                </a:prstGeom>
                <a:noFill/>
                <a:ln w="6350" cap="flat" cmpd="sng" algn="ctr">
                  <a:solidFill>
                    <a:schemeClr val="tx1"/>
                  </a:solidFill>
                  <a:prstDash val="sysDash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993300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73" name="Straight Connector 172"/>
                <p:cNvCxnSpPr/>
                <p:nvPr/>
              </p:nvCxnSpPr>
              <p:spPr bwMode="auto">
                <a:xfrm>
                  <a:off x="2205052" y="1805085"/>
                  <a:ext cx="0" cy="307048"/>
                </a:xfrm>
                <a:prstGeom prst="line">
                  <a:avLst/>
                </a:prstGeom>
                <a:noFill/>
                <a:ln w="6350" cap="flat" cmpd="sng" algn="ctr">
                  <a:solidFill>
                    <a:schemeClr val="tx1"/>
                  </a:solidFill>
                  <a:prstDash val="sysDash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993300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174" name="Rectangle 173"/>
                <p:cNvSpPr/>
                <p:nvPr/>
              </p:nvSpPr>
              <p:spPr bwMode="auto">
                <a:xfrm>
                  <a:off x="824151" y="2102704"/>
                  <a:ext cx="1389600" cy="784447"/>
                </a:xfrm>
                <a:prstGeom prst="rect">
                  <a:avLst/>
                </a:prstGeom>
                <a:solidFill>
                  <a:srgbClr val="CCECFF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endParaRPr>
                </a:p>
              </p:txBody>
            </p:sp>
            <p:cxnSp>
              <p:nvCxnSpPr>
                <p:cNvPr id="175" name="Straight Connector 174"/>
                <p:cNvCxnSpPr/>
                <p:nvPr/>
              </p:nvCxnSpPr>
              <p:spPr bwMode="auto">
                <a:xfrm>
                  <a:off x="1497483" y="2091651"/>
                  <a:ext cx="0" cy="788711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76" name="Straight Connector 175"/>
                <p:cNvCxnSpPr/>
                <p:nvPr/>
              </p:nvCxnSpPr>
              <p:spPr bwMode="auto">
                <a:xfrm>
                  <a:off x="2215024" y="2091651"/>
                  <a:ext cx="0" cy="788711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177" name="TextBox 176"/>
                <p:cNvSpPr txBox="1"/>
                <p:nvPr/>
              </p:nvSpPr>
              <p:spPr>
                <a:xfrm>
                  <a:off x="983983" y="2142331"/>
                  <a:ext cx="582113" cy="492443"/>
                </a:xfrm>
                <a:prstGeom prst="rect">
                  <a:avLst/>
                </a:prstGeom>
                <a:noFill/>
              </p:spPr>
              <p:txBody>
                <a:bodyPr vert="vert270"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/>
                      <a:ea typeface="+mn-ea"/>
                      <a:cs typeface="+mn-cs"/>
                    </a:rPr>
                    <a:t>Ci</a:t>
                  </a:r>
                  <a:br>
                    <a:rPr kumimoji="0" lang="en-US" sz="12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/>
                      <a:ea typeface="+mn-ea"/>
                      <a:cs typeface="+mn-cs"/>
                    </a:rPr>
                  </a:br>
                  <a:endParaRPr kumimoji="0" lang="en-US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endParaRPr>
                </a:p>
              </p:txBody>
            </p:sp>
            <p:sp>
              <p:nvSpPr>
                <p:cNvPr id="178" name="TextBox 177"/>
                <p:cNvSpPr txBox="1"/>
                <p:nvPr/>
              </p:nvSpPr>
              <p:spPr>
                <a:xfrm>
                  <a:off x="1632062" y="2139927"/>
                  <a:ext cx="385453" cy="494845"/>
                </a:xfrm>
                <a:prstGeom prst="rect">
                  <a:avLst/>
                </a:prstGeom>
                <a:noFill/>
              </p:spPr>
              <p:txBody>
                <a:bodyPr vert="vert270"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/>
                      <a:ea typeface="+mn-ea"/>
                      <a:cs typeface="+mn-cs"/>
                    </a:rPr>
                    <a:t>Ci</a:t>
                  </a:r>
                </a:p>
              </p:txBody>
            </p:sp>
          </p:grpSp>
          <p:sp>
            <p:nvSpPr>
              <p:cNvPr id="157" name="TextBox 156"/>
              <p:cNvSpPr txBox="1"/>
              <p:nvPr/>
            </p:nvSpPr>
            <p:spPr>
              <a:xfrm>
                <a:off x="3361816" y="5981226"/>
                <a:ext cx="365624" cy="25793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50" b="0" i="0" u="none" strike="noStrike" kern="1200" cap="none" spc="-3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L3</a:t>
                </a:r>
              </a:p>
            </p:txBody>
          </p:sp>
          <p:sp>
            <p:nvSpPr>
              <p:cNvPr id="158" name="TextBox 157"/>
              <p:cNvSpPr txBox="1"/>
              <p:nvPr/>
            </p:nvSpPr>
            <p:spPr>
              <a:xfrm>
                <a:off x="3997689" y="5986483"/>
                <a:ext cx="365624" cy="25793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50" b="0" i="0" u="none" strike="noStrike" kern="1200" cap="none" spc="-3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L3</a:t>
                </a:r>
              </a:p>
            </p:txBody>
          </p:sp>
        </p:grpSp>
        <p:grpSp>
          <p:nvGrpSpPr>
            <p:cNvPr id="95" name="Group 94"/>
            <p:cNvGrpSpPr/>
            <p:nvPr/>
          </p:nvGrpSpPr>
          <p:grpSpPr>
            <a:xfrm>
              <a:off x="1595959" y="2262425"/>
              <a:ext cx="2555633" cy="1622606"/>
              <a:chOff x="2610197" y="4575251"/>
              <a:chExt cx="2555633" cy="1669162"/>
            </a:xfrm>
          </p:grpSpPr>
          <p:grpSp>
            <p:nvGrpSpPr>
              <p:cNvPr id="133" name="Group 132"/>
              <p:cNvGrpSpPr/>
              <p:nvPr/>
            </p:nvGrpSpPr>
            <p:grpSpPr>
              <a:xfrm rot="5400000">
                <a:off x="3188134" y="3997314"/>
                <a:ext cx="1399760" cy="2555633"/>
                <a:chOff x="817983" y="331518"/>
                <a:chExt cx="1399760" cy="2555633"/>
              </a:xfrm>
            </p:grpSpPr>
            <p:sp>
              <p:nvSpPr>
                <p:cNvPr id="136" name="Rectangle 135"/>
                <p:cNvSpPr/>
                <p:nvPr/>
              </p:nvSpPr>
              <p:spPr bwMode="auto">
                <a:xfrm>
                  <a:off x="835793" y="457446"/>
                  <a:ext cx="1378800" cy="720000"/>
                </a:xfrm>
                <a:prstGeom prst="rect">
                  <a:avLst/>
                </a:prstGeom>
                <a:solidFill>
                  <a:srgbClr val="CCECFF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endParaRPr>
                </a:p>
              </p:txBody>
            </p:sp>
            <p:cxnSp>
              <p:nvCxnSpPr>
                <p:cNvPr id="137" name="Straight Connector 136"/>
                <p:cNvCxnSpPr/>
                <p:nvPr/>
              </p:nvCxnSpPr>
              <p:spPr bwMode="auto">
                <a:xfrm>
                  <a:off x="1500202" y="450146"/>
                  <a:ext cx="0" cy="72000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38" name="Straight Connector 137"/>
                <p:cNvCxnSpPr/>
                <p:nvPr/>
              </p:nvCxnSpPr>
              <p:spPr bwMode="auto">
                <a:xfrm>
                  <a:off x="2217743" y="454228"/>
                  <a:ext cx="0" cy="72000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139" name="TextBox 138"/>
                <p:cNvSpPr txBox="1"/>
                <p:nvPr/>
              </p:nvSpPr>
              <p:spPr>
                <a:xfrm>
                  <a:off x="997922" y="475805"/>
                  <a:ext cx="582113" cy="492443"/>
                </a:xfrm>
                <a:prstGeom prst="rect">
                  <a:avLst/>
                </a:prstGeom>
                <a:noFill/>
              </p:spPr>
              <p:txBody>
                <a:bodyPr vert="vert270"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/>
                      <a:ea typeface="+mn-ea"/>
                      <a:cs typeface="+mn-cs"/>
                    </a:rPr>
                    <a:t>Ci</a:t>
                  </a:r>
                  <a:br>
                    <a:rPr kumimoji="0" lang="en-US" sz="12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/>
                      <a:ea typeface="+mn-ea"/>
                      <a:cs typeface="+mn-cs"/>
                    </a:rPr>
                  </a:br>
                  <a:endParaRPr kumimoji="0" lang="en-US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endParaRPr>
                </a:p>
              </p:txBody>
            </p:sp>
            <p:sp>
              <p:nvSpPr>
                <p:cNvPr id="140" name="TextBox 139"/>
                <p:cNvSpPr txBox="1"/>
                <p:nvPr/>
              </p:nvSpPr>
              <p:spPr>
                <a:xfrm>
                  <a:off x="1656433" y="331518"/>
                  <a:ext cx="385453" cy="638578"/>
                </a:xfrm>
                <a:prstGeom prst="rect">
                  <a:avLst/>
                </a:prstGeom>
                <a:noFill/>
              </p:spPr>
              <p:txBody>
                <a:bodyPr vert="vert270"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/>
                      <a:ea typeface="+mn-ea"/>
                      <a:cs typeface="+mn-cs"/>
                    </a:rPr>
                    <a:t>Ci</a:t>
                  </a:r>
                </a:p>
              </p:txBody>
            </p:sp>
            <p:sp>
              <p:nvSpPr>
                <p:cNvPr id="141" name="Rectangle 140"/>
                <p:cNvSpPr/>
                <p:nvPr/>
              </p:nvSpPr>
              <p:spPr bwMode="auto">
                <a:xfrm>
                  <a:off x="830238" y="1177303"/>
                  <a:ext cx="1378800" cy="288000"/>
                </a:xfrm>
                <a:prstGeom prst="rect">
                  <a:avLst/>
                </a:prstGeom>
                <a:solidFill>
                  <a:srgbClr val="DDFFEC"/>
                </a:solidFill>
                <a:ln w="158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endParaRPr>
                </a:p>
              </p:txBody>
            </p:sp>
            <p:sp>
              <p:nvSpPr>
                <p:cNvPr id="142" name="TextBox 141"/>
                <p:cNvSpPr txBox="1"/>
                <p:nvPr/>
              </p:nvSpPr>
              <p:spPr>
                <a:xfrm>
                  <a:off x="822968" y="1165041"/>
                  <a:ext cx="1368000" cy="3240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50" b="0" i="0" u="none" strike="noStrike" kern="1200" cap="none" spc="-3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rPr>
                    <a:t> 2 MB     2 MB </a:t>
                  </a:r>
                </a:p>
              </p:txBody>
            </p:sp>
            <p:cxnSp>
              <p:nvCxnSpPr>
                <p:cNvPr id="143" name="Straight Connector 142"/>
                <p:cNvCxnSpPr/>
                <p:nvPr/>
              </p:nvCxnSpPr>
              <p:spPr bwMode="auto">
                <a:xfrm>
                  <a:off x="1500202" y="1178659"/>
                  <a:ext cx="0" cy="307048"/>
                </a:xfrm>
                <a:prstGeom prst="line">
                  <a:avLst/>
                </a:prstGeom>
                <a:noFill/>
                <a:ln w="6350" cap="flat" cmpd="sng" algn="ctr">
                  <a:solidFill>
                    <a:schemeClr val="tx1"/>
                  </a:solidFill>
                  <a:prstDash val="sysDash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993300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44" name="Straight Connector 143"/>
                <p:cNvCxnSpPr/>
                <p:nvPr/>
              </p:nvCxnSpPr>
              <p:spPr bwMode="auto">
                <a:xfrm>
                  <a:off x="2215936" y="1184105"/>
                  <a:ext cx="0" cy="307048"/>
                </a:xfrm>
                <a:prstGeom prst="line">
                  <a:avLst/>
                </a:prstGeom>
                <a:noFill/>
                <a:ln w="6350" cap="flat" cmpd="sng" algn="ctr">
                  <a:solidFill>
                    <a:schemeClr val="tx1"/>
                  </a:solidFill>
                  <a:prstDash val="sysDash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993300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145" name="Rectangle 144"/>
                <p:cNvSpPr/>
                <p:nvPr/>
              </p:nvSpPr>
              <p:spPr bwMode="auto">
                <a:xfrm>
                  <a:off x="820860" y="1477577"/>
                  <a:ext cx="1386000" cy="324000"/>
                </a:xfrm>
                <a:prstGeom prst="rect">
                  <a:avLst/>
                </a:prstGeom>
                <a:solidFill>
                  <a:srgbClr val="FFFF9F"/>
                </a:solidFill>
                <a:ln w="15875" cap="flat" cmpd="sng" algn="ctr">
                  <a:solidFill>
                    <a:schemeClr val="tx1"/>
                  </a:solidFill>
                  <a:prstDash val="sysDash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endParaRPr>
                </a:p>
              </p:txBody>
            </p:sp>
            <p:sp>
              <p:nvSpPr>
                <p:cNvPr id="146" name="TextBox 145"/>
                <p:cNvSpPr txBox="1"/>
                <p:nvPr/>
              </p:nvSpPr>
              <p:spPr>
                <a:xfrm>
                  <a:off x="817983" y="1481327"/>
                  <a:ext cx="1109615" cy="3369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50" b="0" i="0" u="none" strike="noStrike" kern="1200" cap="none" spc="-3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rPr>
                    <a:t>Crossbar (4x4)</a:t>
                  </a:r>
                </a:p>
              </p:txBody>
            </p:sp>
            <p:sp>
              <p:nvSpPr>
                <p:cNvPr id="147" name="Rectangle 146"/>
                <p:cNvSpPr/>
                <p:nvPr/>
              </p:nvSpPr>
              <p:spPr bwMode="auto">
                <a:xfrm>
                  <a:off x="826304" y="1799639"/>
                  <a:ext cx="1386000" cy="307048"/>
                </a:xfrm>
                <a:prstGeom prst="rect">
                  <a:avLst/>
                </a:prstGeom>
                <a:solidFill>
                  <a:srgbClr val="DDFFEC"/>
                </a:solidFill>
                <a:ln w="158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endParaRPr>
                </a:p>
              </p:txBody>
            </p:sp>
            <p:sp>
              <p:nvSpPr>
                <p:cNvPr id="148" name="TextBox 147"/>
                <p:cNvSpPr txBox="1"/>
                <p:nvPr/>
              </p:nvSpPr>
              <p:spPr>
                <a:xfrm>
                  <a:off x="903904" y="1818290"/>
                  <a:ext cx="1224000" cy="312123"/>
                </a:xfrm>
                <a:prstGeom prst="rect">
                  <a:avLst/>
                </a:prstGeom>
                <a:noFill/>
              </p:spPr>
              <p:txBody>
                <a:bodyPr wrap="none" rtlCol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50" b="0" i="0" u="none" strike="noStrike" kern="1200" cap="none" spc="-3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rPr>
                    <a:t>2 MB     2 MB</a:t>
                  </a:r>
                </a:p>
              </p:txBody>
            </p:sp>
            <p:cxnSp>
              <p:nvCxnSpPr>
                <p:cNvPr id="149" name="Straight Connector 148"/>
                <p:cNvCxnSpPr/>
                <p:nvPr/>
              </p:nvCxnSpPr>
              <p:spPr bwMode="auto">
                <a:xfrm>
                  <a:off x="1497483" y="1798283"/>
                  <a:ext cx="0" cy="307048"/>
                </a:xfrm>
                <a:prstGeom prst="line">
                  <a:avLst/>
                </a:prstGeom>
                <a:noFill/>
                <a:ln w="6350" cap="flat" cmpd="sng" algn="ctr">
                  <a:solidFill>
                    <a:schemeClr val="tx1"/>
                  </a:solidFill>
                  <a:prstDash val="sysDash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993300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50" name="Straight Connector 149"/>
                <p:cNvCxnSpPr/>
                <p:nvPr/>
              </p:nvCxnSpPr>
              <p:spPr bwMode="auto">
                <a:xfrm>
                  <a:off x="2205052" y="1805085"/>
                  <a:ext cx="0" cy="307048"/>
                </a:xfrm>
                <a:prstGeom prst="line">
                  <a:avLst/>
                </a:prstGeom>
                <a:noFill/>
                <a:ln w="6350" cap="flat" cmpd="sng" algn="ctr">
                  <a:solidFill>
                    <a:schemeClr val="tx1"/>
                  </a:solidFill>
                  <a:prstDash val="sysDash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993300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151" name="Rectangle 150"/>
                <p:cNvSpPr/>
                <p:nvPr/>
              </p:nvSpPr>
              <p:spPr bwMode="auto">
                <a:xfrm>
                  <a:off x="824151" y="2102704"/>
                  <a:ext cx="1389600" cy="784447"/>
                </a:xfrm>
                <a:prstGeom prst="rect">
                  <a:avLst/>
                </a:prstGeom>
                <a:solidFill>
                  <a:srgbClr val="CCECFF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endParaRPr>
                </a:p>
              </p:txBody>
            </p:sp>
            <p:cxnSp>
              <p:nvCxnSpPr>
                <p:cNvPr id="152" name="Straight Connector 151"/>
                <p:cNvCxnSpPr/>
                <p:nvPr/>
              </p:nvCxnSpPr>
              <p:spPr bwMode="auto">
                <a:xfrm>
                  <a:off x="1497483" y="2091651"/>
                  <a:ext cx="0" cy="788711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53" name="Straight Connector 152"/>
                <p:cNvCxnSpPr/>
                <p:nvPr/>
              </p:nvCxnSpPr>
              <p:spPr bwMode="auto">
                <a:xfrm>
                  <a:off x="2215024" y="2091651"/>
                  <a:ext cx="0" cy="788711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154" name="TextBox 153"/>
                <p:cNvSpPr txBox="1"/>
                <p:nvPr/>
              </p:nvSpPr>
              <p:spPr>
                <a:xfrm>
                  <a:off x="1004979" y="2142332"/>
                  <a:ext cx="582113" cy="492443"/>
                </a:xfrm>
                <a:prstGeom prst="rect">
                  <a:avLst/>
                </a:prstGeom>
                <a:noFill/>
              </p:spPr>
              <p:txBody>
                <a:bodyPr vert="vert270"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/>
                      <a:ea typeface="+mn-ea"/>
                      <a:cs typeface="+mn-cs"/>
                    </a:rPr>
                    <a:t>Ci</a:t>
                  </a:r>
                  <a:br>
                    <a:rPr kumimoji="0" lang="en-US" sz="12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/>
                      <a:ea typeface="+mn-ea"/>
                      <a:cs typeface="+mn-cs"/>
                    </a:rPr>
                  </a:br>
                  <a:endParaRPr kumimoji="0" lang="en-US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endParaRPr>
                </a:p>
              </p:txBody>
            </p:sp>
            <p:sp>
              <p:nvSpPr>
                <p:cNvPr id="155" name="TextBox 154"/>
                <p:cNvSpPr txBox="1"/>
                <p:nvPr/>
              </p:nvSpPr>
              <p:spPr>
                <a:xfrm>
                  <a:off x="1642553" y="2150437"/>
                  <a:ext cx="385453" cy="494845"/>
                </a:xfrm>
                <a:prstGeom prst="rect">
                  <a:avLst/>
                </a:prstGeom>
                <a:noFill/>
              </p:spPr>
              <p:txBody>
                <a:bodyPr vert="vert270"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/>
                      <a:ea typeface="+mn-ea"/>
                      <a:cs typeface="+mn-cs"/>
                    </a:rPr>
                    <a:t>Ci</a:t>
                  </a:r>
                </a:p>
              </p:txBody>
            </p:sp>
          </p:grpSp>
          <p:sp>
            <p:nvSpPr>
              <p:cNvPr id="134" name="TextBox 133"/>
              <p:cNvSpPr txBox="1"/>
              <p:nvPr/>
            </p:nvSpPr>
            <p:spPr>
              <a:xfrm>
                <a:off x="3361816" y="5981226"/>
                <a:ext cx="365624" cy="25793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50" b="0" i="0" u="none" strike="noStrike" kern="1200" cap="none" spc="-3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L3</a:t>
                </a:r>
              </a:p>
            </p:txBody>
          </p:sp>
          <p:sp>
            <p:nvSpPr>
              <p:cNvPr id="135" name="TextBox 134"/>
              <p:cNvSpPr txBox="1"/>
              <p:nvPr/>
            </p:nvSpPr>
            <p:spPr>
              <a:xfrm>
                <a:off x="3997689" y="5986483"/>
                <a:ext cx="365624" cy="25793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50" b="0" i="0" u="none" strike="noStrike" kern="1200" cap="none" spc="-3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L3</a:t>
                </a:r>
              </a:p>
            </p:txBody>
          </p:sp>
        </p:grpSp>
        <p:grpSp>
          <p:nvGrpSpPr>
            <p:cNvPr id="96" name="Group 95"/>
            <p:cNvGrpSpPr/>
            <p:nvPr/>
          </p:nvGrpSpPr>
          <p:grpSpPr>
            <a:xfrm rot="5400000">
              <a:off x="2963308" y="3804649"/>
              <a:ext cx="2805116" cy="3090225"/>
              <a:chOff x="1056967" y="1224480"/>
              <a:chExt cx="2885601" cy="3090225"/>
            </a:xfrm>
          </p:grpSpPr>
          <p:sp>
            <p:nvSpPr>
              <p:cNvPr id="102" name="Rectangle 101"/>
              <p:cNvSpPr/>
              <p:nvPr/>
            </p:nvSpPr>
            <p:spPr bwMode="auto">
              <a:xfrm>
                <a:off x="1071142" y="1366589"/>
                <a:ext cx="2869273" cy="716107"/>
              </a:xfrm>
              <a:prstGeom prst="rect">
                <a:avLst/>
              </a:prstGeom>
              <a:solidFill>
                <a:srgbClr val="CCECFF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cxnSp>
            <p:nvCxnSpPr>
              <p:cNvPr id="103" name="Straight Connector 102"/>
              <p:cNvCxnSpPr/>
              <p:nvPr/>
            </p:nvCxnSpPr>
            <p:spPr bwMode="auto">
              <a:xfrm>
                <a:off x="1067851" y="2083720"/>
                <a:ext cx="2869273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4" name="Straight Connector 103"/>
              <p:cNvCxnSpPr/>
              <p:nvPr/>
            </p:nvCxnSpPr>
            <p:spPr bwMode="auto">
              <a:xfrm>
                <a:off x="1747193" y="1359289"/>
                <a:ext cx="0" cy="72000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5" name="Straight Connector 104"/>
              <p:cNvCxnSpPr/>
              <p:nvPr/>
            </p:nvCxnSpPr>
            <p:spPr bwMode="auto">
              <a:xfrm>
                <a:off x="2464734" y="1363371"/>
                <a:ext cx="0" cy="72000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6" name="Straight Connector 105"/>
              <p:cNvCxnSpPr/>
              <p:nvPr/>
            </p:nvCxnSpPr>
            <p:spPr bwMode="auto">
              <a:xfrm>
                <a:off x="3219806" y="1367453"/>
                <a:ext cx="0" cy="72000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07" name="TextBox 106"/>
              <p:cNvSpPr txBox="1"/>
              <p:nvPr/>
            </p:nvSpPr>
            <p:spPr>
              <a:xfrm>
                <a:off x="1222089" y="1383706"/>
                <a:ext cx="582113" cy="473795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</a:t>
                </a:r>
                <a:r>
                  <a:rPr kumimoji="0" lang="en-US" sz="125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4</a:t>
                </a:r>
                <a:r>
                  <a:rPr kumimoji="0" lang="en-US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/>
                </a:r>
                <a:br>
                  <a:rPr kumimoji="0" lang="en-US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</a:br>
                <a:endPara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08" name="TextBox 107"/>
              <p:cNvSpPr txBox="1"/>
              <p:nvPr/>
            </p:nvSpPr>
            <p:spPr>
              <a:xfrm>
                <a:off x="1899134" y="1319886"/>
                <a:ext cx="385453" cy="519948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</a:t>
                </a:r>
                <a:r>
                  <a:rPr kumimoji="0" lang="en-US" sz="125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5</a:t>
                </a:r>
              </a:p>
            </p:txBody>
          </p:sp>
          <p:sp>
            <p:nvSpPr>
              <p:cNvPr id="109" name="TextBox 108"/>
              <p:cNvSpPr txBox="1"/>
              <p:nvPr/>
            </p:nvSpPr>
            <p:spPr>
              <a:xfrm>
                <a:off x="2587499" y="1224480"/>
                <a:ext cx="385453" cy="621457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</a:t>
                </a:r>
                <a:r>
                  <a:rPr kumimoji="0" lang="en-US" sz="125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6</a:t>
                </a:r>
              </a:p>
            </p:txBody>
          </p:sp>
          <p:sp>
            <p:nvSpPr>
              <p:cNvPr id="110" name="TextBox 109"/>
              <p:cNvSpPr txBox="1"/>
              <p:nvPr/>
            </p:nvSpPr>
            <p:spPr>
              <a:xfrm>
                <a:off x="3279950" y="1332909"/>
                <a:ext cx="385453" cy="519947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</a:t>
                </a:r>
                <a:r>
                  <a:rPr kumimoji="0" lang="en-US" sz="125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7</a:t>
                </a:r>
              </a:p>
            </p:txBody>
          </p:sp>
          <p:sp>
            <p:nvSpPr>
              <p:cNvPr id="111" name="Rectangle 110"/>
              <p:cNvSpPr/>
              <p:nvPr/>
            </p:nvSpPr>
            <p:spPr bwMode="auto">
              <a:xfrm>
                <a:off x="1067851" y="2086446"/>
                <a:ext cx="2869273" cy="288000"/>
              </a:xfrm>
              <a:prstGeom prst="rect">
                <a:avLst/>
              </a:prstGeom>
              <a:solidFill>
                <a:srgbClr val="DDFFEC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1085478" y="2090498"/>
                <a:ext cx="2657525" cy="252244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50" b="0" i="0" u="none" strike="noStrike" kern="1200" cap="none" spc="-3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Shared, segmented L3 (4x4 MB) </a:t>
                </a:r>
              </a:p>
            </p:txBody>
          </p:sp>
          <p:cxnSp>
            <p:nvCxnSpPr>
              <p:cNvPr id="113" name="Straight Connector 112"/>
              <p:cNvCxnSpPr/>
              <p:nvPr/>
            </p:nvCxnSpPr>
            <p:spPr bwMode="auto">
              <a:xfrm>
                <a:off x="1747193" y="2087802"/>
                <a:ext cx="0" cy="307048"/>
              </a:xfrm>
              <a:prstGeom prst="line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4" name="Straight Connector 113"/>
              <p:cNvCxnSpPr/>
              <p:nvPr/>
            </p:nvCxnSpPr>
            <p:spPr bwMode="auto">
              <a:xfrm>
                <a:off x="2462927" y="2093248"/>
                <a:ext cx="0" cy="307048"/>
              </a:xfrm>
              <a:prstGeom prst="line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5" name="Straight Connector 114"/>
              <p:cNvCxnSpPr/>
              <p:nvPr/>
            </p:nvCxnSpPr>
            <p:spPr bwMode="auto">
              <a:xfrm>
                <a:off x="3217488" y="2086446"/>
                <a:ext cx="0" cy="307048"/>
              </a:xfrm>
              <a:prstGeom prst="line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16" name="Rectangle 115"/>
              <p:cNvSpPr/>
              <p:nvPr/>
            </p:nvSpPr>
            <p:spPr bwMode="auto">
              <a:xfrm>
                <a:off x="1067851" y="2386720"/>
                <a:ext cx="2869273" cy="324000"/>
              </a:xfrm>
              <a:prstGeom prst="rect">
                <a:avLst/>
              </a:prstGeom>
              <a:solidFill>
                <a:srgbClr val="FFFF9F"/>
              </a:solidFill>
              <a:ln w="15875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1561059" y="2390470"/>
                <a:ext cx="1088340" cy="331824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50" b="0" i="0" u="none" strike="noStrike" kern="1200" cap="none" spc="-3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Bi-directional ring bus</a:t>
                </a:r>
              </a:p>
            </p:txBody>
          </p:sp>
          <p:cxnSp>
            <p:nvCxnSpPr>
              <p:cNvPr id="118" name="Straight Connector 117"/>
              <p:cNvCxnSpPr/>
              <p:nvPr/>
            </p:nvCxnSpPr>
            <p:spPr bwMode="auto">
              <a:xfrm>
                <a:off x="1056967" y="2708782"/>
                <a:ext cx="2869273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19" name="Rectangle 118"/>
              <p:cNvSpPr/>
              <p:nvPr/>
            </p:nvSpPr>
            <p:spPr bwMode="auto">
              <a:xfrm>
                <a:off x="1073295" y="2708782"/>
                <a:ext cx="2869273" cy="307048"/>
              </a:xfrm>
              <a:prstGeom prst="rect">
                <a:avLst/>
              </a:prstGeom>
              <a:solidFill>
                <a:srgbClr val="DDFFEC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20" name="TextBox 119"/>
              <p:cNvSpPr txBox="1"/>
              <p:nvPr/>
            </p:nvSpPr>
            <p:spPr>
              <a:xfrm>
                <a:off x="1085886" y="2707734"/>
                <a:ext cx="2639394" cy="297165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50" b="0" i="0" u="none" strike="noStrike" kern="1200" cap="none" spc="-3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Shared, segmented L3 (4x4 MB)</a:t>
                </a:r>
              </a:p>
            </p:txBody>
          </p:sp>
          <p:cxnSp>
            <p:nvCxnSpPr>
              <p:cNvPr id="121" name="Straight Connector 120"/>
              <p:cNvCxnSpPr/>
              <p:nvPr/>
            </p:nvCxnSpPr>
            <p:spPr bwMode="auto">
              <a:xfrm>
                <a:off x="1744474" y="2707426"/>
                <a:ext cx="0" cy="307048"/>
              </a:xfrm>
              <a:prstGeom prst="line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2" name="Straight Connector 121"/>
              <p:cNvCxnSpPr/>
              <p:nvPr/>
            </p:nvCxnSpPr>
            <p:spPr bwMode="auto">
              <a:xfrm>
                <a:off x="2452043" y="2714228"/>
                <a:ext cx="0" cy="307048"/>
              </a:xfrm>
              <a:prstGeom prst="line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3" name="Straight Connector 122"/>
              <p:cNvCxnSpPr/>
              <p:nvPr/>
            </p:nvCxnSpPr>
            <p:spPr bwMode="auto">
              <a:xfrm>
                <a:off x="3216765" y="2707426"/>
                <a:ext cx="0" cy="307048"/>
              </a:xfrm>
              <a:prstGeom prst="line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24" name="Rectangle 123"/>
              <p:cNvSpPr/>
              <p:nvPr/>
            </p:nvSpPr>
            <p:spPr bwMode="auto">
              <a:xfrm>
                <a:off x="1071142" y="3011847"/>
                <a:ext cx="2862690" cy="784447"/>
              </a:xfrm>
              <a:prstGeom prst="rect">
                <a:avLst/>
              </a:prstGeom>
              <a:solidFill>
                <a:srgbClr val="CCECFF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cxnSp>
            <p:nvCxnSpPr>
              <p:cNvPr id="125" name="Straight Connector 124"/>
              <p:cNvCxnSpPr/>
              <p:nvPr/>
            </p:nvCxnSpPr>
            <p:spPr bwMode="auto">
              <a:xfrm>
                <a:off x="1744474" y="3000794"/>
                <a:ext cx="0" cy="788711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6" name="Straight Connector 125"/>
              <p:cNvCxnSpPr/>
              <p:nvPr/>
            </p:nvCxnSpPr>
            <p:spPr bwMode="auto">
              <a:xfrm>
                <a:off x="2462015" y="3000794"/>
                <a:ext cx="0" cy="788711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7" name="Straight Connector 126"/>
              <p:cNvCxnSpPr/>
              <p:nvPr/>
            </p:nvCxnSpPr>
            <p:spPr bwMode="auto">
              <a:xfrm>
                <a:off x="3217087" y="3000794"/>
                <a:ext cx="0" cy="788711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28" name="TextBox 127"/>
              <p:cNvSpPr txBox="1"/>
              <p:nvPr/>
            </p:nvSpPr>
            <p:spPr>
              <a:xfrm>
                <a:off x="1241458" y="3024492"/>
                <a:ext cx="582113" cy="492443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</a:t>
                </a:r>
                <a:r>
                  <a:rPr kumimoji="0" lang="en-US" sz="1250" b="0" i="0" u="none" strike="noStrike" kern="1200" cap="none" spc="0" normalizeH="0" baseline="-24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0</a:t>
                </a:r>
                <a:r>
                  <a:rPr kumimoji="0" lang="en-US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/>
                </a:r>
                <a:br>
                  <a:rPr kumimoji="0" lang="en-US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</a:br>
                <a:endPara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9" name="TextBox 128"/>
              <p:cNvSpPr txBox="1"/>
              <p:nvPr/>
            </p:nvSpPr>
            <p:spPr>
              <a:xfrm>
                <a:off x="1902847" y="3005739"/>
                <a:ext cx="385453" cy="501594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</a:t>
                </a:r>
                <a:r>
                  <a:rPr kumimoji="0" lang="en-US" sz="125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130" name="TextBox 129"/>
              <p:cNvSpPr txBox="1"/>
              <p:nvPr/>
            </p:nvSpPr>
            <p:spPr>
              <a:xfrm>
                <a:off x="2608114" y="3028578"/>
                <a:ext cx="385453" cy="503995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</a:t>
                </a:r>
                <a:r>
                  <a:rPr kumimoji="0" lang="en-US" sz="125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131" name="TextBox 130"/>
              <p:cNvSpPr txBox="1"/>
              <p:nvPr/>
            </p:nvSpPr>
            <p:spPr>
              <a:xfrm>
                <a:off x="3282673" y="3036212"/>
                <a:ext cx="385453" cy="519875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</a:t>
                </a:r>
                <a:r>
                  <a:rPr kumimoji="0" lang="en-US" sz="125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3</a:t>
                </a:r>
              </a:p>
            </p:txBody>
          </p:sp>
          <p:sp>
            <p:nvSpPr>
              <p:cNvPr id="132" name="TextBox 131"/>
              <p:cNvSpPr txBox="1"/>
              <p:nvPr/>
            </p:nvSpPr>
            <p:spPr>
              <a:xfrm>
                <a:off x="1356880" y="3983428"/>
                <a:ext cx="914400" cy="331277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50" b="0" i="0" u="none" strike="noStrike" kern="1200" cap="none" spc="-3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 </a:t>
                </a:r>
              </a:p>
            </p:txBody>
          </p:sp>
        </p:grpSp>
        <p:sp>
          <p:nvSpPr>
            <p:cNvPr id="97" name="TextBox 96"/>
            <p:cNvSpPr txBox="1"/>
            <p:nvPr/>
          </p:nvSpPr>
          <p:spPr>
            <a:xfrm>
              <a:off x="2186763" y="5145918"/>
              <a:ext cx="1605303" cy="400664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Zen 3 CCX 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62154" y="2751693"/>
              <a:ext cx="914400" cy="32797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Zen CCX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4461637" y="2757639"/>
              <a:ext cx="914400" cy="32797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Zen 2 CCX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972973" y="6175996"/>
              <a:ext cx="914400" cy="570161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Figure: Schematic layout of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Zen core blocks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1438" y="3692867"/>
              <a:ext cx="914400" cy="888896"/>
            </a:xfrm>
            <a:prstGeom prst="rect">
              <a:avLst/>
            </a:prstGeom>
            <a:noFill/>
          </p:spPr>
          <p:txBody>
            <a:bodyPr wrap="none" rtlCol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50" b="0" i="0" u="none" strike="noStrike" kern="1200" cap="none" spc="-3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</p:grpSp>
      <p:sp>
        <p:nvSpPr>
          <p:cNvPr id="93" name="TextBox 92"/>
          <p:cNvSpPr txBox="1"/>
          <p:nvPr/>
        </p:nvSpPr>
        <p:spPr>
          <a:xfrm>
            <a:off x="71438" y="444719"/>
            <a:ext cx="7264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+mn-cs"/>
              </a:rPr>
              <a:t>Summing up key issues of CCX core blocks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+mn-cs"/>
              </a:rPr>
              <a:t>-4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570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3.2 CCX core blocks </a:t>
            </a:r>
            <a:r>
              <a:rPr lang="en-US" dirty="0" smtClean="0"/>
              <a:t>(26)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1438" y="797304"/>
            <a:ext cx="4484786" cy="43601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Summing up the evolution </a:t>
            </a:r>
            <a:r>
              <a:rPr kumimoji="0" lang="en-US" sz="1800" b="0" i="0" u="none" strike="noStrike" kern="1200" cap="none" spc="-10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of </a:t>
            </a:r>
            <a:r>
              <a:rPr kumimoji="0" lang="en-US" sz="18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 </a:t>
            </a:r>
            <a:r>
              <a:rPr kumimoji="0" lang="en-US" sz="1800" b="0" i="0" u="none" strike="noStrike" kern="1200" cap="none" spc="-10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L3 cache </a:t>
            </a:r>
            <a:r>
              <a:rPr kumimoji="0" lang="en-US" sz="18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sizes per CCX </a:t>
            </a:r>
            <a:r>
              <a:rPr kumimoji="0" lang="en-US" sz="1800" b="0" i="0" u="none" strike="noStrike" kern="1200" cap="none" spc="-10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 subsequent </a:t>
            </a:r>
            <a:r>
              <a:rPr kumimoji="0" lang="en-US" sz="18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CCX generations </a:t>
            </a:r>
            <a:endParaRPr kumimoji="0" lang="en-US" sz="1800" b="0" i="0" u="none" strike="noStrike" kern="1200" cap="none" spc="-10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" y="1166653"/>
            <a:ext cx="9144000" cy="900000"/>
          </a:xfrm>
          <a:prstGeom prst="roundRect">
            <a:avLst/>
          </a:prstGeom>
          <a:solidFill>
            <a:srgbClr val="DDEEFF"/>
          </a:solidFill>
          <a:ln>
            <a:solidFill>
              <a:srgbClr val="86A4A7"/>
            </a:solidFill>
          </a:ln>
        </p:spPr>
        <p:txBody>
          <a:bodyPr wrap="square" rtlCol="0" anchor="ctr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438" y="1723701"/>
            <a:ext cx="457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-3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438" y="1166653"/>
            <a:ext cx="87887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6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It follows that</a:t>
            </a:r>
            <a:r>
              <a:rPr kumimoji="0" lang="en-US" sz="1600" b="0" i="0" u="none" strike="noStrike" kern="1200" cap="none" spc="-3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AMD </a:t>
            </a:r>
            <a:r>
              <a:rPr kumimoji="0" lang="en-US" sz="1600" b="0" i="0" u="none" strike="noStrike" kern="1200" cap="none" spc="-3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doubled the L3 cache size of core blocks in every subsequent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 generation, </a:t>
            </a:r>
            <a:r>
              <a:rPr kumimoji="0" lang="en-US" sz="1600" b="0" i="0" u="none" strike="noStrike" kern="1200" cap="none" spc="-3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first from 8 MB to 16 MB in Zen 2-based and then to 32 MB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 in Zen 3-based core blocks.</a:t>
            </a:r>
            <a:endParaRPr kumimoji="0" lang="en-US" sz="16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438" y="444719"/>
            <a:ext cx="7264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+mn-cs"/>
              </a:rPr>
              <a:t>Summing up key issues of CCX core blocks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+mn-cs"/>
              </a:rPr>
              <a:t>-5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178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3.2 CCX core blocks </a:t>
            </a:r>
            <a:r>
              <a:rPr lang="en-US" dirty="0" smtClean="0"/>
              <a:t>(27)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1438" y="756748"/>
            <a:ext cx="914400" cy="53602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How did AMD raise the core count of their CPUs by interconnecting core blocks?</a:t>
            </a:r>
            <a:endParaRPr kumimoji="0" lang="en-US" sz="1800" b="0" i="0" u="none" strike="noStrike" kern="1200" cap="none" spc="-3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0" y="1145631"/>
            <a:ext cx="9144000" cy="3312000"/>
          </a:xfrm>
          <a:prstGeom prst="roundRect">
            <a:avLst/>
          </a:prstGeom>
          <a:solidFill>
            <a:srgbClr val="DDEEFF"/>
          </a:solidFill>
        </p:spPr>
        <p:txBody>
          <a:bodyPr wrap="square" rtlCol="0" anchor="ctr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4370" y="1166652"/>
            <a:ext cx="914400" cy="107205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Along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with Zen 2-based CPUs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AMD revised their design concept and introduced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dedicated IO dies </a:t>
            </a:r>
            <a:r>
              <a:rPr kumimoji="0" lang="en-US" sz="1600" b="0" i="0" u="none" strike="noStrike" kern="1200" cap="none" spc="-3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for interconnecting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CCX core blocks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as well as to provide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memory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and IO connectivity.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</a:t>
            </a:r>
            <a:r>
              <a:rPr kumimoji="0" lang="en-US" sz="1600" b="0" i="0" u="none" strike="noStrike" kern="1200" cap="none" spc="-8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Thus afterwards, </a:t>
            </a:r>
            <a:r>
              <a:rPr kumimoji="0" lang="en-US" sz="1600" b="0" i="0" u="none" strike="noStrike" kern="1200" cap="none" spc="-8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CCX core blocks do only computing </a:t>
            </a:r>
            <a:r>
              <a:rPr kumimoji="0" lang="en-US" sz="1600" b="0" i="0" u="none" strike="noStrike" kern="1200" cap="none" spc="-8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and are </a:t>
            </a:r>
            <a:r>
              <a:rPr kumimoji="0" lang="en-US" sz="1600" b="0" i="0" u="none" strike="noStrike" kern="1200" cap="none" spc="-8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linked to an IO die.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There are however,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two different types of IO dies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, as shown below. 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048463" y="3400529"/>
            <a:ext cx="2568331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IO dies for clients (</a:t>
            </a:r>
            <a:r>
              <a:rPr kumimoji="0" 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cIOD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3701523" y="2640698"/>
            <a:ext cx="1766830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Types of IO </a:t>
            </a: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dies 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775853" y="3404125"/>
            <a:ext cx="361509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IO dies for HEDTs and servers (IOD)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Line 13"/>
          <p:cNvSpPr>
            <a:spLocks noChangeShapeType="1"/>
          </p:cNvSpPr>
          <p:nvPr/>
        </p:nvSpPr>
        <p:spPr bwMode="auto">
          <a:xfrm flipH="1">
            <a:off x="2366676" y="3031802"/>
            <a:ext cx="2188166" cy="28125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" name="Line 13"/>
          <p:cNvSpPr>
            <a:spLocks noChangeShapeType="1"/>
          </p:cNvSpPr>
          <p:nvPr/>
        </p:nvSpPr>
        <p:spPr bwMode="auto">
          <a:xfrm>
            <a:off x="4554843" y="3031802"/>
            <a:ext cx="2001752" cy="28125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6537191" y="3280441"/>
            <a:ext cx="72000" cy="7217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2294676" y="3288398"/>
            <a:ext cx="72000" cy="7217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71681" y="3626071"/>
            <a:ext cx="360504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(i.e. for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Threarippers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and EPIC servers)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9368" y="3888829"/>
            <a:ext cx="412645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They interconnect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up to 2 CCX core blocks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provide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memory and IO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connectivity.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29943" y="3909848"/>
            <a:ext cx="412857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They interconnect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up to 8 CCX core blocks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provide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memory and IO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connectivity.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438" y="444719"/>
            <a:ext cx="7264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+mn-cs"/>
              </a:rPr>
              <a:t>Summing up key issues of CCX core blocks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+mn-cs"/>
              </a:rPr>
              <a:t>-8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47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503675" y="1670793"/>
            <a:ext cx="8167359" cy="504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4. Case 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example: 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 Zen 3-based </a:t>
            </a: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Ryzen 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5000 </a:t>
            </a: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Gaming DT 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line</a:t>
            </a:r>
          </a:p>
        </p:txBody>
      </p:sp>
    </p:spTree>
    <p:extLst>
      <p:ext uri="{BB962C8B-B14F-4D97-AF65-F5344CB8AC3E}">
        <p14:creationId xmlns:p14="http://schemas.microsoft.com/office/powerpoint/2010/main" val="206721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pc="-60" dirty="0" smtClean="0"/>
              <a:t>4. C</a:t>
            </a:r>
            <a:r>
              <a:rPr lang="en-GB" sz="1700" spc="-60" dirty="0" err="1" smtClean="0"/>
              <a:t>ase</a:t>
            </a:r>
            <a:r>
              <a:rPr lang="en-GB" sz="1700" spc="-60" dirty="0" smtClean="0"/>
              <a:t> </a:t>
            </a:r>
            <a:r>
              <a:rPr lang="en-GB" sz="1700" spc="-60" dirty="0"/>
              <a:t>example: the Zen </a:t>
            </a:r>
            <a:r>
              <a:rPr lang="en-GB" sz="1700" spc="-60" dirty="0" smtClean="0"/>
              <a:t>3-based </a:t>
            </a:r>
            <a:r>
              <a:rPr lang="en-GB" sz="1700" spc="-60" dirty="0" err="1" smtClean="0"/>
              <a:t>Ryzen</a:t>
            </a:r>
            <a:r>
              <a:rPr lang="en-GB" sz="1700" spc="-60" dirty="0" smtClean="0"/>
              <a:t> 5000 gaming DT </a:t>
            </a:r>
            <a:r>
              <a:rPr lang="en-GB" sz="1700" spc="-60" dirty="0"/>
              <a:t>line (1)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7188" y="482251"/>
            <a:ext cx="7370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-6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4. Case </a:t>
            </a:r>
            <a:r>
              <a:rPr kumimoji="0" lang="en-US" altLang="en-US" sz="1800" b="0" i="0" u="none" strike="noStrike" kern="1200" cap="none" spc="-6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example: the Zen 3-based </a:t>
            </a:r>
            <a:r>
              <a:rPr kumimoji="0" lang="en-US" altLang="en-US" sz="1800" b="0" i="0" u="none" strike="noStrike" kern="1200" cap="none" spc="-6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Ryzen </a:t>
            </a:r>
            <a:r>
              <a:rPr kumimoji="0" lang="en-US" altLang="en-US" sz="1800" b="0" i="0" u="none" strike="noStrike" kern="1200" cap="none" spc="-6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5000 </a:t>
            </a:r>
            <a:r>
              <a:rPr kumimoji="0" lang="en-US" altLang="en-US" sz="1800" b="0" i="0" u="none" strike="noStrike" kern="1200" cap="none" spc="-6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gaming </a:t>
            </a:r>
            <a:r>
              <a:rPr kumimoji="0" lang="en-US" altLang="en-US" sz="1800" b="0" i="0" u="none" strike="noStrike" kern="1200" cap="none" spc="-6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DT </a:t>
            </a:r>
            <a:r>
              <a:rPr kumimoji="0" lang="en-US" altLang="en-US" sz="1800" b="0" i="0" u="none" strike="noStrike" kern="1200" cap="none" spc="-6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line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5790" y="6349952"/>
            <a:ext cx="19554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ST: Single Thread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0744" y="1205352"/>
            <a:ext cx="9133256" cy="1872000"/>
          </a:xfrm>
          <a:prstGeom prst="roundRect">
            <a:avLst/>
          </a:prstGeom>
          <a:solidFill>
            <a:srgbClr val="DDEEFF"/>
          </a:solidFill>
        </p:spPr>
        <p:txBody>
          <a:bodyPr wrap="square" rtlCol="0" anchor="ctr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4068" y="900954"/>
            <a:ext cx="7209025" cy="13465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is built on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Vermeer architecture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Announced in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10/2020,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launched in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11/2020.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Aimed at gaming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is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unlocked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Implemented as an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MCM package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consisting of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up to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three dies: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3583" y="2217421"/>
            <a:ext cx="8728643" cy="882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one or two eight-core  7 nm CPU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chiplet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(s) (CCDs)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and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one 12 nm IO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chiplet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cIiOD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dual memory controllers and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PCie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4.0 x24 lanes.     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4158" y="3043392"/>
            <a:ext cx="7330468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They have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AM4 socket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further on.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line makes use of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400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/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500-series chipsets and motherboards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492" y="3722572"/>
            <a:ext cx="9133256" cy="1800000"/>
          </a:xfrm>
          <a:prstGeom prst="roundRect">
            <a:avLst/>
          </a:prstGeom>
          <a:solidFill>
            <a:srgbClr val="DDEEFF"/>
          </a:solidFill>
        </p:spPr>
        <p:txBody>
          <a:bodyPr wrap="square" rtlCol="0" anchor="ctr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9927" y="3734609"/>
            <a:ext cx="9900514" cy="173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Ryzen 9 5950X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overtook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 performance crone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from Intel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 the first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time for about 20 years.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Nevertheless, its reign did not last long, about 1 year later Intel introduced their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Alder Lake </a:t>
            </a:r>
            <a:r>
              <a:rPr kumimoji="0" lang="en-US" sz="1600" b="0" i="0" u="none" strike="noStrike" kern="1200" cap="none" spc="-6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big.little</a:t>
            </a: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(hybrid) line </a:t>
            </a: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those highest performance model (</a:t>
            </a:r>
            <a:r>
              <a:rPr kumimoji="0" lang="en-US" sz="1800" b="0" i="0" u="none" strike="noStrike" kern="1200" cap="none" spc="-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 i9-12900K)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retook the performance crone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from AMD both for gaming and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application performance.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2382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12" grpId="0"/>
      <p:bldP spid="15" grpId="0" animBg="1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pc="-60" dirty="0" smtClean="0"/>
              <a:t>4. C</a:t>
            </a:r>
            <a:r>
              <a:rPr lang="en-GB" spc="-60" dirty="0" err="1" smtClean="0"/>
              <a:t>ase</a:t>
            </a:r>
            <a:r>
              <a:rPr lang="en-GB" spc="-60" dirty="0" smtClean="0"/>
              <a:t> </a:t>
            </a:r>
            <a:r>
              <a:rPr lang="en-GB" spc="-60" dirty="0"/>
              <a:t>example: the Zen </a:t>
            </a:r>
            <a:r>
              <a:rPr lang="en-GB" spc="-60" dirty="0" smtClean="0"/>
              <a:t>3-based </a:t>
            </a:r>
            <a:r>
              <a:rPr lang="en-GB" spc="-60" dirty="0" err="1" smtClean="0"/>
              <a:t>Ryzen</a:t>
            </a:r>
            <a:r>
              <a:rPr lang="en-GB" spc="-60" dirty="0" smtClean="0"/>
              <a:t> 5000 gaming DT </a:t>
            </a:r>
            <a:r>
              <a:rPr lang="en-GB" spc="-60" dirty="0"/>
              <a:t>line </a:t>
            </a:r>
            <a:r>
              <a:rPr lang="en-GB" spc="-60" dirty="0" smtClean="0"/>
              <a:t>(2) 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21684" y="997192"/>
          <a:ext cx="9100631" cy="5838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31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20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06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99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648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7486"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1. gen. Ryzen DT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2. gen. Ryzen DT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chemeClr val="bg1"/>
                          </a:solidFill>
                          <a:latin typeface="+mj-lt"/>
                        </a:rPr>
                        <a:t>3. gen. Ryzen DT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latin typeface="+mj-lt"/>
                        </a:rPr>
                        <a:t>4. gen. Ryzen DT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5706"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Architecture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Summit Ridge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Pinnacle Ridge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Matisse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Vermeer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23693633"/>
                  </a:ext>
                </a:extLst>
              </a:tr>
              <a:tr h="46424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CPU core</a:t>
                      </a:r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/technology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Zen/ 14 nm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Zen+/ 12 nm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Zen 2/ 7 nm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Zen 3/ 7 nm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0851318"/>
                  </a:ext>
                </a:extLst>
              </a:tr>
              <a:tr h="464249"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Launched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03/2017 - 07/2017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04/2018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07/2019 – 04/2020</a:t>
                      </a:r>
                      <a:endParaRPr kumimoji="0" lang="en-US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11/2020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18213666"/>
                  </a:ext>
                </a:extLst>
              </a:tr>
              <a:tr h="841452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Launched 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models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Ryzen 7 1x00/X 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Ryzen 5 1x00/X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Ryzen 3 1x00/X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Ryzen 7 2700/X/E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Ryzen 5 2600/X/E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Ryzen 5 2500/X/E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Ryzen 3 2300X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Ryzen 9 39x0/X/XT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Ryzen 7 3x00X/XT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Ryzen 5 3x00X/XT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Ryzen 3x00/X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Ryzen 9 5950X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Ryzen 9 5900X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Ryzen 7 5700X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Ryzen 5 5600X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2851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Layout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Zeppelin die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(2x CCX)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Zeppelin die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(2x CCX)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Up to 3 dies: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1xCCD +</a:t>
                      </a:r>
                      <a:r>
                        <a:rPr kumimoji="0" lang="en-US" sz="13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cIOD</a:t>
                      </a: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 or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2xCCD + </a:t>
                      </a:r>
                      <a:r>
                        <a:rPr kumimoji="0" lang="en-US" sz="13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cIOD</a:t>
                      </a:r>
                      <a:endParaRPr kumimoji="0" lang="en-US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Up to 3 dies: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1xCCD +</a:t>
                      </a:r>
                      <a:r>
                        <a:rPr kumimoji="0" lang="en-US" sz="13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cIOD</a:t>
                      </a: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 or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2xCCD + </a:t>
                      </a:r>
                      <a:r>
                        <a:rPr kumimoji="0" lang="en-US" sz="13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cIOD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5648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Integrated GPU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No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5648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Core count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4/6/8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4/6/8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4/6/8/12/16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6/8/12/16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424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SMT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SMT</a:t>
                      </a:r>
                      <a:r>
                        <a:rPr lang="en-US" sz="1300" dirty="0">
                          <a:latin typeface="+mj-lt"/>
                        </a:rPr>
                        <a:t> 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(except Ryzen 3)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SMT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SMT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SMT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001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Mem. channels/rate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2xDDR4-2666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2xDDR4-2933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2xDDR4-3200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2xDDR4-3200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506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PCie</a:t>
                      </a:r>
                      <a:r>
                        <a:rPr lang="en-US" sz="1300" dirty="0">
                          <a:latin typeface="+mj-lt"/>
                        </a:rPr>
                        <a:t> lanes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20x </a:t>
                      </a:r>
                      <a:r>
                        <a:rPr lang="en-US" sz="1300" dirty="0" err="1">
                          <a:latin typeface="+mj-lt"/>
                        </a:rPr>
                        <a:t>PCie</a:t>
                      </a:r>
                      <a:r>
                        <a:rPr lang="en-US" sz="1300" baseline="0" dirty="0">
                          <a:latin typeface="+mj-lt"/>
                        </a:rPr>
                        <a:t> 3.0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20x </a:t>
                      </a:r>
                      <a:r>
                        <a:rPr lang="en-US" sz="1300" dirty="0" err="1">
                          <a:latin typeface="+mj-lt"/>
                        </a:rPr>
                        <a:t>PCie</a:t>
                      </a:r>
                      <a:r>
                        <a:rPr lang="en-US" sz="1300" baseline="0" dirty="0">
                          <a:latin typeface="+mj-lt"/>
                        </a:rPr>
                        <a:t> 3.0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24x </a:t>
                      </a:r>
                      <a:r>
                        <a:rPr lang="en-US" sz="1300" dirty="0" err="1">
                          <a:latin typeface="+mj-lt"/>
                        </a:rPr>
                        <a:t>PCie</a:t>
                      </a:r>
                      <a:r>
                        <a:rPr lang="en-US" sz="1300" dirty="0">
                          <a:latin typeface="+mj-lt"/>
                        </a:rPr>
                        <a:t> 4.0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24x </a:t>
                      </a:r>
                      <a:r>
                        <a:rPr lang="en-US" sz="13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PCie</a:t>
                      </a:r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4.0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5648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TDP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65/95 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65/95/105 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65/95/105 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65/105 W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4107235"/>
                  </a:ext>
                </a:extLst>
              </a:tr>
              <a:tr h="276401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Socket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AM4 (PGA 1331)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AM4 (PGA 1331)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AM4 (PGA 1331)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AM4 (PGA 1331)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5648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Chipset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300/400-series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300/400-series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400/500-series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400/500-series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7827285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 bwMode="auto">
          <a:xfrm>
            <a:off x="7247832" y="997192"/>
            <a:ext cx="1790299" cy="583884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322" y="482730"/>
            <a:ext cx="7703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Main features of the Zen 3-based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Ryzen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5000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Gaming DT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line -1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86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pc="-60" dirty="0" smtClean="0"/>
              <a:t>4. C</a:t>
            </a:r>
            <a:r>
              <a:rPr lang="en-GB" sz="1700" spc="-60" dirty="0" err="1" smtClean="0"/>
              <a:t>ase</a:t>
            </a:r>
            <a:r>
              <a:rPr lang="en-GB" sz="1700" spc="-60" dirty="0" smtClean="0"/>
              <a:t> </a:t>
            </a:r>
            <a:r>
              <a:rPr lang="en-GB" sz="1700" spc="-60" dirty="0"/>
              <a:t>example: the Zen </a:t>
            </a:r>
            <a:r>
              <a:rPr lang="en-GB" sz="1700" spc="-60" dirty="0" smtClean="0"/>
              <a:t>3-based </a:t>
            </a:r>
            <a:r>
              <a:rPr lang="en-GB" sz="1700" spc="-60" dirty="0" err="1" smtClean="0"/>
              <a:t>Ryzen</a:t>
            </a:r>
            <a:r>
              <a:rPr lang="en-GB" sz="1700" spc="-60" dirty="0" smtClean="0"/>
              <a:t> 5000 gaming DT </a:t>
            </a:r>
            <a:r>
              <a:rPr lang="en-GB" sz="1700" spc="-60" dirty="0"/>
              <a:t>line (3) </a:t>
            </a:r>
            <a:endParaRPr lang="en-US" sz="17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1381" y="1282830"/>
          <a:ext cx="8653113" cy="3462002"/>
        </p:xfrm>
        <a:graphic>
          <a:graphicData uri="http://schemas.openxmlformats.org/drawingml/2006/table">
            <a:tbl>
              <a:tblPr/>
              <a:tblGrid>
                <a:gridCol w="1236159">
                  <a:extLst>
                    <a:ext uri="{9D8B030D-6E8A-4147-A177-3AD203B41FA5}">
                      <a16:colId xmlns:a16="http://schemas.microsoft.com/office/drawing/2014/main" val="2531308522"/>
                    </a:ext>
                  </a:extLst>
                </a:gridCol>
                <a:gridCol w="1236159">
                  <a:extLst>
                    <a:ext uri="{9D8B030D-6E8A-4147-A177-3AD203B41FA5}">
                      <a16:colId xmlns:a16="http://schemas.microsoft.com/office/drawing/2014/main" val="3710968239"/>
                    </a:ext>
                  </a:extLst>
                </a:gridCol>
                <a:gridCol w="1236159">
                  <a:extLst>
                    <a:ext uri="{9D8B030D-6E8A-4147-A177-3AD203B41FA5}">
                      <a16:colId xmlns:a16="http://schemas.microsoft.com/office/drawing/2014/main" val="2048350624"/>
                    </a:ext>
                  </a:extLst>
                </a:gridCol>
                <a:gridCol w="1236159">
                  <a:extLst>
                    <a:ext uri="{9D8B030D-6E8A-4147-A177-3AD203B41FA5}">
                      <a16:colId xmlns:a16="http://schemas.microsoft.com/office/drawing/2014/main" val="850614947"/>
                    </a:ext>
                  </a:extLst>
                </a:gridCol>
                <a:gridCol w="1236159">
                  <a:extLst>
                    <a:ext uri="{9D8B030D-6E8A-4147-A177-3AD203B41FA5}">
                      <a16:colId xmlns:a16="http://schemas.microsoft.com/office/drawing/2014/main" val="1964554777"/>
                    </a:ext>
                  </a:extLst>
                </a:gridCol>
                <a:gridCol w="1236159">
                  <a:extLst>
                    <a:ext uri="{9D8B030D-6E8A-4147-A177-3AD203B41FA5}">
                      <a16:colId xmlns:a16="http://schemas.microsoft.com/office/drawing/2014/main" val="2138898532"/>
                    </a:ext>
                  </a:extLst>
                </a:gridCol>
                <a:gridCol w="1236159">
                  <a:extLst>
                    <a:ext uri="{9D8B030D-6E8A-4147-A177-3AD203B41FA5}">
                      <a16:colId xmlns:a16="http://schemas.microsoft.com/office/drawing/2014/main" val="662456202"/>
                    </a:ext>
                  </a:extLst>
                </a:gridCol>
              </a:tblGrid>
              <a:tr h="413501">
                <a:tc gridSpan="7">
                  <a:txBody>
                    <a:bodyPr/>
                    <a:lstStyle/>
                    <a:p>
                      <a:pPr algn="ctr"/>
                      <a:r>
                        <a:rPr lang="nl-NL" sz="1600" dirty="0">
                          <a:solidFill>
                            <a:schemeClr val="bg1"/>
                          </a:solidFill>
                        </a:rPr>
                        <a:t>AMD Ryzen 5000 Series Processors</a:t>
                      </a:r>
                      <a:br>
                        <a:rPr lang="nl-NL" sz="1600" dirty="0">
                          <a:solidFill>
                            <a:schemeClr val="bg1"/>
                          </a:solidFill>
                        </a:rPr>
                      </a:br>
                      <a:r>
                        <a:rPr lang="nl-NL" sz="1600" dirty="0">
                          <a:solidFill>
                            <a:schemeClr val="bg1"/>
                          </a:solidFill>
                        </a:rPr>
                        <a:t>Zen 3 Microarchitecture</a:t>
                      </a:r>
                    </a:p>
                  </a:txBody>
                  <a:tcPr marL="79403" marR="79403" marT="39701" marB="397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5638798"/>
                  </a:ext>
                </a:extLst>
              </a:tr>
              <a:tr h="578984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marL="79403" marR="79403" marT="39701" marB="397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Cores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Threads</a:t>
                      </a:r>
                    </a:p>
                  </a:txBody>
                  <a:tcPr marL="79403" marR="79403" marT="39701" marB="397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Base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freq.</a:t>
                      </a:r>
                    </a:p>
                  </a:txBody>
                  <a:tcPr marL="79403" marR="79403" marT="39701" marB="397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Turbo</a:t>
                      </a:r>
                      <a:br>
                        <a:rPr lang="en-US" sz="1600" dirty="0"/>
                      </a:br>
                      <a:r>
                        <a:rPr lang="en-US" sz="1600" dirty="0" err="1"/>
                        <a:t>freq</a:t>
                      </a:r>
                      <a:endParaRPr lang="en-US" sz="1600" dirty="0"/>
                    </a:p>
                  </a:txBody>
                  <a:tcPr marL="79403" marR="79403" marT="39701" marB="397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L3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Cache</a:t>
                      </a:r>
                    </a:p>
                  </a:txBody>
                  <a:tcPr marL="79403" marR="79403" marT="39701" marB="397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TDP</a:t>
                      </a:r>
                    </a:p>
                  </a:txBody>
                  <a:tcPr marL="79403" marR="79403" marT="39701" marB="397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MSRP</a:t>
                      </a:r>
                    </a:p>
                  </a:txBody>
                  <a:tcPr marL="79403" marR="79403" marT="39701" marB="397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1911809"/>
                  </a:ext>
                </a:extLst>
              </a:tr>
              <a:tr h="578984">
                <a:tc>
                  <a:txBody>
                    <a:bodyPr/>
                    <a:lstStyle/>
                    <a:p>
                      <a:pPr algn="ctr"/>
                      <a:r>
                        <a:rPr lang="en-US" sz="1600" b="1"/>
                        <a:t>Ryzen 9 5950X</a:t>
                      </a:r>
                      <a:endParaRPr lang="en-US" sz="1600"/>
                    </a:p>
                  </a:txBody>
                  <a:tcPr marL="79403" marR="79403" marT="39701" marB="397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16c/32t</a:t>
                      </a:r>
                    </a:p>
                  </a:txBody>
                  <a:tcPr marL="79403" marR="79403" marT="39701" marB="397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3400</a:t>
                      </a:r>
                    </a:p>
                  </a:txBody>
                  <a:tcPr marL="79403" marR="79403" marT="39701" marB="397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4900</a:t>
                      </a:r>
                    </a:p>
                  </a:txBody>
                  <a:tcPr marL="79403" marR="79403" marT="39701" marB="397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64 MB</a:t>
                      </a:r>
                    </a:p>
                  </a:txBody>
                  <a:tcPr marL="79403" marR="79403" marT="39701" marB="397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105 W</a:t>
                      </a:r>
                    </a:p>
                  </a:txBody>
                  <a:tcPr marL="79403" marR="79403" marT="39701" marB="397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$799</a:t>
                      </a:r>
                    </a:p>
                  </a:txBody>
                  <a:tcPr marL="79403" marR="79403" marT="39701" marB="397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3748851"/>
                  </a:ext>
                </a:extLst>
              </a:tr>
              <a:tr h="578984">
                <a:tc>
                  <a:txBody>
                    <a:bodyPr/>
                    <a:lstStyle/>
                    <a:p>
                      <a:pPr algn="ctr"/>
                      <a:r>
                        <a:rPr lang="en-US" sz="1600" b="1"/>
                        <a:t>Ryzen 9 5900X</a:t>
                      </a:r>
                      <a:endParaRPr lang="en-US" sz="1600"/>
                    </a:p>
                  </a:txBody>
                  <a:tcPr marL="79403" marR="79403" marT="39701" marB="397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12c/24t</a:t>
                      </a:r>
                    </a:p>
                  </a:txBody>
                  <a:tcPr marL="79403" marR="79403" marT="39701" marB="397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3700</a:t>
                      </a:r>
                    </a:p>
                  </a:txBody>
                  <a:tcPr marL="79403" marR="79403" marT="39701" marB="397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4800</a:t>
                      </a:r>
                    </a:p>
                  </a:txBody>
                  <a:tcPr marL="79403" marR="79403" marT="39701" marB="397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64 MB</a:t>
                      </a:r>
                    </a:p>
                  </a:txBody>
                  <a:tcPr marL="79403" marR="79403" marT="39701" marB="397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105 W</a:t>
                      </a:r>
                    </a:p>
                  </a:txBody>
                  <a:tcPr marL="79403" marR="79403" marT="39701" marB="397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$549</a:t>
                      </a:r>
                    </a:p>
                  </a:txBody>
                  <a:tcPr marL="79403" marR="79403" marT="39701" marB="397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7676722"/>
                  </a:ext>
                </a:extLst>
              </a:tr>
              <a:tr h="578984">
                <a:tc>
                  <a:txBody>
                    <a:bodyPr/>
                    <a:lstStyle/>
                    <a:p>
                      <a:pPr algn="ctr"/>
                      <a:r>
                        <a:rPr lang="en-US" sz="1600" b="1"/>
                        <a:t>Ryzen 7 5800X</a:t>
                      </a:r>
                      <a:endParaRPr lang="en-US" sz="1600"/>
                    </a:p>
                  </a:txBody>
                  <a:tcPr marL="79403" marR="79403" marT="39701" marB="397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8c/16t</a:t>
                      </a:r>
                    </a:p>
                  </a:txBody>
                  <a:tcPr marL="79403" marR="79403" marT="39701" marB="397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3800</a:t>
                      </a:r>
                    </a:p>
                  </a:txBody>
                  <a:tcPr marL="79403" marR="79403" marT="39701" marB="397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4700</a:t>
                      </a:r>
                    </a:p>
                  </a:txBody>
                  <a:tcPr marL="79403" marR="79403" marT="39701" marB="397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32 MB</a:t>
                      </a:r>
                    </a:p>
                  </a:txBody>
                  <a:tcPr marL="79403" marR="79403" marT="39701" marB="397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105 W</a:t>
                      </a:r>
                    </a:p>
                  </a:txBody>
                  <a:tcPr marL="79403" marR="79403" marT="39701" marB="397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$449</a:t>
                      </a:r>
                    </a:p>
                  </a:txBody>
                  <a:tcPr marL="79403" marR="79403" marT="39701" marB="397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3930580"/>
                  </a:ext>
                </a:extLst>
              </a:tr>
              <a:tr h="578984">
                <a:tc>
                  <a:txBody>
                    <a:bodyPr/>
                    <a:lstStyle/>
                    <a:p>
                      <a:pPr algn="ctr"/>
                      <a:r>
                        <a:rPr lang="en-US" sz="1600" b="1"/>
                        <a:t>Ryzen 5 5600X</a:t>
                      </a:r>
                      <a:endParaRPr lang="en-US" sz="1600"/>
                    </a:p>
                  </a:txBody>
                  <a:tcPr marL="79403" marR="79403" marT="39701" marB="397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6c/12t</a:t>
                      </a:r>
                    </a:p>
                  </a:txBody>
                  <a:tcPr marL="79403" marR="79403" marT="39701" marB="397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3700</a:t>
                      </a:r>
                    </a:p>
                  </a:txBody>
                  <a:tcPr marL="79403" marR="79403" marT="39701" marB="397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4600</a:t>
                      </a:r>
                    </a:p>
                  </a:txBody>
                  <a:tcPr marL="79403" marR="79403" marT="39701" marB="397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32 MB</a:t>
                      </a:r>
                    </a:p>
                  </a:txBody>
                  <a:tcPr marL="79403" marR="79403" marT="39701" marB="397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65 W</a:t>
                      </a:r>
                    </a:p>
                  </a:txBody>
                  <a:tcPr marL="79403" marR="79403" marT="39701" marB="397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$299</a:t>
                      </a:r>
                    </a:p>
                  </a:txBody>
                  <a:tcPr marL="79403" marR="79403" marT="39701" marB="397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5200014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5767" y="484243"/>
            <a:ext cx="8436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Main features of the Zen 3-based Ryzen 5000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Gaming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DT line -2 [171]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3850" y="6352674"/>
            <a:ext cx="48347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MSRP: Manufacturer's Suggested Retail Price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118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pc="-60" dirty="0" smtClean="0"/>
              <a:t>4. C</a:t>
            </a:r>
            <a:r>
              <a:rPr lang="en-GB" sz="1700" spc="-60" dirty="0" err="1" smtClean="0"/>
              <a:t>ase</a:t>
            </a:r>
            <a:r>
              <a:rPr lang="en-GB" sz="1700" spc="-60" dirty="0" smtClean="0"/>
              <a:t> </a:t>
            </a:r>
            <a:r>
              <a:rPr lang="en-GB" sz="1700" spc="-60" dirty="0"/>
              <a:t>example: the Zen </a:t>
            </a:r>
            <a:r>
              <a:rPr lang="en-GB" sz="1700" spc="-60" dirty="0" smtClean="0"/>
              <a:t>3-based </a:t>
            </a:r>
            <a:r>
              <a:rPr lang="en-GB" sz="1700" spc="-60" dirty="0" err="1" smtClean="0"/>
              <a:t>Ryzen</a:t>
            </a:r>
            <a:r>
              <a:rPr lang="en-GB" sz="1700" spc="-60" dirty="0" smtClean="0"/>
              <a:t> 5000 gaming DT </a:t>
            </a:r>
            <a:r>
              <a:rPr lang="en-GB" sz="1700" spc="-60" dirty="0"/>
              <a:t>line (4) </a:t>
            </a:r>
            <a:endParaRPr lang="en-US" sz="17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1135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768" y="480881"/>
            <a:ext cx="8898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Ryzen 5000 series 8-core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Gaming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DT topology with 1x CCD +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cIOD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[171]</a:t>
            </a:r>
          </a:p>
        </p:txBody>
      </p:sp>
    </p:spTree>
    <p:extLst>
      <p:ext uri="{BB962C8B-B14F-4D97-AF65-F5344CB8AC3E}">
        <p14:creationId xmlns:p14="http://schemas.microsoft.com/office/powerpoint/2010/main" val="159658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pc="-60" dirty="0" smtClean="0"/>
              <a:t>4. C</a:t>
            </a:r>
            <a:r>
              <a:rPr lang="en-GB" sz="1700" spc="-60" dirty="0" err="1" smtClean="0"/>
              <a:t>ase</a:t>
            </a:r>
            <a:r>
              <a:rPr lang="en-GB" sz="1700" spc="-60" dirty="0" smtClean="0"/>
              <a:t> </a:t>
            </a:r>
            <a:r>
              <a:rPr lang="en-GB" sz="1700" spc="-60" dirty="0"/>
              <a:t>example: the Zen </a:t>
            </a:r>
            <a:r>
              <a:rPr lang="en-GB" sz="1700" spc="-60" dirty="0" smtClean="0"/>
              <a:t>3-based </a:t>
            </a:r>
            <a:r>
              <a:rPr lang="en-GB" sz="1700" spc="-60" dirty="0" err="1" smtClean="0"/>
              <a:t>Ryzen</a:t>
            </a:r>
            <a:r>
              <a:rPr lang="en-GB" sz="1700" spc="-60" dirty="0" smtClean="0"/>
              <a:t> 5000 gaming DT </a:t>
            </a:r>
            <a:r>
              <a:rPr lang="en-GB" sz="1700" spc="-60" dirty="0"/>
              <a:t>line (5) </a:t>
            </a:r>
            <a:endParaRPr lang="en-US" sz="17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0761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766" y="480881"/>
            <a:ext cx="8925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Ryzen 5000 series 16-core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Gaming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DT topology with 2x CCD +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cIOD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[171]</a:t>
            </a:r>
          </a:p>
        </p:txBody>
      </p:sp>
    </p:spTree>
    <p:extLst>
      <p:ext uri="{BB962C8B-B14F-4D97-AF65-F5344CB8AC3E}">
        <p14:creationId xmlns:p14="http://schemas.microsoft.com/office/powerpoint/2010/main" val="92575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280154" y="5275506"/>
            <a:ext cx="616822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Figure: AMD’s Direct Connect Architecture concept [168]</a:t>
            </a:r>
          </a:p>
        </p:txBody>
      </p:sp>
      <p:grpSp>
        <p:nvGrpSpPr>
          <p:cNvPr id="6" name="Group 14"/>
          <p:cNvGrpSpPr>
            <a:grpSpLocks/>
          </p:cNvGrpSpPr>
          <p:nvPr/>
        </p:nvGrpSpPr>
        <p:grpSpPr bwMode="auto">
          <a:xfrm>
            <a:off x="3686504" y="1698088"/>
            <a:ext cx="2479675" cy="3367088"/>
            <a:chOff x="3558" y="884"/>
            <a:chExt cx="1562" cy="2121"/>
          </a:xfrm>
        </p:grpSpPr>
        <p:pic>
          <p:nvPicPr>
            <p:cNvPr id="7" name="Picture 1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8" y="884"/>
              <a:ext cx="1562" cy="2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Line 12"/>
            <p:cNvSpPr>
              <a:spLocks noChangeShapeType="1"/>
            </p:cNvSpPr>
            <p:nvPr/>
          </p:nvSpPr>
          <p:spPr bwMode="auto">
            <a:xfrm flipH="1">
              <a:off x="3560" y="1587"/>
              <a:ext cx="0" cy="6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>
                <a:solidFill>
                  <a:srgbClr val="000000"/>
                </a:solidFill>
              </a:endParaRPr>
            </a:p>
          </p:txBody>
        </p:sp>
      </p:grp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700" dirty="0"/>
              <a:t>1. </a:t>
            </a:r>
            <a:r>
              <a:rPr lang="en-US" sz="1700" dirty="0"/>
              <a:t>Introduction </a:t>
            </a:r>
            <a:r>
              <a:rPr lang="hu-HU" sz="1700" dirty="0"/>
              <a:t>(</a:t>
            </a:r>
            <a:r>
              <a:rPr lang="en-US" sz="1700" dirty="0" smtClean="0"/>
              <a:t>11</a:t>
            </a:r>
            <a:r>
              <a:rPr lang="hu-HU" sz="1700" dirty="0" smtClean="0"/>
              <a:t>)</a:t>
            </a:r>
            <a:endParaRPr lang="en-US" sz="1700" dirty="0"/>
          </a:p>
        </p:txBody>
      </p:sp>
      <p:sp>
        <p:nvSpPr>
          <p:cNvPr id="15" name="Oval 14"/>
          <p:cNvSpPr/>
          <p:nvPr/>
        </p:nvSpPr>
        <p:spPr bwMode="auto">
          <a:xfrm>
            <a:off x="3185961" y="3874751"/>
            <a:ext cx="2415941" cy="1315045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8" name="Rounded Rectangle 17"/>
          <p:cNvSpPr/>
          <p:nvPr/>
        </p:nvSpPr>
        <p:spPr bwMode="auto">
          <a:xfrm>
            <a:off x="1" y="461527"/>
            <a:ext cx="9144000" cy="1008000"/>
          </a:xfrm>
          <a:prstGeom prst="roundRect">
            <a:avLst/>
          </a:prstGeom>
          <a:solidFill>
            <a:srgbClr val="DDEEFF"/>
          </a:solidFill>
          <a:ln w="1587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76093" y="535100"/>
            <a:ext cx="870122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FF0000"/>
                </a:solidFill>
              </a:rPr>
              <a:t>b) Developing the</a:t>
            </a:r>
            <a:r>
              <a:rPr lang="hu-HU" sz="1600" dirty="0">
                <a:solidFill>
                  <a:srgbClr val="FF0000"/>
                </a:solidFill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Direct Connect Architecture (DCA) multiprocessor </a:t>
            </a:r>
            <a:r>
              <a:rPr lang="hu-HU" sz="1600" dirty="0" err="1">
                <a:solidFill>
                  <a:srgbClr val="FF0000"/>
                </a:solidFill>
              </a:rPr>
              <a:t>concept</a:t>
            </a:r>
            <a:r>
              <a:rPr lang="en-US" sz="1600" dirty="0">
                <a:solidFill>
                  <a:srgbClr val="FF0000"/>
                </a:solidFill>
              </a:rPr>
              <a:t> cont.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52281" y="854785"/>
            <a:ext cx="9051602" cy="4573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cs typeface="Times New Roman" pitchFamily="18" charset="0"/>
              </a:rPr>
              <a:t>b2) </a:t>
            </a:r>
            <a:r>
              <a:rPr lang="en-US" sz="1600" dirty="0" smtClean="0">
                <a:solidFill>
                  <a:srgbClr val="FF0000"/>
                </a:solidFill>
                <a:cs typeface="Times New Roman" pitchFamily="18" charset="0"/>
              </a:rPr>
              <a:t>DCA</a:t>
            </a:r>
            <a:r>
              <a:rPr lang="en-US" sz="1600" dirty="0" smtClean="0">
                <a:cs typeface="Times New Roman" pitchFamily="18" charset="0"/>
              </a:rPr>
              <a:t> provides </a:t>
            </a:r>
            <a:r>
              <a:rPr lang="en-US" sz="1600" dirty="0">
                <a:solidFill>
                  <a:srgbClr val="FF0000"/>
                </a:solidFill>
                <a:cs typeface="Times New Roman" pitchFamily="18" charset="0"/>
              </a:rPr>
              <a:t>up to 3 serial 2B–wide </a:t>
            </a:r>
            <a:r>
              <a:rPr lang="en-US" sz="1600" dirty="0" err="1">
                <a:solidFill>
                  <a:srgbClr val="FF0000"/>
                </a:solidFill>
                <a:cs typeface="Times New Roman" pitchFamily="18" charset="0"/>
              </a:rPr>
              <a:t>HyperTransport</a:t>
            </a:r>
            <a:r>
              <a:rPr lang="en-US" sz="16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cs typeface="Times New Roman" pitchFamily="18" charset="0"/>
              </a:rPr>
              <a:t>links </a:t>
            </a:r>
            <a:r>
              <a:rPr lang="en-US" sz="1600" spc="-40" dirty="0" smtClean="0">
                <a:solidFill>
                  <a:srgbClr val="0070C0"/>
                </a:solidFill>
                <a:cs typeface="Times New Roman" pitchFamily="18" charset="0"/>
              </a:rPr>
              <a:t>to </a:t>
            </a:r>
            <a:r>
              <a:rPr lang="en-US" sz="1600" spc="-40" dirty="0">
                <a:solidFill>
                  <a:srgbClr val="0070C0"/>
                </a:solidFill>
                <a:cs typeface="Times New Roman" pitchFamily="18" charset="0"/>
              </a:rPr>
              <a:t>interconnect processors of</a:t>
            </a:r>
            <a:r>
              <a:rPr lang="hu-HU" sz="1600" spc="-40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sz="1600" spc="-40" dirty="0" smtClean="0">
                <a:solidFill>
                  <a:srgbClr val="0070C0"/>
                </a:solidFill>
                <a:cs typeface="Times New Roman" pitchFamily="18" charset="0"/>
              </a:rPr>
              <a:t>servers </a:t>
            </a:r>
            <a:r>
              <a:rPr lang="hu-HU" sz="1600" dirty="0" err="1">
                <a:solidFill>
                  <a:srgbClr val="0070C0"/>
                </a:solidFill>
                <a:cs typeface="Times New Roman" pitchFamily="18" charset="0"/>
              </a:rPr>
              <a:t>as</a:t>
            </a:r>
            <a:r>
              <a:rPr lang="hu-HU" sz="1600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hu-HU" sz="1600" dirty="0" err="1">
                <a:solidFill>
                  <a:srgbClr val="0070C0"/>
                </a:solidFill>
                <a:cs typeface="Times New Roman" pitchFamily="18" charset="0"/>
              </a:rPr>
              <a:t>well</a:t>
            </a:r>
            <a:r>
              <a:rPr lang="hu-HU" sz="1600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hu-HU" sz="1600" dirty="0" err="1">
                <a:solidFill>
                  <a:srgbClr val="0070C0"/>
                </a:solidFill>
                <a:cs typeface="Times New Roman" pitchFamily="18" charset="0"/>
              </a:rPr>
              <a:t>as</a:t>
            </a:r>
            <a:r>
              <a:rPr lang="hu-HU" sz="1600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sz="1600" dirty="0">
                <a:solidFill>
                  <a:srgbClr val="0070C0"/>
                </a:solidFill>
                <a:cs typeface="Times New Roman" pitchFamily="18" charset="0"/>
              </a:rPr>
              <a:t>processors with the chipset</a:t>
            </a:r>
            <a:r>
              <a:rPr lang="hu-HU" sz="1600" dirty="0" smtClean="0">
                <a:solidFill>
                  <a:srgbClr val="0070C0"/>
                </a:solidFill>
                <a:cs typeface="Times New Roman" pitchFamily="18" charset="0"/>
              </a:rPr>
              <a:t>.</a:t>
            </a:r>
            <a:r>
              <a:rPr lang="en-US" sz="1600" dirty="0" smtClean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sz="1600" dirty="0" smtClean="0">
                <a:cs typeface="Times New Roman" pitchFamily="18" charset="0"/>
              </a:rPr>
              <a:t>as shown below. </a:t>
            </a:r>
            <a:endParaRPr lang="en-US" sz="1600" spc="-3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0" y="5881707"/>
            <a:ext cx="9144000" cy="612000"/>
          </a:xfrm>
          <a:prstGeom prst="roundRect">
            <a:avLst/>
          </a:prstGeom>
          <a:solidFill>
            <a:srgbClr val="DDEEFF"/>
          </a:solidFill>
          <a:ln>
            <a:solidFill>
              <a:srgbClr val="86A4A7"/>
            </a:solidFill>
          </a:ln>
        </p:spPr>
        <p:txBody>
          <a:bodyPr wrap="square" rtlCol="0" anchor="ctr">
            <a:spAutoFit/>
          </a:bodyPr>
          <a:lstStyle/>
          <a:p>
            <a:pPr marL="285750" indent="-285750" algn="ctr" fontAlgn="base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130277" y="5881707"/>
            <a:ext cx="909877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indent="-285750" eaLnBrk="1" hangingPunct="1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spc="-60" dirty="0" smtClean="0">
                <a:solidFill>
                  <a:srgbClr val="0070C0"/>
                </a:solidFill>
                <a:cs typeface="Times New Roman" pitchFamily="18" charset="0"/>
              </a:rPr>
              <a:t>The </a:t>
            </a:r>
            <a:r>
              <a:rPr lang="en-US" sz="1600" spc="-60" dirty="0" smtClean="0">
                <a:solidFill>
                  <a:srgbClr val="FF0000"/>
                </a:solidFill>
                <a:cs typeface="Times New Roman" pitchFamily="18" charset="0"/>
              </a:rPr>
              <a:t>DCA concept </a:t>
            </a:r>
            <a:r>
              <a:rPr lang="en-US" sz="1600" spc="-60" dirty="0" smtClean="0">
                <a:cs typeface="Times New Roman" pitchFamily="18" charset="0"/>
              </a:rPr>
              <a:t>allows to implement servers </a:t>
            </a:r>
            <a:r>
              <a:rPr lang="en-US" sz="1600" spc="-60" dirty="0" smtClean="0">
                <a:solidFill>
                  <a:srgbClr val="0070C0"/>
                </a:solidFill>
                <a:cs typeface="Times New Roman" pitchFamily="18" charset="0"/>
              </a:rPr>
              <a:t>without the memory bandwidth limitations </a:t>
            </a:r>
          </a:p>
          <a:p>
            <a:pPr eaLnBrk="1" hangingPunct="1">
              <a:spcAft>
                <a:spcPts val="0"/>
              </a:spcAft>
            </a:pPr>
            <a:r>
              <a:rPr lang="en-US" sz="1600" spc="-40" dirty="0" smtClean="0">
                <a:solidFill>
                  <a:srgbClr val="0070C0"/>
                </a:solidFill>
                <a:cs typeface="Times New Roman" pitchFamily="18" charset="0"/>
              </a:rPr>
              <a:t>      of the previous solution. </a:t>
            </a:r>
            <a:endParaRPr lang="en-US" sz="1600" dirty="0">
              <a:solidFill>
                <a:srgbClr val="0070C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147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pc="-60" dirty="0" smtClean="0"/>
              <a:t>4. C</a:t>
            </a:r>
            <a:r>
              <a:rPr lang="en-GB" sz="1700" spc="-60" dirty="0" err="1" smtClean="0"/>
              <a:t>ase</a:t>
            </a:r>
            <a:r>
              <a:rPr lang="en-GB" sz="1700" spc="-60" dirty="0" smtClean="0"/>
              <a:t> </a:t>
            </a:r>
            <a:r>
              <a:rPr lang="en-GB" sz="1700" spc="-60" dirty="0"/>
              <a:t>example: the Zen </a:t>
            </a:r>
            <a:r>
              <a:rPr lang="en-GB" sz="1700" spc="-60" dirty="0" smtClean="0"/>
              <a:t>3-based </a:t>
            </a:r>
            <a:r>
              <a:rPr lang="en-GB" sz="1700" spc="-60" dirty="0" err="1" smtClean="0"/>
              <a:t>Ryzen</a:t>
            </a:r>
            <a:r>
              <a:rPr lang="en-GB" sz="1700" spc="-60" dirty="0" smtClean="0"/>
              <a:t> 5000 gaming DT </a:t>
            </a:r>
            <a:r>
              <a:rPr lang="en-GB" sz="1700" spc="-60" dirty="0"/>
              <a:t>line (6) </a:t>
            </a:r>
            <a:endParaRPr lang="en-US" sz="1700" dirty="0"/>
          </a:p>
        </p:txBody>
      </p:sp>
      <p:pic>
        <p:nvPicPr>
          <p:cNvPr id="15362" name="Picture 2" descr="AMD Ryzen 9 5950X And 5900X CPU Review: Zen 3 Dominate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129" y="1299411"/>
            <a:ext cx="9047746" cy="498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9962" y="481765"/>
            <a:ext cx="9085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New 8-core CCX topology that reduces the effective memory latency [176]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438" y="6484886"/>
            <a:ext cx="93913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Remember: previous </a:t>
            </a: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Zen 2-based CCX</a:t>
            </a: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core blocks had only </a:t>
            </a: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4 cores </a:t>
            </a: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supported by </a:t>
            </a: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16 MB L3. </a:t>
            </a:r>
          </a:p>
        </p:txBody>
      </p:sp>
    </p:spTree>
    <p:extLst>
      <p:ext uri="{BB962C8B-B14F-4D97-AF65-F5344CB8AC3E}">
        <p14:creationId xmlns:p14="http://schemas.microsoft.com/office/powerpoint/2010/main" val="214238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4589"/>
            <a:ext cx="9144000" cy="50580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769" y="484243"/>
            <a:ext cx="8634223" cy="671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Core-to-core latency of the Zen 2-based Ryzen 9 3950X processor [171]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(16 cores on 2 CCDs with 2 CCX/CCD and 4 cores/CCX) -1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pc="-60" dirty="0" smtClean="0"/>
              <a:t>4. C</a:t>
            </a:r>
            <a:r>
              <a:rPr lang="en-GB" sz="1700" spc="-60" dirty="0" err="1" smtClean="0"/>
              <a:t>ase</a:t>
            </a:r>
            <a:r>
              <a:rPr lang="en-GB" sz="1700" spc="-60" dirty="0" smtClean="0"/>
              <a:t> </a:t>
            </a:r>
            <a:r>
              <a:rPr lang="en-GB" sz="1700" spc="-60" dirty="0"/>
              <a:t>example: the Zen </a:t>
            </a:r>
            <a:r>
              <a:rPr lang="en-GB" sz="1700" spc="-60" dirty="0" smtClean="0"/>
              <a:t>3-based </a:t>
            </a:r>
            <a:r>
              <a:rPr lang="en-GB" sz="1700" spc="-60" dirty="0" err="1" smtClean="0"/>
              <a:t>Ryzen</a:t>
            </a:r>
            <a:r>
              <a:rPr lang="en-GB" sz="1700" spc="-60" dirty="0" smtClean="0"/>
              <a:t> 5000 gaming DT </a:t>
            </a:r>
            <a:r>
              <a:rPr lang="en-GB" sz="1700" spc="-60" dirty="0"/>
              <a:t>line (7) 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224777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pc="-60" dirty="0" smtClean="0"/>
              <a:t>4. C</a:t>
            </a:r>
            <a:r>
              <a:rPr lang="en-GB" spc="-60" dirty="0" err="1" smtClean="0"/>
              <a:t>ase</a:t>
            </a:r>
            <a:r>
              <a:rPr lang="en-GB" spc="-60" dirty="0" smtClean="0"/>
              <a:t> </a:t>
            </a:r>
            <a:r>
              <a:rPr lang="en-GB" spc="-60" dirty="0"/>
              <a:t>example: the Zen </a:t>
            </a:r>
            <a:r>
              <a:rPr lang="en-GB" spc="-60" dirty="0" smtClean="0"/>
              <a:t>3-based </a:t>
            </a:r>
            <a:r>
              <a:rPr lang="en-GB" spc="-60" dirty="0" err="1" smtClean="0"/>
              <a:t>Ryzen</a:t>
            </a:r>
            <a:r>
              <a:rPr lang="en-GB" spc="-60" dirty="0" smtClean="0"/>
              <a:t> 5000 gaming DT </a:t>
            </a:r>
            <a:r>
              <a:rPr lang="en-GB" spc="-60" dirty="0"/>
              <a:t>line (8) 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10510" y="1145626"/>
            <a:ext cx="9144000" cy="1836000"/>
          </a:xfrm>
          <a:prstGeom prst="roundRect">
            <a:avLst/>
          </a:prstGeom>
          <a:solidFill>
            <a:srgbClr val="DDEEFF"/>
          </a:solidFill>
        </p:spPr>
        <p:txBody>
          <a:bodyPr wrap="square" rtlCol="0" anchor="ctr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6155" y="1245853"/>
            <a:ext cx="8732157" cy="1764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As data in the above Table shows,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core-to-core latencies within the same 4-core CCX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significantly lower than those between different core blocks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(≈30 vs. 80 ns).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This is quite obvious since to access a different CCX core block, altogether two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4x4 crossbar switches and the intermediate crossbar switch needs to be passed.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Note also that only 25 % of all core to core latencies are low but the remaining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75 % high.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501" y="393700"/>
            <a:ext cx="8634223" cy="671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Core-to-core latency of the Zen 2-based Ryzen 9 3950X processor [171]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(16 cores on 2 CCDs with 2 CCX/CCD and 4 cores/CCX) -2</a:t>
            </a:r>
          </a:p>
        </p:txBody>
      </p:sp>
    </p:spTree>
    <p:extLst>
      <p:ext uri="{BB962C8B-B14F-4D97-AF65-F5344CB8AC3E}">
        <p14:creationId xmlns:p14="http://schemas.microsoft.com/office/powerpoint/2010/main" val="539726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pc="-60" dirty="0" smtClean="0"/>
              <a:t>4. C</a:t>
            </a:r>
            <a:r>
              <a:rPr lang="en-GB" sz="1700" spc="-60" dirty="0" err="1" smtClean="0"/>
              <a:t>ase</a:t>
            </a:r>
            <a:r>
              <a:rPr lang="en-GB" sz="1700" spc="-60" dirty="0" smtClean="0"/>
              <a:t> </a:t>
            </a:r>
            <a:r>
              <a:rPr lang="en-GB" sz="1700" spc="-60" dirty="0"/>
              <a:t>example: the Zen </a:t>
            </a:r>
            <a:r>
              <a:rPr lang="en-GB" sz="1700" spc="-60" dirty="0" smtClean="0"/>
              <a:t>3-based </a:t>
            </a:r>
            <a:r>
              <a:rPr lang="en-GB" sz="1700" spc="-60" dirty="0" err="1" smtClean="0"/>
              <a:t>Ryzen</a:t>
            </a:r>
            <a:r>
              <a:rPr lang="en-GB" sz="1700" spc="-60" dirty="0" smtClean="0"/>
              <a:t> 5000 gaming DT </a:t>
            </a:r>
            <a:r>
              <a:rPr lang="en-GB" sz="1700" spc="-60" dirty="0"/>
              <a:t>line (9) </a:t>
            </a:r>
            <a:endParaRPr lang="en-US" sz="17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0994"/>
            <a:ext cx="9144000" cy="50852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767" y="484243"/>
            <a:ext cx="8634223" cy="671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Core-to-core latency of the Zen 3-based Ryzen 9 5950X processor [171]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(16 cores on 2 CCDs with 1 CCX/CCD and 8 cores/CCX) -1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04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pc="-60" dirty="0" smtClean="0"/>
              <a:t>4. C</a:t>
            </a:r>
            <a:r>
              <a:rPr lang="en-GB" spc="-60" dirty="0" err="1" smtClean="0"/>
              <a:t>ase</a:t>
            </a:r>
            <a:r>
              <a:rPr lang="en-GB" spc="-60" dirty="0" smtClean="0"/>
              <a:t> </a:t>
            </a:r>
            <a:r>
              <a:rPr lang="en-GB" spc="-60" dirty="0"/>
              <a:t>example: the Zen </a:t>
            </a:r>
            <a:r>
              <a:rPr lang="en-GB" spc="-60" dirty="0" smtClean="0"/>
              <a:t>3-based </a:t>
            </a:r>
            <a:r>
              <a:rPr lang="en-GB" spc="-60" dirty="0" err="1" smtClean="0"/>
              <a:t>Ryzen</a:t>
            </a:r>
            <a:r>
              <a:rPr lang="en-GB" spc="-60" dirty="0" smtClean="0"/>
              <a:t> 5000 gaming DT </a:t>
            </a:r>
            <a:r>
              <a:rPr lang="en-GB" spc="-60" dirty="0"/>
              <a:t>line (10)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5767" y="484243"/>
            <a:ext cx="8634223" cy="671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Core-to-core latency of the Zen 3-based Ryzen 9 5950X processor [171]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(16 cores on 2 CCDs with 1 CCX/CCD and 8 cores/CCX) -2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1527" y="1135116"/>
            <a:ext cx="9108000" cy="2736000"/>
          </a:xfrm>
          <a:prstGeom prst="roundRect">
            <a:avLst/>
          </a:prstGeom>
          <a:solidFill>
            <a:srgbClr val="DDEEFF"/>
          </a:solidFill>
          <a:ln>
            <a:solidFill>
              <a:srgbClr val="86A4A7"/>
            </a:solidFill>
          </a:ln>
        </p:spPr>
        <p:txBody>
          <a:bodyPr wrap="square" rtlCol="0" anchor="ctr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7430" y="1135116"/>
            <a:ext cx="8970142" cy="269065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Clearly, again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core to core latencies within the same 8-core CCX are significantly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lower than core to core latencies between cores belonging to different core blocks,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(~18 ns vs. 81 ns).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Compared to the prior CCX implementation the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most important improvement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is that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now 50 % of all core to core latencies are low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(green fields) whereas this ratio was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only 25 % previously.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Note further on that in Zen 3-based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CCXs core to core latencies within the same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 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core block are significantly lower 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than previously in Zen 2-based CCXs, only 15-17 ns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 vs. 30-32 ns due to the introduced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bidirectional ring bus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interconnecting L3 cache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 segments.</a:t>
            </a:r>
          </a:p>
        </p:txBody>
      </p:sp>
    </p:spTree>
    <p:extLst>
      <p:ext uri="{BB962C8B-B14F-4D97-AF65-F5344CB8AC3E}">
        <p14:creationId xmlns:p14="http://schemas.microsoft.com/office/powerpoint/2010/main" val="392106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cdn.wccftech.com/wp-content/uploads/2020/11/AMD-Ryzen-5000-Zen-3-Desktop-CPU_Vermeer_Die-Shot_1-scal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50" y="1055984"/>
            <a:ext cx="8622665" cy="5685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4398" y="482519"/>
            <a:ext cx="9112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CCD die of the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Ryzen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5000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Gaming DT (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Vermere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-based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processor [200]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pc="-60" dirty="0" smtClean="0"/>
              <a:t>4. C</a:t>
            </a:r>
            <a:r>
              <a:rPr lang="en-GB" sz="1700" spc="-60" dirty="0" err="1" smtClean="0"/>
              <a:t>ase</a:t>
            </a:r>
            <a:r>
              <a:rPr lang="en-GB" sz="1700" spc="-60" dirty="0" smtClean="0"/>
              <a:t> </a:t>
            </a:r>
            <a:r>
              <a:rPr lang="en-GB" sz="1700" spc="-60" dirty="0"/>
              <a:t>example: the Zen </a:t>
            </a:r>
            <a:r>
              <a:rPr lang="en-GB" sz="1700" spc="-60" dirty="0" smtClean="0"/>
              <a:t>3-based </a:t>
            </a:r>
            <a:r>
              <a:rPr lang="en-GB" sz="1700" spc="-60" dirty="0" err="1" smtClean="0"/>
              <a:t>Ryzen</a:t>
            </a:r>
            <a:r>
              <a:rPr lang="en-GB" sz="1700" spc="-60" dirty="0" smtClean="0"/>
              <a:t> 5000 gaming DT </a:t>
            </a:r>
            <a:r>
              <a:rPr lang="en-GB" sz="1700" spc="-60" dirty="0"/>
              <a:t>line (11) 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208671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pc="-60" dirty="0" smtClean="0"/>
              <a:t>4. C</a:t>
            </a:r>
            <a:r>
              <a:rPr lang="en-GB" spc="-60" dirty="0" err="1" smtClean="0"/>
              <a:t>ase</a:t>
            </a:r>
            <a:r>
              <a:rPr lang="en-GB" spc="-60" dirty="0" smtClean="0"/>
              <a:t> </a:t>
            </a:r>
            <a:r>
              <a:rPr lang="en-GB" spc="-60" dirty="0"/>
              <a:t>example: the Zen </a:t>
            </a:r>
            <a:r>
              <a:rPr lang="en-GB" spc="-60" dirty="0" smtClean="0"/>
              <a:t>3-based </a:t>
            </a:r>
            <a:r>
              <a:rPr lang="en-GB" spc="-60" dirty="0" err="1" smtClean="0"/>
              <a:t>Ryzen</a:t>
            </a:r>
            <a:r>
              <a:rPr lang="en-GB" spc="-60" dirty="0" smtClean="0"/>
              <a:t> 5000 gaming DT </a:t>
            </a:r>
            <a:r>
              <a:rPr lang="en-GB" spc="-60" dirty="0"/>
              <a:t>line (12)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1438" y="483475"/>
            <a:ext cx="9489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8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Blown up 1-core part of the </a:t>
            </a:r>
            <a:r>
              <a:rPr kumimoji="0" lang="en-US" sz="1800" b="0" i="0" u="none" strike="noStrike" kern="1200" cap="none" spc="-8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CCD die of </a:t>
            </a:r>
            <a:r>
              <a:rPr kumimoji="0" lang="en-US" sz="1800" b="0" i="0" u="none" strike="noStrike" kern="1200" cap="none" spc="-8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Ryzen </a:t>
            </a:r>
            <a:r>
              <a:rPr kumimoji="0" lang="en-US" sz="1800" b="0" i="0" u="none" strike="noStrike" kern="1200" cap="none" spc="-8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5000 </a:t>
            </a:r>
            <a:r>
              <a:rPr kumimoji="0" lang="en-US" sz="1800" b="0" i="0" u="none" strike="noStrike" kern="1200" cap="none" spc="-8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Gaming DT processor </a:t>
            </a:r>
            <a:r>
              <a:rPr kumimoji="0" lang="en-US" sz="1800" b="0" i="0" u="none" strike="noStrike" kern="1200" cap="none" spc="-8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[200]</a:t>
            </a:r>
            <a:r>
              <a:rPr kumimoji="0" lang="en-US" sz="1800" b="0" i="0" u="none" strike="noStrike" kern="1200" cap="none" spc="-8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5454" t="22862" b="39020"/>
          <a:stretch/>
        </p:blipFill>
        <p:spPr>
          <a:xfrm>
            <a:off x="83127" y="1227805"/>
            <a:ext cx="9178566" cy="26400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127" y="4067505"/>
            <a:ext cx="90460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The blown up die shot indicates cache sizes and further functional blocks like cache tags</a:t>
            </a:r>
            <a:r>
              <a:rPr kumimoji="0" lang="en-US" sz="1600" b="0" i="0" u="none" strike="noStrike" kern="1200" cap="none" spc="-3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spc="-3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(32 KB L1 D$, 64 KB L1 I$, 512 KB L2, 4 MB L3)</a:t>
            </a:r>
            <a:endParaRPr kumimoji="0" lang="en-US" sz="16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47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pc="-60" dirty="0" smtClean="0"/>
              <a:t>4. C</a:t>
            </a:r>
            <a:r>
              <a:rPr lang="en-GB" sz="1700" spc="-60" dirty="0" err="1" smtClean="0"/>
              <a:t>ase</a:t>
            </a:r>
            <a:r>
              <a:rPr lang="en-GB" sz="1700" spc="-60" dirty="0" smtClean="0"/>
              <a:t> </a:t>
            </a:r>
            <a:r>
              <a:rPr lang="en-GB" sz="1700" spc="-60" dirty="0"/>
              <a:t>example: the Zen </a:t>
            </a:r>
            <a:r>
              <a:rPr lang="en-GB" sz="1700" spc="-60" dirty="0" smtClean="0"/>
              <a:t>3-based </a:t>
            </a:r>
            <a:r>
              <a:rPr lang="en-GB" sz="1700" spc="-60" dirty="0" err="1" smtClean="0"/>
              <a:t>Ryzen</a:t>
            </a:r>
            <a:r>
              <a:rPr lang="en-GB" sz="1700" spc="-60" dirty="0" smtClean="0"/>
              <a:t> 5000 gaming DT </a:t>
            </a:r>
            <a:r>
              <a:rPr lang="en-GB" sz="1700" spc="-60" dirty="0"/>
              <a:t>line (13) </a:t>
            </a:r>
            <a:endParaRPr lang="en-US" sz="1700" dirty="0"/>
          </a:p>
        </p:txBody>
      </p:sp>
      <p:sp>
        <p:nvSpPr>
          <p:cNvPr id="4" name="TextBox 3"/>
          <p:cNvSpPr txBox="1"/>
          <p:nvPr/>
        </p:nvSpPr>
        <p:spPr>
          <a:xfrm>
            <a:off x="75768" y="484241"/>
            <a:ext cx="87744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Contrasting max. turbo frequencies of (Zen 3-based) Ryzen 9 5950X and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(Zen 2-based) Ryzen 9 3950X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Gaming DT processors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[171] </a:t>
            </a:r>
          </a:p>
        </p:txBody>
      </p:sp>
      <p:pic>
        <p:nvPicPr>
          <p:cNvPr id="4100" name="Picture 4" descr="https://images.anandtech.com/doci/16214/CoreFreqScale-5950v3950-2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6" y="1366375"/>
            <a:ext cx="8267064" cy="5406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465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pc="-60" dirty="0" smtClean="0"/>
              <a:t>4. C</a:t>
            </a:r>
            <a:r>
              <a:rPr lang="en-GB" sz="1700" spc="-60" dirty="0" err="1" smtClean="0"/>
              <a:t>ase</a:t>
            </a:r>
            <a:r>
              <a:rPr lang="en-GB" sz="1700" spc="-60" dirty="0" smtClean="0"/>
              <a:t> </a:t>
            </a:r>
            <a:r>
              <a:rPr lang="en-GB" sz="1700" spc="-60" dirty="0"/>
              <a:t>example: the Zen </a:t>
            </a:r>
            <a:r>
              <a:rPr lang="en-GB" sz="1700" spc="-60" dirty="0" smtClean="0"/>
              <a:t>3-based </a:t>
            </a:r>
            <a:r>
              <a:rPr lang="en-GB" sz="1700" spc="-60" dirty="0" err="1" smtClean="0"/>
              <a:t>Ryzen</a:t>
            </a:r>
            <a:r>
              <a:rPr lang="en-GB" sz="1700" spc="-60" dirty="0" smtClean="0"/>
              <a:t> 5000 gaming DT </a:t>
            </a:r>
            <a:r>
              <a:rPr lang="en-GB" sz="1700" spc="-60" dirty="0"/>
              <a:t>line (14) </a:t>
            </a:r>
            <a:endParaRPr lang="en-US" sz="17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6493" y="1295710"/>
            <a:ext cx="6554092" cy="54082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767" y="481765"/>
            <a:ext cx="5331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Frequency ramp-up of Ryzen 9 5950X [171]</a:t>
            </a:r>
          </a:p>
        </p:txBody>
      </p:sp>
    </p:spTree>
    <p:extLst>
      <p:ext uri="{BB962C8B-B14F-4D97-AF65-F5344CB8AC3E}">
        <p14:creationId xmlns:p14="http://schemas.microsoft.com/office/powerpoint/2010/main" val="359603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pc="-60" dirty="0" smtClean="0"/>
              <a:t>4. C</a:t>
            </a:r>
            <a:r>
              <a:rPr lang="en-GB" sz="1700" spc="-60" dirty="0" err="1" smtClean="0"/>
              <a:t>ase</a:t>
            </a:r>
            <a:r>
              <a:rPr lang="en-GB" sz="1700" spc="-60" dirty="0" smtClean="0"/>
              <a:t> </a:t>
            </a:r>
            <a:r>
              <a:rPr lang="en-GB" sz="1700" spc="-60" dirty="0"/>
              <a:t>example: the Zen </a:t>
            </a:r>
            <a:r>
              <a:rPr lang="en-GB" sz="1700" spc="-60" dirty="0" smtClean="0"/>
              <a:t>3-based </a:t>
            </a:r>
            <a:r>
              <a:rPr lang="en-GB" sz="1700" spc="-60" dirty="0" err="1" smtClean="0"/>
              <a:t>Ryzen</a:t>
            </a:r>
            <a:r>
              <a:rPr lang="en-GB" sz="1700" spc="-60" dirty="0" smtClean="0"/>
              <a:t> 5000 gaming DT </a:t>
            </a:r>
            <a:r>
              <a:rPr lang="en-GB" sz="1700" spc="-60" dirty="0"/>
              <a:t>line (15) </a:t>
            </a:r>
            <a:endParaRPr lang="en-US" sz="17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5046"/>
            <a:ext cx="9144000" cy="47441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765" y="484242"/>
            <a:ext cx="8910580" cy="671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Per-core power consumption of the Ryzen 9 5950X in Turbo mode [171]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(TDP: 105 W)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2875" y="6344040"/>
            <a:ext cx="74488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Red color means: die temperature limits per core power consumption.</a:t>
            </a:r>
          </a:p>
        </p:txBody>
      </p:sp>
    </p:spTree>
    <p:extLst>
      <p:ext uri="{BB962C8B-B14F-4D97-AF65-F5344CB8AC3E}">
        <p14:creationId xmlns:p14="http://schemas.microsoft.com/office/powerpoint/2010/main" val="320450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1. </a:t>
            </a:r>
            <a:r>
              <a:rPr lang="en-US" dirty="0"/>
              <a:t>Introduction </a:t>
            </a:r>
            <a:r>
              <a:rPr lang="hu-HU" dirty="0" smtClean="0"/>
              <a:t>(</a:t>
            </a:r>
            <a:r>
              <a:rPr lang="en-US" dirty="0" smtClean="0"/>
              <a:t>12)</a:t>
            </a:r>
            <a:endParaRPr lang="en-US" dirty="0"/>
          </a:p>
        </p:txBody>
      </p:sp>
      <p:grpSp>
        <p:nvGrpSpPr>
          <p:cNvPr id="39" name="Group 38"/>
          <p:cNvGrpSpPr/>
          <p:nvPr/>
        </p:nvGrpSpPr>
        <p:grpSpPr>
          <a:xfrm>
            <a:off x="72391" y="1112357"/>
            <a:ext cx="9008549" cy="4948726"/>
            <a:chOff x="72391" y="1052681"/>
            <a:chExt cx="9008549" cy="4948726"/>
          </a:xfrm>
        </p:grpSpPr>
        <p:grpSp>
          <p:nvGrpSpPr>
            <p:cNvPr id="37" name="Group 36"/>
            <p:cNvGrpSpPr/>
            <p:nvPr/>
          </p:nvGrpSpPr>
          <p:grpSpPr>
            <a:xfrm>
              <a:off x="72391" y="1366416"/>
              <a:ext cx="5140686" cy="4634991"/>
              <a:chOff x="72391" y="1366416"/>
              <a:chExt cx="5140686" cy="46349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2"/>
              <a:srcRect l="57451" t="48247" r="21517" b="7886"/>
              <a:stretch/>
            </p:blipFill>
            <p:spPr>
              <a:xfrm rot="16200000">
                <a:off x="325238" y="1113569"/>
                <a:ext cx="4634991" cy="5140686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>
              <a:xfrm>
                <a:off x="3278064" y="3239195"/>
                <a:ext cx="1275497" cy="158807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marL="285750" indent="-285750" algn="ctr" fontAlgn="base">
                  <a:buFont typeface="Arial" panose="020B0604020202020204" pitchFamily="34" charset="0"/>
                  <a:buChar char="•"/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" name="Rounded Rectangle 5"/>
              <p:cNvSpPr/>
              <p:nvPr/>
            </p:nvSpPr>
            <p:spPr>
              <a:xfrm>
                <a:off x="2803984" y="3239194"/>
                <a:ext cx="609529" cy="1431438"/>
              </a:xfrm>
              <a:prstGeom prst="round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marL="285750" indent="-285750" algn="ctr" fontAlgn="base">
                  <a:buFont typeface="Arial" panose="020B0604020202020204" pitchFamily="34" charset="0"/>
                  <a:buChar char="•"/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" name="Rounded Rectangle 7"/>
              <p:cNvSpPr/>
              <p:nvPr/>
            </p:nvSpPr>
            <p:spPr>
              <a:xfrm>
                <a:off x="206313" y="3024268"/>
                <a:ext cx="1643063" cy="1958226"/>
              </a:xfrm>
              <a:prstGeom prst="round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marL="285750" indent="-285750" algn="ctr" fontAlgn="base">
                  <a:buFont typeface="Arial" panose="020B0604020202020204" pitchFamily="34" charset="0"/>
                  <a:buChar char="•"/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1381750" y="3872036"/>
                <a:ext cx="49100" cy="51940"/>
              </a:xfrm>
              <a:prstGeom prst="rect">
                <a:avLst/>
              </a:prstGeom>
            </p:spPr>
            <p:txBody>
              <a:bodyPr wrap="square" rtlCol="0" anchor="ctr">
                <a:spAutoFit/>
              </a:bodyPr>
              <a:lstStyle/>
              <a:p>
                <a:pPr marL="285750" indent="-285750" algn="ctr" fontAlgn="base">
                  <a:buFont typeface="Arial" panose="020B0604020202020204" pitchFamily="34" charset="0"/>
                  <a:buChar char="•"/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189180" y="3239194"/>
                <a:ext cx="540000" cy="222091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marL="285750" indent="-285750" algn="ctr" fontAlgn="base">
                  <a:buFont typeface="Arial" panose="020B0604020202020204" pitchFamily="34" charset="0"/>
                  <a:buChar char="•"/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722604" y="2910055"/>
                <a:ext cx="1150631" cy="2335724"/>
                <a:chOff x="115615" y="2663687"/>
                <a:chExt cx="1071401" cy="2055983"/>
              </a:xfrm>
            </p:grpSpPr>
            <p:pic>
              <p:nvPicPr>
                <p:cNvPr id="12" name="Picture 11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60880" t="48150" r="28756" b="42031"/>
                <a:stretch/>
              </p:blipFill>
              <p:spPr>
                <a:xfrm rot="16200000">
                  <a:off x="-353958" y="3178695"/>
                  <a:ext cx="2010548" cy="1071401"/>
                </a:xfrm>
                <a:prstGeom prst="rect">
                  <a:avLst/>
                </a:prstGeom>
              </p:spPr>
            </p:pic>
            <p:sp>
              <p:nvSpPr>
                <p:cNvPr id="13" name="Rounded Rectangle 12"/>
                <p:cNvSpPr/>
                <p:nvPr/>
              </p:nvSpPr>
              <p:spPr>
                <a:xfrm>
                  <a:off x="1067747" y="2663687"/>
                  <a:ext cx="119269" cy="107911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txBody>
                <a:bodyPr wrap="square" rtlCol="0" anchor="ctr">
                  <a:spAutoFit/>
                </a:bodyPr>
                <a:lstStyle/>
                <a:p>
                  <a:pPr marL="285750" indent="-285750" algn="ctr" fontAlgn="base">
                    <a:buFont typeface="Arial" panose="020B0604020202020204" pitchFamily="34" charset="0"/>
                    <a:buChar char="•"/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14" name="Rounded Rectangle 13"/>
              <p:cNvSpPr/>
              <p:nvPr/>
            </p:nvSpPr>
            <p:spPr>
              <a:xfrm>
                <a:off x="3887593" y="1963869"/>
                <a:ext cx="1041280" cy="734028"/>
              </a:xfrm>
              <a:prstGeom prst="round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marL="285750" indent="-285750" algn="ctr" fontAlgn="base">
                  <a:buFont typeface="Arial" panose="020B0604020202020204" pitchFamily="34" charset="0"/>
                  <a:buChar char="•"/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4342389" y="2610831"/>
                <a:ext cx="211172" cy="757469"/>
              </a:xfrm>
              <a:prstGeom prst="ellipse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marL="285750" indent="-285750" algn="ctr" fontAlgn="base">
                  <a:buFont typeface="Arial" panose="020B0604020202020204" pitchFamily="34" charset="0"/>
                  <a:buChar char="•"/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1026130" y="1433917"/>
                <a:ext cx="1608910" cy="4483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marL="285750" indent="-285750" algn="ctr" fontAlgn="base">
                  <a:buFont typeface="Arial" panose="020B0604020202020204" pitchFamily="34" charset="0"/>
                  <a:buChar char="•"/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1760090" y="5142943"/>
                <a:ext cx="49100" cy="51940"/>
              </a:xfrm>
              <a:prstGeom prst="rect">
                <a:avLst/>
              </a:prstGeom>
            </p:spPr>
            <p:txBody>
              <a:bodyPr wrap="square" rtlCol="0" anchor="ctr">
                <a:spAutoFit/>
              </a:bodyPr>
              <a:lstStyle/>
              <a:p>
                <a:pPr marL="285750" indent="-285750" algn="ctr" fontAlgn="base">
                  <a:buFont typeface="Arial" panose="020B0604020202020204" pitchFamily="34" charset="0"/>
                  <a:buChar char="•"/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474558" y="5104194"/>
                <a:ext cx="541271" cy="40898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marL="285750" indent="-285750" algn="ctr" fontAlgn="base">
                  <a:buFont typeface="Arial" panose="020B0604020202020204" pitchFamily="34" charset="0"/>
                  <a:buChar char="•"/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2"/>
              <a:srcRect l="59677" t="59079" r="38686" b="34985"/>
              <a:stretch/>
            </p:blipFill>
            <p:spPr>
              <a:xfrm rot="16200000">
                <a:off x="1547120" y="5026745"/>
                <a:ext cx="320772" cy="618595"/>
              </a:xfrm>
              <a:prstGeom prst="rect">
                <a:avLst/>
              </a:prstGeom>
            </p:spPr>
          </p:pic>
          <p:sp>
            <p:nvSpPr>
              <p:cNvPr id="20" name="Rectangle 19"/>
              <p:cNvSpPr/>
              <p:nvPr/>
            </p:nvSpPr>
            <p:spPr>
              <a:xfrm>
                <a:off x="448409" y="4679444"/>
                <a:ext cx="982020" cy="1038815"/>
              </a:xfrm>
              <a:prstGeom prst="rect">
                <a:avLst/>
              </a:prstGeom>
            </p:spPr>
            <p:txBody>
              <a:bodyPr wrap="square" rtlCol="0" anchor="ctr">
                <a:spAutoFit/>
              </a:bodyPr>
              <a:lstStyle/>
              <a:p>
                <a:pPr marL="285750" indent="-285750" algn="ctr" fontAlgn="base">
                  <a:buFont typeface="Arial" panose="020B0604020202020204" pitchFamily="34" charset="0"/>
                  <a:buChar char="•"/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1246300" y="5718259"/>
                <a:ext cx="2407312" cy="19532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marL="285750" indent="-285750" algn="ctr" fontAlgn="base">
                  <a:buFont typeface="Arial" panose="020B0604020202020204" pitchFamily="34" charset="0"/>
                  <a:buChar char="•"/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3012571" y="4573037"/>
                <a:ext cx="400942" cy="254231"/>
              </a:xfrm>
              <a:prstGeom prst="ellipse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marL="285750" indent="-285750" algn="ctr" fontAlgn="base">
                  <a:buFont typeface="Arial" panose="020B0604020202020204" pitchFamily="34" charset="0"/>
                  <a:buChar char="•"/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4218742" y="1052681"/>
              <a:ext cx="4862198" cy="4545312"/>
              <a:chOff x="4764257" y="852983"/>
              <a:chExt cx="4527399" cy="4000937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3"/>
              <a:srcRect l="62414" t="38151" r="20794" b="17837"/>
              <a:stretch/>
            </p:blipFill>
            <p:spPr>
              <a:xfrm rot="16200000">
                <a:off x="5492447" y="184209"/>
                <a:ext cx="3071019" cy="4527399"/>
              </a:xfrm>
              <a:prstGeom prst="rect">
                <a:avLst/>
              </a:prstGeom>
            </p:spPr>
          </p:pic>
          <p:sp>
            <p:nvSpPr>
              <p:cNvPr id="7" name="Rectangle 6"/>
              <p:cNvSpPr/>
              <p:nvPr/>
            </p:nvSpPr>
            <p:spPr>
              <a:xfrm>
                <a:off x="5969874" y="2974432"/>
                <a:ext cx="683173" cy="148195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marL="285750" indent="-285750" algn="ctr" fontAlgn="base">
                  <a:buFont typeface="Arial" panose="020B0604020202020204" pitchFamily="34" charset="0"/>
                  <a:buChar char="•"/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5244989" y="3563010"/>
                <a:ext cx="1408058" cy="8280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marL="285750" indent="-285750" algn="ctr" fontAlgn="base">
                  <a:buFont typeface="Arial" panose="020B0604020202020204" pitchFamily="34" charset="0"/>
                  <a:buChar char="•"/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4981902" y="852983"/>
                <a:ext cx="1187669" cy="72357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marL="285750" indent="-285750" algn="ctr" fontAlgn="base">
                  <a:buFont typeface="Arial" panose="020B0604020202020204" pitchFamily="34" charset="0"/>
                  <a:buChar char="•"/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6064467" y="1410410"/>
                <a:ext cx="504497" cy="3230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marL="285750" indent="-285750" algn="ctr" fontAlgn="base">
                  <a:buFont typeface="Arial" panose="020B0604020202020204" pitchFamily="34" charset="0"/>
                  <a:buChar char="•"/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7294178" y="3563010"/>
                <a:ext cx="1154386" cy="4729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marL="285750" indent="-285750" algn="ctr" fontAlgn="base">
                  <a:buFont typeface="Arial" panose="020B0604020202020204" pitchFamily="34" charset="0"/>
                  <a:buChar char="•"/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3"/>
              <a:srcRect l="59023" t="56512" r="38563" b="26220"/>
              <a:stretch/>
            </p:blipFill>
            <p:spPr>
              <a:xfrm rot="16200000">
                <a:off x="7320455" y="2895604"/>
                <a:ext cx="441434" cy="1776248"/>
              </a:xfrm>
              <a:prstGeom prst="rect">
                <a:avLst/>
              </a:prstGeom>
            </p:spPr>
          </p:pic>
          <p:sp>
            <p:nvSpPr>
              <p:cNvPr id="31" name="Rectangle 30"/>
              <p:cNvSpPr/>
              <p:nvPr/>
            </p:nvSpPr>
            <p:spPr>
              <a:xfrm>
                <a:off x="6568964" y="3953920"/>
                <a:ext cx="1965434" cy="9000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marL="285750" indent="-285750" algn="ctr" fontAlgn="base">
                  <a:buFont typeface="Arial" panose="020B0604020202020204" pitchFamily="34" charset="0"/>
                  <a:buChar char="•"/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8113990" y="3610309"/>
                <a:ext cx="61267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spc="-30" dirty="0" smtClean="0">
                    <a:latin typeface="Verdana" panose="020B0604030504040204" pitchFamily="34" charset="0"/>
                    <a:ea typeface="Verdana" panose="020B0604030504040204" pitchFamily="34" charset="0"/>
                  </a:rPr>
                  <a:t>PCI</a:t>
                </a:r>
              </a:p>
            </p:txBody>
          </p:sp>
        </p:grpSp>
      </p:grp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2"/>
          <a:srcRect l="57072" t="30523" r="39118" b="54837"/>
          <a:stretch/>
        </p:blipFill>
        <p:spPr>
          <a:xfrm rot="16200000">
            <a:off x="5882821" y="4401884"/>
            <a:ext cx="827685" cy="178874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89180" y="472967"/>
            <a:ext cx="9070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30" dirty="0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Contrasting memory bandwidth issues in a 4S server while attaching memory</a:t>
            </a:r>
          </a:p>
          <a:p>
            <a:r>
              <a:rPr lang="en-US" spc="-3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pc="-30" dirty="0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via the MCH or directly, via the processors (based on [228])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2661" y="5917952"/>
            <a:ext cx="84572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As the Figure shows, the </a:t>
            </a:r>
            <a:r>
              <a:rPr lang="en-US" sz="1600" spc="-3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DCA architecture greatly relieves bandwidth limitations of</a:t>
            </a:r>
          </a:p>
          <a:p>
            <a:r>
              <a:rPr lang="en-US" sz="1600" spc="-3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platforms where memory is attached via the MCH and the FSB (Front Side Bus)</a:t>
            </a:r>
            <a:r>
              <a:rPr lang="en-US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519534" y="6517542"/>
            <a:ext cx="18315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FSB: </a:t>
            </a:r>
            <a:r>
              <a:rPr lang="en-US" sz="1400" spc="-3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Előoldali</a:t>
            </a:r>
            <a:r>
              <a:rPr lang="en-US" sz="14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00" spc="-3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busz</a:t>
            </a:r>
            <a:endParaRPr lang="en-US" sz="1400" spc="-3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982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pc="-60" dirty="0" smtClean="0"/>
              <a:t>4. C</a:t>
            </a:r>
            <a:r>
              <a:rPr lang="en-GB" sz="1700" spc="-60" dirty="0" err="1" smtClean="0"/>
              <a:t>ase</a:t>
            </a:r>
            <a:r>
              <a:rPr lang="en-GB" sz="1700" spc="-60" dirty="0" smtClean="0"/>
              <a:t> </a:t>
            </a:r>
            <a:r>
              <a:rPr lang="en-GB" sz="1700" spc="-60" dirty="0"/>
              <a:t>example: the Zen </a:t>
            </a:r>
            <a:r>
              <a:rPr lang="en-GB" sz="1700" spc="-60" dirty="0" smtClean="0"/>
              <a:t>3-based </a:t>
            </a:r>
            <a:r>
              <a:rPr lang="en-GB" sz="1700" spc="-60" dirty="0" err="1" smtClean="0"/>
              <a:t>Ryzen</a:t>
            </a:r>
            <a:r>
              <a:rPr lang="en-GB" sz="1700" spc="-60" dirty="0" smtClean="0"/>
              <a:t> 5000 gaming DT </a:t>
            </a:r>
            <a:r>
              <a:rPr lang="en-GB" sz="1700" spc="-60" dirty="0"/>
              <a:t>line (16) </a:t>
            </a:r>
            <a:endParaRPr lang="en-US" sz="1700" dirty="0"/>
          </a:p>
        </p:txBody>
      </p:sp>
      <p:pic>
        <p:nvPicPr>
          <p:cNvPr id="67588" name="Picture 4" descr="https://images.anandtech.com/doci/16214/PerCore-1-5950X-Tot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27" y="1256000"/>
            <a:ext cx="8487911" cy="555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626" y="484242"/>
            <a:ext cx="9309134" cy="640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80" b="0" i="0" u="none" strike="noStrike" kern="1200" cap="none" spc="-1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Load dependent core and package power consumption of Ryzen 9 5950X [171]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80" b="0" i="0" u="none" strike="noStrike" kern="1200" cap="none" spc="-1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(Turbo mode) -1</a:t>
            </a:r>
          </a:p>
        </p:txBody>
      </p:sp>
    </p:spTree>
    <p:extLst>
      <p:ext uri="{BB962C8B-B14F-4D97-AF65-F5344CB8AC3E}">
        <p14:creationId xmlns:p14="http://schemas.microsoft.com/office/powerpoint/2010/main" val="1244365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pc="-60" dirty="0" smtClean="0"/>
              <a:t>4. C</a:t>
            </a:r>
            <a:r>
              <a:rPr lang="en-GB" spc="-60" dirty="0" err="1" smtClean="0"/>
              <a:t>ase</a:t>
            </a:r>
            <a:r>
              <a:rPr lang="en-GB" spc="-60" dirty="0" smtClean="0"/>
              <a:t> </a:t>
            </a:r>
            <a:r>
              <a:rPr lang="en-GB" spc="-60" dirty="0"/>
              <a:t>example: the Zen </a:t>
            </a:r>
            <a:r>
              <a:rPr lang="en-GB" spc="-60" dirty="0" smtClean="0"/>
              <a:t>3-based </a:t>
            </a:r>
            <a:r>
              <a:rPr lang="en-GB" spc="-60" dirty="0" err="1" smtClean="0"/>
              <a:t>Ryzen</a:t>
            </a:r>
            <a:r>
              <a:rPr lang="en-GB" spc="-60" dirty="0" smtClean="0"/>
              <a:t> 5000 gaming DT </a:t>
            </a:r>
            <a:r>
              <a:rPr lang="en-GB" spc="-60" dirty="0"/>
              <a:t>line (17)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1626" y="484242"/>
            <a:ext cx="9309134" cy="640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80" b="0" i="0" u="none" strike="noStrike" kern="1200" cap="none" spc="-1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Load dependent core and package power consumption of Ryzen 9 5950X [171]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80" b="0" i="0" u="none" strike="noStrike" kern="1200" cap="none" spc="-1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(Turbo mode) -2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438" y="1100249"/>
            <a:ext cx="9261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The load dependent power consumption graph of the considered processor clearly shows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</a:t>
            </a: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that </a:t>
            </a: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 Turbo mode the package consumption may exceed by about 30 % the TDP value</a:t>
            </a: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1231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pc="-60" dirty="0" smtClean="0"/>
              <a:t>4. C</a:t>
            </a:r>
            <a:r>
              <a:rPr lang="en-GB" sz="1700" spc="-60" dirty="0" err="1" smtClean="0"/>
              <a:t>ase</a:t>
            </a:r>
            <a:r>
              <a:rPr lang="en-GB" sz="1700" spc="-60" dirty="0" smtClean="0"/>
              <a:t> </a:t>
            </a:r>
            <a:r>
              <a:rPr lang="en-GB" sz="1700" spc="-60" dirty="0"/>
              <a:t>example: the Zen </a:t>
            </a:r>
            <a:r>
              <a:rPr lang="en-GB" sz="1700" spc="-60" dirty="0" smtClean="0"/>
              <a:t>3-based </a:t>
            </a:r>
            <a:r>
              <a:rPr lang="en-GB" sz="1700" spc="-60" dirty="0" err="1" smtClean="0"/>
              <a:t>Ryzen</a:t>
            </a:r>
            <a:r>
              <a:rPr lang="en-GB" sz="1700" spc="-60" dirty="0" smtClean="0"/>
              <a:t> 5000 gaming DT </a:t>
            </a:r>
            <a:r>
              <a:rPr lang="en-GB" sz="1700" spc="-60" dirty="0"/>
              <a:t>line (18) </a:t>
            </a:r>
            <a:endParaRPr lang="en-US" sz="17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42" y="1463042"/>
            <a:ext cx="7783561" cy="52689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767" y="484241"/>
            <a:ext cx="85727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Peak power consumption of the Ryzen 5950X and competing processors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while running all the tests [171] -1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25642" y="4445876"/>
            <a:ext cx="6742110" cy="278524"/>
          </a:xfrm>
          <a:prstGeom prst="roundRect">
            <a:avLst/>
          </a:prstGeom>
        </p:spPr>
        <p:txBody>
          <a:bodyPr wrap="square" rtlCol="0" anchor="ctr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25642" y="4487916"/>
            <a:ext cx="6336000" cy="252000"/>
          </a:xfrm>
          <a:prstGeom prst="roundRect">
            <a:avLst/>
          </a:prstGeom>
          <a:ln w="28575">
            <a:solidFill>
              <a:srgbClr val="FF0000"/>
            </a:solidFill>
            <a:prstDash val="sysDot"/>
          </a:ln>
        </p:spPr>
        <p:txBody>
          <a:bodyPr wrap="square" rtlCol="0" anchor="ctr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925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pc="-60" dirty="0" smtClean="0"/>
              <a:t>4. C</a:t>
            </a:r>
            <a:r>
              <a:rPr lang="en-GB" sz="1700" spc="-60" dirty="0" err="1" smtClean="0"/>
              <a:t>ase</a:t>
            </a:r>
            <a:r>
              <a:rPr lang="en-GB" sz="1700" spc="-60" dirty="0" smtClean="0"/>
              <a:t> </a:t>
            </a:r>
            <a:r>
              <a:rPr lang="en-GB" sz="1700" spc="-60" dirty="0"/>
              <a:t>example: the Zen </a:t>
            </a:r>
            <a:r>
              <a:rPr lang="en-GB" sz="1700" spc="-60" dirty="0" smtClean="0"/>
              <a:t>3-based </a:t>
            </a:r>
            <a:r>
              <a:rPr lang="en-GB" sz="1700" spc="-60" dirty="0" err="1" smtClean="0"/>
              <a:t>Ryzen</a:t>
            </a:r>
            <a:r>
              <a:rPr lang="en-GB" sz="1700" spc="-60" dirty="0" smtClean="0"/>
              <a:t> 5000 gaming DT </a:t>
            </a:r>
            <a:r>
              <a:rPr lang="en-GB" sz="1700" spc="-60" dirty="0"/>
              <a:t>line (19) </a:t>
            </a:r>
            <a:endParaRPr lang="en-US" sz="1700" dirty="0"/>
          </a:p>
        </p:txBody>
      </p:sp>
      <p:sp>
        <p:nvSpPr>
          <p:cNvPr id="4" name="TextBox 3"/>
          <p:cNvSpPr txBox="1"/>
          <p:nvPr/>
        </p:nvSpPr>
        <p:spPr>
          <a:xfrm>
            <a:off x="75771" y="1164657"/>
            <a:ext cx="896187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the above Figure shows,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some Intel processors consume up to twice as much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power than their TDP value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(e.g. about up to 250 W vs. 125 W TDP) when running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in Turbo mode, whereas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AMD’s processors draw only about 40 % more power than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their TDP specification.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768" y="484241"/>
            <a:ext cx="85727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Peak power consumption of the Ryzen 5950X and competing processors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while running the tests [171] -1</a:t>
            </a:r>
          </a:p>
        </p:txBody>
      </p:sp>
    </p:spTree>
    <p:extLst>
      <p:ext uri="{BB962C8B-B14F-4D97-AF65-F5344CB8AC3E}">
        <p14:creationId xmlns:p14="http://schemas.microsoft.com/office/powerpoint/2010/main" val="188699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pc="-60" dirty="0" smtClean="0"/>
              <a:t>4. C</a:t>
            </a:r>
            <a:r>
              <a:rPr lang="en-GB" sz="1700" spc="-60" dirty="0" err="1" smtClean="0"/>
              <a:t>ase</a:t>
            </a:r>
            <a:r>
              <a:rPr lang="en-GB" sz="1700" spc="-60" dirty="0" smtClean="0"/>
              <a:t> </a:t>
            </a:r>
            <a:r>
              <a:rPr lang="en-GB" sz="1700" spc="-60" dirty="0"/>
              <a:t>example: the Zen </a:t>
            </a:r>
            <a:r>
              <a:rPr lang="en-GB" sz="1700" spc="-60" dirty="0" smtClean="0"/>
              <a:t>3-based </a:t>
            </a:r>
            <a:r>
              <a:rPr lang="en-GB" sz="1700" spc="-60" dirty="0" err="1" smtClean="0"/>
              <a:t>Ryzen</a:t>
            </a:r>
            <a:r>
              <a:rPr lang="en-GB" sz="1700" spc="-60" dirty="0" smtClean="0"/>
              <a:t> 5000 gaming DT </a:t>
            </a:r>
            <a:r>
              <a:rPr lang="en-GB" sz="1700" spc="-60" dirty="0"/>
              <a:t>line (20) </a:t>
            </a:r>
            <a:endParaRPr lang="en-US" sz="17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449921"/>
            <a:ext cx="9144000" cy="40137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768" y="484242"/>
            <a:ext cx="9318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Generational performance per clock improvement (Ryzen 9 5950X vs. Ryzen 9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3950X) while running various SPEC CPU benchmark programs [171]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2875" y="6102418"/>
            <a:ext cx="9251382" cy="636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Performance per clock improvement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indicates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efficiency improvement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~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IPC boost).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the Figure indicates, its mean value is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19 %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actually a remarkable high value.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2875" y="5823287"/>
            <a:ext cx="9779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442762" y="3821228"/>
            <a:ext cx="8633861" cy="67377"/>
          </a:xfrm>
          <a:prstGeom prst="line">
            <a:avLst/>
          </a:prstGeom>
          <a:noFill/>
          <a:ln w="158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6785811" y="3570974"/>
            <a:ext cx="5998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19 %</a:t>
            </a:r>
          </a:p>
        </p:txBody>
      </p:sp>
    </p:spTree>
    <p:extLst>
      <p:ext uri="{BB962C8B-B14F-4D97-AF65-F5344CB8AC3E}">
        <p14:creationId xmlns:p14="http://schemas.microsoft.com/office/powerpoint/2010/main" val="399848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pc="-60" dirty="0" smtClean="0"/>
              <a:t>4. C</a:t>
            </a:r>
            <a:r>
              <a:rPr lang="en-GB" sz="1700" spc="-60" dirty="0" err="1" smtClean="0"/>
              <a:t>ase</a:t>
            </a:r>
            <a:r>
              <a:rPr lang="en-GB" sz="1700" spc="-60" dirty="0" smtClean="0"/>
              <a:t> </a:t>
            </a:r>
            <a:r>
              <a:rPr lang="en-GB" sz="1700" spc="-60" dirty="0"/>
              <a:t>example: the Zen </a:t>
            </a:r>
            <a:r>
              <a:rPr lang="en-GB" sz="1700" spc="-60" dirty="0" smtClean="0"/>
              <a:t>3-based </a:t>
            </a:r>
            <a:r>
              <a:rPr lang="en-GB" sz="1700" spc="-60" dirty="0" err="1" smtClean="0"/>
              <a:t>Ryzen</a:t>
            </a:r>
            <a:r>
              <a:rPr lang="en-GB" sz="1700" spc="-60" dirty="0" smtClean="0"/>
              <a:t> 5000 gaming DT </a:t>
            </a:r>
            <a:r>
              <a:rPr lang="en-GB" sz="1700" spc="-60" dirty="0"/>
              <a:t>line (21) </a:t>
            </a:r>
            <a:endParaRPr lang="en-US" sz="1700" dirty="0"/>
          </a:p>
        </p:txBody>
      </p:sp>
      <p:sp>
        <p:nvSpPr>
          <p:cNvPr id="3" name="Rectangle 2"/>
          <p:cNvSpPr/>
          <p:nvPr/>
        </p:nvSpPr>
        <p:spPr>
          <a:xfrm>
            <a:off x="819213" y="1440251"/>
            <a:ext cx="7089010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(e.g. Peak Power),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Office,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Science (e.g. AI Benchmark 0.1.2. using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TensorFlow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Simulation,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Rendering (e.g.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CineBench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R20),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Encoding,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Rendering, MM content creation (e.g.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CineBench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10, 15),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Web,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Synthetic (e.g.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GeekBench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4,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SPEC (e.g. SPEC2006int/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etc.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767" y="484241"/>
            <a:ext cx="3175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Performance comparisons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1451" y="866274"/>
            <a:ext cx="87615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There are a large number of performance tests published for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various application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domains,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like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2124" y="4367130"/>
            <a:ext cx="9174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From all of the results revealed for the Ryzen 5950X we show only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four examples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as follows: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3987" y="4916236"/>
            <a:ext cx="8879290" cy="959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1600" b="0" i="0" u="none" strike="noStrike" kern="1200" cap="none" spc="-9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Single thread </a:t>
            </a:r>
            <a:r>
              <a:rPr kumimoji="0" lang="en-US" sz="1600" b="0" i="0" u="none" strike="noStrike" kern="1200" cap="none" spc="-9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(ST) SPEC2006int/</a:t>
            </a:r>
            <a:r>
              <a:rPr kumimoji="0" lang="en-US" sz="1600" b="0" i="0" u="none" strike="noStrike" kern="1200" cap="none" spc="-9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fp</a:t>
            </a:r>
            <a:r>
              <a:rPr kumimoji="0" lang="en-US" sz="1600" b="0" i="0" u="none" strike="noStrike" kern="1200" cap="none" spc="-9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-9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that indicates the capability of the microarchitecture,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b/c)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ST/MT multimedia content creation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performance by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CineBench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R20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Gaming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performance </a:t>
            </a:r>
          </a:p>
        </p:txBody>
      </p:sp>
    </p:spTree>
    <p:extLst>
      <p:ext uri="{BB962C8B-B14F-4D97-AF65-F5344CB8AC3E}">
        <p14:creationId xmlns:p14="http://schemas.microsoft.com/office/powerpoint/2010/main" val="3727539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pc="-60" dirty="0" smtClean="0"/>
              <a:t>4. C</a:t>
            </a:r>
            <a:r>
              <a:rPr lang="en-GB" sz="1700" spc="-60" dirty="0" err="1" smtClean="0"/>
              <a:t>ase</a:t>
            </a:r>
            <a:r>
              <a:rPr lang="en-GB" sz="1700" spc="-60" dirty="0" smtClean="0"/>
              <a:t> </a:t>
            </a:r>
            <a:r>
              <a:rPr lang="en-GB" sz="1700" spc="-60" dirty="0"/>
              <a:t>example: the Zen </a:t>
            </a:r>
            <a:r>
              <a:rPr lang="en-GB" sz="1700" spc="-60" dirty="0" smtClean="0"/>
              <a:t>3-based </a:t>
            </a:r>
            <a:r>
              <a:rPr lang="en-GB" sz="1700" spc="-60" dirty="0" err="1" smtClean="0"/>
              <a:t>Ryzen</a:t>
            </a:r>
            <a:r>
              <a:rPr lang="en-GB" sz="1700" spc="-60" dirty="0" smtClean="0"/>
              <a:t> 5000 gaming DT </a:t>
            </a:r>
            <a:r>
              <a:rPr lang="en-GB" sz="1700" spc="-60" dirty="0"/>
              <a:t>line (22) </a:t>
            </a:r>
            <a:endParaRPr lang="en-US" sz="17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4306" y="1145405"/>
            <a:ext cx="6955790" cy="57069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768" y="476250"/>
            <a:ext cx="816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a) Single thread (ST) SPEC2006int/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results  - comparison [171] -1</a:t>
            </a:r>
          </a:p>
        </p:txBody>
      </p:sp>
    </p:spTree>
    <p:extLst>
      <p:ext uri="{BB962C8B-B14F-4D97-AF65-F5344CB8AC3E}">
        <p14:creationId xmlns:p14="http://schemas.microsoft.com/office/powerpoint/2010/main" val="33878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pc="-60" dirty="0" smtClean="0"/>
              <a:t>4. C</a:t>
            </a:r>
            <a:r>
              <a:rPr lang="en-GB" sz="1700" spc="-60" dirty="0" err="1" smtClean="0"/>
              <a:t>ase</a:t>
            </a:r>
            <a:r>
              <a:rPr lang="en-GB" sz="1700" spc="-60" dirty="0" smtClean="0"/>
              <a:t> </a:t>
            </a:r>
            <a:r>
              <a:rPr lang="en-GB" sz="1700" spc="-60" dirty="0"/>
              <a:t>example: the Zen </a:t>
            </a:r>
            <a:r>
              <a:rPr lang="en-GB" sz="1700" spc="-60" dirty="0" smtClean="0"/>
              <a:t>3-based </a:t>
            </a:r>
            <a:r>
              <a:rPr lang="en-GB" sz="1700" spc="-60" dirty="0" err="1" smtClean="0"/>
              <a:t>Ryzen</a:t>
            </a:r>
            <a:r>
              <a:rPr lang="en-GB" sz="1700" spc="-60" dirty="0" smtClean="0"/>
              <a:t> 5000 gaming DT </a:t>
            </a:r>
            <a:r>
              <a:rPr lang="en-GB" sz="1700" spc="-60" dirty="0"/>
              <a:t>line (23) </a:t>
            </a:r>
            <a:endParaRPr lang="en-US" sz="1700" dirty="0"/>
          </a:p>
        </p:txBody>
      </p:sp>
      <p:sp>
        <p:nvSpPr>
          <p:cNvPr id="3" name="TextBox 2"/>
          <p:cNvSpPr txBox="1"/>
          <p:nvPr/>
        </p:nvSpPr>
        <p:spPr>
          <a:xfrm>
            <a:off x="75768" y="484242"/>
            <a:ext cx="6195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 (Single Thread) SPEC2006int/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results [171] -2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771" y="866276"/>
            <a:ext cx="884152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indicated results show that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AMD’s Ryzen 9 5950X overtook the ST performance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crone from Intel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 first time for about 20 years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(in that time AMD’s Athlon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processors provided higher performance than Intel’s competing Pentium III,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Pentium 4 processors) [172].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2875" y="4433444"/>
            <a:ext cx="9007594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 to AMD’s Athlon (K7) processor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success of the Athlon processor family can be contributed to Dirk Meyer who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was the co-architect of DEC’s Alpha 2064 to 20264 RISC processors, that were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the highest performance processors of that time, but he left DEC to AMD along with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many of his team colleges in 1996.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2875" y="5841648"/>
            <a:ext cx="52413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 to stepping down Intel’s CEO in 02/2020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2875" y="6164228"/>
            <a:ext cx="88910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After Intel had lost its leading role in IC manufacturing and processor performance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its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CEO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Bob Swan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resigned in 02/2020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only after two years of leadership.</a:t>
            </a:r>
          </a:p>
        </p:txBody>
      </p:sp>
    </p:spTree>
    <p:extLst>
      <p:ext uri="{BB962C8B-B14F-4D97-AF65-F5344CB8AC3E}">
        <p14:creationId xmlns:p14="http://schemas.microsoft.com/office/powerpoint/2010/main" val="2050549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pc="-60" dirty="0" smtClean="0"/>
              <a:t>4. C</a:t>
            </a:r>
            <a:r>
              <a:rPr lang="en-GB" sz="1700" spc="-60" dirty="0" err="1" smtClean="0"/>
              <a:t>ase</a:t>
            </a:r>
            <a:r>
              <a:rPr lang="en-GB" sz="1700" spc="-60" dirty="0" smtClean="0"/>
              <a:t> </a:t>
            </a:r>
            <a:r>
              <a:rPr lang="en-GB" sz="1700" spc="-60" dirty="0"/>
              <a:t>example: the Zen </a:t>
            </a:r>
            <a:r>
              <a:rPr lang="en-GB" sz="1700" spc="-60" dirty="0" smtClean="0"/>
              <a:t>3-based </a:t>
            </a:r>
            <a:r>
              <a:rPr lang="en-GB" sz="1700" spc="-60" dirty="0" err="1" smtClean="0"/>
              <a:t>Ryzen</a:t>
            </a:r>
            <a:r>
              <a:rPr lang="en-GB" sz="1700" spc="-60" dirty="0" smtClean="0"/>
              <a:t> 5000 gaming DT </a:t>
            </a:r>
            <a:r>
              <a:rPr lang="en-GB" sz="1700" spc="-60" dirty="0"/>
              <a:t>line (24) </a:t>
            </a:r>
            <a:endParaRPr lang="en-US" sz="1700" dirty="0"/>
          </a:p>
        </p:txBody>
      </p:sp>
      <p:pic>
        <p:nvPicPr>
          <p:cNvPr id="3074" name="Picture 2" descr="https://images.anandtech.com/doci/16148/1%20Slide%202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05939" y="1285545"/>
            <a:ext cx="6815654" cy="348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766" y="484240"/>
            <a:ext cx="8035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AMD’s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leadership claim for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their Ryzen 5000 g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aming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DT line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[174]</a:t>
            </a:r>
          </a:p>
        </p:txBody>
      </p:sp>
    </p:spTree>
    <p:extLst>
      <p:ext uri="{BB962C8B-B14F-4D97-AF65-F5344CB8AC3E}">
        <p14:creationId xmlns:p14="http://schemas.microsoft.com/office/powerpoint/2010/main" val="405894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pc="-60" dirty="0" smtClean="0"/>
              <a:t>4. C</a:t>
            </a:r>
            <a:r>
              <a:rPr lang="en-GB" sz="1700" spc="-60" dirty="0" err="1" smtClean="0"/>
              <a:t>ase</a:t>
            </a:r>
            <a:r>
              <a:rPr lang="en-GB" sz="1700" spc="-60" dirty="0" smtClean="0"/>
              <a:t> </a:t>
            </a:r>
            <a:r>
              <a:rPr lang="en-GB" sz="1700" spc="-60" dirty="0"/>
              <a:t>example: the Zen </a:t>
            </a:r>
            <a:r>
              <a:rPr lang="en-GB" sz="1700" spc="-60" dirty="0" smtClean="0"/>
              <a:t>3-based </a:t>
            </a:r>
            <a:r>
              <a:rPr lang="en-GB" sz="1700" spc="-60" dirty="0" err="1" smtClean="0"/>
              <a:t>Ryzen</a:t>
            </a:r>
            <a:r>
              <a:rPr lang="en-GB" sz="1700" spc="-60" dirty="0" smtClean="0"/>
              <a:t> 5000 gaming DT </a:t>
            </a:r>
            <a:r>
              <a:rPr lang="en-GB" sz="1700" spc="-60" dirty="0"/>
              <a:t>line (25) </a:t>
            </a:r>
            <a:endParaRPr lang="en-US" sz="17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04" y="1280264"/>
            <a:ext cx="8077584" cy="55921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771" y="482809"/>
            <a:ext cx="931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b) </a:t>
            </a:r>
            <a:r>
              <a:rPr kumimoji="0" lang="en-US" sz="1800" b="0" i="0" u="none" strike="noStrike" kern="1200" cap="none" spc="-3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CineBench</a:t>
            </a: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R20 ST score of Ryzen 9 5950X and competing processors [171]</a:t>
            </a:r>
          </a:p>
        </p:txBody>
      </p:sp>
    </p:spTree>
    <p:extLst>
      <p:ext uri="{BB962C8B-B14F-4D97-AF65-F5344CB8AC3E}">
        <p14:creationId xmlns:p14="http://schemas.microsoft.com/office/powerpoint/2010/main" val="666907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700" dirty="0"/>
              <a:t>1. </a:t>
            </a:r>
            <a:r>
              <a:rPr lang="en-US" sz="1700" dirty="0"/>
              <a:t>Introduction </a:t>
            </a:r>
            <a:r>
              <a:rPr lang="hu-HU" sz="1700" dirty="0"/>
              <a:t>(</a:t>
            </a:r>
            <a:r>
              <a:rPr lang="en-US" sz="1700" dirty="0" smtClean="0"/>
              <a:t>14</a:t>
            </a:r>
            <a:r>
              <a:rPr lang="hu-HU" sz="1700" dirty="0" smtClean="0"/>
              <a:t>)</a:t>
            </a:r>
            <a:endParaRPr lang="en-US" sz="1700" dirty="0"/>
          </a:p>
        </p:txBody>
      </p:sp>
      <p:sp>
        <p:nvSpPr>
          <p:cNvPr id="5" name="TextBox 4"/>
          <p:cNvSpPr txBox="1"/>
          <p:nvPr/>
        </p:nvSpPr>
        <p:spPr>
          <a:xfrm>
            <a:off x="79146" y="484019"/>
            <a:ext cx="8453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AMD’s outstanding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innovations around 2000 -4</a:t>
            </a:r>
            <a:endParaRPr lang="en-US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720" y="772552"/>
            <a:ext cx="905684" cy="66011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AMD’s implementation </a:t>
            </a:r>
            <a:r>
              <a:rPr lang="en-US" dirty="0">
                <a:solidFill>
                  <a:schemeClr val="accent6"/>
                </a:solidFill>
              </a:rPr>
              <a:t>of the x86-64 ISA extension and the DCA architecture -1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-7560" y="1175563"/>
            <a:ext cx="9144000" cy="3168000"/>
          </a:xfrm>
          <a:prstGeom prst="roundRect">
            <a:avLst/>
          </a:prstGeom>
          <a:solidFill>
            <a:srgbClr val="DDEEFF"/>
          </a:solidFill>
          <a:ln w="1587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1865" y="1210869"/>
            <a:ext cx="9337415" cy="100582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</a:rPr>
              <a:t>In</a:t>
            </a:r>
            <a:r>
              <a:rPr lang="en-US" sz="1600" dirty="0"/>
              <a:t> </a:t>
            </a:r>
            <a:r>
              <a:rPr lang="en-US" sz="1600" dirty="0">
                <a:solidFill>
                  <a:srgbClr val="0070C0"/>
                </a:solidFill>
              </a:rPr>
              <a:t>2002</a:t>
            </a:r>
            <a:r>
              <a:rPr lang="en-US" sz="1600" dirty="0"/>
              <a:t> </a:t>
            </a:r>
            <a:r>
              <a:rPr lang="en-US" sz="1600" dirty="0">
                <a:solidFill>
                  <a:srgbClr val="0070C0"/>
                </a:solidFill>
              </a:rPr>
              <a:t>AMD</a:t>
            </a:r>
            <a:r>
              <a:rPr lang="en-US" sz="1600" dirty="0"/>
              <a:t> </a:t>
            </a:r>
            <a:r>
              <a:rPr lang="en-US" sz="1600" dirty="0">
                <a:solidFill>
                  <a:srgbClr val="0070C0"/>
                </a:solidFill>
              </a:rPr>
              <a:t>announced </a:t>
            </a:r>
            <a:r>
              <a:rPr lang="en-US" sz="1600" dirty="0">
                <a:solidFill>
                  <a:srgbClr val="FF0000"/>
                </a:solidFill>
              </a:rPr>
              <a:t>Microsoft support for their x86-64 </a:t>
            </a:r>
            <a:r>
              <a:rPr lang="en-US" sz="1600" dirty="0" smtClean="0">
                <a:solidFill>
                  <a:srgbClr val="FF0000"/>
                </a:solidFill>
              </a:rPr>
              <a:t>ISA</a:t>
            </a:r>
            <a:r>
              <a:rPr lang="en-US" sz="1600" dirty="0" smtClean="0"/>
              <a:t>.</a:t>
            </a:r>
            <a:endParaRPr lang="en-US" sz="1600" dirty="0"/>
          </a:p>
          <a:p>
            <a:pPr marL="285750" indent="-285750" fontAlgn="auto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</a:rPr>
              <a:t>In 2003 AMD shipped </a:t>
            </a:r>
            <a:r>
              <a:rPr lang="en-US" sz="1600" dirty="0"/>
              <a:t>the </a:t>
            </a:r>
            <a:r>
              <a:rPr lang="en-US" sz="1600" dirty="0">
                <a:solidFill>
                  <a:srgbClr val="FF0000"/>
                </a:solidFill>
              </a:rPr>
              <a:t>K8 server processor</a:t>
            </a:r>
            <a:r>
              <a:rPr lang="hu-HU" sz="1600" dirty="0">
                <a:solidFill>
                  <a:srgbClr val="FF0000"/>
                </a:solidFill>
              </a:rPr>
              <a:t> </a:t>
            </a:r>
            <a:r>
              <a:rPr lang="en-US" sz="1600" dirty="0">
                <a:solidFill>
                  <a:srgbClr val="000000"/>
                </a:solidFill>
              </a:rPr>
              <a:t>that is based on the </a:t>
            </a:r>
            <a:r>
              <a:rPr lang="en-US" sz="1600" dirty="0">
                <a:solidFill>
                  <a:srgbClr val="0070C0"/>
                </a:solidFill>
              </a:rPr>
              <a:t>x86-64 ISA </a:t>
            </a:r>
            <a:r>
              <a:rPr lang="en-US" sz="1600" dirty="0">
                <a:solidFill>
                  <a:srgbClr val="000000"/>
                </a:solidFill>
              </a:rPr>
              <a:t>and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</a:rPr>
              <a:t>      implements </a:t>
            </a:r>
            <a:r>
              <a:rPr lang="en-US" sz="1600" dirty="0">
                <a:solidFill>
                  <a:srgbClr val="0070C0"/>
                </a:solidFill>
              </a:rPr>
              <a:t>DCA</a:t>
            </a:r>
            <a:r>
              <a:rPr lang="hu-HU" sz="1600" dirty="0">
                <a:solidFill>
                  <a:srgbClr val="000000"/>
                </a:solidFill>
              </a:rPr>
              <a:t>.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8525" y="3525576"/>
            <a:ext cx="914400" cy="94539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285750" indent="-285750" fontAlgn="auto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Both </a:t>
            </a:r>
            <a:r>
              <a:rPr lang="en-US" sz="1600" dirty="0" smtClean="0">
                <a:solidFill>
                  <a:srgbClr val="FF0000"/>
                </a:solidFill>
              </a:rPr>
              <a:t>AMD’s </a:t>
            </a:r>
            <a:r>
              <a:rPr lang="en-US" sz="1600" dirty="0">
                <a:solidFill>
                  <a:srgbClr val="FF0000"/>
                </a:solidFill>
              </a:rPr>
              <a:t>introduced </a:t>
            </a:r>
            <a:r>
              <a:rPr lang="en-US" sz="1600" dirty="0" smtClean="0">
                <a:solidFill>
                  <a:srgbClr val="FF0000"/>
                </a:solidFill>
              </a:rPr>
              <a:t>x86-64 server </a:t>
            </a:r>
            <a:r>
              <a:rPr lang="en-US" sz="1600" dirty="0">
                <a:solidFill>
                  <a:srgbClr val="FF0000"/>
                </a:solidFill>
              </a:rPr>
              <a:t>and </a:t>
            </a:r>
            <a:r>
              <a:rPr lang="hu-HU" sz="1600" dirty="0" err="1">
                <a:solidFill>
                  <a:srgbClr val="FF0000"/>
                </a:solidFill>
              </a:rPr>
              <a:t>subsequent</a:t>
            </a:r>
            <a:r>
              <a:rPr lang="hu-HU" sz="1600" dirty="0">
                <a:solidFill>
                  <a:srgbClr val="FF0000"/>
                </a:solidFill>
              </a:rPr>
              <a:t> </a:t>
            </a:r>
            <a:r>
              <a:rPr lang="en-US" sz="1600" dirty="0">
                <a:solidFill>
                  <a:srgbClr val="FF0000"/>
                </a:solidFill>
              </a:rPr>
              <a:t>DT processors were </a:t>
            </a:r>
            <a:r>
              <a:rPr lang="en-US" sz="1600" dirty="0" smtClean="0">
                <a:solidFill>
                  <a:srgbClr val="FF0000"/>
                </a:solidFill>
              </a:rPr>
              <a:t>superior </a:t>
            </a:r>
            <a:r>
              <a:rPr lang="en-US" sz="1600" dirty="0" smtClean="0">
                <a:solidFill>
                  <a:srgbClr val="0070C0"/>
                </a:solidFill>
              </a:rPr>
              <a:t> </a:t>
            </a:r>
            <a:endParaRPr lang="en-US" sz="1600" dirty="0">
              <a:solidFill>
                <a:srgbClr val="0070C0"/>
              </a:solidFill>
            </a:endParaRPr>
          </a:p>
          <a:p>
            <a:pPr fontAlgn="auto">
              <a:spcBef>
                <a:spcPts val="0"/>
              </a:spcBef>
            </a:pPr>
            <a:r>
              <a:rPr lang="en-US" sz="1600" spc="-40" dirty="0">
                <a:solidFill>
                  <a:srgbClr val="0070C0"/>
                </a:solidFill>
              </a:rPr>
              <a:t>      </a:t>
            </a:r>
            <a:r>
              <a:rPr lang="en-US" sz="1600" spc="-40" dirty="0" smtClean="0">
                <a:solidFill>
                  <a:srgbClr val="0070C0"/>
                </a:solidFill>
              </a:rPr>
              <a:t>to Intel’s existing </a:t>
            </a:r>
            <a:r>
              <a:rPr lang="en-US" sz="1600" spc="-40" dirty="0">
                <a:solidFill>
                  <a:srgbClr val="0070C0"/>
                </a:solidFill>
              </a:rPr>
              <a:t>lines </a:t>
            </a:r>
            <a:r>
              <a:rPr lang="en-US" sz="1600" spc="-40" dirty="0">
                <a:solidFill>
                  <a:srgbClr val="000000"/>
                </a:solidFill>
              </a:rPr>
              <a:t>[</a:t>
            </a:r>
            <a:r>
              <a:rPr lang="hu-HU" sz="1600" spc="-40" dirty="0">
                <a:solidFill>
                  <a:srgbClr val="000000"/>
                </a:solidFill>
              </a:rPr>
              <a:t>1</a:t>
            </a:r>
            <a:r>
              <a:rPr lang="en-US" sz="1600" spc="-40" dirty="0">
                <a:solidFill>
                  <a:srgbClr val="000000"/>
                </a:solidFill>
              </a:rPr>
              <a:t>69], and AMD’s </a:t>
            </a:r>
            <a:r>
              <a:rPr lang="en-US" sz="1600" spc="-40" dirty="0">
                <a:solidFill>
                  <a:srgbClr val="0070C0"/>
                </a:solidFill>
              </a:rPr>
              <a:t>market share</a:t>
            </a:r>
            <a:r>
              <a:rPr lang="en-US" sz="1600" spc="-40" dirty="0"/>
              <a:t> </a:t>
            </a:r>
            <a:r>
              <a:rPr lang="en-US" sz="1600" spc="-40" dirty="0">
                <a:solidFill>
                  <a:srgbClr val="0070C0"/>
                </a:solidFill>
              </a:rPr>
              <a:t>rose on the world market from </a:t>
            </a:r>
            <a:endParaRPr lang="en-US" sz="1600" spc="-40" dirty="0" smtClean="0">
              <a:solidFill>
                <a:srgbClr val="0070C0"/>
              </a:solidFill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</a:pPr>
            <a:r>
              <a:rPr lang="en-US" sz="1600" spc="-40" dirty="0">
                <a:solidFill>
                  <a:srgbClr val="0070C0"/>
                </a:solidFill>
              </a:rPr>
              <a:t> </a:t>
            </a:r>
            <a:r>
              <a:rPr lang="en-US" sz="1600" spc="-40" dirty="0" smtClean="0">
                <a:solidFill>
                  <a:srgbClr val="0070C0"/>
                </a:solidFill>
              </a:rPr>
              <a:t>     2003 </a:t>
            </a:r>
            <a:r>
              <a:rPr lang="en-US" sz="1600" spc="-40" dirty="0">
                <a:solidFill>
                  <a:srgbClr val="0070C0"/>
                </a:solidFill>
              </a:rPr>
              <a:t>on</a:t>
            </a:r>
            <a:r>
              <a:rPr lang="en-US" sz="1600" spc="-40" dirty="0" smtClean="0">
                <a:solidFill>
                  <a:srgbClr val="0070C0"/>
                </a:solidFill>
              </a:rPr>
              <a:t>.</a:t>
            </a:r>
            <a:endParaRPr lang="en-US" sz="1600" spc="-40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5008" y="2144116"/>
            <a:ext cx="9096914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auto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Subsequently, </a:t>
            </a:r>
            <a:r>
              <a:rPr lang="en-US" sz="1600" dirty="0">
                <a:solidFill>
                  <a:srgbClr val="0070C0"/>
                </a:solidFill>
              </a:rPr>
              <a:t>in 2004</a:t>
            </a:r>
            <a:r>
              <a:rPr lang="en-US" sz="1600" dirty="0"/>
              <a:t>, </a:t>
            </a:r>
            <a:r>
              <a:rPr lang="en-US" sz="1600" dirty="0">
                <a:solidFill>
                  <a:srgbClr val="0070C0"/>
                </a:solidFill>
              </a:rPr>
              <a:t>Intel took over AMD’s x86-extension </a:t>
            </a:r>
            <a:r>
              <a:rPr lang="en-US" sz="1600" dirty="0"/>
              <a:t>(presumable enforced </a:t>
            </a:r>
          </a:p>
          <a:p>
            <a:pPr fontAlgn="auto">
              <a:spcBef>
                <a:spcPts val="0"/>
              </a:spcBef>
            </a:pPr>
            <a:r>
              <a:rPr lang="en-US" sz="1600" spc="-20" dirty="0"/>
              <a:t>     </a:t>
            </a:r>
            <a:r>
              <a:rPr lang="en-US" sz="1600" spc="-20" dirty="0" smtClean="0"/>
              <a:t> by </a:t>
            </a:r>
            <a:r>
              <a:rPr lang="en-US" sz="1600" spc="-20" dirty="0"/>
              <a:t>Microsoft’s support of this ISA) and </a:t>
            </a:r>
            <a:r>
              <a:rPr lang="en-US" sz="1600" spc="-20" dirty="0">
                <a:solidFill>
                  <a:srgbClr val="0070C0"/>
                </a:solidFill>
              </a:rPr>
              <a:t>introduced it in their 3. core of the Pentium 4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</a:pPr>
            <a:r>
              <a:rPr lang="en-US" sz="1600" spc="-20" dirty="0">
                <a:solidFill>
                  <a:srgbClr val="0070C0"/>
                </a:solidFill>
              </a:rPr>
              <a:t>   </a:t>
            </a:r>
            <a:r>
              <a:rPr lang="en-US" sz="1600" spc="-20" dirty="0" smtClean="0">
                <a:solidFill>
                  <a:srgbClr val="0070C0"/>
                </a:solidFill>
              </a:rPr>
              <a:t>   </a:t>
            </a:r>
            <a:r>
              <a:rPr lang="en-US" sz="1600" spc="-20" dirty="0">
                <a:solidFill>
                  <a:srgbClr val="0070C0"/>
                </a:solidFill>
              </a:rPr>
              <a:t>line </a:t>
            </a:r>
            <a:r>
              <a:rPr lang="en-US" sz="1600" spc="-20" dirty="0"/>
              <a:t>(called Prescott). </a:t>
            </a:r>
          </a:p>
          <a:p>
            <a:pPr marL="285750" indent="-285750" fontAlgn="auto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By contrast, Intel followed AMD by attaching memory channels immediately to the</a:t>
            </a:r>
          </a:p>
          <a:p>
            <a:pPr fontAlgn="auto">
              <a:spcBef>
                <a:spcPts val="0"/>
              </a:spcBef>
            </a:pPr>
            <a:r>
              <a:rPr lang="en-US" sz="1600" dirty="0"/>
              <a:t>     processor die much later, only in their Nehalem line in 2008. </a:t>
            </a:r>
          </a:p>
        </p:txBody>
      </p:sp>
    </p:spTree>
    <p:extLst>
      <p:ext uri="{BB962C8B-B14F-4D97-AF65-F5344CB8AC3E}">
        <p14:creationId xmlns:p14="http://schemas.microsoft.com/office/powerpoint/2010/main" val="251684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pc="-60" dirty="0" smtClean="0"/>
              <a:t>4. C</a:t>
            </a:r>
            <a:r>
              <a:rPr lang="en-GB" sz="1700" spc="-60" dirty="0" err="1" smtClean="0"/>
              <a:t>ase</a:t>
            </a:r>
            <a:r>
              <a:rPr lang="en-GB" sz="1700" spc="-60" dirty="0" smtClean="0"/>
              <a:t> </a:t>
            </a:r>
            <a:r>
              <a:rPr lang="en-GB" sz="1700" spc="-60" dirty="0"/>
              <a:t>example: the Zen </a:t>
            </a:r>
            <a:r>
              <a:rPr lang="en-GB" sz="1700" spc="-60" dirty="0" smtClean="0"/>
              <a:t>3-based </a:t>
            </a:r>
            <a:r>
              <a:rPr lang="en-GB" sz="1700" spc="-60" dirty="0" err="1" smtClean="0"/>
              <a:t>Ryzen</a:t>
            </a:r>
            <a:r>
              <a:rPr lang="en-GB" sz="1700" spc="-60" dirty="0" smtClean="0"/>
              <a:t> 5000 gaming DT </a:t>
            </a:r>
            <a:r>
              <a:rPr lang="en-GB" sz="1700" spc="-60" dirty="0"/>
              <a:t>line (26) </a:t>
            </a:r>
            <a:endParaRPr lang="en-US" sz="17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53" y="1256695"/>
            <a:ext cx="8049057" cy="54617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768" y="484242"/>
            <a:ext cx="9318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</a:t>
            </a: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</a:t>
            </a:r>
            <a:r>
              <a:rPr kumimoji="0" lang="en-US" sz="1800" b="0" i="0" u="none" strike="noStrike" kern="1200" cap="none" spc="-3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CineBench</a:t>
            </a: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R20 MT score of Ryzen 9 5950X and competing processors [171]</a:t>
            </a:r>
          </a:p>
        </p:txBody>
      </p:sp>
    </p:spTree>
    <p:extLst>
      <p:ext uri="{BB962C8B-B14F-4D97-AF65-F5344CB8AC3E}">
        <p14:creationId xmlns:p14="http://schemas.microsoft.com/office/powerpoint/2010/main" val="79987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627"/>
            <a:ext cx="9144000" cy="335948"/>
          </a:xfrm>
        </p:spPr>
        <p:txBody>
          <a:bodyPr/>
          <a:lstStyle/>
          <a:p>
            <a:r>
              <a:rPr lang="hu-HU" spc="-60" dirty="0" smtClean="0"/>
              <a:t>4. C</a:t>
            </a:r>
            <a:r>
              <a:rPr lang="en-GB" sz="1700" spc="-60" dirty="0" err="1" smtClean="0"/>
              <a:t>ase</a:t>
            </a:r>
            <a:r>
              <a:rPr lang="en-GB" sz="1700" spc="-60" dirty="0" smtClean="0"/>
              <a:t> </a:t>
            </a:r>
            <a:r>
              <a:rPr lang="en-GB" sz="1700" spc="-60" dirty="0"/>
              <a:t>example: the Zen </a:t>
            </a:r>
            <a:r>
              <a:rPr lang="en-GB" sz="1700" spc="-60" dirty="0" smtClean="0"/>
              <a:t>3-based </a:t>
            </a:r>
            <a:r>
              <a:rPr lang="en-GB" sz="1700" spc="-60" dirty="0" err="1" smtClean="0"/>
              <a:t>Ryzen</a:t>
            </a:r>
            <a:r>
              <a:rPr lang="en-GB" sz="1700" spc="-60" dirty="0" smtClean="0"/>
              <a:t> 5000 gaming DT </a:t>
            </a:r>
            <a:r>
              <a:rPr lang="en-GB" sz="1700" spc="-60" dirty="0"/>
              <a:t>line (27) </a:t>
            </a:r>
            <a:endParaRPr lang="en-US" sz="17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46" y="1033330"/>
            <a:ext cx="8049059" cy="50767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4157" y="481765"/>
            <a:ext cx="8927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d) Gaming performance of Ryzen 9 9550X and competing processors [171]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1001" y="6155525"/>
            <a:ext cx="8482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Far Cry 5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a game developed by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Ubisoft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(Canada), released in 2018.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8238" y="6484883"/>
            <a:ext cx="42300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FPS: Frames Per Second (</a:t>
            </a:r>
            <a:r>
              <a:rPr lang="en-US" sz="1600" spc="-3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képkocka</a:t>
            </a:r>
            <a:r>
              <a:rPr lang="en-US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/sec)</a:t>
            </a:r>
            <a:endParaRPr lang="en-US" sz="1600" spc="-3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61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pc="-60" dirty="0" smtClean="0"/>
              <a:t>4. C</a:t>
            </a:r>
            <a:r>
              <a:rPr lang="en-GB" sz="1700" spc="-60" dirty="0" err="1" smtClean="0"/>
              <a:t>ase</a:t>
            </a:r>
            <a:r>
              <a:rPr lang="en-GB" sz="1700" spc="-60" dirty="0" smtClean="0"/>
              <a:t> </a:t>
            </a:r>
            <a:r>
              <a:rPr lang="en-GB" sz="1700" spc="-60" dirty="0"/>
              <a:t>example: the Zen </a:t>
            </a:r>
            <a:r>
              <a:rPr lang="en-GB" sz="1700" spc="-60" dirty="0" smtClean="0"/>
              <a:t>3-based </a:t>
            </a:r>
            <a:r>
              <a:rPr lang="en-GB" sz="1700" spc="-60" dirty="0" err="1" smtClean="0"/>
              <a:t>Ryzen</a:t>
            </a:r>
            <a:r>
              <a:rPr lang="en-GB" sz="1700" spc="-60" dirty="0" smtClean="0"/>
              <a:t> 5000 gaming DT </a:t>
            </a:r>
            <a:r>
              <a:rPr lang="en-GB" sz="1700" spc="-60" dirty="0"/>
              <a:t>line (28) </a:t>
            </a:r>
            <a:endParaRPr lang="en-US" sz="1700" dirty="0"/>
          </a:p>
        </p:txBody>
      </p:sp>
      <p:pic>
        <p:nvPicPr>
          <p:cNvPr id="2050" name="Picture 2" descr="https://www.techpowerup.com/review/amd-ryzen-9-5950x/images/arch2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628" y="1299410"/>
            <a:ext cx="9163250" cy="4644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771" y="484241"/>
            <a:ext cx="9072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 Zen 3-based Ryzen 5000 DT platform with the X570 chipset [173]</a:t>
            </a:r>
          </a:p>
        </p:txBody>
      </p:sp>
    </p:spTree>
    <p:extLst>
      <p:ext uri="{BB962C8B-B14F-4D97-AF65-F5344CB8AC3E}">
        <p14:creationId xmlns:p14="http://schemas.microsoft.com/office/powerpoint/2010/main" val="2080422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pc="-60" dirty="0" smtClean="0"/>
              <a:t>4. C</a:t>
            </a:r>
            <a:r>
              <a:rPr lang="en-GB" sz="1700" spc="-60" dirty="0" err="1" smtClean="0"/>
              <a:t>ase</a:t>
            </a:r>
            <a:r>
              <a:rPr lang="en-GB" sz="1700" spc="-60" dirty="0" smtClean="0"/>
              <a:t> </a:t>
            </a:r>
            <a:r>
              <a:rPr lang="en-GB" sz="1700" spc="-60" dirty="0"/>
              <a:t>example: the Zen </a:t>
            </a:r>
            <a:r>
              <a:rPr lang="en-GB" sz="1700" spc="-60" dirty="0" smtClean="0"/>
              <a:t>3-based </a:t>
            </a:r>
            <a:r>
              <a:rPr lang="en-GB" sz="1700" spc="-60" dirty="0" err="1" smtClean="0"/>
              <a:t>Ryzen</a:t>
            </a:r>
            <a:r>
              <a:rPr lang="en-GB" sz="1700" spc="-60" dirty="0" smtClean="0"/>
              <a:t> 5000 gaming DT </a:t>
            </a:r>
            <a:r>
              <a:rPr lang="en-GB" sz="1700" spc="-60" dirty="0"/>
              <a:t>line (29) </a:t>
            </a:r>
            <a:endParaRPr lang="en-GB" sz="1700" dirty="0"/>
          </a:p>
        </p:txBody>
      </p:sp>
      <p:sp>
        <p:nvSpPr>
          <p:cNvPr id="3" name="TextBox 2"/>
          <p:cNvSpPr txBox="1"/>
          <p:nvPr/>
        </p:nvSpPr>
        <p:spPr>
          <a:xfrm>
            <a:off x="71438" y="481262"/>
            <a:ext cx="76630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Remarks to the performance of Zen 3-based EPYC servers (called Milan)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438" y="818147"/>
            <a:ext cx="83403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At present AMD’s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Zen 3-based EPYC servers also own the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performance crown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as indicated in the next two Figures.</a:t>
            </a:r>
          </a:p>
        </p:txBody>
      </p:sp>
    </p:spTree>
    <p:extLst>
      <p:ext uri="{BB962C8B-B14F-4D97-AF65-F5344CB8AC3E}">
        <p14:creationId xmlns:p14="http://schemas.microsoft.com/office/powerpoint/2010/main" val="1005298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pc="-60" dirty="0" smtClean="0"/>
              <a:t>4. C</a:t>
            </a:r>
            <a:r>
              <a:rPr lang="en-GB" sz="1700" spc="-60" dirty="0" err="1" smtClean="0"/>
              <a:t>ase</a:t>
            </a:r>
            <a:r>
              <a:rPr lang="en-GB" sz="1700" spc="-60" dirty="0" smtClean="0"/>
              <a:t> </a:t>
            </a:r>
            <a:r>
              <a:rPr lang="en-GB" sz="1700" spc="-60" dirty="0"/>
              <a:t>example: the Zen </a:t>
            </a:r>
            <a:r>
              <a:rPr lang="en-GB" sz="1700" spc="-60" dirty="0" smtClean="0"/>
              <a:t>3-based </a:t>
            </a:r>
            <a:r>
              <a:rPr lang="en-GB" sz="1700" spc="-60" dirty="0" err="1" smtClean="0"/>
              <a:t>Ryzen</a:t>
            </a:r>
            <a:r>
              <a:rPr lang="en-GB" sz="1700" spc="-60" dirty="0" smtClean="0"/>
              <a:t> 5000 gaming DT </a:t>
            </a:r>
            <a:r>
              <a:rPr lang="en-GB" sz="1700" spc="-60" dirty="0"/>
              <a:t>line (30) </a:t>
            </a:r>
            <a:endParaRPr lang="en-GB" sz="17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30" y="1251283"/>
            <a:ext cx="6192114" cy="55938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850" y="647780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438" y="481600"/>
            <a:ext cx="8615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-11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Performance of current </a:t>
            </a:r>
            <a:r>
              <a:rPr kumimoji="0" lang="en-GB" sz="1800" b="0" i="0" u="none" strike="noStrike" kern="1200" cap="none" spc="-11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Zen3-based 2S </a:t>
            </a:r>
            <a:r>
              <a:rPr kumimoji="0" lang="en-GB" sz="1800" b="0" i="0" u="none" strike="noStrike" kern="1200" cap="none" spc="-11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servers while running the SPEC2017 Rate </a:t>
            </a:r>
            <a:endParaRPr kumimoji="0" lang="en-GB" sz="1800" b="0" i="0" u="none" strike="noStrike" kern="1200" cap="none" spc="-110" normalizeH="0" baseline="0" noProof="0" dirty="0" smtClean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pc="-110" dirty="0">
                <a:solidFill>
                  <a:srgbClr val="2D2D8A"/>
                </a:solidFill>
                <a:latin typeface="Verdana"/>
              </a:rPr>
              <a:t> </a:t>
            </a:r>
            <a:r>
              <a:rPr lang="en-GB" spc="-110" dirty="0" smtClean="0">
                <a:solidFill>
                  <a:srgbClr val="2D2D8A"/>
                </a:solidFill>
                <a:latin typeface="Verdana"/>
              </a:rPr>
              <a:t> </a:t>
            </a:r>
            <a:r>
              <a:rPr kumimoji="0" lang="en-GB" sz="1800" b="0" i="0" u="none" strike="noStrike" kern="1200" cap="none" spc="-11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benchmark </a:t>
            </a:r>
            <a:r>
              <a:rPr kumimoji="0" lang="en-GB" sz="1800" b="0" i="0" u="none" strike="noStrike" kern="1200" cap="none" spc="-11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[208</a:t>
            </a:r>
            <a:r>
              <a:rPr kumimoji="0" lang="en-GB" sz="1800" b="0" i="0" u="none" strike="noStrike" kern="1200" cap="none" spc="-11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(</a:t>
            </a:r>
            <a:r>
              <a:rPr kumimoji="0" lang="en-GB" sz="1800" b="0" i="0" u="none" strike="noStrike" kern="1200" cap="none" spc="-11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 version)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65784" y="1915426"/>
            <a:ext cx="27622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SPEC2017 Rate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benchmark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measure the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throughput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or work per unit of time.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50413" y="2841040"/>
            <a:ext cx="2896787" cy="3159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NPS1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implies that the CPU is a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single NUMA domain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with all the cores in the socket and all the memory in this one NUMA domain.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Memory is interleaved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across the eight memory channels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NPS4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partitions the CPU into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four NUMA domains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Each quadrant is a NUMA domain here and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memory is interleaved across the two memory channels in each quadrant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[209]. 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7253" y="2207175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-3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(F: Performance optimized)</a:t>
            </a:r>
          </a:p>
        </p:txBody>
      </p:sp>
    </p:spTree>
    <p:extLst>
      <p:ext uri="{BB962C8B-B14F-4D97-AF65-F5344CB8AC3E}">
        <p14:creationId xmlns:p14="http://schemas.microsoft.com/office/powerpoint/2010/main" val="167005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pc="-60" dirty="0" smtClean="0"/>
              <a:t>4. C</a:t>
            </a:r>
            <a:r>
              <a:rPr lang="en-GB" sz="1700" spc="-60" dirty="0" err="1" smtClean="0"/>
              <a:t>ase</a:t>
            </a:r>
            <a:r>
              <a:rPr lang="en-GB" sz="1700" spc="-60" dirty="0" smtClean="0"/>
              <a:t> </a:t>
            </a:r>
            <a:r>
              <a:rPr lang="en-GB" sz="1700" spc="-60" dirty="0"/>
              <a:t>example: the Zen </a:t>
            </a:r>
            <a:r>
              <a:rPr lang="en-GB" sz="1700" spc="-60" dirty="0" smtClean="0"/>
              <a:t>3-based </a:t>
            </a:r>
            <a:r>
              <a:rPr lang="en-GB" sz="1700" spc="-60" dirty="0" err="1" smtClean="0"/>
              <a:t>Ryzen</a:t>
            </a:r>
            <a:r>
              <a:rPr lang="en-GB" sz="1700" spc="-60" dirty="0" smtClean="0"/>
              <a:t> 5000 gaming DT </a:t>
            </a:r>
            <a:r>
              <a:rPr lang="en-GB" sz="1700" spc="-60" dirty="0"/>
              <a:t>line (31) </a:t>
            </a:r>
            <a:endParaRPr lang="en-GB" sz="17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482" t="16032" r="40179" b="6031"/>
          <a:stretch/>
        </p:blipFill>
        <p:spPr>
          <a:xfrm>
            <a:off x="466415" y="1183907"/>
            <a:ext cx="5650850" cy="54293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438" y="481600"/>
            <a:ext cx="939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-15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Performance of current 2S servers while running the SPECint2017 Rate N benchmark [208]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82902" y="1780674"/>
            <a:ext cx="2913597" cy="2564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SPECint2017 Rate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integer benchmark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measure the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throughput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or work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per unit of time.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means multithreading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used.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Base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means standard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setting for the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measurements (no tuning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allowed.)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5482" y="775204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-11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(MT version)</a:t>
            </a:r>
            <a:endParaRPr kumimoji="0" lang="en-GB" sz="18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61186" y="5964773"/>
            <a:ext cx="40514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Note </a:t>
            </a: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here the outstanding high performance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Armv8.2 ISA-based </a:t>
            </a:r>
            <a:r>
              <a:rPr kumimoji="0" lang="en-US" sz="1400" b="0" i="0" u="none" strike="noStrike" kern="1200" cap="none" spc="-3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Altra</a:t>
            </a: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Q80-33 2S server.</a:t>
            </a:r>
          </a:p>
        </p:txBody>
      </p:sp>
    </p:spTree>
    <p:extLst>
      <p:ext uri="{BB962C8B-B14F-4D97-AF65-F5344CB8AC3E}">
        <p14:creationId xmlns:p14="http://schemas.microsoft.com/office/powerpoint/2010/main" val="88236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670793"/>
            <a:ext cx="7404100" cy="504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5. Overview 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of AMD’s Zen lines</a:t>
            </a:r>
          </a:p>
        </p:txBody>
      </p:sp>
    </p:spTree>
    <p:extLst>
      <p:ext uri="{BB962C8B-B14F-4D97-AF65-F5344CB8AC3E}">
        <p14:creationId xmlns:p14="http://schemas.microsoft.com/office/powerpoint/2010/main" val="242629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5. O</a:t>
            </a:r>
            <a:r>
              <a:rPr lang="en-US" altLang="en-US" sz="1700" kern="1200" dirty="0" err="1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verview</a:t>
            </a:r>
            <a:r>
              <a:rPr lang="en-US" altLang="en-US" sz="17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of AMD’s Zen lines (1)</a:t>
            </a:r>
            <a:endParaRPr lang="en-US" sz="17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2302674" y="1346666"/>
          <a:ext cx="4752000" cy="5472450"/>
        </p:xfrm>
        <a:graphic>
          <a:graphicData uri="http://schemas.openxmlformats.org/drawingml/2006/table">
            <a:tbl>
              <a:tblPr/>
              <a:tblGrid>
                <a:gridCol w="1188000">
                  <a:extLst>
                    <a:ext uri="{9D8B030D-6E8A-4147-A177-3AD203B41FA5}">
                      <a16:colId xmlns:a16="http://schemas.microsoft.com/office/drawing/2014/main" val="2490458234"/>
                    </a:ext>
                  </a:extLst>
                </a:gridCol>
                <a:gridCol w="267486">
                  <a:extLst>
                    <a:ext uri="{9D8B030D-6E8A-4147-A177-3AD203B41FA5}">
                      <a16:colId xmlns:a16="http://schemas.microsoft.com/office/drawing/2014/main" val="1854937424"/>
                    </a:ext>
                  </a:extLst>
                </a:gridCol>
                <a:gridCol w="920514">
                  <a:extLst>
                    <a:ext uri="{9D8B030D-6E8A-4147-A177-3AD203B41FA5}">
                      <a16:colId xmlns:a16="http://schemas.microsoft.com/office/drawing/2014/main" val="1480074428"/>
                    </a:ext>
                  </a:extLst>
                </a:gridCol>
                <a:gridCol w="1188000">
                  <a:extLst>
                    <a:ext uri="{9D8B030D-6E8A-4147-A177-3AD203B41FA5}">
                      <a16:colId xmlns:a16="http://schemas.microsoft.com/office/drawing/2014/main" val="3395557682"/>
                    </a:ext>
                  </a:extLst>
                </a:gridCol>
                <a:gridCol w="1188000">
                  <a:extLst>
                    <a:ext uri="{9D8B030D-6E8A-4147-A177-3AD203B41FA5}">
                      <a16:colId xmlns:a16="http://schemas.microsoft.com/office/drawing/2014/main" val="1160570771"/>
                    </a:ext>
                  </a:extLst>
                </a:gridCol>
              </a:tblGrid>
              <a:tr h="718307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Logo  </a:t>
                      </a: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Brand</a:t>
                      </a: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General Description</a:t>
                      </a: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Cores</a:t>
                      </a:r>
                    </a:p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up to</a:t>
                      </a: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4886326"/>
                  </a:ext>
                </a:extLst>
              </a:tr>
              <a:tr h="222530">
                <a:tc gridSpan="5"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effectLst/>
                        </a:rPr>
                        <a:t>Clients (mobile-,</a:t>
                      </a:r>
                      <a:r>
                        <a:rPr lang="en-US" sz="1400" i="1" baseline="0" dirty="0">
                          <a:effectLst/>
                        </a:rPr>
                        <a:t> DT processors)</a:t>
                      </a:r>
                      <a:endParaRPr lang="en-US" sz="1400" i="1" dirty="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7300419"/>
                  </a:ext>
                </a:extLst>
              </a:tr>
              <a:tr h="661036">
                <a:tc gridSpan="2">
                  <a:txBody>
                    <a:bodyPr/>
                    <a:lstStyle/>
                    <a:p>
                      <a:pPr algn="ctr"/>
                      <a:endParaRPr lang="en-US" sz="140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none" strike="noStrike" dirty="0">
                          <a:solidFill>
                            <a:srgbClr val="0B0080"/>
                          </a:solidFill>
                          <a:effectLst/>
                        </a:rPr>
                        <a:t>Ryzen 3</a:t>
                      </a:r>
                      <a:endParaRPr lang="en-US" sz="1400" dirty="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Entry level</a:t>
                      </a: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none" strike="noStrike" dirty="0">
                          <a:solidFill>
                            <a:srgbClr val="0B0080"/>
                          </a:solidFill>
                          <a:effectLst/>
                        </a:rPr>
                        <a:t>4</a:t>
                      </a:r>
                      <a:endParaRPr lang="en-US" sz="1400" dirty="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00915"/>
                  </a:ext>
                </a:extLst>
              </a:tr>
              <a:tr h="619722">
                <a:tc gridSpan="2">
                  <a:txBody>
                    <a:bodyPr/>
                    <a:lstStyle/>
                    <a:p>
                      <a:pPr algn="ctr"/>
                      <a:endParaRPr lang="en-US" sz="1400" dirty="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none" strike="noStrike" dirty="0">
                          <a:solidFill>
                            <a:srgbClr val="0B0080"/>
                          </a:solidFill>
                          <a:effectLst/>
                        </a:rPr>
                        <a:t>Ryzen 5</a:t>
                      </a:r>
                      <a:endParaRPr lang="en-US" sz="1400" dirty="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Mid-range</a:t>
                      </a: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none" strike="noStrike" dirty="0">
                          <a:solidFill>
                            <a:srgbClr val="0B0080"/>
                          </a:solidFill>
                          <a:effectLst/>
                        </a:rPr>
                        <a:t>6</a:t>
                      </a:r>
                      <a:endParaRPr lang="en-US" sz="1400" dirty="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2263740"/>
                  </a:ext>
                </a:extLst>
              </a:tr>
              <a:tr h="661036">
                <a:tc gridSpan="2">
                  <a:txBody>
                    <a:bodyPr/>
                    <a:lstStyle/>
                    <a:p>
                      <a:pPr algn="ctr"/>
                      <a:endParaRPr lang="en-US" sz="140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none" strike="noStrike" dirty="0">
                          <a:solidFill>
                            <a:srgbClr val="0B0080"/>
                          </a:solidFill>
                          <a:effectLst/>
                        </a:rPr>
                        <a:t>Ryzen 7</a:t>
                      </a:r>
                      <a:endParaRPr lang="en-US" sz="1400" dirty="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High-end</a:t>
                      </a: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none" strike="noStrike" dirty="0">
                          <a:solidFill>
                            <a:srgbClr val="0B0080"/>
                          </a:solidFill>
                          <a:effectLst/>
                        </a:rPr>
                        <a:t>8</a:t>
                      </a:r>
                      <a:endParaRPr lang="en-US" sz="1400" dirty="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8332205"/>
                  </a:ext>
                </a:extLst>
              </a:tr>
              <a:tr h="661036">
                <a:tc gridSpan="2">
                  <a:txBody>
                    <a:bodyPr/>
                    <a:lstStyle/>
                    <a:p>
                      <a:pPr algn="ctr"/>
                      <a:endParaRPr lang="en-US" sz="1400" dirty="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none" strike="noStrike" dirty="0">
                          <a:solidFill>
                            <a:srgbClr val="0B0080"/>
                          </a:solidFill>
                          <a:effectLst/>
                        </a:rPr>
                        <a:t>Ryzen 9</a:t>
                      </a:r>
                      <a:endParaRPr lang="en-US" sz="1400" dirty="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High-end</a:t>
                      </a: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16</a:t>
                      </a:r>
                      <a:endParaRPr lang="en-US" sz="1400" dirty="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8623832"/>
                  </a:ext>
                </a:extLst>
              </a:tr>
              <a:tr h="320661">
                <a:tc gridSpan="5"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effectLst/>
                        </a:rPr>
                        <a:t>HEDTs (Enthusiasts/Workstations)</a:t>
                      </a: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3949117"/>
                  </a:ext>
                </a:extLst>
              </a:tr>
              <a:tr h="661036">
                <a:tc>
                  <a:txBody>
                    <a:bodyPr/>
                    <a:lstStyle/>
                    <a:p>
                      <a:pPr algn="ctr"/>
                      <a:endParaRPr lang="en-US" sz="140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u="none" strike="noStrike" dirty="0">
                          <a:solidFill>
                            <a:srgbClr val="0B0080"/>
                          </a:solidFill>
                          <a:effectLst/>
                        </a:rPr>
                        <a:t>Ryzen </a:t>
                      </a:r>
                      <a:r>
                        <a:rPr lang="en-US" sz="1400" u="none" strike="noStrike" dirty="0" err="1">
                          <a:solidFill>
                            <a:srgbClr val="0B0080"/>
                          </a:solidFill>
                          <a:effectLst/>
                        </a:rPr>
                        <a:t>Th</a:t>
                      </a:r>
                      <a:r>
                        <a:rPr lang="en-US" sz="1400" u="none" strike="noStrike" spc="-30" baseline="0" dirty="0" err="1">
                          <a:solidFill>
                            <a:srgbClr val="0B0080"/>
                          </a:solidFill>
                          <a:effectLst/>
                        </a:rPr>
                        <a:t>readripper</a:t>
                      </a:r>
                      <a:endParaRPr lang="en-US" sz="1400" spc="-30" baseline="0" dirty="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Enthusiasts</a:t>
                      </a: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none" strike="noStrike" dirty="0">
                          <a:solidFill>
                            <a:srgbClr val="0B0080"/>
                          </a:solidFill>
                          <a:effectLst/>
                        </a:rPr>
                        <a:t> </a:t>
                      </a:r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64</a:t>
                      </a:r>
                      <a:endParaRPr lang="en-US" sz="1400" dirty="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378158"/>
                  </a:ext>
                </a:extLst>
              </a:tr>
              <a:tr h="222530">
                <a:tc gridSpan="5"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effectLst/>
                        </a:rPr>
                        <a:t>2S server processors</a:t>
                      </a: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262370"/>
                  </a:ext>
                </a:extLst>
              </a:tr>
              <a:tr h="678240">
                <a:tc gridSpan="2">
                  <a:txBody>
                    <a:bodyPr/>
                    <a:lstStyle/>
                    <a:p>
                      <a:pPr algn="ctr"/>
                      <a:endParaRPr lang="en-US" sz="140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none" strike="noStrike" dirty="0">
                          <a:solidFill>
                            <a:srgbClr val="0B0080"/>
                          </a:solidFill>
                          <a:effectLst/>
                        </a:rPr>
                        <a:t>EPYC</a:t>
                      </a:r>
                      <a:endParaRPr lang="en-US" sz="1400" dirty="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High-perf.</a:t>
                      </a: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none" strike="noStrike" dirty="0">
                          <a:solidFill>
                            <a:srgbClr val="0B0080"/>
                          </a:solidFill>
                          <a:effectLst/>
                        </a:rPr>
                        <a:t>64</a:t>
                      </a:r>
                      <a:endParaRPr lang="en-US" sz="1400" dirty="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405410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5546" y="479626"/>
            <a:ext cx="8298939" cy="68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5. O</a:t>
            </a:r>
            <a:r>
              <a:rPr kumimoji="0" lang="en-GB" alt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verview</a:t>
            </a:r>
            <a:r>
              <a:rPr kumimoji="0" lang="en-GB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of AMD’s Zen lines -1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Brands of the Zen family, their logos, series and max. core counts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303112" y="2333296"/>
            <a:ext cx="1259895" cy="4402085"/>
            <a:chOff x="2849651" y="2273296"/>
            <a:chExt cx="1043252" cy="4133433"/>
          </a:xfrm>
        </p:grpSpPr>
        <p:pic>
          <p:nvPicPr>
            <p:cNvPr id="6" name="Picture 2" descr="amd ryzen 3 logo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8980" y="2273296"/>
              <a:ext cx="972000" cy="5797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3" descr="amd ryzen 5 log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2326" y="2873824"/>
              <a:ext cx="1000572" cy="579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amd ryzen 7 logo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1964" y="3479118"/>
              <a:ext cx="1000939" cy="597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5" descr="amd ryzen 9 logo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1965" y="4094922"/>
              <a:ext cx="1000938" cy="620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6" descr="ryzen threadripper logo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9651" y="4976837"/>
              <a:ext cx="1004798" cy="628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7" descr="amd epyc logo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2620" y="5825704"/>
              <a:ext cx="969913" cy="581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303633" y="6429675"/>
            <a:ext cx="914400" cy="34949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Brand: </a:t>
            </a:r>
            <a:r>
              <a:rPr kumimoji="0" lang="en-GB" sz="1400" b="0" i="0" u="none" strike="noStrike" kern="1200" cap="none" spc="-3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Márkanév</a:t>
            </a:r>
            <a:endParaRPr kumimoji="0" lang="en-GB" sz="14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971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129" y="483065"/>
            <a:ext cx="3816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Overview of AMD’s Zen lines -2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>
              <a:defRPr/>
            </a:pPr>
            <a:r>
              <a:rPr lang="hu-HU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5. O</a:t>
            </a:r>
            <a:r>
              <a:rPr lang="en-US" altLang="en-US" sz="1700" kern="1200" dirty="0" err="1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verview</a:t>
            </a:r>
            <a:r>
              <a:rPr lang="en-US" altLang="en-US" sz="17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of AMD’s Zen lines (2)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0511" y="883926"/>
            <a:ext cx="9144000" cy="2016000"/>
          </a:xfrm>
          <a:prstGeom prst="roundRect">
            <a:avLst/>
          </a:prstGeom>
          <a:solidFill>
            <a:srgbClr val="DDEEFF"/>
          </a:solidFill>
        </p:spPr>
        <p:txBody>
          <a:bodyPr wrap="square" rtlCol="0" anchor="ctr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3487" y="892412"/>
            <a:ext cx="9270871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already pointed out, there is a fundamental </a:t>
            </a:r>
            <a:r>
              <a:rPr kumimoji="0" lang="en-US" sz="1600" b="0" i="0" u="none" strike="noStrike" kern="1200" cap="none" spc="-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difference in implementing </a:t>
            </a:r>
            <a:r>
              <a:rPr kumimoji="0" lang="en-US" sz="1600" b="0" i="0" u="none" strike="noStrike" kern="120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GPU-less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processors and processors which include a GPU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called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APUs,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follows.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</a:t>
            </a:r>
            <a:r>
              <a:rPr kumimoji="0" lang="en-US" sz="1600" b="0" i="0" u="none" strike="noStrike" kern="1200" cap="none" spc="-2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GPU-less processors </a:t>
            </a:r>
            <a:r>
              <a:rPr kumimoji="0" lang="en-US" sz="1600" b="0" i="0" u="none" strike="noStrike" kern="1200" cap="none" spc="-2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(for </a:t>
            </a:r>
            <a:r>
              <a:rPr kumimoji="0" lang="en-US" sz="1600" b="0" i="0" u="none" strike="noStrike" kern="1200" cap="none" spc="-2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gaming </a:t>
            </a:r>
            <a:r>
              <a:rPr kumimoji="0" lang="en-US" sz="1600" b="0" i="0" u="none" strike="noStrike" kern="1200" cap="none" spc="-2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DTs, </a:t>
            </a:r>
            <a:r>
              <a:rPr kumimoji="0" lang="en-US" sz="1600" b="0" i="0" u="none" strike="noStrike" kern="1200" cap="none" spc="-2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Threadrippers</a:t>
            </a:r>
            <a:r>
              <a:rPr kumimoji="0" lang="en-US" sz="1600" b="0" i="0" u="none" strike="noStrike" kern="1200" cap="none" spc="-2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EPYC servers) typically include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multiple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(except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single die 1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gen. Zen core-based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gaming DTs), whereas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 including an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iGPU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(APU processors)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are implemented as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single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dies</a:t>
            </a:r>
            <a:r>
              <a:rPr kumimoji="0" lang="en-US" sz="16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This is the reason why we discuss the implementation of Zen processors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separately for GPU-less processors and APUs.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3487" y="6169575"/>
            <a:ext cx="80107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pc="-30" baseline="30000" dirty="0">
                <a:latin typeface="Verdana" panose="020B0604030504040204" pitchFamily="34" charset="0"/>
                <a:ea typeface="Verdana" panose="020B0604030504040204" pitchFamily="34" charset="0"/>
              </a:rPr>
              <a:t>1</a:t>
            </a:r>
            <a:r>
              <a:rPr lang="en-US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 There is however an </a:t>
            </a:r>
            <a:r>
              <a:rPr lang="en-US" sz="1600" spc="-3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exception</a:t>
            </a:r>
            <a:r>
              <a:rPr lang="en-US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en-US" sz="1600" spc="-3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Zen4-based gaming DT processors </a:t>
            </a:r>
            <a:r>
              <a:rPr lang="en-US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include a</a:t>
            </a:r>
          </a:p>
          <a:p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    less powerful </a:t>
            </a:r>
            <a:r>
              <a:rPr lang="en-US" sz="1600" spc="-3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iGPU</a:t>
            </a:r>
            <a:r>
              <a:rPr lang="en-US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 implemented on the </a:t>
            </a:r>
            <a:r>
              <a:rPr lang="en-US" sz="1600" spc="-3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cIOD</a:t>
            </a:r>
            <a:r>
              <a:rPr lang="en-US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 die.</a:t>
            </a:r>
          </a:p>
        </p:txBody>
      </p:sp>
    </p:spTree>
    <p:extLst>
      <p:ext uri="{BB962C8B-B14F-4D97-AF65-F5344CB8AC3E}">
        <p14:creationId xmlns:p14="http://schemas.microsoft.com/office/powerpoint/2010/main" val="1734029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5. O</a:t>
            </a:r>
            <a:r>
              <a:rPr lang="en-US" altLang="en-US" sz="1700" kern="1200" dirty="0" err="1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verview</a:t>
            </a:r>
            <a:r>
              <a:rPr lang="en-US" altLang="en-US" sz="17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of AMD’s Zen lines (3)</a:t>
            </a:r>
            <a:endParaRPr lang="en-GB" sz="1700" dirty="0"/>
          </a:p>
        </p:txBody>
      </p:sp>
      <p:sp>
        <p:nvSpPr>
          <p:cNvPr id="79" name="TextBox 78"/>
          <p:cNvSpPr txBox="1"/>
          <p:nvPr/>
        </p:nvSpPr>
        <p:spPr>
          <a:xfrm>
            <a:off x="71438" y="482215"/>
            <a:ext cx="3963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Overview of AMD’s Zen lines -3</a:t>
            </a:r>
          </a:p>
        </p:txBody>
      </p:sp>
      <p:sp>
        <p:nvSpPr>
          <p:cNvPr id="84" name="Text Box 4"/>
          <p:cNvSpPr txBox="1">
            <a:spLocks noChangeArrowheads="1"/>
          </p:cNvSpPr>
          <p:nvPr/>
        </p:nvSpPr>
        <p:spPr bwMode="auto">
          <a:xfrm>
            <a:off x="1091866" y="1829898"/>
            <a:ext cx="271207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Zen-based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GPU-less processor lines</a:t>
            </a:r>
          </a:p>
        </p:txBody>
      </p:sp>
      <p:sp>
        <p:nvSpPr>
          <p:cNvPr id="85" name="Text Box 4"/>
          <p:cNvSpPr txBox="1">
            <a:spLocks noChangeArrowheads="1"/>
          </p:cNvSpPr>
          <p:nvPr/>
        </p:nvSpPr>
        <p:spPr bwMode="auto">
          <a:xfrm>
            <a:off x="6039576" y="1884208"/>
            <a:ext cx="20806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Zen-based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APU processor lines</a:t>
            </a:r>
          </a:p>
        </p:txBody>
      </p:sp>
      <p:cxnSp>
        <p:nvCxnSpPr>
          <p:cNvPr id="86" name="Straight Connector 85"/>
          <p:cNvCxnSpPr>
            <a:endCxn id="89" idx="2"/>
          </p:cNvCxnSpPr>
          <p:nvPr/>
        </p:nvCxnSpPr>
        <p:spPr bwMode="auto">
          <a:xfrm flipH="1">
            <a:off x="2387117" y="1552652"/>
            <a:ext cx="2416821" cy="254617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7" name="Straight Connector 86"/>
          <p:cNvCxnSpPr>
            <a:endCxn id="88" idx="6"/>
          </p:cNvCxnSpPr>
          <p:nvPr/>
        </p:nvCxnSpPr>
        <p:spPr bwMode="auto">
          <a:xfrm>
            <a:off x="4803938" y="1564637"/>
            <a:ext cx="2312057" cy="233603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8" name="Oval 13"/>
          <p:cNvSpPr>
            <a:spLocks noChangeArrowheads="1"/>
          </p:cNvSpPr>
          <p:nvPr/>
        </p:nvSpPr>
        <p:spPr bwMode="auto">
          <a:xfrm>
            <a:off x="7043995" y="1762240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9" name="Oval 13"/>
          <p:cNvSpPr>
            <a:spLocks noChangeArrowheads="1"/>
          </p:cNvSpPr>
          <p:nvPr/>
        </p:nvSpPr>
        <p:spPr bwMode="auto">
          <a:xfrm>
            <a:off x="2387117" y="1771269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0" name="Text Box 9"/>
          <p:cNvSpPr txBox="1">
            <a:spLocks noChangeArrowheads="1"/>
          </p:cNvSpPr>
          <p:nvPr/>
        </p:nvSpPr>
        <p:spPr bwMode="auto">
          <a:xfrm>
            <a:off x="3469977" y="1192822"/>
            <a:ext cx="2741456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Zen-based processor lines</a:t>
            </a:r>
          </a:p>
        </p:txBody>
      </p:sp>
      <p:grpSp>
        <p:nvGrpSpPr>
          <p:cNvPr id="91" name="Group 90"/>
          <p:cNvGrpSpPr/>
          <p:nvPr/>
        </p:nvGrpSpPr>
        <p:grpSpPr>
          <a:xfrm>
            <a:off x="6179653" y="2458238"/>
            <a:ext cx="1850562" cy="302089"/>
            <a:chOff x="2913796" y="2474274"/>
            <a:chExt cx="4535459" cy="340848"/>
          </a:xfrm>
        </p:grpSpPr>
        <p:sp>
          <p:nvSpPr>
            <p:cNvPr id="92" name="Line 7"/>
            <p:cNvSpPr>
              <a:spLocks noChangeShapeType="1"/>
            </p:cNvSpPr>
            <p:nvPr/>
          </p:nvSpPr>
          <p:spPr bwMode="auto">
            <a:xfrm rot="16200000" flipH="1" flipV="1">
              <a:off x="3926041" y="1471227"/>
              <a:ext cx="285541" cy="229164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93" name="Line 8"/>
            <p:cNvSpPr>
              <a:spLocks noChangeShapeType="1"/>
            </p:cNvSpPr>
            <p:nvPr/>
          </p:nvSpPr>
          <p:spPr bwMode="auto">
            <a:xfrm rot="5400000" flipV="1">
              <a:off x="6099533" y="1589380"/>
              <a:ext cx="285545" cy="205533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94" name="Oval 93"/>
            <p:cNvSpPr>
              <a:spLocks noChangeArrowheads="1"/>
            </p:cNvSpPr>
            <p:nvPr/>
          </p:nvSpPr>
          <p:spPr bwMode="auto">
            <a:xfrm>
              <a:off x="2913796" y="2726478"/>
              <a:ext cx="179286" cy="88644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95" name="Oval 94"/>
            <p:cNvSpPr>
              <a:spLocks noChangeArrowheads="1"/>
            </p:cNvSpPr>
            <p:nvPr/>
          </p:nvSpPr>
          <p:spPr bwMode="auto">
            <a:xfrm>
              <a:off x="7269970" y="2726477"/>
              <a:ext cx="179285" cy="88644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96" name="Text Box 6"/>
          <p:cNvSpPr txBox="1">
            <a:spLocks noChangeArrowheads="1"/>
          </p:cNvSpPr>
          <p:nvPr/>
        </p:nvSpPr>
        <p:spPr bwMode="auto">
          <a:xfrm>
            <a:off x="5770807" y="2764077"/>
            <a:ext cx="88036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DT APU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lines</a:t>
            </a:r>
          </a:p>
        </p:txBody>
      </p:sp>
      <p:sp>
        <p:nvSpPr>
          <p:cNvPr id="97" name="Text Box 6"/>
          <p:cNvSpPr txBox="1">
            <a:spLocks noChangeArrowheads="1"/>
          </p:cNvSpPr>
          <p:nvPr/>
        </p:nvSpPr>
        <p:spPr bwMode="auto">
          <a:xfrm>
            <a:off x="7327674" y="2772101"/>
            <a:ext cx="124425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Mobile APU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lines</a:t>
            </a:r>
          </a:p>
        </p:txBody>
      </p:sp>
      <p:sp>
        <p:nvSpPr>
          <p:cNvPr id="98" name="Text Box 4"/>
          <p:cNvSpPr txBox="1">
            <a:spLocks noChangeArrowheads="1"/>
          </p:cNvSpPr>
          <p:nvPr/>
        </p:nvSpPr>
        <p:spPr bwMode="auto">
          <a:xfrm>
            <a:off x="210149" y="2772594"/>
            <a:ext cx="158467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1S/2S server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lines</a:t>
            </a:r>
          </a:p>
        </p:txBody>
      </p:sp>
      <p:sp>
        <p:nvSpPr>
          <p:cNvPr id="99" name="Text Box 4"/>
          <p:cNvSpPr txBox="1">
            <a:spLocks noChangeArrowheads="1"/>
          </p:cNvSpPr>
          <p:nvPr/>
        </p:nvSpPr>
        <p:spPr bwMode="auto">
          <a:xfrm>
            <a:off x="2000975" y="2769154"/>
            <a:ext cx="85318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HEDT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lines</a:t>
            </a:r>
          </a:p>
        </p:txBody>
      </p:sp>
      <p:cxnSp>
        <p:nvCxnSpPr>
          <p:cNvPr id="100" name="Straight Connector 99"/>
          <p:cNvCxnSpPr>
            <a:endCxn id="103" idx="6"/>
          </p:cNvCxnSpPr>
          <p:nvPr/>
        </p:nvCxnSpPr>
        <p:spPr bwMode="auto">
          <a:xfrm flipH="1">
            <a:off x="1039316" y="2415704"/>
            <a:ext cx="1415025" cy="297199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1" name="Straight Connector 100"/>
          <p:cNvCxnSpPr>
            <a:endCxn id="102" idx="2"/>
          </p:cNvCxnSpPr>
          <p:nvPr/>
        </p:nvCxnSpPr>
        <p:spPr bwMode="auto">
          <a:xfrm>
            <a:off x="2447650" y="2415704"/>
            <a:ext cx="1898662" cy="284984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2" name="Oval 13"/>
          <p:cNvSpPr>
            <a:spLocks noChangeArrowheads="1"/>
          </p:cNvSpPr>
          <p:nvPr/>
        </p:nvSpPr>
        <p:spPr bwMode="auto">
          <a:xfrm>
            <a:off x="4346312" y="2664688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3" name="Oval 13"/>
          <p:cNvSpPr>
            <a:spLocks noChangeArrowheads="1"/>
          </p:cNvSpPr>
          <p:nvPr/>
        </p:nvSpPr>
        <p:spPr bwMode="auto">
          <a:xfrm>
            <a:off x="967316" y="2676903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4" name="Text Box 4"/>
          <p:cNvSpPr txBox="1">
            <a:spLocks noChangeArrowheads="1"/>
          </p:cNvSpPr>
          <p:nvPr/>
        </p:nvSpPr>
        <p:spPr bwMode="auto">
          <a:xfrm>
            <a:off x="3473915" y="2755028"/>
            <a:ext cx="158216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Gaming </a:t>
            </a: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lines</a:t>
            </a:r>
          </a:p>
        </p:txBody>
      </p:sp>
      <p:cxnSp>
        <p:nvCxnSpPr>
          <p:cNvPr id="105" name="Straight Connector 104"/>
          <p:cNvCxnSpPr/>
          <p:nvPr/>
        </p:nvCxnSpPr>
        <p:spPr bwMode="auto">
          <a:xfrm>
            <a:off x="2454341" y="2414954"/>
            <a:ext cx="0" cy="288000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6" name="Oval 13"/>
          <p:cNvSpPr>
            <a:spLocks noChangeArrowheads="1"/>
          </p:cNvSpPr>
          <p:nvPr/>
        </p:nvSpPr>
        <p:spPr bwMode="auto">
          <a:xfrm>
            <a:off x="2411962" y="2681525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388514" y="3347604"/>
            <a:ext cx="1216532" cy="1007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EPYC 7xx1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EPYC 7xx2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EPYC 7xx3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1443216" y="3348361"/>
            <a:ext cx="2038105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Threadripper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19xxX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Threadripper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29xxX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Threadripper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39xxX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Threadripper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59x5WX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3365207" y="3347604"/>
            <a:ext cx="2013693" cy="14209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R. 3/5/7    1xxx/X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R. 3/5/7    2xxx/X/E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R. 3/5/7/9 3xxx/X/XT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R. 5/7/9    5xxx/X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AutoNum type="alphaUcPeriod" startAt="18"/>
              <a:tabLst/>
              <a:defRPr/>
            </a:pPr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R. 5/7/9 7xxx/X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7116311" y="3347604"/>
            <a:ext cx="1986441" cy="1195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R. 3/5/7    2xxx/H/U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R. 3/5/7    3xxx/H/U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R. 3/5/7/9 4xxx/H/U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R. 3/5/7/9 5xxx/H/U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R.    5/7/9  6xxx/H/U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5321916" y="3349306"/>
            <a:ext cx="1792478" cy="14209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R. 3/5    2xxxG/GE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R. 3/5    3xxxG/GE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R. 3/5/7 4xxxG/GE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R. 3/5    5xxxG/GE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3310759" y="6463865"/>
            <a:ext cx="171362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R.: </a:t>
            </a:r>
            <a:r>
              <a:rPr kumimoji="0" lang="en-GB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Ryzen</a:t>
            </a:r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32938" y="3337202"/>
            <a:ext cx="540533" cy="14209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Z+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Z3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Z3+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Z4</a:t>
            </a:r>
          </a:p>
        </p:txBody>
      </p:sp>
      <p:sp>
        <p:nvSpPr>
          <p:cNvPr id="9" name="Left Brace 8"/>
          <p:cNvSpPr/>
          <p:nvPr/>
        </p:nvSpPr>
        <p:spPr bwMode="auto">
          <a:xfrm rot="16200000">
            <a:off x="6178871" y="2023645"/>
            <a:ext cx="216000" cy="5652000"/>
          </a:xfrm>
          <a:prstGeom prst="leftBrac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96302" y="5151257"/>
            <a:ext cx="829993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Clients</a:t>
            </a:r>
          </a:p>
        </p:txBody>
      </p:sp>
      <p:sp>
        <p:nvSpPr>
          <p:cNvPr id="37" name="Left Brace 36"/>
          <p:cNvSpPr/>
          <p:nvPr/>
        </p:nvSpPr>
        <p:spPr bwMode="auto">
          <a:xfrm rot="16200000">
            <a:off x="728365" y="4152902"/>
            <a:ext cx="216000" cy="1404000"/>
          </a:xfrm>
          <a:prstGeom prst="leftBrac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04344" y="5146005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Servers</a:t>
            </a:r>
          </a:p>
        </p:txBody>
      </p:sp>
      <p:sp>
        <p:nvSpPr>
          <p:cNvPr id="39" name="Left Brace 38"/>
          <p:cNvSpPr/>
          <p:nvPr/>
        </p:nvSpPr>
        <p:spPr bwMode="auto">
          <a:xfrm rot="16200000">
            <a:off x="2371542" y="3960162"/>
            <a:ext cx="216000" cy="1800000"/>
          </a:xfrm>
          <a:prstGeom prst="leftBrac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007171" y="5035652"/>
            <a:ext cx="914400" cy="36681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HEDTs</a:t>
            </a:r>
          </a:p>
        </p:txBody>
      </p:sp>
    </p:spTree>
    <p:extLst>
      <p:ext uri="{BB962C8B-B14F-4D97-AF65-F5344CB8AC3E}">
        <p14:creationId xmlns:p14="http://schemas.microsoft.com/office/powerpoint/2010/main" val="323858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  <p:bldP spid="85" grpId="0"/>
      <p:bldP spid="88" grpId="0" animBg="1"/>
      <p:bldP spid="89" grpId="0" animBg="1"/>
      <p:bldP spid="90" grpId="0"/>
      <p:bldP spid="96" grpId="0"/>
      <p:bldP spid="97" grpId="0"/>
      <p:bldP spid="98" grpId="0"/>
      <p:bldP spid="99" grpId="0"/>
      <p:bldP spid="102" grpId="0" animBg="1"/>
      <p:bldP spid="103" grpId="0" animBg="1"/>
      <p:bldP spid="104" grpId="0"/>
      <p:bldP spid="106" grpId="0" animBg="1"/>
      <p:bldP spid="107" grpId="0"/>
      <p:bldP spid="108" grpId="0"/>
      <p:bldP spid="109" grpId="0"/>
      <p:bldP spid="110" grpId="0"/>
      <p:bldP spid="111" grpId="0"/>
      <p:bldP spid="112" grpId="0"/>
      <p:bldP spid="113" grpId="0"/>
      <p:bldP spid="9" grpId="0" animBg="1"/>
      <p:bldP spid="11" grpId="0"/>
      <p:bldP spid="37" grpId="0" animBg="1"/>
      <p:bldP spid="38" grpId="0"/>
      <p:bldP spid="39" grpId="0" animBg="1"/>
      <p:bldP spid="4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1250"/>
          <a:stretch/>
        </p:blipFill>
        <p:spPr>
          <a:xfrm>
            <a:off x="0" y="1184761"/>
            <a:ext cx="9144000" cy="486603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700" dirty="0"/>
              <a:t>1. </a:t>
            </a:r>
            <a:r>
              <a:rPr lang="en-US" sz="1700" dirty="0"/>
              <a:t>Introduction</a:t>
            </a:r>
            <a:r>
              <a:rPr lang="hu-HU" sz="1700" dirty="0"/>
              <a:t> (</a:t>
            </a:r>
            <a:r>
              <a:rPr lang="en-US" sz="1700" dirty="0" smtClean="0"/>
              <a:t>15</a:t>
            </a:r>
            <a:r>
              <a:rPr lang="hu-HU" sz="1700" dirty="0" smtClean="0"/>
              <a:t>)</a:t>
            </a:r>
            <a:endParaRPr lang="en-US" sz="1700" dirty="0"/>
          </a:p>
        </p:txBody>
      </p:sp>
      <p:sp>
        <p:nvSpPr>
          <p:cNvPr id="5" name="TextBox 4"/>
          <p:cNvSpPr txBox="1"/>
          <p:nvPr/>
        </p:nvSpPr>
        <p:spPr>
          <a:xfrm>
            <a:off x="92298" y="484401"/>
            <a:ext cx="8067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AMD's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increasing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unit shares on the world market 2006-2016 </a:t>
            </a:r>
            <a:r>
              <a:rPr lang="en-US" dirty="0">
                <a:latin typeface="+mj-lt"/>
              </a:rPr>
              <a:t>[51]</a:t>
            </a:r>
          </a:p>
        </p:txBody>
      </p:sp>
      <p:sp>
        <p:nvSpPr>
          <p:cNvPr id="7" name="Oval 6"/>
          <p:cNvSpPr/>
          <p:nvPr/>
        </p:nvSpPr>
        <p:spPr>
          <a:xfrm>
            <a:off x="935421" y="1524000"/>
            <a:ext cx="1345324" cy="2932386"/>
          </a:xfrm>
          <a:prstGeom prst="ellipse">
            <a:avLst/>
          </a:prstGeom>
          <a:ln w="28575">
            <a:solidFill>
              <a:srgbClr val="FF0000"/>
            </a:solidFill>
            <a:prstDash val="sysDot"/>
          </a:ln>
        </p:spPr>
        <p:txBody>
          <a:bodyPr wrap="square" rtlCol="0" anchor="ctr">
            <a:spAutoFit/>
          </a:bodyPr>
          <a:lstStyle/>
          <a:p>
            <a:pPr marL="285750" indent="-285750" algn="ctr" fontAlgn="base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64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5. O</a:t>
            </a:r>
            <a:r>
              <a:rPr lang="en-US" altLang="en-US" sz="1700" kern="1200" dirty="0" err="1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verview</a:t>
            </a:r>
            <a:r>
              <a:rPr lang="en-US" altLang="en-US" sz="17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of AMD’s Zen lines (4)</a:t>
            </a:r>
            <a:endParaRPr lang="en-US" sz="1700" dirty="0"/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260972" y="1645037"/>
            <a:ext cx="3376885" cy="1033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Desktop (DT) processor lines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PGA/LGA socket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Zen to Zen 3-based: AM4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(PGA-1331)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Zen 4-based: AM5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(LGA-1718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)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815667" y="1072642"/>
            <a:ext cx="4320000" cy="217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342900" marR="0" lvl="0" indent="-34290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Ryzen client processor lines</a:t>
            </a:r>
            <a:endParaRPr kumimoji="0" lang="hu-HU" sz="1300" b="1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968665" y="1387589"/>
            <a:ext cx="3960000" cy="272828"/>
            <a:chOff x="3682508" y="1317409"/>
            <a:chExt cx="4116633" cy="306177"/>
          </a:xfrm>
        </p:grpSpPr>
        <p:sp>
          <p:nvSpPr>
            <p:cNvPr id="7" name="Line 7"/>
            <p:cNvSpPr>
              <a:spLocks noChangeShapeType="1"/>
            </p:cNvSpPr>
            <p:nvPr/>
          </p:nvSpPr>
          <p:spPr bwMode="auto">
            <a:xfrm rot="16200000" flipH="1" flipV="1">
              <a:off x="4606184" y="432640"/>
              <a:ext cx="251967" cy="202150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 rot="5400000" flipV="1">
              <a:off x="6627692" y="432639"/>
              <a:ext cx="251967" cy="202150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3682508" y="1542785"/>
              <a:ext cx="72000" cy="80801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7727141" y="1542785"/>
              <a:ext cx="72000" cy="80801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5129187" y="1654869"/>
            <a:ext cx="3287117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Mobile (laptop) processor lines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BGA socket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Zen/Zen+ based: FP5 (BGA-1140)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Zen 2/Zen 3-based: FP6 (BGA-1140)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Zen 3+ based: FP7 (BGA-1140)</a:t>
            </a:r>
            <a:endParaRPr kumimoji="0" lang="en-US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7563" y="481878"/>
            <a:ext cx="6262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Packaging of AMD’s Zen-based client processor lines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79270" y="5830235"/>
            <a:ext cx="3912546" cy="7437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PGA: Pin Grid Array (</a:t>
            </a:r>
            <a:r>
              <a:rPr kumimoji="0" lang="en-GB" sz="1300" b="0" i="0" u="none" strike="noStrike" kern="1200" cap="none" spc="-3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érintkező</a:t>
            </a:r>
            <a:r>
              <a:rPr kumimoji="0" lang="en-GB" sz="13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GB" sz="1300" b="0" i="0" u="none" strike="noStrike" kern="1200" cap="none" spc="-3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tűs</a:t>
            </a:r>
            <a:r>
              <a:rPr kumimoji="0" lang="en-GB" sz="13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GB" sz="1300" b="0" i="0" u="none" strike="noStrike" kern="1200" cap="none" spc="-3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tok</a:t>
            </a:r>
            <a:r>
              <a:rPr kumimoji="0" lang="en-GB" sz="13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-3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LGA</a:t>
            </a:r>
            <a:r>
              <a:rPr kumimoji="0" lang="en-GB" sz="13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: Land Grid Array (</a:t>
            </a:r>
            <a:r>
              <a:rPr kumimoji="0" lang="en-GB" sz="1300" b="0" i="0" u="none" strike="noStrike" kern="1200" cap="none" spc="-3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érintkező</a:t>
            </a:r>
            <a:r>
              <a:rPr kumimoji="0" lang="en-GB" sz="13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GB" sz="1300" b="0" i="0" u="none" strike="noStrike" kern="1200" cap="none" spc="-3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tüs</a:t>
            </a:r>
            <a:r>
              <a:rPr kumimoji="0" lang="en-GB" sz="13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GB" sz="1300" b="0" i="0" u="none" strike="noStrike" kern="1200" cap="none" spc="-3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foglalat</a:t>
            </a:r>
            <a:r>
              <a:rPr kumimoji="0" lang="en-GB" sz="13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BGA: Ball Grid Array (</a:t>
            </a:r>
            <a:r>
              <a:rPr kumimoji="0" lang="en-GB" sz="1300" b="0" i="0" u="none" strike="noStrike" kern="1200" cap="none" spc="-3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forrasztó</a:t>
            </a:r>
            <a:r>
              <a:rPr kumimoji="0" lang="en-GB" sz="13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GB" sz="1300" b="0" i="0" u="none" strike="noStrike" kern="1200" cap="none" spc="-3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csúcsos</a:t>
            </a:r>
            <a:r>
              <a:rPr kumimoji="0" lang="en-GB" sz="13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GB" sz="1300" b="0" i="0" u="none" strike="noStrike" kern="1200" cap="none" spc="-3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tok</a:t>
            </a:r>
            <a:r>
              <a:rPr kumimoji="0" lang="en-GB" sz="13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51861" y="6032809"/>
            <a:ext cx="268118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AM4/AM5: DT platforms</a:t>
            </a:r>
          </a:p>
          <a:p>
            <a:r>
              <a:rPr lang="en-US" sz="13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FP5/FP6/FP7: mobile platforms</a:t>
            </a:r>
          </a:p>
        </p:txBody>
      </p:sp>
    </p:spTree>
    <p:extLst>
      <p:ext uri="{BB962C8B-B14F-4D97-AF65-F5344CB8AC3E}">
        <p14:creationId xmlns:p14="http://schemas.microsoft.com/office/powerpoint/2010/main" val="3968682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1" grpId="0"/>
      <p:bldP spid="76" grpId="0"/>
      <p:bldP spid="3" grpId="0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82204" y="1187672"/>
            <a:ext cx="2139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PGA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(Pin Grid Array)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72540" y="1187671"/>
            <a:ext cx="2339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LGA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(Land Grid Array)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7950" y="5570812"/>
            <a:ext cx="903605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BGA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packages are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soldered directly onto the motherboard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so practically they can not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be replaced without proper equipment.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PGA and LGA packages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are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inserted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to their respective sockets.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4248" y="520653"/>
            <a:ext cx="5729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Recent processor package types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[169]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25296" t="36932" r="57877" b="44208"/>
          <a:stretch/>
        </p:blipFill>
        <p:spPr>
          <a:xfrm>
            <a:off x="254560" y="1843096"/>
            <a:ext cx="3226477" cy="215083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60221" t="36932" r="29003" b="44208"/>
          <a:stretch/>
        </p:blipFill>
        <p:spPr>
          <a:xfrm>
            <a:off x="3710920" y="1843096"/>
            <a:ext cx="2066134" cy="215083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43373" t="36932" r="41564" b="44208"/>
          <a:stretch/>
        </p:blipFill>
        <p:spPr>
          <a:xfrm>
            <a:off x="6035261" y="1843096"/>
            <a:ext cx="2888022" cy="215083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431493" y="1182415"/>
            <a:ext cx="2139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BGA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(Ball Grid Array)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7950" y="4917172"/>
            <a:ext cx="9036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LGA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packages are essentially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direct opposite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PGAs, the contact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pins are on the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socket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whereas contact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pads on the package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provide the connections.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4595" y="4498428"/>
            <a:ext cx="81034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PGA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package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pins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provide the contacts, arranged in a regular array.</a:t>
            </a:r>
          </a:p>
        </p:txBody>
      </p:sp>
      <p:sp>
        <p:nvSpPr>
          <p:cNvPr id="20" name="Cím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lvl="0" eaLnBrk="1" hangingPunct="1">
              <a:defRPr/>
            </a:pPr>
            <a:r>
              <a:rPr lang="hu-HU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5. O</a:t>
            </a:r>
            <a:r>
              <a:rPr lang="en-US" altLang="en-US" kern="1200" dirty="0" err="1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verview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of AMD’s Zen lines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(5)</a:t>
            </a:r>
            <a:endParaRPr lang="hu-HU" altLang="en-US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775010" y="639068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427399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/>
      <p:bldP spid="16" grpId="0"/>
      <p:bldP spid="17" grpId="0"/>
      <p:bldP spid="2" grpId="0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5. O</a:t>
            </a:r>
            <a:r>
              <a:rPr lang="en-US" altLang="en-US" sz="1700" kern="1200" dirty="0" err="1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verview</a:t>
            </a:r>
            <a:r>
              <a:rPr lang="en-US" altLang="en-US" sz="17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of AMD’s Zen lines </a:t>
            </a:r>
            <a:r>
              <a:rPr lang="en-US" altLang="en-US" sz="17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(6)</a:t>
            </a:r>
            <a:endParaRPr lang="en-US" sz="1700" dirty="0"/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488918" y="1645037"/>
            <a:ext cx="2920991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Desktop (DT) processor lines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PGA/LGA socket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815667" y="1072642"/>
            <a:ext cx="4320000" cy="217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342900" marR="0" lvl="0" indent="-34290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Ryzen client processor lines</a:t>
            </a:r>
            <a:endParaRPr kumimoji="0" lang="hu-HU" sz="1300" b="1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968665" y="1387589"/>
            <a:ext cx="3960000" cy="272828"/>
            <a:chOff x="3682508" y="1317409"/>
            <a:chExt cx="4116633" cy="306177"/>
          </a:xfrm>
        </p:grpSpPr>
        <p:sp>
          <p:nvSpPr>
            <p:cNvPr id="7" name="Line 7"/>
            <p:cNvSpPr>
              <a:spLocks noChangeShapeType="1"/>
            </p:cNvSpPr>
            <p:nvPr/>
          </p:nvSpPr>
          <p:spPr bwMode="auto">
            <a:xfrm rot="16200000" flipH="1" flipV="1">
              <a:off x="4606184" y="432640"/>
              <a:ext cx="251967" cy="202150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 rot="5400000" flipV="1">
              <a:off x="6627692" y="432639"/>
              <a:ext cx="251967" cy="202150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3682508" y="1542785"/>
              <a:ext cx="72000" cy="80801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7727141" y="1542785"/>
              <a:ext cx="72000" cy="80801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5217672" y="1654869"/>
            <a:ext cx="3110146" cy="54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Mobile (laptop) processor lines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BGA 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socket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888097" y="2268484"/>
            <a:ext cx="2205384" cy="220231"/>
            <a:chOff x="2554285" y="2443905"/>
            <a:chExt cx="4094486" cy="424402"/>
          </a:xfrm>
        </p:grpSpPr>
        <p:sp>
          <p:nvSpPr>
            <p:cNvPr id="25" name="Line 7"/>
            <p:cNvSpPr>
              <a:spLocks noChangeShapeType="1"/>
            </p:cNvSpPr>
            <p:nvPr/>
          </p:nvSpPr>
          <p:spPr bwMode="auto">
            <a:xfrm rot="16200000" flipH="1" flipV="1">
              <a:off x="3448109" y="1612056"/>
              <a:ext cx="315913" cy="19796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Line 8"/>
            <p:cNvSpPr>
              <a:spLocks noChangeShapeType="1"/>
            </p:cNvSpPr>
            <p:nvPr/>
          </p:nvSpPr>
          <p:spPr bwMode="auto">
            <a:xfrm rot="5400000" flipV="1">
              <a:off x="5403850" y="1612055"/>
              <a:ext cx="315913" cy="19796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2554285" y="2726476"/>
              <a:ext cx="133674" cy="141831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6515097" y="2726476"/>
              <a:ext cx="133674" cy="141831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4" name="Text Box 6"/>
          <p:cNvSpPr txBox="1">
            <a:spLocks noChangeArrowheads="1"/>
          </p:cNvSpPr>
          <p:nvPr/>
        </p:nvSpPr>
        <p:spPr bwMode="auto">
          <a:xfrm>
            <a:off x="956660" y="2501104"/>
            <a:ext cx="1710725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Gaming </a:t>
            </a: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DT lines</a:t>
            </a:r>
          </a:p>
        </p:txBody>
      </p:sp>
      <p:sp>
        <p:nvSpPr>
          <p:cNvPr id="35" name="Text Box 5"/>
          <p:cNvSpPr txBox="1">
            <a:spLocks noChangeArrowheads="1"/>
          </p:cNvSpPr>
          <p:nvPr/>
        </p:nvSpPr>
        <p:spPr bwMode="auto">
          <a:xfrm>
            <a:off x="3448146" y="2501104"/>
            <a:ext cx="1382110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DT APU lines</a:t>
            </a:r>
            <a:endParaRPr kumimoji="0" lang="en-US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8" name="Text Box 5"/>
          <p:cNvSpPr txBox="1">
            <a:spLocks noChangeArrowheads="1"/>
          </p:cNvSpPr>
          <p:nvPr/>
        </p:nvSpPr>
        <p:spPr bwMode="auto">
          <a:xfrm>
            <a:off x="6142567" y="2499501"/>
            <a:ext cx="1745991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Mobile APU lines</a:t>
            </a:r>
            <a:endParaRPr kumimoji="0" lang="en-US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6" name="Text Box 6"/>
          <p:cNvSpPr txBox="1">
            <a:spLocks noChangeArrowheads="1"/>
          </p:cNvSpPr>
          <p:nvPr/>
        </p:nvSpPr>
        <p:spPr bwMode="auto">
          <a:xfrm>
            <a:off x="5922873" y="3086651"/>
            <a:ext cx="753731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kumimoji="0" lang="en-US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 lines</a:t>
            </a:r>
          </a:p>
        </p:txBody>
      </p:sp>
      <p:sp>
        <p:nvSpPr>
          <p:cNvPr id="47" name="Text Box 6"/>
          <p:cNvSpPr txBox="1">
            <a:spLocks noChangeArrowheads="1"/>
          </p:cNvSpPr>
          <p:nvPr/>
        </p:nvSpPr>
        <p:spPr bwMode="auto">
          <a:xfrm>
            <a:off x="7082872" y="3085047"/>
            <a:ext cx="750525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kumimoji="0" lang="en-US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U lines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153379" y="3361058"/>
            <a:ext cx="62068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65 W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828308" y="3357242"/>
            <a:ext cx="90762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35/45 W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120545" y="3357373"/>
            <a:ext cx="62068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15 W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3448738" y="2810387"/>
            <a:ext cx="1282269" cy="215448"/>
            <a:chOff x="2554280" y="2443905"/>
            <a:chExt cx="4196445" cy="424402"/>
          </a:xfrm>
        </p:grpSpPr>
        <p:sp>
          <p:nvSpPr>
            <p:cNvPr id="53" name="Line 7"/>
            <p:cNvSpPr>
              <a:spLocks noChangeShapeType="1"/>
            </p:cNvSpPr>
            <p:nvPr/>
          </p:nvSpPr>
          <p:spPr bwMode="auto">
            <a:xfrm rot="16200000" flipH="1" flipV="1">
              <a:off x="3448109" y="1612056"/>
              <a:ext cx="315913" cy="19796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Line 8"/>
            <p:cNvSpPr>
              <a:spLocks noChangeShapeType="1"/>
            </p:cNvSpPr>
            <p:nvPr/>
          </p:nvSpPr>
          <p:spPr bwMode="auto">
            <a:xfrm rot="5400000" flipV="1">
              <a:off x="5403850" y="1612055"/>
              <a:ext cx="315913" cy="19796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Oval 54"/>
            <p:cNvSpPr>
              <a:spLocks noChangeArrowheads="1"/>
            </p:cNvSpPr>
            <p:nvPr/>
          </p:nvSpPr>
          <p:spPr bwMode="auto">
            <a:xfrm>
              <a:off x="2554280" y="2726477"/>
              <a:ext cx="235632" cy="14183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Oval 55"/>
            <p:cNvSpPr>
              <a:spLocks noChangeArrowheads="1"/>
            </p:cNvSpPr>
            <p:nvPr/>
          </p:nvSpPr>
          <p:spPr bwMode="auto">
            <a:xfrm>
              <a:off x="6515093" y="2726477"/>
              <a:ext cx="235632" cy="14183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7" name="Text Box 6"/>
          <p:cNvSpPr txBox="1">
            <a:spLocks noChangeArrowheads="1"/>
          </p:cNvSpPr>
          <p:nvPr/>
        </p:nvSpPr>
        <p:spPr bwMode="auto">
          <a:xfrm>
            <a:off x="3089234" y="3085046"/>
            <a:ext cx="758541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kumimoji="0" lang="en-US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G lines</a:t>
            </a:r>
          </a:p>
        </p:txBody>
      </p:sp>
      <p:sp>
        <p:nvSpPr>
          <p:cNvPr id="58" name="Text Box 6"/>
          <p:cNvSpPr txBox="1">
            <a:spLocks noChangeArrowheads="1"/>
          </p:cNvSpPr>
          <p:nvPr/>
        </p:nvSpPr>
        <p:spPr bwMode="auto">
          <a:xfrm>
            <a:off x="4293676" y="3083442"/>
            <a:ext cx="86433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kumimoji="0" lang="en-US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GE lines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381841" y="3359453"/>
            <a:ext cx="62068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35 W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6285560" y="2808781"/>
            <a:ext cx="1213111" cy="215448"/>
            <a:chOff x="2554280" y="2443905"/>
            <a:chExt cx="4210727" cy="424402"/>
          </a:xfrm>
        </p:grpSpPr>
        <p:sp>
          <p:nvSpPr>
            <p:cNvPr id="61" name="Line 7"/>
            <p:cNvSpPr>
              <a:spLocks noChangeShapeType="1"/>
            </p:cNvSpPr>
            <p:nvPr/>
          </p:nvSpPr>
          <p:spPr bwMode="auto">
            <a:xfrm rot="16200000" flipH="1" flipV="1">
              <a:off x="3448109" y="1612056"/>
              <a:ext cx="315913" cy="19796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Line 8"/>
            <p:cNvSpPr>
              <a:spLocks noChangeShapeType="1"/>
            </p:cNvSpPr>
            <p:nvPr/>
          </p:nvSpPr>
          <p:spPr bwMode="auto">
            <a:xfrm rot="5400000" flipV="1">
              <a:off x="5403850" y="1612055"/>
              <a:ext cx="315913" cy="19796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Oval 62"/>
            <p:cNvSpPr>
              <a:spLocks noChangeArrowheads="1"/>
            </p:cNvSpPr>
            <p:nvPr/>
          </p:nvSpPr>
          <p:spPr bwMode="auto">
            <a:xfrm>
              <a:off x="2554280" y="2726477"/>
              <a:ext cx="249913" cy="14183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" name="Oval 63"/>
            <p:cNvSpPr>
              <a:spLocks noChangeArrowheads="1"/>
            </p:cNvSpPr>
            <p:nvPr/>
          </p:nvSpPr>
          <p:spPr bwMode="auto">
            <a:xfrm>
              <a:off x="6515094" y="2726477"/>
              <a:ext cx="249913" cy="14183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5" name="TextBox 64"/>
          <p:cNvSpPr txBox="1"/>
          <p:nvPr/>
        </p:nvSpPr>
        <p:spPr>
          <a:xfrm>
            <a:off x="77563" y="481878"/>
            <a:ext cx="7223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Tagging and TDPs of AMD’s Zen-based client processor lines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947273" y="3358981"/>
            <a:ext cx="62068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65 W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1213344" y="2845921"/>
            <a:ext cx="1282269" cy="215448"/>
            <a:chOff x="2554280" y="2443905"/>
            <a:chExt cx="4196445" cy="424402"/>
          </a:xfrm>
        </p:grpSpPr>
        <p:sp>
          <p:nvSpPr>
            <p:cNvPr id="43" name="Line 7"/>
            <p:cNvSpPr>
              <a:spLocks noChangeShapeType="1"/>
            </p:cNvSpPr>
            <p:nvPr/>
          </p:nvSpPr>
          <p:spPr bwMode="auto">
            <a:xfrm rot="16200000" flipH="1" flipV="1">
              <a:off x="3448109" y="1612056"/>
              <a:ext cx="315913" cy="19796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Line 8"/>
            <p:cNvSpPr>
              <a:spLocks noChangeShapeType="1"/>
            </p:cNvSpPr>
            <p:nvPr/>
          </p:nvSpPr>
          <p:spPr bwMode="auto">
            <a:xfrm rot="5400000" flipV="1">
              <a:off x="5403850" y="1612055"/>
              <a:ext cx="315913" cy="19796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Oval 44"/>
            <p:cNvSpPr>
              <a:spLocks noChangeArrowheads="1"/>
            </p:cNvSpPr>
            <p:nvPr/>
          </p:nvSpPr>
          <p:spPr bwMode="auto">
            <a:xfrm>
              <a:off x="2554280" y="2726477"/>
              <a:ext cx="235632" cy="14183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" name="Oval 65"/>
            <p:cNvSpPr>
              <a:spLocks noChangeArrowheads="1"/>
            </p:cNvSpPr>
            <p:nvPr/>
          </p:nvSpPr>
          <p:spPr bwMode="auto">
            <a:xfrm>
              <a:off x="6515093" y="2726477"/>
              <a:ext cx="235632" cy="14183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7" name="Text Box 6"/>
          <p:cNvSpPr txBox="1">
            <a:spLocks noChangeArrowheads="1"/>
          </p:cNvSpPr>
          <p:nvPr/>
        </p:nvSpPr>
        <p:spPr bwMode="auto">
          <a:xfrm>
            <a:off x="533607" y="3068505"/>
            <a:ext cx="1433406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kumimoji="0" lang="en-US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Untagged lines</a:t>
            </a:r>
          </a:p>
        </p:txBody>
      </p:sp>
      <p:sp>
        <p:nvSpPr>
          <p:cNvPr id="68" name="Text Box 6"/>
          <p:cNvSpPr txBox="1">
            <a:spLocks noChangeArrowheads="1"/>
          </p:cNvSpPr>
          <p:nvPr/>
        </p:nvSpPr>
        <p:spPr bwMode="auto">
          <a:xfrm>
            <a:off x="2121584" y="3098428"/>
            <a:ext cx="742512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kumimoji="0" lang="en-US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X lines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2074301" y="3359592"/>
            <a:ext cx="78899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95/105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170 W</a:t>
            </a:r>
          </a:p>
        </p:txBody>
      </p:sp>
    </p:spTree>
    <p:extLst>
      <p:ext uri="{BB962C8B-B14F-4D97-AF65-F5344CB8AC3E}">
        <p14:creationId xmlns:p14="http://schemas.microsoft.com/office/powerpoint/2010/main" val="2193460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6" grpId="0"/>
      <p:bldP spid="47" grpId="0"/>
      <p:bldP spid="49" grpId="0"/>
      <p:bldP spid="50" grpId="0"/>
      <p:bldP spid="51" grpId="0"/>
      <p:bldP spid="57" grpId="0"/>
      <p:bldP spid="58" grpId="0"/>
      <p:bldP spid="59" grpId="0"/>
      <p:bldP spid="41" grpId="0"/>
      <p:bldP spid="67" grpId="0"/>
      <p:bldP spid="68" grpId="0"/>
      <p:bldP spid="69" grpId="0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5. O</a:t>
            </a:r>
            <a:r>
              <a:rPr lang="en-US" altLang="en-US" kern="1200" dirty="0" err="1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verview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of AMD’s Zen lines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(7)</a:t>
            </a:r>
            <a:endParaRPr lang="en-US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57958" y="2862078"/>
          <a:ext cx="9033490" cy="3962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2359">
                  <a:extLst>
                    <a:ext uri="{9D8B030D-6E8A-4147-A177-3AD203B41FA5}">
                      <a16:colId xmlns:a16="http://schemas.microsoft.com/office/drawing/2014/main" val="1927200183"/>
                    </a:ext>
                  </a:extLst>
                </a:gridCol>
                <a:gridCol w="809297">
                  <a:extLst>
                    <a:ext uri="{9D8B030D-6E8A-4147-A177-3AD203B41FA5}">
                      <a16:colId xmlns:a16="http://schemas.microsoft.com/office/drawing/2014/main" val="373641774"/>
                    </a:ext>
                  </a:extLst>
                </a:gridCol>
                <a:gridCol w="2123089">
                  <a:extLst>
                    <a:ext uri="{9D8B030D-6E8A-4147-A177-3AD203B41FA5}">
                      <a16:colId xmlns:a16="http://schemas.microsoft.com/office/drawing/2014/main" val="2564677022"/>
                    </a:ext>
                  </a:extLst>
                </a:gridCol>
                <a:gridCol w="2530621">
                  <a:extLst>
                    <a:ext uri="{9D8B030D-6E8A-4147-A177-3AD203B41FA5}">
                      <a16:colId xmlns:a16="http://schemas.microsoft.com/office/drawing/2014/main" val="179527995"/>
                    </a:ext>
                  </a:extLst>
                </a:gridCol>
                <a:gridCol w="2798124">
                  <a:extLst>
                    <a:ext uri="{9D8B030D-6E8A-4147-A177-3AD203B41FA5}">
                      <a16:colId xmlns:a16="http://schemas.microsoft.com/office/drawing/2014/main" val="211641262"/>
                    </a:ext>
                  </a:extLst>
                </a:gridCol>
              </a:tblGrid>
              <a:tr h="424662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Gen.</a:t>
                      </a:r>
                    </a:p>
                  </a:txBody>
                  <a:tcPr anchor="ctr"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Based</a:t>
                      </a:r>
                    </a:p>
                    <a:p>
                      <a:pPr algn="ctr"/>
                      <a:r>
                        <a:rPr lang="en-US" sz="1300" dirty="0"/>
                        <a:t>on</a:t>
                      </a:r>
                    </a:p>
                  </a:txBody>
                  <a:tcPr anchor="ctr"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Models</a:t>
                      </a:r>
                    </a:p>
                    <a:p>
                      <a:pPr algn="ctr"/>
                      <a:r>
                        <a:rPr lang="en-US" sz="1300" dirty="0"/>
                        <a:t>(Architecture)</a:t>
                      </a:r>
                    </a:p>
                  </a:txBody>
                  <a:tcPr anchor="ctr">
                    <a:solidFill>
                      <a:srgbClr val="0066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Models</a:t>
                      </a:r>
                    </a:p>
                    <a:p>
                      <a:pPr algn="ctr"/>
                      <a:r>
                        <a:rPr lang="en-US" sz="1300" dirty="0"/>
                        <a:t>(Architecture)</a:t>
                      </a:r>
                    </a:p>
                  </a:txBody>
                  <a:tcPr anchor="ctr">
                    <a:solidFill>
                      <a:srgbClr val="0066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0636275"/>
                  </a:ext>
                </a:extLst>
              </a:tr>
              <a:tr h="277213">
                <a:tc rowSpan="2"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1.  gen.</a:t>
                      </a:r>
                    </a:p>
                  </a:txBody>
                  <a:tcPr anchor="ctr">
                    <a:solidFill>
                      <a:srgbClr val="DDF2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Zen</a:t>
                      </a:r>
                    </a:p>
                  </a:txBody>
                  <a:tcPr anchor="ctr">
                    <a:solidFill>
                      <a:srgbClr val="D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aseline="0" dirty="0">
                          <a:latin typeface="+mj-lt"/>
                        </a:rPr>
                        <a:t>R.1000/X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latin typeface="+mj-lt"/>
                        </a:rPr>
                        <a:t>R. 2000G/GE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latin typeface="+mj-lt"/>
                        </a:rPr>
                        <a:t>R. 2000H/U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9855080"/>
                  </a:ext>
                </a:extLst>
              </a:tr>
              <a:tr h="2521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(Summit</a:t>
                      </a:r>
                      <a:r>
                        <a:rPr lang="en-US" sz="1300" baseline="0" dirty="0">
                          <a:latin typeface="+mj-lt"/>
                        </a:rPr>
                        <a:t> Ridge)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DDF2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3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(Raven Ridge)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3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8307276"/>
                  </a:ext>
                </a:extLst>
              </a:tr>
              <a:tr h="252143">
                <a:tc rowSpan="2"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2. gen.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Zen+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R. 2000/X/E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latin typeface="+mj-lt"/>
                        </a:rPr>
                        <a:t>R. 3000G/GE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latin typeface="+mj-lt"/>
                        </a:rPr>
                        <a:t>R. 3000H/U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8557093"/>
                  </a:ext>
                </a:extLst>
              </a:tr>
              <a:tr h="2521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(Pinnacle Ridge)</a:t>
                      </a:r>
                    </a:p>
                  </a:txBody>
                  <a:tcPr anchor="ctr">
                    <a:solidFill>
                      <a:srgbClr val="DDF2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3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(Picasso)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69432610"/>
                  </a:ext>
                </a:extLst>
              </a:tr>
              <a:tr h="252143">
                <a:tc rowSpan="2"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3. gen.</a:t>
                      </a:r>
                    </a:p>
                  </a:txBody>
                  <a:tcPr anchor="ctr">
                    <a:solidFill>
                      <a:srgbClr val="DDEE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+mj-lt"/>
                        </a:rPr>
                        <a:t>Zen 2</a:t>
                      </a:r>
                    </a:p>
                  </a:txBody>
                  <a:tcPr anchor="ctr">
                    <a:solidFill>
                      <a:srgbClr val="DDE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R. 3000/X/XT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latin typeface="+mj-lt"/>
                        </a:rPr>
                        <a:t>R. 4000G/GE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latin typeface="+mj-lt"/>
                        </a:rPr>
                        <a:t>R. 4000H/U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4527377"/>
                  </a:ext>
                </a:extLst>
              </a:tr>
              <a:tr h="2521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(Matisse)</a:t>
                      </a:r>
                    </a:p>
                  </a:txBody>
                  <a:tcPr anchor="ctr">
                    <a:solidFill>
                      <a:srgbClr val="DDF2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3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(Renoir)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58264803"/>
                  </a:ext>
                </a:extLst>
              </a:tr>
              <a:tr h="252143">
                <a:tc rowSpan="2"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4. gen.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Zen 3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R. 5000X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latin typeface="+mj-lt"/>
                        </a:rPr>
                        <a:t>R. 5000G/GE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latin typeface="+mj-lt"/>
                        </a:rPr>
                        <a:t>R. 5000H/HS/HX/U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544450"/>
                  </a:ext>
                </a:extLst>
              </a:tr>
              <a:tr h="2521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(Vermeer)</a:t>
                      </a:r>
                    </a:p>
                  </a:txBody>
                  <a:tcPr anchor="ctr">
                    <a:solidFill>
                      <a:srgbClr val="DDF2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3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(Cezanne) 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3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FF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867260"/>
                  </a:ext>
                </a:extLst>
              </a:tr>
              <a:tr h="252143">
                <a:tc rowSpan="2"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5. gen.</a:t>
                      </a:r>
                    </a:p>
                  </a:txBody>
                  <a:tcPr anchor="ctr">
                    <a:solidFill>
                      <a:srgbClr val="DDF2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Zen 3+</a:t>
                      </a:r>
                    </a:p>
                  </a:txBody>
                  <a:tcPr anchor="ctr">
                    <a:solidFill>
                      <a:srgbClr val="D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R. 6000G/GE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R. 6000H/HS/HX/U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4328164"/>
                  </a:ext>
                </a:extLst>
              </a:tr>
              <a:tr h="252143">
                <a:tc vMerge="1"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DDF2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3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(Rembrandt)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563983"/>
                  </a:ext>
                </a:extLst>
              </a:tr>
              <a:tr h="25214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6.</a:t>
                      </a:r>
                    </a:p>
                  </a:txBody>
                  <a:tcPr anchor="ctr">
                    <a:solidFill>
                      <a:srgbClr val="DDF2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Zen 4</a:t>
                      </a:r>
                    </a:p>
                  </a:txBody>
                  <a:tcPr anchor="ctr">
                    <a:solidFill>
                      <a:srgbClr val="D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R. 7000X</a:t>
                      </a:r>
                      <a:r>
                        <a:rPr lang="en-US" sz="13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13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4520715"/>
                  </a:ext>
                </a:extLst>
              </a:tr>
              <a:tr h="25214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gen.</a:t>
                      </a:r>
                    </a:p>
                  </a:txBody>
                  <a:tcPr anchor="ctr">
                    <a:solidFill>
                      <a:srgbClr val="DDF2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D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(Raphael)</a:t>
                      </a:r>
                    </a:p>
                  </a:txBody>
                  <a:tcPr anchor="ctr">
                    <a:solidFill>
                      <a:srgbClr val="DDF2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13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4957464"/>
                  </a:ext>
                </a:extLst>
              </a:tr>
            </a:tbl>
          </a:graphicData>
        </a:graphic>
      </p:graphicFrame>
      <p:cxnSp>
        <p:nvCxnSpPr>
          <p:cNvPr id="17" name="Straight Connector 16"/>
          <p:cNvCxnSpPr/>
          <p:nvPr/>
        </p:nvCxnSpPr>
        <p:spPr bwMode="auto">
          <a:xfrm flipV="1">
            <a:off x="57958" y="3951886"/>
            <a:ext cx="9044138" cy="21021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/>
          <p:nvPr/>
        </p:nvCxnSpPr>
        <p:spPr bwMode="auto">
          <a:xfrm flipV="1">
            <a:off x="73724" y="3316011"/>
            <a:ext cx="9044138" cy="21021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 flipV="1">
            <a:off x="73728" y="3326526"/>
            <a:ext cx="9044138" cy="21021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 flipV="1">
            <a:off x="63209" y="4535212"/>
            <a:ext cx="9044138" cy="21021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/>
        </p:nvCxnSpPr>
        <p:spPr bwMode="auto">
          <a:xfrm flipV="1">
            <a:off x="68472" y="5097504"/>
            <a:ext cx="9044138" cy="21021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/>
          <p:nvPr/>
        </p:nvCxnSpPr>
        <p:spPr bwMode="auto">
          <a:xfrm flipV="1">
            <a:off x="52707" y="5670320"/>
            <a:ext cx="9044138" cy="21021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Connector 22"/>
          <p:cNvCxnSpPr/>
          <p:nvPr/>
        </p:nvCxnSpPr>
        <p:spPr bwMode="auto">
          <a:xfrm flipV="1">
            <a:off x="66298" y="6251502"/>
            <a:ext cx="9044138" cy="21021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8" name="Text Box 4"/>
          <p:cNvSpPr txBox="1">
            <a:spLocks noChangeArrowheads="1"/>
          </p:cNvSpPr>
          <p:nvPr/>
        </p:nvSpPr>
        <p:spPr bwMode="auto">
          <a:xfrm>
            <a:off x="3543122" y="946520"/>
            <a:ext cx="3109390" cy="272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342900" marR="0" lvl="0" indent="-34290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Ryzen client processor lines</a:t>
            </a:r>
            <a:endParaRPr kumimoji="0" lang="hu-HU" sz="1300" b="1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0" name="Text Box 6"/>
          <p:cNvSpPr txBox="1">
            <a:spLocks noChangeArrowheads="1"/>
          </p:cNvSpPr>
          <p:nvPr/>
        </p:nvSpPr>
        <p:spPr bwMode="auto">
          <a:xfrm>
            <a:off x="1944627" y="1534159"/>
            <a:ext cx="1710725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Gaming </a:t>
            </a: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DT lines</a:t>
            </a:r>
          </a:p>
        </p:txBody>
      </p:sp>
      <p:sp>
        <p:nvSpPr>
          <p:cNvPr id="81" name="Text Box 5"/>
          <p:cNvSpPr txBox="1">
            <a:spLocks noChangeArrowheads="1"/>
          </p:cNvSpPr>
          <p:nvPr/>
        </p:nvSpPr>
        <p:spPr bwMode="auto">
          <a:xfrm>
            <a:off x="4415093" y="1534159"/>
            <a:ext cx="1382110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DT APU lines</a:t>
            </a:r>
            <a:endParaRPr kumimoji="0" lang="en-US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2" name="Text Box 5"/>
          <p:cNvSpPr txBox="1">
            <a:spLocks noChangeArrowheads="1"/>
          </p:cNvSpPr>
          <p:nvPr/>
        </p:nvSpPr>
        <p:spPr bwMode="auto">
          <a:xfrm>
            <a:off x="6909821" y="1532556"/>
            <a:ext cx="1745991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Mobile APU lines</a:t>
            </a:r>
            <a:endParaRPr kumimoji="0" lang="en-US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3" name="Text Box 6"/>
          <p:cNvSpPr txBox="1">
            <a:spLocks noChangeArrowheads="1"/>
          </p:cNvSpPr>
          <p:nvPr/>
        </p:nvSpPr>
        <p:spPr bwMode="auto">
          <a:xfrm>
            <a:off x="6690127" y="2046136"/>
            <a:ext cx="753731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kumimoji="0" lang="en-US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 lines</a:t>
            </a:r>
          </a:p>
        </p:txBody>
      </p:sp>
      <p:sp>
        <p:nvSpPr>
          <p:cNvPr id="84" name="Text Box 6"/>
          <p:cNvSpPr txBox="1">
            <a:spLocks noChangeArrowheads="1"/>
          </p:cNvSpPr>
          <p:nvPr/>
        </p:nvSpPr>
        <p:spPr bwMode="auto">
          <a:xfrm>
            <a:off x="7850126" y="2044532"/>
            <a:ext cx="750525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kumimoji="0" lang="en-US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U lines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4120326" y="2320543"/>
            <a:ext cx="62068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65 W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6595562" y="2316727"/>
            <a:ext cx="90762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35/45 W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7887799" y="2316858"/>
            <a:ext cx="62068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15 W</a:t>
            </a:r>
          </a:p>
        </p:txBody>
      </p:sp>
      <p:grpSp>
        <p:nvGrpSpPr>
          <p:cNvPr id="88" name="Group 87"/>
          <p:cNvGrpSpPr/>
          <p:nvPr/>
        </p:nvGrpSpPr>
        <p:grpSpPr>
          <a:xfrm>
            <a:off x="4415685" y="1877253"/>
            <a:ext cx="1282269" cy="150109"/>
            <a:chOff x="2554280" y="2572614"/>
            <a:chExt cx="4196445" cy="295693"/>
          </a:xfrm>
        </p:grpSpPr>
        <p:sp>
          <p:nvSpPr>
            <p:cNvPr id="89" name="Line 7"/>
            <p:cNvSpPr>
              <a:spLocks noChangeShapeType="1"/>
            </p:cNvSpPr>
            <p:nvPr/>
          </p:nvSpPr>
          <p:spPr bwMode="auto">
            <a:xfrm rot="16200000" flipH="1" flipV="1">
              <a:off x="3500524" y="1688350"/>
              <a:ext cx="187205" cy="195573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" name="Line 8"/>
            <p:cNvSpPr>
              <a:spLocks noChangeShapeType="1"/>
            </p:cNvSpPr>
            <p:nvPr/>
          </p:nvSpPr>
          <p:spPr bwMode="auto">
            <a:xfrm rot="5400000" flipV="1">
              <a:off x="5470988" y="1673628"/>
              <a:ext cx="181637" cy="197960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" name="Oval 90"/>
            <p:cNvSpPr>
              <a:spLocks noChangeArrowheads="1"/>
            </p:cNvSpPr>
            <p:nvPr/>
          </p:nvSpPr>
          <p:spPr bwMode="auto">
            <a:xfrm>
              <a:off x="2554280" y="2726477"/>
              <a:ext cx="235632" cy="14183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" name="Oval 91"/>
            <p:cNvSpPr>
              <a:spLocks noChangeArrowheads="1"/>
            </p:cNvSpPr>
            <p:nvPr/>
          </p:nvSpPr>
          <p:spPr bwMode="auto">
            <a:xfrm>
              <a:off x="6515093" y="2726477"/>
              <a:ext cx="235632" cy="14183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3" name="Text Box 6"/>
          <p:cNvSpPr txBox="1">
            <a:spLocks noChangeArrowheads="1"/>
          </p:cNvSpPr>
          <p:nvPr/>
        </p:nvSpPr>
        <p:spPr bwMode="auto">
          <a:xfrm>
            <a:off x="4056181" y="2044531"/>
            <a:ext cx="758541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kumimoji="0" lang="en-US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G lines</a:t>
            </a:r>
          </a:p>
        </p:txBody>
      </p:sp>
      <p:sp>
        <p:nvSpPr>
          <p:cNvPr id="94" name="Text Box 6"/>
          <p:cNvSpPr txBox="1">
            <a:spLocks noChangeArrowheads="1"/>
          </p:cNvSpPr>
          <p:nvPr/>
        </p:nvSpPr>
        <p:spPr bwMode="auto">
          <a:xfrm>
            <a:off x="5260623" y="2042927"/>
            <a:ext cx="86433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kumimoji="0" lang="en-US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GE lines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5348788" y="2318938"/>
            <a:ext cx="62068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35 W</a:t>
            </a:r>
          </a:p>
        </p:txBody>
      </p:sp>
      <p:grpSp>
        <p:nvGrpSpPr>
          <p:cNvPr id="96" name="Group 95"/>
          <p:cNvGrpSpPr/>
          <p:nvPr/>
        </p:nvGrpSpPr>
        <p:grpSpPr>
          <a:xfrm>
            <a:off x="7052814" y="1873184"/>
            <a:ext cx="1213111" cy="152567"/>
            <a:chOff x="2554280" y="2567771"/>
            <a:chExt cx="4210727" cy="300536"/>
          </a:xfrm>
        </p:grpSpPr>
        <p:sp>
          <p:nvSpPr>
            <p:cNvPr id="97" name="Line 7"/>
            <p:cNvSpPr>
              <a:spLocks noChangeShapeType="1"/>
            </p:cNvSpPr>
            <p:nvPr/>
          </p:nvSpPr>
          <p:spPr bwMode="auto">
            <a:xfrm rot="16200000" flipH="1" flipV="1">
              <a:off x="3485154" y="1698872"/>
              <a:ext cx="192047" cy="192984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" name="Line 8"/>
            <p:cNvSpPr>
              <a:spLocks noChangeShapeType="1"/>
            </p:cNvSpPr>
            <p:nvPr/>
          </p:nvSpPr>
          <p:spPr bwMode="auto">
            <a:xfrm rot="5400000" flipV="1">
              <a:off x="5456838" y="1665040"/>
              <a:ext cx="184044" cy="200551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9" name="Oval 98"/>
            <p:cNvSpPr>
              <a:spLocks noChangeArrowheads="1"/>
            </p:cNvSpPr>
            <p:nvPr/>
          </p:nvSpPr>
          <p:spPr bwMode="auto">
            <a:xfrm>
              <a:off x="2554280" y="2726477"/>
              <a:ext cx="249913" cy="14183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0" name="Oval 99"/>
            <p:cNvSpPr>
              <a:spLocks noChangeArrowheads="1"/>
            </p:cNvSpPr>
            <p:nvPr/>
          </p:nvSpPr>
          <p:spPr bwMode="auto">
            <a:xfrm>
              <a:off x="6515094" y="2726477"/>
              <a:ext cx="249913" cy="14183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01" name="TextBox 100"/>
          <p:cNvSpPr txBox="1"/>
          <p:nvPr/>
        </p:nvSpPr>
        <p:spPr>
          <a:xfrm>
            <a:off x="1861667" y="2318466"/>
            <a:ext cx="62068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65 W</a:t>
            </a:r>
          </a:p>
        </p:txBody>
      </p:sp>
      <p:grpSp>
        <p:nvGrpSpPr>
          <p:cNvPr id="102" name="Group 101"/>
          <p:cNvGrpSpPr/>
          <p:nvPr/>
        </p:nvGrpSpPr>
        <p:grpSpPr>
          <a:xfrm>
            <a:off x="2201308" y="1873187"/>
            <a:ext cx="1282269" cy="189710"/>
            <a:chOff x="2554280" y="2494606"/>
            <a:chExt cx="4196445" cy="373701"/>
          </a:xfrm>
        </p:grpSpPr>
        <p:sp>
          <p:nvSpPr>
            <p:cNvPr id="103" name="Line 7"/>
            <p:cNvSpPr>
              <a:spLocks noChangeShapeType="1"/>
            </p:cNvSpPr>
            <p:nvPr/>
          </p:nvSpPr>
          <p:spPr bwMode="auto">
            <a:xfrm rot="16200000" flipH="1" flipV="1">
              <a:off x="3514903" y="1603965"/>
              <a:ext cx="257218" cy="205450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" name="Line 8"/>
            <p:cNvSpPr>
              <a:spLocks noChangeShapeType="1"/>
            </p:cNvSpPr>
            <p:nvPr/>
          </p:nvSpPr>
          <p:spPr bwMode="auto">
            <a:xfrm rot="5400000" flipV="1">
              <a:off x="5478582" y="1686790"/>
              <a:ext cx="265217" cy="18808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Oval 104"/>
            <p:cNvSpPr>
              <a:spLocks noChangeArrowheads="1"/>
            </p:cNvSpPr>
            <p:nvPr/>
          </p:nvSpPr>
          <p:spPr bwMode="auto">
            <a:xfrm>
              <a:off x="2554280" y="2726477"/>
              <a:ext cx="235632" cy="14183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Oval 105"/>
            <p:cNvSpPr>
              <a:spLocks noChangeArrowheads="1"/>
            </p:cNvSpPr>
            <p:nvPr/>
          </p:nvSpPr>
          <p:spPr bwMode="auto">
            <a:xfrm>
              <a:off x="6515093" y="2726477"/>
              <a:ext cx="235632" cy="14183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07" name="Text Box 6"/>
          <p:cNvSpPr txBox="1">
            <a:spLocks noChangeArrowheads="1"/>
          </p:cNvSpPr>
          <p:nvPr/>
        </p:nvSpPr>
        <p:spPr bwMode="auto">
          <a:xfrm>
            <a:off x="1574123" y="2079360"/>
            <a:ext cx="1433406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kumimoji="0" lang="en-US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Untagged lines</a:t>
            </a:r>
          </a:p>
        </p:txBody>
      </p:sp>
      <p:sp>
        <p:nvSpPr>
          <p:cNvPr id="108" name="Text Box 6"/>
          <p:cNvSpPr txBox="1">
            <a:spLocks noChangeArrowheads="1"/>
          </p:cNvSpPr>
          <p:nvPr/>
        </p:nvSpPr>
        <p:spPr bwMode="auto">
          <a:xfrm>
            <a:off x="3035978" y="2078461"/>
            <a:ext cx="742512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kumimoji="0" lang="en-US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X lines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2733017" y="2319077"/>
            <a:ext cx="130035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65/95/105 W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73724" y="484767"/>
            <a:ext cx="7103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Architecture names of AMD’s Zen-based client processor lines</a:t>
            </a:r>
          </a:p>
        </p:txBody>
      </p:sp>
      <p:cxnSp>
        <p:nvCxnSpPr>
          <p:cNvPr id="58" name="Straight Connector 57"/>
          <p:cNvCxnSpPr>
            <a:stCxn id="68" idx="2"/>
          </p:cNvCxnSpPr>
          <p:nvPr/>
        </p:nvCxnSpPr>
        <p:spPr bwMode="auto">
          <a:xfrm flipH="1">
            <a:off x="2988984" y="1218902"/>
            <a:ext cx="2108833" cy="23420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9" name="Straight Connector 58"/>
          <p:cNvCxnSpPr>
            <a:stCxn id="68" idx="2"/>
            <a:endCxn id="60" idx="6"/>
          </p:cNvCxnSpPr>
          <p:nvPr/>
        </p:nvCxnSpPr>
        <p:spPr bwMode="auto">
          <a:xfrm>
            <a:off x="5097817" y="1218902"/>
            <a:ext cx="2570678" cy="235622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0" name="Oval 13"/>
          <p:cNvSpPr>
            <a:spLocks noChangeArrowheads="1"/>
          </p:cNvSpPr>
          <p:nvPr/>
        </p:nvSpPr>
        <p:spPr bwMode="auto">
          <a:xfrm>
            <a:off x="7596495" y="1416247"/>
            <a:ext cx="72000" cy="76553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1" name="Oval 13"/>
          <p:cNvSpPr>
            <a:spLocks noChangeArrowheads="1"/>
          </p:cNvSpPr>
          <p:nvPr/>
        </p:nvSpPr>
        <p:spPr bwMode="auto">
          <a:xfrm>
            <a:off x="2893069" y="1425183"/>
            <a:ext cx="72000" cy="76553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63" name="Straight Connector 62"/>
          <p:cNvCxnSpPr/>
          <p:nvPr/>
        </p:nvCxnSpPr>
        <p:spPr bwMode="auto">
          <a:xfrm>
            <a:off x="5092790" y="1222031"/>
            <a:ext cx="0" cy="216000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" name="Oval 63"/>
          <p:cNvSpPr>
            <a:spLocks noChangeArrowheads="1"/>
          </p:cNvSpPr>
          <p:nvPr/>
        </p:nvSpPr>
        <p:spPr bwMode="auto">
          <a:xfrm>
            <a:off x="5050799" y="1439278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18864" y="2518389"/>
            <a:ext cx="124200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-3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</a:t>
            </a: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105/170 W</a:t>
            </a:r>
          </a:p>
        </p:txBody>
      </p:sp>
    </p:spTree>
    <p:extLst>
      <p:ext uri="{BB962C8B-B14F-4D97-AF65-F5344CB8AC3E}">
        <p14:creationId xmlns:p14="http://schemas.microsoft.com/office/powerpoint/2010/main" val="276832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5. O</a:t>
            </a:r>
            <a:r>
              <a:rPr lang="en-US" altLang="en-US" sz="1700" kern="1200" dirty="0" err="1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verview</a:t>
            </a:r>
            <a:r>
              <a:rPr lang="en-US" altLang="en-US" sz="17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of AMD’s Zen lines </a:t>
            </a:r>
            <a:r>
              <a:rPr lang="en-US" altLang="en-US" sz="17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(8)</a:t>
            </a:r>
            <a:endParaRPr lang="en-US" sz="1700" dirty="0"/>
          </a:p>
        </p:txBody>
      </p:sp>
      <p:sp>
        <p:nvSpPr>
          <p:cNvPr id="4" name="TextBox 3"/>
          <p:cNvSpPr txBox="1"/>
          <p:nvPr/>
        </p:nvSpPr>
        <p:spPr>
          <a:xfrm>
            <a:off x="73138" y="483947"/>
            <a:ext cx="5827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Main features of AMD's 1S/2S EPYC server lines</a:t>
            </a: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3263132"/>
              </p:ext>
            </p:extLst>
          </p:nvPr>
        </p:nvGraphicFramePr>
        <p:xfrm>
          <a:off x="13446" y="1092222"/>
          <a:ext cx="9100631" cy="56569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4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73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55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659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676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56311"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latin typeface="+mj-lt"/>
                        </a:rPr>
                        <a:t>1. gen.</a:t>
                      </a:r>
                      <a:r>
                        <a:rPr lang="en-US" sz="1300" b="1" baseline="0" dirty="0">
                          <a:latin typeface="+mj-lt"/>
                        </a:rPr>
                        <a:t> </a:t>
                      </a:r>
                      <a:r>
                        <a:rPr lang="en-US" sz="1300" b="1" dirty="0">
                          <a:latin typeface="+mj-lt"/>
                        </a:rPr>
                        <a:t>EPYC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latin typeface="+mj-lt"/>
                        </a:rPr>
                        <a:t>2. gen. EPYC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latin typeface="+mj-lt"/>
                        </a:rPr>
                        <a:t>3. gen. EPYC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5072"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Architectures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Naples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Rome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Milan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76205989"/>
                  </a:ext>
                </a:extLst>
              </a:tr>
              <a:tr h="265072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Core</a:t>
                      </a:r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/Technology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Zen 14 nm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Zen 2/7 mm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Zen 3/7</a:t>
                      </a:r>
                      <a:r>
                        <a:rPr lang="en-US" sz="13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nm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0851318"/>
                  </a:ext>
                </a:extLst>
              </a:tr>
              <a:tr h="439151"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Launched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06/2017-11/2018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08/2019 +09/2019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03/2020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44835812"/>
                  </a:ext>
                </a:extLst>
              </a:tr>
              <a:tr h="974366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Launched 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Models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EPYC 7xx1 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(2S</a:t>
                      </a:r>
                      <a:r>
                        <a:rPr lang="en-US" sz="1300" baseline="0" dirty="0">
                          <a:latin typeface="+mj-lt"/>
                        </a:rPr>
                        <a:t> server)</a:t>
                      </a:r>
                    </a:p>
                    <a:p>
                      <a:pPr algn="ctr"/>
                      <a:r>
                        <a:rPr lang="en-US" sz="1300" baseline="0" dirty="0">
                          <a:latin typeface="+mj-lt"/>
                        </a:rPr>
                        <a:t>EPYC 7xx1P</a:t>
                      </a:r>
                    </a:p>
                    <a:p>
                      <a:pPr algn="ctr"/>
                      <a:r>
                        <a:rPr lang="en-US" sz="1300" baseline="0" dirty="0">
                          <a:latin typeface="+mj-lt"/>
                        </a:rPr>
                        <a:t>(1S server)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EPYC 7xx2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(2S server)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EPYC 7xx2P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(1S server)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EPYC 7xx3 (2S)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EPYC 7xF3 (2S)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(proc. perf. optimized)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EPYC 7xx3P (1S)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7556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Layout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MCM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(</a:t>
                      </a:r>
                      <a:r>
                        <a:rPr lang="en-US" sz="1300" dirty="0" err="1">
                          <a:latin typeface="+mj-lt"/>
                        </a:rPr>
                        <a:t>4x</a:t>
                      </a:r>
                      <a:r>
                        <a:rPr lang="en-US" sz="1300" dirty="0">
                          <a:latin typeface="+mj-lt"/>
                        </a:rPr>
                        <a:t> Zeppelin die)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MCM (8 dies</a:t>
                      </a:r>
                    </a:p>
                    <a:p>
                      <a:pPr algn="ctr"/>
                      <a:r>
                        <a:rPr lang="en-US" sz="1300" baseline="0" dirty="0">
                          <a:latin typeface="+mj-lt"/>
                        </a:rPr>
                        <a:t> with 2x CCX +</a:t>
                      </a:r>
                    </a:p>
                    <a:p>
                      <a:pPr algn="ctr"/>
                      <a:r>
                        <a:rPr lang="en-US" sz="1300" baseline="0" dirty="0">
                          <a:latin typeface="+mj-lt"/>
                        </a:rPr>
                        <a:t>one IO die)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MCM (8 dies</a:t>
                      </a:r>
                    </a:p>
                    <a:p>
                      <a:pPr algn="ctr"/>
                      <a:r>
                        <a:rPr lang="en-US" sz="1300" baseline="0" dirty="0">
                          <a:latin typeface="+mj-lt"/>
                        </a:rPr>
                        <a:t> with 1x CCX +</a:t>
                      </a:r>
                    </a:p>
                    <a:p>
                      <a:pPr algn="ctr"/>
                      <a:r>
                        <a:rPr lang="en-US" sz="1300" baseline="0" dirty="0">
                          <a:latin typeface="+mj-lt"/>
                        </a:rPr>
                        <a:t>one IO die)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0746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Integrated GPU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No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No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0746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Core count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32/24/16/8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64 to 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64 to 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8588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SMT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SMT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SMT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SMT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0746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Mem. channels/rate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8xDDR4-2666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8xDDR4-3200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8xDDR4-3200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9151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PCie</a:t>
                      </a:r>
                      <a:r>
                        <a:rPr lang="en-US" sz="1300" dirty="0">
                          <a:latin typeface="+mj-lt"/>
                        </a:rPr>
                        <a:t> lanes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1S: 128x</a:t>
                      </a:r>
                      <a:r>
                        <a:rPr lang="en-US" sz="1300" baseline="0" dirty="0">
                          <a:latin typeface="+mj-lt"/>
                        </a:rPr>
                        <a:t> </a:t>
                      </a:r>
                      <a:r>
                        <a:rPr lang="en-US" sz="1300" baseline="0" dirty="0" err="1">
                          <a:latin typeface="+mj-lt"/>
                        </a:rPr>
                        <a:t>PCie</a:t>
                      </a:r>
                      <a:r>
                        <a:rPr lang="en-US" sz="1300" baseline="0" dirty="0">
                          <a:latin typeface="+mj-lt"/>
                        </a:rPr>
                        <a:t> 3.0 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2S: 64x </a:t>
                      </a:r>
                      <a:r>
                        <a:rPr lang="en-US" sz="1300" dirty="0" err="1">
                          <a:latin typeface="+mj-lt"/>
                        </a:rPr>
                        <a:t>PCie</a:t>
                      </a:r>
                      <a:r>
                        <a:rPr lang="en-US" sz="1300" dirty="0">
                          <a:latin typeface="+mj-lt"/>
                        </a:rPr>
                        <a:t> 3.0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128x </a:t>
                      </a:r>
                      <a:r>
                        <a:rPr lang="en-US" sz="13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PCie</a:t>
                      </a:r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4.0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128x </a:t>
                      </a:r>
                      <a:r>
                        <a:rPr lang="en-US" sz="13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PCie</a:t>
                      </a:r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4.0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0746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TDP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120-180 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120-240 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155-280 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4107235"/>
                  </a:ext>
                </a:extLst>
              </a:tr>
              <a:tr h="260746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Socket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SP3 (LGA 4094)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SP3 (LGA 4094)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SP3 (LGA 4094)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0746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Chipset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No chipset, </a:t>
                      </a:r>
                      <a:r>
                        <a:rPr lang="en-US" sz="1300" dirty="0" err="1">
                          <a:latin typeface="+mj-lt"/>
                        </a:rPr>
                        <a:t>SOC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No chipset, </a:t>
                      </a:r>
                      <a:r>
                        <a:rPr lang="en-US" sz="1300" dirty="0" err="1" smtClean="0">
                          <a:latin typeface="+mj-lt"/>
                        </a:rPr>
                        <a:t>SoC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No chipset, </a:t>
                      </a:r>
                      <a:r>
                        <a:rPr lang="en-US" sz="1300" dirty="0" err="1" smtClean="0">
                          <a:latin typeface="+mj-lt"/>
                        </a:rPr>
                        <a:t>SoC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78272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040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2538" y="484126"/>
            <a:ext cx="5832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Main features of AMD’s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Threadripper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HEDT lines </a:t>
            </a: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9654060"/>
              </p:ext>
            </p:extLst>
          </p:nvPr>
        </p:nvGraphicFramePr>
        <p:xfrm>
          <a:off x="13446" y="1098798"/>
          <a:ext cx="9100631" cy="57161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4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96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29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924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913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40957"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1. gen.</a:t>
                      </a:r>
                    </a:p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Threadripper</a:t>
                      </a:r>
                      <a:r>
                        <a:rPr lang="en-US" sz="1300" dirty="0">
                          <a:latin typeface="+mj-lt"/>
                        </a:rPr>
                        <a:t> 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2. gen. </a:t>
                      </a:r>
                    </a:p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Threadripper</a:t>
                      </a:r>
                      <a:r>
                        <a:rPr lang="en-US" sz="1300" dirty="0">
                          <a:latin typeface="+mj-lt"/>
                        </a:rPr>
                        <a:t> 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latin typeface="+mj-lt"/>
                        </a:rPr>
                        <a:t>3. gen. </a:t>
                      </a:r>
                      <a:r>
                        <a:rPr lang="en-US" sz="1300" b="1" dirty="0" err="1">
                          <a:latin typeface="+mj-lt"/>
                        </a:rPr>
                        <a:t>Threadripper</a:t>
                      </a:r>
                      <a:endParaRPr lang="en-US" sz="1300" b="1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latin typeface="+mj-lt"/>
                        </a:rPr>
                        <a:t>4. gen. </a:t>
                      </a:r>
                    </a:p>
                    <a:p>
                      <a:pPr algn="ctr"/>
                      <a:r>
                        <a:rPr lang="en-US" sz="1300" b="1" dirty="0" err="1">
                          <a:latin typeface="+mj-lt"/>
                        </a:rPr>
                        <a:t>Threadripper</a:t>
                      </a:r>
                      <a:endParaRPr lang="en-US" sz="1300" b="1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8043"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Architecture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Whitehaven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Pinnacle</a:t>
                      </a:r>
                      <a:r>
                        <a:rPr lang="en-US" sz="1300" baseline="0" dirty="0">
                          <a:latin typeface="+mj-lt"/>
                        </a:rPr>
                        <a:t> Ridge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Castle Peak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Chagall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72769934"/>
                  </a:ext>
                </a:extLst>
              </a:tr>
              <a:tr h="32804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Core </a:t>
                      </a:r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 Technology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Zen / 14 nm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Zen+ / 12 nm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Zen 2 / 7 nm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Zen 3</a:t>
                      </a:r>
                      <a:r>
                        <a:rPr lang="en-US" sz="1300" baseline="0" dirty="0">
                          <a:latin typeface="+mj-lt"/>
                        </a:rPr>
                        <a:t> / 7 nm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0957"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Launched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08/2017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08/2018 / 10/2018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11/2019 - 07/2020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03/2022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1813537"/>
                  </a:ext>
                </a:extLst>
              </a:tr>
              <a:tr h="620095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Launched 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models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1950X/1920X/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1900X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2990WX/2970WX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2950X/2920X 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3990X/3970X/3960X</a:t>
                      </a:r>
                    </a:p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39x5WX Pro Series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59x5WX Pro</a:t>
                      </a:r>
                    </a:p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Series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0851318"/>
                  </a:ext>
                </a:extLst>
              </a:tr>
              <a:tr h="620095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Layout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MCM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(2 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Zeppelin dies)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MCM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(up to 4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 Zeppelin dies)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MCM (4/8 CCD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with 6/8 cores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and one I/O die)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MCM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(4/8 CCD</a:t>
                      </a:r>
                      <a:r>
                        <a:rPr lang="en-US" sz="1300" baseline="0" dirty="0">
                          <a:latin typeface="+mj-lt"/>
                        </a:rPr>
                        <a:t> with one I/O die)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139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Integrated GPU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No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8391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Core count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16/12/8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32/24/16/12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64/32/24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64/32/24/16/12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1818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SMT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SMT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SMT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SMT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SMT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1818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Mem. channels/rate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4xDDR4-2666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4xDDR4-2933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4xDDR4-3200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8xDDR4-3200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1352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PCie</a:t>
                      </a:r>
                      <a:r>
                        <a:rPr lang="en-US" sz="1300" dirty="0">
                          <a:latin typeface="+mj-lt"/>
                        </a:rPr>
                        <a:t> 3.0 lanes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64x </a:t>
                      </a:r>
                      <a:r>
                        <a:rPr lang="en-US" sz="1300" dirty="0" err="1">
                          <a:latin typeface="+mj-lt"/>
                        </a:rPr>
                        <a:t>PCie</a:t>
                      </a:r>
                      <a:r>
                        <a:rPr lang="en-US" sz="1300" dirty="0">
                          <a:latin typeface="+mj-lt"/>
                        </a:rPr>
                        <a:t> 3.0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64x </a:t>
                      </a:r>
                      <a:r>
                        <a:rPr lang="en-US" sz="1300" dirty="0" err="1">
                          <a:latin typeface="+mj-lt"/>
                        </a:rPr>
                        <a:t>PCie</a:t>
                      </a:r>
                      <a:r>
                        <a:rPr lang="en-US" sz="1300" dirty="0">
                          <a:latin typeface="+mj-lt"/>
                        </a:rPr>
                        <a:t> 3.0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64x </a:t>
                      </a:r>
                      <a:r>
                        <a:rPr lang="en-US" sz="13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PCie</a:t>
                      </a:r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4.0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128x </a:t>
                      </a:r>
                      <a:r>
                        <a:rPr lang="en-US" sz="1300" dirty="0" err="1">
                          <a:latin typeface="+mj-lt"/>
                        </a:rPr>
                        <a:t>PCie</a:t>
                      </a:r>
                      <a:r>
                        <a:rPr lang="en-US" sz="1300" dirty="0">
                          <a:latin typeface="+mj-lt"/>
                        </a:rPr>
                        <a:t> 4.0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0116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TDP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180 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180/250 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280 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280 W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0957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Socket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TR4 (SP3r2)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</a:t>
                      </a:r>
                      <a:r>
                        <a:rPr lang="en-US" sz="1300" dirty="0">
                          <a:latin typeface="+mj-lt"/>
                        </a:rPr>
                        <a:t>LGA-4094)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TR4 (SP3r2)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 (LGA-4094)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sTRX4 (SP3r3)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 (LGA-4094)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sWRX8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(LGA-4094)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4107235"/>
                  </a:ext>
                </a:extLst>
              </a:tr>
              <a:tr h="287202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Chipset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X399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X399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TRX40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TRX40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sz="17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5. O</a:t>
            </a:r>
            <a:r>
              <a:rPr lang="en-US" altLang="en-US" sz="1700" kern="1200" dirty="0" err="1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verview</a:t>
            </a:r>
            <a:r>
              <a:rPr lang="en-US" altLang="en-US" sz="17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of AMD’s Zen lines </a:t>
            </a:r>
            <a:r>
              <a:rPr lang="en-US" altLang="en-US" sz="17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(9)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406714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5. O</a:t>
            </a:r>
            <a:r>
              <a:rPr lang="en-US" altLang="en-US" sz="1700" kern="1200" dirty="0" err="1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verview</a:t>
            </a:r>
            <a:r>
              <a:rPr lang="en-US" altLang="en-US" sz="17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of AMD’s Zen lines </a:t>
            </a:r>
            <a:r>
              <a:rPr lang="en-US" altLang="en-US" sz="17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(10)</a:t>
            </a:r>
            <a:endParaRPr lang="en-US" sz="1700" dirty="0"/>
          </a:p>
        </p:txBody>
      </p:sp>
      <p:sp>
        <p:nvSpPr>
          <p:cNvPr id="8" name="TextBox 7"/>
          <p:cNvSpPr txBox="1"/>
          <p:nvPr/>
        </p:nvSpPr>
        <p:spPr>
          <a:xfrm>
            <a:off x="71438" y="480363"/>
            <a:ext cx="5693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Main features of AMD’s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Ryzen Gaming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DT lines 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21684" y="1047178"/>
          <a:ext cx="9100631" cy="57757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31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20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06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99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648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45946"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1. gen. Ryzen DT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2. gen. Ryzen DT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chemeClr val="bg1"/>
                          </a:solidFill>
                          <a:latin typeface="+mj-lt"/>
                        </a:rPr>
                        <a:t>3. gen. Ryzen DT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latin typeface="+mj-lt"/>
                        </a:rPr>
                        <a:t>4. gen. Ryzen DT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201"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Architecture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Summit Ridge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Pinnacle Ridge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Matisse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Vermeer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23693633"/>
                  </a:ext>
                </a:extLst>
              </a:tr>
              <a:tr h="44616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CPU core</a:t>
                      </a:r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/technology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Zen/ 14 nm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Zen+/ 12 nm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Zen 2/ 7 nm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Zen 3/ 7 nm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0851318"/>
                  </a:ext>
                </a:extLst>
              </a:tr>
              <a:tr h="446160"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Launched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03/2017 - 07/2017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04/2018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07/2019 – 04/2020</a:t>
                      </a:r>
                      <a:endParaRPr kumimoji="0" lang="en-US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11/2020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18213666"/>
                  </a:ext>
                </a:extLst>
              </a:tr>
              <a:tr h="808665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Launched 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models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Ryzen 7 1x00/X 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Ryzen 5 1x00/X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Ryzen 3 1x00/X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Ryzen 7 2700/X/E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Ryzen 5 2600/X/E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Ryzen 5 2500/X/E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Ryzen 3 2300X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Ryzen 9 39x0/X/XT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Ryzen 7 3x00X/XT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Ryzen 5 3x00X/XT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Ryzen 3x00/X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Ryzen 9 5950X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Ryzen 9 5900X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Ryzen 7 5700X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Ryzen 5 5600X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741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Layout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Zeppelin die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(2x CCX)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Zeppelin die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(2x CCX)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Up to 3 dies: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1xCCD +</a:t>
                      </a:r>
                      <a:r>
                        <a:rPr kumimoji="0" lang="en-US" sz="13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cIOD</a:t>
                      </a: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 or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2xCCD + </a:t>
                      </a:r>
                      <a:r>
                        <a:rPr kumimoji="0" lang="en-US" sz="13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cIOD</a:t>
                      </a:r>
                      <a:endParaRPr kumimoji="0" lang="en-US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Up to 3 dies: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1xCCD +</a:t>
                      </a:r>
                      <a:r>
                        <a:rPr kumimoji="0" lang="en-US" sz="13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cIOD</a:t>
                      </a: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 or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2xCCD + </a:t>
                      </a:r>
                      <a:r>
                        <a:rPr kumimoji="0" lang="en-US" sz="13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cIOD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908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Integrated GPU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No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4908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Core count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8/6/4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8/6/4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16/12/8/6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16/12/8/6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616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SMT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SMT</a:t>
                      </a:r>
                      <a:r>
                        <a:rPr lang="en-US" sz="1300" dirty="0">
                          <a:latin typeface="+mj-lt"/>
                        </a:rPr>
                        <a:t> 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(except Ryzen 3)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SMT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SMT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SMT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302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Mem. channels/rate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2xDDR4-2666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2xDDR4-2933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2xDDR4-3200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2xDDR4-3200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249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PCie</a:t>
                      </a:r>
                      <a:r>
                        <a:rPr lang="en-US" sz="1300" dirty="0">
                          <a:latin typeface="+mj-lt"/>
                        </a:rPr>
                        <a:t> lanes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20x </a:t>
                      </a:r>
                      <a:r>
                        <a:rPr lang="en-US" sz="1300" dirty="0" err="1">
                          <a:latin typeface="+mj-lt"/>
                        </a:rPr>
                        <a:t>PCie</a:t>
                      </a:r>
                      <a:r>
                        <a:rPr lang="en-US" sz="1300" baseline="0" dirty="0">
                          <a:latin typeface="+mj-lt"/>
                        </a:rPr>
                        <a:t> 3.0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20x </a:t>
                      </a:r>
                      <a:r>
                        <a:rPr lang="en-US" sz="1300" dirty="0" err="1">
                          <a:latin typeface="+mj-lt"/>
                        </a:rPr>
                        <a:t>PCie</a:t>
                      </a:r>
                      <a:r>
                        <a:rPr lang="en-US" sz="1300" baseline="0" dirty="0">
                          <a:latin typeface="+mj-lt"/>
                        </a:rPr>
                        <a:t> 3.0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20x </a:t>
                      </a:r>
                      <a:r>
                        <a:rPr lang="en-US" sz="1300" dirty="0" err="1">
                          <a:latin typeface="+mj-lt"/>
                        </a:rPr>
                        <a:t>PCie</a:t>
                      </a:r>
                      <a:r>
                        <a:rPr lang="en-US" sz="1300" dirty="0">
                          <a:latin typeface="+mj-lt"/>
                        </a:rPr>
                        <a:t> 4.0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20x </a:t>
                      </a:r>
                      <a:r>
                        <a:rPr lang="en-US" sz="13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PCie</a:t>
                      </a:r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4.0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4908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TDP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65/95 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65/95/105 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65/95/105 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105/65 W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4107235"/>
                  </a:ext>
                </a:extLst>
              </a:tr>
              <a:tr h="264908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Socket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AM4 (PGA-1331)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AM4 (PGA-1331)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AM4 (PGA-1331)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AM4 (PGA-1331)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4908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Chipset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300/400-series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300/400-series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400/500-series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400/500-series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78272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513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5. O</a:t>
            </a:r>
            <a:r>
              <a:rPr lang="en-US" altLang="en-US" kern="1200" dirty="0" err="1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verview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of AMD’s Zen lines (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11)</a:t>
            </a:r>
            <a:endParaRPr lang="en-US" sz="17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4223503"/>
              </p:ext>
            </p:extLst>
          </p:nvPr>
        </p:nvGraphicFramePr>
        <p:xfrm>
          <a:off x="21684" y="997192"/>
          <a:ext cx="9100631" cy="57919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31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20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06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99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648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7486"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5. gen. Ryzen DT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5706"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Architecture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Raphael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23693633"/>
                  </a:ext>
                </a:extLst>
              </a:tr>
              <a:tr h="46424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CPU core</a:t>
                      </a:r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/technology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Zen 4/ 5 nm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0851318"/>
                  </a:ext>
                </a:extLst>
              </a:tr>
              <a:tr h="464249"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Launched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09/2022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18213666"/>
                  </a:ext>
                </a:extLst>
              </a:tr>
              <a:tr h="841452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Launched 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models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Ryzen 9 7950X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Ryzen 9 7900X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Ryzen 7 7700X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Ryzen 5 7600X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2851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Layout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Up to 3 dies: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1xCCD +</a:t>
                      </a:r>
                      <a:r>
                        <a:rPr kumimoji="0" lang="en-US" sz="13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cIOD</a:t>
                      </a: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 or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2xCCD + </a:t>
                      </a:r>
                      <a:r>
                        <a:rPr kumimoji="0" lang="en-US" sz="13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cIOD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5648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Integrated GPU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RDNA2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5648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Core count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16/12/8/6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424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SMT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SMT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001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Mem. channels/rate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4xDDR5-5200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506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PCie</a:t>
                      </a:r>
                      <a:r>
                        <a:rPr lang="en-US" sz="1300" dirty="0">
                          <a:latin typeface="+mj-lt"/>
                        </a:rPr>
                        <a:t> lanes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20x </a:t>
                      </a:r>
                      <a:r>
                        <a:rPr lang="en-US" sz="13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PCie</a:t>
                      </a:r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5.0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5648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TDP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170/105 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4107235"/>
                  </a:ext>
                </a:extLst>
              </a:tr>
              <a:tr h="276401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Socket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AM5 (LGA-1718)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5648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Chipset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600-series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782728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7322" y="482730"/>
            <a:ext cx="6056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Main features of AMD’s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Ryzen gaming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DT lines -2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502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3168" y="484126"/>
            <a:ext cx="4486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Main features of AMD’s DT APU lines </a:t>
            </a: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/>
          </p:nvPr>
        </p:nvGraphicFramePr>
        <p:xfrm>
          <a:off x="13446" y="901148"/>
          <a:ext cx="9100631" cy="59048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4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95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69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84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514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8479"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1. gen. Ryzen DT APU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latin typeface="+mj-lt"/>
                        </a:rPr>
                        <a:t>2. gen. Ryzen DT APU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3. gen. Ryzen DT APU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4. gen. Ryzen DT </a:t>
                      </a:r>
                    </a:p>
                    <a:p>
                      <a:pPr algn="ctr"/>
                      <a:r>
                        <a:rPr lang="en-US" sz="13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APU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8104"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Architecture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Raven Ridge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Picasso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Renoir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Cezanne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06295702"/>
                  </a:ext>
                </a:extLst>
              </a:tr>
              <a:tr h="46847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CPU core</a:t>
                      </a:r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/technology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Zen / 14 nm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Zen+ / 12 nm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Zen 2 / 7 nm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Zen 3 /7 nm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0851318"/>
                  </a:ext>
                </a:extLst>
              </a:tr>
              <a:tr h="468479"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Launched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: 02/2018 - 04/2018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07/2019 / 09/2019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07/2020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08/2021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69840041"/>
                  </a:ext>
                </a:extLst>
              </a:tr>
              <a:tr h="750656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Launched 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models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R. 5 2400G/GE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R. 3 2200G/GE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R. 5 3400G/GE</a:t>
                      </a:r>
                    </a:p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R. 3 3200G/GE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300" dirty="0">
                          <a:latin typeface="+mj-lt"/>
                        </a:rPr>
                        <a:t>R. 7 4700G/GE</a:t>
                      </a:r>
                    </a:p>
                    <a:p>
                      <a:pPr algn="ctr"/>
                      <a:r>
                        <a:rPr lang="sv-SE" sz="1300" dirty="0">
                          <a:latin typeface="+mj-lt"/>
                        </a:rPr>
                        <a:t>R. 5 4600G/GE</a:t>
                      </a:r>
                    </a:p>
                    <a:p>
                      <a:pPr algn="ctr"/>
                      <a:r>
                        <a:rPr lang="sv-SE" sz="1300" dirty="0">
                          <a:latin typeface="+mj-lt"/>
                        </a:rPr>
                        <a:t>R. 3 4300G/GE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300" dirty="0">
                          <a:latin typeface="+mj-lt"/>
                        </a:rPr>
                        <a:t>R. 7 5700G/GE</a:t>
                      </a:r>
                    </a:p>
                    <a:p>
                      <a:pPr algn="ctr"/>
                      <a:r>
                        <a:rPr lang="sv-SE" sz="1300" dirty="0">
                          <a:latin typeface="+mj-lt"/>
                        </a:rPr>
                        <a:t>R.</a:t>
                      </a:r>
                      <a:r>
                        <a:rPr lang="sv-SE" sz="1300" baseline="0" dirty="0">
                          <a:latin typeface="+mj-lt"/>
                        </a:rPr>
                        <a:t> 5 5600G/GE</a:t>
                      </a:r>
                    </a:p>
                    <a:p>
                      <a:pPr algn="ctr"/>
                      <a:r>
                        <a:rPr lang="sv-SE" sz="1300" baseline="0" dirty="0">
                          <a:latin typeface="+mj-lt"/>
                        </a:rPr>
                        <a:t>R. 5300G/GE</a:t>
                      </a:r>
                      <a:endParaRPr lang="sv-SE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5178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Layout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CCX + 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CCX + 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2xCCX + 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CCX + 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15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Integrated GPU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Vega 11/8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Vega 11/8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Vega 8/7/6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Vega 8/7/6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15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CPU core count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8/6/4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8/6/4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847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SMT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SMT only</a:t>
                      </a:r>
                      <a:r>
                        <a:rPr lang="en-US" sz="1300" baseline="0" dirty="0">
                          <a:latin typeface="+mj-lt"/>
                        </a:rPr>
                        <a:t> for</a:t>
                      </a:r>
                    </a:p>
                    <a:p>
                      <a:pPr algn="ctr"/>
                      <a:r>
                        <a:rPr lang="en-US" sz="1300" baseline="0" dirty="0">
                          <a:latin typeface="+mj-lt"/>
                        </a:rPr>
                        <a:t>Ryzen 5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SMT only</a:t>
                      </a:r>
                      <a:r>
                        <a:rPr lang="en-US" sz="13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for</a:t>
                      </a:r>
                    </a:p>
                    <a:p>
                      <a:pPr algn="ctr"/>
                      <a:r>
                        <a:rPr lang="en-US" sz="13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Ryzen 5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SMT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SMT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847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Mem. channels/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Rate (up to)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2xDDR4-2933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2xDDR4-2933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2xDDR4-3200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2xDDR4-3200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5797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PCie</a:t>
                      </a:r>
                      <a:r>
                        <a:rPr lang="en-US" sz="1300" dirty="0">
                          <a:latin typeface="+mj-lt"/>
                        </a:rPr>
                        <a:t> lanes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20x </a:t>
                      </a:r>
                      <a:r>
                        <a:rPr lang="en-US" sz="1300" dirty="0" err="1">
                          <a:latin typeface="+mj-lt"/>
                        </a:rPr>
                        <a:t>PCie</a:t>
                      </a:r>
                      <a:r>
                        <a:rPr lang="en-US" sz="1300" dirty="0">
                          <a:latin typeface="+mj-lt"/>
                        </a:rPr>
                        <a:t> 3.0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20x </a:t>
                      </a:r>
                      <a:r>
                        <a:rPr lang="en-US" sz="13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PCie</a:t>
                      </a:r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3.0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20x </a:t>
                      </a:r>
                      <a:r>
                        <a:rPr lang="en-US" sz="13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PCie</a:t>
                      </a:r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4.0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20xPCIe 4.0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815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TDP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65/35 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65/35 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65/35 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65/35 W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4107235"/>
                  </a:ext>
                </a:extLst>
              </a:tr>
              <a:tr h="46847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Socket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AM4 (PGA-1331)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AM4 (PGA-1331)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AM4 (PGA- 1331)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AM4 (PGA1131)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815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Chipset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300/400-series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300/400-series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400/500-series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500-series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7827285"/>
                  </a:ext>
                </a:extLst>
              </a:tr>
            </a:tbl>
          </a:graphicData>
        </a:graphic>
      </p:graphicFrame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5. O</a:t>
            </a:r>
            <a:r>
              <a:rPr lang="en-US" altLang="en-US" sz="1700" kern="1200" dirty="0" err="1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verview</a:t>
            </a:r>
            <a:r>
              <a:rPr lang="en-US" altLang="en-US" sz="17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of AMD’s Zen lines (</a:t>
            </a:r>
            <a:r>
              <a:rPr lang="en-US" altLang="en-US" sz="17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12)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332083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438" y="476250"/>
            <a:ext cx="6055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Main features of AMD’s Ryzen mobile APU lines -1 </a:t>
            </a: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/>
          </p:nvPr>
        </p:nvGraphicFramePr>
        <p:xfrm>
          <a:off x="23314" y="1010638"/>
          <a:ext cx="9072561" cy="58411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67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64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67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76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84936">
                  <a:extLst>
                    <a:ext uri="{9D8B030D-6E8A-4147-A177-3AD203B41FA5}">
                      <a16:colId xmlns:a16="http://schemas.microsoft.com/office/drawing/2014/main" val="1215913217"/>
                    </a:ext>
                  </a:extLst>
                </a:gridCol>
              </a:tblGrid>
              <a:tr h="433088"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1. gen. Ryzen mobile  APU line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2. gen. Ryzen mobile  APU line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kern="1200" dirty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3. gen. Ryzen</a:t>
                      </a:r>
                    </a:p>
                    <a:p>
                      <a:pPr algn="ctr"/>
                      <a:r>
                        <a:rPr lang="en-US" sz="1300" b="1" kern="1200" dirty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 mobile APU line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4. gen. Ryzen</a:t>
                      </a:r>
                    </a:p>
                    <a:p>
                      <a:pPr algn="ctr"/>
                      <a:r>
                        <a:rPr lang="en-US" sz="13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mobile APU line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3799"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Architecture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Raven Ridge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Picasso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Renoir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Cezanne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16411045"/>
                  </a:ext>
                </a:extLst>
              </a:tr>
              <a:tr h="433088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CPU core</a:t>
                      </a:r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13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techn</a:t>
                      </a:r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Zen / 14 nm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Zen+ / 12 nm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Zen 2 / 7 nm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Zen 3</a:t>
                      </a:r>
                      <a:r>
                        <a:rPr lang="en-US" sz="1300" kern="1200" baseline="300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</a:t>
                      </a:r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/Zen 2</a:t>
                      </a:r>
                      <a:r>
                        <a:rPr lang="en-US" sz="1300" kern="1200" baseline="300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/ 7 nm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0851318"/>
                  </a:ext>
                </a:extLst>
              </a:tr>
              <a:tr h="257146"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Launched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10/2017-09/2018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01/2019-09/2019)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03/2020-05/2020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01/2021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1101829"/>
                  </a:ext>
                </a:extLst>
              </a:tr>
              <a:tr h="784971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Launched 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models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R. 7 2x00H/U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R. 5 2x00H/U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R. </a:t>
                      </a:r>
                      <a:r>
                        <a:rPr lang="en-US" sz="1300" baseline="0" dirty="0">
                          <a:latin typeface="+mj-lt"/>
                        </a:rPr>
                        <a:t>3 2x00U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R. 7 3xx00/H/U</a:t>
                      </a:r>
                    </a:p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R. 5 3xx0/H/U </a:t>
                      </a:r>
                    </a:p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R. 3 3x00U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R. 9 4900H/HS</a:t>
                      </a:r>
                    </a:p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R. 7 4xx0/H/HS/U</a:t>
                      </a:r>
                    </a:p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R. 5 4xx0/H/HS/U </a:t>
                      </a:r>
                    </a:p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R. 3 4x00U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R. 9 5900H/HS/</a:t>
                      </a:r>
                      <a:r>
                        <a:rPr lang="en-US" sz="13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HX</a:t>
                      </a:r>
                      <a:r>
                        <a:rPr lang="en-US" sz="1300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R. 7 5xx0/H/HS/U</a:t>
                      </a:r>
                      <a:r>
                        <a:rPr lang="en-US" sz="13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1,2</a:t>
                      </a:r>
                    </a:p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R. 5 5xx0/H/HS/U</a:t>
                      </a:r>
                      <a:r>
                        <a:rPr lang="en-US" sz="13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1,2</a:t>
                      </a:r>
                    </a:p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R. 3 5300U</a:t>
                      </a:r>
                      <a:r>
                        <a:rPr lang="en-US" sz="13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13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3088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Layout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Monolithic 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(CCX + G)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Monolithic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 (CCX + G)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Monolithic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up to 2x CCX + 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Monolithic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7146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Integrated GPU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Vega 3 - 11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Vega 6 – 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Vega 5 - 8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Vega 6 -8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7146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CPU core count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4/2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8/6/4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8/6/4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3088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SMT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Yes, except</a:t>
                      </a:r>
                    </a:p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Ryzen 3 3x00U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Yes, except</a:t>
                      </a:r>
                    </a:p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Ryzen 3 3300U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Yes, except</a:t>
                      </a:r>
                    </a:p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Ryzen 3 4300U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Yes,</a:t>
                      </a:r>
                      <a:endParaRPr lang="en-US" sz="1300" kern="1200" baseline="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130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all models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3088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Mem. channels/rate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2xDDR4-2400/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3200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2xDDR4-2400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2xDDR4-3200/</a:t>
                      </a:r>
                    </a:p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4x LPDDR4x-4266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2xDDR4-3200/</a:t>
                      </a:r>
                    </a:p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4x LPDDR4x-4266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7146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PCie</a:t>
                      </a:r>
                      <a:r>
                        <a:rPr lang="en-US" sz="1300" dirty="0">
                          <a:latin typeface="+mj-lt"/>
                        </a:rPr>
                        <a:t> lanes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8+</a:t>
                      </a:r>
                      <a:r>
                        <a:rPr lang="en-US" sz="1300" baseline="0" dirty="0">
                          <a:latin typeface="+mj-lt"/>
                        </a:rPr>
                        <a:t>8</a:t>
                      </a:r>
                      <a:r>
                        <a:rPr lang="en-US" sz="1300" dirty="0">
                          <a:latin typeface="+mj-lt"/>
                        </a:rPr>
                        <a:t> </a:t>
                      </a:r>
                      <a:r>
                        <a:rPr lang="en-US" sz="1300" dirty="0" err="1">
                          <a:latin typeface="+mj-lt"/>
                        </a:rPr>
                        <a:t>PCie</a:t>
                      </a:r>
                      <a:r>
                        <a:rPr lang="en-US" sz="1300" dirty="0">
                          <a:latin typeface="+mj-lt"/>
                        </a:rPr>
                        <a:t> 3.0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8+8 </a:t>
                      </a:r>
                      <a:r>
                        <a:rPr lang="en-US" sz="1300" dirty="0" err="1">
                          <a:latin typeface="+mj-lt"/>
                        </a:rPr>
                        <a:t>PCie</a:t>
                      </a:r>
                      <a:r>
                        <a:rPr lang="en-US" sz="1300" dirty="0">
                          <a:latin typeface="+mj-lt"/>
                        </a:rPr>
                        <a:t> 3.0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8+12 </a:t>
                      </a:r>
                      <a:r>
                        <a:rPr lang="en-US" sz="1300" dirty="0" err="1">
                          <a:latin typeface="+mj-lt"/>
                        </a:rPr>
                        <a:t>PCie</a:t>
                      </a:r>
                      <a:r>
                        <a:rPr lang="en-US" sz="1300" dirty="0">
                          <a:latin typeface="+mj-lt"/>
                        </a:rPr>
                        <a:t> 3.0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8+12 </a:t>
                      </a:r>
                      <a:r>
                        <a:rPr lang="en-US" sz="1300" dirty="0" err="1">
                          <a:latin typeface="+mj-lt"/>
                        </a:rPr>
                        <a:t>PCie</a:t>
                      </a:r>
                      <a:r>
                        <a:rPr lang="en-US" sz="1300" dirty="0">
                          <a:latin typeface="+mj-lt"/>
                        </a:rPr>
                        <a:t> 3.0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3088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TDP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U:15W H:45 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U:15</a:t>
                      </a:r>
                      <a:r>
                        <a:rPr lang="en-US" sz="1300" baseline="0" dirty="0">
                          <a:latin typeface="+mj-lt"/>
                        </a:rPr>
                        <a:t>W </a:t>
                      </a:r>
                      <a:r>
                        <a:rPr lang="en-US" sz="1300" dirty="0">
                          <a:latin typeface="+mj-lt"/>
                        </a:rPr>
                        <a:t>H:35W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U:15W HS:</a:t>
                      </a:r>
                      <a:r>
                        <a:rPr lang="en-US" sz="130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3</a:t>
                      </a:r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5W</a:t>
                      </a:r>
                    </a:p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H: 45W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U:15</a:t>
                      </a:r>
                      <a:r>
                        <a:rPr lang="en-US" sz="13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 </a:t>
                      </a:r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HS:35W</a:t>
                      </a:r>
                    </a:p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H: 35W HX: 45+W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4107235"/>
                  </a:ext>
                </a:extLst>
              </a:tr>
              <a:tr h="257146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Socket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FP5 (BGA-1140)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FP5 (BGA-1140)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FP6 (BGA-1140)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FP6 (BGA-1140)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7146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Chipset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SoC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SoC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err="1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SoC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err="1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SoC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7827285"/>
                  </a:ext>
                </a:extLst>
              </a:tr>
            </a:tbl>
          </a:graphicData>
        </a:graphic>
      </p:graphicFrame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5. O</a:t>
            </a:r>
            <a:r>
              <a:rPr lang="en-US" altLang="en-US" sz="1700" kern="1200" dirty="0" err="1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verview</a:t>
            </a:r>
            <a:r>
              <a:rPr lang="en-US" altLang="en-US" sz="17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of AMD’s Zen lines (</a:t>
            </a:r>
            <a:r>
              <a:rPr lang="en-US" altLang="en-US" sz="17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13)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30765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1. </a:t>
            </a:r>
            <a:r>
              <a:rPr lang="en-US" dirty="0"/>
              <a:t>Introduction</a:t>
            </a:r>
            <a:r>
              <a:rPr lang="hu-HU" dirty="0"/>
              <a:t> (</a:t>
            </a:r>
            <a:r>
              <a:rPr lang="en-US" dirty="0" smtClean="0"/>
              <a:t>16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2298" y="484401"/>
            <a:ext cx="8328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AMD's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decreasing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unit shares on the world market 2006-2016 </a:t>
            </a:r>
            <a:r>
              <a:rPr lang="en-US" dirty="0">
                <a:latin typeface="+mj-lt"/>
              </a:rPr>
              <a:t>[51</a:t>
            </a:r>
            <a:r>
              <a:rPr lang="en-US" dirty="0" smtClean="0">
                <a:latin typeface="+mj-lt"/>
              </a:rPr>
              <a:t>] -1</a:t>
            </a:r>
            <a:endParaRPr lang="en-US" dirty="0">
              <a:latin typeface="+mj-lt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0513" y="977462"/>
            <a:ext cx="9144000" cy="1103586"/>
          </a:xfrm>
          <a:prstGeom prst="roundRect">
            <a:avLst/>
          </a:prstGeom>
          <a:solidFill>
            <a:srgbClr val="DDF2FF"/>
          </a:solidFill>
          <a:ln>
            <a:solidFill>
              <a:srgbClr val="86A4A7"/>
            </a:solidFill>
          </a:ln>
        </p:spPr>
        <p:txBody>
          <a:bodyPr wrap="square" rtlCol="0" anchor="ctr">
            <a:spAutoFit/>
          </a:bodyPr>
          <a:lstStyle/>
          <a:p>
            <a:pPr marL="285750" indent="-285750" algn="ctr" fontAlgn="base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438" y="1019503"/>
            <a:ext cx="911563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Nevertheless, </a:t>
            </a:r>
            <a:r>
              <a:rPr lang="en-US" sz="1600" dirty="0">
                <a:solidFill>
                  <a:srgbClr val="0070C0"/>
                </a:solidFill>
              </a:rPr>
              <a:t>after taking over AMD’s x86-64 ISA extension, </a:t>
            </a:r>
            <a:r>
              <a:rPr lang="en-US" sz="1600" dirty="0">
                <a:solidFill>
                  <a:srgbClr val="000000"/>
                </a:solidFill>
              </a:rPr>
              <a:t>and </a:t>
            </a:r>
            <a:r>
              <a:rPr lang="en-US" sz="1600" dirty="0">
                <a:solidFill>
                  <a:srgbClr val="0070C0"/>
                </a:solidFill>
              </a:rPr>
              <a:t>launching</a:t>
            </a:r>
            <a:r>
              <a:rPr lang="en-US" sz="1600" dirty="0">
                <a:solidFill>
                  <a:srgbClr val="000000"/>
                </a:solidFill>
              </a:rPr>
              <a:t> the </a:t>
            </a:r>
          </a:p>
          <a:p>
            <a:pPr lvl="0"/>
            <a:r>
              <a:rPr lang="en-US" sz="1600" dirty="0">
                <a:solidFill>
                  <a:srgbClr val="000000"/>
                </a:solidFill>
              </a:rPr>
              <a:t>      newly developed </a:t>
            </a:r>
            <a:r>
              <a:rPr lang="en-US" sz="1600" dirty="0">
                <a:solidFill>
                  <a:srgbClr val="FF0000"/>
                </a:solidFill>
              </a:rPr>
              <a:t>Core 2 line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>
                <a:solidFill>
                  <a:srgbClr val="FF0000"/>
                </a:solidFill>
              </a:rPr>
              <a:t>in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>
                <a:solidFill>
                  <a:srgbClr val="FF0000"/>
                </a:solidFill>
              </a:rPr>
              <a:t>2006, Intel regained superiority </a:t>
            </a:r>
            <a:r>
              <a:rPr lang="en-US" sz="1600" dirty="0">
                <a:solidFill>
                  <a:srgbClr val="000000"/>
                </a:solidFill>
              </a:rPr>
              <a:t>in processor</a:t>
            </a:r>
          </a:p>
          <a:p>
            <a:pPr lvl="0"/>
            <a:r>
              <a:rPr lang="en-US" sz="1600" dirty="0">
                <a:solidFill>
                  <a:srgbClr val="000000"/>
                </a:solidFill>
              </a:rPr>
              <a:t>      performance, so subsequently</a:t>
            </a:r>
            <a:r>
              <a:rPr lang="en-US" sz="1600" dirty="0"/>
              <a:t> </a:t>
            </a:r>
            <a:r>
              <a:rPr lang="en-US" sz="1600" dirty="0">
                <a:solidFill>
                  <a:srgbClr val="0070C0"/>
                </a:solidFill>
              </a:rPr>
              <a:t>AMD’s share on the world market started to shrink,</a:t>
            </a:r>
          </a:p>
          <a:p>
            <a:pPr lvl="0"/>
            <a:r>
              <a:rPr lang="en-US" sz="1600" dirty="0">
                <a:solidFill>
                  <a:srgbClr val="0070C0"/>
                </a:solidFill>
              </a:rPr>
              <a:t>      </a:t>
            </a:r>
            <a:r>
              <a:rPr lang="en-US" sz="1600" dirty="0"/>
              <a:t>as the next Figure indicates</a:t>
            </a:r>
            <a:r>
              <a:rPr lang="en-US" sz="1600" dirty="0">
                <a:solidFill>
                  <a:srgbClr val="0070C0"/>
                </a:solidFill>
              </a:rPr>
              <a:t>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22425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5. O</a:t>
            </a:r>
            <a:r>
              <a:rPr lang="en-US" altLang="en-US" kern="1200" dirty="0" err="1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verview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of AMD’s Zen lines (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14)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23314" y="1010638"/>
          <a:ext cx="9072561" cy="56876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67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55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77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76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84936">
                  <a:extLst>
                    <a:ext uri="{9D8B030D-6E8A-4147-A177-3AD203B41FA5}">
                      <a16:colId xmlns:a16="http://schemas.microsoft.com/office/drawing/2014/main" val="1215913217"/>
                    </a:ext>
                  </a:extLst>
                </a:gridCol>
              </a:tblGrid>
              <a:tr h="433088"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5. gen. Ryzen</a:t>
                      </a:r>
                    </a:p>
                    <a:p>
                      <a:pPr algn="ctr"/>
                      <a:r>
                        <a:rPr lang="en-US" sz="13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mobile APU line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kern="1200" dirty="0">
                        <a:solidFill>
                          <a:schemeClr val="lt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3799"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Architecture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Rembrandt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16411045"/>
                  </a:ext>
                </a:extLst>
              </a:tr>
              <a:tr h="433088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CPU core</a:t>
                      </a:r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13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techn</a:t>
                      </a:r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Zen 3+/ 6 nm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0851318"/>
                  </a:ext>
                </a:extLst>
              </a:tr>
              <a:tr h="257146"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Launched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02/2022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1101829"/>
                  </a:ext>
                </a:extLst>
              </a:tr>
              <a:tr h="784971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Launched 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models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R. 9 6900/HS/</a:t>
                      </a:r>
                      <a:r>
                        <a:rPr lang="en-US" sz="13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HX</a:t>
                      </a:r>
                      <a:r>
                        <a:rPr lang="en-US" sz="1300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R. 7 6800/H/HS/U</a:t>
                      </a:r>
                      <a:r>
                        <a:rPr lang="en-US" sz="13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1,2</a:t>
                      </a:r>
                    </a:p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R. 5 6600/H/HS/U</a:t>
                      </a:r>
                      <a:r>
                        <a:rPr lang="en-US" sz="13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3088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Layout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Monolithic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7146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Integrated GPU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RDNA 2 (</a:t>
                      </a:r>
                      <a:r>
                        <a:rPr lang="en-US" sz="1300" dirty="0" err="1">
                          <a:latin typeface="+mj-lt"/>
                        </a:rPr>
                        <a:t>Navi</a:t>
                      </a:r>
                      <a:r>
                        <a:rPr lang="en-US" sz="1300" dirty="0">
                          <a:latin typeface="+mj-lt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7146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CPU core count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8/6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3088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SMT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Yes,</a:t>
                      </a:r>
                      <a:endParaRPr lang="en-US" sz="1300" kern="1200" baseline="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130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all models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3088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Mem. channels/rate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4xDDR5-4800/</a:t>
                      </a:r>
                    </a:p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4x LPDDR5-6400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7146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PCie</a:t>
                      </a:r>
                      <a:r>
                        <a:rPr lang="en-US" sz="1300" dirty="0">
                          <a:latin typeface="+mj-lt"/>
                        </a:rPr>
                        <a:t> lanes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16xPCie 4.0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3088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TDP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U:15-28</a:t>
                      </a:r>
                      <a:r>
                        <a:rPr lang="en-US" sz="13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 </a:t>
                      </a:r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HS:35W</a:t>
                      </a:r>
                    </a:p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H: 35W HX: 45+W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4107235"/>
                  </a:ext>
                </a:extLst>
              </a:tr>
              <a:tr h="257146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Socket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FP7 (BGA-1140)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7146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Chipset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err="1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SoC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782728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1438" y="476250"/>
            <a:ext cx="6055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Main features of AMD’s Ryzen mobile APU lines -2 </a:t>
            </a:r>
          </a:p>
        </p:txBody>
      </p:sp>
    </p:spTree>
    <p:extLst>
      <p:ext uri="{BB962C8B-B14F-4D97-AF65-F5344CB8AC3E}">
        <p14:creationId xmlns:p14="http://schemas.microsoft.com/office/powerpoint/2010/main" val="75517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6819" name="Group 3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6640863"/>
              </p:ext>
            </p:extLst>
          </p:nvPr>
        </p:nvGraphicFramePr>
        <p:xfrm>
          <a:off x="49341" y="1328296"/>
          <a:ext cx="9057161" cy="5082513"/>
        </p:xfrm>
        <a:graphic>
          <a:graphicData uri="http://schemas.openxmlformats.org/drawingml/2006/table">
            <a:tbl>
              <a:tblPr/>
              <a:tblGrid>
                <a:gridCol w="288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27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25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673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058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20178">
                  <a:extLst>
                    <a:ext uri="{9D8B030D-6E8A-4147-A177-3AD203B41FA5}">
                      <a16:colId xmlns:a16="http://schemas.microsoft.com/office/drawing/2014/main" val="351057884"/>
                    </a:ext>
                  </a:extLst>
                </a:gridCol>
              </a:tblGrid>
              <a:tr h="4553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18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  Core</a:t>
                      </a:r>
                      <a:endParaRPr kumimoji="0" lang="hu-HU" sz="118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Zen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Zen+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Zen 2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Zen 3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05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18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Technology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14 nm</a:t>
                      </a:r>
                      <a:endParaRPr kumimoji="0" lang="hu-HU" sz="118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12 nm</a:t>
                      </a:r>
                      <a:endParaRPr kumimoji="0" lang="hu-HU" sz="118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 nm</a:t>
                      </a:r>
                      <a:endParaRPr kumimoji="0" lang="hu-HU" sz="118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 nm+</a:t>
                      </a:r>
                      <a:endParaRPr kumimoji="0" lang="hu-HU" sz="118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7945045"/>
                  </a:ext>
                </a:extLst>
              </a:tr>
              <a:tr h="270058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  Launched in</a:t>
                      </a:r>
                      <a:endParaRPr kumimoji="0" lang="hu-HU" sz="118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201</a:t>
                      </a: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7-2018</a:t>
                      </a:r>
                      <a:endParaRPr kumimoji="0" lang="hu-HU" sz="118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201</a:t>
                      </a: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8-2019</a:t>
                      </a:r>
                      <a:endParaRPr kumimoji="0" lang="hu-HU" sz="118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2019-2020</a:t>
                      </a:r>
                      <a:endParaRPr kumimoji="0" lang="hu-HU" sz="118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2020-2021</a:t>
                      </a:r>
                      <a:endParaRPr kumimoji="0" lang="hu-HU" sz="118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2528244"/>
                  </a:ext>
                </a:extLst>
              </a:tr>
              <a:tr h="450104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18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2P servers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</a:t>
                      </a: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Verdana" panose="020B0604030504040204" pitchFamily="34" charset="0"/>
                        </a:rPr>
                        <a:t>~</a:t>
                      </a: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120-240 W)</a:t>
                      </a:r>
                      <a:endParaRPr kumimoji="0" lang="en-US" sz="118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EPYC 7xx1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(Naples arch.)</a:t>
                      </a:r>
                      <a:endParaRPr kumimoji="0" lang="hu-HU" sz="118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18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EPYC 7xx2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(Rome arch.)</a:t>
                      </a:r>
                      <a:endParaRPr kumimoji="0" lang="hu-HU" sz="118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EPYC  7xx3?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(Milan arch.)</a:t>
                      </a:r>
                      <a:endParaRPr kumimoji="0" lang="hu-HU" sz="118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0104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1P servers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</a:t>
                      </a: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Verdana" panose="020B0604030504040204" pitchFamily="34" charset="0"/>
                        </a:rPr>
                        <a:t>~</a:t>
                      </a: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120-240 W)</a:t>
                      </a:r>
                      <a:endParaRPr kumimoji="0" lang="en-US" sz="118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EPYC 7xx1P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(</a:t>
                      </a: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Naples arch.)</a:t>
                      </a:r>
                      <a:endParaRPr kumimoji="0" lang="hu-HU" sz="118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18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EPYC 7xx2P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(Rome arch.)</a:t>
                      </a:r>
                      <a:endParaRPr kumimoji="0" lang="hu-HU" sz="118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EPYC  7xx3?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(Milan arch.)</a:t>
                      </a:r>
                      <a:endParaRPr kumimoji="0" lang="hu-HU" sz="118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52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HEDTs</a:t>
                      </a:r>
                      <a:endParaRPr kumimoji="0" lang="hu-HU" sz="118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vert="vert27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HEDTs</a:t>
                      </a:r>
                      <a:endParaRPr kumimoji="0" lang="hu-HU" sz="118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(~</a:t>
                      </a: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95</a:t>
                      </a:r>
                      <a:r>
                        <a:rPr kumimoji="0" lang="hu-HU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-12</a:t>
                      </a: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 </a:t>
                      </a:r>
                      <a:r>
                        <a:rPr kumimoji="0" lang="hu-HU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W)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Threadripper</a:t>
                      </a:r>
                      <a:endParaRPr kumimoji="0" lang="en-US" sz="118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19x0X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</a:t>
                      </a: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Whitehaven arch.)</a:t>
                      </a:r>
                      <a:endParaRPr kumimoji="0" lang="hu-HU" sz="118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Threadripper</a:t>
                      </a:r>
                      <a:r>
                        <a:rPr kumimoji="0" lang="en-US" sz="118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29x0X/WX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(Colfax arch.)</a:t>
                      </a:r>
                      <a:endParaRPr kumimoji="0" lang="hu-HU" sz="118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80" b="0" i="1" kern="120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Threadripper</a:t>
                      </a:r>
                      <a:r>
                        <a:rPr lang="en-US" sz="1180" b="0" i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algn="ctr" fontAlgn="t"/>
                      <a:r>
                        <a:rPr lang="en-US" sz="1180" b="0" i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39x0X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80" b="0" i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(Castle Peak arch.)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80" b="0" i="1" kern="120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Threadripper</a:t>
                      </a:r>
                      <a:r>
                        <a:rPr lang="en-US" sz="1180" b="0" i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algn="ctr" fontAlgn="t"/>
                      <a:r>
                        <a:rPr lang="en-US" sz="1180" b="0" i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49x0X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80" b="0" i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(Genesis Peak a.)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8315">
                <a:tc rowSpan="2">
                  <a:txBody>
                    <a:bodyPr/>
                    <a:lstStyle/>
                    <a:p>
                      <a:endParaRPr lang="hu-HU" sz="1180"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Gaming DTs</a:t>
                      </a:r>
                      <a:endParaRPr kumimoji="0" lang="en-US" sz="118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hu-HU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</a:t>
                      </a:r>
                      <a:r>
                        <a:rPr kumimoji="0" lang="hu-HU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Verdana" panose="020B0604030504040204" pitchFamily="34" charset="0"/>
                        </a:rPr>
                        <a:t>~</a:t>
                      </a: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Verdana" panose="020B0604030504040204" pitchFamily="34" charset="0"/>
                        </a:rPr>
                        <a:t>65</a:t>
                      </a: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-105 W</a:t>
                      </a:r>
                      <a:r>
                        <a:rPr kumimoji="0" lang="hu-HU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Ryzen 7/5/3 1xxx/X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</a:t>
                      </a: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Summit Ridge a.)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Ryzen 7/5 2xxx/X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</a:t>
                      </a: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Pinnacle Ridge arch.)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Ryzen 9/7/5/3 3xxx/X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(Matisse arch.)</a:t>
                      </a:r>
                      <a:endParaRPr kumimoji="0" lang="hu-HU" sz="118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Ryzen 9/7/5 5xxxX (Vermeer arch.)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419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DT APUs</a:t>
                      </a:r>
                      <a:endParaRPr kumimoji="0" lang="en-US" sz="118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hu-HU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</a:t>
                      </a:r>
                      <a:r>
                        <a:rPr kumimoji="0" lang="hu-HU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Verdana" panose="020B0604030504040204" pitchFamily="34" charset="0"/>
                        </a:rPr>
                        <a:t>~</a:t>
                      </a: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Verdana" panose="020B0604030504040204" pitchFamily="34" charset="0"/>
                        </a:rPr>
                        <a:t>35</a:t>
                      </a: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-65 W</a:t>
                      </a:r>
                      <a:r>
                        <a:rPr kumimoji="0" lang="hu-HU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Ryzen 5/3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2x00G/GE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(Raven Ridge arch.)</a:t>
                      </a:r>
                      <a:endParaRPr kumimoji="0" lang="en-US" sz="118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Ryzen 5/3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3xxx/G/GE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(Picasso arch.) </a:t>
                      </a:r>
                      <a:endParaRPr kumimoji="0" lang="hu-HU" sz="118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Ryzen 7/5/3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4xx0G/GE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(Renoir arch.)</a:t>
                      </a:r>
                      <a:endParaRPr kumimoji="0" lang="hu-HU" sz="118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Ryzen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6000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(Rembrandt arch.)</a:t>
                      </a:r>
                      <a:endParaRPr kumimoji="0" lang="hu-HU" sz="118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0648749"/>
                  </a:ext>
                </a:extLst>
              </a:tr>
              <a:tr h="63228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18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18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Mainstream</a:t>
                      </a:r>
                      <a:endParaRPr kumimoji="0" lang="en-US" sz="118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(~</a:t>
                      </a: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35</a:t>
                      </a:r>
                      <a:r>
                        <a:rPr kumimoji="0" lang="hu-HU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-</a:t>
                      </a: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55 </a:t>
                      </a:r>
                      <a:r>
                        <a:rPr kumimoji="0" lang="hu-HU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W)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Ryzen 7/5/3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2x00H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(Raven Ridge arch.)</a:t>
                      </a:r>
                      <a:endParaRPr kumimoji="0" lang="hu-HU" sz="118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Ryzen 7/5/3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3x00H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(Picasso arch.)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Ryzen 9/7/5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4xx0H/HS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(Renoir arch.)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Ryzen 9/7/5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5xx0H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(Cezanne arch.)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32285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Ultra </a:t>
                      </a:r>
                      <a:r>
                        <a:rPr kumimoji="0" lang="en-US" sz="118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portables</a:t>
                      </a:r>
                      <a:endParaRPr kumimoji="0" lang="hu-HU" sz="118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(~10</a:t>
                      </a: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-25 </a:t>
                      </a:r>
                      <a:r>
                        <a:rPr kumimoji="0" lang="hu-HU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W)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Ryzen 7/5/3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2xx0U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(Raven Ridge arch.)</a:t>
                      </a:r>
                      <a:endParaRPr kumimoji="0" lang="hu-HU" sz="118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Ryzen 7/5/3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3xx0U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(Picasso arch.)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Ryzen 7/5/3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4xx0U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(Renoir arch.)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Ryzen 7/5/3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5xx0U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(Cezanne arch.)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16573" name="Text Box 125"/>
          <p:cNvSpPr txBox="1">
            <a:spLocks noChangeArrowheads="1"/>
          </p:cNvSpPr>
          <p:nvPr/>
        </p:nvSpPr>
        <p:spPr bwMode="auto">
          <a:xfrm rot="16200000">
            <a:off x="-140428" y="4352781"/>
            <a:ext cx="647041" cy="27699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DTs</a:t>
            </a:r>
          </a:p>
        </p:txBody>
      </p:sp>
      <p:sp>
        <p:nvSpPr>
          <p:cNvPr id="616574" name="Text Box 126"/>
          <p:cNvSpPr txBox="1">
            <a:spLocks noChangeArrowheads="1"/>
          </p:cNvSpPr>
          <p:nvPr/>
        </p:nvSpPr>
        <p:spPr bwMode="auto">
          <a:xfrm rot="16200000">
            <a:off x="-375535" y="5630827"/>
            <a:ext cx="1134534" cy="27699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Notebooks</a:t>
            </a:r>
          </a:p>
        </p:txBody>
      </p:sp>
      <p:sp>
        <p:nvSpPr>
          <p:cNvPr id="616575" name="Text Box 127"/>
          <p:cNvSpPr txBox="1">
            <a:spLocks noChangeArrowheads="1"/>
          </p:cNvSpPr>
          <p:nvPr/>
        </p:nvSpPr>
        <p:spPr bwMode="auto">
          <a:xfrm rot="16200000">
            <a:off x="-267840" y="2669600"/>
            <a:ext cx="906759" cy="27699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Servers</a:t>
            </a:r>
          </a:p>
        </p:txBody>
      </p:sp>
      <p:sp>
        <p:nvSpPr>
          <p:cNvPr id="9" name="Rectangle 134"/>
          <p:cNvSpPr>
            <a:spLocks noChangeArrowheads="1"/>
          </p:cNvSpPr>
          <p:nvPr/>
        </p:nvSpPr>
        <p:spPr bwMode="auto">
          <a:xfrm>
            <a:off x="60183" y="484412"/>
            <a:ext cx="737150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Brand names and related processor names in AMD’s Zen lines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5. O</a:t>
            </a:r>
            <a:r>
              <a:rPr lang="en-US" altLang="en-US" sz="1700" kern="1200" dirty="0" err="1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verview</a:t>
            </a:r>
            <a:r>
              <a:rPr lang="en-US" altLang="en-US" sz="17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of AMD’s Zen lines (</a:t>
            </a:r>
            <a:r>
              <a:rPr lang="en-US" altLang="en-US" sz="17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15)</a:t>
            </a:r>
            <a:endParaRPr lang="hu-HU" sz="1700" dirty="0"/>
          </a:p>
        </p:txBody>
      </p:sp>
    </p:spTree>
    <p:extLst>
      <p:ext uri="{BB962C8B-B14F-4D97-AF65-F5344CB8AC3E}">
        <p14:creationId xmlns:p14="http://schemas.microsoft.com/office/powerpoint/2010/main" val="349062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6819" name="Group 371"/>
          <p:cNvGraphicFramePr>
            <a:graphicFrameLocks noGrp="1"/>
          </p:cNvGraphicFramePr>
          <p:nvPr>
            <p:extLst/>
          </p:nvPr>
        </p:nvGraphicFramePr>
        <p:xfrm>
          <a:off x="49341" y="1328296"/>
          <a:ext cx="9057161" cy="5018357"/>
        </p:xfrm>
        <a:graphic>
          <a:graphicData uri="http://schemas.openxmlformats.org/drawingml/2006/table">
            <a:tbl>
              <a:tblPr/>
              <a:tblGrid>
                <a:gridCol w="288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27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25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673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058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20178">
                  <a:extLst>
                    <a:ext uri="{9D8B030D-6E8A-4147-A177-3AD203B41FA5}">
                      <a16:colId xmlns:a16="http://schemas.microsoft.com/office/drawing/2014/main" val="351057884"/>
                    </a:ext>
                  </a:extLst>
                </a:gridCol>
              </a:tblGrid>
              <a:tr h="4553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18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  Core</a:t>
                      </a:r>
                      <a:endParaRPr kumimoji="0" lang="hu-HU" sz="118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Zen 4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en-US" sz="118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en-US" sz="118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en-US" sz="118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05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18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Technology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 nm</a:t>
                      </a:r>
                      <a:endParaRPr kumimoji="0" lang="hu-HU" sz="118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18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18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18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7945045"/>
                  </a:ext>
                </a:extLst>
              </a:tr>
              <a:tr h="270058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  Launched in</a:t>
                      </a:r>
                      <a:endParaRPr kumimoji="0" lang="hu-HU" sz="118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2022</a:t>
                      </a:r>
                      <a:endParaRPr kumimoji="0" lang="hu-HU" sz="118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18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18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18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2528244"/>
                  </a:ext>
                </a:extLst>
              </a:tr>
              <a:tr h="450104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18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2P servers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</a:t>
                      </a: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Verdana" panose="020B0604030504040204" pitchFamily="34" charset="0"/>
                        </a:rPr>
                        <a:t>~</a:t>
                      </a: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120-240 W)</a:t>
                      </a:r>
                      <a:endParaRPr kumimoji="0" lang="en-US" sz="118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18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18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18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18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0104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1P servers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</a:t>
                      </a: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Verdana" panose="020B0604030504040204" pitchFamily="34" charset="0"/>
                        </a:rPr>
                        <a:t>~</a:t>
                      </a: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120-240 W)</a:t>
                      </a:r>
                      <a:endParaRPr kumimoji="0" lang="en-US" sz="118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18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18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18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18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52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HEDTs</a:t>
                      </a:r>
                      <a:endParaRPr kumimoji="0" lang="hu-HU" sz="118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vert="vert27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HEDT</a:t>
                      </a:r>
                      <a:endParaRPr kumimoji="0" lang="hu-HU" sz="118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(~</a:t>
                      </a: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95</a:t>
                      </a:r>
                      <a:r>
                        <a:rPr kumimoji="0" lang="hu-HU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-12</a:t>
                      </a: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 </a:t>
                      </a:r>
                      <a:r>
                        <a:rPr kumimoji="0" lang="hu-HU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W)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180" b="0" i="1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18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180" b="0" i="1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180" b="0" i="1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8315">
                <a:tc rowSpan="2">
                  <a:txBody>
                    <a:bodyPr/>
                    <a:lstStyle/>
                    <a:p>
                      <a:endParaRPr lang="hu-HU" sz="1180"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No GPU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hu-HU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</a:t>
                      </a:r>
                      <a:r>
                        <a:rPr kumimoji="0" lang="hu-HU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Verdana" panose="020B0604030504040204" pitchFamily="34" charset="0"/>
                        </a:rPr>
                        <a:t>~</a:t>
                      </a: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Verdana" panose="020B0604030504040204" pitchFamily="34" charset="0"/>
                        </a:rPr>
                        <a:t>105</a:t>
                      </a: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-170 W</a:t>
                      </a:r>
                      <a:r>
                        <a:rPr kumimoji="0" lang="hu-HU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Ryzen 9/7/5 7xxxX (Raphael arch.)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18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18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18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419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APU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hu-HU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</a:t>
                      </a:r>
                      <a:r>
                        <a:rPr kumimoji="0" lang="hu-HU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Verdana" panose="020B0604030504040204" pitchFamily="34" charset="0"/>
                        </a:rPr>
                        <a:t>~</a:t>
                      </a: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Verdana" panose="020B0604030504040204" pitchFamily="34" charset="0"/>
                        </a:rPr>
                        <a:t>35</a:t>
                      </a: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-65 W</a:t>
                      </a:r>
                      <a:r>
                        <a:rPr kumimoji="0" lang="hu-HU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18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hu-HU" sz="118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18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18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0648749"/>
                  </a:ext>
                </a:extLst>
              </a:tr>
              <a:tr h="63228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18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18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Mainstream</a:t>
                      </a:r>
                      <a:endParaRPr kumimoji="0" lang="en-US" sz="118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(~</a:t>
                      </a: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35</a:t>
                      </a:r>
                      <a:r>
                        <a:rPr kumimoji="0" lang="hu-HU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-</a:t>
                      </a: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55 </a:t>
                      </a:r>
                      <a:r>
                        <a:rPr kumimoji="0" lang="hu-HU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W)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en-US" sz="118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en-US" sz="118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en-US" sz="118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en-US" sz="118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32285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Ultra portable</a:t>
                      </a:r>
                      <a:endParaRPr kumimoji="0" lang="hu-HU" sz="118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(~10</a:t>
                      </a: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-25 </a:t>
                      </a:r>
                      <a:r>
                        <a:rPr kumimoji="0" lang="hu-HU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W)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en-US" sz="118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en-US" sz="118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en-US" sz="118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en-US" sz="118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16573" name="Text Box 125"/>
          <p:cNvSpPr txBox="1">
            <a:spLocks noChangeArrowheads="1"/>
          </p:cNvSpPr>
          <p:nvPr/>
        </p:nvSpPr>
        <p:spPr bwMode="auto">
          <a:xfrm rot="16200000">
            <a:off x="-140428" y="4352781"/>
            <a:ext cx="647041" cy="27699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DTs</a:t>
            </a:r>
          </a:p>
        </p:txBody>
      </p:sp>
      <p:sp>
        <p:nvSpPr>
          <p:cNvPr id="616574" name="Text Box 126"/>
          <p:cNvSpPr txBox="1">
            <a:spLocks noChangeArrowheads="1"/>
          </p:cNvSpPr>
          <p:nvPr/>
        </p:nvSpPr>
        <p:spPr bwMode="auto">
          <a:xfrm rot="16200000">
            <a:off x="-375535" y="5630827"/>
            <a:ext cx="1134534" cy="27699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Notebooks</a:t>
            </a:r>
          </a:p>
        </p:txBody>
      </p:sp>
      <p:sp>
        <p:nvSpPr>
          <p:cNvPr id="616575" name="Text Box 127"/>
          <p:cNvSpPr txBox="1">
            <a:spLocks noChangeArrowheads="1"/>
          </p:cNvSpPr>
          <p:nvPr/>
        </p:nvSpPr>
        <p:spPr bwMode="auto">
          <a:xfrm rot="16200000">
            <a:off x="-267840" y="2669600"/>
            <a:ext cx="906759" cy="27699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Servers</a:t>
            </a:r>
          </a:p>
        </p:txBody>
      </p:sp>
      <p:sp>
        <p:nvSpPr>
          <p:cNvPr id="9" name="Rectangle 134"/>
          <p:cNvSpPr>
            <a:spLocks noChangeArrowheads="1"/>
          </p:cNvSpPr>
          <p:nvPr/>
        </p:nvSpPr>
        <p:spPr bwMode="auto">
          <a:xfrm>
            <a:off x="60183" y="484412"/>
            <a:ext cx="737150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Brand names and related processor names in AMD’s Zen lines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5. O</a:t>
            </a:r>
            <a:r>
              <a:rPr lang="en-US" altLang="en-US" sz="1700" kern="1200" dirty="0" err="1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verview</a:t>
            </a:r>
            <a:r>
              <a:rPr lang="en-US" altLang="en-US" sz="17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of AMD’s Zen lines (</a:t>
            </a:r>
            <a:r>
              <a:rPr lang="en-US" altLang="en-US" sz="17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16)</a:t>
            </a:r>
            <a:endParaRPr lang="hu-HU" sz="1700" dirty="0"/>
          </a:p>
        </p:txBody>
      </p:sp>
    </p:spTree>
    <p:extLst>
      <p:ext uri="{BB962C8B-B14F-4D97-AF65-F5344CB8AC3E}">
        <p14:creationId xmlns:p14="http://schemas.microsoft.com/office/powerpoint/2010/main" val="26204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5. O</a:t>
            </a:r>
            <a:r>
              <a:rPr lang="en-US" altLang="en-US" sz="1700" kern="1200" dirty="0" err="1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verview</a:t>
            </a:r>
            <a:r>
              <a:rPr lang="en-US" altLang="en-US" sz="17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of AMD’s Zen lines (</a:t>
            </a:r>
            <a:r>
              <a:rPr lang="en-US" altLang="en-US" sz="17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17)</a:t>
            </a:r>
            <a:endParaRPr lang="en-US" sz="1700" dirty="0"/>
          </a:p>
        </p:txBody>
      </p:sp>
      <p:pic>
        <p:nvPicPr>
          <p:cNvPr id="1028" name="Picture 4" descr="https://images.anandtech.com/doci/15921/Ryzen%204000%20G-Series%20-%20Consumer%20%26%20Commercial%20Press%20Deck-page-032_575p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321375"/>
            <a:ext cx="6457950" cy="363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6468" y="480363"/>
            <a:ext cx="3873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AMD’s Pro tagged models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120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407" y="5231718"/>
            <a:ext cx="9077532" cy="936000"/>
          </a:xfrm>
          <a:prstGeom prst="roundRect">
            <a:avLst/>
          </a:prstGeom>
          <a:solidFill>
            <a:srgbClr val="DDF2FF"/>
          </a:solidFill>
        </p:spPr>
        <p:txBody>
          <a:bodyPr wrap="square" rtlCol="0" anchor="ctr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2504" y="5231719"/>
            <a:ext cx="9163251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AMD’s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 technologies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feature set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provides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additional security, manageability, and business readiness.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 tagged models were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introduced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parallel with the standard models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2017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simplify our presentation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 models are not indicated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since their basic parameters are usually the same as those of the mainstream models.</a:t>
            </a:r>
          </a:p>
        </p:txBody>
      </p:sp>
    </p:spTree>
    <p:extLst>
      <p:ext uri="{BB962C8B-B14F-4D97-AF65-F5344CB8AC3E}">
        <p14:creationId xmlns:p14="http://schemas.microsoft.com/office/powerpoint/2010/main" val="243644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670794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 References</a:t>
            </a:r>
          </a:p>
        </p:txBody>
      </p:sp>
    </p:spTree>
    <p:extLst>
      <p:ext uri="{BB962C8B-B14F-4D97-AF65-F5344CB8AC3E}">
        <p14:creationId xmlns:p14="http://schemas.microsoft.com/office/powerpoint/2010/main" val="57582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z="1700" dirty="0"/>
              <a:t>6. </a:t>
            </a:r>
            <a:r>
              <a:rPr lang="hu-HU" altLang="en-US" sz="1700" dirty="0" err="1"/>
              <a:t>Ref</a:t>
            </a:r>
            <a:r>
              <a:rPr lang="en-US" altLang="en-US" sz="1700" dirty="0" err="1"/>
              <a:t>erences</a:t>
            </a:r>
            <a:r>
              <a:rPr lang="en-US" altLang="en-US" sz="1700" dirty="0"/>
              <a:t> (</a:t>
            </a:r>
            <a:r>
              <a:rPr lang="hu-HU" altLang="en-US" sz="1700" dirty="0"/>
              <a:t>1)</a:t>
            </a:r>
          </a:p>
        </p:txBody>
      </p:sp>
      <p:sp>
        <p:nvSpPr>
          <p:cNvPr id="314371" name="Text Box 3"/>
          <p:cNvSpPr txBox="1">
            <a:spLocks noChangeArrowheads="1"/>
          </p:cNvSpPr>
          <p:nvPr/>
        </p:nvSpPr>
        <p:spPr bwMode="auto">
          <a:xfrm>
            <a:off x="139550" y="624051"/>
            <a:ext cx="892391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[1]: 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Morris J.,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Computex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2016: AMD inches closer to Zen, announces Polaris graphics and new </a:t>
            </a:r>
            <a:endParaRPr kumimoji="0" lang="hu-HU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APUs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ZD Net,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June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1 2016, http://www.zdnet.com/article/computex-2016-amd-inches-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closer-to-zen-announces-polaris-graphics-and-new-apus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/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14372" name="Text Box 4"/>
          <p:cNvSpPr txBox="1">
            <a:spLocks noChangeArrowheads="1"/>
          </p:cNvSpPr>
          <p:nvPr/>
        </p:nvSpPr>
        <p:spPr bwMode="auto">
          <a:xfrm>
            <a:off x="139550" y="1468438"/>
            <a:ext cx="857369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[2]: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Chiappetta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M.,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Intel Xeon Scalable Debuts: Dual Xeon Platinum 8176 With 112 Threads </a:t>
            </a:r>
            <a:endParaRPr kumimoji="0" lang="hu-HU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Tested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Hot Hardware,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July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11 2017,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 https://hothardware.com/reviews/intel-xeon-scalable-processor-family-review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14373" name="Text Box 5"/>
          <p:cNvSpPr txBox="1">
            <a:spLocks noChangeArrowheads="1"/>
          </p:cNvSpPr>
          <p:nvPr/>
        </p:nvSpPr>
        <p:spPr bwMode="auto">
          <a:xfrm>
            <a:off x="139175" y="2266950"/>
            <a:ext cx="880343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[3]: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Teich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P.,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The Heart Of AMD’s EPYC Comeback Is Infinity Fabric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 The Next Platform, July 12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         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2017,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         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https://www.nextplatform.com/2017/07/12/heart-amds-epyc-comeback-infinity-fabric/</a:t>
            </a:r>
          </a:p>
        </p:txBody>
      </p:sp>
      <p:sp>
        <p:nvSpPr>
          <p:cNvPr id="314374" name="Text Box 13"/>
          <p:cNvSpPr txBox="1">
            <a:spLocks noChangeArrowheads="1"/>
          </p:cNvSpPr>
          <p:nvPr/>
        </p:nvSpPr>
        <p:spPr bwMode="auto">
          <a:xfrm>
            <a:off x="125773" y="3023364"/>
            <a:ext cx="887012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[4]: Intel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quadcore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Xeon 5300 review, Nov. 13 2006,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Hardware.Info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         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http://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www.hardware.info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/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en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-US/articles/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amdnY2ppZGWa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/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Intel_quadcore_Xeon_5300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_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          review</a:t>
            </a:r>
          </a:p>
        </p:txBody>
      </p:sp>
      <p:sp>
        <p:nvSpPr>
          <p:cNvPr id="314375" name="Text Box 14"/>
          <p:cNvSpPr txBox="1">
            <a:spLocks noChangeArrowheads="1"/>
          </p:cNvSpPr>
          <p:nvPr/>
        </p:nvSpPr>
        <p:spPr bwMode="auto">
          <a:xfrm>
            <a:off x="125398" y="3719902"/>
            <a:ext cx="86178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[5]: Wasson S., Intel's Woodcrest processor previewed, The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Bensley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server platform debuts, </a:t>
            </a:r>
            <a:endParaRPr kumimoji="0" lang="hu-HU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         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May 23, 2006, The Tech Report,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http://techreport.com/articles.x/10021/1 </a:t>
            </a:r>
          </a:p>
        </p:txBody>
      </p:sp>
      <p:sp>
        <p:nvSpPr>
          <p:cNvPr id="314376" name="Text Box 15"/>
          <p:cNvSpPr txBox="1">
            <a:spLocks noChangeArrowheads="1"/>
          </p:cNvSpPr>
          <p:nvPr/>
        </p:nvSpPr>
        <p:spPr bwMode="auto">
          <a:xfrm>
            <a:off x="125773" y="4326327"/>
            <a:ext cx="596830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[6]: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Wikipedia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 IBM z10, https://en.wikipedia.org/wiki/IBM_z10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314377" name="Text Box 16"/>
          <p:cNvSpPr txBox="1">
            <a:spLocks noChangeArrowheads="1"/>
          </p:cNvSpPr>
          <p:nvPr/>
        </p:nvSpPr>
        <p:spPr bwMode="auto">
          <a:xfrm>
            <a:off x="124185" y="4708915"/>
            <a:ext cx="87370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[7]: 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Kennedy P.,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AMD EPYC Infinity Fabric Update and MCM Cost Savings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 STH, Aug. 22 2017,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          https://www.servethehome.com/amd-epyc-infinity-fabric-update-mcm-cost-savings/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314378" name="Text Box 17"/>
          <p:cNvSpPr txBox="1">
            <a:spLocks noChangeArrowheads="1"/>
          </p:cNvSpPr>
          <p:nvPr/>
        </p:nvSpPr>
        <p:spPr bwMode="auto">
          <a:xfrm>
            <a:off x="125773" y="5316927"/>
            <a:ext cx="85820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[8]: -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List of AMD Ryzen microprocessors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Zen - Microarchitectures – AMD,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Wikipedia,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          https://en.wikipedia.org/wiki/List_of_AMD_Ryzen_microprocessors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25773" y="5926527"/>
            <a:ext cx="85820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[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9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]: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Amjad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T.,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AMD Zen CPU Core Implementation Details Shared At ISSCC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SegmentNext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          Febr. 9 2017, https://segmentnext.com/2017/02/09/amd-zen-CPU/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00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z="1700" dirty="0"/>
              <a:t>6. </a:t>
            </a:r>
            <a:r>
              <a:rPr lang="hu-HU" altLang="en-US" sz="1700" dirty="0" err="1"/>
              <a:t>Ref</a:t>
            </a:r>
            <a:r>
              <a:rPr lang="en-US" altLang="en-US" sz="1700" dirty="0" err="1"/>
              <a:t>erences</a:t>
            </a:r>
            <a:r>
              <a:rPr lang="en-US" altLang="en-US" sz="1700" dirty="0"/>
              <a:t> (</a:t>
            </a:r>
            <a:r>
              <a:rPr lang="hu-HU" altLang="en-US" sz="1700" dirty="0"/>
              <a:t>2)</a:t>
            </a:r>
          </a:p>
        </p:txBody>
      </p:sp>
      <p:sp>
        <p:nvSpPr>
          <p:cNvPr id="314371" name="Text Box 3"/>
          <p:cNvSpPr txBox="1">
            <a:spLocks noChangeArrowheads="1"/>
          </p:cNvSpPr>
          <p:nvPr/>
        </p:nvSpPr>
        <p:spPr bwMode="auto">
          <a:xfrm>
            <a:off x="141603" y="624051"/>
            <a:ext cx="876893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[1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0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]: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Cutress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I.,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The AMD Zen and Ryzen 7 Review: A Deep Dive on 1800X, 1700X and 1700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AnandTech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March 2 2017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http://www.anandtech.com/show/11170/the-amd-zen-and-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 ryzen-7-review-a-deep-dive-on-1800x-1700x-and-1700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14372" name="Text Box 4"/>
          <p:cNvSpPr txBox="1">
            <a:spLocks noChangeArrowheads="1"/>
          </p:cNvSpPr>
          <p:nvPr/>
        </p:nvSpPr>
        <p:spPr bwMode="auto">
          <a:xfrm>
            <a:off x="141603" y="1449388"/>
            <a:ext cx="88019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11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]: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Alcorn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P.,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Intel Plays Defense: Inside Its EPYC Slide Deck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Tom’s Hardware,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July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17 2017,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http://www.tomshardware.com/reviews/intel-amd-die-fabric-slides,5125-2.html</a:t>
            </a:r>
          </a:p>
        </p:txBody>
      </p:sp>
      <p:sp>
        <p:nvSpPr>
          <p:cNvPr id="314373" name="Text Box 5"/>
          <p:cNvSpPr txBox="1">
            <a:spLocks noChangeArrowheads="1"/>
          </p:cNvSpPr>
          <p:nvPr/>
        </p:nvSpPr>
        <p:spPr bwMode="auto">
          <a:xfrm>
            <a:off x="141228" y="2057400"/>
            <a:ext cx="71654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[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12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]: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Wan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S.,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AMD Releases EPYC Enterprise Processors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eTeknix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 2017,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          https://www.eteknix.com/amd-releases-epyc-enterprise-processors/ 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314374" name="Text Box 13"/>
          <p:cNvSpPr txBox="1">
            <a:spLocks noChangeArrowheads="1"/>
          </p:cNvSpPr>
          <p:nvPr/>
        </p:nvSpPr>
        <p:spPr bwMode="auto">
          <a:xfrm>
            <a:off x="141603" y="2665413"/>
            <a:ext cx="900490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[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13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]: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Cutress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I., AMD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Gives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More Zen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Details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: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Ryzen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 3.4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GHz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+,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NVMe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Neural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Net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Prediction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          </a:t>
            </a:r>
            <a:r>
              <a:rPr kumimoji="0" lang="hu-HU" alt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&amp; 25 MHz </a:t>
            </a:r>
            <a:r>
              <a:rPr kumimoji="0" lang="hu-HU" altLang="en-US" sz="1400" b="0" i="0" u="none" strike="noStrike" kern="12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Boost</a:t>
            </a:r>
            <a:r>
              <a:rPr kumimoji="0" lang="hu-HU" alt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hu-HU" altLang="en-US" sz="1400" b="0" i="0" u="none" strike="noStrike" kern="12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Steps</a:t>
            </a:r>
            <a:r>
              <a:rPr kumimoji="0" lang="hu-HU" alt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 </a:t>
            </a:r>
            <a:r>
              <a:rPr kumimoji="0" lang="hu-HU" altLang="en-US" sz="1400" b="0" i="0" u="none" strike="noStrike" kern="12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AnandTech</a:t>
            </a:r>
            <a:r>
              <a:rPr kumimoji="0" lang="hu-HU" alt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 Dec. 13 2016, http://www.anandtech.com/show/10907/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          amd-gives-more-zen-details-ryzen-34-ghz-nvme-neural-net-prediction-25-mhz-boost-steps</a:t>
            </a:r>
          </a:p>
        </p:txBody>
      </p:sp>
      <p:sp>
        <p:nvSpPr>
          <p:cNvPr id="314375" name="Text Box 14"/>
          <p:cNvSpPr txBox="1">
            <a:spLocks noChangeArrowheads="1"/>
          </p:cNvSpPr>
          <p:nvPr/>
        </p:nvSpPr>
        <p:spPr bwMode="auto">
          <a:xfrm>
            <a:off x="141228" y="3473450"/>
            <a:ext cx="882267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[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14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]: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Hruska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J.,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New leak hints at AMD Zen’s architecture, organization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Extreme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Tech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April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29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          2015, https://www.extremetech.com/gaming/204523-new-leak-hints-at-amd-zens-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         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architecture-organization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314377" name="Text Box 16"/>
          <p:cNvSpPr txBox="1">
            <a:spLocks noChangeArrowheads="1"/>
          </p:cNvSpPr>
          <p:nvPr/>
        </p:nvSpPr>
        <p:spPr bwMode="auto">
          <a:xfrm>
            <a:off x="140015" y="4281488"/>
            <a:ext cx="904273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[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15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]: 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Clark M.,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A 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New x86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Core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Architecture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for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the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Next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Generation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of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Computing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 Hot Chips 28,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          Aug. 23 2016, http://www.hotchips.org/wp-content/uploads/hc_archives/hc28/HC28.23-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         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Tuesday-Epub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/HC28.23.90-High-Perform-Epub/HC28.23.930-X86-core-MikeClark-AMD-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         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final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_v2-28.pdf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41603" y="5308600"/>
            <a:ext cx="904114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[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16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]: 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Singh T., Zen: A Next-Generation High-Performance x86 Core,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Proc. 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ISSCC 2017, Session 3,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          Digital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Processors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          https://ieeexplore.ieee.org/stamp/stamp.jsp?arnumber=7870256</a:t>
            </a:r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141603" y="6107380"/>
            <a:ext cx="85820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[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17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]: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Goto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H., AMD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Infinity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Fabric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 PC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Watch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April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6 2017,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         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http://pc.watch.impress.co.jp/docs/column/kaigai/1053318.html</a:t>
            </a:r>
          </a:p>
        </p:txBody>
      </p:sp>
    </p:spTree>
    <p:extLst>
      <p:ext uri="{BB962C8B-B14F-4D97-AF65-F5344CB8AC3E}">
        <p14:creationId xmlns:p14="http://schemas.microsoft.com/office/powerpoint/2010/main" val="257517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z="1700" dirty="0"/>
              <a:t>6. </a:t>
            </a:r>
            <a:r>
              <a:rPr lang="hu-HU" altLang="en-US" sz="1700" dirty="0" err="1"/>
              <a:t>Ref</a:t>
            </a:r>
            <a:r>
              <a:rPr lang="en-US" altLang="en-US" sz="1700" dirty="0" err="1"/>
              <a:t>erences</a:t>
            </a:r>
            <a:r>
              <a:rPr lang="en-US" altLang="en-US" sz="1700" dirty="0"/>
              <a:t> (</a:t>
            </a:r>
            <a:r>
              <a:rPr lang="hu-HU" altLang="en-US" sz="1700" dirty="0"/>
              <a:t>3)</a:t>
            </a:r>
          </a:p>
        </p:txBody>
      </p:sp>
      <p:sp>
        <p:nvSpPr>
          <p:cNvPr id="314371" name="Text Box 3"/>
          <p:cNvSpPr txBox="1">
            <a:spLocks noChangeArrowheads="1"/>
          </p:cNvSpPr>
          <p:nvPr/>
        </p:nvSpPr>
        <p:spPr bwMode="auto">
          <a:xfrm>
            <a:off x="143567" y="624051"/>
            <a:ext cx="898207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[1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8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]: 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Morgan T. P.,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AMD Winds Up One-Two Compute Punch For Servers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The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Next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Platform,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June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19 2017,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 https://www.nextplatform.com/2017/06/19/amd-winds-one-two-compute-punch-servers/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14372" name="Text Box 4"/>
          <p:cNvSpPr txBox="1">
            <a:spLocks noChangeArrowheads="1"/>
          </p:cNvSpPr>
          <p:nvPr/>
        </p:nvSpPr>
        <p:spPr bwMode="auto">
          <a:xfrm>
            <a:off x="143567" y="1449388"/>
            <a:ext cx="622805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19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]: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Koduri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R., AMD’s 2017 Financial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Analyst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Day, May 16 2017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14373" name="Text Box 5"/>
          <p:cNvSpPr txBox="1">
            <a:spLocks noChangeArrowheads="1"/>
          </p:cNvSpPr>
          <p:nvPr/>
        </p:nvSpPr>
        <p:spPr bwMode="auto">
          <a:xfrm>
            <a:off x="143192" y="1838325"/>
            <a:ext cx="850143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[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20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]: 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Ung G. M.,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Ryzen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Threadripper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review: AMD's monster 1950X stomps on other CPUs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          PC World, Aug. 10 2017, https://www.pcworld.com/article/3214635/components-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         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processors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/ryzen-threadripper-review-we-test-amds-monster-CPU.html 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314374" name="Text Box 13"/>
          <p:cNvSpPr txBox="1">
            <a:spLocks noChangeArrowheads="1"/>
          </p:cNvSpPr>
          <p:nvPr/>
        </p:nvSpPr>
        <p:spPr bwMode="auto">
          <a:xfrm>
            <a:off x="143567" y="2665413"/>
            <a:ext cx="881504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[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21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]: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Cutress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I.,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AMD's Future in Servers: New 7000-Series CPUs Launched and EPYC Analysis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         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AnandTech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June 20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2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017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 http://www.anandtech.com/show/11551/amds-future-in-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          servers-new-7000-series-CPUs-launched-and-epyc-analysis/2</a:t>
            </a:r>
          </a:p>
        </p:txBody>
      </p:sp>
      <p:sp>
        <p:nvSpPr>
          <p:cNvPr id="314375" name="Text Box 14"/>
          <p:cNvSpPr txBox="1">
            <a:spLocks noChangeArrowheads="1"/>
          </p:cNvSpPr>
          <p:nvPr/>
        </p:nvSpPr>
        <p:spPr bwMode="auto">
          <a:xfrm>
            <a:off x="143192" y="3473450"/>
            <a:ext cx="86314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[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22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]: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Alcorn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P.,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Intel Core i9-7900X Review: Meet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Skylake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-X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 Tom’s Hardware,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June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19 2017,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         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http://www.tomshardware.com/reviews/intel-core-i9-7900x-skylake-x,5092-2.html</a:t>
            </a:r>
          </a:p>
        </p:txBody>
      </p:sp>
      <p:sp>
        <p:nvSpPr>
          <p:cNvPr id="314377" name="Text Box 16"/>
          <p:cNvSpPr txBox="1">
            <a:spLocks noChangeArrowheads="1"/>
          </p:cNvSpPr>
          <p:nvPr/>
        </p:nvSpPr>
        <p:spPr bwMode="auto">
          <a:xfrm>
            <a:off x="141979" y="4071938"/>
            <a:ext cx="852804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[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23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]: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Cutress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I.,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The AMD Ryzen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Threadripper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1950X and 1920X Review: CPUs on Steroids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         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AnandTech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Aug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.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10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2017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 http://www.anandtech.com/show/11697/the-amd-ryzen-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          threadripper-1950x-and-1920x-review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43566" y="4889500"/>
            <a:ext cx="89614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[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24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]: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Alcorn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P.,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AMD Ryzen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Threadripper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1950X Review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 Tom’s Hardware, Aug. 10 2017,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         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http://www.tomshardware.com/reviews/amd-ryzen-threadripper-1950x-CPU,5167-2.html</a:t>
            </a:r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143567" y="5499100"/>
            <a:ext cx="896143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[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25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]: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Gasior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G.,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Your guide to the Ryzen AM4 platform and its X370, B350, and A320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chipsets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         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March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2 2017, https://rog.asus.com/articles/technologies/your-guide-to-the-ryzen-am4-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          platform-and-its-x370-b350-and-a320-chipsets/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35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z="1700" dirty="0"/>
              <a:t>6. </a:t>
            </a:r>
            <a:r>
              <a:rPr lang="hu-HU" altLang="en-US" sz="1700" dirty="0" err="1"/>
              <a:t>Ref</a:t>
            </a:r>
            <a:r>
              <a:rPr lang="en-US" altLang="en-US" sz="1700" dirty="0" err="1"/>
              <a:t>erences</a:t>
            </a:r>
            <a:r>
              <a:rPr lang="en-US" altLang="en-US" sz="1700" dirty="0"/>
              <a:t> (</a:t>
            </a:r>
            <a:r>
              <a:rPr lang="hu-HU" altLang="en-US" sz="1700" dirty="0"/>
              <a:t>4)</a:t>
            </a:r>
          </a:p>
        </p:txBody>
      </p:sp>
      <p:sp>
        <p:nvSpPr>
          <p:cNvPr id="314371" name="Text Box 3"/>
          <p:cNvSpPr txBox="1">
            <a:spLocks noChangeArrowheads="1"/>
          </p:cNvSpPr>
          <p:nvPr/>
        </p:nvSpPr>
        <p:spPr bwMode="auto">
          <a:xfrm>
            <a:off x="141603" y="624051"/>
            <a:ext cx="888281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26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]: 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Ung G. M.,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Why Ryzen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Threadripper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has two extra chips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PC World,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July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27 2017,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https://www.pcworld.com/article/3211409/computers/why-ryzen-threadripper-has-two-</a:t>
            </a:r>
            <a:endParaRPr kumimoji="0" lang="hu-HU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mysterious-chips.html</a:t>
            </a:r>
          </a:p>
        </p:txBody>
      </p:sp>
      <p:sp>
        <p:nvSpPr>
          <p:cNvPr id="314372" name="Text Box 4"/>
          <p:cNvSpPr txBox="1">
            <a:spLocks noChangeArrowheads="1"/>
          </p:cNvSpPr>
          <p:nvPr/>
        </p:nvSpPr>
        <p:spPr bwMode="auto">
          <a:xfrm>
            <a:off x="141603" y="1449388"/>
            <a:ext cx="69357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27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]: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Cinebench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Maxon, https://www.maxon.net/en/products/Cinebench/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14373" name="Text Box 5"/>
          <p:cNvSpPr txBox="1">
            <a:spLocks noChangeArrowheads="1"/>
          </p:cNvSpPr>
          <p:nvPr/>
        </p:nvSpPr>
        <p:spPr bwMode="auto">
          <a:xfrm>
            <a:off x="141228" y="1838325"/>
            <a:ext cx="875092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[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28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]: 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AMD: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Threadripper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Owns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Intel,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Seeking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Alpha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 Aug. 11 2017,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         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https://seekingalpha.com/article/4097976-amd-threadripper-owns-intel?auth_param=</a:t>
            </a:r>
            <a:endParaRPr kumimoji="0" lang="hu-HU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         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djq9a:1corga9:7e836bbeb489dc69af8486d4cc569a2e</a:t>
            </a:r>
          </a:p>
        </p:txBody>
      </p:sp>
      <p:sp>
        <p:nvSpPr>
          <p:cNvPr id="314374" name="Text Box 13"/>
          <p:cNvSpPr txBox="1">
            <a:spLocks noChangeArrowheads="1"/>
          </p:cNvSpPr>
          <p:nvPr/>
        </p:nvSpPr>
        <p:spPr bwMode="auto">
          <a:xfrm>
            <a:off x="141603" y="2665413"/>
            <a:ext cx="893244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[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29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]: 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A New Day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for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the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Datacenter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Presentation at AMD Financial Analyst Day, May 16 2017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http://ir.amd.com/phoenix.zhtml?c=74093&amp;p=irol-analystday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</a:p>
        </p:txBody>
      </p:sp>
      <p:sp>
        <p:nvSpPr>
          <p:cNvPr id="314375" name="Text Box 14"/>
          <p:cNvSpPr txBox="1">
            <a:spLocks noChangeArrowheads="1"/>
          </p:cNvSpPr>
          <p:nvPr/>
        </p:nvSpPr>
        <p:spPr bwMode="auto">
          <a:xfrm>
            <a:off x="141228" y="3282950"/>
            <a:ext cx="871424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[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30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]: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Teich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P.,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The New Server Economies Of Scale For AMD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 The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Next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Platform,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July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13 2017,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         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https://www.nextplatform.com/2017/07/13/new-server-economies-scale-amd/</a:t>
            </a:r>
          </a:p>
        </p:txBody>
      </p:sp>
      <p:sp>
        <p:nvSpPr>
          <p:cNvPr id="314377" name="Text Box 16"/>
          <p:cNvSpPr txBox="1">
            <a:spLocks noChangeArrowheads="1"/>
          </p:cNvSpPr>
          <p:nvPr/>
        </p:nvSpPr>
        <p:spPr bwMode="auto">
          <a:xfrm>
            <a:off x="140015" y="3881438"/>
            <a:ext cx="80600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[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31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]: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Kingsley-Hughes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A.,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AMD EPYC: What you need to know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 ZD Net,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June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21 2017,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         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http://www.zdnet.com/article/amd-epyc-what-you-need-to-know/</a:t>
            </a:r>
          </a:p>
        </p:txBody>
      </p:sp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141602" y="4489450"/>
            <a:ext cx="89614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[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32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]: 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MCM-GPU: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Multi-Chip-Module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GPUs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for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Continued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Performance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Scalability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Nvidia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         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http://research.nvidia.com/publication/2017-06_MCM-GPU%3A-Multi-Chip-Module-GPUs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141603" y="5099050"/>
            <a:ext cx="89614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[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33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]: 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H11DSI-NT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Users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’s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Manual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Supermicro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 2017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0953" y="5540189"/>
            <a:ext cx="90433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[34]: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Hruska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J., Report: AMD Stealing Significant Market Share, Revenue from Intel,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Extremetech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Sept. 6, 2017,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https://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www.extremetech.com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/computing/255122-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european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-retailer-shows-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-stealing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-significant-market-share-revenue-intel</a:t>
            </a:r>
          </a:p>
        </p:txBody>
      </p:sp>
    </p:spTree>
    <p:extLst>
      <p:ext uri="{BB962C8B-B14F-4D97-AF65-F5344CB8AC3E}">
        <p14:creationId xmlns:p14="http://schemas.microsoft.com/office/powerpoint/2010/main" val="190912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dirty="0"/>
              <a:t>6. </a:t>
            </a:r>
            <a:r>
              <a:rPr lang="hu-HU" altLang="en-US" sz="1700" dirty="0" err="1"/>
              <a:t>Ref</a:t>
            </a:r>
            <a:r>
              <a:rPr lang="en-US" altLang="en-US" sz="1700" dirty="0" err="1"/>
              <a:t>erences</a:t>
            </a:r>
            <a:r>
              <a:rPr lang="en-US" altLang="en-US" sz="1700" dirty="0"/>
              <a:t> (5</a:t>
            </a:r>
            <a:r>
              <a:rPr lang="hu-HU" altLang="en-US" sz="1700" dirty="0"/>
              <a:t>)</a:t>
            </a:r>
            <a:endParaRPr lang="en-US" sz="1700" dirty="0"/>
          </a:p>
        </p:txBody>
      </p:sp>
      <p:sp>
        <p:nvSpPr>
          <p:cNvPr id="4" name="TextBox 3"/>
          <p:cNvSpPr txBox="1"/>
          <p:nvPr/>
        </p:nvSpPr>
        <p:spPr>
          <a:xfrm>
            <a:off x="121543" y="624274"/>
            <a:ext cx="71302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[35]: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Skylake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(client) - Microarchitectures - Intel,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https://en.wikichip.org/wiki/intel/microarchitectures/skylake_(client)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4999" y="1223684"/>
            <a:ext cx="60136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[36]: Zen - Microarchitectures - AMD,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WikiChip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https://en.wikichip.org/wiki/amd/microarchitectures/zen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3507" y="1815354"/>
            <a:ext cx="913833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[37]: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Kampman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J., AMD's Ryzen 7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2700U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Ryzen 5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2500U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APUs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revealed,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TechReport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Oct. 26, 2017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http://techreport.com/review/32743/amd-ryzen-7-2700u-and-ryzen-5-2500u-apus-revealed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2066" y="2685142"/>
            <a:ext cx="91651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[38]: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Cutress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I., Ryzen Mobile is Launched: AMD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APUs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for Laptops, with Vega and Updated Zen,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AnandTech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Oct. 26, 2017,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https://www.anandtech.com/show/11964/ryzen-mobile-is-launched-amd-apus-for-laptops-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with-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vega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-and-updated-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zen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1826" y="3671048"/>
            <a:ext cx="8094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[39]: Day M., Understanding Low Drop Out 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LDO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Regulators, Texas Instruments, 2006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http://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www.ti.com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/lit/ml/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slup239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/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slup239.pdf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4999" y="4289613"/>
            <a:ext cx="893590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[40]: Bright P., CPU competition at last: AMD Ryzen brings 8 cores from just $329,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ArsTechnica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2/22/2017, https://arstechnica.com/information-technology/2017/02/amd-ryzen-arrives-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march-2-8-cores-16-threads-from-just-329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1826" y="5082989"/>
            <a:ext cx="89645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[41]: </a:t>
            </a: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 Programing Reference (PPR) for AMD Family 17h Model 01h, Revision B1 Processors,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54945 Rev. 1.14, April 15, 2017          ,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24999" y="5634321"/>
            <a:ext cx="939231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[42]: Kennedy P., Second AMD Naples Server Pictures and Platform Block Diagram 112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PCie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Lanes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Exposed!,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ServeTheHome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 April 6, 2017,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https://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www.servethehome.com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/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wp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-content/uploads/2017/04/AMD-Naples-Server-Block-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Diagram.jpg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36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3595" y="490497"/>
            <a:ext cx="23519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sz="1600" dirty="0">
                <a:solidFill>
                  <a:srgbClr val="FF0000"/>
                </a:solidFill>
                <a:latin typeface="+mj-lt"/>
              </a:rPr>
              <a:t>Preface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2882" y="818146"/>
            <a:ext cx="9079730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1600" spc="-30" dirty="0">
                <a:latin typeface="+mj-lt"/>
              </a:rPr>
              <a:t>In this Chapter we </a:t>
            </a:r>
            <a:r>
              <a:rPr lang="en-GB" sz="1600" spc="-30" dirty="0">
                <a:solidFill>
                  <a:srgbClr val="0070C0"/>
                </a:solidFill>
                <a:latin typeface="+mj-lt"/>
              </a:rPr>
              <a:t>focus </a:t>
            </a:r>
            <a:r>
              <a:rPr lang="en-GB" sz="1600" spc="-30" dirty="0">
                <a:latin typeface="+mj-lt"/>
              </a:rPr>
              <a:t>on </a:t>
            </a:r>
            <a:r>
              <a:rPr lang="en-GB" sz="1600" spc="-30" dirty="0">
                <a:solidFill>
                  <a:srgbClr val="FF0000"/>
                </a:solidFill>
                <a:latin typeface="+mj-lt"/>
              </a:rPr>
              <a:t>design concepts of AMD’s Zen core based processors</a:t>
            </a:r>
          </a:p>
          <a:p>
            <a:pPr fontAlgn="base">
              <a:spcAft>
                <a:spcPts val="600"/>
              </a:spcAft>
            </a:pPr>
            <a:r>
              <a:rPr lang="en-GB" sz="1600" dirty="0">
                <a:latin typeface="+mj-lt"/>
              </a:rPr>
              <a:t>      that enabled AMD to surpass Intel’s processors at least temporary.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To reduce the length of this Chapter </a:t>
            </a:r>
            <a:r>
              <a:rPr lang="en-GB" sz="1600" dirty="0">
                <a:solidFill>
                  <a:srgbClr val="0070C0"/>
                </a:solidFill>
                <a:latin typeface="+mj-lt"/>
              </a:rPr>
              <a:t>we omit discussing the evolution of the</a:t>
            </a:r>
          </a:p>
          <a:p>
            <a:pPr fontAlgn="base">
              <a:spcAft>
                <a:spcPts val="600"/>
              </a:spcAft>
            </a:pPr>
            <a:r>
              <a:rPr lang="en-GB" sz="1600" spc="-30" dirty="0">
                <a:solidFill>
                  <a:srgbClr val="0070C0"/>
                </a:solidFill>
                <a:latin typeface="+mj-lt"/>
              </a:rPr>
              <a:t>      implemented</a:t>
            </a:r>
            <a:r>
              <a:rPr lang="en-GB" sz="1600" spc="-30" dirty="0">
                <a:latin typeface="+mj-lt"/>
              </a:rPr>
              <a:t> </a:t>
            </a:r>
            <a:r>
              <a:rPr lang="en-GB" sz="1600" spc="-30" dirty="0">
                <a:solidFill>
                  <a:srgbClr val="0070C0"/>
                </a:solidFill>
                <a:latin typeface="+mj-lt"/>
              </a:rPr>
              <a:t>ISA,</a:t>
            </a:r>
            <a:r>
              <a:rPr lang="en-GB" sz="1600" spc="-30" dirty="0">
                <a:latin typeface="+mj-lt"/>
              </a:rPr>
              <a:t> </a:t>
            </a:r>
            <a:r>
              <a:rPr lang="en-GB" sz="1600" spc="-30" dirty="0">
                <a:solidFill>
                  <a:srgbClr val="0070C0"/>
                </a:solidFill>
                <a:latin typeface="+mj-lt"/>
              </a:rPr>
              <a:t>the microarchitecture and power management of Zen processors. </a:t>
            </a:r>
          </a:p>
          <a:p>
            <a:pPr fontAlgn="base"/>
            <a:r>
              <a:rPr lang="en-GB" sz="1600" dirty="0">
                <a:latin typeface="+mj-lt"/>
              </a:rPr>
              <a:t>    These issues are discussed then in Chapters dealing with mobile, client and</a:t>
            </a:r>
          </a:p>
          <a:p>
            <a:pPr fontAlgn="base"/>
            <a:r>
              <a:rPr lang="en-GB" sz="1600" dirty="0">
                <a:latin typeface="+mj-lt"/>
              </a:rPr>
              <a:t>      server processors in general.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69" y="2515909"/>
            <a:ext cx="30714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>
                <a:solidFill>
                  <a:srgbClr val="FF0000"/>
                </a:solidFill>
                <a:latin typeface="+mj-lt"/>
              </a:rPr>
              <a:t>Remarks to the terminology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5632" y="2827201"/>
            <a:ext cx="919476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 term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Zen-based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is ambiguous</a:t>
            </a:r>
            <a:r>
              <a:rPr lang="en-US" sz="1600" dirty="0">
                <a:latin typeface="+mj-lt"/>
              </a:rPr>
              <a:t>.</a:t>
            </a:r>
          </a:p>
          <a:p>
            <a:pPr fontAlgn="base"/>
            <a:r>
              <a:rPr lang="en-US" sz="1600" dirty="0">
                <a:latin typeface="+mj-lt"/>
              </a:rPr>
              <a:t>    It may refer either to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Zen core based processors in general </a:t>
            </a:r>
            <a:r>
              <a:rPr lang="en-US" sz="1600" dirty="0">
                <a:latin typeface="+mj-lt"/>
              </a:rPr>
              <a:t>or to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first generation</a:t>
            </a:r>
          </a:p>
          <a:p>
            <a:pPr fontAlgn="base"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 “Zen core”-based processors in particular.</a:t>
            </a:r>
          </a:p>
          <a:p>
            <a:pPr fontAlgn="base"/>
            <a:r>
              <a:rPr lang="en-US" sz="1600" dirty="0">
                <a:latin typeface="+mj-lt"/>
              </a:rPr>
              <a:t>    </a:t>
            </a:r>
            <a:r>
              <a:rPr lang="en-US" sz="1600" spc="-30" dirty="0">
                <a:latin typeface="+mj-lt"/>
              </a:rPr>
              <a:t>To resolve this ambiguity, we use the term </a:t>
            </a:r>
            <a:r>
              <a:rPr lang="en-US" sz="1600" spc="-30" dirty="0">
                <a:solidFill>
                  <a:srgbClr val="FF0000"/>
                </a:solidFill>
                <a:latin typeface="+mj-lt"/>
              </a:rPr>
              <a:t>Zen-based</a:t>
            </a:r>
            <a:r>
              <a:rPr lang="en-US" sz="1600" spc="-30" dirty="0">
                <a:latin typeface="+mj-lt"/>
              </a:rPr>
              <a:t> if we refer to </a:t>
            </a:r>
            <a:r>
              <a:rPr lang="en-US" sz="1600" spc="-30" dirty="0">
                <a:solidFill>
                  <a:srgbClr val="0070C0"/>
                </a:solidFill>
                <a:latin typeface="+mj-lt"/>
              </a:rPr>
              <a:t>Zen core-based </a:t>
            </a:r>
          </a:p>
          <a:p>
            <a:pPr fontAlgn="base"/>
            <a:r>
              <a:rPr lang="en-US" sz="1600" dirty="0">
                <a:solidFill>
                  <a:srgbClr val="0070C0"/>
                </a:solidFill>
                <a:latin typeface="+mj-lt"/>
              </a:rPr>
              <a:t>       (Family 17h-based) processors in general </a:t>
            </a:r>
            <a:r>
              <a:rPr lang="en-US" sz="1600" dirty="0">
                <a:latin typeface="+mj-lt"/>
              </a:rPr>
              <a:t>and make use of the term </a:t>
            </a:r>
          </a:p>
          <a:p>
            <a:pPr fontAlgn="base"/>
            <a:r>
              <a:rPr lang="en-US" sz="1600" spc="-30" dirty="0">
                <a:solidFill>
                  <a:srgbClr val="FF0000"/>
                </a:solidFill>
                <a:latin typeface="+mj-lt"/>
              </a:rPr>
              <a:t>      1. gen. Zen core-based </a:t>
            </a:r>
            <a:r>
              <a:rPr lang="en-US" sz="1600" spc="-30" dirty="0">
                <a:latin typeface="+mj-lt"/>
              </a:rPr>
              <a:t>if we make reference to its </a:t>
            </a:r>
            <a:r>
              <a:rPr lang="en-US" sz="1600" spc="-30" dirty="0">
                <a:solidFill>
                  <a:srgbClr val="0070C0"/>
                </a:solidFill>
                <a:latin typeface="+mj-lt"/>
              </a:rPr>
              <a:t>first generation implementation</a:t>
            </a:r>
          </a:p>
          <a:p>
            <a:pPr fontAlgn="base"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in particular</a:t>
            </a:r>
            <a:r>
              <a:rPr lang="en-US" sz="1600" dirty="0">
                <a:latin typeface="+mj-lt"/>
              </a:rPr>
              <a:t>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In addition, AMD interprets the term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mobile</a:t>
            </a:r>
            <a:r>
              <a:rPr lang="en-US" sz="1600" dirty="0">
                <a:latin typeface="+mj-lt"/>
              </a:rPr>
              <a:t> individually, (like Intel) by using </a:t>
            </a:r>
          </a:p>
          <a:p>
            <a:pPr fontAlgn="base">
              <a:spcAft>
                <a:spcPts val="600"/>
              </a:spcAft>
            </a:pPr>
            <a:r>
              <a:rPr lang="en-US" sz="1600" dirty="0">
                <a:latin typeface="+mj-lt"/>
              </a:rPr>
              <a:t>      this term for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laptops.</a:t>
            </a:r>
          </a:p>
          <a:p>
            <a:pPr fontAlgn="base"/>
            <a:r>
              <a:rPr lang="en-US" sz="1600" dirty="0">
                <a:solidFill>
                  <a:srgbClr val="0070C0"/>
                </a:solidFill>
                <a:latin typeface="+mj-lt"/>
              </a:rPr>
              <a:t>    </a:t>
            </a:r>
            <a:r>
              <a:rPr lang="en-US" sz="1600" spc="-30" dirty="0">
                <a:latin typeface="+mj-lt"/>
              </a:rPr>
              <a:t>In this Chapter we follow AMD’s terminology.</a:t>
            </a:r>
            <a:endParaRPr lang="en-US" sz="1600" spc="-3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700" dirty="0"/>
              <a:t>Preface</a:t>
            </a:r>
          </a:p>
        </p:txBody>
      </p:sp>
    </p:spTree>
    <p:extLst>
      <p:ext uri="{BB962C8B-B14F-4D97-AF65-F5344CB8AC3E}">
        <p14:creationId xmlns:p14="http://schemas.microsoft.com/office/powerpoint/2010/main" val="3526660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1250"/>
          <a:stretch/>
        </p:blipFill>
        <p:spPr>
          <a:xfrm>
            <a:off x="0" y="1184761"/>
            <a:ext cx="9144000" cy="486603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700" dirty="0"/>
              <a:t>1. </a:t>
            </a:r>
            <a:r>
              <a:rPr lang="en-US" sz="1700" dirty="0"/>
              <a:t>Introduction</a:t>
            </a:r>
            <a:r>
              <a:rPr lang="hu-HU" sz="1700" dirty="0"/>
              <a:t> (</a:t>
            </a:r>
            <a:r>
              <a:rPr lang="en-US" sz="1700" dirty="0" smtClean="0"/>
              <a:t>17</a:t>
            </a:r>
            <a:r>
              <a:rPr lang="hu-HU" sz="1700" dirty="0" smtClean="0"/>
              <a:t>)</a:t>
            </a:r>
            <a:endParaRPr lang="en-US" sz="1700" dirty="0"/>
          </a:p>
        </p:txBody>
      </p:sp>
      <p:sp>
        <p:nvSpPr>
          <p:cNvPr id="5" name="TextBox 4"/>
          <p:cNvSpPr txBox="1"/>
          <p:nvPr/>
        </p:nvSpPr>
        <p:spPr>
          <a:xfrm>
            <a:off x="92298" y="484401"/>
            <a:ext cx="8328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AMD's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decreasing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unit shares on the world market 2006-2016 </a:t>
            </a:r>
            <a:r>
              <a:rPr lang="en-US" dirty="0">
                <a:latin typeface="+mj-lt"/>
              </a:rPr>
              <a:t>[51</a:t>
            </a:r>
            <a:r>
              <a:rPr lang="en-US" dirty="0" smtClean="0">
                <a:latin typeface="+mj-lt"/>
              </a:rPr>
              <a:t>] -2</a:t>
            </a:r>
            <a:endParaRPr lang="en-US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5723" y="6085494"/>
            <a:ext cx="90610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AMD’s subsequent decrease in market shares was caused by the </a:t>
            </a:r>
            <a:r>
              <a:rPr lang="en-US" sz="1600" spc="-3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superior performance </a:t>
            </a:r>
          </a:p>
          <a:p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spc="-3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of Intel’s Core 2-based processors vs. AMD’s next (K10-based) lines.</a:t>
            </a:r>
            <a:endParaRPr lang="en-US" sz="1600" spc="-3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 rot="572372">
            <a:off x="1462880" y="1584737"/>
            <a:ext cx="7737653" cy="2932386"/>
          </a:xfrm>
          <a:prstGeom prst="ellipse">
            <a:avLst/>
          </a:prstGeom>
          <a:ln w="28575">
            <a:solidFill>
              <a:srgbClr val="FF0000"/>
            </a:solidFill>
            <a:prstDash val="sysDot"/>
          </a:ln>
        </p:spPr>
        <p:txBody>
          <a:bodyPr wrap="square" rtlCol="0" anchor="ctr">
            <a:spAutoFit/>
          </a:bodyPr>
          <a:lstStyle/>
          <a:p>
            <a:pPr marL="285750" indent="-285750" algn="ctr" fontAlgn="base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505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dirty="0"/>
              <a:t>6. </a:t>
            </a:r>
            <a:r>
              <a:rPr lang="hu-HU" altLang="en-US" sz="1700" dirty="0" err="1"/>
              <a:t>Ref</a:t>
            </a:r>
            <a:r>
              <a:rPr lang="en-US" altLang="en-US" sz="1700" dirty="0" err="1"/>
              <a:t>erences</a:t>
            </a:r>
            <a:r>
              <a:rPr lang="en-US" altLang="en-US" sz="1700" dirty="0"/>
              <a:t> (6</a:t>
            </a:r>
            <a:r>
              <a:rPr lang="hu-HU" altLang="en-US" sz="1700" dirty="0"/>
              <a:t>)</a:t>
            </a:r>
            <a:endParaRPr lang="en-US" sz="1700" dirty="0"/>
          </a:p>
        </p:txBody>
      </p:sp>
      <p:sp>
        <p:nvSpPr>
          <p:cNvPr id="4" name="TextBox 3"/>
          <p:cNvSpPr txBox="1"/>
          <p:nvPr/>
        </p:nvSpPr>
        <p:spPr>
          <a:xfrm>
            <a:off x="143359" y="624273"/>
            <a:ext cx="7463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[43]: Infinity Fabric (IF) - AMD, https://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en.wikichip.org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/wiki/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/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infinity_fabric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8582" y="1008530"/>
            <a:ext cx="86162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[44]: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Frumusanu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A., ARM Reveals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Cotex-A72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Architecture Details,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AnandTech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Apr. 23, 2015,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http://www.anandtech.com/show/9184/arm-reveals-cortex-a72-architecture-details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8582" y="1613648"/>
            <a:ext cx="895758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[4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Lee H-J., Shin Y., Bae S., Kim M., Kim K.,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20nm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High-K Metal Gate Heterogeneous 64-bit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Quad-core CPUs and Hexa-core GPU for High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performance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Energy-efficient Mobile </a:t>
            </a: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Application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ISOCC, 2015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1289" y="2380130"/>
            <a:ext cx="901695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[46]: Multi-core and System Coherence Design Challenges, ARM,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http://www.ece.cmu.edu/~ece742/lib/exe/fetch.php?media=arm_multicore_and_system_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coherence_-_cmu.pdf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053" y="3159426"/>
            <a:ext cx="859344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[47]: Cheng M.,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NXP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QorIQ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Product Family Roadmap, Freescale,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APF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-NET-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T0795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April 2013,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http://www.freescale.com/files/training/doc/dwf/DWF13_APF_NET_T0795.pdf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9906" y="3816202"/>
            <a:ext cx="850893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[48]: Kennedy P., AMD Ryzen 5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1600X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1500X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(6-core and 4-core) Announced,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March 2, 2017,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https://www.servethehome.com/amd-ryzen-5-1600x-and-1500x-6-core-and-4-core-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announced/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7839" y="4790362"/>
            <a:ext cx="859889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[49]: ARM Cortex-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A57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— So Big is Relative but How Relative is Your Big?, ARM,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https://community.arm.com/soc/b/blog/posts/arm-cortex-a57-so-big-is-relative-but-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how-relative-is-your-big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0357" y="5540189"/>
            <a:ext cx="902503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[50]: 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Moammer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K., AMD Ryzen Architectural Deep-Dive – Ending The Intel Monopoly,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WCCFtech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Feb 15, 2017,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https://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wccftech.com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/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ryzen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-architecture-detailed </a:t>
            </a:r>
          </a:p>
        </p:txBody>
      </p:sp>
    </p:spTree>
    <p:extLst>
      <p:ext uri="{BB962C8B-B14F-4D97-AF65-F5344CB8AC3E}">
        <p14:creationId xmlns:p14="http://schemas.microsoft.com/office/powerpoint/2010/main" val="1423793985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600" dirty="0"/>
              <a:t>6. </a:t>
            </a:r>
            <a:r>
              <a:rPr lang="hu-HU" altLang="en-US" sz="1600" dirty="0" err="1"/>
              <a:t>Ref</a:t>
            </a:r>
            <a:r>
              <a:rPr lang="en-US" altLang="en-US" sz="1700" dirty="0" err="1"/>
              <a:t>erences</a:t>
            </a:r>
            <a:r>
              <a:rPr lang="en-US" altLang="en-US" sz="1700" dirty="0"/>
              <a:t> (7</a:t>
            </a:r>
            <a:r>
              <a:rPr lang="hu-HU" altLang="en-US" sz="1700" dirty="0"/>
              <a:t>)</a:t>
            </a:r>
            <a:endParaRPr lang="en-US" sz="1700" dirty="0"/>
          </a:p>
        </p:txBody>
      </p:sp>
      <p:sp>
        <p:nvSpPr>
          <p:cNvPr id="4" name="TextBox 3"/>
          <p:cNvSpPr txBox="1"/>
          <p:nvPr/>
        </p:nvSpPr>
        <p:spPr>
          <a:xfrm>
            <a:off x="122292" y="625784"/>
            <a:ext cx="7184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[51]: Cho A., Examining AMD Bear Logic, Seeking Alpha,  Nov. 6. 2017,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https://seekingalpha.com/article/4121329-examining-amd-bear-logic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5748" y="1269067"/>
            <a:ext cx="90615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[52]: Bright P., Intel to build discrete GPUs, hires AMD’s top graphics guy to do it,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ArsTechnica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11/9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2017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https://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arstechnica.com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/gadgets/2017/11/intel-poaches-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-top-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gpu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-architect-to-build-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its-own-discrete-graphics-chips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2292" y="2223808"/>
            <a:ext cx="88101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[53]: Alcorn P., Hot Chips 2017: Intel Deep Dives Into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EMIB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Hot Chips 2017, August 25, 2017,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http://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www.tomshardware.com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/news/intel-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emib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-interconnect-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fpga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chiplet,35316.html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1091" y="2881677"/>
            <a:ext cx="81520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[54]: Mardi S., AMD Announces New Ryzen Mobile Processors,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TeckKnow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Oct. 26, 2017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https://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www.teckknow.com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/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-announces-new-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ryzen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-mobile-processors/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2292" y="3463179"/>
            <a:ext cx="72836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[55]: Cortex-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A73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ARM Developer,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https://developer.arm.com/products/processors/cortex-a/cortex-a73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1077" y="4092949"/>
            <a:ext cx="859652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[56]: ARM Unveils Cortex-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A75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A55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Processors And Mali-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G72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GPU, ARM Developer,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https://www.xda-developers.com/arm-unveils-cortex-a75-a55-processors-and-mali-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g72-gpu/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1077" y="4886326"/>
            <a:ext cx="67394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[57]: Embedded Multi-die Interconnect Bridge, Intel, 2017,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https://www.intel.com/content/www/us/en/foundry/emib.html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3507" y="5516096"/>
            <a:ext cx="888416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[58]: </a:t>
            </a: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Mujtaba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H.,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Kaby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Lake-G Processors To Pack Fast Discrete GPU and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HBM2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Memory –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Will Utilize Multi-Die Package Design,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WCCFTech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Apr. 3, 2017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https://wccftech.com/intel-kaby-lake-g-hbm2-gpu-multi-die/</a:t>
            </a:r>
          </a:p>
        </p:txBody>
      </p:sp>
    </p:spTree>
    <p:extLst>
      <p:ext uri="{BB962C8B-B14F-4D97-AF65-F5344CB8AC3E}">
        <p14:creationId xmlns:p14="http://schemas.microsoft.com/office/powerpoint/2010/main" val="1686144598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dirty="0"/>
              <a:t>6. </a:t>
            </a:r>
            <a:r>
              <a:rPr lang="hu-HU" altLang="en-US" sz="1700" dirty="0" err="1"/>
              <a:t>Ref</a:t>
            </a:r>
            <a:r>
              <a:rPr lang="en-US" altLang="en-US" sz="1700" dirty="0" err="1"/>
              <a:t>erences</a:t>
            </a:r>
            <a:r>
              <a:rPr lang="en-US" altLang="en-US" sz="1700" dirty="0"/>
              <a:t> (8</a:t>
            </a:r>
            <a:r>
              <a:rPr lang="hu-HU" altLang="en-US" sz="1700" dirty="0"/>
              <a:t>)</a:t>
            </a:r>
            <a:endParaRPr lang="en-US" sz="1700" dirty="0"/>
          </a:p>
        </p:txBody>
      </p:sp>
      <p:sp>
        <p:nvSpPr>
          <p:cNvPr id="4" name="TextBox 3"/>
          <p:cNvSpPr txBox="1"/>
          <p:nvPr/>
        </p:nvSpPr>
        <p:spPr>
          <a:xfrm>
            <a:off x="122198" y="626514"/>
            <a:ext cx="85523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[59]: Clark M., The "Zen" Architecture, ARM Ryzen Tech Day presentation, 2. March, 2017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3415" y="1010210"/>
            <a:ext cx="898060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[60]: AMD Tech Day, March 2, 2017, AMD Marketing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https://www.reddit.com/r/Amd/comments/5x4hxu/we_are_amd_creators_of_athlon_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radeon_and_other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2292" y="1809190"/>
            <a:ext cx="86755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[61]: Intelligent Energy Management: An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SoC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design based on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ARM926EJ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-S, Hot Chips 2003,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https://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www.hotchips.org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/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-content/uploads/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hc_archives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/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hc15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/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2_Mon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/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5.arm.pdf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3507" y="2414309"/>
            <a:ext cx="898605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[62]: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M., Enabling Next-Generation Platforms Using Intel's 3D System, White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Paper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Altera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2017,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https://www.altera.com/content/dam/altera-www/global/en_US/pdfs/literature/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/wp-01251-enabling-nextgen-with-3d-system-in-package.pdf</a:t>
            </a:r>
          </a:p>
        </p:txBody>
      </p:sp>
      <p:sp>
        <p:nvSpPr>
          <p:cNvPr id="9" name="TextBox 6"/>
          <p:cNvSpPr txBox="1"/>
          <p:nvPr/>
        </p:nvSpPr>
        <p:spPr>
          <a:xfrm>
            <a:off x="122292" y="3244104"/>
            <a:ext cx="904157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63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Cutress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I.,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AMD 2nd Gen Ryzen Deep Dive: The 2700X, 2700, 2600X, and 2600 Tested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AnandTech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April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19 2018, https://www.anandtech.com/print/12625/amd-second-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generation-ryzen-7-2700x-2700-ryzen-5-2600x-2600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1077" y="4064374"/>
            <a:ext cx="887820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64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AMDs 2019er CPU-Generationen heißen "Matisse" (CPU) und "Picasso" (APU)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3D Center,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Sept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26 2017, http://www.3dcenter.org/news/amds-2019er-CPU-generationen-heissen-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matisse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-CPU-und-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picasso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-apu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TextBox 7"/>
          <p:cNvSpPr txBox="1"/>
          <p:nvPr/>
        </p:nvSpPr>
        <p:spPr>
          <a:xfrm>
            <a:off x="121077" y="4886326"/>
            <a:ext cx="90474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65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Bassiri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S.,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 Ryzen 7 2700X and Ryzen 5 2600X Review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Tweak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Town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April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19 2018,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</a:t>
            </a: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https://www.tweaktown.com/reviews/8602/amd-ryzen-7-2700x-5-2600x-review/index2.html</a:t>
            </a:r>
          </a:p>
        </p:txBody>
      </p:sp>
      <p:sp>
        <p:nvSpPr>
          <p:cNvPr id="12" name="TextBox 8"/>
          <p:cNvSpPr txBox="1"/>
          <p:nvPr/>
        </p:nvSpPr>
        <p:spPr>
          <a:xfrm>
            <a:off x="123507" y="5516096"/>
            <a:ext cx="905927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66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Kingsley-Hughes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A.,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AMD's 2nd-generation Ryzen - The ultimate desktop processor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ZD Net,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April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19 2018, https://www.zdnet.com/article/amds-2nd-generation-ryzen-the-ultimate-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desktop-processor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/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214397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dirty="0"/>
              <a:t>6. </a:t>
            </a:r>
            <a:r>
              <a:rPr lang="hu-HU" altLang="en-US" sz="1700" dirty="0" err="1"/>
              <a:t>Ref</a:t>
            </a:r>
            <a:r>
              <a:rPr lang="en-US" altLang="en-US" sz="1700" dirty="0" err="1"/>
              <a:t>erences</a:t>
            </a:r>
            <a:r>
              <a:rPr lang="en-US" altLang="en-US" sz="1700" dirty="0"/>
              <a:t> (</a:t>
            </a:r>
            <a:r>
              <a:rPr lang="hu-HU" altLang="en-US" sz="1700" dirty="0"/>
              <a:t>9)</a:t>
            </a:r>
            <a:endParaRPr lang="en-US" sz="1700" dirty="0"/>
          </a:p>
        </p:txBody>
      </p:sp>
      <p:sp>
        <p:nvSpPr>
          <p:cNvPr id="4" name="TextBox 3"/>
          <p:cNvSpPr txBox="1"/>
          <p:nvPr/>
        </p:nvSpPr>
        <p:spPr>
          <a:xfrm>
            <a:off x="140670" y="626514"/>
            <a:ext cx="88770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67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Kennedy P.,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Optane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Memory – 3D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XPoint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for Client Workloads Launched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STH,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March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27 2017, https://www.servethehome.com/intel-optane-memory-3d-xpoint-client-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workloads-launched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/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0764" y="1456765"/>
            <a:ext cx="919033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[6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-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Cutress</a:t>
            </a:r>
            <a:r>
              <a:rPr kumimoji="0" lang="hu-HU" sz="1400" b="0" i="0" u="none" strike="noStrike" kern="12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I., </a:t>
            </a:r>
            <a:r>
              <a:rPr kumimoji="0" lang="en-US" sz="1400" b="0" i="0" u="none" strike="noStrike" kern="12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 Tech Day at CES: 2018 Roadmap Revealed, with Ryzen APUs, Zen+ on 12nm, </a:t>
            </a:r>
            <a:endParaRPr kumimoji="0" lang="hu-HU" sz="1400" b="0" i="0" u="none" strike="noStrike" kern="1200" cap="none" spc="-1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Vega on 7nm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AnandTech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Febr. 1 2018, https://www.anandtech.com/print/12233/amd-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tech-day-at-ces-2018-roadmap-revealed-with-ryzen-apus-zen-on-12nm-vega-on-7nm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1979" y="2280959"/>
            <a:ext cx="920502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[6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Garrou</a:t>
            </a: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P., </a:t>
            </a: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IFTLE 329 3D Integration Leaders – Europe; Trolls; More on Intel EMIB</a:t>
            </a: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hu-HU" sz="1400" b="0" i="0" u="none" strike="noStrike" kern="12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Solid</a:t>
            </a: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State</a:t>
            </a:r>
            <a:endParaRPr kumimoji="0" lang="hu-HU" sz="1400" b="0" i="0" u="none" strike="noStrike" kern="1200" cap="none" spc="-2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Technology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April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6 2017, http://electroiq.com/insights-from-leading-edge/2017/04/iftle-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329-3d-integration-leaders-europe-trolls-more-on-intel-emib/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xtBox 6"/>
          <p:cNvSpPr txBox="1"/>
          <p:nvPr/>
        </p:nvSpPr>
        <p:spPr>
          <a:xfrm>
            <a:off x="140764" y="3110754"/>
            <a:ext cx="89260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70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Alcorn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P.,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 Presents Its AMD EPYC Server Test Results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Tom’s Hardware, Nov. 27 2017,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https://www.tomshardware.com/news/amd-intel-epyc-xeon-benchmarks,35993.html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9549" y="3711949"/>
            <a:ext cx="73798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71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R281-Z91, https://b2b.gigabyte.com/Rack-Server/R281-Z91-rev-100#ov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TextBox 9"/>
          <p:cNvSpPr txBox="1"/>
          <p:nvPr/>
        </p:nvSpPr>
        <p:spPr>
          <a:xfrm>
            <a:off x="139549" y="4111999"/>
            <a:ext cx="845032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Introduces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New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Ryzen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Mobile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Processors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TechPowerUp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Oct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26 2017,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https://www.techpowerup.com/forums/threads/amd-introduces-new-ryzen-mobile-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processors.238193/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2174" y="4899261"/>
            <a:ext cx="922316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[73]: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Cutress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I., The AMD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Threadripper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2990WX 32-Core and 2950X 16-Core Review,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AnandTech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August 13, 2018,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</a:t>
            </a:r>
            <a:r>
              <a:rPr kumimoji="0" lang="en-US" sz="1400" b="0" i="0" u="none" strike="noStrike" kern="12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https://www.anandtech.com/show/13124/the-amd-threadripper-2990wx-and-2950x-review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2821" y="5688527"/>
            <a:ext cx="904157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[74]: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Cutress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I., The AMD 2nd Gen Ryzen Deep Dive: The 2700X, 2700, 2600X, and 2600 Tested,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AnandTech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Apr. 19, 2018,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https://www.anandtech.com/show/12625/amd-second-generation-ryzen-7-2700x-2700-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ryzen-5-2600x-2600</a:t>
            </a:r>
          </a:p>
        </p:txBody>
      </p:sp>
    </p:spTree>
    <p:extLst>
      <p:ext uri="{BB962C8B-B14F-4D97-AF65-F5344CB8AC3E}">
        <p14:creationId xmlns:p14="http://schemas.microsoft.com/office/powerpoint/2010/main" val="1480403811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dirty="0"/>
              <a:t>6. </a:t>
            </a:r>
            <a:r>
              <a:rPr lang="hu-HU" altLang="en-US" sz="1700" dirty="0" err="1"/>
              <a:t>Ref</a:t>
            </a:r>
            <a:r>
              <a:rPr lang="en-US" altLang="en-US" sz="1700" dirty="0" err="1"/>
              <a:t>erences</a:t>
            </a:r>
            <a:r>
              <a:rPr lang="en-US" altLang="en-US" sz="1700" dirty="0"/>
              <a:t> (10</a:t>
            </a:r>
            <a:r>
              <a:rPr lang="hu-HU" altLang="en-US" sz="1700" dirty="0"/>
              <a:t>)</a:t>
            </a:r>
            <a:endParaRPr lang="en-US" sz="1700" dirty="0"/>
          </a:p>
        </p:txBody>
      </p:sp>
      <p:sp>
        <p:nvSpPr>
          <p:cNvPr id="4" name="TextBox 3"/>
          <p:cNvSpPr txBox="1"/>
          <p:nvPr/>
        </p:nvSpPr>
        <p:spPr>
          <a:xfrm>
            <a:off x="141528" y="626514"/>
            <a:ext cx="53321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[75]: AMD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SenseMI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Technology, AMD, 2018,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https://www.amd.com/en/technologies/sense-mi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1525" y="1212738"/>
            <a:ext cx="9092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[76]: Leather A., Frequency boosting could be the hot CPU topic of 2018, bit-tech, April 5, 2018,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https://www.bit-tech.net/blogs/CPU-frequency-boosting-could-be-the-hot-topic-of-2018/1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2823" y="1828799"/>
            <a:ext cx="897861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[77]: Beck N. C al., “Zeppelin”: an SOC for Multi-chip Architectures, Presentation at ISSCC 2018,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Febr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12, 2018,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https://www.slideshare.net/AMD/isscc-2018-zeppelin-an-soc-for-multichip-architectures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1521" y="2598822"/>
            <a:ext cx="88278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[78]: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Schor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D., ISSCC 2018: AMD’s Zeppelin; Multi-chip routing and packaging,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WikiChip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Fuse,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March 24, 2018,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https://fuse.wikichip.org/news/1064/isscc-2018-amds-zeppelin-multi-chip-routing-and-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packaging/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3931" y="3584288"/>
            <a:ext cx="87580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[79]: 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 StoreMI Technology, AMD, 2018, https://www.amd.com/en/technologies/store-mi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0227" y="3917491"/>
            <a:ext cx="901278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[80]: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Cutress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I., Intel Expands 8th Gen Core: Core i9 on Mobile, Iris Plus, Desktop, Chipsets,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and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vPro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AnandTech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April 3 2018, https://www.anandtech.com/show/12607/intel-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expands-8th-gen-core-core-i9-on-mobile-iris-plus-desktop-chipsets-and-vpro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0239" y="4738263"/>
            <a:ext cx="880394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[81]: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Raettig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N., 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AMDRyzen 2000/X/E  - Spiele-Benchmarks, Taktraten und Preise aufgetaucht,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GameStar, 07-03-2018,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https://www.gamestar.de/artikel/amd-ryzen-2000-benchmarks-taktraten-und-preise,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3326979.html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1538" y="5765543"/>
            <a:ext cx="83238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[82]: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Hallock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R., Understanding Precision Boost Overdrive in Three Easy Steps,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AMD Communities, 13. Aug. 2018,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https://community.amd.com/community/gaming/blog/2018/08/13/understanding-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precision-boost-overdrive-in-three-easy-steps</a:t>
            </a:r>
          </a:p>
        </p:txBody>
      </p:sp>
    </p:spTree>
    <p:extLst>
      <p:ext uri="{BB962C8B-B14F-4D97-AF65-F5344CB8AC3E}">
        <p14:creationId xmlns:p14="http://schemas.microsoft.com/office/powerpoint/2010/main" val="2084426383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dirty="0"/>
              <a:t>6. </a:t>
            </a:r>
            <a:r>
              <a:rPr lang="hu-HU" altLang="en-US" sz="1700" dirty="0" err="1"/>
              <a:t>Ref</a:t>
            </a:r>
            <a:r>
              <a:rPr lang="en-US" altLang="en-US" sz="1700" dirty="0" err="1"/>
              <a:t>erences</a:t>
            </a:r>
            <a:r>
              <a:rPr lang="en-US" altLang="en-US" sz="1700" dirty="0"/>
              <a:t> (11</a:t>
            </a:r>
            <a:r>
              <a:rPr lang="hu-HU" altLang="en-US" sz="1700" dirty="0"/>
              <a:t>)</a:t>
            </a:r>
            <a:endParaRPr lang="en-US" sz="1700" dirty="0"/>
          </a:p>
        </p:txBody>
      </p:sp>
      <p:sp>
        <p:nvSpPr>
          <p:cNvPr id="4" name="TextBox 3"/>
          <p:cNvSpPr txBox="1"/>
          <p:nvPr/>
        </p:nvSpPr>
        <p:spPr>
          <a:xfrm flipH="1">
            <a:off x="139578" y="636139"/>
            <a:ext cx="98628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[83]: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Gupsterg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Crosshair VII Hero Essential Info Thread, Republic of Gamers, 04-25_2018,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https://rog.asus.com/forum/showthread.php?101617-Crosshair-VII-Hero-Essential-Info-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Thread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0875" y="1376418"/>
            <a:ext cx="95066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[84]: AMD Redefines High-Performance Computing with New Processor and Graphics Products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Preview at CES 2018, AMD, 2018 CES 1/7/2018,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https://www.amd.com/en-us/press-releases/Pages/ces-2018-2018jan07.aspx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0014" y="2215949"/>
            <a:ext cx="914199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[85]: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Bott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E., Intel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Optane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Memory acceleration kicks PCs into warp drive on April 24, ZD Net,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March 27 2017, http://www.zdnet.com/article/intel-optane-memory-acceleration-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modules-to-go-on-sale-april-24/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3995" y="3060298"/>
            <a:ext cx="90774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[86]: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Johndms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AMD Extended Frequency Range (XFR) – Explained,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Linustechtips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 Oct.23, 2017,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https://linustechtips.com/main/topic/850358-amd-extended-frequency-range-xfr-explained/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2174" y="3609473"/>
            <a:ext cx="89560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[87]: Beck, N. &amp; al., "Zeppelin": An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SoC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for Multichip Architectures, ISSCC 2018,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Febr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12, 2018,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Digest of Technical Papers, pp. 40-42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2171" y="4186990"/>
            <a:ext cx="895604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[88]: Beck, N. &amp; al., "Zeppelin": An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SoC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for Multichip Architectures, ISSCC 2018,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Febr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12, 2018,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Presentation slides,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https://www.slideshare.net/AMD/isscc-2018-zeppelin-an-soc-for-multichip-architectures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2820" y="5014762"/>
            <a:ext cx="912487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[89]: O Donnell D.,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OC'd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Threadripper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2990WX beat 5.0GHz and topped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Cinebench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scores...with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caveats,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Notebookcheck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Aug. 10, 2018,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https://www.notebookcheck.net/OC-d-Threadripper-2990WX-beat-5-0GHz-and-topped-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Cinebench-scores-with-caveats.321206.0.html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2819" y="6006167"/>
            <a:ext cx="854926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[90]: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Gwennap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: L., Sandy Bridge Spans Generations, Microprocessor, 9/27/10,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http://www.cs.nyu.edu/courses/fall13/CSCI-GA.3033-008/Microprocessor-Report-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Sandy-Bridge-Spans-Generations-243901.pdf</a:t>
            </a:r>
          </a:p>
        </p:txBody>
      </p:sp>
    </p:spTree>
    <p:extLst>
      <p:ext uri="{BB962C8B-B14F-4D97-AF65-F5344CB8AC3E}">
        <p14:creationId xmlns:p14="http://schemas.microsoft.com/office/powerpoint/2010/main" val="1301366001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dirty="0"/>
              <a:t>6. </a:t>
            </a:r>
            <a:r>
              <a:rPr lang="hu-HU" altLang="en-US" sz="1700" dirty="0" err="1"/>
              <a:t>Ref</a:t>
            </a:r>
            <a:r>
              <a:rPr lang="en-US" altLang="en-US" sz="1700" dirty="0" err="1"/>
              <a:t>erences</a:t>
            </a:r>
            <a:r>
              <a:rPr lang="en-US" altLang="en-US" sz="1700" dirty="0"/>
              <a:t> (12</a:t>
            </a:r>
            <a:r>
              <a:rPr lang="hu-HU" altLang="en-US" sz="1700" dirty="0"/>
              <a:t>)</a:t>
            </a:r>
            <a:endParaRPr lang="en-US" sz="1700" dirty="0"/>
          </a:p>
        </p:txBody>
      </p:sp>
      <p:sp>
        <p:nvSpPr>
          <p:cNvPr id="4" name="TextBox 3"/>
          <p:cNvSpPr txBox="1"/>
          <p:nvPr/>
        </p:nvSpPr>
        <p:spPr>
          <a:xfrm flipH="1">
            <a:off x="139578" y="626514"/>
            <a:ext cx="9862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[91]: Intel Pentium D 820 Review Overclock Benchmark –Overclocking D820,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Xtreview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2006-05-26, http://xtreview.com/review88.htm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2820" y="1193532"/>
            <a:ext cx="90406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[92]: Douglas J., Intel 8xx series and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Paxville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Xeon-MP Microprocessors, Hot Chips 17, 2005,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https://www.hotchips.org/wp-content/uploads/hc_archives/hc17/3_Tue/HC17.S8/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HC17.S8T1.pdf</a:t>
            </a:r>
          </a:p>
        </p:txBody>
      </p:sp>
      <p:sp>
        <p:nvSpPr>
          <p:cNvPr id="3" name="TextBox 2"/>
          <p:cNvSpPr txBox="1"/>
          <p:nvPr/>
        </p:nvSpPr>
        <p:spPr>
          <a:xfrm flipH="1">
            <a:off x="139766" y="1973181"/>
            <a:ext cx="90085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[93]: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Mujtaba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H., AMD Officially Talks Zen 2 CPU Architecture: Significant Performance Uplift With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2X Throughput, Doubled Core Density With Up To 64 Cores,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PCie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Gen 4.0 Support, Aiming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Server EPYC Rome 7nm CPUs First,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WCCFTech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No. 6, 2018,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https://wccftech.com/amd-zen-2-7nm-CPU-architecture-epyc-rome-and-ryzen-official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2823" y="3041583"/>
            <a:ext cx="91954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[94]: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Prickett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T., AMD’s Long Road From Naples To Milan Centers On Rome,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TheNextPlatform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Nov. 6, 2018,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https://www.nextplatform.com/2018/11/06/amds-long-road-from-naples-to-milan-centers-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on-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rome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/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9632" y="4023360"/>
            <a:ext cx="915494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[95]: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Prickett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T., Intel To Challenge AMD With 48 Core “Cascade Lake” Xeon App,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TheNextPlatform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Nov. 5, 2018,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https://www.nextplatform.com/2018/11/05/intel-to-challenge-amd-with-48-core-cascade-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lake-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xeon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/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9633" y="5034014"/>
            <a:ext cx="101612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[96]: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Schiesser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T., Our take on Intel's newly announced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Skylake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-X Refresh and Xeon W-3175X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28-core,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TechSpot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Oct. 10, 2018,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https://www.techspot.com/news/76855-our-take-intel-newly-announced-skylake-x-refresh.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html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6688" y="6198669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9984" y="5971428"/>
            <a:ext cx="881869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[97]: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System Guidance for Infrastructure, ARM Developer,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https://developer.arm.com/products/system-design/system-guidance/system-guidance-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for-infrastructure </a:t>
            </a:r>
          </a:p>
        </p:txBody>
      </p:sp>
    </p:spTree>
    <p:extLst>
      <p:ext uri="{BB962C8B-B14F-4D97-AF65-F5344CB8AC3E}">
        <p14:creationId xmlns:p14="http://schemas.microsoft.com/office/powerpoint/2010/main" val="1237745285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dirty="0"/>
              <a:t>6. </a:t>
            </a:r>
            <a:r>
              <a:rPr lang="hu-HU" altLang="en-US" sz="1700" dirty="0" err="1"/>
              <a:t>Ref</a:t>
            </a:r>
            <a:r>
              <a:rPr lang="en-US" altLang="en-US" sz="1700" dirty="0" err="1"/>
              <a:t>erences</a:t>
            </a:r>
            <a:r>
              <a:rPr lang="en-US" altLang="en-US" sz="1700" dirty="0"/>
              <a:t> (13</a:t>
            </a:r>
            <a:r>
              <a:rPr lang="hu-HU" altLang="en-US" sz="1700" dirty="0"/>
              <a:t>)</a:t>
            </a:r>
            <a:endParaRPr lang="en-US" sz="1700" dirty="0"/>
          </a:p>
        </p:txBody>
      </p:sp>
      <p:sp>
        <p:nvSpPr>
          <p:cNvPr id="4" name="TextBox 3"/>
          <p:cNvSpPr txBox="1"/>
          <p:nvPr/>
        </p:nvSpPr>
        <p:spPr>
          <a:xfrm flipH="1">
            <a:off x="130163" y="626514"/>
            <a:ext cx="91313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[98]: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Bouvier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D., Delivering A New Level of Visual Performance in an SOC AMD “Raven Ridge” APU,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Hot Chips 30, 2018,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http://www.hotchips.org/archives/2010s/hc30/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0943" y="1376411"/>
            <a:ext cx="87796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[99]: 12LP 12nm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FinFET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Technology, Product Brief, PB12LP-1.1,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GlobalFoundries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https://www.globalfoundries.com/sites/default/files/product-briefs/pb-12lp-11-web.pdf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8165" y="1973184"/>
            <a:ext cx="904221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[100]: Alcorn P., AMD Launches 3000-series Picasso APUs, new H-Series and A-Series Processors,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TomsHardware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Jan. 6, 2019,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https://www.tomshardware.com/news/amd-3000-series-picasso-apu-ryzen,38290.html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4910" y="2733579"/>
            <a:ext cx="64828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[101]: Chromebook, 2019, https://en.wikipedia.org/wiki/Chromebook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0422" y="3080088"/>
            <a:ext cx="921592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[102]: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Cutress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I., AMD Ryzen 3rd Gen 'Matisse' Coming Mid 2019: Eight Core Zen 2 with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PCie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4.0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on Desktop,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AnandTech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Jan. 9, 2019,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https://www.anandtech.com/show/13829/amd-ryzen-3rd-generation-zen-2-PCie-4-eight-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core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8929" y="4042617"/>
            <a:ext cx="911063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[103]: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Cutress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I., AMD Zen 2 Microarchitecture Analysis: Ryzen 3000 and EPYC Rome,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AnandTech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June 10, 2019,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https://www.anandtech.com/show/14525/amd-zen-2-microarchitecture-analysis-ryzen-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3000-and-epyc-rome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2575" y="5784782"/>
            <a:ext cx="907562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[105]: AMD Ryzen 3000 "Zen 2" BIOS Analysis Reveals New Options for Overclocking &amp; Tweaking,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Techpowerup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March 22, 2019,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https://www.techpowerup.com/253954/amd-ryzen-3000-zen-2-bios-analysis-reveals-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new-options-for-overclocking-tweaking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1991" y="5005146"/>
            <a:ext cx="801745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[104]: Sandhu T., AMD Ryzen 9 3950X unveiled - 16 cores and 32 threads for gamers,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June 11,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Hexus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https://manikantareddyd.github.io/blog/dynamic-branch-predictors/</a:t>
            </a:r>
          </a:p>
        </p:txBody>
      </p:sp>
    </p:spTree>
    <p:extLst>
      <p:ext uri="{BB962C8B-B14F-4D97-AF65-F5344CB8AC3E}">
        <p14:creationId xmlns:p14="http://schemas.microsoft.com/office/powerpoint/2010/main" val="2002199934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dirty="0"/>
              <a:t>6. </a:t>
            </a:r>
            <a:r>
              <a:rPr lang="hu-HU" altLang="en-US" sz="1700" dirty="0" err="1"/>
              <a:t>Ref</a:t>
            </a:r>
            <a:r>
              <a:rPr lang="en-US" altLang="en-US" sz="1700" dirty="0" err="1"/>
              <a:t>erences</a:t>
            </a:r>
            <a:r>
              <a:rPr lang="en-US" altLang="en-US" sz="1700" dirty="0"/>
              <a:t> (14</a:t>
            </a:r>
            <a:r>
              <a:rPr lang="hu-HU" altLang="en-US" sz="1700" dirty="0"/>
              <a:t>)</a:t>
            </a:r>
            <a:endParaRPr lang="en-US" sz="1700" dirty="0"/>
          </a:p>
        </p:txBody>
      </p:sp>
      <p:sp>
        <p:nvSpPr>
          <p:cNvPr id="4" name="TextBox 3"/>
          <p:cNvSpPr txBox="1"/>
          <p:nvPr/>
        </p:nvSpPr>
        <p:spPr>
          <a:xfrm>
            <a:off x="143948" y="625614"/>
            <a:ext cx="83867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[106]: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Cinebench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Maxon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https://www.maxon.net/en/products/Cinebench-r20-overview/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3300" y="981784"/>
            <a:ext cx="866326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[107]: Alcorn P., AMD Ryzen 9 3900X and Ryzen 7 3700X Review: Zen 2 and 7nm Unleashed,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TomsHardware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July 7, 2019,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https://www.tomshardware.com/reviews/ryzen-9-3900x-7-3700x-review,6214.html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0761" y="1761428"/>
            <a:ext cx="925708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[108]: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Tayal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P., AMD EPYC Rome Cheaper, More Powerful than Intel CPU, Market Realist, Aug. 23,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2019,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https://marketrealist.com/2019/08/amd-epyc-rome-cheaper-more-powerful-than-intel/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0112" y="2502578"/>
            <a:ext cx="847821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[109]: Alcorn P., AMD Unveils 7nm EPYC Rome Processors, up to 64 Cores and 128 Threads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for $6,950,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TomsHardware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Aug. 7, 2019,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https://www.tomshardware.com/news/amd-epyc-rome-7000-series-data-center-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processor-zen-2-7nm,40108.html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0110" y="3463563"/>
            <a:ext cx="917199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[110]: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Mujtaba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H., AMD EPYC Rome Officially Launched: 7nm High-Performance Server CPUs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With More Cores, Higher Frequencies – Best-In-Class Performance, Efficiency, and Value,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WCFTech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Aug. 7, 2019,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https://wccftech.com/amd-epyc-rome-7nm-server-CPU-official-launch-64-core-128-thread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-128-pCie-gen4/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2059" y="4716379"/>
            <a:ext cx="8698343" cy="96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[111]: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Larabel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M.,  POWER9 &amp; ARM Performance Against Intel Xeon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Cascadelake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+ AMD EPYC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Rome,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Phoronix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Aug. 19, 2019,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https://www.phoronix.com/scan.php?page=article&amp;item=rome-power9-arm&amp;num=4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2706" y="5647375"/>
            <a:ext cx="843436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[112]: De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Gelas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J., AMD Rome Second Generation EPYC Review: 2x 64-core Benchmarked,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AnandTech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Aug. 7, 2019,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https://www.anandtech.com/show/14694/amd-rome-epyc-2nd-gen/8</a:t>
            </a:r>
          </a:p>
        </p:txBody>
      </p:sp>
    </p:spTree>
    <p:extLst>
      <p:ext uri="{BB962C8B-B14F-4D97-AF65-F5344CB8AC3E}">
        <p14:creationId xmlns:p14="http://schemas.microsoft.com/office/powerpoint/2010/main" val="3812134945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dirty="0"/>
              <a:t>6. </a:t>
            </a:r>
            <a:r>
              <a:rPr lang="hu-HU" altLang="en-US" sz="1700" dirty="0" err="1"/>
              <a:t>Ref</a:t>
            </a:r>
            <a:r>
              <a:rPr lang="en-US" altLang="en-US" sz="1700" dirty="0" err="1"/>
              <a:t>erences</a:t>
            </a:r>
            <a:r>
              <a:rPr lang="en-US" altLang="en-US" sz="1700" dirty="0"/>
              <a:t> (15</a:t>
            </a:r>
            <a:r>
              <a:rPr lang="hu-HU" altLang="en-US" sz="1700" dirty="0"/>
              <a:t>)</a:t>
            </a:r>
            <a:endParaRPr lang="en-US" sz="1700" dirty="0"/>
          </a:p>
        </p:txBody>
      </p:sp>
      <p:sp>
        <p:nvSpPr>
          <p:cNvPr id="4" name="TextBox 3"/>
          <p:cNvSpPr txBox="1"/>
          <p:nvPr/>
        </p:nvSpPr>
        <p:spPr>
          <a:xfrm>
            <a:off x="141227" y="624646"/>
            <a:ext cx="898047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[113]: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Larabel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M., AMD EPYC 7002 Series Unveiled With Primed Linux Support &amp; Strong Server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Performance,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Phoronix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Aug. 9, 2019,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https://www.phoronix.com/scan.php?page=article&amp;item=amd-linux-epyc-7002&amp;num=1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2581" y="1472665"/>
            <a:ext cx="904875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[114]: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Mujtaba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H., AMD 2nd Gen EPYC Rome Processors Feature A Gargantuan 39.54 Billion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Transistors, IO Die Pictured in Detail,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WCCFtech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Oct. 22, 2019,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https://wccftech.com/amd-2nd-gen-epyc-rome-iod-ccd-chipshots-39-billion-transistors/ </a:t>
            </a:r>
          </a:p>
        </p:txBody>
      </p:sp>
      <p:sp>
        <p:nvSpPr>
          <p:cNvPr id="5" name="TextBox 6"/>
          <p:cNvSpPr txBox="1"/>
          <p:nvPr/>
        </p:nvSpPr>
        <p:spPr>
          <a:xfrm>
            <a:off x="140112" y="2279288"/>
            <a:ext cx="92531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15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EPYC: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Study in Energy Efficient CPU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Design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Insight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64, 2018,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https://www.amd.com/system/files/documents/The-Energy-Efficient-AMD-EPYC-Design.pdf</a:t>
            </a:r>
          </a:p>
        </p:txBody>
      </p:sp>
      <p:sp>
        <p:nvSpPr>
          <p:cNvPr id="6" name="TextBox 7"/>
          <p:cNvSpPr txBox="1"/>
          <p:nvPr/>
        </p:nvSpPr>
        <p:spPr>
          <a:xfrm>
            <a:off x="140110" y="2868131"/>
            <a:ext cx="921720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[11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Alcorn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P.,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 Reaches Highest Overall x86 Chip Market Share Since 2013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Tom’s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Hardware,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August 2020, https://www.tomshardware.com/news/amd-vs-intel-highest-overall-x86-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chip-market-share?utm_source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=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notification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Box 8"/>
          <p:cNvSpPr txBox="1"/>
          <p:nvPr/>
        </p:nvSpPr>
        <p:spPr>
          <a:xfrm>
            <a:off x="142059" y="3674389"/>
            <a:ext cx="866769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[11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Mujtaba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H.,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 Ryzen 4000 CPUs With Zen 3 &amp; Ryzen APUs ‘Renoir’ With Zen 2 Now </a:t>
            </a: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Supported By AIDA64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WCCF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Nov. 28 2019,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https://wccftech.com/amd-ryzen-4000-CPU-zen-3-and-zen-2-support-aida64-v620/</a:t>
            </a:r>
          </a:p>
        </p:txBody>
      </p:sp>
      <p:sp>
        <p:nvSpPr>
          <p:cNvPr id="8" name="TextBox 9"/>
          <p:cNvSpPr txBox="1"/>
          <p:nvPr/>
        </p:nvSpPr>
        <p:spPr>
          <a:xfrm>
            <a:off x="143783" y="4488429"/>
            <a:ext cx="8608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[11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AMD Releases PPR for Family 17h Model 60h, Revision A1 Processor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July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2020,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https://www.coelacanth-dream.com/posts/2020/07/09/amd-ppr-fam17h-model60h/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3783" y="5083844"/>
            <a:ext cx="67663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[11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Socket TR4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Wikipedia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https://en.wikipedia.org/wiki/Socket_TR4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3783" y="5466615"/>
            <a:ext cx="924022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20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Cutress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I.,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 Launches 12 Desktop Renoir Ryzen 4000G Series APUs: But You Can’t Buy </a:t>
            </a: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en-US" sz="1400" b="0" i="0" u="none" strike="noStrike" kern="12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Them</a:t>
            </a:r>
            <a:r>
              <a:rPr kumimoji="0" lang="hu-HU" sz="1400" b="0" i="0" u="none" strike="noStrike" kern="12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hu-HU" sz="1400" b="0" i="0" u="none" strike="noStrike" kern="1200" cap="none" spc="-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AnandTech</a:t>
            </a:r>
            <a:r>
              <a:rPr kumimoji="0" lang="hu-HU" sz="1400" b="0" i="0" u="none" strike="noStrike" kern="12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hu-HU" sz="1400" b="0" i="0" u="none" strike="noStrike" kern="1200" cap="none" spc="-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July</a:t>
            </a:r>
            <a:r>
              <a:rPr kumimoji="0" lang="hu-HU" sz="1400" b="0" i="0" u="none" strike="noStrike" kern="12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21 2020, https://www.anandtech.com/show/15921/amd-launches-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12-desktop-renoir-ryzen-4000g-series-apus-but-you-cant-buy-them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12259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700" dirty="0"/>
              <a:t>1. </a:t>
            </a:r>
            <a:r>
              <a:rPr lang="en-US" sz="1700" dirty="0"/>
              <a:t>Introduction</a:t>
            </a:r>
            <a:r>
              <a:rPr lang="hu-HU" sz="1700" dirty="0"/>
              <a:t> (</a:t>
            </a:r>
            <a:r>
              <a:rPr lang="en-US" sz="1700" dirty="0" smtClean="0"/>
              <a:t>18</a:t>
            </a:r>
            <a:r>
              <a:rPr lang="hu-HU" sz="1700" dirty="0" smtClean="0"/>
              <a:t>)</a:t>
            </a:r>
            <a:endParaRPr lang="en-US" sz="17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2511"/>
          <a:stretch/>
        </p:blipFill>
        <p:spPr>
          <a:xfrm>
            <a:off x="58635" y="1367181"/>
            <a:ext cx="9086250" cy="50467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849" y="482538"/>
            <a:ext cx="9264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pc="-20" dirty="0">
                <a:solidFill>
                  <a:schemeClr val="accent6"/>
                </a:solidFill>
                <a:latin typeface="+mj-lt"/>
              </a:rPr>
              <a:t>Contrasting the </a:t>
            </a:r>
            <a:r>
              <a:rPr lang="en-US" spc="-20" dirty="0" smtClean="0">
                <a:solidFill>
                  <a:schemeClr val="accent6"/>
                </a:solidFill>
                <a:latin typeface="+mj-lt"/>
              </a:rPr>
              <a:t>single core performance </a:t>
            </a:r>
            <a:r>
              <a:rPr lang="en-US" spc="-20" dirty="0">
                <a:solidFill>
                  <a:schemeClr val="accent6"/>
                </a:solidFill>
                <a:latin typeface="+mj-lt"/>
              </a:rPr>
              <a:t>of Intel and AMD CPUs - 2004 to </a:t>
            </a:r>
            <a:r>
              <a:rPr lang="en-US" spc="-20" dirty="0" smtClean="0">
                <a:solidFill>
                  <a:schemeClr val="accent6"/>
                </a:solidFill>
                <a:latin typeface="+mj-lt"/>
              </a:rPr>
              <a:t>2017,</a:t>
            </a:r>
          </a:p>
          <a:p>
            <a:pPr fontAlgn="base"/>
            <a:r>
              <a:rPr lang="en-US" spc="-2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pc="-20" dirty="0" smtClean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pc="-20" dirty="0">
                <a:solidFill>
                  <a:schemeClr val="accent6"/>
                </a:solidFill>
                <a:latin typeface="+mj-lt"/>
              </a:rPr>
              <a:t>based </a:t>
            </a:r>
            <a:r>
              <a:rPr lang="en-US" spc="-20" dirty="0" smtClean="0">
                <a:solidFill>
                  <a:schemeClr val="accent6"/>
                </a:solidFill>
                <a:latin typeface="+mj-lt"/>
              </a:rPr>
              <a:t>on the </a:t>
            </a:r>
            <a:r>
              <a:rPr lang="en-US" spc="-20" dirty="0" err="1">
                <a:solidFill>
                  <a:schemeClr val="accent6"/>
                </a:solidFill>
                <a:latin typeface="+mj-lt"/>
              </a:rPr>
              <a:t>Cinebench</a:t>
            </a:r>
            <a:r>
              <a:rPr lang="en-US" spc="-20" dirty="0">
                <a:solidFill>
                  <a:schemeClr val="accent6"/>
                </a:solidFill>
                <a:latin typeface="+mj-lt"/>
              </a:rPr>
              <a:t> 15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benchmark </a:t>
            </a:r>
            <a:r>
              <a:rPr lang="en-US" dirty="0">
                <a:latin typeface="+mj-lt"/>
              </a:rPr>
              <a:t>[89]</a:t>
            </a:r>
            <a:endParaRPr lang="en-US" sz="16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75901" y="5524902"/>
            <a:ext cx="68320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300" dirty="0">
                <a:solidFill>
                  <a:srgbClr val="00B0F0"/>
                </a:solidFill>
                <a:latin typeface="Arial Narrow" panose="020B0606020202030204" pitchFamily="34" charset="0"/>
              </a:rPr>
              <a:t>(Core 2)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2844" y="6439301"/>
            <a:ext cx="73393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>
                <a:latin typeface="+mj-lt"/>
              </a:rPr>
              <a:t>This Figure makes clear why AMD loose their market share to Intel.</a:t>
            </a:r>
          </a:p>
        </p:txBody>
      </p:sp>
      <p:sp>
        <p:nvSpPr>
          <p:cNvPr id="5" name="Oval 4"/>
          <p:cNvSpPr/>
          <p:nvPr/>
        </p:nvSpPr>
        <p:spPr>
          <a:xfrm>
            <a:off x="1891862" y="3857297"/>
            <a:ext cx="45719" cy="903889"/>
          </a:xfrm>
          <a:prstGeom prst="ellipse">
            <a:avLst/>
          </a:prstGeom>
        </p:spPr>
        <p:txBody>
          <a:bodyPr wrap="square" rtlCol="0" anchor="ctr">
            <a:spAutoFit/>
          </a:bodyPr>
          <a:lstStyle/>
          <a:p>
            <a:pPr marL="285750" indent="-285750" algn="ctr" fontAlgn="base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 rot="1560996">
            <a:off x="1408389" y="3825763"/>
            <a:ext cx="540811" cy="1366345"/>
          </a:xfrm>
          <a:prstGeom prst="ellipse">
            <a:avLst/>
          </a:prstGeom>
          <a:ln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marL="285750" indent="-285750" algn="ctr" fontAlgn="base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431975">
            <a:off x="8200127" y="2510807"/>
            <a:ext cx="540811" cy="1908000"/>
          </a:xfrm>
          <a:prstGeom prst="ellipse">
            <a:avLst/>
          </a:prstGeom>
          <a:ln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marL="285750" indent="-285750" algn="ctr" fontAlgn="base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847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dirty="0"/>
              <a:t>6. </a:t>
            </a:r>
            <a:r>
              <a:rPr lang="hu-HU" altLang="en-US" sz="1700" dirty="0" err="1"/>
              <a:t>Ref</a:t>
            </a:r>
            <a:r>
              <a:rPr lang="en-US" altLang="en-US" sz="1700" dirty="0" err="1"/>
              <a:t>erences</a:t>
            </a:r>
            <a:r>
              <a:rPr lang="en-US" altLang="en-US" sz="1700" dirty="0"/>
              <a:t> (1</a:t>
            </a:r>
            <a:r>
              <a:rPr lang="hu-HU" altLang="en-US" sz="1700" dirty="0"/>
              <a:t>6)</a:t>
            </a:r>
            <a:endParaRPr lang="en-US" sz="1700" dirty="0"/>
          </a:p>
        </p:txBody>
      </p:sp>
      <p:sp>
        <p:nvSpPr>
          <p:cNvPr id="4" name="TextBox 3"/>
          <p:cNvSpPr txBox="1"/>
          <p:nvPr/>
        </p:nvSpPr>
        <p:spPr>
          <a:xfrm>
            <a:off x="141227" y="624646"/>
            <a:ext cx="879176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21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Annotated hi-res core die shots of Zen 1 and 2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AnandTech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Febr. 23 2020,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https://forums.anandtech.com/threads/annotated-hi-res-core-die-shots-of-zen-1-and-</a:t>
            </a: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2.2577382/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2581" y="1472665"/>
            <a:ext cx="94259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Singh T. &amp; al., Zen 2: The AMD 7nm Energy-Efficient High-Performance x86-64 Microprocessor,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Presentation at Proc. IEEE ISSCC 2020, https://www.smalltechnews.com/archives/92710</a:t>
            </a:r>
          </a:p>
        </p:txBody>
      </p:sp>
      <p:sp>
        <p:nvSpPr>
          <p:cNvPr id="5" name="TextBox 6"/>
          <p:cNvSpPr txBox="1"/>
          <p:nvPr/>
        </p:nvSpPr>
        <p:spPr>
          <a:xfrm>
            <a:off x="140112" y="2077264"/>
            <a:ext cx="70344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23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File:raven ridge die (annotated).png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Wikichip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https://en.wikichip.org/wiki/File:raven_ridge_die_(annotated).png</a:t>
            </a:r>
          </a:p>
        </p:txBody>
      </p:sp>
      <p:sp>
        <p:nvSpPr>
          <p:cNvPr id="6" name="TextBox 7"/>
          <p:cNvSpPr txBox="1"/>
          <p:nvPr/>
        </p:nvSpPr>
        <p:spPr>
          <a:xfrm>
            <a:off x="140110" y="2666107"/>
            <a:ext cx="912807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24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First information about the mainboard chipset for AMD's Zen processors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3D Center,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May 8 2015, https://www.3dcenter.org/news/erste-informationen-zum-mainboard-chipsatz-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fuer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amds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-zen-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prozessoren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Box 8"/>
          <p:cNvSpPr txBox="1"/>
          <p:nvPr/>
        </p:nvSpPr>
        <p:spPr>
          <a:xfrm>
            <a:off x="142059" y="3472365"/>
            <a:ext cx="89455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25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File:AMD Zen 2 CCD.jpg,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Wikichip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https://en.wikichip.org/wiki/File:AMD_Zen_2_CCD.jpg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extBox 9"/>
          <p:cNvSpPr txBox="1"/>
          <p:nvPr/>
        </p:nvSpPr>
        <p:spPr>
          <a:xfrm>
            <a:off x="143783" y="3861109"/>
            <a:ext cx="92653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26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Mujtaba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H., AMD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Ryzen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4000 ‘Renoir’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Desktop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APUs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Launching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21st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July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Will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Include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Ryzen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7 PRO 4750G,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Ryzen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5 PRO 4650G &amp;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Ryzen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3 PRO 4350G, WCCF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July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7 2020,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https://wccftech.com/amd-ryzen-4000-renoir-desktop-apu-21st-july-official-launch-lineup-</a:t>
            </a:r>
            <a:endParaRPr kumimoji="0" lang="hu-HU" sz="1400" b="0" i="0" u="none" strike="noStrike" kern="1200" cap="none" spc="-2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full-specs-detailed/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3783" y="4881820"/>
            <a:ext cx="910178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27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Hruska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J.,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Threadripper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3970X, 3960X, and Intel Core i9-10980XE CPUs Tested: Intel </a:t>
            </a: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Cuts Prices, AMD Redefines What’s Possible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Extreme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Nov. 25 2019,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https://www.extremetech.com/computing/302546-amd-threadripper-3970x-3960x-intel-</a:t>
            </a: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10980xe-cascade-lake-CPU-review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3783" y="5913185"/>
            <a:ext cx="909370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28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Nafziger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S. and al.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AMD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Chiplet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Architecture for High-Performance Server and Desktop </a:t>
            </a: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Products, Proc.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2020 IEEE International Solid-State Circuits Conference (ISSCC) 2020, </a:t>
            </a: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pp. 43-44</a:t>
            </a:r>
          </a:p>
        </p:txBody>
      </p:sp>
    </p:spTree>
    <p:extLst>
      <p:ext uri="{BB962C8B-B14F-4D97-AF65-F5344CB8AC3E}">
        <p14:creationId xmlns:p14="http://schemas.microsoft.com/office/powerpoint/2010/main" val="312698196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dirty="0"/>
              <a:t>6. </a:t>
            </a:r>
            <a:r>
              <a:rPr lang="hu-HU" altLang="en-US" sz="1700" dirty="0" err="1"/>
              <a:t>Ref</a:t>
            </a:r>
            <a:r>
              <a:rPr lang="en-US" altLang="en-US" sz="1700" dirty="0" err="1"/>
              <a:t>erences</a:t>
            </a:r>
            <a:r>
              <a:rPr lang="en-US" altLang="en-US" sz="1700" dirty="0"/>
              <a:t> (1</a:t>
            </a:r>
            <a:r>
              <a:rPr lang="hu-HU" altLang="en-US" sz="1700" dirty="0"/>
              <a:t>7)</a:t>
            </a:r>
            <a:endParaRPr lang="en-US" sz="1700" dirty="0"/>
          </a:p>
        </p:txBody>
      </p:sp>
      <p:sp>
        <p:nvSpPr>
          <p:cNvPr id="4" name="TextBox 3"/>
          <p:cNvSpPr txBox="1"/>
          <p:nvPr/>
        </p:nvSpPr>
        <p:spPr>
          <a:xfrm>
            <a:off x="141227" y="624646"/>
            <a:ext cx="63662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29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Zen 2 - Microarchitectures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AMD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Wikichip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https://en.wikichip.org/wiki/amd/microarchitectures/zen_2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2581" y="1249375"/>
            <a:ext cx="921316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30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Chiappetta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M.,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 Launches Ryzen 4000 Series For Laptops: Zen 2 Mobile Unleashed With </a:t>
            </a: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Big Performance Gains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Hot Hardware,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March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16 2020,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https://hothardware.com/reviews/amd-ryzen-4000-series-mobile-processors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6"/>
          <p:cNvSpPr txBox="1"/>
          <p:nvPr/>
        </p:nvSpPr>
        <p:spPr>
          <a:xfrm>
            <a:off x="140112" y="2055998"/>
            <a:ext cx="876451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31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Schilling A.,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IOD of Ryzen and EPYC processors with detailed labeling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Hardware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Luxx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April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27 2020, https://www.hardwareluxx.de/index.php/news/hardware/prozessoren/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52995-iod-von-ryzen-und-epyc-prozessoren-mit-ausfuehrlicher-beschriftung.html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Box 7"/>
          <p:cNvSpPr txBox="1"/>
          <p:nvPr/>
        </p:nvSpPr>
        <p:spPr>
          <a:xfrm>
            <a:off x="140110" y="2868133"/>
            <a:ext cx="909140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Schilling A.,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 Rome with 256 MB L3 cache: Two quad-core CCX with 16 MB per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chiplet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each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Hardware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Luxx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Nov. 26 2018,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https://www.hardwareluxx.de/index.php/news/hardware/prozessoren/47913-amd-rome-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mit-256-mb-l3-cache-zwei-quad-core-ccx-mit-jeweils-16-mb-pro-chiplet.html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extBox 9"/>
          <p:cNvSpPr txBox="1"/>
          <p:nvPr/>
        </p:nvSpPr>
        <p:spPr>
          <a:xfrm>
            <a:off x="143783" y="3861109"/>
            <a:ext cx="57590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33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Zen 2,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Wikipedia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https://en.wikipedia.org/wiki/Zen_2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43783" y="4265133"/>
            <a:ext cx="917776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34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Chiappetta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M.,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Threadripper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3990X Review: A 64-Core Multithreaded Beast Unleashed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Hot Hardware, Febr. 7 2020,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https://hothardware.com/reviews/amd-ryzen-threadripper-3990x-CPU-review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3783" y="5083847"/>
            <a:ext cx="944854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35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Mujtaba</a:t>
            </a: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H., </a:t>
            </a: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 Ryzen 4000 ‘Renoir’ Notebook CPU Family Officially Launched – Led By The </a:t>
            </a:r>
            <a:endParaRPr kumimoji="0" lang="hu-HU" sz="1400" b="0" i="0" u="none" strike="noStrike" kern="1200" cap="none" spc="-2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 Core Ryzen 9 4900HS, Superior Performance &amp; Value Than Intel Based Notebook Offerings</a:t>
            </a: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WCCF </a:t>
            </a:r>
            <a:r>
              <a:rPr kumimoji="0" lang="hu-HU" sz="1400" b="0" i="0" u="none" strike="noStrike" kern="12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</a:t>
            </a: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hu-HU" sz="1400" b="0" i="0" u="none" strike="noStrike" kern="12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March</a:t>
            </a: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30 2020, https://wccftech.com/amd-ryzen-4000h-notebook-CPU-family-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official-launch-ryzen-9-4900h-ryzen-7-4800h/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654000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dirty="0"/>
              <a:t>6. </a:t>
            </a:r>
            <a:r>
              <a:rPr lang="hu-HU" altLang="en-US" sz="1700" dirty="0" err="1"/>
              <a:t>Ref</a:t>
            </a:r>
            <a:r>
              <a:rPr lang="en-US" altLang="en-US" sz="1700" dirty="0" err="1"/>
              <a:t>erences</a:t>
            </a:r>
            <a:r>
              <a:rPr lang="en-US" altLang="en-US" sz="1700" dirty="0"/>
              <a:t> (1</a:t>
            </a:r>
            <a:r>
              <a:rPr lang="hu-HU" altLang="en-US" sz="1700" dirty="0"/>
              <a:t>8)</a:t>
            </a:r>
            <a:endParaRPr lang="en-US" sz="1700" dirty="0"/>
          </a:p>
        </p:txBody>
      </p:sp>
      <p:sp>
        <p:nvSpPr>
          <p:cNvPr id="4" name="TextBox 3"/>
          <p:cNvSpPr txBox="1"/>
          <p:nvPr/>
        </p:nvSpPr>
        <p:spPr>
          <a:xfrm>
            <a:off x="141227" y="624646"/>
            <a:ext cx="910499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36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Wallossek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I.,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Gaming notebooks in a tight spot: Ryzen 4000 APUs in bandwidth limit, Tiger </a:t>
            </a: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Lake will probably come with only 4 cores in 2020 for the time being, and Ampere need </a:t>
            </a: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more speed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Igor’s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Lab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July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23 2020,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https://www.igorslab.de/en/manufacturers-when-gaming-notebooks-in-the-clamp-ryzen-</a:t>
            </a: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4000-apus-in-the-bandwidth-limit-tiger-lake-comes-first-with-only-4-cores-2/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2581" y="1887346"/>
            <a:ext cx="879779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37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Risska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V.,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Zen 2 architecture: Ryzen 3000 are AMD's most powerful desktop processors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Computer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Base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Nov. 6 2019,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https://www.computerbase.de/2019-06/amd-zen-2-ryzen-3000-architektur/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6"/>
          <p:cNvSpPr txBox="1"/>
          <p:nvPr/>
        </p:nvSpPr>
        <p:spPr>
          <a:xfrm>
            <a:off x="140112" y="2693969"/>
            <a:ext cx="90521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38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AMD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Epyc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7002 servers from Lenovo from the end of August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Planet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3D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Now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Nov. 8 2019,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en-US" sz="135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https://www.planet3dnow.de/cms/49748-amd-epyc-7002-server-von-lenovo-ab-ende-august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/</a:t>
            </a:r>
          </a:p>
        </p:txBody>
      </p:sp>
      <p:sp>
        <p:nvSpPr>
          <p:cNvPr id="6" name="TextBox 7"/>
          <p:cNvSpPr txBox="1"/>
          <p:nvPr/>
        </p:nvSpPr>
        <p:spPr>
          <a:xfrm>
            <a:off x="140110" y="3293450"/>
            <a:ext cx="919315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39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Broekhuijsen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N.,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AMD's 64-Core EPYC and Ryzen CPUs Stripped: A Detailed Inside Look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Tom’s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Hardware,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Oct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23 2019, https://www.tomshardware.com/news/amd-64-core-epyc-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CPU-die-design-architecture-ryzen-3000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extBox 9"/>
          <p:cNvSpPr txBox="1"/>
          <p:nvPr/>
        </p:nvSpPr>
        <p:spPr>
          <a:xfrm>
            <a:off x="143783" y="4105680"/>
            <a:ext cx="902208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40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Shilov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A., AMD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Preps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New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Ryzen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2000-Series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CPUs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45W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Ryzen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7 2700E &amp;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Ryzen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5 2600E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AnandTech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May 31 2018, https://www.anandtech.com/show/12841/amd-preps-new-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ryzen-2000series-CPUs-45w-ryzen-7-2700e-ryzen-5-2600e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3783" y="4903104"/>
            <a:ext cx="914186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41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Cutres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 I.,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 To Launch New Ryzen 3000 XT CPUs: Zen 2 with More MHz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AnandTech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June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16 2020, https://www.anandtech.com/show/15854/amd-ryzen-3000-xt-CPUs-zen-2-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more-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mhz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3783" y="5721818"/>
            <a:ext cx="88417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Taillac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W.,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ASRock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Rack X470D4U Review AMD Ryzen Meet Server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STH, May 18 2020,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https://www.servethehome.com/asrock-rack-x470d4u-review-amd-ryzen-meet-server/</a:t>
            </a:r>
          </a:p>
        </p:txBody>
      </p:sp>
    </p:spTree>
    <p:extLst>
      <p:ext uri="{BB962C8B-B14F-4D97-AF65-F5344CB8AC3E}">
        <p14:creationId xmlns:p14="http://schemas.microsoft.com/office/powerpoint/2010/main" val="1188236251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dirty="0"/>
              <a:t>6. </a:t>
            </a:r>
            <a:r>
              <a:rPr lang="hu-HU" altLang="en-US" sz="1700" dirty="0" err="1"/>
              <a:t>Ref</a:t>
            </a:r>
            <a:r>
              <a:rPr lang="en-US" altLang="en-US" sz="1700" dirty="0" err="1"/>
              <a:t>erences</a:t>
            </a:r>
            <a:r>
              <a:rPr lang="en-US" altLang="en-US" sz="1700" dirty="0"/>
              <a:t> (1</a:t>
            </a:r>
            <a:r>
              <a:rPr lang="hu-HU" altLang="en-US" sz="1700" dirty="0"/>
              <a:t>9)</a:t>
            </a:r>
            <a:endParaRPr lang="en-US" sz="1700" dirty="0"/>
          </a:p>
        </p:txBody>
      </p:sp>
      <p:sp>
        <p:nvSpPr>
          <p:cNvPr id="4" name="TextBox 3"/>
          <p:cNvSpPr txBox="1"/>
          <p:nvPr/>
        </p:nvSpPr>
        <p:spPr>
          <a:xfrm>
            <a:off x="141227" y="624646"/>
            <a:ext cx="915269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43</a:t>
            </a: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Asztalos O., Nem bonyolította túl az X570-es chipset tervezését az AMD, HWSW, May 24 2019,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</a:t>
            </a: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https://www.hwsw.hu/hirek/60385/amd-x570-chipset-lapkakeszlet-alaplap-am4-ryzen-</a:t>
            </a:r>
            <a:endParaRPr kumimoji="0" lang="hu-HU" sz="14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</a:t>
            </a: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3000-matisse.html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2581" y="1462040"/>
            <a:ext cx="8025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44</a:t>
            </a: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-3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Hagedoorn</a:t>
            </a:r>
            <a:r>
              <a:rPr kumimoji="0" lang="hu-HU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H., </a:t>
            </a: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Ryzen 3000 Ready Chipsets Overview</a:t>
            </a:r>
            <a:r>
              <a:rPr kumimoji="0" lang="hu-HU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Guru 3D, </a:t>
            </a:r>
            <a:r>
              <a:rPr kumimoji="0" lang="hu-HU" sz="1400" b="0" i="0" u="none" strike="noStrike" kern="1200" cap="none" spc="-3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June</a:t>
            </a:r>
            <a:r>
              <a:rPr kumimoji="0" lang="hu-HU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5 2019,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https://www.guru3d.com/news-story/ryzen-3000-ready-chipsets-overview.html</a:t>
            </a:r>
          </a:p>
        </p:txBody>
      </p:sp>
      <p:sp>
        <p:nvSpPr>
          <p:cNvPr id="5" name="TextBox 6"/>
          <p:cNvSpPr txBox="1"/>
          <p:nvPr/>
        </p:nvSpPr>
        <p:spPr>
          <a:xfrm>
            <a:off x="140112" y="2056016"/>
            <a:ext cx="880337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45</a:t>
            </a: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-3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Cutress</a:t>
            </a:r>
            <a:r>
              <a:rPr kumimoji="0" lang="hu-HU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I., </a:t>
            </a: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 Ryzen 3000 APUs: Up to Vega 11, More MHz, Under $150, Coming July 7</a:t>
            </a:r>
            <a:r>
              <a:rPr kumimoji="0" lang="en-US" sz="1400" b="0" i="0" u="none" strike="noStrike" kern="1200" cap="none" spc="-3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</a:t>
            </a:r>
            <a:endParaRPr kumimoji="0" lang="hu-HU" sz="14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hu-HU" sz="1400" b="0" i="0" u="none" strike="noStrike" kern="1200" cap="none" spc="-3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AnandTech</a:t>
            </a:r>
            <a:r>
              <a:rPr kumimoji="0" lang="hu-HU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hu-HU" sz="1400" b="0" i="0" u="none" strike="noStrike" kern="1200" cap="none" spc="-3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June</a:t>
            </a:r>
            <a:r>
              <a:rPr kumimoji="0" lang="hu-HU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10 2019, https://www.anandtech.com/show/14523/amd-ryzen-3000-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apus-up-to-vega-11-more-mhz-under-150</a:t>
            </a:r>
            <a:endParaRPr kumimoji="0" lang="en-US" sz="14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Box 7"/>
          <p:cNvSpPr txBox="1"/>
          <p:nvPr/>
        </p:nvSpPr>
        <p:spPr>
          <a:xfrm>
            <a:off x="140110" y="2878775"/>
            <a:ext cx="896437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46</a:t>
            </a: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-3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Cutress</a:t>
            </a:r>
            <a:r>
              <a:rPr kumimoji="0" lang="hu-HU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I., </a:t>
            </a: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 Details Renoir: The Ryzen Mobile 4000 Series 7nm APU Uncovered</a:t>
            </a:r>
            <a:r>
              <a:rPr kumimoji="0" lang="hu-HU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hu-HU" sz="1400" b="0" i="0" u="none" strike="noStrike" kern="1200" cap="none" spc="-3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AnandTech</a:t>
            </a:r>
            <a:r>
              <a:rPr kumimoji="0" lang="hu-HU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hu-HU" sz="1400" b="0" i="0" u="none" strike="noStrike" kern="1200" cap="none" spc="-3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March</a:t>
            </a:r>
            <a:r>
              <a:rPr kumimoji="0" lang="hu-HU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16 2020, https://www.anandtech.com/show/15624/amd-details-renoir-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the-ryzen-mobile-4000-series-7nm-apu-uncovered</a:t>
            </a:r>
            <a:endParaRPr kumimoji="0" lang="en-US" sz="14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extBox 9"/>
          <p:cNvSpPr txBox="1"/>
          <p:nvPr/>
        </p:nvSpPr>
        <p:spPr>
          <a:xfrm>
            <a:off x="143783" y="3691005"/>
            <a:ext cx="911012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47</a:t>
            </a: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-3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Cutress</a:t>
            </a:r>
            <a:r>
              <a:rPr kumimoji="0" lang="hu-HU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I., </a:t>
            </a: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AMD’s Mobile Revival: Redefining the Notebook Business with the Ryzen 9 4900HS </a:t>
            </a:r>
            <a:endParaRPr kumimoji="0" lang="hu-HU" sz="14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(A Review)</a:t>
            </a:r>
            <a:r>
              <a:rPr kumimoji="0" lang="hu-HU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hu-HU" sz="1400" b="0" i="0" u="none" strike="noStrike" kern="1200" cap="none" spc="-3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AnandTech</a:t>
            </a:r>
            <a:r>
              <a:rPr kumimoji="0" lang="hu-HU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hu-HU" sz="1400" b="0" i="0" u="none" strike="noStrike" kern="1200" cap="none" spc="-3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April</a:t>
            </a:r>
            <a:r>
              <a:rPr kumimoji="0" lang="hu-HU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9 2020, https://www.anandtech.com/print/15708/amds-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mobile-revival-redefining-the-notebook-business-with-the-ryzen-9-4900hs-a-review</a:t>
            </a:r>
            <a:endParaRPr kumimoji="0" lang="en-US" sz="14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43783" y="4488429"/>
            <a:ext cx="916892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48</a:t>
            </a: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-3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Shilov</a:t>
            </a:r>
            <a:r>
              <a:rPr kumimoji="0" lang="hu-HU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A., AMD </a:t>
            </a:r>
            <a:r>
              <a:rPr kumimoji="0" lang="hu-HU" sz="1400" b="0" i="0" u="none" strike="noStrike" kern="1200" cap="none" spc="-3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Launches</a:t>
            </a:r>
            <a:r>
              <a:rPr kumimoji="0" lang="hu-HU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-3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Ryzen</a:t>
            </a:r>
            <a:r>
              <a:rPr kumimoji="0" lang="hu-HU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7 2800H &amp; </a:t>
            </a:r>
            <a:r>
              <a:rPr kumimoji="0" lang="hu-HU" sz="1400" b="0" i="0" u="none" strike="noStrike" kern="1200" cap="none" spc="-3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Ryzen</a:t>
            </a:r>
            <a:r>
              <a:rPr kumimoji="0" lang="hu-HU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5 2600H </a:t>
            </a:r>
            <a:r>
              <a:rPr kumimoji="0" lang="hu-HU" sz="1400" b="0" i="0" u="none" strike="noStrike" kern="1200" cap="none" spc="-3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APUs</a:t>
            </a:r>
            <a:r>
              <a:rPr kumimoji="0" lang="hu-HU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-3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</a:t>
            </a:r>
            <a:r>
              <a:rPr kumimoji="0" lang="hu-HU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-3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High</a:t>
            </a:r>
            <a:r>
              <a:rPr kumimoji="0" lang="hu-HU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-Performance </a:t>
            </a:r>
            <a:r>
              <a:rPr kumimoji="0" lang="hu-HU" sz="1400" b="0" i="0" u="none" strike="noStrike" kern="1200" cap="none" spc="-3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Laptops</a:t>
            </a:r>
            <a:endParaRPr kumimoji="0" lang="hu-HU" sz="14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hu-HU" sz="1400" b="0" i="0" u="none" strike="noStrike" kern="1200" cap="none" spc="-3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AnandTech</a:t>
            </a:r>
            <a:r>
              <a:rPr kumimoji="0" lang="hu-HU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hu-HU" sz="1400" b="0" i="0" u="none" strike="noStrike" kern="1200" cap="none" spc="-3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Sept</a:t>
            </a:r>
            <a:r>
              <a:rPr kumimoji="0" lang="hu-HU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18 2018, https://www.anandtech.com/show/13373/amd-launches-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ryzen-7-2800h-ryzen-5-2600h-apus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3783" y="5307143"/>
            <a:ext cx="912672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49</a:t>
            </a: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-3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Campbell</a:t>
            </a:r>
            <a:r>
              <a:rPr kumimoji="0" lang="hu-HU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M., </a:t>
            </a: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AMD's Ryzen 4000 G-Series desktop CPUs claim efficiency and gaming leadership</a:t>
            </a:r>
            <a:r>
              <a:rPr kumimoji="0" lang="hu-HU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hu-HU" sz="1400" b="0" i="0" u="none" strike="noStrike" kern="1200" cap="none" spc="-3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Overclock</a:t>
            </a:r>
            <a:r>
              <a:rPr kumimoji="0" lang="hu-HU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3D, </a:t>
            </a:r>
            <a:r>
              <a:rPr kumimoji="0" lang="hu-HU" sz="1400" b="0" i="0" u="none" strike="noStrike" kern="1200" cap="none" spc="-3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July</a:t>
            </a:r>
            <a:r>
              <a:rPr kumimoji="0" lang="hu-HU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21 2020, https://www.overclock3d.net/news/CPU_mainboard/amd_s_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ryzen_4000_g-series_desktop_CPUs_claim_efficiency_and_gaming_leadership/1</a:t>
            </a:r>
            <a:endParaRPr kumimoji="0" lang="en-US" sz="14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564446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1700" dirty="0"/>
              <a:t>6. References (</a:t>
            </a:r>
            <a:r>
              <a:rPr lang="hu-HU" altLang="en-US" sz="1700" dirty="0"/>
              <a:t>20</a:t>
            </a:r>
            <a:r>
              <a:rPr lang="en-GB" altLang="en-US" sz="1700" dirty="0"/>
              <a:t>)</a:t>
            </a:r>
            <a:endParaRPr lang="en-US" sz="1700" dirty="0"/>
          </a:p>
        </p:txBody>
      </p:sp>
      <p:sp>
        <p:nvSpPr>
          <p:cNvPr id="4" name="TextBox 3"/>
          <p:cNvSpPr txBox="1"/>
          <p:nvPr/>
        </p:nvSpPr>
        <p:spPr>
          <a:xfrm>
            <a:off x="150463" y="596938"/>
            <a:ext cx="87913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50</a:t>
            </a: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DH5AV_JV_0V </a:t>
            </a:r>
            <a:r>
              <a:rPr kumimoji="0" lang="hu-HU" sz="1400" b="0" i="0" u="none" strike="noStrike" kern="12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Schematics</a:t>
            </a: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Document</a:t>
            </a: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Dec. 25 2017, https://www.innics.com/wp-content/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</a:t>
            </a: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uploads/2019/06/Acer-Acer-Aspire-3-A315-Compal-LA-G021P-r1.B.pdf</a:t>
            </a:r>
            <a:endParaRPr kumimoji="0" lang="en-US" sz="1400" b="0" i="0" u="none" strike="noStrike" kern="1200" cap="none" spc="-2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1817" y="1221677"/>
            <a:ext cx="885402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51</a:t>
            </a: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Ung G.M., </a:t>
            </a: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Ryzen 4000 CPUs explained: How AMD optimized Zen 2 for laptops</a:t>
            </a: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PC World,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hu-HU" sz="1400" b="0" i="0" u="none" strike="noStrike" kern="12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March</a:t>
            </a: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16 2020, https://www.pcworld.com/article/3530289/ryzen-4000-CPUs-amd-zen-2-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laptops.html</a:t>
            </a:r>
            <a:endParaRPr kumimoji="0" lang="en-US" sz="1400" b="0" i="0" u="none" strike="noStrike" kern="1200" cap="none" spc="-2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6"/>
          <p:cNvSpPr txBox="1"/>
          <p:nvPr/>
        </p:nvSpPr>
        <p:spPr>
          <a:xfrm>
            <a:off x="149348" y="2028308"/>
            <a:ext cx="900727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52</a:t>
            </a: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Alcorn</a:t>
            </a: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P., AMD </a:t>
            </a:r>
            <a:r>
              <a:rPr kumimoji="0" lang="hu-HU" sz="1400" b="0" i="0" u="none" strike="noStrike" kern="12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Dishes</a:t>
            </a: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</a:t>
            </a: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Ryzen</a:t>
            </a: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Mobile 'Renoir' 4000 Series: New </a:t>
            </a:r>
            <a:r>
              <a:rPr kumimoji="0" lang="hu-HU" sz="1400" b="0" i="0" u="none" strike="noStrike" kern="12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Ryzen</a:t>
            </a: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9 4900H, HS-Series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Chips, </a:t>
            </a:r>
            <a:r>
              <a:rPr kumimoji="0" lang="hu-HU" sz="1400" b="0" i="0" u="none" strike="noStrike" kern="12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Tom’s</a:t>
            </a: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Hardware, </a:t>
            </a:r>
            <a:r>
              <a:rPr kumimoji="0" lang="hu-HU" sz="1400" b="0" i="0" u="none" strike="noStrike" kern="12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March</a:t>
            </a: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16 2020, https://www.tomshardware.com/news/amd-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ryzen-mobile-Renoir-4000-series-9-4900h-hs-series</a:t>
            </a:r>
            <a:endParaRPr kumimoji="0" lang="en-US" sz="1400" b="0" i="0" u="none" strike="noStrike" kern="1200" cap="none" spc="-2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Box 7"/>
          <p:cNvSpPr txBox="1"/>
          <p:nvPr/>
        </p:nvSpPr>
        <p:spPr>
          <a:xfrm>
            <a:off x="149346" y="2851067"/>
            <a:ext cx="871110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53</a:t>
            </a: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Chiappetta</a:t>
            </a: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M., </a:t>
            </a: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 </a:t>
            </a:r>
            <a:r>
              <a:rPr kumimoji="0" lang="en-US" sz="1400" b="0" i="0" u="none" strike="noStrike" kern="12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Beema</a:t>
            </a: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Mullins Low Power 2014 APUs Tested</a:t>
            </a: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Hot Hardware,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hu-HU" sz="1400" b="0" i="0" u="none" strike="noStrike" kern="12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April</a:t>
            </a: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29 2014, https://hothardware.com/reviews/amd-beema-and-mullins-mainstream-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and-lowpower-2014-apus-tested?page=2</a:t>
            </a:r>
            <a:endParaRPr kumimoji="0" lang="en-US" sz="1400" b="0" i="0" u="none" strike="noStrike" kern="1200" cap="none" spc="-2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extBox 9"/>
          <p:cNvSpPr txBox="1"/>
          <p:nvPr/>
        </p:nvSpPr>
        <p:spPr>
          <a:xfrm>
            <a:off x="153019" y="3663297"/>
            <a:ext cx="89428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54</a:t>
            </a: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Jain</a:t>
            </a: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A. et </a:t>
            </a:r>
            <a:r>
              <a:rPr kumimoji="0" lang="hu-HU" sz="1400" b="0" i="0" u="none" strike="noStrike" kern="12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</a:t>
            </a: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., </a:t>
            </a: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management to change power limits based on device skin temperature</a:t>
            </a: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US Patent, US9958921B2, https://patents.google.com/patent/US9958921B2/en</a:t>
            </a:r>
            <a:endParaRPr kumimoji="0" lang="en-US" sz="1400" b="0" i="0" u="none" strike="noStrike" kern="1200" cap="none" spc="-2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53019" y="4269331"/>
            <a:ext cx="89788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55</a:t>
            </a: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en-US" sz="1400" b="0" i="0" u="none" strike="noStrike" kern="12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Rotem</a:t>
            </a: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E., Intel Architecture, Code Name </a:t>
            </a:r>
            <a:r>
              <a:rPr kumimoji="0" lang="en-US" sz="1400" b="0" i="0" u="none" strike="noStrike" kern="12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Skylake</a:t>
            </a: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Deep Dive: A New Architecture to Manage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Power Performance and Energy Efficiency, IDF15, San Francisco, Aug. 2015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3019" y="4864762"/>
            <a:ext cx="900996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56</a:t>
            </a: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Risska</a:t>
            </a: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V., </a:t>
            </a: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Ryzen 4000U / H "Renoir": The technology behind AMD's first 7 nm APU explained</a:t>
            </a: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Computer </a:t>
            </a:r>
            <a:r>
              <a:rPr kumimoji="0" lang="hu-HU" sz="1400" b="0" i="0" u="none" strike="noStrike" kern="12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Base</a:t>
            </a: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hu-HU" sz="1400" b="0" i="0" u="none" strike="noStrike" kern="12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March</a:t>
            </a: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16 2020,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https://www.computerbase.de/2020-03/amd-renoir-CPU-gpu-apu-technik/</a:t>
            </a:r>
            <a:endParaRPr kumimoji="0" lang="en-US" sz="1400" b="0" i="0" u="none" strike="noStrike" kern="1200" cap="none" spc="-2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TextBox 9"/>
          <p:cNvSpPr txBox="1"/>
          <p:nvPr/>
        </p:nvSpPr>
        <p:spPr>
          <a:xfrm>
            <a:off x="153019" y="5672842"/>
            <a:ext cx="890410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57</a:t>
            </a: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Cutress</a:t>
            </a: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I., </a:t>
            </a:r>
            <a:r>
              <a:rPr kumimoji="0" lang="hu-HU" sz="1400" b="0" i="0" u="none" strike="noStrike" kern="12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Frumusanu</a:t>
            </a: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A., </a:t>
            </a:r>
            <a:r>
              <a:rPr kumimoji="0" lang="hu-HU" sz="1400" b="0" i="0" u="none" strike="noStrike" kern="12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Bonshor</a:t>
            </a: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G., </a:t>
            </a: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AMD Ryzen </a:t>
            </a:r>
            <a:r>
              <a:rPr kumimoji="0" lang="en-US" sz="1400" b="0" i="0" u="none" strike="noStrike" kern="12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Threadripper</a:t>
            </a: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3960X and 3970X </a:t>
            </a:r>
            <a:endParaRPr kumimoji="0" lang="hu-HU" sz="1400" b="0" i="0" u="none" strike="noStrike" kern="1200" cap="none" spc="-2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Review: 24 and 32 Cores on 7nm</a:t>
            </a: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hu-HU" sz="1400" b="0" i="0" u="none" strike="noStrike" kern="12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AnandTech</a:t>
            </a: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Nov. 25 2019,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https://www.anandtech.com/print/15044/the-amd-ryzen-threadripper-3960x-and-3970x-</a:t>
            </a:r>
            <a:endParaRPr kumimoji="0" lang="hu-HU" sz="1400" b="0" i="0" u="none" strike="noStrike" kern="1200" cap="none" spc="-2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review-24-and-32-cores-on-7nm</a:t>
            </a:r>
          </a:p>
        </p:txBody>
      </p:sp>
    </p:spTree>
    <p:extLst>
      <p:ext uri="{BB962C8B-B14F-4D97-AF65-F5344CB8AC3E}">
        <p14:creationId xmlns:p14="http://schemas.microsoft.com/office/powerpoint/2010/main" val="2044635636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dirty="0"/>
              <a:t>6. </a:t>
            </a:r>
            <a:r>
              <a:rPr lang="hu-HU" altLang="en-US" sz="1700" dirty="0" err="1"/>
              <a:t>Ref</a:t>
            </a:r>
            <a:r>
              <a:rPr lang="en-US" altLang="en-US" sz="1700" dirty="0" err="1"/>
              <a:t>erences</a:t>
            </a:r>
            <a:r>
              <a:rPr lang="en-US" altLang="en-US" sz="1700" dirty="0"/>
              <a:t> (</a:t>
            </a:r>
            <a:r>
              <a:rPr lang="hu-HU" altLang="en-US" sz="1700" dirty="0"/>
              <a:t>21)</a:t>
            </a:r>
            <a:endParaRPr lang="en-US" sz="1700" dirty="0"/>
          </a:p>
        </p:txBody>
      </p:sp>
      <p:sp>
        <p:nvSpPr>
          <p:cNvPr id="4" name="TextBox 3"/>
          <p:cNvSpPr txBox="1"/>
          <p:nvPr/>
        </p:nvSpPr>
        <p:spPr>
          <a:xfrm>
            <a:off x="150463" y="624647"/>
            <a:ext cx="909742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58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Cutress</a:t>
            </a: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I., </a:t>
            </a:r>
            <a:r>
              <a:rPr kumimoji="0" lang="hu-HU" sz="1400" b="0" i="0" u="none" strike="noStrike" kern="12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Bonshor</a:t>
            </a: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G., </a:t>
            </a: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64 Core </a:t>
            </a:r>
            <a:r>
              <a:rPr kumimoji="0" lang="en-US" sz="1400" b="0" i="0" u="none" strike="noStrike" kern="12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Threadripper</a:t>
            </a: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3990X CPU Review: In The Midst Of Chaos, </a:t>
            </a:r>
            <a:endParaRPr kumimoji="0" lang="hu-HU" sz="1400" b="0" i="0" u="none" strike="noStrike" kern="1200" cap="none" spc="-2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 Seeks Opportunity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AnandTech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Febr. 7 2020,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https://www.anandtech.com/print/15483/amd-threadripper-3990x-review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2581" y="1440776"/>
            <a:ext cx="877682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59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Cutress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I.,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 Announces Ryzen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Threadripper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Pro: Workstation Parts for OEMs Only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AnandTech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July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14 2020, https://www.anandtech.com/show/15910/amd-announces-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ryzen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threadripper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-pro-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workstation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parts-for-oems-only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6"/>
          <p:cNvSpPr txBox="1"/>
          <p:nvPr/>
        </p:nvSpPr>
        <p:spPr>
          <a:xfrm>
            <a:off x="140112" y="2247407"/>
            <a:ext cx="896315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60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AMD Zen 3 Could Bid the CCX Farewell, Feature Updated SMT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TechPowerUp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Oct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7 2019,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https://www.techpowerup.com/259869/amd-zen-3-could-bid-the-ccx-farewell-feature-</a:t>
            </a: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updated-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smt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Box 7"/>
          <p:cNvSpPr txBox="1"/>
          <p:nvPr/>
        </p:nvSpPr>
        <p:spPr>
          <a:xfrm>
            <a:off x="109288" y="3070166"/>
            <a:ext cx="71306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61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About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CC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X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Consortium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https://www.ccixconsortium.com/about/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extBox 9"/>
          <p:cNvSpPr txBox="1"/>
          <p:nvPr/>
        </p:nvSpPr>
        <p:spPr>
          <a:xfrm>
            <a:off x="143783" y="3467720"/>
            <a:ext cx="91619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Esteve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E.,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CCIX Protocol Push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Express 4.0 up to 25G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SemiWiki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June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8 2017,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https://semiwiki.com/eda/synopsys/6826-ccix-protocol-push-pci-express-4-0-up-to-25g/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3783" y="4073754"/>
            <a:ext cx="84908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63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Kennedy P.,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 EPYC 7002 Series Rome Delivers a Knockout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STH, Aug. 7 2019,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https://www.servethehome.com/amd-epyc-7002-series-rome-delivers-a-knockout/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39612" y="4669078"/>
            <a:ext cx="898880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[164]: AMD Releases x86-64™ Architectural Specification; Enables Market Driven Migration to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       64-Bit Computing,  Aug. 10 2000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       hhttp://www.amd.com/us/press-releases/Pages/Press_Release_715.aspx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139986" y="5451715"/>
            <a:ext cx="75202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[165]: AMD Discloses New Technologies At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Microporcessor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Forum, Oct. 5 1999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       http://www.amd.com/us/press-releases/Pages/Press_Release_751.aspx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141574" y="6026390"/>
            <a:ext cx="77637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[166]: AMD and Microsoft Collaborate to further 64-Bit Computing, April 24 2002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       http://www.amd.com/us/press-releases/Pages/Press_Release_19906.aspx</a:t>
            </a:r>
          </a:p>
        </p:txBody>
      </p:sp>
    </p:spTree>
    <p:extLst>
      <p:ext uri="{BB962C8B-B14F-4D97-AF65-F5344CB8AC3E}">
        <p14:creationId xmlns:p14="http://schemas.microsoft.com/office/powerpoint/2010/main" val="2835760002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819"/>
            <a:ext cx="9144000" cy="393700"/>
          </a:xfrm>
        </p:spPr>
        <p:txBody>
          <a:bodyPr/>
          <a:lstStyle/>
          <a:p>
            <a:r>
              <a:rPr lang="hu-HU" altLang="en-US" sz="1700" dirty="0"/>
              <a:t>6. </a:t>
            </a:r>
            <a:r>
              <a:rPr lang="hu-HU" altLang="en-US" sz="1700" dirty="0" err="1"/>
              <a:t>Ref</a:t>
            </a:r>
            <a:r>
              <a:rPr lang="en-US" altLang="en-US" sz="1700" dirty="0" err="1"/>
              <a:t>erences</a:t>
            </a:r>
            <a:r>
              <a:rPr lang="en-US" altLang="en-US" sz="1700" dirty="0"/>
              <a:t> (</a:t>
            </a:r>
            <a:r>
              <a:rPr lang="hu-HU" altLang="en-US" sz="1700" dirty="0"/>
              <a:t>22)</a:t>
            </a:r>
            <a:endParaRPr lang="en-US" sz="1700" dirty="0"/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139517" y="623418"/>
            <a:ext cx="81925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[167]: Weber F., AMD’s Next Generation Microprocessor Architecture, Oct. 2001,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      http://www.datasheetcatalog.org/datasheet/AdvancedMicroDevices/mXsutyv.pdf</a:t>
            </a: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139517" y="1216423"/>
            <a:ext cx="90086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[168]: Builder’s Guide for AMD Opteron Processor-Based Servers and Workstations,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Febr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. 2004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      http://support.amd.com/us/Processor_TechDocs/30925.pdf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39891" y="1744880"/>
            <a:ext cx="77039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[169]: AMD64 Technology Wins Best Of Show At 2004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Teched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June 1 2004,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http://www.amd.com/us/press-releases/Pages/Press_Release_85830.aspx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9440" y="2281187"/>
            <a:ext cx="866455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[170]: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Moammer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K., AMD Announces Zen, 40% IPC Improvement Over Excavator – Coming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In 2016, Will Be Arriving To Desktops First, WCCFTECH, Mai 7, 2015,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https://wccftech.com/amd-zen-architecture-release-schedule-revealed-rolled-server-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market/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3279" y="3272592"/>
            <a:ext cx="883325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[171]: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Cutress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I. &amp;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Frumusanu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A., AMD Zen 3 Ryzen Deep Dive Review: 5950X, 5900X, 5800X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and 5600X Tested,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AnandTech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Nov. 5, 2020,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https://www.anandtech.com/print/16214/amd-zen-3-ryzen-deep-dive-review-5950x-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5900x-5800x-and-5700x-tested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0087" y="4244741"/>
            <a:ext cx="875220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[172]: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Shimpi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A. L., AMD's Athlon XP: Great performance, poor marketing,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AnandTech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Oct. 9,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2001,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https://www.anandtech.com/print/835/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9438" y="5014761"/>
            <a:ext cx="7520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[173]: - AMD Ryzen 9 5950X Review,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Techpowerup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Nov 17. 2020,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https://www.techpowerup.com/review/amd-ryzen-9-5950x/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734" y="5630780"/>
            <a:ext cx="89194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[174]: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Cutress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I., AMD Ryzen 5000 and Zen 3 on Nov 5th: +19% IPC, Claims Best Gaming CPU,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AnandTech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Oct. 8, 2020,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https://www.anandtech.com/print/16148/amd-ryzen-5000-and-zen-3-on-nov-5th-19-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ipc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-claims-best-gaming-CPU</a:t>
            </a:r>
          </a:p>
        </p:txBody>
      </p:sp>
    </p:spTree>
    <p:extLst>
      <p:ext uri="{BB962C8B-B14F-4D97-AF65-F5344CB8AC3E}">
        <p14:creationId xmlns:p14="http://schemas.microsoft.com/office/powerpoint/2010/main" val="1806837401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dirty="0"/>
              <a:t>6. </a:t>
            </a:r>
            <a:r>
              <a:rPr lang="hu-HU" altLang="en-US" sz="1700" dirty="0" err="1"/>
              <a:t>Ref</a:t>
            </a:r>
            <a:r>
              <a:rPr lang="en-US" altLang="en-US" sz="1700" dirty="0" err="1"/>
              <a:t>erences</a:t>
            </a:r>
            <a:r>
              <a:rPr lang="en-US" altLang="en-US" sz="1700" dirty="0"/>
              <a:t> (</a:t>
            </a:r>
            <a:r>
              <a:rPr lang="hu-HU" altLang="en-US" sz="1700" dirty="0"/>
              <a:t>23)</a:t>
            </a:r>
            <a:endParaRPr lang="en-US" sz="1700" dirty="0"/>
          </a:p>
        </p:txBody>
      </p:sp>
      <p:sp>
        <p:nvSpPr>
          <p:cNvPr id="4" name="TextBox 3"/>
          <p:cNvSpPr txBox="1"/>
          <p:nvPr/>
        </p:nvSpPr>
        <p:spPr>
          <a:xfrm>
            <a:off x="122221" y="625842"/>
            <a:ext cx="87316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[175]: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Cutress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I., AMD Launches Ryzen 5000 Mobile: Zen 3 and Cezanne for Notebooks,</a:t>
            </a:r>
          </a:p>
          <a:p>
            <a:pPr marL="720725" marR="0" lvl="0" indent="-7207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AnandTech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Jan. 12, 2021,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https://www.anandtech.com/show/16405/amd-launches- ryzen-5000-mobile-zen-3-and-cezanne-for-notebooks</a:t>
            </a:r>
          </a:p>
          <a:p>
            <a:pPr marL="720725" marR="0" lvl="0" indent="-7207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5455" y="1397713"/>
            <a:ext cx="786022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[176]: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Chiapetta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M., AMD Ryzen 9 5950X And 5900X ci Review: Zen 3 Dominates,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Hot Hardware, Nov. 5, 2020,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https://hothardware.com/reviews/amd-ryzen-5000-zen-3-processor-review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0963" y="2186983"/>
            <a:ext cx="8815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[177]: Socket AM4 B550 Chipset Motherboards, AMD, https://www.amd.com/en/chipsets/b550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0968" y="2562369"/>
            <a:ext cx="76705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[178]: B550 AORUS MASTER (rev. 1.0),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Gygabyte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https://www.gigabyte.com/Motherboard/B550-AORUS-MASTER-rev-10#kf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0966" y="3130262"/>
            <a:ext cx="84537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[179]: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Kiselev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V., AMD AM4 Motherboards Selection Guide for Video Editors, Personal View,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Jan. 2019,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http://www.personal-view.com/talks/discussion/21405/amd-am4-motherboards-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selection-guide-for-video-editors/p1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0968" y="4185366"/>
            <a:ext cx="74211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[180]: Chia K., 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RYZEN 3000: Block diagram (redrawn), Thread 8, Mai 16. 2019,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https://twitter.com/chiakokhua/status/1132733771181113350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5455" y="4708804"/>
            <a:ext cx="862646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[181]: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Chiapetta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M., AMD Launches Ryzen 4000 Series For Laptops: Zen 2 Mobile Unleashed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 With Big Performance Gains, Hot Hardware, March 16, 220,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https://hothardware.com/reviews/amd-ryzen-4000-series-mobile-processors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5456" y="5469200"/>
            <a:ext cx="873739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[182]: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Cutress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I., AMD Details Renoir: The Ryzen Mobile 4000 Series 7nm APU Uncovered,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AnandTech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March 16, 2020,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https://www.anandtech.com/show/15624/amd-details-renoir-the-ryzen-mobile-4000-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series-7nm-apu-uncovered/4</a:t>
            </a:r>
          </a:p>
        </p:txBody>
      </p:sp>
    </p:spTree>
    <p:extLst>
      <p:ext uri="{BB962C8B-B14F-4D97-AF65-F5344CB8AC3E}">
        <p14:creationId xmlns:p14="http://schemas.microsoft.com/office/powerpoint/2010/main" val="1926621736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dirty="0"/>
              <a:t>6. </a:t>
            </a:r>
            <a:r>
              <a:rPr lang="hu-HU" altLang="en-US" sz="1700" dirty="0" err="1"/>
              <a:t>Ref</a:t>
            </a:r>
            <a:r>
              <a:rPr lang="en-US" altLang="en-US" sz="1700" dirty="0" err="1"/>
              <a:t>erences</a:t>
            </a:r>
            <a:r>
              <a:rPr lang="en-US" altLang="en-US" sz="1700" dirty="0"/>
              <a:t> (</a:t>
            </a:r>
            <a:r>
              <a:rPr lang="hu-HU" altLang="en-US" sz="1700" dirty="0"/>
              <a:t>24)</a:t>
            </a:r>
            <a:endParaRPr lang="en-US" sz="1700" dirty="0"/>
          </a:p>
        </p:txBody>
      </p:sp>
      <p:sp>
        <p:nvSpPr>
          <p:cNvPr id="4" name="TextBox 3"/>
          <p:cNvSpPr txBox="1"/>
          <p:nvPr/>
        </p:nvSpPr>
        <p:spPr>
          <a:xfrm>
            <a:off x="140692" y="607370"/>
            <a:ext cx="89241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[183]: Smith R., AMD's Graphics Core Next Preview: AMD's New GPU, Architected For Compute,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AnandTech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Dec. 21 2011, http://www.anandtech.com/show/4455/amds-graphics-core-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next-preview-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-architects-for-compute/2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0085" y="1386816"/>
            <a:ext cx="7185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[184]: Introducing RDNA architecture, AMD, Aug. 2019,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https://www.amd.com/system/files/documents/rdna-whitepaper.pdf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2531" y="1967644"/>
            <a:ext cx="846430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[185]: Thomas B., AMD Ryzen 5000 release date, price, benchmarks and specs,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TechRadar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27 Jan.,2021,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https://www.techradar.com/news/amd-ryzen-5000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3294" y="2745048"/>
            <a:ext cx="901920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[186]: Campbell A., AMD's reportedly working on a multi-die RDNA 3 GPU -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Navi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31 is MASSIVE!,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Overlock3D, 25 Jan., 2021,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https://overclock3d.net/news/gpu_displays/amd_s_reportedly_working_on_a_multi-die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_rdna_3_gpu_-_navi_31_is_massive/1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140862" y="3719234"/>
            <a:ext cx="91191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[187]: </a:t>
            </a: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Intel Calls for 3D IC, EE Times, March 5 2015,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       </a:t>
            </a:r>
            <a:r>
              <a:rPr kumimoji="0" lang="en-US" altLang="en-US" sz="1400" b="0" i="0" u="none" strike="noStrike" kern="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https://www.eetimes.com/author.asp?section_id=36&amp;doc_id=1325921&amp;image_number=1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41236" y="4307731"/>
            <a:ext cx="82076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[18</a:t>
            </a:r>
            <a:r>
              <a:rPr kumimoji="0" lang="hu-H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8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]: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Marcoux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P., 2.5D, Silicon Interposers, Silicon Bridges, Glass Panels, Organic HDI,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       http://www.meptec.org/Resources/1%20-%20ALLVIA%20-%20Marcoux.pdf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2091" y="4946818"/>
            <a:ext cx="8924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[189]: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Burd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T. &amp; al., Zeppelin”: An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SoC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for Multichip Architectures, IEEE J. of SSC, Vol. 54, No. 1,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Jan. 2019, pp. 133-143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1648" y="5536757"/>
            <a:ext cx="85511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[190]: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Tarunr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B., AMD "Renoir" Die Annotation Raises Hopes of Desktop Chips Featuring x16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PEG,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Techpowerup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June 19, 2020,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https://www.techpowerup.com/268747/amd-renoir-die-annotation-raises-hopes-of-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desktop-chips-featuring-x16-peg</a:t>
            </a:r>
          </a:p>
        </p:txBody>
      </p:sp>
    </p:spTree>
    <p:extLst>
      <p:ext uri="{BB962C8B-B14F-4D97-AF65-F5344CB8AC3E}">
        <p14:creationId xmlns:p14="http://schemas.microsoft.com/office/powerpoint/2010/main" val="2825514266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dirty="0"/>
              <a:t>6. </a:t>
            </a:r>
            <a:r>
              <a:rPr lang="hu-HU" altLang="en-US" sz="1700" dirty="0" err="1"/>
              <a:t>Ref</a:t>
            </a:r>
            <a:r>
              <a:rPr lang="en-US" altLang="en-US" sz="1700" dirty="0" err="1"/>
              <a:t>erences</a:t>
            </a:r>
            <a:r>
              <a:rPr lang="en-US" altLang="en-US" sz="1700" dirty="0"/>
              <a:t> (</a:t>
            </a:r>
            <a:r>
              <a:rPr lang="hu-HU" altLang="en-US" sz="1700" dirty="0"/>
              <a:t>25)</a:t>
            </a:r>
            <a:endParaRPr lang="en-US" sz="1700" dirty="0"/>
          </a:p>
        </p:txBody>
      </p:sp>
      <p:sp>
        <p:nvSpPr>
          <p:cNvPr id="4" name="TextBox 3"/>
          <p:cNvSpPr txBox="1"/>
          <p:nvPr/>
        </p:nvSpPr>
        <p:spPr>
          <a:xfrm>
            <a:off x="142791" y="607575"/>
            <a:ext cx="881767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[191]: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Cutress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I., AMD Ryzen Mobile 4000: Measuring Renoir’s Die Size,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AnandTech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Jan. 14,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2020,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https://www.anandtech.com/show/15381/amd-ryzen-mobile-4000-measuring-renoirs-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die-size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2531" y="1575806"/>
            <a:ext cx="91446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[192]: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Cutress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I., AMD Ryzen 4000 Mobile APUs: 7nm, 8-core on both 15W and 45W, Coming Q1,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AnandTech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Jan. 6, 2020,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https://www.anandtech.com/print/15324/amd-ryzen-4000-mobile-apus-7nm-8core-on-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both-15w-and-45w-coming-q1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2535" y="2587077"/>
            <a:ext cx="877740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[193]: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Mujtaba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H., AMD Ryzen 5000 Zen 3 ‘Vermeer’ Undressed, First Ever High-Res Die Shots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Close Ups Pictured &amp; Detailed,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WCCFTech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Nov. 9, 2020,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https://wccftech.com/amd-ryzen-5000-zen-3-vermeer-undressed-high-res-die-shots-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close-ups-pictured-detailed/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2091" y="3648962"/>
            <a:ext cx="852547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[194]: Vogel T., 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 Ryzen 5000: Die Zen-3-Architektur im Detail, PCGH, 05.11.2020,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https://www.pcgameshardware.de/Vermeer-Codename-276905/Specials/Zen-3-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analysiert-1361112/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2532" y="4425708"/>
            <a:ext cx="891256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[195]: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Mujtaba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H., AMD Ryzen 5000 ‘Cezanne’ APU Spotted, Zen 3 &amp; 7 nm Vega Chips To Retain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AM4 Support Till 2021,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WCCFTech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Jun. 23, 2020,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https://wccftech.com/amd-ryzen-5000-cezanne-apu-family-spotted-zen-3-CPU-veg-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gpu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-cores/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1648" y="5458098"/>
            <a:ext cx="902253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[196]: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Pirzada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U., AMD Announces Zen 3 Based ‘Cezanne’ Ryzen 5000 Mobility Series Processors,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WCCFTech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Jan. 25, 2021,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https://wccftech.com/amd-announces-zen-3-based-cezanne-ryzen-5000-mobility-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series-processors/</a:t>
            </a:r>
          </a:p>
        </p:txBody>
      </p:sp>
    </p:spTree>
    <p:extLst>
      <p:ext uri="{BB962C8B-B14F-4D97-AF65-F5344CB8AC3E}">
        <p14:creationId xmlns:p14="http://schemas.microsoft.com/office/powerpoint/2010/main" val="18463848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700" dirty="0"/>
              <a:t>1. </a:t>
            </a:r>
            <a:r>
              <a:rPr lang="en-US" sz="1700" dirty="0"/>
              <a:t>Introduction</a:t>
            </a:r>
            <a:r>
              <a:rPr lang="hu-HU" sz="1700" dirty="0"/>
              <a:t> (</a:t>
            </a:r>
            <a:r>
              <a:rPr lang="en-US" sz="1700" dirty="0" smtClean="0"/>
              <a:t>19</a:t>
            </a:r>
            <a:r>
              <a:rPr lang="hu-HU" sz="1700" dirty="0" smtClean="0"/>
              <a:t>)</a:t>
            </a:r>
            <a:endParaRPr lang="en-US" sz="1700" dirty="0"/>
          </a:p>
        </p:txBody>
      </p:sp>
      <p:sp>
        <p:nvSpPr>
          <p:cNvPr id="3" name="TextBox 2"/>
          <p:cNvSpPr txBox="1"/>
          <p:nvPr/>
        </p:nvSpPr>
        <p:spPr>
          <a:xfrm>
            <a:off x="71829" y="488610"/>
            <a:ext cx="47818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Remarks on the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CineBench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benchmark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27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6341" y="790010"/>
            <a:ext cx="8212505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is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real-world cross-platform test suite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that evaluates CPU and graphics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performance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3D content creation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is based on MAXON's award-winning animation software Cinema 4D. </a:t>
            </a:r>
          </a:p>
        </p:txBody>
      </p:sp>
    </p:spTree>
    <p:extLst>
      <p:ext uri="{BB962C8B-B14F-4D97-AF65-F5344CB8AC3E}">
        <p14:creationId xmlns:p14="http://schemas.microsoft.com/office/powerpoint/2010/main" val="142097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dirty="0"/>
              <a:t>6. </a:t>
            </a:r>
            <a:r>
              <a:rPr lang="hu-HU" altLang="en-US" sz="1700" dirty="0" err="1"/>
              <a:t>Ref</a:t>
            </a:r>
            <a:r>
              <a:rPr lang="en-US" altLang="en-US" sz="1700" dirty="0" err="1"/>
              <a:t>erences</a:t>
            </a:r>
            <a:r>
              <a:rPr lang="en-US" altLang="en-US" sz="1700" dirty="0"/>
              <a:t> (</a:t>
            </a:r>
            <a:r>
              <a:rPr lang="hu-HU" altLang="en-US" sz="1700" dirty="0"/>
              <a:t>26)</a:t>
            </a:r>
            <a:endParaRPr lang="en-US" sz="1700" dirty="0"/>
          </a:p>
        </p:txBody>
      </p:sp>
      <p:sp>
        <p:nvSpPr>
          <p:cNvPr id="4" name="TextBox 3"/>
          <p:cNvSpPr txBox="1"/>
          <p:nvPr/>
        </p:nvSpPr>
        <p:spPr>
          <a:xfrm>
            <a:off x="143674" y="624526"/>
            <a:ext cx="873553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[197]: Sandhu T., deeper look at AMD 5000 Series Mobile processors,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Hexus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Jan. 26, 2021,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https://hexus.net/tech/news/laptop/147336-a-deeper-look-amd-5000-series-mobile-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processors/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2531" y="1396182"/>
            <a:ext cx="7380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[198]: Ryzen 3000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delidded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https://www.youtube.com/watch?v=IPA-oQo3jzE,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Visited on 17.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Febr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2021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3674" y="1966449"/>
            <a:ext cx="88654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[199]: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Cutress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I., AMD Zen Microarchitecture: Dual Schedulers, Micro-Op Cache and Memory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Hierarchy Revealed,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AnandTech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Aug. 18, 2016,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https://www.anandtech.com/print/10578/amd-zen-microarchitecture-dual-schedulers-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micro-op-cache-memory-hierarchy-revealed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1650" y="2946695"/>
            <a:ext cx="898630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[200]: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Mujtaba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H.,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AMD Ryzen 5000 Zen 3 ‘Vermeer’ Undressed, First Ever High-Res Die Shots Close Ups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               Pictured &amp; Detailed,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WCCFTech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, Nov. 9, 2020,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https://wccftech.com/amd-ryzen-5000-zen-3-vermeer-undressed-high-res-die-shots-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close-ups-pictured-detailed/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1648" y="3939159"/>
            <a:ext cx="87471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[201]: Alcorn P., Intel Teases Rocket Lake Core i9-11900K, Intends to Retake Gaming Crown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With 19% IPC Increase, Toms Hardware, 11 Jan. 2021,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https://www.tomshardware.com/news/intel-rocket-lake-s-gaming-crown-19-percent-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ipc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-increase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3277" y="4937761"/>
            <a:ext cx="888595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[202]: Smith R., AMD's Graphics Core Next Preview: AMD's New GPU, Architected For Compute,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AnandTech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Dec. 21, 2011,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https://www.anandtech.com/show/4455/amds-graphics-core-next-preview-amd-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architects-for-compute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085" y="5900286"/>
            <a:ext cx="59325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[203]: The Raven Ridge die,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Wikichip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visited on 21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Febr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2021,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https://en.wikichip.org/wiki/File:raven_ridge_die</a:t>
            </a:r>
          </a:p>
        </p:txBody>
      </p:sp>
    </p:spTree>
    <p:extLst>
      <p:ext uri="{BB962C8B-B14F-4D97-AF65-F5344CB8AC3E}">
        <p14:creationId xmlns:p14="http://schemas.microsoft.com/office/powerpoint/2010/main" val="2252286953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700" dirty="0"/>
              <a:t>6. References (2</a:t>
            </a:r>
            <a:r>
              <a:rPr lang="hu-HU" sz="1700" dirty="0"/>
              <a:t>7</a:t>
            </a:r>
            <a:r>
              <a:rPr lang="en-US" sz="1700" dirty="0"/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8544" y="626496"/>
            <a:ext cx="6667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[204]: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Fritchen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F.,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Photostream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visited on 24.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Febr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., 2021,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https://www.flickr.com/photos/130561288@N04/48350029156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7845" y="1194471"/>
            <a:ext cx="896097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[205]: Sandhu T., AMD unleashes Zen 3 and reckons it's faster for gaming than Core i9,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Hexus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Oct. 8, 2020,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https://hexus.net/tech/news/CPU/146011-amd-unleashes-zen-3-reckons-faster-gaming-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core-i9/ </a:t>
            </a:r>
          </a:p>
        </p:txBody>
      </p:sp>
      <p:sp>
        <p:nvSpPr>
          <p:cNvPr id="7" name="Rectangle 6"/>
          <p:cNvSpPr/>
          <p:nvPr/>
        </p:nvSpPr>
        <p:spPr>
          <a:xfrm>
            <a:off x="144734" y="2139326"/>
            <a:ext cx="910993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[205]: Alcorn P., AMD Ryzen 5000 Mobile 'Cezanne'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SoC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Deep Dive: Zen 3 Powers Into Notebooks,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TomsHardware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Jan. 26, 2021,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Ryzen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5000 Mobile 'Cezanne'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SoC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Deep Dive: Zen 3 Powers Into Notebooks | Tom's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Hardware (tomshardware.com)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5138" y="3089710"/>
            <a:ext cx="8974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[206]: Infinity Fabric (IF) – AMD, Infinity Fabric (IF) - AMD –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WikiChip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visited on 25. Sept., 2021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3147" y="3463491"/>
            <a:ext cx="8974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[207]: Beck N. &amp; al.: "Zeppelin": An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SoC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for Multichip Architectures, Proc. ISSCC 2018, IEEE,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pp. 40-42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4295" y="4032987"/>
            <a:ext cx="937340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[208]: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Cutress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I.,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Frumusanu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A., MD 3rd Gen EPYC Milan Review: A Peak vs Per Core Performance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Balance,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AnandTech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March 15, 2021,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en-GB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 3rd Gen EPYC Milan Review: A Peak vs Per Core Performance Balance (anandtech.com)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4667" y="4851134"/>
            <a:ext cx="88590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[209]: AMD Rome – is it for real? Architecture and initial HPC performance, Article Number: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000137696, Dell,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AMD Rome – is it for real? Architecture and initial HPC performance | Dell Hungary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3165" y="5577840"/>
            <a:ext cx="66887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[210]: ZDNet staff: AMD releases its "Hammer“, ZDNet, Aug. 17, 2000,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https://www.zdnet.com/article/amd-releases-its-hammer/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126854" y="6140378"/>
            <a:ext cx="858972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[211]: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Gwennap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L.,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Intel's Itanium and IA-64: Technology and Market Forecast,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MDR, 2000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3715046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 References (2</a:t>
            </a:r>
            <a:r>
              <a:rPr lang="hu-HU" dirty="0"/>
              <a:t>8</a:t>
            </a:r>
            <a:r>
              <a:rPr lang="en-US" dirty="0"/>
              <a:t>)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24317" y="626496"/>
            <a:ext cx="900118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[212]: AMD Investor-Presentation August 2021, AMD,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https://d1io3yog0oux5.cloudfront.net/_c89d59197e1048e82462d576c15bf11a/amd/db/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708/6446/pdf/AMD_Investor+Presentation+August+2021.pdf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2713" y="4056940"/>
            <a:ext cx="90674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3275" marR="0" lvl="0" indent="-8032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[21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Evers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M.,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Barnes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L., Clark M.,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Next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Generation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„ZEN 3”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AMD,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https://hc33.hotchips.org/assets/program/conference/day1/HC2021.C1.2%20AMD%20Mark%20Evers.pdf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0738" y="2432839"/>
            <a:ext cx="849553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[214]: The AMD K8 Processor Architecture, AMD Press material, Dec. 14, 2006,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PPT - The AMD K8 Processor Architecture PowerPoint Presentation, free download 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ID:462091 (slideserve.com)</a:t>
            </a:r>
          </a:p>
        </p:txBody>
      </p:sp>
      <p:sp>
        <p:nvSpPr>
          <p:cNvPr id="7" name="TextBox 2"/>
          <p:cNvSpPr txBox="1"/>
          <p:nvPr/>
        </p:nvSpPr>
        <p:spPr>
          <a:xfrm>
            <a:off x="140584" y="3217014"/>
            <a:ext cx="87599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[215]: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Szewczyk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C., AMD talks about its upcoming 3D V-Cache design at ISSCC, PC Gamer,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Febr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2022,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https://www.pcgamer.com/amd-talks-about-its-upcoming-3d-v-cache-design-at-isscc/   </a:t>
            </a:r>
          </a:p>
        </p:txBody>
      </p:sp>
      <p:sp>
        <p:nvSpPr>
          <p:cNvPr id="9" name="TextBox 4"/>
          <p:cNvSpPr txBox="1"/>
          <p:nvPr/>
        </p:nvSpPr>
        <p:spPr>
          <a:xfrm>
            <a:off x="136571" y="1392248"/>
            <a:ext cx="905523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[213]: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Solca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B.,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 presents more details on Zen 3 3D V-Cache and the future of 3D stacking,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Notebookcheck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Aug. 24, 2021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https://www.notebookcheck.net/AMD-presents-more-details-on-Zen-3-3D-V-Cache-and-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the-future-of-3D-stacking.556527.0.html </a:t>
            </a:r>
          </a:p>
        </p:txBody>
      </p:sp>
      <p:sp>
        <p:nvSpPr>
          <p:cNvPr id="10" name="TextBox 4"/>
          <p:cNvSpPr txBox="1"/>
          <p:nvPr/>
        </p:nvSpPr>
        <p:spPr>
          <a:xfrm>
            <a:off x="136573" y="4883595"/>
            <a:ext cx="90674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3275" marR="0" lvl="0" indent="-8032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[21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Pomianowski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A., AMD RDNA 2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Gaming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Architecture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Hot Chips 33, 27. Aug. 2021, IEEE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Xplore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Full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-Text PDF, https://www.servethehome.com/amd-rdna-2-and-epyc-inspired-infinity-cache-at-hot-chips-33/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TextBox 4"/>
          <p:cNvSpPr txBox="1"/>
          <p:nvPr/>
        </p:nvSpPr>
        <p:spPr>
          <a:xfrm>
            <a:off x="141197" y="5691780"/>
            <a:ext cx="90674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3275" marR="0" lvl="0" indent="-8032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[218]: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 claims its Radeon 6000 integrated Radeon 600M RDNA2 GPUs are faster with FSR than NVIDIA’s GTX 1650 Max-Q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17th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Feb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2022, https://videocardz.com/newz/amd-claims-its-radeon-6000-integrated-radeon-600m-rdna2-gpus-are-faster-with-fsr-than-nvidias-gtx-1650-max-q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098030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700" dirty="0"/>
              <a:t>6. References (2</a:t>
            </a:r>
            <a:r>
              <a:rPr lang="hu-HU" sz="1700" dirty="0"/>
              <a:t>9</a:t>
            </a:r>
            <a:r>
              <a:rPr lang="en-US" sz="1700" dirty="0"/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2789" y="617260"/>
            <a:ext cx="896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3275" marR="0" lvl="0" indent="-8032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219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Dr.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Wong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A.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AMD Infinity Cache Explained : L3 Cache Comes To The GPU!,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29.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October 2020,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https://www.techarp.com/, https://www.techarp.com/computer/amd-infinity-cache-explained/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2090" y="1342247"/>
            <a:ext cx="81908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[2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20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Minoso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Comparing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Zen 3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Zen 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,Oct.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2020,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https://community.microcenter.com/discussion/5134/comparing-zen-3-to-zen-2</a:t>
            </a:r>
          </a:p>
        </p:txBody>
      </p:sp>
      <p:sp>
        <p:nvSpPr>
          <p:cNvPr id="7" name="Rectangle 6"/>
          <p:cNvSpPr/>
          <p:nvPr/>
        </p:nvSpPr>
        <p:spPr>
          <a:xfrm>
            <a:off x="138980" y="1899190"/>
            <a:ext cx="8746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3275" marR="0" lvl="0" indent="-8032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[2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21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Suggs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D.,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Subramony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M.,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Bouvier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D., The AMD “Zen 2”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Publisher: IEEE,    17.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February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202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0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https://ieeexplore.ieee.org/document/9000513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5864" y="2512161"/>
            <a:ext cx="897445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3275" marR="0" lvl="0" indent="-8032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[2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22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Naffziger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S., AMD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Chiplet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Architecture for High-Performance Server and Desktop Products, ISSCC 2020, Presentation, </a:t>
            </a:r>
          </a:p>
          <a:p>
            <a:pPr marL="803275" marR="0" lvl="0" indent="-8032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	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https://www.slideshare.net/AMD/amd-chiplet-architecture-for-highperformance-server-and-desktop-products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7777" y="3506525"/>
            <a:ext cx="89817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3275" marR="0" lvl="0" indent="-8032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[2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23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Btarunr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.,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 Zen3+ Architecture and Ryzen 6000 "Rembrandt" Mobile Processors Detailed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https://www.techpowerup.com/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18.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Feb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202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</a:p>
          <a:p>
            <a:pPr marL="803275" marR="0" lvl="0" indent="-8032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https://www.techpowerup.com/292118/amd-zen3-architecture-and-ryzen-6000-rembrandt-mobile-processors-detailed</a:t>
            </a:r>
            <a:endParaRPr kumimoji="0" lang="en-GB" sz="1400" b="0" i="0" u="none" strike="noStrike" kern="1200" cap="none" spc="-2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5214" y="4529961"/>
            <a:ext cx="903292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[224]: Lilly P., MD Patents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big.Little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Core Task Transition Tech For Ryzen 8000 Zen 5 Processors,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HotHardware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June 13, 2021,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https://hothardware.com/news/amd-patents-biglittle-core-task-transition-ryzen-8000-zen-5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3171" y="5339255"/>
            <a:ext cx="90098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[225]: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Pomianowski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A., RDNA 2 Gaming Architecture, Hot Chips 33, August 22, 2021,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https://hc33.hotchips.org/assets/program/conference/day2/2021%20Hot%20Chips%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20RDNA2%20Pomianowski%20Final%2020210820.pdf </a:t>
            </a:r>
          </a:p>
        </p:txBody>
      </p:sp>
    </p:spTree>
    <p:extLst>
      <p:ext uri="{BB962C8B-B14F-4D97-AF65-F5344CB8AC3E}">
        <p14:creationId xmlns:p14="http://schemas.microsoft.com/office/powerpoint/2010/main" val="540484770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 References </a:t>
            </a:r>
            <a:r>
              <a:rPr lang="en-US" dirty="0" smtClean="0"/>
              <a:t>(30)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2789" y="617260"/>
            <a:ext cx="896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3275" marR="0" lvl="0" indent="-8032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26]: Smith R., AMD Details Ryzen 7000 Launch: Ryzen 7950X and More, Coming Sept. 27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</a:p>
          <a:p>
            <a:pPr marL="803275" marR="0" lvl="0" indent="-8032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AnandTech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Aug. 29, 2022,</a:t>
            </a:r>
          </a:p>
          <a:p>
            <a:pPr marL="803275" marR="0" lvl="0" indent="-8032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https://www.anandtech.com/show/17552/amd-details-ryzen-7000-launch-up-ryzen-7950x-coming-sept-27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5214" y="1545023"/>
            <a:ext cx="89688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[227]: Alcorn P., AMD Zen 4 Ryzen 7000 Specs, Release Date, Benchmarks, Price Listings,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TomsHardware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31 Aug. 2022,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</a:t>
            </a: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https://www.tomshardware.com/news/amd-zen-4-ryzen-7000-release-date-specifications-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pricing-benchmarks-all-we-know-specs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4194" y="2501466"/>
            <a:ext cx="85399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[228]: </a:t>
            </a: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AMD Opteron Processor with Direct Connect Architecture – 4-Socket Server Comparison,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        AMD, 2003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3825" y="3061140"/>
            <a:ext cx="87026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[229]: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Frumusanu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A. &amp; Smith R., ARM A53/A57/T760 investigated - Samsung Galaxy Note 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Exynos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Review,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AnandTech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Febr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10, 2015,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https://www.anandtech.com/show/8718/the-samsung-galaxy-note-4-exynos-review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8061" y="3823139"/>
            <a:ext cx="92251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dirty="0">
                <a:solidFill>
                  <a:srgbClr val="000000"/>
                </a:solidFill>
              </a:rPr>
              <a:t>[230]: </a:t>
            </a:r>
            <a:r>
              <a:rPr lang="en-US" sz="1400" dirty="0" smtClean="0">
                <a:solidFill>
                  <a:srgbClr val="000000"/>
                </a:solidFill>
              </a:rPr>
              <a:t>Smith R. &amp; </a:t>
            </a:r>
            <a:r>
              <a:rPr lang="en-US" sz="1400" dirty="0" err="1" smtClean="0">
                <a:solidFill>
                  <a:srgbClr val="000000"/>
                </a:solidFill>
              </a:rPr>
              <a:t>Bonshor</a:t>
            </a:r>
            <a:r>
              <a:rPr lang="en-US" sz="1400" dirty="0" smtClean="0">
                <a:solidFill>
                  <a:srgbClr val="000000"/>
                </a:solidFill>
              </a:rPr>
              <a:t> G., AMD </a:t>
            </a:r>
            <a:r>
              <a:rPr lang="en-US" sz="1400" dirty="0">
                <a:solidFill>
                  <a:srgbClr val="000000"/>
                </a:solidFill>
              </a:rPr>
              <a:t>Zen 4 Ryzen 9 7950X and Ryzen 5 7600X </a:t>
            </a:r>
            <a:r>
              <a:rPr lang="en-US" sz="1400" dirty="0" smtClean="0">
                <a:solidFill>
                  <a:srgbClr val="000000"/>
                </a:solidFill>
              </a:rPr>
              <a:t>Review: Retaking </a:t>
            </a:r>
          </a:p>
          <a:p>
            <a:pPr lvl="0"/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            The High-End,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AnandTech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Sept.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26, 2022,</a:t>
            </a:r>
          </a:p>
          <a:p>
            <a:pPr lvl="0"/>
            <a:r>
              <a:rPr lang="en-US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>
                <a:solidFill>
                  <a:srgbClr val="000000"/>
                </a:solidFill>
              </a:rPr>
              <a:t>          </a:t>
            </a:r>
            <a:r>
              <a:rPr lang="en-US" sz="1400" dirty="0" smtClean="0">
                <a:solidFill>
                  <a:srgbClr val="000000"/>
                </a:solidFill>
              </a:rPr>
              <a:t>  </a:t>
            </a:r>
            <a:r>
              <a:rPr lang="en-US" sz="1400" dirty="0">
                <a:solidFill>
                  <a:srgbClr val="000000"/>
                </a:solidFill>
              </a:rPr>
              <a:t>https://</a:t>
            </a:r>
            <a:r>
              <a:rPr lang="en-US" sz="1400" dirty="0" smtClean="0">
                <a:solidFill>
                  <a:srgbClr val="000000"/>
                </a:solidFill>
              </a:rPr>
              <a:t>www.anandtech.com/show/17585/amd-zen-4-ryzen-9-7950x-and-ryzen-5-7600x-</a:t>
            </a:r>
          </a:p>
          <a:p>
            <a:pPr lvl="0"/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            review-retaking-the-high-end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4195" y="4976813"/>
            <a:ext cx="884684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[231]: </a:t>
            </a:r>
            <a:r>
              <a:rPr lang="en-US" sz="1400" dirty="0">
                <a:solidFill>
                  <a:srgbClr val="000000"/>
                </a:solidFill>
              </a:rPr>
              <a:t>[2</a:t>
            </a:r>
            <a:r>
              <a:rPr lang="hu-HU" sz="1400" dirty="0">
                <a:solidFill>
                  <a:srgbClr val="000000"/>
                </a:solidFill>
              </a:rPr>
              <a:t>9</a:t>
            </a:r>
            <a:r>
              <a:rPr lang="en-US" sz="1400" dirty="0">
                <a:solidFill>
                  <a:srgbClr val="000000"/>
                </a:solidFill>
              </a:rPr>
              <a:t>]:</a:t>
            </a:r>
            <a:r>
              <a:rPr lang="hu-HU" sz="1400" dirty="0">
                <a:solidFill>
                  <a:srgbClr val="000000"/>
                </a:solidFill>
              </a:rPr>
              <a:t> P. </a:t>
            </a:r>
            <a:r>
              <a:rPr lang="hu-HU" sz="1400" dirty="0" err="1">
                <a:solidFill>
                  <a:srgbClr val="000000"/>
                </a:solidFill>
              </a:rPr>
              <a:t>Gerasimov</a:t>
            </a:r>
            <a:r>
              <a:rPr lang="hu-HU" sz="1400" dirty="0">
                <a:solidFill>
                  <a:srgbClr val="000000"/>
                </a:solidFill>
              </a:rPr>
              <a:t>, </a:t>
            </a:r>
            <a:r>
              <a:rPr lang="hu-HU" sz="1400" dirty="0" err="1">
                <a:solidFill>
                  <a:srgbClr val="000000"/>
                </a:solidFill>
              </a:rPr>
              <a:t>Marissa</a:t>
            </a:r>
            <a:r>
              <a:rPr lang="hu-HU" sz="1400" dirty="0">
                <a:solidFill>
                  <a:srgbClr val="000000"/>
                </a:solidFill>
              </a:rPr>
              <a:t> du Bois, and D. Leigh; </a:t>
            </a:r>
            <a:r>
              <a:rPr lang="en-US" sz="1400" dirty="0">
                <a:solidFill>
                  <a:srgbClr val="000000"/>
                </a:solidFill>
              </a:rPr>
              <a:t>Game Dev Guide for Alder Lake </a:t>
            </a:r>
            <a:endParaRPr lang="en-US" sz="1400" dirty="0" smtClean="0">
              <a:solidFill>
                <a:srgbClr val="000000"/>
              </a:solidFill>
            </a:endParaRPr>
          </a:p>
          <a:p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          Performance </a:t>
            </a:r>
            <a:r>
              <a:rPr lang="en-US" sz="1400" dirty="0">
                <a:solidFill>
                  <a:srgbClr val="000000"/>
                </a:solidFill>
              </a:rPr>
              <a:t>Hybrid Architecture</a:t>
            </a:r>
            <a:r>
              <a:rPr lang="hu-HU" sz="1400" dirty="0">
                <a:solidFill>
                  <a:srgbClr val="000000"/>
                </a:solidFill>
              </a:rPr>
              <a:t>; https://intel.com/; 26 </a:t>
            </a:r>
            <a:r>
              <a:rPr lang="hu-HU" sz="1400" dirty="0" err="1">
                <a:solidFill>
                  <a:srgbClr val="000000"/>
                </a:solidFill>
              </a:rPr>
              <a:t>Oct</a:t>
            </a:r>
            <a:r>
              <a:rPr lang="hu-HU" sz="1400" dirty="0">
                <a:solidFill>
                  <a:srgbClr val="000000"/>
                </a:solidFill>
              </a:rPr>
              <a:t>. 2021</a:t>
            </a:r>
            <a:r>
              <a:rPr lang="hu-HU" sz="1400" dirty="0" smtClean="0">
                <a:solidFill>
                  <a:srgbClr val="000000"/>
                </a:solidFill>
              </a:rPr>
              <a:t>;</a:t>
            </a:r>
            <a:endParaRPr lang="en-US" sz="1400" dirty="0" smtClean="0">
              <a:solidFill>
                <a:srgbClr val="000000"/>
              </a:solidFill>
            </a:endParaRPr>
          </a:p>
          <a:p>
            <a:r>
              <a:rPr lang="en-US" sz="1400" spc="-20" dirty="0">
                <a:solidFill>
                  <a:srgbClr val="000000"/>
                </a:solidFill>
              </a:rPr>
              <a:t> </a:t>
            </a:r>
            <a:r>
              <a:rPr lang="en-US" sz="1400" spc="-20" dirty="0" smtClean="0">
                <a:solidFill>
                  <a:srgbClr val="000000"/>
                </a:solidFill>
              </a:rPr>
              <a:t>         </a:t>
            </a:r>
            <a:r>
              <a:rPr lang="hu-HU" sz="1400" spc="-20" dirty="0" smtClean="0">
                <a:solidFill>
                  <a:srgbClr val="000000"/>
                </a:solidFill>
              </a:rPr>
              <a:t> </a:t>
            </a:r>
            <a:r>
              <a:rPr lang="hu-HU" sz="1400" spc="-20" dirty="0">
                <a:solidFill>
                  <a:srgbClr val="000000"/>
                </a:solidFill>
              </a:rPr>
              <a:t>https://</a:t>
            </a:r>
            <a:r>
              <a:rPr lang="hu-HU" sz="1400" spc="-20" dirty="0" smtClean="0">
                <a:solidFill>
                  <a:srgbClr val="000000"/>
                </a:solidFill>
              </a:rPr>
              <a:t>www.intel.com/content/www/us/en/developer/articles/guide/alder-lake-develope</a:t>
            </a:r>
            <a:r>
              <a:rPr lang="en-US" sz="1400" spc="-20" dirty="0" smtClean="0">
                <a:solidFill>
                  <a:srgbClr val="000000"/>
                </a:solidFill>
              </a:rPr>
              <a:t>r</a:t>
            </a:r>
            <a:r>
              <a:rPr lang="hu-HU" sz="1400" spc="-20" dirty="0" smtClean="0">
                <a:solidFill>
                  <a:srgbClr val="000000"/>
                </a:solidFill>
              </a:rPr>
              <a:t>-</a:t>
            </a:r>
            <a:endParaRPr lang="en-US" sz="1400" spc="-20" dirty="0" smtClean="0">
              <a:solidFill>
                <a:srgbClr val="000000"/>
              </a:solidFill>
            </a:endParaRPr>
          </a:p>
          <a:p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          </a:t>
            </a:r>
            <a:r>
              <a:rPr lang="hu-HU" sz="1400" dirty="0" smtClean="0">
                <a:solidFill>
                  <a:srgbClr val="000000"/>
                </a:solidFill>
              </a:rPr>
              <a:t>guide.html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8620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700" dirty="0"/>
              <a:t>1. </a:t>
            </a:r>
            <a:r>
              <a:rPr lang="en-US" sz="1700" dirty="0"/>
              <a:t>Introduction</a:t>
            </a:r>
            <a:r>
              <a:rPr lang="hu-HU" sz="1700" dirty="0"/>
              <a:t> </a:t>
            </a:r>
            <a:r>
              <a:rPr lang="hu-HU" sz="1700" dirty="0" smtClean="0"/>
              <a:t>(</a:t>
            </a:r>
            <a:r>
              <a:rPr lang="en-US" sz="1700" dirty="0" smtClean="0"/>
              <a:t>20</a:t>
            </a:r>
            <a:r>
              <a:rPr lang="hu-HU" sz="1700" dirty="0" smtClean="0"/>
              <a:t>)</a:t>
            </a:r>
            <a:endParaRPr lang="en-US" sz="17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008" y="1588167"/>
            <a:ext cx="6100657" cy="47534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4" y="482826"/>
            <a:ext cx="86241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Announcing the Zen architecture at 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Computex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2016 as a turning point</a:t>
            </a:r>
          </a:p>
          <a:p>
            <a:r>
              <a:rPr lang="en-US" dirty="0">
                <a:solidFill>
                  <a:schemeClr val="accent6"/>
                </a:solidFill>
                <a:latin typeface="+mj-lt"/>
              </a:rPr>
              <a:t>  in AMD’s market position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1</a:t>
            </a:r>
            <a:r>
              <a:rPr lang="en-US" dirty="0">
                <a:latin typeface="+mj-lt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78348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700" dirty="0">
                <a:solidFill>
                  <a:srgbClr val="FFFFFF"/>
                </a:solidFill>
              </a:rPr>
              <a:t>1. </a:t>
            </a:r>
            <a:r>
              <a:rPr lang="en-US" sz="1700" dirty="0">
                <a:solidFill>
                  <a:srgbClr val="FFFFFF"/>
                </a:solidFill>
              </a:rPr>
              <a:t>Introduction</a:t>
            </a:r>
            <a:r>
              <a:rPr lang="hu-HU" sz="1700" dirty="0">
                <a:solidFill>
                  <a:srgbClr val="FFFFFF"/>
                </a:solidFill>
              </a:rPr>
              <a:t> </a:t>
            </a:r>
            <a:r>
              <a:rPr lang="hu-HU" sz="1700" dirty="0" smtClean="0">
                <a:solidFill>
                  <a:srgbClr val="FFFFFF"/>
                </a:solidFill>
              </a:rPr>
              <a:t>(</a:t>
            </a:r>
            <a:r>
              <a:rPr lang="en-US" sz="1700" dirty="0" smtClean="0">
                <a:solidFill>
                  <a:srgbClr val="FFFFFF"/>
                </a:solidFill>
              </a:rPr>
              <a:t>21</a:t>
            </a:r>
            <a:r>
              <a:rPr lang="hu-HU" sz="1700" dirty="0" smtClean="0">
                <a:solidFill>
                  <a:srgbClr val="FFFFFF"/>
                </a:solidFill>
              </a:rPr>
              <a:t>)</a:t>
            </a:r>
            <a:endParaRPr lang="en-US" sz="1700" dirty="0"/>
          </a:p>
        </p:txBody>
      </p:sp>
      <p:sp>
        <p:nvSpPr>
          <p:cNvPr id="7" name="TextBox 6"/>
          <p:cNvSpPr txBox="1"/>
          <p:nvPr/>
        </p:nvSpPr>
        <p:spPr>
          <a:xfrm>
            <a:off x="82351" y="482224"/>
            <a:ext cx="5035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AMD’s effort to design the Zen core [11]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753" y="862116"/>
            <a:ext cx="8736494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/>
            <a:r>
              <a:rPr lang="en-US" sz="1600" dirty="0">
                <a:latin typeface="+mj-lt"/>
              </a:rPr>
              <a:t>M. </a:t>
            </a:r>
            <a:r>
              <a:rPr lang="en-US" sz="1600" dirty="0" err="1">
                <a:latin typeface="+mj-lt"/>
              </a:rPr>
              <a:t>Papermaster</a:t>
            </a:r>
            <a:r>
              <a:rPr lang="en-US" sz="1600" dirty="0">
                <a:latin typeface="+mj-lt"/>
              </a:rPr>
              <a:t>, CTO of AMD: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Up to 300 engineers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were working on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Zen core </a:t>
            </a:r>
          </a:p>
          <a:p>
            <a:pPr lvl="0" fontAlgn="base"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spending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over two million working hours.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Aim: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optimizing the power/frequency curve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438" y="6371925"/>
            <a:ext cx="32722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>
                <a:latin typeface="+mj-lt"/>
              </a:rPr>
              <a:t>CTO: Chief Technology Officer</a:t>
            </a:r>
          </a:p>
        </p:txBody>
      </p:sp>
    </p:spTree>
    <p:extLst>
      <p:ext uri="{BB962C8B-B14F-4D97-AF65-F5344CB8AC3E}">
        <p14:creationId xmlns:p14="http://schemas.microsoft.com/office/powerpoint/2010/main" val="179013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700" dirty="0"/>
              <a:t>1. </a:t>
            </a:r>
            <a:r>
              <a:rPr lang="en-US" sz="1700" dirty="0"/>
              <a:t>Introduction</a:t>
            </a:r>
            <a:r>
              <a:rPr lang="hu-HU" sz="1700" dirty="0"/>
              <a:t> </a:t>
            </a:r>
            <a:r>
              <a:rPr lang="hu-HU" sz="1700" dirty="0" smtClean="0"/>
              <a:t>(</a:t>
            </a:r>
            <a:r>
              <a:rPr lang="en-US" sz="1700" dirty="0" smtClean="0"/>
              <a:t>22</a:t>
            </a:r>
            <a:r>
              <a:rPr lang="hu-HU" sz="1700" dirty="0" smtClean="0"/>
              <a:t>)</a:t>
            </a:r>
            <a:endParaRPr lang="en-US" sz="17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7762529"/>
              </p:ext>
            </p:extLst>
          </p:nvPr>
        </p:nvGraphicFramePr>
        <p:xfrm>
          <a:off x="19244" y="1350208"/>
          <a:ext cx="9072570" cy="19271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7890">
                  <a:extLst>
                    <a:ext uri="{9D8B030D-6E8A-4147-A177-3AD203B41FA5}">
                      <a16:colId xmlns:a16="http://schemas.microsoft.com/office/drawing/2014/main" val="2172988773"/>
                    </a:ext>
                  </a:extLst>
                </a:gridCol>
                <a:gridCol w="697890">
                  <a:extLst>
                    <a:ext uri="{9D8B030D-6E8A-4147-A177-3AD203B41FA5}">
                      <a16:colId xmlns:a16="http://schemas.microsoft.com/office/drawing/2014/main" val="2022334839"/>
                    </a:ext>
                  </a:extLst>
                </a:gridCol>
                <a:gridCol w="697890">
                  <a:extLst>
                    <a:ext uri="{9D8B030D-6E8A-4147-A177-3AD203B41FA5}">
                      <a16:colId xmlns:a16="http://schemas.microsoft.com/office/drawing/2014/main" val="4139575243"/>
                    </a:ext>
                  </a:extLst>
                </a:gridCol>
                <a:gridCol w="697890">
                  <a:extLst>
                    <a:ext uri="{9D8B030D-6E8A-4147-A177-3AD203B41FA5}">
                      <a16:colId xmlns:a16="http://schemas.microsoft.com/office/drawing/2014/main" val="2016602247"/>
                    </a:ext>
                  </a:extLst>
                </a:gridCol>
                <a:gridCol w="697890">
                  <a:extLst>
                    <a:ext uri="{9D8B030D-6E8A-4147-A177-3AD203B41FA5}">
                      <a16:colId xmlns:a16="http://schemas.microsoft.com/office/drawing/2014/main" val="3747385564"/>
                    </a:ext>
                  </a:extLst>
                </a:gridCol>
                <a:gridCol w="697890">
                  <a:extLst>
                    <a:ext uri="{9D8B030D-6E8A-4147-A177-3AD203B41FA5}">
                      <a16:colId xmlns:a16="http://schemas.microsoft.com/office/drawing/2014/main" val="2814577825"/>
                    </a:ext>
                  </a:extLst>
                </a:gridCol>
                <a:gridCol w="697890">
                  <a:extLst>
                    <a:ext uri="{9D8B030D-6E8A-4147-A177-3AD203B41FA5}">
                      <a16:colId xmlns:a16="http://schemas.microsoft.com/office/drawing/2014/main" val="3128251049"/>
                    </a:ext>
                  </a:extLst>
                </a:gridCol>
                <a:gridCol w="697890">
                  <a:extLst>
                    <a:ext uri="{9D8B030D-6E8A-4147-A177-3AD203B41FA5}">
                      <a16:colId xmlns:a16="http://schemas.microsoft.com/office/drawing/2014/main" val="800043371"/>
                    </a:ext>
                  </a:extLst>
                </a:gridCol>
                <a:gridCol w="697890">
                  <a:extLst>
                    <a:ext uri="{9D8B030D-6E8A-4147-A177-3AD203B41FA5}">
                      <a16:colId xmlns:a16="http://schemas.microsoft.com/office/drawing/2014/main" val="2536554403"/>
                    </a:ext>
                  </a:extLst>
                </a:gridCol>
                <a:gridCol w="697890">
                  <a:extLst>
                    <a:ext uri="{9D8B030D-6E8A-4147-A177-3AD203B41FA5}">
                      <a16:colId xmlns:a16="http://schemas.microsoft.com/office/drawing/2014/main" val="3838657147"/>
                    </a:ext>
                  </a:extLst>
                </a:gridCol>
                <a:gridCol w="697890">
                  <a:extLst>
                    <a:ext uri="{9D8B030D-6E8A-4147-A177-3AD203B41FA5}">
                      <a16:colId xmlns:a16="http://schemas.microsoft.com/office/drawing/2014/main" val="1530130060"/>
                    </a:ext>
                  </a:extLst>
                </a:gridCol>
                <a:gridCol w="697890">
                  <a:extLst>
                    <a:ext uri="{9D8B030D-6E8A-4147-A177-3AD203B41FA5}">
                      <a16:colId xmlns:a16="http://schemas.microsoft.com/office/drawing/2014/main" val="3379139680"/>
                    </a:ext>
                  </a:extLst>
                </a:gridCol>
                <a:gridCol w="697890">
                  <a:extLst>
                    <a:ext uri="{9D8B030D-6E8A-4147-A177-3AD203B41FA5}">
                      <a16:colId xmlns:a16="http://schemas.microsoft.com/office/drawing/2014/main" val="1279575451"/>
                    </a:ext>
                  </a:extLst>
                </a:gridCol>
              </a:tblGrid>
              <a:tr h="395618">
                <a:tc>
                  <a:txBody>
                    <a:bodyPr/>
                    <a:lstStyle/>
                    <a:p>
                      <a:pPr algn="l" fontAlgn="ctr"/>
                      <a:endParaRPr lang="en-US" sz="1250" b="0" dirty="0">
                        <a:effectLst/>
                        <a:latin typeface="+mj-lt"/>
                      </a:endParaRPr>
                    </a:p>
                  </a:txBody>
                  <a:tcPr marL="88900" marR="88900" marT="88900" marB="8890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1" dirty="0">
                          <a:effectLst/>
                          <a:latin typeface="+mj-lt"/>
                        </a:rPr>
                        <a:t>2Q20</a:t>
                      </a:r>
                      <a:endParaRPr lang="en-US" sz="1250" b="0" dirty="0">
                        <a:effectLst/>
                        <a:latin typeface="+mj-lt"/>
                      </a:endParaRPr>
                    </a:p>
                  </a:txBody>
                  <a:tcPr marL="88900" marR="88900" marT="88900" marB="8890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1">
                          <a:effectLst/>
                          <a:latin typeface="+mj-lt"/>
                        </a:rPr>
                        <a:t>1Q20</a:t>
                      </a:r>
                      <a:endParaRPr lang="en-US" sz="1250" b="0" dirty="0">
                        <a:effectLst/>
                        <a:latin typeface="+mj-lt"/>
                      </a:endParaRPr>
                    </a:p>
                  </a:txBody>
                  <a:tcPr marL="88900" marR="88900" marT="88900" marB="8890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1">
                          <a:effectLst/>
                          <a:latin typeface="+mj-lt"/>
                        </a:rPr>
                        <a:t>4Q19</a:t>
                      </a:r>
                      <a:endParaRPr lang="en-US" sz="1250" b="0" dirty="0">
                        <a:effectLst/>
                        <a:latin typeface="+mj-lt"/>
                      </a:endParaRPr>
                    </a:p>
                  </a:txBody>
                  <a:tcPr marL="88900" marR="88900" marT="88900" marB="8890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1">
                          <a:effectLst/>
                          <a:latin typeface="+mj-lt"/>
                        </a:rPr>
                        <a:t>3Q19</a:t>
                      </a:r>
                      <a:endParaRPr lang="en-US" sz="1250" b="0" dirty="0">
                        <a:effectLst/>
                        <a:latin typeface="+mj-lt"/>
                      </a:endParaRPr>
                    </a:p>
                  </a:txBody>
                  <a:tcPr marL="88900" marR="88900" marT="88900" marB="8890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1">
                          <a:effectLst/>
                          <a:latin typeface="+mj-lt"/>
                        </a:rPr>
                        <a:t>2Q19</a:t>
                      </a:r>
                      <a:endParaRPr lang="en-US" sz="1250" b="0" dirty="0">
                        <a:effectLst/>
                        <a:latin typeface="+mj-lt"/>
                      </a:endParaRPr>
                    </a:p>
                  </a:txBody>
                  <a:tcPr marL="88900" marR="88900" marT="88900" marB="8890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1" dirty="0">
                          <a:effectLst/>
                          <a:latin typeface="+mj-lt"/>
                        </a:rPr>
                        <a:t>1Q19</a:t>
                      </a:r>
                      <a:endParaRPr lang="en-US" sz="1250" b="0" dirty="0">
                        <a:effectLst/>
                        <a:latin typeface="+mj-lt"/>
                      </a:endParaRPr>
                    </a:p>
                  </a:txBody>
                  <a:tcPr marL="88900" marR="88900" marT="88900" marB="8890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1">
                          <a:effectLst/>
                          <a:latin typeface="+mj-lt"/>
                        </a:rPr>
                        <a:t>4Q18</a:t>
                      </a:r>
                      <a:endParaRPr lang="en-US" sz="1250" b="0" dirty="0">
                        <a:effectLst/>
                        <a:latin typeface="+mj-lt"/>
                      </a:endParaRPr>
                    </a:p>
                  </a:txBody>
                  <a:tcPr marL="88900" marR="88900" marT="88900" marB="8890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1">
                          <a:effectLst/>
                          <a:latin typeface="+mj-lt"/>
                        </a:rPr>
                        <a:t>3Q18</a:t>
                      </a:r>
                      <a:endParaRPr lang="en-US" sz="1250" b="0" dirty="0">
                        <a:effectLst/>
                        <a:latin typeface="+mj-lt"/>
                      </a:endParaRPr>
                    </a:p>
                  </a:txBody>
                  <a:tcPr marL="88900" marR="88900" marT="88900" marB="8890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1">
                          <a:effectLst/>
                          <a:latin typeface="+mj-lt"/>
                        </a:rPr>
                        <a:t>2Q18</a:t>
                      </a:r>
                      <a:endParaRPr lang="en-US" sz="1250" b="0" dirty="0">
                        <a:effectLst/>
                        <a:latin typeface="+mj-lt"/>
                      </a:endParaRPr>
                    </a:p>
                  </a:txBody>
                  <a:tcPr marL="88900" marR="88900" marT="88900" marB="8890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1">
                          <a:effectLst/>
                          <a:latin typeface="+mj-lt"/>
                        </a:rPr>
                        <a:t>1Q18</a:t>
                      </a:r>
                      <a:endParaRPr lang="en-US" sz="1250" b="0" dirty="0">
                        <a:effectLst/>
                        <a:latin typeface="+mj-lt"/>
                      </a:endParaRPr>
                    </a:p>
                  </a:txBody>
                  <a:tcPr marL="88900" marR="88900" marT="88900" marB="8890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1">
                          <a:effectLst/>
                          <a:latin typeface="+mj-lt"/>
                        </a:rPr>
                        <a:t>4Q17</a:t>
                      </a:r>
                      <a:endParaRPr lang="en-US" sz="1250" b="0" dirty="0">
                        <a:effectLst/>
                        <a:latin typeface="+mj-lt"/>
                      </a:endParaRPr>
                    </a:p>
                  </a:txBody>
                  <a:tcPr marL="88900" marR="88900" marT="88900" marB="8890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1" dirty="0">
                          <a:effectLst/>
                          <a:latin typeface="+mj-lt"/>
                        </a:rPr>
                        <a:t>3Q17</a:t>
                      </a:r>
                      <a:endParaRPr lang="en-US" sz="1250" b="0" dirty="0">
                        <a:effectLst/>
                        <a:latin typeface="+mj-lt"/>
                      </a:endParaRPr>
                    </a:p>
                  </a:txBody>
                  <a:tcPr marL="88900" marR="88900" marT="88900" marB="88900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6877639"/>
                  </a:ext>
                </a:extLst>
              </a:tr>
              <a:tr h="57714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0" dirty="0">
                          <a:effectLst/>
                          <a:latin typeface="+mj-lt"/>
                        </a:rPr>
                        <a:t>DT</a:t>
                      </a:r>
                    </a:p>
                  </a:txBody>
                  <a:tcPr marL="76085" marR="76085" marT="76085" marB="76085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0" dirty="0">
                          <a:effectLst/>
                          <a:latin typeface="+mj-lt"/>
                        </a:rPr>
                        <a:t>19.2%</a:t>
                      </a:r>
                    </a:p>
                  </a:txBody>
                  <a:tcPr marL="76085" marR="76085" marT="76085" marB="76085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0" dirty="0">
                          <a:effectLst/>
                          <a:latin typeface="+mj-lt"/>
                        </a:rPr>
                        <a:t>18.6%</a:t>
                      </a:r>
                    </a:p>
                  </a:txBody>
                  <a:tcPr marL="76085" marR="76085" marT="76085" marB="76085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0" dirty="0">
                          <a:effectLst/>
                          <a:latin typeface="+mj-lt"/>
                        </a:rPr>
                        <a:t>18.3%</a:t>
                      </a:r>
                    </a:p>
                  </a:txBody>
                  <a:tcPr marL="76085" marR="76085" marT="76085" marB="76085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0" dirty="0">
                          <a:effectLst/>
                          <a:latin typeface="+mj-lt"/>
                        </a:rPr>
                        <a:t>18%</a:t>
                      </a:r>
                    </a:p>
                  </a:txBody>
                  <a:tcPr marL="76085" marR="76085" marT="76085" marB="76085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0" dirty="0">
                          <a:effectLst/>
                          <a:latin typeface="+mj-lt"/>
                        </a:rPr>
                        <a:t>17.1%</a:t>
                      </a:r>
                    </a:p>
                  </a:txBody>
                  <a:tcPr marL="76085" marR="76085" marT="76085" marB="76085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0" dirty="0">
                          <a:effectLst/>
                          <a:latin typeface="+mj-lt"/>
                        </a:rPr>
                        <a:t>17.1%</a:t>
                      </a:r>
                    </a:p>
                  </a:txBody>
                  <a:tcPr marL="76085" marR="76085" marT="76085" marB="76085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0" dirty="0">
                          <a:effectLst/>
                          <a:latin typeface="+mj-lt"/>
                        </a:rPr>
                        <a:t>15.8%</a:t>
                      </a:r>
                    </a:p>
                  </a:txBody>
                  <a:tcPr marL="76085" marR="76085" marT="76085" marB="76085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0" dirty="0">
                          <a:effectLst/>
                          <a:latin typeface="+mj-lt"/>
                        </a:rPr>
                        <a:t>13%</a:t>
                      </a:r>
                    </a:p>
                  </a:txBody>
                  <a:tcPr marL="76085" marR="76085" marT="76085" marB="76085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0" dirty="0">
                          <a:effectLst/>
                          <a:latin typeface="+mj-lt"/>
                        </a:rPr>
                        <a:t>12.3%</a:t>
                      </a:r>
                    </a:p>
                  </a:txBody>
                  <a:tcPr marL="76085" marR="76085" marT="76085" marB="76085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0" dirty="0">
                          <a:effectLst/>
                          <a:latin typeface="+mj-lt"/>
                        </a:rPr>
                        <a:t>12.2%</a:t>
                      </a:r>
                    </a:p>
                  </a:txBody>
                  <a:tcPr marL="76085" marR="76085" marT="76085" marB="76085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0" dirty="0">
                          <a:effectLst/>
                          <a:latin typeface="+mj-lt"/>
                        </a:rPr>
                        <a:t>12.0%</a:t>
                      </a:r>
                    </a:p>
                  </a:txBody>
                  <a:tcPr marL="76085" marR="76085" marT="76085" marB="76085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0" dirty="0">
                          <a:effectLst/>
                          <a:latin typeface="+mj-lt"/>
                        </a:rPr>
                        <a:t>10.9%</a:t>
                      </a:r>
                    </a:p>
                  </a:txBody>
                  <a:tcPr marL="76085" marR="76085" marT="76085" marB="76085" anchor="ctr"/>
                </a:tc>
                <a:extLst>
                  <a:ext uri="{0D108BD9-81ED-4DB2-BD59-A6C34878D82A}">
                    <a16:rowId xmlns:a16="http://schemas.microsoft.com/office/drawing/2014/main" val="3630199120"/>
                  </a:ext>
                </a:extLst>
              </a:tr>
              <a:tr h="39561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0" dirty="0">
                          <a:effectLst/>
                          <a:latin typeface="+mj-lt"/>
                        </a:rPr>
                        <a:t>Mobile</a:t>
                      </a: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50" b="0" dirty="0">
                          <a:effectLst/>
                          <a:latin typeface="+mj-lt"/>
                        </a:rPr>
                        <a:t>19.9%</a:t>
                      </a: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50" b="0" dirty="0">
                          <a:effectLst/>
                          <a:latin typeface="+mj-lt"/>
                        </a:rPr>
                        <a:t>17.1%</a:t>
                      </a: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50" b="0" dirty="0">
                          <a:effectLst/>
                          <a:latin typeface="+mj-lt"/>
                        </a:rPr>
                        <a:t>16.2%</a:t>
                      </a: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50" b="0" dirty="0">
                          <a:effectLst/>
                          <a:latin typeface="+mj-lt"/>
                        </a:rPr>
                        <a:t>14.7%</a:t>
                      </a: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50" b="0" dirty="0">
                          <a:effectLst/>
                          <a:latin typeface="+mj-lt"/>
                        </a:rPr>
                        <a:t>14.1%</a:t>
                      </a: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50" b="0" dirty="0">
                          <a:effectLst/>
                          <a:latin typeface="+mj-lt"/>
                        </a:rPr>
                        <a:t>13.1%</a:t>
                      </a: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50" b="0" dirty="0">
                          <a:effectLst/>
                          <a:latin typeface="+mj-lt"/>
                        </a:rPr>
                        <a:t>12.2%</a:t>
                      </a: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50" b="0" dirty="0">
                          <a:effectLst/>
                          <a:latin typeface="+mj-lt"/>
                        </a:rPr>
                        <a:t>10.9%</a:t>
                      </a: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50" b="0" dirty="0">
                          <a:effectLst/>
                          <a:latin typeface="+mj-lt"/>
                        </a:rPr>
                        <a:t>8.8</a:t>
                      </a:r>
                    </a:p>
                    <a:p>
                      <a:pPr algn="ctr" fontAlgn="ctr"/>
                      <a:r>
                        <a:rPr lang="en-US" sz="1250" b="0" dirty="0">
                          <a:effectLst/>
                          <a:latin typeface="+mj-lt"/>
                        </a:rPr>
                        <a:t>%</a:t>
                      </a: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5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5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5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7452190"/>
                  </a:ext>
                </a:extLst>
              </a:tr>
              <a:tr h="39561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dirty="0">
                          <a:effectLst/>
                          <a:latin typeface="+mj-lt"/>
                        </a:rPr>
                        <a:t>Server</a:t>
                      </a: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0">
                          <a:effectLst/>
                          <a:latin typeface="+mj-lt"/>
                        </a:rPr>
                        <a:t>5.8%</a:t>
                      </a: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0">
                          <a:effectLst/>
                          <a:latin typeface="+mj-lt"/>
                        </a:rPr>
                        <a:t>5.1%</a:t>
                      </a: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0">
                          <a:effectLst/>
                          <a:latin typeface="+mj-lt"/>
                        </a:rPr>
                        <a:t>4.5%</a:t>
                      </a: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0">
                          <a:effectLst/>
                          <a:latin typeface="+mj-lt"/>
                        </a:rPr>
                        <a:t>4.3%</a:t>
                      </a: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0">
                          <a:effectLst/>
                          <a:latin typeface="+mj-lt"/>
                        </a:rPr>
                        <a:t>3.4%</a:t>
                      </a: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0">
                          <a:effectLst/>
                          <a:latin typeface="+mj-lt"/>
                        </a:rPr>
                        <a:t>2.9%</a:t>
                      </a: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0">
                          <a:effectLst/>
                          <a:latin typeface="+mj-lt"/>
                        </a:rPr>
                        <a:t>3.2%</a:t>
                      </a: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0">
                          <a:effectLst/>
                          <a:latin typeface="+mj-lt"/>
                        </a:rPr>
                        <a:t>1.6%</a:t>
                      </a: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0">
                          <a:effectLst/>
                          <a:latin typeface="+mj-lt"/>
                        </a:rPr>
                        <a:t>1.4%</a:t>
                      </a: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0">
                          <a:effectLst/>
                          <a:latin typeface="+mj-lt"/>
                        </a:rPr>
                        <a:t>0.8%</a:t>
                      </a: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endParaRPr lang="en-US" sz="125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50" b="0" dirty="0">
                        <a:effectLst/>
                        <a:latin typeface="+mj-lt"/>
                      </a:endParaRPr>
                    </a:p>
                  </a:txBody>
                  <a:tcPr marL="88900" marR="88900" marT="88900" marB="88900" anchor="ctr"/>
                </a:tc>
                <a:extLst>
                  <a:ext uri="{0D108BD9-81ED-4DB2-BD59-A6C34878D82A}">
                    <a16:rowId xmlns:a16="http://schemas.microsoft.com/office/drawing/2014/main" val="2920718970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8064" y="485332"/>
            <a:ext cx="8889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AMD’s rising unit share on the world market after launching the Zen family</a:t>
            </a:r>
          </a:p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  2017-2020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116</a:t>
            </a:r>
            <a:r>
              <a:rPr lang="en-US" dirty="0">
                <a:latin typeface="+mj-lt"/>
              </a:rPr>
              <a:t>]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563" y="3522846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As the Table indicates, AMD could continuously rise their unit share on the world market </a:t>
            </a:r>
          </a:p>
          <a:p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  in all three major market segments, e.g. approximately by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doubling the market share</a:t>
            </a:r>
          </a:p>
          <a:p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r>
              <a:rPr lang="en-US" sz="1600" spc="-6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of their DTs and mobiles and increase the market share of their severs by more than fivefold. </a:t>
            </a:r>
          </a:p>
        </p:txBody>
      </p:sp>
    </p:spTree>
    <p:extLst>
      <p:ext uri="{BB962C8B-B14F-4D97-AF65-F5344CB8AC3E}">
        <p14:creationId xmlns:p14="http://schemas.microsoft.com/office/powerpoint/2010/main" val="207299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1. </a:t>
            </a:r>
            <a:r>
              <a:rPr lang="en-US" dirty="0"/>
              <a:t>Introduction </a:t>
            </a:r>
            <a:r>
              <a:rPr lang="hu-HU" dirty="0" smtClean="0"/>
              <a:t>(</a:t>
            </a:r>
            <a:r>
              <a:rPr lang="en-US" dirty="0" smtClean="0"/>
              <a:t>23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1438" y="471636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Implementation of the x86-64 ISA extension and the DCA architecture -2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19251" y="877668"/>
            <a:ext cx="9144000" cy="936000"/>
          </a:xfrm>
          <a:prstGeom prst="roundRect">
            <a:avLst/>
          </a:prstGeom>
          <a:solidFill>
            <a:srgbClr val="DDEEFF"/>
          </a:solidFill>
          <a:ln w="1587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438" y="959872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spc="-30" dirty="0"/>
              <a:t>As a result of the continuous evolution of the Zen architecture, </a:t>
            </a:r>
            <a:r>
              <a:rPr lang="en-US" sz="1600" spc="-30" dirty="0">
                <a:solidFill>
                  <a:srgbClr val="FF0000"/>
                </a:solidFill>
              </a:rPr>
              <a:t>AMD’s</a:t>
            </a:r>
            <a:r>
              <a:rPr lang="en-US" sz="1600" spc="-30" dirty="0"/>
              <a:t> 7 nm </a:t>
            </a:r>
            <a:r>
              <a:rPr lang="en-US" sz="1600" spc="-30" dirty="0">
                <a:solidFill>
                  <a:srgbClr val="FF0000"/>
                </a:solidFill>
              </a:rPr>
              <a:t>Zen 3-based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spc="-40" dirty="0" smtClean="0">
                <a:solidFill>
                  <a:srgbClr val="FF0000"/>
                </a:solidFill>
              </a:rPr>
              <a:t>  processors </a:t>
            </a:r>
            <a:r>
              <a:rPr lang="en-US" sz="1600" spc="-40" dirty="0" smtClean="0"/>
              <a:t>became after about 15 years anew the </a:t>
            </a:r>
            <a:r>
              <a:rPr lang="en-US" sz="1600" spc="-40" dirty="0" smtClean="0">
                <a:solidFill>
                  <a:srgbClr val="0070C0"/>
                </a:solidFill>
              </a:rPr>
              <a:t>highest performing processors in 2020,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</a:t>
            </a:r>
            <a:r>
              <a:rPr lang="en-US" sz="1600" dirty="0">
                <a:solidFill>
                  <a:srgbClr val="0070C0"/>
                </a:solidFill>
              </a:rPr>
              <a:t>as for </a:t>
            </a:r>
            <a:r>
              <a:rPr lang="en-US" sz="1600" dirty="0" smtClean="0">
                <a:solidFill>
                  <a:srgbClr val="0070C0"/>
                </a:solidFill>
              </a:rPr>
              <a:t>example the </a:t>
            </a:r>
            <a:r>
              <a:rPr lang="en-US" sz="1600" dirty="0">
                <a:solidFill>
                  <a:srgbClr val="0070C0"/>
                </a:solidFill>
              </a:rPr>
              <a:t>next two Figures show</a:t>
            </a:r>
            <a:r>
              <a:rPr lang="en-US" sz="1600" dirty="0"/>
              <a:t>.</a:t>
            </a:r>
            <a:endParaRPr lang="en-US" sz="1600" spc="-3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79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700" dirty="0"/>
              <a:t>1. </a:t>
            </a:r>
            <a:r>
              <a:rPr lang="en-US" sz="1700" dirty="0"/>
              <a:t>Introduction</a:t>
            </a:r>
            <a:r>
              <a:rPr lang="hu-HU" sz="1700" dirty="0"/>
              <a:t> (</a:t>
            </a:r>
            <a:r>
              <a:rPr lang="en-US" sz="1700" dirty="0" smtClean="0"/>
              <a:t>24</a:t>
            </a:r>
            <a:r>
              <a:rPr lang="hu-HU" sz="1700" dirty="0" smtClean="0"/>
              <a:t>)</a:t>
            </a:r>
            <a:endParaRPr lang="en-US" sz="1700" dirty="0"/>
          </a:p>
        </p:txBody>
      </p:sp>
      <p:pic>
        <p:nvPicPr>
          <p:cNvPr id="1026" name="Picture 2" descr="https://cdn.mos.cms.futurecdn.net/y3CPUzoQSLDUBupprxwjHd-1236-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71" y="1482087"/>
            <a:ext cx="8753475" cy="521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2421" y="479326"/>
            <a:ext cx="93028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AMD’s performance leadership in single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core (SC) 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Cinebench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R20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benchmark</a:t>
            </a:r>
          </a:p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 </a:t>
            </a:r>
            <a:r>
              <a:rPr lang="en-US" spc="-50" dirty="0">
                <a:solidFill>
                  <a:schemeClr val="accent6"/>
                </a:solidFill>
                <a:latin typeface="+mj-lt"/>
              </a:rPr>
              <a:t>results </a:t>
            </a:r>
            <a:r>
              <a:rPr lang="en-US" spc="-50" dirty="0" smtClean="0">
                <a:solidFill>
                  <a:schemeClr val="accent6"/>
                </a:solidFill>
                <a:latin typeface="+mj-lt"/>
              </a:rPr>
              <a:t>along </a:t>
            </a:r>
            <a:r>
              <a:rPr lang="en-US" spc="-50" dirty="0">
                <a:solidFill>
                  <a:schemeClr val="accent6"/>
                </a:solidFill>
                <a:latin typeface="+mj-lt"/>
              </a:rPr>
              <a:t>with their </a:t>
            </a:r>
            <a:r>
              <a:rPr lang="en-US" spc="-50" dirty="0" smtClean="0">
                <a:solidFill>
                  <a:schemeClr val="accent6"/>
                </a:solidFill>
                <a:latin typeface="+mj-lt"/>
              </a:rPr>
              <a:t>Zen 3-based Ryzen </a:t>
            </a:r>
            <a:r>
              <a:rPr lang="en-US" spc="-50" dirty="0">
                <a:solidFill>
                  <a:schemeClr val="accent6"/>
                </a:solidFill>
                <a:latin typeface="+mj-lt"/>
              </a:rPr>
              <a:t>9 5900 DT processor in 2021 [185] </a:t>
            </a:r>
          </a:p>
        </p:txBody>
      </p:sp>
    </p:spTree>
    <p:extLst>
      <p:ext uri="{BB962C8B-B14F-4D97-AF65-F5344CB8AC3E}">
        <p14:creationId xmlns:p14="http://schemas.microsoft.com/office/powerpoint/2010/main" val="3174869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700" dirty="0"/>
              <a:t>1. </a:t>
            </a:r>
            <a:r>
              <a:rPr lang="en-US" sz="1700" dirty="0"/>
              <a:t>Introduction</a:t>
            </a:r>
            <a:r>
              <a:rPr lang="hu-HU" sz="1700" dirty="0"/>
              <a:t> (</a:t>
            </a:r>
            <a:r>
              <a:rPr lang="en-US" sz="1700" dirty="0" smtClean="0"/>
              <a:t>25</a:t>
            </a:r>
            <a:r>
              <a:rPr lang="hu-HU" sz="1700" dirty="0" smtClean="0"/>
              <a:t>)</a:t>
            </a:r>
            <a:endParaRPr lang="en-GB" sz="17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482" t="16032" r="40179" b="6031"/>
          <a:stretch/>
        </p:blipFill>
        <p:spPr>
          <a:xfrm>
            <a:off x="211732" y="1304925"/>
            <a:ext cx="5905533" cy="55049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924" y="476250"/>
            <a:ext cx="9109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spc="-150" dirty="0" smtClean="0">
                <a:solidFill>
                  <a:schemeClr val="accent6"/>
                </a:solidFill>
                <a:latin typeface="+mj-lt"/>
              </a:rPr>
              <a:t>AMD’s  performance leadership of  in SPECint2017 </a:t>
            </a:r>
            <a:r>
              <a:rPr lang="en-GB" spc="-150" dirty="0">
                <a:solidFill>
                  <a:schemeClr val="accent6"/>
                </a:solidFill>
                <a:latin typeface="+mj-lt"/>
              </a:rPr>
              <a:t>Rate N benchmark </a:t>
            </a:r>
            <a:r>
              <a:rPr lang="en-GB" spc="-150" dirty="0" smtClean="0">
                <a:solidFill>
                  <a:schemeClr val="accent6"/>
                </a:solidFill>
                <a:latin typeface="+mj-lt"/>
              </a:rPr>
              <a:t>along with their</a:t>
            </a:r>
          </a:p>
          <a:p>
            <a:pPr fontAlgn="base"/>
            <a:r>
              <a:rPr lang="en-GB" spc="-150" dirty="0" smtClean="0">
                <a:solidFill>
                  <a:schemeClr val="accent6"/>
                </a:solidFill>
                <a:latin typeface="+mj-lt"/>
              </a:rPr>
              <a:t>  Zen 3-based EPYC processors in 2021 ([208] </a:t>
            </a:r>
            <a:endParaRPr lang="en-GB" spc="-150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82902" y="1212783"/>
            <a:ext cx="2913597" cy="3288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GB" sz="1400" dirty="0">
                <a:solidFill>
                  <a:srgbClr val="0070C0"/>
                </a:solidFill>
                <a:latin typeface="+mj-lt"/>
              </a:rPr>
              <a:t>SPECint2017 Rate </a:t>
            </a:r>
          </a:p>
          <a:p>
            <a:pPr algn="ctr" fontAlgn="base"/>
            <a:r>
              <a:rPr lang="en-GB" sz="1400" dirty="0">
                <a:latin typeface="+mj-lt"/>
              </a:rPr>
              <a:t>integer benchmark</a:t>
            </a:r>
          </a:p>
          <a:p>
            <a:pPr algn="ctr" fontAlgn="base"/>
            <a:r>
              <a:rPr lang="en-GB" sz="1400" dirty="0"/>
              <a:t>measure </a:t>
            </a:r>
            <a:r>
              <a:rPr lang="en-GB" sz="1400" dirty="0">
                <a:latin typeface="+mj-lt"/>
              </a:rPr>
              <a:t>the</a:t>
            </a:r>
            <a:r>
              <a:rPr lang="en-GB" sz="1400" dirty="0"/>
              <a:t> </a:t>
            </a:r>
            <a:r>
              <a:rPr lang="en-GB" sz="1400" dirty="0">
                <a:solidFill>
                  <a:srgbClr val="0070C0"/>
                </a:solidFill>
              </a:rPr>
              <a:t>throughput</a:t>
            </a:r>
            <a:r>
              <a:rPr lang="en-GB" sz="1400" dirty="0"/>
              <a:t> or work</a:t>
            </a:r>
          </a:p>
          <a:p>
            <a:pPr algn="ctr" fontAlgn="base">
              <a:spcAft>
                <a:spcPts val="400"/>
              </a:spcAft>
            </a:pPr>
            <a:r>
              <a:rPr lang="en-GB" sz="1400" dirty="0"/>
              <a:t> per unit of time.</a:t>
            </a:r>
            <a:r>
              <a:rPr lang="en-GB" sz="1400" dirty="0">
                <a:latin typeface="+mj-lt"/>
              </a:rPr>
              <a:t> </a:t>
            </a:r>
          </a:p>
          <a:p>
            <a:pPr algn="ctr" fontAlgn="base"/>
            <a:r>
              <a:rPr lang="en-GB" sz="1400" dirty="0" smtClean="0">
                <a:solidFill>
                  <a:srgbClr val="0070C0"/>
                </a:solidFill>
                <a:latin typeface="+mj-lt"/>
              </a:rPr>
              <a:t>NPS4 (4 Nodes per Socket)</a:t>
            </a:r>
            <a:r>
              <a:rPr lang="en-GB" sz="1400" dirty="0" smtClean="0">
                <a:latin typeface="+mj-lt"/>
              </a:rPr>
              <a:t> </a:t>
            </a:r>
            <a:r>
              <a:rPr lang="en-GB" sz="1400" dirty="0">
                <a:latin typeface="+mj-lt"/>
              </a:rPr>
              <a:t>means </a:t>
            </a:r>
            <a:r>
              <a:rPr lang="en-GB" sz="1400" dirty="0" smtClean="0">
                <a:latin typeface="+mj-lt"/>
              </a:rPr>
              <a:t>a given server setting</a:t>
            </a:r>
          </a:p>
          <a:p>
            <a:pPr algn="ctr" fontAlgn="base"/>
            <a:r>
              <a:rPr lang="en-GB" sz="1400" dirty="0" smtClean="0">
                <a:latin typeface="+mj-lt"/>
              </a:rPr>
              <a:t>with 4 processors</a:t>
            </a:r>
          </a:p>
          <a:p>
            <a:pPr algn="ctr" fontAlgn="base">
              <a:spcAft>
                <a:spcPts val="600"/>
              </a:spcAft>
            </a:pPr>
            <a:r>
              <a:rPr lang="en-GB" sz="1400" dirty="0" smtClean="0">
                <a:latin typeface="+mj-lt"/>
              </a:rPr>
              <a:t>(not discussed here).</a:t>
            </a:r>
            <a:endParaRPr lang="en-GB" sz="1400" dirty="0">
              <a:latin typeface="+mj-lt"/>
            </a:endParaRPr>
          </a:p>
          <a:p>
            <a:pPr algn="ctr" fontAlgn="base"/>
            <a:r>
              <a:rPr lang="en-GB" sz="1400" dirty="0">
                <a:solidFill>
                  <a:srgbClr val="0070C0"/>
                </a:solidFill>
                <a:latin typeface="+mj-lt"/>
              </a:rPr>
              <a:t>Base</a:t>
            </a:r>
            <a:r>
              <a:rPr lang="en-GB" sz="1400" dirty="0">
                <a:latin typeface="+mj-lt"/>
              </a:rPr>
              <a:t> means standard</a:t>
            </a:r>
          </a:p>
          <a:p>
            <a:pPr algn="ctr" fontAlgn="base"/>
            <a:r>
              <a:rPr lang="en-GB" sz="1400" dirty="0">
                <a:latin typeface="+mj-lt"/>
              </a:rPr>
              <a:t>setting for the</a:t>
            </a:r>
          </a:p>
          <a:p>
            <a:pPr algn="ctr" fontAlgn="base"/>
            <a:r>
              <a:rPr lang="en-GB" sz="1400" dirty="0">
                <a:latin typeface="+mj-lt"/>
              </a:rPr>
              <a:t>measurements (no tuning</a:t>
            </a:r>
          </a:p>
          <a:p>
            <a:pPr algn="ctr" fontAlgn="base">
              <a:spcAft>
                <a:spcPts val="400"/>
              </a:spcAft>
            </a:pPr>
            <a:r>
              <a:rPr lang="en-GB" sz="1400" dirty="0">
                <a:latin typeface="+mj-lt"/>
              </a:rPr>
              <a:t>allowed</a:t>
            </a:r>
            <a:r>
              <a:rPr lang="en-GB" sz="1400" dirty="0" smtClean="0">
                <a:latin typeface="+mj-lt"/>
              </a:rPr>
              <a:t>.)</a:t>
            </a:r>
          </a:p>
          <a:p>
            <a:pPr algn="ctr" fontAlgn="base"/>
            <a:r>
              <a:rPr lang="en-GB" sz="1400" dirty="0" smtClean="0">
                <a:latin typeface="+mj-lt"/>
              </a:rPr>
              <a:t>T: Threads</a:t>
            </a:r>
            <a:endParaRPr lang="en-GB" sz="14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7878" y="5178390"/>
            <a:ext cx="4466122" cy="14678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GB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Note that emerging </a:t>
            </a:r>
            <a:r>
              <a:rPr lang="en-GB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ARM-based servers</a:t>
            </a:r>
            <a:r>
              <a:rPr lang="en-GB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, like Ampere’s 80-core </a:t>
            </a:r>
            <a:r>
              <a:rPr lang="en-GB" sz="1600" spc="-30" dirty="0" err="1">
                <a:latin typeface="Verdana" panose="020B0604030504040204" pitchFamily="34" charset="0"/>
                <a:ea typeface="Verdana" panose="020B0604030504040204" pitchFamily="34" charset="0"/>
              </a:rPr>
              <a:t>Altra</a:t>
            </a:r>
            <a:r>
              <a:rPr lang="en-GB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 Q80-33 2S servers achieve already </a:t>
            </a:r>
            <a:r>
              <a:rPr lang="en-GB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competitive performance results, </a:t>
            </a:r>
            <a:r>
              <a:rPr lang="en-GB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that indicates an </a:t>
            </a:r>
            <a:r>
              <a:rPr lang="en-GB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upcoming sharpening competition</a:t>
            </a:r>
          </a:p>
          <a:p>
            <a:pPr algn="ctr"/>
            <a:r>
              <a:rPr lang="en-GB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 this processor category</a:t>
            </a:r>
            <a:r>
              <a:rPr lang="en-GB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.  </a:t>
            </a:r>
          </a:p>
          <a:p>
            <a:pPr algn="ctr"/>
            <a:endParaRPr lang="en-US" sz="1600" spc="-30" dirty="0" err="1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64468" y="4614041"/>
            <a:ext cx="2806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Red columns: Zen 2-based</a:t>
            </a:r>
          </a:p>
          <a:p>
            <a:r>
              <a:rPr lang="en-US" sz="14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Green columns: Zen 3-based</a:t>
            </a:r>
          </a:p>
        </p:txBody>
      </p:sp>
    </p:spTree>
    <p:extLst>
      <p:ext uri="{BB962C8B-B14F-4D97-AF65-F5344CB8AC3E}">
        <p14:creationId xmlns:p14="http://schemas.microsoft.com/office/powerpoint/2010/main" val="40076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700" dirty="0"/>
              <a:t>1. </a:t>
            </a:r>
            <a:r>
              <a:rPr lang="en-US" sz="1700" dirty="0"/>
              <a:t>Introduction</a:t>
            </a:r>
            <a:r>
              <a:rPr lang="hu-HU" sz="1700" dirty="0"/>
              <a:t> (</a:t>
            </a:r>
            <a:r>
              <a:rPr lang="en-US" sz="1700" dirty="0" smtClean="0"/>
              <a:t>26</a:t>
            </a:r>
            <a:r>
              <a:rPr lang="hu-HU" sz="1700" dirty="0" smtClean="0"/>
              <a:t>)</a:t>
            </a:r>
            <a:endParaRPr lang="en-US" sz="1700" dirty="0"/>
          </a:p>
        </p:txBody>
      </p:sp>
      <p:sp>
        <p:nvSpPr>
          <p:cNvPr id="6" name="TextBox 5"/>
          <p:cNvSpPr txBox="1"/>
          <p:nvPr/>
        </p:nvSpPr>
        <p:spPr>
          <a:xfrm>
            <a:off x="142875" y="6337627"/>
            <a:ext cx="22331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400" dirty="0">
                <a:latin typeface="+mj-lt"/>
              </a:rPr>
              <a:t>Source: Investing.com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6493" y="476332"/>
            <a:ext cx="3753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AMD’s stock price 2017 - 2021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0" y="874294"/>
            <a:ext cx="9143999" cy="4073091"/>
            <a:chOff x="0" y="874294"/>
            <a:chExt cx="9143999" cy="407309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10932" t="43740" r="38813" b="17495"/>
            <a:stretch/>
          </p:blipFill>
          <p:spPr>
            <a:xfrm>
              <a:off x="0" y="874294"/>
              <a:ext cx="9143999" cy="398773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 bwMode="auto">
            <a:xfrm>
              <a:off x="142875" y="3782728"/>
              <a:ext cx="2821706" cy="452388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8441356" y="4616450"/>
              <a:ext cx="702643" cy="330935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73860" y="4891186"/>
            <a:ext cx="89281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Along with increasing market shares AMD’s stock price tremendously rose from about</a:t>
            </a:r>
          </a:p>
          <a:p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   </a:t>
            </a:r>
            <a:r>
              <a:rPr lang="en-US" sz="1600" spc="-40" dirty="0">
                <a:latin typeface="Verdana" panose="020B0604030504040204" pitchFamily="34" charset="0"/>
                <a:ea typeface="Verdana" panose="020B0604030504040204" pitchFamily="34" charset="0"/>
              </a:rPr>
              <a:t>2 $ in 2016 to more than 80 $ in 2020 when AMD’s processors gained the performance</a:t>
            </a:r>
          </a:p>
          <a:p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   crown.</a:t>
            </a:r>
          </a:p>
        </p:txBody>
      </p:sp>
    </p:spTree>
    <p:extLst>
      <p:ext uri="{BB962C8B-B14F-4D97-AF65-F5344CB8AC3E}">
        <p14:creationId xmlns:p14="http://schemas.microsoft.com/office/powerpoint/2010/main" val="209610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557593" y="2598995"/>
            <a:ext cx="7994650" cy="417041"/>
            <a:chOff x="699" y="1634"/>
            <a:chExt cx="4448" cy="300"/>
          </a:xfrm>
        </p:grpSpPr>
        <p:sp>
          <p:nvSpPr>
            <p:cNvPr id="5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6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 1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.</a:t>
              </a: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Introduction</a:t>
              </a:r>
            </a:p>
          </p:txBody>
        </p:sp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699" y="1634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532841" y="3058471"/>
            <a:ext cx="8019401" cy="411480"/>
            <a:chOff x="687" y="1638"/>
            <a:chExt cx="4460" cy="366"/>
          </a:xfrm>
        </p:grpSpPr>
        <p:sp>
          <p:nvSpPr>
            <p:cNvPr id="8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366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2.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Cornerstones of AMD’s Zen processor family</a:t>
              </a:r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687" y="1652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8" name="Group 16"/>
          <p:cNvGrpSpPr>
            <a:grpSpLocks/>
          </p:cNvGrpSpPr>
          <p:nvPr/>
        </p:nvGrpSpPr>
        <p:grpSpPr bwMode="auto">
          <a:xfrm>
            <a:off x="539878" y="5276089"/>
            <a:ext cx="8012363" cy="412751"/>
            <a:chOff x="699" y="1638"/>
            <a:chExt cx="4448" cy="260"/>
          </a:xfrm>
        </p:grpSpPr>
        <p:sp>
          <p:nvSpPr>
            <p:cNvPr id="29" name="AutoShape 17"/>
            <p:cNvSpPr>
              <a:spLocks noChangeArrowheads="1"/>
            </p:cNvSpPr>
            <p:nvPr/>
          </p:nvSpPr>
          <p:spPr bwMode="auto">
            <a:xfrm>
              <a:off x="951" y="1638"/>
              <a:ext cx="4196" cy="260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6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. References</a:t>
              </a:r>
            </a:p>
          </p:txBody>
        </p:sp>
        <p:sp>
          <p:nvSpPr>
            <p:cNvPr id="30" name="Text Box 18"/>
            <p:cNvSpPr txBox="1">
              <a:spLocks noChangeArrowheads="1"/>
            </p:cNvSpPr>
            <p:nvPr/>
          </p:nvSpPr>
          <p:spPr bwMode="auto">
            <a:xfrm>
              <a:off x="699" y="1640"/>
              <a:ext cx="24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34" name="AutoShape 3"/>
          <p:cNvSpPr>
            <a:spLocks noChangeArrowheads="1"/>
          </p:cNvSpPr>
          <p:nvPr/>
        </p:nvSpPr>
        <p:spPr bwMode="auto">
          <a:xfrm>
            <a:off x="471432" y="1462799"/>
            <a:ext cx="8107798" cy="504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AMD’s Zen processor family - Overview</a:t>
            </a:r>
          </a:p>
        </p:txBody>
      </p:sp>
      <p:grpSp>
        <p:nvGrpSpPr>
          <p:cNvPr id="35" name="Group 16"/>
          <p:cNvGrpSpPr>
            <a:grpSpLocks/>
          </p:cNvGrpSpPr>
          <p:nvPr/>
        </p:nvGrpSpPr>
        <p:grpSpPr bwMode="auto">
          <a:xfrm>
            <a:off x="497840" y="3518538"/>
            <a:ext cx="8045756" cy="915990"/>
            <a:chOff x="669" y="1282"/>
            <a:chExt cx="4478" cy="577"/>
          </a:xfrm>
        </p:grpSpPr>
        <p:sp>
          <p:nvSpPr>
            <p:cNvPr id="36" name="AutoShape 17"/>
            <p:cNvSpPr>
              <a:spLocks noChangeArrowheads="1"/>
            </p:cNvSpPr>
            <p:nvPr/>
          </p:nvSpPr>
          <p:spPr bwMode="auto">
            <a:xfrm>
              <a:off x="951" y="1282"/>
              <a:ext cx="4196" cy="260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 </a:t>
              </a:r>
              <a:r>
                <a:rPr kumimoji="0" lang="en-GB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3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. Key building blocks of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CPU dies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37" name="Text Box 18"/>
            <p:cNvSpPr txBox="1">
              <a:spLocks noChangeArrowheads="1"/>
            </p:cNvSpPr>
            <p:nvPr/>
          </p:nvSpPr>
          <p:spPr bwMode="auto">
            <a:xfrm>
              <a:off x="669" y="1609"/>
              <a:ext cx="24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22" name="AutoShape 11"/>
          <p:cNvSpPr>
            <a:spLocks noChangeArrowheads="1"/>
          </p:cNvSpPr>
          <p:nvPr/>
        </p:nvSpPr>
        <p:spPr bwMode="auto">
          <a:xfrm>
            <a:off x="1036805" y="3985511"/>
            <a:ext cx="7516180" cy="720000"/>
          </a:xfrm>
          <a:prstGeom prst="roundRect">
            <a:avLst>
              <a:gd name="adj" fmla="val 0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kumimoji="0" lang="hu-HU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 Case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example: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The Zen 3-based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Ryzen 5000 gaming</a:t>
            </a: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       DT line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493985" y="3528691"/>
            <a:ext cx="434809" cy="396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9" name="AutoShape 11"/>
          <p:cNvSpPr>
            <a:spLocks noChangeArrowheads="1"/>
          </p:cNvSpPr>
          <p:nvPr/>
        </p:nvSpPr>
        <p:spPr bwMode="auto">
          <a:xfrm>
            <a:off x="1026293" y="4742256"/>
            <a:ext cx="7525950" cy="502033"/>
          </a:xfrm>
          <a:prstGeom prst="roundRect">
            <a:avLst>
              <a:gd name="adj" fmla="val 0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kumimoji="0" lang="hu-HU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</a:t>
            </a:r>
            <a:r>
              <a:rPr lang="en-GB" altLang="en-US" sz="1900" dirty="0">
                <a:solidFill>
                  <a:srgbClr val="FFFFFF"/>
                </a:solidFill>
                <a:latin typeface="Verdana" pitchFamily="34" charset="0"/>
              </a:rPr>
              <a:t>5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Overview of AMD’s Zen lines</a:t>
            </a:r>
          </a:p>
        </p:txBody>
      </p:sp>
    </p:spTree>
    <p:extLst>
      <p:ext uri="{BB962C8B-B14F-4D97-AF65-F5344CB8AC3E}">
        <p14:creationId xmlns:p14="http://schemas.microsoft.com/office/powerpoint/2010/main" val="1646299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1. </a:t>
            </a:r>
            <a:r>
              <a:rPr lang="en-US" dirty="0"/>
              <a:t>Introduction </a:t>
            </a:r>
            <a:r>
              <a:rPr lang="hu-HU" dirty="0"/>
              <a:t>(</a:t>
            </a:r>
            <a:r>
              <a:rPr lang="en-US" dirty="0" smtClean="0"/>
              <a:t>27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5720" y="481259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pc="-30" dirty="0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Subsequent developments pursued for achieving the performance crown</a:t>
            </a:r>
            <a:endParaRPr lang="en-US" spc="-30" dirty="0">
              <a:solidFill>
                <a:schemeClr val="accent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-19253" y="944333"/>
            <a:ext cx="9144000" cy="1692000"/>
          </a:xfrm>
          <a:prstGeom prst="roundRect">
            <a:avLst/>
          </a:prstGeom>
          <a:solidFill>
            <a:srgbClr val="DDEEFF"/>
          </a:solidFill>
          <a:ln w="1587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2345" y="958164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30" dirty="0"/>
              <a:t>Since AMD’s success with their Zen 3-based processors there is a </a:t>
            </a:r>
            <a:r>
              <a:rPr lang="en-US" sz="1600" spc="-30" dirty="0">
                <a:solidFill>
                  <a:srgbClr val="FF0000"/>
                </a:solidFill>
              </a:rPr>
              <a:t>tough competition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FF0000"/>
                </a:solidFill>
              </a:rPr>
              <a:t>      </a:t>
            </a:r>
            <a:r>
              <a:rPr lang="en-US" sz="1600" dirty="0"/>
              <a:t>for the performance crown with varying results.</a:t>
            </a:r>
          </a:p>
          <a:p>
            <a:r>
              <a:rPr lang="en-US" sz="1600" dirty="0"/>
              <a:t>    </a:t>
            </a:r>
            <a:r>
              <a:rPr lang="en-US" sz="1600" spc="-20" dirty="0"/>
              <a:t>Lastly </a:t>
            </a:r>
            <a:r>
              <a:rPr lang="en-US" sz="1600" spc="-20" dirty="0">
                <a:solidFill>
                  <a:srgbClr val="0070C0"/>
                </a:solidFill>
              </a:rPr>
              <a:t>Intel regained leadership </a:t>
            </a:r>
            <a:r>
              <a:rPr lang="en-US" sz="1600" spc="-20" dirty="0"/>
              <a:t>with their </a:t>
            </a:r>
            <a:r>
              <a:rPr lang="en-US" sz="1600" spc="-20" dirty="0">
                <a:solidFill>
                  <a:srgbClr val="0070C0"/>
                </a:solidFill>
              </a:rPr>
              <a:t>12</a:t>
            </a:r>
            <a:r>
              <a:rPr lang="en-US" sz="1600" spc="-20" baseline="30000" dirty="0">
                <a:solidFill>
                  <a:srgbClr val="0070C0"/>
                </a:solidFill>
              </a:rPr>
              <a:t>th</a:t>
            </a:r>
            <a:r>
              <a:rPr lang="en-US" sz="1600" spc="-20" dirty="0">
                <a:solidFill>
                  <a:srgbClr val="0070C0"/>
                </a:solidFill>
              </a:rPr>
              <a:t> gen. </a:t>
            </a:r>
            <a:r>
              <a:rPr lang="en-US" sz="1600" spc="-20" dirty="0" smtClean="0">
                <a:solidFill>
                  <a:srgbClr val="0070C0"/>
                </a:solidFill>
              </a:rPr>
              <a:t>10 nm Alder </a:t>
            </a:r>
            <a:r>
              <a:rPr lang="en-US" sz="1600" spc="-20" dirty="0">
                <a:solidFill>
                  <a:srgbClr val="0070C0"/>
                </a:solidFill>
              </a:rPr>
              <a:t>Lake line </a:t>
            </a:r>
            <a:r>
              <a:rPr lang="en-US" sz="1600" spc="-20" dirty="0"/>
              <a:t>(11/2021), </a:t>
            </a:r>
            <a:endParaRPr lang="en-US" sz="1600" spc="-20" dirty="0">
              <a:solidFill>
                <a:srgbClr val="0070C0"/>
              </a:solidFill>
            </a:endParaRPr>
          </a:p>
          <a:p>
            <a:r>
              <a:rPr lang="en-US" sz="1600" spc="-50" dirty="0">
                <a:solidFill>
                  <a:srgbClr val="0070C0"/>
                </a:solidFill>
              </a:rPr>
              <a:t>       </a:t>
            </a:r>
            <a:r>
              <a:rPr lang="en-US" sz="1600" spc="-50" dirty="0"/>
              <a:t>but </a:t>
            </a:r>
            <a:r>
              <a:rPr lang="en-US" sz="1600" spc="-50" dirty="0">
                <a:solidFill>
                  <a:srgbClr val="0070C0"/>
                </a:solidFill>
              </a:rPr>
              <a:t>AMD</a:t>
            </a:r>
            <a:r>
              <a:rPr lang="en-US" sz="1600" spc="-50" dirty="0"/>
              <a:t> </a:t>
            </a:r>
            <a:r>
              <a:rPr lang="en-US" sz="1600" spc="-50" dirty="0" smtClean="0"/>
              <a:t>responded with the </a:t>
            </a:r>
            <a:r>
              <a:rPr lang="en-US" sz="1600" spc="-50" dirty="0" smtClean="0">
                <a:solidFill>
                  <a:srgbClr val="0070C0"/>
                </a:solidFill>
              </a:rPr>
              <a:t>Zen </a:t>
            </a:r>
            <a:r>
              <a:rPr lang="en-US" sz="1600" spc="-50" dirty="0">
                <a:solidFill>
                  <a:srgbClr val="0070C0"/>
                </a:solidFill>
              </a:rPr>
              <a:t>4-based </a:t>
            </a:r>
            <a:r>
              <a:rPr lang="en-US" sz="1600" spc="-50" dirty="0" smtClean="0">
                <a:solidFill>
                  <a:srgbClr val="0070C0"/>
                </a:solidFill>
              </a:rPr>
              <a:t>7 nm Ryzen 7000 processors, nevertheless,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     Intel is expected soon to counter with their 13</a:t>
            </a:r>
            <a:r>
              <a:rPr lang="en-US" sz="1600" baseline="30000" dirty="0" smtClean="0">
                <a:solidFill>
                  <a:srgbClr val="0070C0"/>
                </a:solidFill>
              </a:rPr>
              <a:t>th</a:t>
            </a:r>
            <a:r>
              <a:rPr lang="en-US" sz="1600" dirty="0" smtClean="0">
                <a:solidFill>
                  <a:srgbClr val="0070C0"/>
                </a:solidFill>
              </a:rPr>
              <a:t> gen.10 nm  Raptor Lake line 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     and so on. </a:t>
            </a:r>
          </a:p>
          <a:p>
            <a:r>
              <a:rPr lang="en-US" sz="1600" dirty="0" smtClean="0"/>
              <a:t>. </a:t>
            </a:r>
            <a:endParaRPr lang="en-US" sz="1600" dirty="0"/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720" y="2750679"/>
            <a:ext cx="857556" cy="94327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600" spc="-3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Remark</a:t>
            </a:r>
            <a:r>
              <a:rPr lang="en-US" sz="1600" spc="-3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to the fate of the </a:t>
            </a:r>
            <a:r>
              <a:rPr lang="en-US" sz="1600" spc="-3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IA64-based Itanium line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-19252" y="3135687"/>
            <a:ext cx="9144000" cy="673767"/>
          </a:xfrm>
          <a:prstGeom prst="roundRect">
            <a:avLst/>
          </a:prstGeom>
          <a:solidFill>
            <a:srgbClr val="DDEEFF"/>
          </a:solidFill>
          <a:ln w="1587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1970" y="3164565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50" dirty="0"/>
              <a:t>Due to its lower than expected performance and “exotic” ISA the Itanium line came</a:t>
            </a:r>
          </a:p>
          <a:p>
            <a:r>
              <a:rPr lang="en-US" sz="1600" spc="-50" dirty="0"/>
              <a:t>       to a </a:t>
            </a:r>
            <a:r>
              <a:rPr lang="en-US" sz="1600" spc="-50" dirty="0">
                <a:solidFill>
                  <a:srgbClr val="0070C0"/>
                </a:solidFill>
              </a:rPr>
              <a:t>dead end </a:t>
            </a:r>
            <a:r>
              <a:rPr lang="en-US" sz="1600" spc="-50" dirty="0"/>
              <a:t>and </a:t>
            </a:r>
            <a:r>
              <a:rPr lang="en-US" sz="1600" spc="-50" dirty="0">
                <a:solidFill>
                  <a:srgbClr val="0070C0"/>
                </a:solidFill>
              </a:rPr>
              <a:t>Intel cancelled </a:t>
            </a:r>
            <a:r>
              <a:rPr lang="en-US" sz="1600" spc="-30" dirty="0">
                <a:solidFill>
                  <a:srgbClr val="0070C0"/>
                </a:solidFill>
              </a:rPr>
              <a:t>it in 2019.  </a:t>
            </a:r>
          </a:p>
        </p:txBody>
      </p:sp>
    </p:spTree>
    <p:extLst>
      <p:ext uri="{BB962C8B-B14F-4D97-AF65-F5344CB8AC3E}">
        <p14:creationId xmlns:p14="http://schemas.microsoft.com/office/powerpoint/2010/main" val="233900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 animBg="1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700" dirty="0"/>
              <a:t>1. </a:t>
            </a:r>
            <a:r>
              <a:rPr lang="en-US" sz="1700" dirty="0"/>
              <a:t>Introduction </a:t>
            </a:r>
            <a:r>
              <a:rPr lang="hu-HU" sz="1700" dirty="0"/>
              <a:t>(</a:t>
            </a:r>
            <a:r>
              <a:rPr lang="en-US" sz="1700" dirty="0" smtClean="0"/>
              <a:t>28</a:t>
            </a:r>
            <a:r>
              <a:rPr lang="hu-HU" sz="1700" dirty="0" smtClean="0"/>
              <a:t>)</a:t>
            </a:r>
            <a:endParaRPr lang="en-US" sz="1700" dirty="0"/>
          </a:p>
        </p:txBody>
      </p:sp>
      <p:sp>
        <p:nvSpPr>
          <p:cNvPr id="4" name="TextBox 3"/>
          <p:cNvSpPr txBox="1"/>
          <p:nvPr/>
        </p:nvSpPr>
        <p:spPr>
          <a:xfrm>
            <a:off x="57749" y="770028"/>
            <a:ext cx="1020277" cy="9432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pc="-3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Historical </a:t>
            </a:r>
            <a:r>
              <a:rPr lang="en-US" spc="-30" dirty="0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background</a:t>
            </a:r>
            <a:endParaRPr lang="en-US" sz="1600" spc="-30" dirty="0">
              <a:solidFill>
                <a:schemeClr val="accent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9630" y="1224181"/>
            <a:ext cx="9144000" cy="1799849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9880" y="1262007"/>
            <a:ext cx="9469109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In the 1990s 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CiSC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processors </a:t>
            </a:r>
            <a:r>
              <a:rPr lang="en-US" sz="1600" dirty="0">
                <a:latin typeface="+mj-lt"/>
              </a:rPr>
              <a:t>were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32-bit wide </a:t>
            </a:r>
            <a:r>
              <a:rPr lang="en-US" sz="1600" dirty="0">
                <a:latin typeface="+mj-lt"/>
              </a:rPr>
              <a:t>whereas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RISCs mostly 64-bit.</a:t>
            </a:r>
            <a:endParaRPr lang="en-US" sz="16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In order to enter the 64-bit market,</a:t>
            </a:r>
            <a:r>
              <a:rPr lang="en-US" sz="1600" dirty="0"/>
              <a:t> </a:t>
            </a:r>
            <a:r>
              <a:rPr lang="en-US" sz="1600" dirty="0">
                <a:solidFill>
                  <a:srgbClr val="0070C0"/>
                </a:solidFill>
              </a:rPr>
              <a:t>Intel and </a:t>
            </a:r>
            <a:r>
              <a:rPr lang="en-US" sz="1600" dirty="0" err="1">
                <a:solidFill>
                  <a:srgbClr val="0070C0"/>
                </a:solidFill>
              </a:rPr>
              <a:t>hp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/>
              <a:t>(Hewlett Packard) started 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     a </a:t>
            </a:r>
            <a:r>
              <a:rPr lang="en-US" sz="1600" dirty="0">
                <a:solidFill>
                  <a:srgbClr val="0070C0"/>
                </a:solidFill>
              </a:rPr>
              <a:t>cooperation</a:t>
            </a:r>
            <a:r>
              <a:rPr lang="en-US" sz="1600" dirty="0"/>
              <a:t> in 1994.</a:t>
            </a:r>
          </a:p>
          <a:p>
            <a:r>
              <a:rPr lang="en-US" sz="1600" dirty="0"/>
              <a:t>    Results of this joint effort were the </a:t>
            </a:r>
            <a:r>
              <a:rPr lang="en-US" sz="1600" dirty="0" smtClean="0"/>
              <a:t>development </a:t>
            </a:r>
            <a:r>
              <a:rPr lang="en-US" sz="1600" dirty="0"/>
              <a:t>of the </a:t>
            </a:r>
            <a:r>
              <a:rPr lang="en-US" sz="1600" spc="-30" dirty="0">
                <a:solidFill>
                  <a:srgbClr val="0070C0"/>
                </a:solidFill>
              </a:rPr>
              <a:t>VLIW-based IA-64</a:t>
            </a:r>
            <a:r>
              <a:rPr lang="en-US" sz="1600" spc="-30" dirty="0"/>
              <a:t> </a:t>
            </a:r>
            <a:r>
              <a:rPr lang="en-US" sz="1600" spc="-30" dirty="0">
                <a:solidFill>
                  <a:srgbClr val="0070C0"/>
                </a:solidFill>
              </a:rPr>
              <a:t>ISA</a:t>
            </a:r>
          </a:p>
          <a:p>
            <a:r>
              <a:rPr lang="en-US" sz="1600" spc="-30" dirty="0"/>
              <a:t>       (Intel Architecture 64) </a:t>
            </a:r>
            <a:r>
              <a:rPr lang="en-US" sz="1600" spc="-30" dirty="0">
                <a:solidFill>
                  <a:srgbClr val="0070C0"/>
                </a:solidFill>
              </a:rPr>
              <a:t>in 1997</a:t>
            </a:r>
            <a:r>
              <a:rPr lang="en-US" sz="1600" spc="-30" dirty="0"/>
              <a:t> and based on it the </a:t>
            </a:r>
            <a:r>
              <a:rPr lang="en-US" sz="1600" spc="-30" dirty="0">
                <a:solidFill>
                  <a:srgbClr val="0070C0"/>
                </a:solidFill>
              </a:rPr>
              <a:t>64-bit Itanium line</a:t>
            </a:r>
            <a:r>
              <a:rPr lang="en-US" sz="1600" spc="-30" dirty="0">
                <a:latin typeface="+mj-lt"/>
              </a:rPr>
              <a:t> announced </a:t>
            </a:r>
          </a:p>
          <a:p>
            <a:r>
              <a:rPr lang="en-US" sz="1600" spc="-30" dirty="0">
                <a:solidFill>
                  <a:srgbClr val="0070C0"/>
                </a:solidFill>
                <a:latin typeface="+mj-lt"/>
              </a:rPr>
              <a:t>       in 1999</a:t>
            </a:r>
            <a:r>
              <a:rPr lang="en-US" sz="1600" spc="-30" dirty="0">
                <a:latin typeface="+mj-lt"/>
              </a:rPr>
              <a:t>, targeting high-end DTs to servers.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1438" y="471640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pc="-3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Summing up key issues preceding the introduction of the Zen family -</a:t>
            </a:r>
            <a:r>
              <a:rPr lang="en-US" spc="-30" dirty="0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1H</a:t>
            </a:r>
            <a:endParaRPr lang="en-US" spc="-30" dirty="0">
              <a:solidFill>
                <a:schemeClr val="accent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19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1. </a:t>
            </a:r>
            <a:r>
              <a:rPr lang="en-US" dirty="0"/>
              <a:t>Introduction </a:t>
            </a:r>
            <a:r>
              <a:rPr lang="hu-HU" dirty="0"/>
              <a:t>(</a:t>
            </a:r>
            <a:r>
              <a:rPr lang="en-US" dirty="0" smtClean="0"/>
              <a:t>29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 bwMode="auto">
          <a:xfrm>
            <a:off x="9630" y="1261280"/>
            <a:ext cx="9115117" cy="2304000"/>
          </a:xfrm>
          <a:prstGeom prst="roundRect">
            <a:avLst/>
          </a:prstGeom>
          <a:solidFill>
            <a:srgbClr val="DDEEFF"/>
          </a:solidFill>
          <a:ln w="1587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50931" y="1275858"/>
            <a:ext cx="823635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AutoNum type="alphaLcParenR"/>
            </a:pPr>
            <a:r>
              <a:rPr lang="en-US" sz="1600" spc="-20" dirty="0" smtClean="0">
                <a:solidFill>
                  <a:srgbClr val="FF0000"/>
                </a:solidFill>
                <a:latin typeface="+mj-lt"/>
              </a:rPr>
              <a:t>Downwards compatible extension of the 32-bit x86 ISA to 64-bit, called the </a:t>
            </a:r>
          </a:p>
          <a:p>
            <a:pPr eaLnBrk="1" fontAlgn="auto" hangingPunct="1">
              <a:spcBef>
                <a:spcPts val="0"/>
              </a:spcBef>
              <a:spcAft>
                <a:spcPts val="1200"/>
              </a:spcAft>
            </a:pPr>
            <a:r>
              <a:rPr lang="en-US" sz="1600" spc="-2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600" spc="-20" dirty="0" smtClean="0">
                <a:solidFill>
                  <a:srgbClr val="FF0000"/>
                </a:solidFill>
                <a:latin typeface="+mj-lt"/>
              </a:rPr>
              <a:t>      x86-ISA in 1999.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97770" y="1823457"/>
            <a:ext cx="856145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defRPr/>
            </a:pPr>
            <a:r>
              <a:rPr lang="hu-HU" sz="1600" dirty="0">
                <a:solidFill>
                  <a:srgbClr val="0070C0"/>
                </a:solidFill>
              </a:rPr>
              <a:t>AMD’s goal </a:t>
            </a:r>
            <a:r>
              <a:rPr lang="en-US" sz="1600" dirty="0">
                <a:solidFill>
                  <a:srgbClr val="0070C0"/>
                </a:solidFill>
              </a:rPr>
              <a:t>was </a:t>
            </a:r>
            <a:r>
              <a:rPr lang="en-US" sz="1600" dirty="0">
                <a:solidFill>
                  <a:srgbClr val="000000"/>
                </a:solidFill>
              </a:rPr>
              <a:t>clearly</a:t>
            </a:r>
            <a:r>
              <a:rPr lang="en-US" sz="1600" dirty="0"/>
              <a:t> </a:t>
            </a:r>
            <a:r>
              <a:rPr lang="en-US" sz="1600" dirty="0" smtClean="0"/>
              <a:t>formulated in </a:t>
            </a:r>
            <a:r>
              <a:rPr lang="en-US" sz="1600" dirty="0"/>
              <a:t>the x86-64 ISA </a:t>
            </a:r>
            <a:r>
              <a:rPr lang="en-US" sz="1600" dirty="0" smtClean="0"/>
              <a:t>specification from 2000</a:t>
            </a:r>
          </a:p>
          <a:p>
            <a:pPr eaLnBrk="1" fontAlgn="auto" hangingPunct="1">
              <a:spcBef>
                <a:spcPts val="0"/>
              </a:spcBef>
              <a:defRPr/>
            </a:pPr>
            <a:r>
              <a:rPr lang="en-US" sz="1600" dirty="0"/>
              <a:t> </a:t>
            </a:r>
            <a:r>
              <a:rPr lang="en-US" sz="1600" dirty="0" smtClean="0"/>
              <a:t>  [210]:</a:t>
            </a:r>
            <a:endParaRPr lang="en-US" sz="1600" dirty="0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31155" y="2424566"/>
            <a:ext cx="84169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</a:rPr>
              <a:t>"Ultimately this technology is designed </a:t>
            </a:r>
            <a:r>
              <a:rPr lang="en-US" sz="1600" dirty="0">
                <a:solidFill>
                  <a:srgbClr val="0070C0"/>
                </a:solidFill>
              </a:rPr>
              <a:t>to help preserve the enterprise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spc="-30" dirty="0">
                <a:solidFill>
                  <a:srgbClr val="0070C0"/>
                </a:solidFill>
              </a:rPr>
              <a:t>    </a:t>
            </a:r>
            <a:r>
              <a:rPr lang="en-US" sz="1600" spc="-30" dirty="0" smtClean="0">
                <a:solidFill>
                  <a:srgbClr val="0070C0"/>
                </a:solidFill>
              </a:rPr>
              <a:t>community's </a:t>
            </a:r>
            <a:r>
              <a:rPr lang="en-US" sz="1600" spc="-30" dirty="0">
                <a:solidFill>
                  <a:srgbClr val="0070C0"/>
                </a:solidFill>
              </a:rPr>
              <a:t>enormous financial investment in 32-bit operating systems,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70C0"/>
                </a:solidFill>
              </a:rPr>
              <a:t>    </a:t>
            </a:r>
            <a:r>
              <a:rPr lang="en-US" sz="1600" dirty="0" smtClean="0">
                <a:solidFill>
                  <a:srgbClr val="0070C0"/>
                </a:solidFill>
              </a:rPr>
              <a:t>applications</a:t>
            </a:r>
            <a:r>
              <a:rPr lang="en-US" sz="1600" dirty="0">
                <a:solidFill>
                  <a:srgbClr val="0070C0"/>
                </a:solidFill>
              </a:rPr>
              <a:t>, development tools </a:t>
            </a:r>
            <a:r>
              <a:rPr lang="en-US" sz="1600" dirty="0">
                <a:solidFill>
                  <a:srgbClr val="000000"/>
                </a:solidFill>
              </a:rPr>
              <a:t>and support infrastructure </a:t>
            </a:r>
            <a:r>
              <a:rPr lang="en-US" sz="1600" dirty="0" smtClean="0">
                <a:solidFill>
                  <a:srgbClr val="0070C0"/>
                </a:solidFill>
              </a:rPr>
              <a:t>while providing </a:t>
            </a:r>
            <a:endParaRPr lang="en-US" sz="1600" dirty="0">
              <a:solidFill>
                <a:srgbClr val="0070C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0070C0"/>
                </a:solidFill>
              </a:rPr>
              <a:t>    a </a:t>
            </a:r>
            <a:r>
              <a:rPr lang="en-US" sz="1600" dirty="0">
                <a:solidFill>
                  <a:srgbClr val="0070C0"/>
                </a:solidFill>
              </a:rPr>
              <a:t>seamless path to deploy future 64-bit technology."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674" y="821677"/>
            <a:ext cx="5393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AMD’s outstanding innovations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around 2000 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674" y="483480"/>
            <a:ext cx="8537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pc="-3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Summing up key issues preceding the introduction of the Zen family </a:t>
            </a:r>
            <a:r>
              <a:rPr lang="en-US" spc="-30" dirty="0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-2</a:t>
            </a:r>
            <a:endParaRPr lang="en-US" spc="-30" dirty="0">
              <a:solidFill>
                <a:schemeClr val="accent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-21019" y="3632876"/>
            <a:ext cx="9144000" cy="3132000"/>
          </a:xfrm>
          <a:prstGeom prst="roundRect">
            <a:avLst/>
          </a:prstGeom>
          <a:solidFill>
            <a:srgbClr val="DDEEFF"/>
          </a:solidFill>
          <a:ln>
            <a:solidFill>
              <a:srgbClr val="86A4A7"/>
            </a:solidFill>
          </a:ln>
        </p:spPr>
        <p:txBody>
          <a:bodyPr wrap="square" rtlCol="0" anchor="ctr">
            <a:spAutoFit/>
          </a:bodyPr>
          <a:lstStyle/>
          <a:p>
            <a:pPr marL="285750" indent="-285750" algn="ctr" fontAlgn="base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798412" y="5871482"/>
            <a:ext cx="843378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Aft>
                <a:spcPts val="0"/>
              </a:spcAft>
            </a:pPr>
            <a:r>
              <a:rPr lang="en-US" sz="1600" spc="-20" dirty="0" smtClean="0">
                <a:solidFill>
                  <a:srgbClr val="0070C0"/>
                </a:solidFill>
                <a:cs typeface="Times New Roman" pitchFamily="18" charset="0"/>
              </a:rPr>
              <a:t>This greatly reduces memory bandwidth limitations </a:t>
            </a:r>
            <a:r>
              <a:rPr lang="en-US" sz="1600" spc="-20" dirty="0" smtClean="0">
                <a:cs typeface="Times New Roman" pitchFamily="18" charset="0"/>
              </a:rPr>
              <a:t>of the previous solution when</a:t>
            </a:r>
          </a:p>
          <a:p>
            <a:pPr eaLnBrk="1" hangingPunct="1">
              <a:spcAft>
                <a:spcPts val="0"/>
              </a:spcAft>
            </a:pPr>
            <a:r>
              <a:rPr lang="en-US" sz="1600" spc="-20" dirty="0">
                <a:cs typeface="Times New Roman" pitchFamily="18" charset="0"/>
              </a:rPr>
              <a:t> </a:t>
            </a:r>
            <a:r>
              <a:rPr lang="en-US" sz="1600" spc="-20" dirty="0" smtClean="0">
                <a:cs typeface="Times New Roman" pitchFamily="18" charset="0"/>
              </a:rPr>
              <a:t> memory channels had been attached via the MCH, and the </a:t>
            </a:r>
            <a:r>
              <a:rPr lang="en-US" sz="1600" spc="-20" dirty="0" smtClean="0">
                <a:solidFill>
                  <a:srgbClr val="0070C0"/>
                </a:solidFill>
                <a:cs typeface="Times New Roman" pitchFamily="18" charset="0"/>
              </a:rPr>
              <a:t>FSB (Front Size Bus)</a:t>
            </a:r>
          </a:p>
          <a:p>
            <a:pPr eaLnBrk="1" hangingPunct="1">
              <a:spcAft>
                <a:spcPts val="0"/>
              </a:spcAft>
            </a:pPr>
            <a:r>
              <a:rPr lang="en-US" sz="1600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cs typeface="Times New Roman" pitchFamily="18" charset="0"/>
              </a:rPr>
              <a:t> was shared by all processors.</a:t>
            </a:r>
            <a:endParaRPr lang="en-US" sz="1600" dirty="0">
              <a:solidFill>
                <a:srgbClr val="0070C0"/>
              </a:solidFill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02795" y="4654049"/>
            <a:ext cx="8244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pc="-20" dirty="0">
                <a:cs typeface="Times New Roman" pitchFamily="18" charset="0"/>
              </a:rPr>
              <a:t>This </a:t>
            </a:r>
            <a:r>
              <a:rPr lang="en-US" sz="1600" spc="-20" dirty="0">
                <a:solidFill>
                  <a:srgbClr val="0070C0"/>
                </a:solidFill>
                <a:cs typeface="Times New Roman" pitchFamily="18" charset="0"/>
              </a:rPr>
              <a:t>reduces the access path </a:t>
            </a:r>
            <a:r>
              <a:rPr lang="en-US" sz="1600" spc="-20" dirty="0">
                <a:cs typeface="Times New Roman" pitchFamily="18" charset="0"/>
              </a:rPr>
              <a:t>and thus </a:t>
            </a:r>
            <a:r>
              <a:rPr lang="en-US" sz="1600" spc="-20" dirty="0">
                <a:solidFill>
                  <a:srgbClr val="0070C0"/>
                </a:solidFill>
                <a:cs typeface="Times New Roman" pitchFamily="18" charset="0"/>
              </a:rPr>
              <a:t>shortens the access time </a:t>
            </a:r>
            <a:r>
              <a:rPr lang="en-US" sz="1600" spc="-20" dirty="0">
                <a:cs typeface="Times New Roman" pitchFamily="18" charset="0"/>
              </a:rPr>
              <a:t>of the memory,</a:t>
            </a:r>
          </a:p>
          <a:p>
            <a:r>
              <a:rPr lang="en-US" sz="1600" spc="-80" dirty="0">
                <a:cs typeface="Times New Roman" pitchFamily="18" charset="0"/>
              </a:rPr>
              <a:t> </a:t>
            </a:r>
            <a:r>
              <a:rPr lang="en-US" sz="1600" spc="-80" dirty="0" smtClean="0">
                <a:cs typeface="Times New Roman" pitchFamily="18" charset="0"/>
              </a:rPr>
              <a:t> vs. the previous solution, when memory had been attached via the MCH. </a:t>
            </a:r>
            <a:endParaRPr lang="en-US" sz="1600" spc="-8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83476" y="5307727"/>
            <a:ext cx="8612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-150" dirty="0">
                <a:solidFill>
                  <a:srgbClr val="FF0000"/>
                </a:solidFill>
                <a:cs typeface="Times New Roman" pitchFamily="18" charset="0"/>
              </a:rPr>
              <a:t>b2) </a:t>
            </a:r>
            <a:r>
              <a:rPr lang="en-US" sz="1600" dirty="0" smtClean="0">
                <a:solidFill>
                  <a:srgbClr val="FF0000"/>
                </a:solidFill>
                <a:cs typeface="Times New Roman" pitchFamily="18" charset="0"/>
              </a:rPr>
              <a:t>Providing </a:t>
            </a:r>
            <a:r>
              <a:rPr lang="en-US" sz="1600" dirty="0">
                <a:solidFill>
                  <a:srgbClr val="FF0000"/>
                </a:solidFill>
                <a:cs typeface="Times New Roman" pitchFamily="18" charset="0"/>
              </a:rPr>
              <a:t>up to 3 serial 2B–wide </a:t>
            </a:r>
            <a:r>
              <a:rPr lang="en-US" sz="1600" dirty="0" err="1">
                <a:solidFill>
                  <a:srgbClr val="FF0000"/>
                </a:solidFill>
                <a:cs typeface="Times New Roman" pitchFamily="18" charset="0"/>
              </a:rPr>
              <a:t>HyperTransport</a:t>
            </a:r>
            <a:r>
              <a:rPr lang="en-US" sz="1600" dirty="0">
                <a:solidFill>
                  <a:srgbClr val="FF0000"/>
                </a:solidFill>
                <a:cs typeface="Times New Roman" pitchFamily="18" charset="0"/>
              </a:rPr>
              <a:t> links to </a:t>
            </a:r>
            <a:r>
              <a:rPr lang="en-US" sz="1600" dirty="0" smtClean="0">
                <a:solidFill>
                  <a:srgbClr val="FF0000"/>
                </a:solidFill>
                <a:cs typeface="Times New Roman" pitchFamily="18" charset="0"/>
              </a:rPr>
              <a:t>interconnect</a:t>
            </a:r>
          </a:p>
          <a:p>
            <a:r>
              <a:rPr lang="en-US" sz="16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cs typeface="Times New Roman" pitchFamily="18" charset="0"/>
              </a:rPr>
              <a:t>     processors </a:t>
            </a:r>
            <a:r>
              <a:rPr lang="en-US" sz="1600" spc="-40" dirty="0" smtClean="0">
                <a:solidFill>
                  <a:srgbClr val="FF0000"/>
                </a:solidFill>
                <a:cs typeface="Times New Roman" pitchFamily="18" charset="0"/>
              </a:rPr>
              <a:t>of a server as well as processors with a chipset. </a:t>
            </a:r>
            <a:endParaRPr lang="en-US" sz="1600" spc="-40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180866" y="3659337"/>
            <a:ext cx="8673271" cy="687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Aft>
                <a:spcPts val="800"/>
              </a:spcAft>
            </a:pPr>
            <a:r>
              <a:rPr lang="en-US" sz="1600" dirty="0">
                <a:solidFill>
                  <a:srgbClr val="FF0000"/>
                </a:solidFill>
              </a:rPr>
              <a:t>b) </a:t>
            </a:r>
            <a:r>
              <a:rPr lang="en-US" sz="1600" dirty="0" smtClean="0">
                <a:solidFill>
                  <a:srgbClr val="FF0000"/>
                </a:solidFill>
              </a:rPr>
              <a:t>Developing the</a:t>
            </a:r>
            <a:r>
              <a:rPr lang="hu-HU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Direct Connect Architecture (DCA) multiprocessor concept. </a:t>
            </a:r>
          </a:p>
          <a:p>
            <a:pPr eaLnBrk="1" hangingPunct="1">
              <a:spcAft>
                <a:spcPts val="400"/>
              </a:spcAft>
            </a:pP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    </a:t>
            </a:r>
            <a:r>
              <a:rPr lang="en-US" sz="1600" dirty="0" smtClean="0">
                <a:latin typeface="Verdana"/>
              </a:rPr>
              <a:t>The DCA concept has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two ingredients</a:t>
            </a:r>
            <a:r>
              <a:rPr lang="en-US" sz="1600" dirty="0" smtClean="0">
                <a:latin typeface="Verdana"/>
              </a:rPr>
              <a:t>:</a:t>
            </a:r>
            <a:endParaRPr lang="en-US" sz="1600" dirty="0"/>
          </a:p>
        </p:txBody>
      </p:sp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545445" y="4352638"/>
            <a:ext cx="10043966" cy="33855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Aft>
                <a:spcPts val="0"/>
              </a:spcAft>
            </a:pPr>
            <a:r>
              <a:rPr lang="en-US" sz="1600" spc="-60" dirty="0">
                <a:solidFill>
                  <a:srgbClr val="FF0000"/>
                </a:solidFill>
                <a:cs typeface="Times New Roman" pitchFamily="18" charset="0"/>
              </a:rPr>
              <a:t>b1) </a:t>
            </a:r>
            <a:r>
              <a:rPr lang="en-US" sz="1600" spc="-60" dirty="0" smtClean="0">
                <a:solidFill>
                  <a:srgbClr val="FF0000"/>
                </a:solidFill>
                <a:cs typeface="Times New Roman" pitchFamily="18" charset="0"/>
              </a:rPr>
              <a:t>Integrating </a:t>
            </a:r>
            <a:r>
              <a:rPr lang="en-US" sz="1600" spc="-60" dirty="0">
                <a:solidFill>
                  <a:srgbClr val="FF0000"/>
                </a:solidFill>
                <a:cs typeface="Times New Roman" pitchFamily="18" charset="0"/>
              </a:rPr>
              <a:t>Memory Controllers onto the processor </a:t>
            </a:r>
            <a:r>
              <a:rPr lang="en-US" sz="1600" spc="-60" dirty="0" smtClean="0">
                <a:solidFill>
                  <a:srgbClr val="FF0000"/>
                </a:solidFill>
                <a:cs typeface="Times New Roman" pitchFamily="18" charset="0"/>
              </a:rPr>
              <a:t>die. </a:t>
            </a:r>
            <a:r>
              <a:rPr lang="en-US" sz="1600" spc="-60" dirty="0" smtClean="0">
                <a:cs typeface="Times New Roman" pitchFamily="18" charset="0"/>
              </a:rPr>
              <a:t>(It is not AMD’s invention).</a:t>
            </a:r>
          </a:p>
        </p:txBody>
      </p:sp>
    </p:spTree>
    <p:extLst>
      <p:ext uri="{BB962C8B-B14F-4D97-AF65-F5344CB8AC3E}">
        <p14:creationId xmlns:p14="http://schemas.microsoft.com/office/powerpoint/2010/main" val="416306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700" dirty="0"/>
              <a:t>1. </a:t>
            </a:r>
            <a:r>
              <a:rPr lang="en-US" sz="1700" dirty="0"/>
              <a:t>Introduction </a:t>
            </a:r>
            <a:r>
              <a:rPr lang="hu-HU" sz="1700" dirty="0" smtClean="0"/>
              <a:t>(</a:t>
            </a:r>
            <a:r>
              <a:rPr lang="en-US" sz="1700" dirty="0" smtClean="0"/>
              <a:t>30</a:t>
            </a:r>
            <a:r>
              <a:rPr lang="hu-HU" sz="1700" dirty="0" smtClean="0"/>
              <a:t>)</a:t>
            </a:r>
            <a:endParaRPr lang="en-US" sz="1700" dirty="0"/>
          </a:p>
        </p:txBody>
      </p:sp>
      <p:sp>
        <p:nvSpPr>
          <p:cNvPr id="6" name="TextBox 5"/>
          <p:cNvSpPr txBox="1"/>
          <p:nvPr/>
        </p:nvSpPr>
        <p:spPr>
          <a:xfrm>
            <a:off x="85720" y="789272"/>
            <a:ext cx="905684" cy="66011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Implementation of the x86-64 ISA extension and the DCA architecture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438" y="471640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pc="-3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Summing up key issues preceding the introduction of the Zen family -2</a:t>
            </a:r>
          </a:p>
        </p:txBody>
      </p:sp>
      <p:sp>
        <p:nvSpPr>
          <p:cNvPr id="15" name="Rounded Rectangle 14"/>
          <p:cNvSpPr/>
          <p:nvPr/>
        </p:nvSpPr>
        <p:spPr bwMode="auto">
          <a:xfrm>
            <a:off x="-7560" y="1249133"/>
            <a:ext cx="9144000" cy="4356000"/>
          </a:xfrm>
          <a:prstGeom prst="roundRect">
            <a:avLst/>
          </a:prstGeom>
          <a:solidFill>
            <a:srgbClr val="DDEEFF"/>
          </a:solidFill>
          <a:ln w="1587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1865" y="1284439"/>
            <a:ext cx="9337415" cy="100582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</a:rPr>
              <a:t>In</a:t>
            </a:r>
            <a:r>
              <a:rPr lang="en-US" sz="1600" dirty="0"/>
              <a:t> </a:t>
            </a:r>
            <a:r>
              <a:rPr lang="en-US" sz="1600" dirty="0">
                <a:solidFill>
                  <a:srgbClr val="0070C0"/>
                </a:solidFill>
              </a:rPr>
              <a:t>2002</a:t>
            </a:r>
            <a:r>
              <a:rPr lang="en-US" sz="1600" dirty="0"/>
              <a:t> </a:t>
            </a:r>
            <a:r>
              <a:rPr lang="en-US" sz="1600" dirty="0">
                <a:solidFill>
                  <a:srgbClr val="0070C0"/>
                </a:solidFill>
              </a:rPr>
              <a:t>AMD</a:t>
            </a:r>
            <a:r>
              <a:rPr lang="en-US" sz="1600" dirty="0"/>
              <a:t> </a:t>
            </a:r>
            <a:r>
              <a:rPr lang="en-US" sz="1600" dirty="0">
                <a:solidFill>
                  <a:srgbClr val="0070C0"/>
                </a:solidFill>
              </a:rPr>
              <a:t>announced </a:t>
            </a:r>
            <a:r>
              <a:rPr lang="en-US" sz="1600" dirty="0">
                <a:solidFill>
                  <a:srgbClr val="FF0000"/>
                </a:solidFill>
              </a:rPr>
              <a:t>Microsoft support for their x86-64 </a:t>
            </a:r>
            <a:r>
              <a:rPr lang="en-US" sz="1600" dirty="0" smtClean="0">
                <a:solidFill>
                  <a:srgbClr val="FF0000"/>
                </a:solidFill>
              </a:rPr>
              <a:t>ISA</a:t>
            </a:r>
            <a:r>
              <a:rPr lang="en-US" sz="1600" dirty="0" smtClean="0"/>
              <a:t>.</a:t>
            </a:r>
            <a:endParaRPr lang="en-US" sz="1600" dirty="0"/>
          </a:p>
          <a:p>
            <a:pPr marL="285750" indent="-285750" fontAlgn="auto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</a:rPr>
              <a:t>In 2003 AMD shipped </a:t>
            </a:r>
            <a:r>
              <a:rPr lang="en-US" sz="1600" dirty="0"/>
              <a:t>the </a:t>
            </a:r>
            <a:r>
              <a:rPr lang="en-US" sz="1600" dirty="0">
                <a:solidFill>
                  <a:srgbClr val="FF0000"/>
                </a:solidFill>
              </a:rPr>
              <a:t>K8 server processor</a:t>
            </a:r>
            <a:r>
              <a:rPr lang="hu-HU" sz="1600" dirty="0">
                <a:solidFill>
                  <a:srgbClr val="FF0000"/>
                </a:solidFill>
              </a:rPr>
              <a:t> </a:t>
            </a:r>
            <a:r>
              <a:rPr lang="en-US" sz="1600" dirty="0">
                <a:solidFill>
                  <a:srgbClr val="000000"/>
                </a:solidFill>
              </a:rPr>
              <a:t>that is based on the </a:t>
            </a:r>
            <a:r>
              <a:rPr lang="en-US" sz="1600" dirty="0">
                <a:solidFill>
                  <a:srgbClr val="0070C0"/>
                </a:solidFill>
              </a:rPr>
              <a:t>x86-64 ISA </a:t>
            </a:r>
            <a:r>
              <a:rPr lang="en-US" sz="1600" dirty="0">
                <a:solidFill>
                  <a:srgbClr val="000000"/>
                </a:solidFill>
              </a:rPr>
              <a:t>and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</a:rPr>
              <a:t>      implements </a:t>
            </a:r>
            <a:r>
              <a:rPr lang="en-US" sz="1600" dirty="0">
                <a:solidFill>
                  <a:srgbClr val="0070C0"/>
                </a:solidFill>
              </a:rPr>
              <a:t>DCA</a:t>
            </a:r>
            <a:r>
              <a:rPr lang="hu-HU" sz="1600" dirty="0">
                <a:solidFill>
                  <a:srgbClr val="000000"/>
                </a:solidFill>
              </a:rPr>
              <a:t>.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8525" y="3599146"/>
            <a:ext cx="914400" cy="94539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285750" indent="-285750" fontAlgn="auto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Both </a:t>
            </a:r>
            <a:r>
              <a:rPr lang="en-US" sz="1600" dirty="0" smtClean="0">
                <a:solidFill>
                  <a:srgbClr val="FF0000"/>
                </a:solidFill>
              </a:rPr>
              <a:t>AMD’s </a:t>
            </a:r>
            <a:r>
              <a:rPr lang="en-US" sz="1600" dirty="0">
                <a:solidFill>
                  <a:srgbClr val="FF0000"/>
                </a:solidFill>
              </a:rPr>
              <a:t>introduced </a:t>
            </a:r>
            <a:r>
              <a:rPr lang="en-US" sz="1600" dirty="0" smtClean="0">
                <a:solidFill>
                  <a:srgbClr val="FF0000"/>
                </a:solidFill>
              </a:rPr>
              <a:t>x86-64 server </a:t>
            </a:r>
            <a:r>
              <a:rPr lang="en-US" sz="1600" dirty="0">
                <a:solidFill>
                  <a:srgbClr val="FF0000"/>
                </a:solidFill>
              </a:rPr>
              <a:t>and </a:t>
            </a:r>
            <a:r>
              <a:rPr lang="hu-HU" sz="1600" dirty="0" err="1">
                <a:solidFill>
                  <a:srgbClr val="FF0000"/>
                </a:solidFill>
              </a:rPr>
              <a:t>subsequent</a:t>
            </a:r>
            <a:r>
              <a:rPr lang="hu-HU" sz="1600" dirty="0">
                <a:solidFill>
                  <a:srgbClr val="FF0000"/>
                </a:solidFill>
              </a:rPr>
              <a:t> </a:t>
            </a:r>
            <a:r>
              <a:rPr lang="en-US" sz="1600" dirty="0">
                <a:solidFill>
                  <a:srgbClr val="FF0000"/>
                </a:solidFill>
              </a:rPr>
              <a:t>DT processors were </a:t>
            </a:r>
            <a:r>
              <a:rPr lang="en-US" sz="1600" dirty="0" smtClean="0">
                <a:solidFill>
                  <a:srgbClr val="FF0000"/>
                </a:solidFill>
              </a:rPr>
              <a:t>superior </a:t>
            </a:r>
            <a:r>
              <a:rPr lang="en-US" sz="1600" dirty="0" smtClean="0">
                <a:solidFill>
                  <a:srgbClr val="0070C0"/>
                </a:solidFill>
              </a:rPr>
              <a:t> </a:t>
            </a:r>
            <a:endParaRPr lang="en-US" sz="1600" dirty="0">
              <a:solidFill>
                <a:srgbClr val="0070C0"/>
              </a:solidFill>
            </a:endParaRPr>
          </a:p>
          <a:p>
            <a:pPr fontAlgn="auto">
              <a:spcBef>
                <a:spcPts val="0"/>
              </a:spcBef>
            </a:pPr>
            <a:r>
              <a:rPr lang="en-US" sz="1600" spc="-40" dirty="0">
                <a:solidFill>
                  <a:srgbClr val="0070C0"/>
                </a:solidFill>
              </a:rPr>
              <a:t>      </a:t>
            </a:r>
            <a:r>
              <a:rPr lang="en-US" sz="1600" spc="-40" dirty="0" smtClean="0">
                <a:solidFill>
                  <a:srgbClr val="0070C0"/>
                </a:solidFill>
              </a:rPr>
              <a:t>to Intel’s existing </a:t>
            </a:r>
            <a:r>
              <a:rPr lang="en-US" sz="1600" spc="-40" dirty="0">
                <a:solidFill>
                  <a:srgbClr val="0070C0"/>
                </a:solidFill>
              </a:rPr>
              <a:t>lines </a:t>
            </a:r>
            <a:r>
              <a:rPr lang="en-US" sz="1600" spc="-40" dirty="0">
                <a:solidFill>
                  <a:srgbClr val="000000"/>
                </a:solidFill>
              </a:rPr>
              <a:t>[</a:t>
            </a:r>
            <a:r>
              <a:rPr lang="hu-HU" sz="1600" spc="-40" dirty="0">
                <a:solidFill>
                  <a:srgbClr val="000000"/>
                </a:solidFill>
              </a:rPr>
              <a:t>1</a:t>
            </a:r>
            <a:r>
              <a:rPr lang="en-US" sz="1600" spc="-40" dirty="0">
                <a:solidFill>
                  <a:srgbClr val="000000"/>
                </a:solidFill>
              </a:rPr>
              <a:t>69], and AMD’s </a:t>
            </a:r>
            <a:r>
              <a:rPr lang="en-US" sz="1600" spc="-40" dirty="0">
                <a:solidFill>
                  <a:srgbClr val="0070C0"/>
                </a:solidFill>
              </a:rPr>
              <a:t>market share</a:t>
            </a:r>
            <a:r>
              <a:rPr lang="en-US" sz="1600" spc="-40" dirty="0"/>
              <a:t> </a:t>
            </a:r>
            <a:r>
              <a:rPr lang="en-US" sz="1600" spc="-40" dirty="0">
                <a:solidFill>
                  <a:srgbClr val="0070C0"/>
                </a:solidFill>
              </a:rPr>
              <a:t>rose on the world market from </a:t>
            </a:r>
            <a:endParaRPr lang="en-US" sz="1600" spc="-40" dirty="0" smtClean="0">
              <a:solidFill>
                <a:srgbClr val="0070C0"/>
              </a:solidFill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</a:pPr>
            <a:r>
              <a:rPr lang="en-US" sz="1600" spc="-40" dirty="0">
                <a:solidFill>
                  <a:srgbClr val="0070C0"/>
                </a:solidFill>
              </a:rPr>
              <a:t> </a:t>
            </a:r>
            <a:r>
              <a:rPr lang="en-US" sz="1600" spc="-40" dirty="0" smtClean="0">
                <a:solidFill>
                  <a:srgbClr val="0070C0"/>
                </a:solidFill>
              </a:rPr>
              <a:t>     2003 </a:t>
            </a:r>
            <a:r>
              <a:rPr lang="en-US" sz="1600" spc="-40" dirty="0">
                <a:solidFill>
                  <a:srgbClr val="0070C0"/>
                </a:solidFill>
              </a:rPr>
              <a:t>on.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+mj-lt"/>
              </a:rPr>
              <a:t>Nevertheless,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after taking over AMD’s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x86-64 ISA extension, 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and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launching</a:t>
            </a:r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 the </a:t>
            </a:r>
            <a:endParaRPr lang="en-US" sz="1600" dirty="0">
              <a:solidFill>
                <a:srgbClr val="000000"/>
              </a:solidFill>
              <a:latin typeface="+mj-lt"/>
            </a:endParaRPr>
          </a:p>
          <a:p>
            <a:pPr lvl="0"/>
            <a:r>
              <a:rPr lang="en-US" sz="1600" dirty="0">
                <a:solidFill>
                  <a:srgbClr val="000000"/>
                </a:solidFill>
                <a:latin typeface="+mj-lt"/>
              </a:rPr>
              <a:t>      </a:t>
            </a:r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newly developed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Core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2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line</a:t>
            </a:r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in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2006,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Intel regained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superiority 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in </a:t>
            </a:r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processor</a:t>
            </a:r>
          </a:p>
          <a:p>
            <a:pPr lvl="0"/>
            <a:r>
              <a:rPr lang="en-US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     performance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so subsequently</a:t>
            </a:r>
            <a:r>
              <a:rPr lang="en-US" sz="1600" dirty="0" smtClean="0"/>
              <a:t> </a:t>
            </a:r>
            <a:r>
              <a:rPr lang="en-US" sz="1600" dirty="0">
                <a:solidFill>
                  <a:srgbClr val="0070C0"/>
                </a:solidFill>
              </a:rPr>
              <a:t>AMD’s share on the world market started to shrink</a:t>
            </a:r>
            <a:r>
              <a:rPr lang="en-US" sz="1600" dirty="0" smtClean="0">
                <a:solidFill>
                  <a:srgbClr val="0070C0"/>
                </a:solidFill>
              </a:rPr>
              <a:t>,</a:t>
            </a:r>
          </a:p>
          <a:p>
            <a:pPr lvl="0"/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    </a:t>
            </a:r>
            <a:r>
              <a:rPr lang="en-US" sz="1600" dirty="0"/>
              <a:t>as the next </a:t>
            </a:r>
            <a:r>
              <a:rPr lang="en-US" sz="1600" dirty="0" smtClean="0"/>
              <a:t>Figure </a:t>
            </a:r>
            <a:r>
              <a:rPr lang="en-US" sz="1600" dirty="0"/>
              <a:t>indicates</a:t>
            </a:r>
            <a:r>
              <a:rPr lang="en-US" sz="1600" dirty="0">
                <a:solidFill>
                  <a:srgbClr val="0070C0"/>
                </a:solidFill>
              </a:rPr>
              <a:t>.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145008" y="2217686"/>
            <a:ext cx="9096914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auto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Subsequently, </a:t>
            </a:r>
            <a:r>
              <a:rPr lang="en-US" sz="1600" dirty="0">
                <a:solidFill>
                  <a:srgbClr val="0070C0"/>
                </a:solidFill>
              </a:rPr>
              <a:t>in 2004</a:t>
            </a:r>
            <a:r>
              <a:rPr lang="en-US" sz="1600" dirty="0"/>
              <a:t>, </a:t>
            </a:r>
            <a:r>
              <a:rPr lang="en-US" sz="1600" dirty="0">
                <a:solidFill>
                  <a:srgbClr val="0070C0"/>
                </a:solidFill>
              </a:rPr>
              <a:t>Intel took over AMD’s x86-extension </a:t>
            </a:r>
            <a:r>
              <a:rPr lang="en-US" sz="1600" dirty="0"/>
              <a:t>(presumable enforced </a:t>
            </a:r>
          </a:p>
          <a:p>
            <a:pPr fontAlgn="auto">
              <a:spcBef>
                <a:spcPts val="0"/>
              </a:spcBef>
            </a:pPr>
            <a:r>
              <a:rPr lang="en-US" sz="1600" spc="-20" dirty="0"/>
              <a:t>     by Microsoft’s support of this ISA) and </a:t>
            </a:r>
            <a:r>
              <a:rPr lang="en-US" sz="1600" spc="-20" dirty="0">
                <a:solidFill>
                  <a:srgbClr val="0070C0"/>
                </a:solidFill>
              </a:rPr>
              <a:t>introduced it in their 3. core of the Pentium 4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</a:pPr>
            <a:r>
              <a:rPr lang="en-US" sz="1600" spc="-20" dirty="0">
                <a:solidFill>
                  <a:srgbClr val="0070C0"/>
                </a:solidFill>
              </a:rPr>
              <a:t>     line </a:t>
            </a:r>
            <a:r>
              <a:rPr lang="en-US" sz="1600" spc="-20" dirty="0"/>
              <a:t>(called Prescott). </a:t>
            </a:r>
          </a:p>
          <a:p>
            <a:pPr marL="285750" indent="-285750" fontAlgn="auto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By contrast, Intel followed AMD by attaching memory channels immediately to the</a:t>
            </a:r>
          </a:p>
          <a:p>
            <a:pPr fontAlgn="auto">
              <a:spcBef>
                <a:spcPts val="0"/>
              </a:spcBef>
            </a:pPr>
            <a:r>
              <a:rPr lang="en-US" sz="1600" dirty="0"/>
              <a:t>     processor die much later, only in their Nehalem line in 2008. </a:t>
            </a:r>
          </a:p>
        </p:txBody>
      </p:sp>
    </p:spTree>
    <p:extLst>
      <p:ext uri="{BB962C8B-B14F-4D97-AF65-F5344CB8AC3E}">
        <p14:creationId xmlns:p14="http://schemas.microsoft.com/office/powerpoint/2010/main" val="424220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. </a:t>
            </a:r>
            <a:r>
              <a:rPr lang="en-US" dirty="0"/>
              <a:t>Introduction </a:t>
            </a:r>
            <a:r>
              <a:rPr lang="hu-HU" dirty="0" smtClean="0"/>
              <a:t>(</a:t>
            </a:r>
            <a:r>
              <a:rPr lang="en-US" dirty="0" smtClean="0"/>
              <a:t>31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5719" y="481499"/>
            <a:ext cx="9039027" cy="36004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pc="-3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Subsequent developments </a:t>
            </a:r>
            <a:r>
              <a:rPr lang="en-US" spc="-30" dirty="0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pursued for </a:t>
            </a:r>
            <a:r>
              <a:rPr lang="en-US" spc="-3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achieving the performance crown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-19253" y="944333"/>
            <a:ext cx="9144000" cy="1692000"/>
          </a:xfrm>
          <a:prstGeom prst="roundRect">
            <a:avLst/>
          </a:prstGeom>
          <a:solidFill>
            <a:srgbClr val="DDEEFF"/>
          </a:solidFill>
          <a:ln w="1587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2345" y="958164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30" dirty="0"/>
              <a:t>Since AMD’s success with their Zen 3-based processors there is a </a:t>
            </a:r>
            <a:r>
              <a:rPr lang="en-US" sz="1600" spc="-30" dirty="0">
                <a:solidFill>
                  <a:srgbClr val="FF0000"/>
                </a:solidFill>
              </a:rPr>
              <a:t>tough competition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FF0000"/>
                </a:solidFill>
              </a:rPr>
              <a:t>      </a:t>
            </a:r>
            <a:r>
              <a:rPr lang="en-US" sz="1600" dirty="0"/>
              <a:t>for the performance crown with varying results.</a:t>
            </a:r>
          </a:p>
          <a:p>
            <a:r>
              <a:rPr lang="en-US" sz="1600" dirty="0"/>
              <a:t>    Lastly </a:t>
            </a:r>
            <a:r>
              <a:rPr lang="en-US" sz="1600" dirty="0">
                <a:solidFill>
                  <a:srgbClr val="0070C0"/>
                </a:solidFill>
              </a:rPr>
              <a:t>Intel regained leadership </a:t>
            </a:r>
            <a:r>
              <a:rPr lang="en-US" sz="1600" dirty="0"/>
              <a:t>with their </a:t>
            </a:r>
            <a:r>
              <a:rPr lang="en-US" sz="1600" dirty="0">
                <a:solidFill>
                  <a:srgbClr val="0070C0"/>
                </a:solidFill>
              </a:rPr>
              <a:t>12</a:t>
            </a:r>
            <a:r>
              <a:rPr lang="en-US" sz="1600" baseline="30000" dirty="0">
                <a:solidFill>
                  <a:srgbClr val="0070C0"/>
                </a:solidFill>
              </a:rPr>
              <a:t>th</a:t>
            </a:r>
            <a:r>
              <a:rPr lang="en-US" sz="1600" dirty="0">
                <a:solidFill>
                  <a:srgbClr val="0070C0"/>
                </a:solidFill>
              </a:rPr>
              <a:t> gen. </a:t>
            </a:r>
            <a:r>
              <a:rPr lang="en-US" sz="1600" dirty="0" smtClean="0">
                <a:solidFill>
                  <a:srgbClr val="0070C0"/>
                </a:solidFill>
              </a:rPr>
              <a:t>10 nm Alder </a:t>
            </a:r>
            <a:r>
              <a:rPr lang="en-US" sz="1600" dirty="0">
                <a:solidFill>
                  <a:srgbClr val="0070C0"/>
                </a:solidFill>
              </a:rPr>
              <a:t>Lake line </a:t>
            </a:r>
            <a:r>
              <a:rPr lang="en-US" sz="1600" dirty="0"/>
              <a:t>(11/2021), </a:t>
            </a:r>
            <a:endParaRPr lang="en-US" sz="1600" dirty="0">
              <a:solidFill>
                <a:srgbClr val="0070C0"/>
              </a:solidFill>
            </a:endParaRPr>
          </a:p>
          <a:p>
            <a:r>
              <a:rPr lang="en-US" sz="1600" dirty="0">
                <a:solidFill>
                  <a:srgbClr val="0070C0"/>
                </a:solidFill>
              </a:rPr>
              <a:t>       </a:t>
            </a:r>
            <a:r>
              <a:rPr lang="en-US" sz="1600" dirty="0"/>
              <a:t>but </a:t>
            </a:r>
            <a:r>
              <a:rPr lang="en-US" sz="1600" dirty="0">
                <a:solidFill>
                  <a:srgbClr val="0070C0"/>
                </a:solidFill>
              </a:rPr>
              <a:t>AMD</a:t>
            </a:r>
            <a:r>
              <a:rPr lang="en-US" sz="1600" dirty="0"/>
              <a:t> </a:t>
            </a:r>
            <a:r>
              <a:rPr lang="en-US" sz="1600" dirty="0" smtClean="0"/>
              <a:t>responded with the </a:t>
            </a:r>
            <a:r>
              <a:rPr lang="en-US" sz="1600" dirty="0" smtClean="0">
                <a:solidFill>
                  <a:srgbClr val="0070C0"/>
                </a:solidFill>
              </a:rPr>
              <a:t>Zen </a:t>
            </a:r>
            <a:r>
              <a:rPr lang="en-US" sz="1600" dirty="0">
                <a:solidFill>
                  <a:srgbClr val="0070C0"/>
                </a:solidFill>
              </a:rPr>
              <a:t>4-based </a:t>
            </a:r>
            <a:r>
              <a:rPr lang="en-US" sz="1600" dirty="0" smtClean="0">
                <a:solidFill>
                  <a:srgbClr val="0070C0"/>
                </a:solidFill>
              </a:rPr>
              <a:t>7 nm Ryzen processors, nevertheless,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     Intel is expected soon to counter with their 13</a:t>
            </a:r>
            <a:r>
              <a:rPr lang="en-US" sz="1600" baseline="30000" dirty="0" smtClean="0">
                <a:solidFill>
                  <a:srgbClr val="0070C0"/>
                </a:solidFill>
              </a:rPr>
              <a:t>th</a:t>
            </a:r>
            <a:r>
              <a:rPr lang="en-US" sz="1600" dirty="0" smtClean="0">
                <a:solidFill>
                  <a:srgbClr val="0070C0"/>
                </a:solidFill>
              </a:rPr>
              <a:t> gen.10 nm  Raptor Lake line 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     and so on. </a:t>
            </a:r>
          </a:p>
          <a:p>
            <a:r>
              <a:rPr lang="en-US" sz="1600" dirty="0" smtClean="0"/>
              <a:t>. </a:t>
            </a:r>
            <a:endParaRPr lang="en-US" sz="1600" dirty="0"/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720" y="2750679"/>
            <a:ext cx="857556" cy="94327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pc="-3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Remar</a:t>
            </a:r>
            <a:r>
              <a:rPr lang="en-US" spc="-3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 to the fate of the </a:t>
            </a:r>
            <a:r>
              <a:rPr lang="en-US" spc="-3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IA64-based Itanium line</a:t>
            </a:r>
          </a:p>
        </p:txBody>
      </p:sp>
      <p:sp>
        <p:nvSpPr>
          <p:cNvPr id="13" name="Rounded Rectangle 12"/>
          <p:cNvSpPr/>
          <p:nvPr/>
        </p:nvSpPr>
        <p:spPr bwMode="auto">
          <a:xfrm>
            <a:off x="-19252" y="3135687"/>
            <a:ext cx="9144000" cy="673767"/>
          </a:xfrm>
          <a:prstGeom prst="roundRect">
            <a:avLst/>
          </a:prstGeom>
          <a:solidFill>
            <a:srgbClr val="DDEEFF"/>
          </a:solidFill>
          <a:ln w="1587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1970" y="3164565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50" dirty="0"/>
              <a:t>Due to its lower than expected performance and “exotic” ISA the Itanium line came</a:t>
            </a:r>
          </a:p>
          <a:p>
            <a:r>
              <a:rPr lang="en-US" sz="1600" spc="-50" dirty="0"/>
              <a:t>       to a </a:t>
            </a:r>
            <a:r>
              <a:rPr lang="en-US" sz="1600" spc="-50" dirty="0">
                <a:solidFill>
                  <a:srgbClr val="0070C0"/>
                </a:solidFill>
              </a:rPr>
              <a:t>dead end </a:t>
            </a:r>
            <a:r>
              <a:rPr lang="en-US" sz="1600" spc="-50" dirty="0"/>
              <a:t>and </a:t>
            </a:r>
            <a:r>
              <a:rPr lang="en-US" sz="1600" spc="-50" dirty="0">
                <a:solidFill>
                  <a:srgbClr val="0070C0"/>
                </a:solidFill>
              </a:rPr>
              <a:t>Intel cancelled </a:t>
            </a:r>
            <a:r>
              <a:rPr lang="en-US" sz="1600" spc="-30" dirty="0">
                <a:solidFill>
                  <a:srgbClr val="0070C0"/>
                </a:solidFill>
              </a:rPr>
              <a:t>it in 2019.  </a:t>
            </a:r>
          </a:p>
        </p:txBody>
      </p:sp>
    </p:spTree>
    <p:extLst>
      <p:ext uri="{BB962C8B-B14F-4D97-AF65-F5344CB8AC3E}">
        <p14:creationId xmlns:p14="http://schemas.microsoft.com/office/powerpoint/2010/main" val="63309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698284" y="1570225"/>
            <a:ext cx="7770692" cy="504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2. Cornerstones of AMD’s Zen processor family</a:t>
            </a: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480798" y="2382192"/>
            <a:ext cx="7994650" cy="468000"/>
            <a:chOff x="699" y="1634"/>
            <a:chExt cx="4448" cy="300"/>
          </a:xfrm>
        </p:grpSpPr>
        <p:sp>
          <p:nvSpPr>
            <p:cNvPr id="4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6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2.</a:t>
              </a: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1 </a:t>
              </a:r>
              <a:r>
                <a:rPr kumimoji="0" lang="en-GB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Overview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5" name="Text Box 6"/>
            <p:cNvSpPr txBox="1">
              <a:spLocks noChangeArrowheads="1"/>
            </p:cNvSpPr>
            <p:nvPr/>
          </p:nvSpPr>
          <p:spPr bwMode="auto">
            <a:xfrm>
              <a:off x="699" y="1634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477622" y="2889788"/>
            <a:ext cx="7997825" cy="468000"/>
            <a:chOff x="699" y="1638"/>
            <a:chExt cx="4448" cy="544"/>
          </a:xfrm>
        </p:grpSpPr>
        <p:sp>
          <p:nvSpPr>
            <p:cNvPr id="7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54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2.2 </a:t>
              </a: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The multi-die 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approach</a:t>
              </a:r>
            </a:p>
          </p:txBody>
        </p:sp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699" y="1652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16"/>
          <p:cNvGrpSpPr>
            <a:grpSpLocks/>
          </p:cNvGrpSpPr>
          <p:nvPr/>
        </p:nvGrpSpPr>
        <p:grpSpPr bwMode="auto">
          <a:xfrm>
            <a:off x="478258" y="4027525"/>
            <a:ext cx="7997189" cy="468000"/>
            <a:chOff x="702" y="1632"/>
            <a:chExt cx="4445" cy="323"/>
          </a:xfrm>
        </p:grpSpPr>
        <p:sp>
          <p:nvSpPr>
            <p:cNvPr id="10" name="AutoShape 17"/>
            <p:cNvSpPr>
              <a:spLocks noChangeArrowheads="1"/>
            </p:cNvSpPr>
            <p:nvPr/>
          </p:nvSpPr>
          <p:spPr bwMode="auto">
            <a:xfrm>
              <a:off x="951" y="1638"/>
              <a:ext cx="4196" cy="317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2.4 MCM 2D and</a:t>
              </a:r>
              <a:r>
                <a:rPr kumimoji="0" lang="en-US" altLang="en-US" sz="1900" b="0" i="0" u="none" strike="noStrike" kern="120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3D V-cache 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packaging technologies</a:t>
              </a:r>
            </a:p>
          </p:txBody>
        </p:sp>
        <p:sp>
          <p:nvSpPr>
            <p:cNvPr id="11" name="Text Box 18"/>
            <p:cNvSpPr txBox="1">
              <a:spLocks noChangeArrowheads="1"/>
            </p:cNvSpPr>
            <p:nvPr/>
          </p:nvSpPr>
          <p:spPr bwMode="auto">
            <a:xfrm>
              <a:off x="702" y="1632"/>
              <a:ext cx="24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" name="Group 10"/>
          <p:cNvGrpSpPr>
            <a:grpSpLocks/>
          </p:cNvGrpSpPr>
          <p:nvPr/>
        </p:nvGrpSpPr>
        <p:grpSpPr bwMode="auto">
          <a:xfrm>
            <a:off x="480798" y="4536091"/>
            <a:ext cx="7994650" cy="468313"/>
            <a:chOff x="699" y="1638"/>
            <a:chExt cx="4448" cy="295"/>
          </a:xfrm>
        </p:grpSpPr>
        <p:sp>
          <p:nvSpPr>
            <p:cNvPr id="13" name="AutoShape 11"/>
            <p:cNvSpPr>
              <a:spLocks noChangeArrowheads="1"/>
            </p:cNvSpPr>
            <p:nvPr/>
          </p:nvSpPr>
          <p:spPr bwMode="auto">
            <a:xfrm>
              <a:off x="951" y="1638"/>
              <a:ext cx="4196" cy="295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2.5 Modular, </a:t>
              </a:r>
              <a:r>
                <a:rPr lang="en-US" altLang="en-US" sz="1900" dirty="0" err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lego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-like approach </a:t>
              </a:r>
            </a:p>
          </p:txBody>
        </p:sp>
        <p:sp>
          <p:nvSpPr>
            <p:cNvPr id="14" name="Text Box 12"/>
            <p:cNvSpPr txBox="1">
              <a:spLocks noChangeArrowheads="1"/>
            </p:cNvSpPr>
            <p:nvPr/>
          </p:nvSpPr>
          <p:spPr bwMode="auto">
            <a:xfrm>
              <a:off x="699" y="1648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2" name="Group 10"/>
          <p:cNvGrpSpPr>
            <a:grpSpLocks/>
          </p:cNvGrpSpPr>
          <p:nvPr/>
        </p:nvGrpSpPr>
        <p:grpSpPr bwMode="auto">
          <a:xfrm>
            <a:off x="479718" y="3433714"/>
            <a:ext cx="7989258" cy="504000"/>
            <a:chOff x="702" y="1638"/>
            <a:chExt cx="4445" cy="463"/>
          </a:xfrm>
        </p:grpSpPr>
        <p:sp>
          <p:nvSpPr>
            <p:cNvPr id="23" name="AutoShape 11"/>
            <p:cNvSpPr>
              <a:spLocks noChangeArrowheads="1"/>
            </p:cNvSpPr>
            <p:nvPr/>
          </p:nvSpPr>
          <p:spPr bwMode="auto">
            <a:xfrm>
              <a:off x="951" y="1638"/>
              <a:ext cx="4196" cy="46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lvl="0" eaLnBrk="1" hangingPunct="1">
                <a:spcBef>
                  <a:spcPct val="0"/>
                </a:spcBef>
                <a:buNone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2.3 The Infinity Fabric (IF) </a:t>
              </a:r>
              <a:r>
                <a:rPr lang="en-GB" altLang="en-US" sz="1900" dirty="0">
                  <a:solidFill>
                    <a:srgbClr val="FFFFFF"/>
                  </a:solidFill>
                  <a:latin typeface="Verdana" pitchFamily="34" charset="0"/>
                </a:rPr>
                <a:t>cache coherent interconnect</a:t>
              </a:r>
            </a:p>
          </p:txBody>
        </p:sp>
        <p:sp>
          <p:nvSpPr>
            <p:cNvPr id="24" name="Text Box 12"/>
            <p:cNvSpPr txBox="1">
              <a:spLocks noChangeArrowheads="1"/>
            </p:cNvSpPr>
            <p:nvPr/>
          </p:nvSpPr>
          <p:spPr bwMode="auto">
            <a:xfrm>
              <a:off x="702" y="1648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784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670793"/>
            <a:ext cx="7404100" cy="504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2.1 Overview</a:t>
            </a:r>
          </a:p>
        </p:txBody>
      </p:sp>
    </p:spTree>
    <p:extLst>
      <p:ext uri="{BB962C8B-B14F-4D97-AF65-F5344CB8AC3E}">
        <p14:creationId xmlns:p14="http://schemas.microsoft.com/office/powerpoint/2010/main" val="334744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2.1 Overview (1)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438" y="445749"/>
            <a:ext cx="914400" cy="95644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pc="-3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Cornerstones of AMD’s Zen family </a:t>
            </a:r>
          </a:p>
        </p:txBody>
      </p:sp>
      <p:sp>
        <p:nvSpPr>
          <p:cNvPr id="20" name="Rounded Rectangle 19"/>
          <p:cNvSpPr/>
          <p:nvPr/>
        </p:nvSpPr>
        <p:spPr bwMode="auto">
          <a:xfrm>
            <a:off x="0" y="858909"/>
            <a:ext cx="9122979" cy="5544000"/>
          </a:xfrm>
          <a:prstGeom prst="roundRect">
            <a:avLst/>
          </a:prstGeom>
          <a:solidFill>
            <a:srgbClr val="DDEEFF"/>
          </a:solidFill>
          <a:ln w="1587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rPr>
              <a:t> 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2249" y="881700"/>
            <a:ext cx="90810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en-US" sz="1600" spc="-80" dirty="0" smtClean="0">
                <a:latin typeface="+mj-lt"/>
              </a:rPr>
              <a:t>The </a:t>
            </a:r>
            <a:r>
              <a:rPr lang="en-US" sz="1600" spc="-80" dirty="0" smtClean="0">
                <a:solidFill>
                  <a:srgbClr val="FF0000"/>
                </a:solidFill>
                <a:latin typeface="+mj-lt"/>
              </a:rPr>
              <a:t>key design choice </a:t>
            </a:r>
            <a:r>
              <a:rPr lang="en-US" sz="1600" spc="-80" dirty="0" smtClean="0">
                <a:latin typeface="+mj-lt"/>
              </a:rPr>
              <a:t>for the </a:t>
            </a:r>
            <a:r>
              <a:rPr lang="en-US" sz="1600" spc="-80" dirty="0" smtClean="0">
                <a:solidFill>
                  <a:srgbClr val="0070C0"/>
                </a:solidFill>
                <a:latin typeface="+mj-lt"/>
              </a:rPr>
              <a:t>success </a:t>
            </a:r>
            <a:r>
              <a:rPr lang="en-US" sz="1600" spc="-80" dirty="0" smtClean="0">
                <a:latin typeface="+mj-lt"/>
              </a:rPr>
              <a:t>of the Zen family can </a:t>
            </a:r>
            <a:r>
              <a:rPr lang="en-US" sz="1600" spc="-80" dirty="0">
                <a:latin typeface="+mj-lt"/>
              </a:rPr>
              <a:t>presumable be </a:t>
            </a:r>
            <a:r>
              <a:rPr lang="en-US" sz="1600" spc="-80" dirty="0" smtClean="0">
                <a:latin typeface="+mj-lt"/>
              </a:rPr>
              <a:t>contributed</a:t>
            </a:r>
          </a:p>
          <a:p>
            <a:pPr lvl="0" fontAlgn="base"/>
            <a:r>
              <a:rPr lang="en-US" sz="1600" spc="-50" dirty="0" smtClean="0">
                <a:latin typeface="+mj-lt"/>
              </a:rPr>
              <a:t>      </a:t>
            </a:r>
            <a:r>
              <a:rPr lang="en-US" sz="1600" spc="-30" dirty="0" smtClean="0">
                <a:latin typeface="+mj-lt"/>
              </a:rPr>
              <a:t>to the </a:t>
            </a:r>
            <a:r>
              <a:rPr lang="en-US" sz="1600" spc="-30" dirty="0" smtClean="0">
                <a:solidFill>
                  <a:srgbClr val="FF0000"/>
                </a:solidFill>
              </a:rPr>
              <a:t>multi-die </a:t>
            </a:r>
            <a:r>
              <a:rPr lang="en-US" sz="1600" spc="-30" dirty="0">
                <a:solidFill>
                  <a:srgbClr val="FF0000"/>
                </a:solidFill>
              </a:rPr>
              <a:t>approach </a:t>
            </a:r>
            <a:r>
              <a:rPr lang="en-US" sz="1600" spc="-30" dirty="0" smtClean="0"/>
              <a:t>chosen for</a:t>
            </a:r>
            <a:r>
              <a:rPr lang="en-US" sz="1600" spc="-30" dirty="0" smtClean="0">
                <a:solidFill>
                  <a:srgbClr val="FF0000"/>
                </a:solidFill>
              </a:rPr>
              <a:t> </a:t>
            </a:r>
            <a:r>
              <a:rPr lang="en-US" sz="1600" spc="-30" dirty="0" smtClean="0">
                <a:solidFill>
                  <a:srgbClr val="0070C0"/>
                </a:solidFill>
              </a:rPr>
              <a:t>implementing </a:t>
            </a:r>
            <a:r>
              <a:rPr lang="en-US" sz="1600" spc="-30" dirty="0">
                <a:solidFill>
                  <a:srgbClr val="0070C0"/>
                </a:solidFill>
              </a:rPr>
              <a:t>processors </a:t>
            </a:r>
            <a:r>
              <a:rPr lang="en-US" sz="1600" spc="-30" dirty="0" smtClean="0">
                <a:solidFill>
                  <a:srgbClr val="000000"/>
                </a:solidFill>
              </a:rPr>
              <a:t>rather than</a:t>
            </a:r>
          </a:p>
          <a:p>
            <a:pPr lvl="0" fontAlgn="base"/>
            <a:r>
              <a:rPr lang="en-US" sz="1600" spc="-30" dirty="0">
                <a:solidFill>
                  <a:srgbClr val="000000"/>
                </a:solidFill>
              </a:rPr>
              <a:t> </a:t>
            </a:r>
            <a:r>
              <a:rPr lang="en-US" sz="1600" spc="-30" dirty="0" smtClean="0">
                <a:solidFill>
                  <a:srgbClr val="000000"/>
                </a:solidFill>
              </a:rPr>
              <a:t>     </a:t>
            </a:r>
            <a:r>
              <a:rPr lang="en-US" sz="1600" spc="-30" dirty="0">
                <a:solidFill>
                  <a:srgbClr val="000000"/>
                </a:solidFill>
              </a:rPr>
              <a:t>holding </a:t>
            </a:r>
            <a:r>
              <a:rPr lang="en-US" sz="1600" spc="-30" dirty="0" smtClean="0">
                <a:solidFill>
                  <a:srgbClr val="000000"/>
                </a:solidFill>
              </a:rPr>
              <a:t>on </a:t>
            </a:r>
            <a:r>
              <a:rPr lang="en-US" sz="1600" dirty="0" smtClean="0">
                <a:solidFill>
                  <a:srgbClr val="000000"/>
                </a:solidFill>
              </a:rPr>
              <a:t>to the monolithic </a:t>
            </a:r>
            <a:r>
              <a:rPr lang="en-US" sz="1600" dirty="0">
                <a:solidFill>
                  <a:srgbClr val="000000"/>
                </a:solidFill>
              </a:rPr>
              <a:t>die </a:t>
            </a:r>
            <a:r>
              <a:rPr lang="en-US" sz="1600" dirty="0" smtClean="0">
                <a:solidFill>
                  <a:srgbClr val="000000"/>
                </a:solidFill>
              </a:rPr>
              <a:t>implementation.</a:t>
            </a:r>
            <a:endParaRPr lang="en-US" sz="1600" spc="-5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39063" y="1722313"/>
            <a:ext cx="79264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AMD’s design choice however has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three major consequences </a:t>
            </a:r>
            <a:r>
              <a:rPr lang="en-US" sz="1600" dirty="0" smtClean="0">
                <a:latin typeface="Verdana"/>
              </a:rPr>
              <a:t>as follows:</a:t>
            </a:r>
            <a:endParaRPr lang="en-US" sz="1600" dirty="0">
              <a:latin typeface="Verdan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3136" y="2035875"/>
            <a:ext cx="8485361" cy="87723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600" spc="-60" dirty="0">
                <a:latin typeface="Verdana" panose="020B0604030504040204" pitchFamily="34" charset="0"/>
                <a:ea typeface="Verdana" panose="020B0604030504040204" pitchFamily="34" charset="0"/>
              </a:rPr>
              <a:t>a</a:t>
            </a:r>
            <a:r>
              <a:rPr lang="en-US" sz="1600" spc="-60" dirty="0" smtClean="0">
                <a:latin typeface="Verdana" panose="020B0604030504040204" pitchFamily="34" charset="0"/>
                <a:ea typeface="Verdana" panose="020B0604030504040204" pitchFamily="34" charset="0"/>
              </a:rPr>
              <a:t>) While using multiple dies for a processor, </a:t>
            </a:r>
            <a:r>
              <a:rPr lang="en-US" sz="1600" spc="-60" dirty="0">
                <a:latin typeface="Verdana" panose="020B0604030504040204" pitchFamily="34" charset="0"/>
                <a:ea typeface="Verdana" panose="020B0604030504040204" pitchFamily="34" charset="0"/>
              </a:rPr>
              <a:t>an appropriate </a:t>
            </a:r>
            <a:r>
              <a:rPr lang="en-US" sz="1600" spc="-6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cache </a:t>
            </a:r>
            <a:r>
              <a:rPr lang="en-US" sz="1600" spc="-6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coherent interconnect</a:t>
            </a:r>
            <a:endParaRPr lang="en-US" sz="1600" spc="-6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</a:t>
            </a:r>
            <a:r>
              <a:rPr lang="en-US" sz="1600" spc="-3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is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needed 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to link them together effectively.</a:t>
            </a:r>
          </a:p>
          <a:p>
            <a:pPr>
              <a:spcAft>
                <a:spcPts val="600"/>
              </a:spcAft>
            </a:pP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    For this reason AMD designed the </a:t>
            </a:r>
            <a:r>
              <a:rPr lang="en-US" sz="1600" dirty="0">
                <a:solidFill>
                  <a:srgbClr val="FF0000"/>
                </a:solidFill>
              </a:rPr>
              <a:t>Infinity Fabric (IF).</a:t>
            </a:r>
          </a:p>
          <a:p>
            <a:r>
              <a:rPr lang="en-US" sz="1600" dirty="0">
                <a:solidFill>
                  <a:srgbClr val="FF0000"/>
                </a:solidFill>
              </a:rPr>
              <a:t>   </a:t>
            </a:r>
            <a:r>
              <a:rPr lang="en-US" sz="1600" dirty="0"/>
              <a:t> </a:t>
            </a:r>
            <a:r>
              <a:rPr lang="en-US" sz="1600" spc="-20" dirty="0"/>
              <a:t>The developed IF is also capable to </a:t>
            </a:r>
            <a:r>
              <a:rPr lang="en-US" sz="1600" spc="-20" dirty="0">
                <a:solidFill>
                  <a:srgbClr val="0070C0"/>
                </a:solidFill>
              </a:rPr>
              <a:t>interconnect multiple processors of a server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     as well.</a:t>
            </a:r>
          </a:p>
          <a:p>
            <a:endParaRPr lang="en-US" sz="1600" spc="-3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88134" y="5468690"/>
            <a:ext cx="7520192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fontAlgn="base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CPU dies </a:t>
            </a:r>
            <a:r>
              <a:rPr lang="en-US" sz="1600" dirty="0">
                <a:latin typeface="+mj-lt"/>
              </a:rPr>
              <a:t>(dies which do not include GPUs)</a:t>
            </a:r>
          </a:p>
          <a:p>
            <a:pPr marL="285750" lvl="0" indent="-285750" fontAlgn="base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APU dies</a:t>
            </a:r>
            <a:r>
              <a:rPr lang="en-US" sz="1600" dirty="0">
                <a:latin typeface="+mj-lt"/>
              </a:rPr>
              <a:t> (dies including both CPUs, GPUs and IO) </a:t>
            </a:r>
          </a:p>
          <a:p>
            <a:pPr marL="285750" lvl="0" indent="-285750" fontAlgn="base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IO dies   </a:t>
            </a:r>
            <a:r>
              <a:rPr lang="en-US" sz="1600" dirty="0">
                <a:latin typeface="+mj-lt"/>
              </a:rPr>
              <a:t>(dies linked to CPU dies to perform IO functions).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3833" y="3449517"/>
            <a:ext cx="914400" cy="78820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b</a:t>
            </a:r>
            <a:r>
              <a:rPr lang="en-US" sz="1600" spc="-100" dirty="0" smtClean="0">
                <a:latin typeface="Verdana" panose="020B0604030504040204" pitchFamily="34" charset="0"/>
                <a:ea typeface="Verdana" panose="020B0604030504040204" pitchFamily="34" charset="0"/>
              </a:rPr>
              <a:t>) </a:t>
            </a:r>
            <a:r>
              <a:rPr lang="en-US" sz="1600" spc="-90" dirty="0" smtClean="0">
                <a:latin typeface="Verdana" panose="020B0604030504040204" pitchFamily="34" charset="0"/>
                <a:ea typeface="Verdana" panose="020B0604030504040204" pitchFamily="34" charset="0"/>
              </a:rPr>
              <a:t>While using multiple </a:t>
            </a:r>
            <a:r>
              <a:rPr lang="en-US" sz="1600" spc="-90" dirty="0">
                <a:latin typeface="Verdana" panose="020B0604030504040204" pitchFamily="34" charset="0"/>
                <a:ea typeface="Verdana" panose="020B0604030504040204" pitchFamily="34" charset="0"/>
              </a:rPr>
              <a:t>dies, obviously, an appropriate </a:t>
            </a:r>
            <a:r>
              <a:rPr lang="en-US" sz="1600" spc="-9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packaging </a:t>
            </a:r>
            <a:r>
              <a:rPr lang="en-US" sz="1600" spc="-9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technology is also needed</a:t>
            </a:r>
            <a:r>
              <a:rPr lang="en-US" sz="1600" spc="-90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lvl="0" fontAlgn="base"/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   For </a:t>
            </a:r>
            <a:r>
              <a:rPr lang="en-US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this reason AMD developed the </a:t>
            </a:r>
            <a:r>
              <a:rPr lang="en-US" sz="1600" dirty="0" smtClean="0">
                <a:solidFill>
                  <a:srgbClr val="FF0000"/>
                </a:solidFill>
              </a:rPr>
              <a:t>MCM (</a:t>
            </a:r>
            <a:r>
              <a:rPr lang="en-US" sz="1600" dirty="0">
                <a:solidFill>
                  <a:srgbClr val="FF0000"/>
                </a:solidFill>
              </a:rPr>
              <a:t>Multi Chip Module) 2D and the V-cache</a:t>
            </a:r>
          </a:p>
          <a:p>
            <a:pPr lvl="0" fontAlgn="base">
              <a:spcAft>
                <a:spcPts val="600"/>
              </a:spcAft>
            </a:pPr>
            <a:r>
              <a:rPr lang="en-US" sz="1600" dirty="0">
                <a:solidFill>
                  <a:srgbClr val="FF0000"/>
                </a:solidFill>
              </a:rPr>
              <a:t>      3D packaging technologies.</a:t>
            </a:r>
          </a:p>
          <a:p>
            <a:pPr lvl="0" fontAlgn="base">
              <a:spcAft>
                <a:spcPts val="600"/>
              </a:spcAft>
              <a:defRPr/>
            </a:pPr>
            <a:r>
              <a:rPr lang="en-GB" sz="1600" dirty="0" smtClean="0"/>
              <a:t>                                                                                        </a:t>
            </a:r>
            <a:r>
              <a:rPr lang="en-US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en-US" sz="1600" spc="-3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1455" y="4344482"/>
            <a:ext cx="8559203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c) Finally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,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multiple-dies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allow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to use a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modular, </a:t>
            </a:r>
            <a:r>
              <a:rPr lang="en-US" sz="1600" dirty="0" err="1">
                <a:solidFill>
                  <a:srgbClr val="FF0000"/>
                </a:solidFill>
                <a:latin typeface="Verdana"/>
              </a:rPr>
              <a:t>lego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-like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design for processors</a:t>
            </a:r>
          </a:p>
          <a:p>
            <a:pPr lvl="0" fontAlgn="base">
              <a:defRPr/>
            </a:pP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   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spc="-50" dirty="0" smtClean="0">
                <a:solidFill>
                  <a:srgbClr val="000000"/>
                </a:solidFill>
                <a:latin typeface="Verdana"/>
              </a:rPr>
              <a:t>targeting different market segments, such as mobiles, desktops, HEDTs or servers</a:t>
            </a:r>
          </a:p>
          <a:p>
            <a:pPr lvl="0" fontAlgn="base">
              <a:spcAft>
                <a:spcPts val="600"/>
              </a:spcAft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to be built up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out of the same set of dies.</a:t>
            </a:r>
          </a:p>
          <a:p>
            <a:pPr lvl="0" fontAlgn="base">
              <a:defRPr/>
            </a:pP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  </a:t>
            </a:r>
            <a:r>
              <a:rPr lang="en-US" sz="1600" spc="-30" dirty="0" smtClean="0">
                <a:latin typeface="Verdana"/>
              </a:rPr>
              <a:t>AMD’s chose was to have </a:t>
            </a:r>
            <a:r>
              <a:rPr lang="en-US" sz="1600" spc="-30" dirty="0" smtClean="0">
                <a:solidFill>
                  <a:srgbClr val="0070C0"/>
                </a:solidFill>
                <a:latin typeface="Verdana"/>
              </a:rPr>
              <a:t>three types of dies</a:t>
            </a:r>
            <a:r>
              <a:rPr lang="en-US" sz="1600" spc="-30" dirty="0" smtClean="0">
                <a:latin typeface="Verdana"/>
              </a:rPr>
              <a:t>:     </a:t>
            </a:r>
            <a:endParaRPr lang="en-US" sz="1600" spc="-30" dirty="0">
              <a:latin typeface="Verdan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97870" y="6484885"/>
            <a:ext cx="34915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APU: Accelerated Processing </a:t>
            </a:r>
            <a:r>
              <a:rPr lang="en-US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Unit</a:t>
            </a:r>
          </a:p>
        </p:txBody>
      </p:sp>
    </p:spTree>
    <p:extLst>
      <p:ext uri="{BB962C8B-B14F-4D97-AF65-F5344CB8AC3E}">
        <p14:creationId xmlns:p14="http://schemas.microsoft.com/office/powerpoint/2010/main" val="2273223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6" grpId="0"/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2113555"/>
            <a:ext cx="7404100" cy="504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2.2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The multi-die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approach </a:t>
            </a:r>
          </a:p>
        </p:txBody>
      </p:sp>
    </p:spTree>
    <p:extLst>
      <p:ext uri="{BB962C8B-B14F-4D97-AF65-F5344CB8AC3E}">
        <p14:creationId xmlns:p14="http://schemas.microsoft.com/office/powerpoint/2010/main" val="26617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2.2 Multi-die approach </a:t>
            </a:r>
            <a:r>
              <a:rPr lang="en-US" dirty="0" smtClean="0"/>
              <a:t>(1)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1438" y="483479"/>
            <a:ext cx="3242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pc="-30" dirty="0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2.2 The multi-die approach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7051" y="882871"/>
            <a:ext cx="8536119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In 2017 the multi-die approach for implementing processors was </a:t>
            </a:r>
            <a:r>
              <a:rPr lang="en-US" sz="1600" spc="-3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by far not new.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50" dirty="0" smtClean="0">
                <a:latin typeface="Verdana" panose="020B0604030504040204" pitchFamily="34" charset="0"/>
                <a:ea typeface="Verdana" panose="020B0604030504040204" pitchFamily="34" charset="0"/>
              </a:rPr>
              <a:t>Both Intel and even AMD introduced </a:t>
            </a:r>
            <a:r>
              <a:rPr lang="en-US" sz="1600" spc="-5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dual-die processor implementations </a:t>
            </a:r>
            <a:r>
              <a:rPr lang="en-US" sz="1600" spc="-50" dirty="0" smtClean="0">
                <a:latin typeface="Verdana" panose="020B0604030504040204" pitchFamily="34" charset="0"/>
                <a:ea typeface="Verdana" panose="020B0604030504040204" pitchFamily="34" charset="0"/>
              </a:rPr>
              <a:t>already</a:t>
            </a:r>
          </a:p>
          <a:p>
            <a:r>
              <a:rPr lang="en-US" sz="1600" spc="-5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spc="-50" dirty="0" smtClean="0">
                <a:latin typeface="Verdana" panose="020B0604030504040204" pitchFamily="34" charset="0"/>
                <a:ea typeface="Verdana" panose="020B0604030504040204" pitchFamily="34" charset="0"/>
              </a:rPr>
              <a:t>     in the </a:t>
            </a:r>
            <a:r>
              <a:rPr lang="en-US" sz="1600" spc="-5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middle of the 2000’s</a:t>
            </a:r>
            <a:r>
              <a:rPr lang="en-US" sz="1600" spc="-50" dirty="0" smtClean="0">
                <a:latin typeface="Verdana" panose="020B0604030504040204" pitchFamily="34" charset="0"/>
                <a:ea typeface="Verdana" panose="020B0604030504040204" pitchFamily="34" charset="0"/>
              </a:rPr>
              <a:t>, as the subsequent examples show. </a:t>
            </a:r>
          </a:p>
        </p:txBody>
      </p:sp>
    </p:spTree>
    <p:extLst>
      <p:ext uri="{BB962C8B-B14F-4D97-AF65-F5344CB8AC3E}">
        <p14:creationId xmlns:p14="http://schemas.microsoft.com/office/powerpoint/2010/main" val="1122322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738169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1. Introduction</a:t>
            </a:r>
          </a:p>
        </p:txBody>
      </p:sp>
    </p:spTree>
    <p:extLst>
      <p:ext uri="{BB962C8B-B14F-4D97-AF65-F5344CB8AC3E}">
        <p14:creationId xmlns:p14="http://schemas.microsoft.com/office/powerpoint/2010/main" val="82453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2.2 Multi-die approach </a:t>
            </a:r>
            <a:r>
              <a:rPr lang="en-US" dirty="0" smtClean="0"/>
              <a:t>(2)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884" y="481840"/>
            <a:ext cx="9384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4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Intel’s </a:t>
            </a:r>
            <a:r>
              <a:rPr kumimoji="0" lang="en-US" sz="1800" b="0" i="0" u="none" strike="noStrike" kern="1200" cap="none" spc="-4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first </a:t>
            </a:r>
            <a:r>
              <a:rPr kumimoji="0" lang="en-US" sz="1800" b="0" i="0" u="none" strike="noStrike" kern="1200" cap="none" spc="-4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dual </a:t>
            </a:r>
            <a:r>
              <a:rPr kumimoji="0" lang="en-US" sz="1800" b="0" i="0" u="none" strike="noStrike" kern="1200" cap="none" spc="-4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die design (Dual-core DT Pentium D-820</a:t>
            </a:r>
            <a:r>
              <a:rPr kumimoji="0" lang="en-US" sz="1800" b="0" i="0" u="none" strike="noStrike" kern="1200" cap="none" spc="-4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(</a:t>
            </a:r>
            <a:r>
              <a:rPr kumimoji="0" lang="en-US" sz="1800" b="0" i="0" u="none" strike="noStrike" kern="1200" cap="none" spc="-4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5/2005) </a:t>
            </a:r>
            <a:r>
              <a:rPr kumimoji="0" lang="en-US" sz="1800" b="0" i="0" u="none" strike="noStrike" kern="1200" cap="none" spc="-4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[91], [92]</a:t>
            </a:r>
          </a:p>
        </p:txBody>
      </p:sp>
      <p:pic>
        <p:nvPicPr>
          <p:cNvPr id="1026" name="Picture 2" descr="intel pentium D 8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442" y="1492472"/>
            <a:ext cx="6180893" cy="384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418897" y="5119749"/>
            <a:ext cx="6401427" cy="1711101"/>
            <a:chOff x="982995" y="4562699"/>
            <a:chExt cx="6837329" cy="223560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/>
            <a:srcRect l="1310" t="1754" r="1443" b="2795"/>
            <a:stretch/>
          </p:blipFill>
          <p:spPr>
            <a:xfrm>
              <a:off x="982995" y="4562699"/>
              <a:ext cx="2773817" cy="223560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28091" y="4775656"/>
              <a:ext cx="3892233" cy="2005205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71438" y="840662"/>
            <a:ext cx="86716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pc="-3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Intel</a:t>
            </a:r>
            <a:r>
              <a:rPr lang="en-US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 made use of the </a:t>
            </a:r>
            <a:r>
              <a:rPr lang="en-US" sz="1600" spc="-3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dual-die approach </a:t>
            </a:r>
            <a:r>
              <a:rPr lang="en-US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to launch higher core processors before the</a:t>
            </a:r>
          </a:p>
          <a:p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 needed IC technology would have been available. </a:t>
            </a:r>
          </a:p>
        </p:txBody>
      </p:sp>
    </p:spTree>
    <p:extLst>
      <p:ext uri="{BB962C8B-B14F-4D97-AF65-F5344CB8AC3E}">
        <p14:creationId xmlns:p14="http://schemas.microsoft.com/office/powerpoint/2010/main" val="1930639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7416" y="484104"/>
            <a:ext cx="8730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Further examples of Intel’s dual-die processor designs, used to implement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pc="-30" dirty="0">
                <a:solidFill>
                  <a:srgbClr val="2D2D8A"/>
                </a:solidFill>
                <a:latin typeface="Verdana"/>
              </a:rPr>
              <a:t> </a:t>
            </a:r>
            <a:r>
              <a:rPr kumimoji="0" lang="en-US" sz="1800" b="0" i="0" u="none" strike="noStrike" kern="1200" cap="none" spc="-3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dual-core and quad-core server </a:t>
            </a:r>
            <a:r>
              <a:rPr kumimoji="0" lang="en-US" sz="1800" b="0" i="0" u="none" strike="noStrike" kern="1200" cap="none" spc="-3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4663" y="1441975"/>
            <a:ext cx="8739893" cy="1031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Xeon </a:t>
            </a:r>
            <a:r>
              <a:rPr kumimoji="0" lang="en-US" sz="140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Paxville</a:t>
            </a:r>
            <a:r>
              <a:rPr kumimoji="0" lang="en-US" sz="140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DP </a:t>
            </a:r>
            <a:r>
              <a:rPr kumimoji="0" lang="en-US" sz="140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2.8: </a:t>
            </a:r>
            <a:r>
              <a:rPr kumimoji="0" lang="en-US" sz="14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(2x1C), 2xDP-enhanced Pentium 4 Prescott (10/2005)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Xeon 5000 (Dempsey</a:t>
            </a:r>
            <a:r>
              <a:rPr kumimoji="0" lang="en-US" sz="140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): </a:t>
            </a:r>
            <a:r>
              <a:rPr kumimoji="0" lang="en-US" sz="14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(2x1C) DP, ~ the 65 nm shrink of the 90 nm </a:t>
            </a:r>
            <a:r>
              <a:rPr kumimoji="0" lang="en-US" sz="14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Paxville</a:t>
            </a:r>
            <a:r>
              <a:rPr kumimoji="0" lang="en-US" sz="14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DP 2.8 (5/2006</a:t>
            </a:r>
            <a:r>
              <a:rPr kumimoji="0" lang="en-US" sz="140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  <a:p>
            <a:pPr fontAlgn="base">
              <a:spcAft>
                <a:spcPts val="200"/>
              </a:spcAft>
              <a:defRPr/>
            </a:pPr>
            <a:r>
              <a:rPr lang="en-US" sz="1400" i="1" dirty="0">
                <a:solidFill>
                  <a:srgbClr val="000000"/>
                </a:solidFill>
              </a:rPr>
              <a:t>Xeon 5300 (</a:t>
            </a:r>
            <a:r>
              <a:rPr lang="en-US" sz="1400" i="1" dirty="0" err="1">
                <a:solidFill>
                  <a:srgbClr val="000000"/>
                </a:solidFill>
              </a:rPr>
              <a:t>Clowertown</a:t>
            </a:r>
            <a:r>
              <a:rPr lang="en-US" sz="1400" i="1" dirty="0">
                <a:solidFill>
                  <a:srgbClr val="000000"/>
                </a:solidFill>
              </a:rPr>
              <a:t>): (2x2C) 2xCore 2-based 65 nm 2C Xeon 5100 (Woodcrest), 11/2006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US" sz="140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2925174" y="2505389"/>
            <a:ext cx="3663885" cy="1616023"/>
            <a:chOff x="2925174" y="1863907"/>
            <a:chExt cx="3663885" cy="1745990"/>
          </a:xfrm>
        </p:grpSpPr>
        <p:pic>
          <p:nvPicPr>
            <p:cNvPr id="6" name="Picture 6" descr=" 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5174" y="1863907"/>
              <a:ext cx="1736679" cy="17459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7" descr="clovertow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5645" y="1870810"/>
              <a:ext cx="1843414" cy="17233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37404" y="2944726"/>
            <a:ext cx="2149948" cy="770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Xeon 5300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</a:t>
            </a:r>
            <a:r>
              <a:rPr kumimoji="0" lang="en-US" altLang="en-US" sz="14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Clowertown</a:t>
            </a:r>
            <a:r>
              <a:rPr kumimoji="0" lang="en-US" alt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) [</a:t>
            </a:r>
            <a:r>
              <a:rPr kumimoji="0" lang="hu-HU" alt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4</a:t>
            </a:r>
            <a:r>
              <a:rPr kumimoji="0" lang="en-US" alt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], [</a:t>
            </a:r>
            <a:r>
              <a:rPr kumimoji="0" lang="hu-HU" alt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5</a:t>
            </a:r>
            <a:r>
              <a:rPr kumimoji="0" lang="en-US" alt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]</a:t>
            </a:r>
            <a:endParaRPr kumimoji="0" lang="en-US" altLang="en-US" sz="1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222" y="4377977"/>
            <a:ext cx="75488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Xeon </a:t>
            </a:r>
            <a:r>
              <a:rPr kumimoji="0" lang="en-US" sz="14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5400 </a:t>
            </a:r>
            <a:r>
              <a:rPr kumimoji="0" lang="en-US" sz="140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Harpertown</a:t>
            </a:r>
            <a:r>
              <a:rPr kumimoji="0" lang="en-US" sz="140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: </a:t>
            </a:r>
            <a:r>
              <a:rPr kumimoji="0" lang="en-US" sz="14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2x2C, 2x Core 2-based 45 nm 2C </a:t>
            </a:r>
            <a:r>
              <a:rPr kumimoji="0" lang="en-US" sz="14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Harpertown</a:t>
            </a:r>
            <a:r>
              <a:rPr kumimoji="0" lang="en-US" sz="14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(11/2007)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/>
              <a:t>2.2 Multi-die approach </a:t>
            </a:r>
            <a:r>
              <a:rPr lang="en-US" dirty="0" smtClean="0"/>
              <a:t>(3)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8324" y="1141650"/>
            <a:ext cx="10179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Examples</a:t>
            </a:r>
          </a:p>
        </p:txBody>
      </p:sp>
    </p:spTree>
    <p:extLst>
      <p:ext uri="{BB962C8B-B14F-4D97-AF65-F5344CB8AC3E}">
        <p14:creationId xmlns:p14="http://schemas.microsoft.com/office/powerpoint/2010/main" val="3366405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4" grpId="0"/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7416" y="484104"/>
            <a:ext cx="8152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Examples of AMD’s 12-core and 16-core dual-die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server processors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8154" y="1709715"/>
            <a:ext cx="8443337" cy="10054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Opteron </a:t>
            </a:r>
            <a:r>
              <a:rPr kumimoji="0" lang="en-US" sz="140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6100 </a:t>
            </a:r>
            <a:r>
              <a:rPr kumimoji="0" lang="en-US" sz="14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4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Magny</a:t>
            </a:r>
            <a:r>
              <a:rPr kumimoji="0" lang="en-US" sz="14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-Course</a:t>
            </a:r>
            <a:r>
              <a:rPr kumimoji="0" lang="en-US" sz="140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):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2x6C, 2xBulldozer-based 45 nm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Istambul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die, (3/2010)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Opteron 6200 (</a:t>
            </a:r>
            <a:r>
              <a:rPr kumimoji="0" lang="en-US" sz="140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Interlagos</a:t>
            </a:r>
            <a:r>
              <a:rPr lang="en-US" sz="1400" i="1" dirty="0" smtClean="0">
                <a:solidFill>
                  <a:srgbClr val="000000"/>
                </a:solidFill>
                <a:latin typeface="Verdana"/>
              </a:rPr>
              <a:t>):</a:t>
            </a:r>
            <a:r>
              <a:rPr kumimoji="0" lang="en-US" sz="140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2x8C, 2xBulldozer-based 32 nm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Orochi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die, (11/2011)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Opteron 6300 (Abu Dhabi</a:t>
            </a:r>
            <a:r>
              <a:rPr kumimoji="0" lang="en-US" sz="140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):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2x8C, 2xPiledriver-based 32 nm Abu Dhabi die, (11/2012)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Opteron 6400 (Warsaw</a:t>
            </a:r>
            <a:r>
              <a:rPr kumimoji="0" lang="en-US" sz="140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):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2x8C, 2xPiledriver-based, 32-nm Abu-Dhabi die, (2014)</a:t>
            </a:r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/>
              <a:t>2.2 Multi-die approach </a:t>
            </a:r>
            <a:r>
              <a:rPr lang="en-US" dirty="0" smtClean="0"/>
              <a:t>(4)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7416" y="861183"/>
            <a:ext cx="9318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-4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AMD</a:t>
            </a:r>
            <a:r>
              <a:rPr lang="en-US" sz="1600" spc="-40" dirty="0" smtClean="0">
                <a:latin typeface="Verdana" panose="020B0604030504040204" pitchFamily="34" charset="0"/>
                <a:ea typeface="Verdana" panose="020B0604030504040204" pitchFamily="34" charset="0"/>
              </a:rPr>
              <a:t> was </a:t>
            </a:r>
            <a:r>
              <a:rPr lang="en-US" sz="1600" spc="-4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forced</a:t>
            </a:r>
            <a:r>
              <a:rPr lang="en-US" sz="1600" spc="-40" dirty="0" smtClean="0">
                <a:latin typeface="Verdana" panose="020B0604030504040204" pitchFamily="34" charset="0"/>
                <a:ea typeface="Verdana" panose="020B0604030504040204" pitchFamily="34" charset="0"/>
              </a:rPr>
              <a:t> to use </a:t>
            </a:r>
            <a:r>
              <a:rPr lang="en-US" sz="1600" spc="-4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dual dies </a:t>
            </a:r>
            <a:r>
              <a:rPr lang="en-US" sz="1600" spc="-4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 compete with Intel’s high-core count server processors </a:t>
            </a:r>
          </a:p>
          <a:p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spc="-3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due to the less advanced technology available in their own foundry</a:t>
            </a:r>
            <a:r>
              <a:rPr lang="en-US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7003" y="1424542"/>
            <a:ext cx="2252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Examples</a:t>
            </a:r>
          </a:p>
        </p:txBody>
      </p:sp>
    </p:spTree>
    <p:extLst>
      <p:ext uri="{BB962C8B-B14F-4D97-AF65-F5344CB8AC3E}">
        <p14:creationId xmlns:p14="http://schemas.microsoft.com/office/powerpoint/2010/main" val="815078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2.2 Multi-die approach </a:t>
            </a:r>
            <a:r>
              <a:rPr lang="en-US" dirty="0" smtClean="0"/>
              <a:t>(5)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7145" y="483480"/>
            <a:ext cx="930165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30" dirty="0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Example of a server processor design built up of 7 dies: </a:t>
            </a:r>
            <a:r>
              <a:rPr lang="en-US" sz="2000" spc="-30" dirty="0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IBM’s</a:t>
            </a:r>
            <a:r>
              <a:rPr lang="en-US" spc="-30" dirty="0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7-die z10 server</a:t>
            </a:r>
          </a:p>
          <a:p>
            <a:r>
              <a:rPr lang="en-US" spc="-3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pc="-30" dirty="0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processor from 2008 </a:t>
            </a:r>
          </a:p>
        </p:txBody>
      </p:sp>
      <p:pic>
        <p:nvPicPr>
          <p:cNvPr id="6" name="Picture 2" descr="https://upload.wikimedia.org/wikipedia/commons/8/8e/MultiChipModu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148" y="1402622"/>
            <a:ext cx="1683196" cy="1541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280114" y="3152831"/>
            <a:ext cx="97289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spc="-50" dirty="0" smtClean="0">
                <a:solidFill>
                  <a:srgbClr val="000000"/>
                </a:solidFill>
                <a:latin typeface="Verdana"/>
              </a:rPr>
              <a:t>Figure: IBM’s 17-core </a:t>
            </a:r>
            <a:r>
              <a:rPr kumimoji="0" lang="en-US" sz="1600" i="0" u="none" strike="noStrike" kern="1200" cap="none" spc="-5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z10 server processor built on 5 </a:t>
            </a:r>
            <a:r>
              <a:rPr kumimoji="0" lang="en-US" sz="160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proc. dies  + 2 mem. control </a:t>
            </a:r>
            <a:r>
              <a:rPr kumimoji="0" lang="en-US" sz="1600" i="0" u="none" strike="noStrike" kern="1200" cap="none" spc="-5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dies [6]</a:t>
            </a:r>
            <a:endParaRPr kumimoji="0" lang="en-US" sz="1600" i="0" u="none" strike="noStrike" kern="1200" cap="none" spc="-5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333103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2.2 Multi-die approach </a:t>
            </a:r>
            <a:r>
              <a:rPr lang="en-US" dirty="0" smtClean="0"/>
              <a:t>(6)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438" y="483480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pc="-30" dirty="0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Design paradigms for the physical implementation of multicore processors</a:t>
            </a:r>
            <a:endParaRPr lang="en-US" spc="-3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1" y="893378"/>
            <a:ext cx="9144000" cy="2664000"/>
          </a:xfrm>
          <a:prstGeom prst="roundRect">
            <a:avLst/>
          </a:prstGeom>
          <a:solidFill>
            <a:srgbClr val="DDEEFF"/>
          </a:solidFill>
          <a:ln w="1587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288" y="966948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Obviously, </a:t>
            </a:r>
            <a:r>
              <a:rPr lang="en-US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multicore processors 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may be implemented </a:t>
            </a:r>
            <a:r>
              <a:rPr lang="en-US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either </a:t>
            </a:r>
            <a:r>
              <a:rPr lang="en-US" sz="1600" spc="-3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on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 single die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, this is </a:t>
            </a:r>
            <a:r>
              <a:rPr lang="en-US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called</a:t>
            </a:r>
          </a:p>
          <a:p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spc="-8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monolithic </a:t>
            </a:r>
            <a:r>
              <a:rPr lang="en-US" sz="1600" spc="-8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implementation</a:t>
            </a:r>
            <a:r>
              <a:rPr lang="en-US" sz="1600" spc="-8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spc="-80" dirty="0">
                <a:latin typeface="Verdana" panose="020B0604030504040204" pitchFamily="34" charset="0"/>
                <a:ea typeface="Verdana" panose="020B0604030504040204" pitchFamily="34" charset="0"/>
              </a:rPr>
              <a:t>or </a:t>
            </a:r>
            <a:r>
              <a:rPr lang="en-US" sz="1600" spc="-8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on multiple dies</a:t>
            </a:r>
            <a:r>
              <a:rPr lang="en-US" sz="1600" spc="-80" dirty="0">
                <a:latin typeface="Verdana" panose="020B0604030504040204" pitchFamily="34" charset="0"/>
                <a:ea typeface="Verdana" panose="020B0604030504040204" pitchFamily="34" charset="0"/>
              </a:rPr>
              <a:t>, termed </a:t>
            </a:r>
            <a:r>
              <a:rPr lang="en-US" sz="1600" spc="-8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multi-die approach</a:t>
            </a:r>
            <a:r>
              <a:rPr lang="en-US" sz="1600" spc="-80" dirty="0">
                <a:latin typeface="Verdana" panose="020B0604030504040204" pitchFamily="34" charset="0"/>
                <a:ea typeface="Verdana" panose="020B0604030504040204" pitchFamily="34" charset="0"/>
              </a:rPr>
              <a:t>, as indicated below. 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01101" y="1648375"/>
            <a:ext cx="8475470" cy="929717"/>
            <a:chOff x="501101" y="1112349"/>
            <a:chExt cx="8475470" cy="929717"/>
          </a:xfrm>
        </p:grpSpPr>
        <p:sp>
          <p:nvSpPr>
            <p:cNvPr id="8" name="Text Box 4"/>
            <p:cNvSpPr txBox="1">
              <a:spLocks noChangeArrowheads="1"/>
            </p:cNvSpPr>
            <p:nvPr/>
          </p:nvSpPr>
          <p:spPr bwMode="auto">
            <a:xfrm>
              <a:off x="501101" y="1734289"/>
              <a:ext cx="360161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Monolithic implementation</a:t>
              </a:r>
            </a:p>
          </p:txBody>
        </p:sp>
        <p:sp>
          <p:nvSpPr>
            <p:cNvPr id="9" name="Text Box 4"/>
            <p:cNvSpPr txBox="1">
              <a:spLocks noChangeArrowheads="1"/>
            </p:cNvSpPr>
            <p:nvPr/>
          </p:nvSpPr>
          <p:spPr bwMode="auto">
            <a:xfrm>
              <a:off x="4404144" y="1730849"/>
              <a:ext cx="457242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Multi-die approach</a:t>
              </a:r>
            </a:p>
          </p:txBody>
        </p:sp>
        <p:cxnSp>
          <p:nvCxnSpPr>
            <p:cNvPr id="10" name="Straight Connector 9"/>
            <p:cNvCxnSpPr/>
            <p:nvPr/>
          </p:nvCxnSpPr>
          <p:spPr bwMode="auto">
            <a:xfrm flipH="1">
              <a:off x="2297930" y="1426959"/>
              <a:ext cx="2171038" cy="225425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" name="Straight Connector 10"/>
            <p:cNvCxnSpPr/>
            <p:nvPr/>
          </p:nvCxnSpPr>
          <p:spPr bwMode="auto">
            <a:xfrm>
              <a:off x="4468968" y="1426959"/>
              <a:ext cx="2250793" cy="213598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2" name="Oval 13"/>
            <p:cNvSpPr>
              <a:spLocks noChangeArrowheads="1"/>
            </p:cNvSpPr>
            <p:nvPr/>
          </p:nvSpPr>
          <p:spPr bwMode="auto">
            <a:xfrm>
              <a:off x="6678919" y="1610395"/>
              <a:ext cx="65087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3" name="Oval 13"/>
            <p:cNvSpPr>
              <a:spLocks noChangeArrowheads="1"/>
            </p:cNvSpPr>
            <p:nvPr/>
          </p:nvSpPr>
          <p:spPr bwMode="auto">
            <a:xfrm>
              <a:off x="2269596" y="1617911"/>
              <a:ext cx="65087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4" name="Text Box 9"/>
            <p:cNvSpPr txBox="1">
              <a:spLocks noChangeArrowheads="1"/>
            </p:cNvSpPr>
            <p:nvPr/>
          </p:nvSpPr>
          <p:spPr bwMode="auto">
            <a:xfrm>
              <a:off x="1114050" y="1112349"/>
              <a:ext cx="6684842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Design paradigms for </a:t>
              </a:r>
              <a:r>
                <a:rPr kumimoji="0" lang="en-US" alt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the physical implementation of </a:t>
              </a: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processors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875762" y="2717867"/>
            <a:ext cx="243688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All cores are implemented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 the same die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862512" y="2717867"/>
            <a:ext cx="3890810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Cores are implemented on multiple dies,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these dies are properly interconnected 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mounted into the same package</a:t>
            </a:r>
          </a:p>
        </p:txBody>
      </p:sp>
    </p:spTree>
    <p:extLst>
      <p:ext uri="{BB962C8B-B14F-4D97-AF65-F5344CB8AC3E}">
        <p14:creationId xmlns:p14="http://schemas.microsoft.com/office/powerpoint/2010/main" val="3798399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0" grpId="0"/>
      <p:bldP spid="2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3023" y="480572"/>
            <a:ext cx="5349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Pros and cons of the multi-die approach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/>
              <a:t>2.2 Multi-die approach </a:t>
            </a:r>
            <a:r>
              <a:rPr lang="en-US" dirty="0" smtClean="0"/>
              <a:t>(7)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 bwMode="auto">
          <a:xfrm>
            <a:off x="10510" y="935742"/>
            <a:ext cx="9134802" cy="4788000"/>
          </a:xfrm>
          <a:prstGeom prst="roundRect">
            <a:avLst/>
          </a:prstGeom>
          <a:solidFill>
            <a:srgbClr val="DDEEFF"/>
          </a:solidFill>
          <a:ln w="1587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6859" y="1231576"/>
            <a:ext cx="8933279" cy="18928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Large dies may more economically be manufactured if they are segmented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into a number of smaller dies,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since smaller dies have 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lower 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failure rates and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thus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higher yield and lower cost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</a:endParaRPr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The </a:t>
            </a:r>
            <a:r>
              <a:rPr lang="en-US" sz="1600" dirty="0">
                <a:latin typeface="Verdana"/>
              </a:rPr>
              <a:t>multi die approach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allows using a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modular, </a:t>
            </a:r>
            <a:r>
              <a:rPr lang="en-US" sz="1600" dirty="0" err="1">
                <a:solidFill>
                  <a:srgbClr val="FF0000"/>
                </a:solidFill>
                <a:latin typeface="Verdana"/>
              </a:rPr>
              <a:t>lego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-like design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concept for</a:t>
            </a:r>
          </a:p>
          <a:p>
            <a:pPr lvl="0" fontAlgn="base"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 implementing processors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 </a:t>
            </a:r>
            <a:r>
              <a:rPr lang="en-US" sz="1600" dirty="0">
                <a:latin typeface="Verdana"/>
              </a:rPr>
              <a:t>in such a way that processors for different market </a:t>
            </a:r>
          </a:p>
          <a:p>
            <a:pPr lvl="0" fontAlgn="base"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 segments, like mobiles, desktops, HEDTs or servers may be built up basically</a:t>
            </a:r>
          </a:p>
          <a:p>
            <a:pPr lvl="0" fontAlgn="base"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 </a:t>
            </a:r>
            <a:r>
              <a:rPr lang="en-US" sz="1600" dirty="0">
                <a:latin typeface="Verdana"/>
              </a:rPr>
              <a:t>from 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same set of dies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reducing development and manufacturing costs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0916" y="998804"/>
            <a:ext cx="6286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1480" y="3134335"/>
            <a:ext cx="87479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 fontAlgn="base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Verdana"/>
              </a:rPr>
              <a:t>While using a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modular concept, in large core count server processors,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memory</a:t>
            </a:r>
          </a:p>
          <a:p>
            <a:pPr lvl="0" fontAlgn="base">
              <a:defRPr/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        channels and I/O may easily be linearly scaled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with the core count.</a:t>
            </a:r>
            <a:endParaRPr lang="en-US" sz="1600" dirty="0">
              <a:solidFill>
                <a:srgbClr val="0070C0"/>
              </a:solidFill>
              <a:latin typeface="Verdan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3850" y="3917587"/>
            <a:ext cx="896729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fontAlgn="base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Multiple dies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within a package or even multiple processors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need to be linked </a:t>
            </a:r>
          </a:p>
          <a:p>
            <a:pPr lvl="0" fontAlgn="base">
              <a:spcAft>
                <a:spcPts val="600"/>
              </a:spcAft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  together by an efficient cache coherent interconnect and control fabric.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 </a:t>
            </a:r>
          </a:p>
          <a:p>
            <a:pPr fontAlgn="base">
              <a:defRPr/>
            </a:pPr>
            <a:r>
              <a:rPr lang="en-US" sz="1600" dirty="0">
                <a:latin typeface="Verdana"/>
              </a:rPr>
              <a:t>      This causes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additional transfer latencies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that degrade performance and gives</a:t>
            </a:r>
          </a:p>
          <a:p>
            <a:pPr fontAlgn="base">
              <a:spcAft>
                <a:spcPts val="60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 rise to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extra power consumption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.</a:t>
            </a:r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en-US" sz="1600" spc="-30" dirty="0">
                <a:solidFill>
                  <a:srgbClr val="0070C0"/>
                </a:solidFill>
                <a:latin typeface="Verdana"/>
              </a:rPr>
              <a:t>Multiple dies need to be packed together by 2D/2.5D or 3D packaging technologies</a:t>
            </a:r>
          </a:p>
          <a:p>
            <a:pPr lvl="0" fontAlgn="base"/>
            <a:r>
              <a:rPr lang="en-US" sz="1600" dirty="0">
                <a:latin typeface="Verdana"/>
              </a:rPr>
              <a:t>      (to be discussed in Section 2.4), this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increases fabrication cost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.   </a:t>
            </a:r>
            <a:endParaRPr lang="en-US" sz="1600" dirty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4254" y="3645821"/>
            <a:ext cx="8967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Cons</a:t>
            </a:r>
          </a:p>
        </p:txBody>
      </p:sp>
    </p:spTree>
    <p:extLst>
      <p:ext uri="{BB962C8B-B14F-4D97-AF65-F5344CB8AC3E}">
        <p14:creationId xmlns:p14="http://schemas.microsoft.com/office/powerpoint/2010/main" val="980380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/>
      <p:bldP spid="1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2.2 Multi-die approach </a:t>
            </a:r>
            <a:r>
              <a:rPr lang="en-US" dirty="0" smtClean="0"/>
              <a:t>(8)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1438" y="480063"/>
            <a:ext cx="8702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defRPr/>
            </a:pPr>
            <a:r>
              <a:rPr lang="en-US" dirty="0" smtClean="0">
                <a:solidFill>
                  <a:srgbClr val="2D2D8A"/>
                </a:solidFill>
                <a:latin typeface="Verdana"/>
              </a:rPr>
              <a:t>Intel’s traditional and AMD’s choice for implementing 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their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Zen 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processors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6166" t="28710" r="69622" b="27391"/>
          <a:stretch/>
        </p:blipFill>
        <p:spPr>
          <a:xfrm>
            <a:off x="1089217" y="3372277"/>
            <a:ext cx="2003610" cy="19767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69738" t="28448" r="6969" b="27391"/>
          <a:stretch/>
        </p:blipFill>
        <p:spPr>
          <a:xfrm>
            <a:off x="5782237" y="3340443"/>
            <a:ext cx="1855692" cy="19144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5001" y="5346291"/>
            <a:ext cx="1949823" cy="142809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53035" y="2989700"/>
            <a:ext cx="296908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Intel's </a:t>
            </a:r>
            <a:r>
              <a:rPr kumimoji="0" lang="en-US" sz="13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Skylake</a:t>
            </a:r>
            <a:r>
              <a:rPr kumimoji="0" lang="en-US" sz="13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-SP (2017) 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870620" y="2994183"/>
            <a:ext cx="374333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AMD's EPYC (2017) processor 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], [</a:t>
            </a:r>
            <a:r>
              <a:rPr kumimoji="0" lang="hu-HU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15566" y="3963947"/>
            <a:ext cx="127150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Up to 28 cores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32389" y="3954983"/>
            <a:ext cx="135485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Up to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4x8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cores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816847" y="5794871"/>
            <a:ext cx="93647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Single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package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0512" y="966955"/>
            <a:ext cx="9087247" cy="1749727"/>
          </a:xfrm>
          <a:prstGeom prst="roundRect">
            <a:avLst/>
          </a:prstGeom>
          <a:solidFill>
            <a:srgbClr val="DDEEFF"/>
          </a:solidFill>
          <a:ln>
            <a:solidFill>
              <a:srgbClr val="86A4A7"/>
            </a:solidFill>
          </a:ln>
        </p:spPr>
        <p:txBody>
          <a:bodyPr wrap="square" rtlCol="0" anchor="ctr">
            <a:spAutoFit/>
          </a:bodyPr>
          <a:lstStyle/>
          <a:p>
            <a:pPr marL="285750" indent="-285750" algn="ctr" fontAlgn="base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501101" y="1059799"/>
            <a:ext cx="8475470" cy="914328"/>
            <a:chOff x="501101" y="1112349"/>
            <a:chExt cx="8475470" cy="914328"/>
          </a:xfrm>
        </p:grpSpPr>
        <p:sp>
          <p:nvSpPr>
            <p:cNvPr id="25" name="Text Box 4"/>
            <p:cNvSpPr txBox="1">
              <a:spLocks noChangeArrowheads="1"/>
            </p:cNvSpPr>
            <p:nvPr/>
          </p:nvSpPr>
          <p:spPr bwMode="auto">
            <a:xfrm>
              <a:off x="501101" y="1734289"/>
              <a:ext cx="3601618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Monolithic implementation</a:t>
              </a:r>
            </a:p>
          </p:txBody>
        </p:sp>
        <p:sp>
          <p:nvSpPr>
            <p:cNvPr id="26" name="Text Box 4"/>
            <p:cNvSpPr txBox="1">
              <a:spLocks noChangeArrowheads="1"/>
            </p:cNvSpPr>
            <p:nvPr/>
          </p:nvSpPr>
          <p:spPr bwMode="auto">
            <a:xfrm>
              <a:off x="4404144" y="1730849"/>
              <a:ext cx="4572427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Multi-die approach</a:t>
              </a:r>
            </a:p>
          </p:txBody>
        </p:sp>
        <p:cxnSp>
          <p:nvCxnSpPr>
            <p:cNvPr id="27" name="Straight Connector 26"/>
            <p:cNvCxnSpPr/>
            <p:nvPr/>
          </p:nvCxnSpPr>
          <p:spPr bwMode="auto">
            <a:xfrm flipH="1">
              <a:off x="2297930" y="1426959"/>
              <a:ext cx="2171038" cy="225425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" name="Straight Connector 27"/>
            <p:cNvCxnSpPr/>
            <p:nvPr/>
          </p:nvCxnSpPr>
          <p:spPr bwMode="auto">
            <a:xfrm>
              <a:off x="4468968" y="1426959"/>
              <a:ext cx="2250793" cy="213598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9" name="Oval 13"/>
            <p:cNvSpPr>
              <a:spLocks noChangeArrowheads="1"/>
            </p:cNvSpPr>
            <p:nvPr/>
          </p:nvSpPr>
          <p:spPr bwMode="auto">
            <a:xfrm>
              <a:off x="6678919" y="1610395"/>
              <a:ext cx="65087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30" name="Oval 13"/>
            <p:cNvSpPr>
              <a:spLocks noChangeArrowheads="1"/>
            </p:cNvSpPr>
            <p:nvPr/>
          </p:nvSpPr>
          <p:spPr bwMode="auto">
            <a:xfrm>
              <a:off x="2269596" y="1617911"/>
              <a:ext cx="65087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31" name="Text Box 9"/>
            <p:cNvSpPr txBox="1">
              <a:spLocks noChangeArrowheads="1"/>
            </p:cNvSpPr>
            <p:nvPr/>
          </p:nvSpPr>
          <p:spPr bwMode="auto">
            <a:xfrm>
              <a:off x="751772" y="1112349"/>
              <a:ext cx="7409401" cy="292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Design </a:t>
              </a:r>
              <a:r>
                <a:rPr kumimoji="0" lang="en-US" altLang="en-U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paradigms for the physical implementation of </a:t>
              </a:r>
              <a:r>
                <a:rPr kumimoji="0" lang="en-US" altLang="en-US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multicore processors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875762" y="1940101"/>
            <a:ext cx="243688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All cores are implemented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 the same die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862512" y="1940101"/>
            <a:ext cx="3890810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Cores are implemented on multiple dies,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these dies are properly interconnected 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mounted into the same package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7236" y="2720760"/>
            <a:ext cx="9557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</a:t>
            </a:r>
          </a:p>
        </p:txBody>
      </p:sp>
    </p:spTree>
    <p:extLst>
      <p:ext uri="{BB962C8B-B14F-4D97-AF65-F5344CB8AC3E}">
        <p14:creationId xmlns:p14="http://schemas.microsoft.com/office/powerpoint/2010/main" val="159577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3" grpId="0" animBg="1"/>
      <p:bldP spid="32" grpId="0"/>
      <p:bldP spid="33" grpId="0"/>
      <p:bldP spid="3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93" y="1463361"/>
            <a:ext cx="8991600" cy="47221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281" y="479781"/>
            <a:ext cx="7668446" cy="671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AMD's cost argumentation for </a:t>
            </a:r>
            <a:r>
              <a:rPr kumimoji="0" lang="en-US" sz="1800" b="0" i="0" u="none" strike="noStrike" kern="1200" cap="none" spc="-3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choosing the </a:t>
            </a:r>
            <a:r>
              <a:rPr kumimoji="0" lang="en-US" sz="1800" b="0" i="0" u="none" strike="noStrike" kern="1200" cap="none" spc="-3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multi-die approach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latin typeface="Verdana"/>
              </a:rPr>
              <a:t>(Presented at the Hot Chips Conference in Aug. 2017)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7136566" y="4717794"/>
            <a:ext cx="1250577" cy="75303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/>
              <a:t>2.2 Multi-die approach </a:t>
            </a:r>
            <a:r>
              <a:rPr lang="en-US" dirty="0" smtClean="0"/>
              <a:t>(9)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438589" y="1767448"/>
            <a:ext cx="909521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GB" sz="1500" spc="-3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(CCX: 4-core Core </a:t>
            </a:r>
            <a:r>
              <a:rPr lang="en-GB" sz="1500" spc="-3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CompleX</a:t>
            </a:r>
            <a:r>
              <a:rPr lang="en-GB" sz="1500" spc="-3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4" y="6313704"/>
            <a:ext cx="9144000" cy="402403"/>
          </a:xfrm>
          <a:prstGeom prst="roundRect">
            <a:avLst/>
          </a:prstGeom>
          <a:solidFill>
            <a:srgbClr val="DDEEFF"/>
          </a:solidFill>
          <a:ln w="1587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281" y="6348250"/>
            <a:ext cx="914400" cy="36785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600" spc="-150" dirty="0" smtClean="0">
                <a:latin typeface="Verdana" panose="020B0604030504040204" pitchFamily="34" charset="0"/>
                <a:ea typeface="Verdana" panose="020B0604030504040204" pitchFamily="34" charset="0"/>
              </a:rPr>
              <a:t>With the multi-die approach, </a:t>
            </a:r>
            <a:r>
              <a:rPr lang="en-US" sz="1600" spc="-150" dirty="0">
                <a:latin typeface="Verdana" panose="020B0604030504040204" pitchFamily="34" charset="0"/>
                <a:ea typeface="Verdana" panose="020B0604030504040204" pitchFamily="34" charset="0"/>
              </a:rPr>
              <a:t>AMD expects </a:t>
            </a:r>
            <a:r>
              <a:rPr lang="en-US" sz="1600" spc="-15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higher yields </a:t>
            </a:r>
            <a:r>
              <a:rPr lang="en-US" sz="1600" spc="-150" dirty="0">
                <a:latin typeface="Verdana" panose="020B0604030504040204" pitchFamily="34" charset="0"/>
                <a:ea typeface="Verdana" panose="020B0604030504040204" pitchFamily="34" charset="0"/>
              </a:rPr>
              <a:t>and </a:t>
            </a:r>
            <a:r>
              <a:rPr lang="en-US" sz="1600" spc="-15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lower cost </a:t>
            </a:r>
            <a:r>
              <a:rPr lang="en-US" sz="1600" spc="-15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vs. the monolithic implementation</a:t>
            </a:r>
            <a:r>
              <a:rPr lang="en-US" sz="1600" spc="-50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5035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262" t="9228" r="2606"/>
          <a:stretch/>
        </p:blipFill>
        <p:spPr>
          <a:xfrm>
            <a:off x="793376" y="1263867"/>
            <a:ext cx="7301753" cy="40744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143" y="484104"/>
            <a:ext cx="87009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NVIDIA's possible future use of multi die designs, revealed in a research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paper in 2017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/>
              <a:t>2.2 Multi-die approach </a:t>
            </a:r>
            <a:r>
              <a:rPr lang="en-US" dirty="0" smtClean="0"/>
              <a:t>(10)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42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2.2 Multi-die approach </a:t>
            </a:r>
            <a:r>
              <a:rPr lang="en-US" dirty="0" smtClean="0"/>
              <a:t>(11)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9257" y="2244948"/>
            <a:ext cx="88649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>
                <a:latin typeface="+mj-lt"/>
              </a:rPr>
              <a:t>2)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Also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AMD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is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reported to work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on a flagship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(RDNA 3) multi-chip GPU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design </a:t>
            </a:r>
            <a:r>
              <a:rPr lang="en-US" sz="1600" dirty="0">
                <a:latin typeface="+mj-lt"/>
              </a:rPr>
              <a:t>that </a:t>
            </a:r>
            <a:endParaRPr lang="en-US" sz="1600" dirty="0" smtClean="0">
              <a:latin typeface="+mj-lt"/>
            </a:endParaRPr>
          </a:p>
          <a:p>
            <a:pPr fontAlgn="base"/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 features 160 </a:t>
            </a:r>
            <a:r>
              <a:rPr lang="en-US" sz="1600" dirty="0">
                <a:latin typeface="+mj-lt"/>
              </a:rPr>
              <a:t>CUs and a total of 10,240 stream processors to be launched </a:t>
            </a:r>
            <a:r>
              <a:rPr lang="en-US" sz="1600" dirty="0" smtClean="0">
                <a:latin typeface="+mj-lt"/>
              </a:rPr>
              <a:t>in</a:t>
            </a:r>
          </a:p>
          <a:p>
            <a:pPr fontAlgn="base"/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 </a:t>
            </a:r>
            <a:r>
              <a:rPr lang="en-US" sz="1600" dirty="0">
                <a:latin typeface="+mj-lt"/>
              </a:rPr>
              <a:t>2022 [186].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615" y="482440"/>
            <a:ext cx="64460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>
                <a:solidFill>
                  <a:srgbClr val="FF0000"/>
                </a:solidFill>
                <a:latin typeface="+mj-lt"/>
              </a:rPr>
              <a:t>Remarks to Intel’s and AMD’s recent multi-die developments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5715" y="834386"/>
            <a:ext cx="8947899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>
                <a:latin typeface="+mj-lt"/>
              </a:rPr>
              <a:t>1) In 06/2020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Intel</a:t>
            </a:r>
            <a:r>
              <a:rPr lang="en-US" sz="1600" dirty="0">
                <a:latin typeface="+mj-lt"/>
              </a:rPr>
              <a:t> introduced their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multi-die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>
                <a:latin typeface="+mj-lt"/>
              </a:rPr>
              <a:t>(</a:t>
            </a:r>
            <a:r>
              <a:rPr lang="en-US" sz="1600" dirty="0" err="1">
                <a:latin typeface="+mj-lt"/>
              </a:rPr>
              <a:t>chiplet</a:t>
            </a:r>
            <a:r>
              <a:rPr lang="en-US" sz="1600" dirty="0">
                <a:latin typeface="+mj-lt"/>
              </a:rPr>
              <a:t>-based) 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big.little</a:t>
            </a:r>
            <a:r>
              <a:rPr lang="en-US" sz="1600" dirty="0">
                <a:latin typeface="+mj-lt"/>
              </a:rPr>
              <a:t> 10nm/22 nm</a:t>
            </a:r>
          </a:p>
          <a:p>
            <a:pPr fontAlgn="base"/>
            <a:r>
              <a:rPr lang="en-US" sz="1600" spc="-20" dirty="0">
                <a:latin typeface="+mj-lt"/>
              </a:rPr>
              <a:t>      </a:t>
            </a:r>
            <a:r>
              <a:rPr lang="en-US" sz="1600" spc="-20" dirty="0">
                <a:solidFill>
                  <a:srgbClr val="0070C0"/>
                </a:solidFill>
                <a:latin typeface="+mj-lt"/>
              </a:rPr>
              <a:t>mobile processor line, </a:t>
            </a:r>
            <a:r>
              <a:rPr lang="en-US" sz="1600" spc="-20" dirty="0">
                <a:latin typeface="+mj-lt"/>
              </a:rPr>
              <a:t>called </a:t>
            </a:r>
            <a:r>
              <a:rPr lang="en-US" sz="1600" spc="-20" dirty="0">
                <a:solidFill>
                  <a:srgbClr val="FF0000"/>
                </a:solidFill>
                <a:latin typeface="+mj-lt"/>
              </a:rPr>
              <a:t>Lakefield</a:t>
            </a:r>
            <a:r>
              <a:rPr lang="en-US" sz="1600" spc="-2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spc="-20" dirty="0" smtClean="0">
                <a:solidFill>
                  <a:srgbClr val="0070C0"/>
                </a:solidFill>
                <a:latin typeface="+mj-lt"/>
              </a:rPr>
              <a:t>(without any generation specification) and</a:t>
            </a:r>
          </a:p>
          <a:p>
            <a:pPr fontAlgn="base">
              <a:spcAft>
                <a:spcPts val="600"/>
              </a:spcAft>
            </a:pPr>
            <a:r>
              <a:rPr lang="en-US" sz="1600" spc="-2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spc="-20" dirty="0" smtClean="0">
                <a:solidFill>
                  <a:srgbClr val="0070C0"/>
                </a:solidFill>
                <a:latin typeface="+mj-lt"/>
              </a:rPr>
              <a:t>     discontinued its distribution after one year.</a:t>
            </a:r>
          </a:p>
          <a:p>
            <a:pPr fontAlgn="base"/>
            <a:r>
              <a:rPr lang="en-US" sz="1600" spc="-20" dirty="0" smtClean="0">
                <a:latin typeface="+mj-lt"/>
              </a:rPr>
              <a:t>    Nevertheless, thereafter, in 11/2021 Intel launched their </a:t>
            </a:r>
            <a:r>
              <a:rPr lang="en-US" sz="1600" spc="-20" dirty="0" smtClean="0">
                <a:solidFill>
                  <a:srgbClr val="FF0000"/>
                </a:solidFill>
                <a:latin typeface="+mj-lt"/>
              </a:rPr>
              <a:t>monolithic,</a:t>
            </a:r>
            <a:r>
              <a:rPr lang="en-US" sz="1600" spc="-2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spc="-20" dirty="0" err="1" smtClean="0">
                <a:solidFill>
                  <a:srgbClr val="0070C0"/>
                </a:solidFill>
                <a:latin typeface="+mj-lt"/>
              </a:rPr>
              <a:t>big.little</a:t>
            </a:r>
            <a:r>
              <a:rPr lang="en-US" sz="1600" spc="-20" dirty="0" smtClean="0">
                <a:solidFill>
                  <a:srgbClr val="0070C0"/>
                </a:solidFill>
                <a:latin typeface="+mj-lt"/>
              </a:rPr>
              <a:t> 10 nm</a:t>
            </a:r>
          </a:p>
          <a:p>
            <a:pPr fontAlgn="base"/>
            <a:r>
              <a:rPr lang="en-US" sz="1600" spc="-2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spc="-20" dirty="0" smtClean="0">
                <a:solidFill>
                  <a:srgbClr val="0070C0"/>
                </a:solidFill>
                <a:latin typeface="+mj-lt"/>
              </a:rPr>
              <a:t>     12</a:t>
            </a:r>
            <a:r>
              <a:rPr lang="en-US" sz="1600" spc="-20" baseline="30000" dirty="0" smtClean="0">
                <a:solidFill>
                  <a:srgbClr val="0070C0"/>
                </a:solidFill>
                <a:latin typeface="+mj-lt"/>
              </a:rPr>
              <a:t>th</a:t>
            </a:r>
            <a:r>
              <a:rPr lang="en-US" sz="1600" spc="-20" dirty="0" smtClean="0">
                <a:solidFill>
                  <a:srgbClr val="0070C0"/>
                </a:solidFill>
                <a:latin typeface="+mj-lt"/>
              </a:rPr>
              <a:t> gen.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Alder Lake </a:t>
            </a:r>
            <a:r>
              <a:rPr lang="en-US" sz="1600" dirty="0" smtClean="0">
                <a:latin typeface="+mj-lt"/>
              </a:rPr>
              <a:t>line with mobile and DT models.</a:t>
            </a:r>
            <a:endParaRPr lang="en-US" sz="1600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00959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700" dirty="0"/>
              <a:t>1. Introduction (1)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7660" t="45036" r="18936" b="19787"/>
          <a:stretch/>
        </p:blipFill>
        <p:spPr>
          <a:xfrm>
            <a:off x="64188" y="2593086"/>
            <a:ext cx="9107660" cy="28423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2630" y="5686759"/>
            <a:ext cx="91985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As the Table indicates, from all the firms grounded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only AMD and Intel survived</a:t>
            </a:r>
            <a:r>
              <a:rPr lang="en-US" sz="1600" dirty="0" smtClean="0">
                <a:latin typeface="+mj-lt"/>
              </a:rPr>
              <a:t>.</a:t>
            </a:r>
            <a:endParaRPr lang="en-US" sz="16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409" y="480362"/>
            <a:ext cx="8996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Emergence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and concentration of semiconductor companies in the US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115</a:t>
            </a:r>
            <a:r>
              <a:rPr lang="en-US" dirty="0">
                <a:latin typeface="+mj-lt"/>
              </a:rPr>
              <a:t>]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409" y="824603"/>
            <a:ext cx="8857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3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Around 1960</a:t>
            </a:r>
            <a:r>
              <a:rPr lang="en-US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spc="-3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Fairchild </a:t>
            </a:r>
            <a:r>
              <a:rPr lang="en-US" dirty="0" smtClean="0"/>
              <a:t>became </a:t>
            </a:r>
            <a:r>
              <a:rPr lang="en-US" dirty="0"/>
              <a:t>a pioneer in </a:t>
            </a:r>
            <a:r>
              <a:rPr lang="en-US" dirty="0" smtClean="0"/>
              <a:t>inventing advanced transistor </a:t>
            </a:r>
          </a:p>
          <a:p>
            <a:r>
              <a:rPr lang="en-US" dirty="0"/>
              <a:t> </a:t>
            </a:r>
            <a:r>
              <a:rPr lang="en-US" dirty="0" smtClean="0"/>
              <a:t>    technologies and </a:t>
            </a:r>
            <a:r>
              <a:rPr lang="en-US" dirty="0" smtClean="0">
                <a:solidFill>
                  <a:srgbClr val="0070C0"/>
                </a:solidFill>
              </a:rPr>
              <a:t>integrated circuits </a:t>
            </a:r>
            <a:r>
              <a:rPr lang="en-US" dirty="0" smtClean="0"/>
              <a:t>(in 1960).</a:t>
            </a:r>
            <a:r>
              <a:rPr lang="en-US" dirty="0"/>
              <a:t> </a:t>
            </a:r>
            <a:endParaRPr lang="en-US" sz="1600" spc="-3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357" y="1445842"/>
            <a:ext cx="99184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 smtClean="0"/>
              <a:t>Nevertheless, as </a:t>
            </a:r>
            <a:r>
              <a:rPr lang="en-US" sz="1600" dirty="0">
                <a:latin typeface="+mj-lt"/>
              </a:rPr>
              <a:t>entrepreneurial</a:t>
            </a:r>
            <a:r>
              <a:rPr lang="en-US" sz="1600" dirty="0"/>
              <a:t> technologists employed by Fairchild Semiconductor </a:t>
            </a:r>
            <a:endParaRPr lang="en-US" sz="1600" dirty="0" smtClean="0"/>
          </a:p>
          <a:p>
            <a:pPr fontAlgn="base"/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     </a:t>
            </a:r>
            <a:r>
              <a:rPr lang="en-US" sz="1600" dirty="0" smtClean="0"/>
              <a:t>became frustrated </a:t>
            </a:r>
            <a:r>
              <a:rPr lang="en-US" sz="1600" dirty="0"/>
              <a:t>by the vendors management practices </a:t>
            </a:r>
            <a:r>
              <a:rPr lang="en-US" sz="1600" dirty="0" smtClean="0">
                <a:solidFill>
                  <a:srgbClr val="0070C0"/>
                </a:solidFill>
              </a:rPr>
              <a:t>in the decade of </a:t>
            </a:r>
          </a:p>
          <a:p>
            <a:pPr fontAlgn="base"/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     </a:t>
            </a:r>
            <a:r>
              <a:rPr lang="en-US" sz="1600" spc="-30" dirty="0" smtClean="0">
                <a:solidFill>
                  <a:srgbClr val="0070C0"/>
                </a:solidFill>
              </a:rPr>
              <a:t>1965-1975</a:t>
            </a:r>
            <a:r>
              <a:rPr lang="en-US" sz="1600" spc="-30" dirty="0" smtClean="0"/>
              <a:t> they </a:t>
            </a:r>
            <a:r>
              <a:rPr lang="en-US" sz="1600" spc="-30" dirty="0"/>
              <a:t>set out on their </a:t>
            </a:r>
            <a:r>
              <a:rPr lang="en-US" sz="1600" spc="-30" dirty="0" smtClean="0"/>
              <a:t>own and </a:t>
            </a:r>
            <a:r>
              <a:rPr lang="en-US" sz="1600" spc="-30" dirty="0" smtClean="0">
                <a:solidFill>
                  <a:srgbClr val="0070C0"/>
                </a:solidFill>
              </a:rPr>
              <a:t>founded a large number of semiconductor</a:t>
            </a:r>
          </a:p>
          <a:p>
            <a:pPr fontAlgn="base"/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     companies</a:t>
            </a:r>
            <a:r>
              <a:rPr lang="en-US" sz="1600" dirty="0" smtClean="0"/>
              <a:t>, as the next Table indicates.</a:t>
            </a:r>
          </a:p>
        </p:txBody>
      </p:sp>
      <p:sp>
        <p:nvSpPr>
          <p:cNvPr id="8" name="TextBox 7"/>
          <p:cNvSpPr txBox="1"/>
          <p:nvPr/>
        </p:nvSpPr>
        <p:spPr>
          <a:xfrm rot="10800000" flipV="1">
            <a:off x="1113717" y="5339255"/>
            <a:ext cx="75468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Table: Companies founded by former employees of Fairchild [115] </a:t>
            </a:r>
          </a:p>
        </p:txBody>
      </p:sp>
    </p:spTree>
    <p:extLst>
      <p:ext uri="{BB962C8B-B14F-4D97-AF65-F5344CB8AC3E}">
        <p14:creationId xmlns:p14="http://schemas.microsoft.com/office/powerpoint/2010/main" val="403310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7" grpId="0"/>
      <p:bldP spid="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2.2 Multi-die approach (</a:t>
            </a:r>
            <a:r>
              <a:rPr lang="en-US" dirty="0" smtClean="0"/>
              <a:t>12)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438" y="483480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pc="-3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Summing up key issues of the multi-die approach -1</a:t>
            </a:r>
            <a:endParaRPr lang="en-US" spc="-3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1" y="1019502"/>
            <a:ext cx="9144000" cy="2016000"/>
          </a:xfrm>
          <a:prstGeom prst="roundRect">
            <a:avLst/>
          </a:prstGeom>
          <a:solidFill>
            <a:srgbClr val="DDEEFF"/>
          </a:solidFill>
          <a:ln w="1587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288" y="472965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endParaRPr lang="en-US" sz="1600" spc="-3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01101" y="1154392"/>
            <a:ext cx="8475470" cy="929717"/>
            <a:chOff x="501101" y="1112349"/>
            <a:chExt cx="8475470" cy="929717"/>
          </a:xfrm>
        </p:grpSpPr>
        <p:sp>
          <p:nvSpPr>
            <p:cNvPr id="8" name="Text Box 4"/>
            <p:cNvSpPr txBox="1">
              <a:spLocks noChangeArrowheads="1"/>
            </p:cNvSpPr>
            <p:nvPr/>
          </p:nvSpPr>
          <p:spPr bwMode="auto">
            <a:xfrm>
              <a:off x="501101" y="1734289"/>
              <a:ext cx="360161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Monolithic implementation</a:t>
              </a:r>
            </a:p>
          </p:txBody>
        </p:sp>
        <p:sp>
          <p:nvSpPr>
            <p:cNvPr id="9" name="Text Box 4"/>
            <p:cNvSpPr txBox="1">
              <a:spLocks noChangeArrowheads="1"/>
            </p:cNvSpPr>
            <p:nvPr/>
          </p:nvSpPr>
          <p:spPr bwMode="auto">
            <a:xfrm>
              <a:off x="4404144" y="1730849"/>
              <a:ext cx="457242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Multi-die approach</a:t>
              </a:r>
            </a:p>
          </p:txBody>
        </p:sp>
        <p:cxnSp>
          <p:nvCxnSpPr>
            <p:cNvPr id="10" name="Straight Connector 9"/>
            <p:cNvCxnSpPr/>
            <p:nvPr/>
          </p:nvCxnSpPr>
          <p:spPr bwMode="auto">
            <a:xfrm flipH="1">
              <a:off x="2297930" y="1426959"/>
              <a:ext cx="2171038" cy="225425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" name="Straight Connector 10"/>
            <p:cNvCxnSpPr/>
            <p:nvPr/>
          </p:nvCxnSpPr>
          <p:spPr bwMode="auto">
            <a:xfrm>
              <a:off x="4468968" y="1426959"/>
              <a:ext cx="2250793" cy="213598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2" name="Oval 13"/>
            <p:cNvSpPr>
              <a:spLocks noChangeArrowheads="1"/>
            </p:cNvSpPr>
            <p:nvPr/>
          </p:nvSpPr>
          <p:spPr bwMode="auto">
            <a:xfrm>
              <a:off x="6678919" y="1610395"/>
              <a:ext cx="65087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3" name="Oval 13"/>
            <p:cNvSpPr>
              <a:spLocks noChangeArrowheads="1"/>
            </p:cNvSpPr>
            <p:nvPr/>
          </p:nvSpPr>
          <p:spPr bwMode="auto">
            <a:xfrm>
              <a:off x="2269596" y="1617911"/>
              <a:ext cx="65087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4" name="Text Box 9"/>
            <p:cNvSpPr txBox="1">
              <a:spLocks noChangeArrowheads="1"/>
            </p:cNvSpPr>
            <p:nvPr/>
          </p:nvSpPr>
          <p:spPr bwMode="auto">
            <a:xfrm>
              <a:off x="1981270" y="1112349"/>
              <a:ext cx="4950394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Design paradigms for implementing processors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14476" y="2171319"/>
            <a:ext cx="2959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processor is implemented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 a single die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76379" y="2171319"/>
            <a:ext cx="446308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processor is implemented on multiple dies,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these dies are properly interconnected 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mounted into the same package</a:t>
            </a:r>
          </a:p>
        </p:txBody>
      </p:sp>
    </p:spTree>
    <p:extLst>
      <p:ext uri="{BB962C8B-B14F-4D97-AF65-F5344CB8AC3E}">
        <p14:creationId xmlns:p14="http://schemas.microsoft.com/office/powerpoint/2010/main" val="133237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427"/>
            <a:ext cx="9144000" cy="393700"/>
          </a:xfrm>
        </p:spPr>
        <p:txBody>
          <a:bodyPr/>
          <a:lstStyle/>
          <a:p>
            <a:r>
              <a:rPr lang="en-US" dirty="0"/>
              <a:t>2.2 Multi-die approach (</a:t>
            </a:r>
            <a:r>
              <a:rPr lang="en-US" dirty="0" smtClean="0"/>
              <a:t>13)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438" y="483480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pc="-3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Summing up key issues of the multi-die approach -2</a:t>
            </a:r>
            <a:endParaRPr lang="en-US" spc="-3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023" y="837920"/>
            <a:ext cx="5349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Pros and cons of the multi-die approach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12" name="Rounded Rectangle 11"/>
          <p:cNvSpPr/>
          <p:nvPr/>
        </p:nvSpPr>
        <p:spPr bwMode="auto">
          <a:xfrm>
            <a:off x="10510" y="1303603"/>
            <a:ext cx="9134802" cy="4788000"/>
          </a:xfrm>
          <a:prstGeom prst="roundRect">
            <a:avLst/>
          </a:prstGeom>
          <a:solidFill>
            <a:srgbClr val="DDEEFF"/>
          </a:solidFill>
          <a:ln w="1587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6859" y="1599437"/>
            <a:ext cx="8933279" cy="18928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Large dies may more economically be manufactured if they are segmented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into a number of smaller dies,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since smaller dies have 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lower 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failure rates and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thus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higher yield and lower cost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</a:endParaRPr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The </a:t>
            </a:r>
            <a:r>
              <a:rPr lang="en-US" sz="1600" dirty="0" smtClean="0">
                <a:latin typeface="Verdana"/>
              </a:rPr>
              <a:t>multi-die </a:t>
            </a:r>
            <a:r>
              <a:rPr lang="en-US" sz="1600" dirty="0">
                <a:latin typeface="Verdana"/>
              </a:rPr>
              <a:t>approach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allows using a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modular, </a:t>
            </a:r>
            <a:r>
              <a:rPr lang="en-US" sz="1600" dirty="0" err="1">
                <a:solidFill>
                  <a:srgbClr val="0070C0"/>
                </a:solidFill>
                <a:latin typeface="Verdana"/>
              </a:rPr>
              <a:t>lego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-like design concept for</a:t>
            </a:r>
          </a:p>
          <a:p>
            <a:pPr lvl="0" fontAlgn="base"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 implementing processors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 </a:t>
            </a:r>
            <a:r>
              <a:rPr lang="en-US" sz="1600" dirty="0">
                <a:latin typeface="Verdana"/>
              </a:rPr>
              <a:t>in such a way that processors for different market </a:t>
            </a:r>
          </a:p>
          <a:p>
            <a:pPr lvl="0" fontAlgn="base"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 segments, like mobiles, desktops, HEDTs or servers may be built up basically</a:t>
            </a:r>
          </a:p>
          <a:p>
            <a:pPr lvl="0" fontAlgn="base"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 </a:t>
            </a:r>
            <a:r>
              <a:rPr lang="en-US" sz="1600" dirty="0">
                <a:latin typeface="Verdana"/>
              </a:rPr>
              <a:t>from 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same set of dies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reducing development and manufacturing costs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0916" y="1366665"/>
            <a:ext cx="6286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1480" y="3502196"/>
            <a:ext cx="87479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 fontAlgn="base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Verdana"/>
              </a:rPr>
              <a:t>While using a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modular concept, in large core count server processors,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memory</a:t>
            </a:r>
          </a:p>
          <a:p>
            <a:pPr lvl="0" fontAlgn="base">
              <a:defRPr/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        channels and I/O may easily be linearly scaled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with the core count.</a:t>
            </a:r>
            <a:endParaRPr lang="en-US" sz="1600" dirty="0">
              <a:solidFill>
                <a:srgbClr val="0070C0"/>
              </a:solidFill>
              <a:latin typeface="Verdan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3850" y="4285448"/>
            <a:ext cx="896729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fontAlgn="base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Multiple dies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within a package or even multiple processors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need to be linked </a:t>
            </a:r>
          </a:p>
          <a:p>
            <a:pPr lvl="0" fontAlgn="base">
              <a:spcAft>
                <a:spcPts val="600"/>
              </a:spcAft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  together by an efficient cache coherent interconnect and control fabric.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 </a:t>
            </a:r>
          </a:p>
          <a:p>
            <a:pPr fontAlgn="base">
              <a:defRPr/>
            </a:pPr>
            <a:r>
              <a:rPr lang="en-US" sz="1600" dirty="0">
                <a:latin typeface="Verdana"/>
              </a:rPr>
              <a:t>      This causes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additional transfer latencies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that degrade performance and gives</a:t>
            </a:r>
          </a:p>
          <a:p>
            <a:pPr fontAlgn="base">
              <a:spcAft>
                <a:spcPts val="60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 rise to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extra power consumption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.</a:t>
            </a:r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en-US" sz="1600" spc="-30" dirty="0">
                <a:solidFill>
                  <a:srgbClr val="0070C0"/>
                </a:solidFill>
                <a:latin typeface="Verdana"/>
              </a:rPr>
              <a:t>Multiple dies need to be packed together by 2D/2.5D or 3D packaging technologies</a:t>
            </a:r>
          </a:p>
          <a:p>
            <a:pPr lvl="0" fontAlgn="base"/>
            <a:r>
              <a:rPr lang="en-US" sz="1600" dirty="0">
                <a:latin typeface="Verdana"/>
              </a:rPr>
              <a:t>      (to be discussed in Section 2.4), this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increases fabrication cost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.   </a:t>
            </a:r>
            <a:endParaRPr lang="en-US" sz="1600" dirty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4254" y="4013682"/>
            <a:ext cx="8967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Cons</a:t>
            </a:r>
          </a:p>
        </p:txBody>
      </p:sp>
    </p:spTree>
    <p:extLst>
      <p:ext uri="{BB962C8B-B14F-4D97-AF65-F5344CB8AC3E}">
        <p14:creationId xmlns:p14="http://schemas.microsoft.com/office/powerpoint/2010/main" val="190294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2.2 Multi-die approach </a:t>
            </a:r>
            <a:r>
              <a:rPr lang="en-US" dirty="0" smtClean="0"/>
              <a:t>(14</a:t>
            </a:r>
            <a:r>
              <a:rPr lang="en-US" dirty="0"/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281" y="805602"/>
            <a:ext cx="7668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AMD's cost argumentation for </a:t>
            </a:r>
            <a:r>
              <a:rPr kumimoji="0" lang="en-US" sz="1800" b="0" i="0" u="none" strike="noStrike" kern="1200" cap="none" spc="-3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choosing the </a:t>
            </a:r>
            <a:r>
              <a:rPr kumimoji="0" lang="en-US" sz="1800" b="0" i="0" u="none" strike="noStrike" kern="1200" cap="none" spc="-3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multi-die approach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4" y="6313704"/>
            <a:ext cx="9144000" cy="402403"/>
          </a:xfrm>
          <a:prstGeom prst="roundRect">
            <a:avLst/>
          </a:prstGeom>
          <a:solidFill>
            <a:srgbClr val="DDEEFF"/>
          </a:solidFill>
          <a:ln w="1587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281" y="6348250"/>
            <a:ext cx="914400" cy="36785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600" spc="-150" dirty="0" smtClean="0">
                <a:latin typeface="Verdana" panose="020B0604030504040204" pitchFamily="34" charset="0"/>
                <a:ea typeface="Verdana" panose="020B0604030504040204" pitchFamily="34" charset="0"/>
              </a:rPr>
              <a:t>With the multi-die approach, </a:t>
            </a:r>
            <a:r>
              <a:rPr lang="en-US" sz="1600" spc="-150" dirty="0">
                <a:latin typeface="Verdana" panose="020B0604030504040204" pitchFamily="34" charset="0"/>
                <a:ea typeface="Verdana" panose="020B0604030504040204" pitchFamily="34" charset="0"/>
              </a:rPr>
              <a:t>AMD expects </a:t>
            </a:r>
            <a:r>
              <a:rPr lang="en-US" sz="1600" spc="-15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higher yields </a:t>
            </a:r>
            <a:r>
              <a:rPr lang="en-US" sz="1600" spc="-150" dirty="0">
                <a:latin typeface="Verdana" panose="020B0604030504040204" pitchFamily="34" charset="0"/>
                <a:ea typeface="Verdana" panose="020B0604030504040204" pitchFamily="34" charset="0"/>
              </a:rPr>
              <a:t>and </a:t>
            </a:r>
            <a:r>
              <a:rPr lang="en-US" sz="1600" spc="-15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lower cost </a:t>
            </a:r>
            <a:r>
              <a:rPr lang="en-US" sz="1600" spc="-15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vs. the monolithic implementation</a:t>
            </a:r>
            <a:r>
              <a:rPr lang="en-US" sz="1600" spc="-50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438" y="483478"/>
            <a:ext cx="6258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pc="-3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Summing up key issues of the multi-die approach </a:t>
            </a:r>
            <a:r>
              <a:rPr lang="en-US" spc="-30" dirty="0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-3</a:t>
            </a:r>
            <a:endParaRPr lang="en-US" spc="-30" dirty="0">
              <a:solidFill>
                <a:schemeClr val="accent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1532" y="1335200"/>
            <a:ext cx="9144000" cy="4850343"/>
          </a:xfrm>
          <a:prstGeom prst="roundRect">
            <a:avLst/>
          </a:prstGeom>
          <a:solidFill>
            <a:srgbClr val="DDF2FF"/>
          </a:solidFill>
          <a:ln>
            <a:solidFill>
              <a:srgbClr val="86A4A7"/>
            </a:solidFill>
          </a:ln>
        </p:spPr>
        <p:txBody>
          <a:bodyPr wrap="square" rtlCol="0" anchor="ctr">
            <a:spAutoFit/>
          </a:bodyPr>
          <a:lstStyle/>
          <a:p>
            <a:pPr marL="285750" indent="-285750" algn="ctr" fontAlgn="base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93" y="1463361"/>
            <a:ext cx="8991600" cy="4722182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 bwMode="auto">
          <a:xfrm>
            <a:off x="7136566" y="4717794"/>
            <a:ext cx="1250577" cy="75303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38589" y="1767448"/>
            <a:ext cx="909521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GB" sz="1500" spc="-3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(CCX: 4-core Core </a:t>
            </a:r>
            <a:r>
              <a:rPr lang="en-GB" sz="1500" spc="-3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CompleX</a:t>
            </a:r>
            <a:r>
              <a:rPr lang="en-GB" sz="1500" spc="-3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1696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670793"/>
            <a:ext cx="7404100" cy="504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2.3 The Infinity Fabric (IF) </a:t>
            </a:r>
            <a:r>
              <a:rPr lang="en-GB" altLang="en-US" sz="1900" dirty="0">
                <a:solidFill>
                  <a:srgbClr val="FFFFFF"/>
                </a:solidFill>
                <a:latin typeface="Verdana" pitchFamily="34" charset="0"/>
              </a:rPr>
              <a:t>cache coherent interconnect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1142308" y="2494729"/>
            <a:ext cx="7138092" cy="468000"/>
            <a:chOff x="699" y="1634"/>
            <a:chExt cx="4448" cy="300"/>
          </a:xfrm>
        </p:grpSpPr>
        <p:sp>
          <p:nvSpPr>
            <p:cNvPr id="4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6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2.3.</a:t>
              </a: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1 </a:t>
              </a: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Overview of the Infinity Fabric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5" name="Text Box 6"/>
            <p:cNvSpPr txBox="1">
              <a:spLocks noChangeArrowheads="1"/>
            </p:cNvSpPr>
            <p:nvPr/>
          </p:nvSpPr>
          <p:spPr bwMode="auto">
            <a:xfrm>
              <a:off x="699" y="1634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1139717" y="2994259"/>
            <a:ext cx="7140683" cy="468000"/>
            <a:chOff x="699" y="1638"/>
            <a:chExt cx="4448" cy="544"/>
          </a:xfrm>
        </p:grpSpPr>
        <p:sp>
          <p:nvSpPr>
            <p:cNvPr id="7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54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2.3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.2 Implementation of the Infinity Fabric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699" y="1652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987972" y="3836271"/>
            <a:ext cx="74768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-3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Only Section 2.3.1 is discussed, Section 2.3.2 is not part of the exam.</a:t>
            </a:r>
          </a:p>
        </p:txBody>
      </p:sp>
    </p:spTree>
    <p:extLst>
      <p:ext uri="{BB962C8B-B14F-4D97-AF65-F5344CB8AC3E}">
        <p14:creationId xmlns:p14="http://schemas.microsoft.com/office/powerpoint/2010/main" val="111484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670793"/>
            <a:ext cx="7404100" cy="504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2.3.1 Overview of the 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Infinity </a:t>
            </a: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Fabric 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436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>
              <a:defRPr/>
            </a:pP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2.3.1 Overview of the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Infinity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Fabric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(1)</a:t>
            </a:r>
            <a:endParaRPr lang="en-US" altLang="en-US" sz="17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114" y="484670"/>
            <a:ext cx="9072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defRPr/>
            </a:pPr>
            <a:r>
              <a:rPr lang="en-US" dirty="0" smtClean="0">
                <a:solidFill>
                  <a:schemeClr val="accent6"/>
                </a:solidFill>
              </a:rPr>
              <a:t>2.3.1 Overview of the </a:t>
            </a:r>
            <a:r>
              <a:rPr lang="en-US" dirty="0">
                <a:solidFill>
                  <a:schemeClr val="accent6"/>
                </a:solidFill>
              </a:rPr>
              <a:t>The Infinity Fabric 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7375" y="2979188"/>
            <a:ext cx="78646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roots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 the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HyperTransport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bus, it is similar to Intel's QPI or UPI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interconnection technology or ARM's CCN (Cache Coherent Network).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1" y="938085"/>
            <a:ext cx="9101958" cy="1941750"/>
          </a:xfrm>
          <a:prstGeom prst="roundRect">
            <a:avLst/>
          </a:prstGeom>
          <a:solidFill>
            <a:srgbClr val="DDEEFF"/>
          </a:solidFill>
          <a:ln w="1587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5710" y="988096"/>
            <a:ext cx="88709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Infinity Fabric (IF)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AMD’s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cache coherent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interconnect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control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network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     </a:t>
            </a:r>
            <a:r>
              <a:rPr lang="en-US" sz="1600" dirty="0" smtClean="0">
                <a:latin typeface="Verdana"/>
              </a:rPr>
              <a:t>designed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a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long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the Zen core.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25006" y="1887994"/>
            <a:ext cx="7452809" cy="8694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link together system units and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provide system wide control functions,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such as power management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or system security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 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2770" y="1559528"/>
            <a:ext cx="38461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task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of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Infinity Fabric is: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92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 animBg="1"/>
      <p:bldP spid="14" grpId="0"/>
      <p:bldP spid="1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2.3.1 Overview of the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Infinity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Fabric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(2)</a:t>
            </a:r>
            <a:endParaRPr lang="en-US" sz="1700" dirty="0"/>
          </a:p>
        </p:txBody>
      </p:sp>
      <p:sp>
        <p:nvSpPr>
          <p:cNvPr id="22" name="TextBox 21"/>
          <p:cNvSpPr txBox="1"/>
          <p:nvPr/>
        </p:nvSpPr>
        <p:spPr>
          <a:xfrm>
            <a:off x="78064" y="482449"/>
            <a:ext cx="4569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Key parts of AMD’s Infinity Fabric (IF)</a:t>
            </a:r>
          </a:p>
        </p:txBody>
      </p:sp>
      <p:sp>
        <p:nvSpPr>
          <p:cNvPr id="11" name="Rounded Rectangle 10"/>
          <p:cNvSpPr/>
          <p:nvPr/>
        </p:nvSpPr>
        <p:spPr bwMode="auto">
          <a:xfrm>
            <a:off x="54648" y="883311"/>
            <a:ext cx="9089352" cy="5580000"/>
          </a:xfrm>
          <a:prstGeom prst="roundRect">
            <a:avLst/>
          </a:prstGeom>
          <a:solidFill>
            <a:srgbClr val="DDEEFF"/>
          </a:solidFill>
          <a:ln w="1587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630" y="966550"/>
            <a:ext cx="62632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Consequently,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Infinity Fabric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consists of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two key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parts: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54649" y="2343492"/>
            <a:ext cx="9054611" cy="3482789"/>
            <a:chOff x="24169" y="2958352"/>
            <a:chExt cx="9054611" cy="348278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/>
            <a:srcRect l="2632" t="31629" r="8625" b="7678"/>
            <a:stretch/>
          </p:blipFill>
          <p:spPr>
            <a:xfrm>
              <a:off x="24169" y="2958352"/>
              <a:ext cx="9054611" cy="3482789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/>
            <a:srcRect l="2632" t="70294" r="71115" b="5803"/>
            <a:stretch/>
          </p:blipFill>
          <p:spPr>
            <a:xfrm>
              <a:off x="24170" y="3671047"/>
              <a:ext cx="2678690" cy="277009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/>
            <a:srcRect l="2632" t="70294" r="71115" b="5803"/>
            <a:stretch/>
          </p:blipFill>
          <p:spPr>
            <a:xfrm>
              <a:off x="7048025" y="3688976"/>
              <a:ext cx="2030755" cy="275216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74816" y="3818960"/>
              <a:ext cx="2629951" cy="7899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marR="0" lvl="0" indent="-28575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Power management</a:t>
              </a:r>
            </a:p>
            <a:p>
              <a:pPr marL="285750" marR="0" lvl="0" indent="-28575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Security and Encryption</a:t>
              </a:r>
            </a:p>
            <a:p>
              <a:pPr marL="285750" marR="0" lvl="0" indent="-28575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Quality of Service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992464" y="3832410"/>
              <a:ext cx="2009076" cy="16517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marR="0" lvl="0" indent="-28575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Coherent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   advanced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   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HyperTransport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   bus</a:t>
              </a:r>
            </a:p>
            <a:p>
              <a:pPr marL="285750" marR="0" lvl="0" indent="-28575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Low latency</a:t>
              </a:r>
            </a:p>
            <a:p>
              <a:pPr marR="0" lvl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   standardized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   interfaces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150916" y="5965952"/>
            <a:ext cx="53443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Key parts of AMD's Infinity Fabric (IF)[19]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799" y="1303285"/>
            <a:ext cx="3973780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 fontAlgn="base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</a:rPr>
              <a:t>a </a:t>
            </a:r>
            <a:r>
              <a:rPr lang="en-US" sz="1600" dirty="0">
                <a:solidFill>
                  <a:srgbClr val="FF0000"/>
                </a:solidFill>
              </a:rPr>
              <a:t>Scalable Data </a:t>
            </a:r>
            <a:r>
              <a:rPr lang="en-US" sz="1600" dirty="0" smtClean="0">
                <a:solidFill>
                  <a:srgbClr val="FF0000"/>
                </a:solidFill>
              </a:rPr>
              <a:t>Fabric (SDF), </a:t>
            </a:r>
            <a:r>
              <a:rPr lang="en-US" sz="1600" dirty="0"/>
              <a:t>and</a:t>
            </a:r>
          </a:p>
          <a:p>
            <a:pPr marL="285750" lvl="0" indent="-285750" fontAlgn="base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</a:rPr>
              <a:t>a </a:t>
            </a:r>
            <a:r>
              <a:rPr lang="en-US" sz="1600" dirty="0">
                <a:solidFill>
                  <a:srgbClr val="FF0000"/>
                </a:solidFill>
              </a:rPr>
              <a:t>Scalable Control </a:t>
            </a:r>
            <a:r>
              <a:rPr lang="en-US" sz="1600" dirty="0" smtClean="0">
                <a:solidFill>
                  <a:srgbClr val="FF0000"/>
                </a:solidFill>
              </a:rPr>
              <a:t>Fabric (SCF), </a:t>
            </a:r>
            <a:endParaRPr lang="en-US" sz="1600" dirty="0">
              <a:solidFill>
                <a:srgbClr val="FF0000"/>
              </a:solidFill>
            </a:endParaRPr>
          </a:p>
          <a:p>
            <a:pPr lvl="0" fontAlgn="base">
              <a:defRPr/>
            </a:pPr>
            <a:r>
              <a:rPr lang="en-US" sz="1600" dirty="0">
                <a:solidFill>
                  <a:srgbClr val="000000"/>
                </a:solidFill>
              </a:rPr>
              <a:t>as seen in the next Figure.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5296" y="6516417"/>
            <a:ext cx="3246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SDF: </a:t>
            </a:r>
            <a:r>
              <a:rPr lang="en-US" sz="1400" spc="-3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Adatkapcsolat</a:t>
            </a:r>
            <a:r>
              <a:rPr lang="en-US" sz="14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   SCF: </a:t>
            </a:r>
            <a:r>
              <a:rPr lang="en-US" sz="1400" spc="-3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Vezérlés</a:t>
            </a:r>
            <a:endParaRPr lang="en-US" sz="1400" spc="-3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936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2.3.1 Overview of the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Infinity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Fabric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(3)</a:t>
            </a:r>
            <a:endParaRPr lang="en-US" sz="1700" dirty="0"/>
          </a:p>
        </p:txBody>
      </p:sp>
      <p:grpSp>
        <p:nvGrpSpPr>
          <p:cNvPr id="3" name="Group 2"/>
          <p:cNvGrpSpPr/>
          <p:nvPr/>
        </p:nvGrpSpPr>
        <p:grpSpPr>
          <a:xfrm>
            <a:off x="24169" y="2085664"/>
            <a:ext cx="9054611" cy="3684495"/>
            <a:chOff x="24169" y="1479176"/>
            <a:chExt cx="9054611" cy="3684495"/>
          </a:xfrm>
        </p:grpSpPr>
        <p:grpSp>
          <p:nvGrpSpPr>
            <p:cNvPr id="4" name="Group 3"/>
            <p:cNvGrpSpPr/>
            <p:nvPr/>
          </p:nvGrpSpPr>
          <p:grpSpPr>
            <a:xfrm>
              <a:off x="24169" y="1479176"/>
              <a:ext cx="9054611" cy="3684495"/>
              <a:chOff x="24169" y="1479176"/>
              <a:chExt cx="9054611" cy="3684495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2"/>
              <a:srcRect l="2632" t="29988" r="8625" b="5803"/>
              <a:stretch/>
            </p:blipFill>
            <p:spPr>
              <a:xfrm>
                <a:off x="24169" y="1479176"/>
                <a:ext cx="9054611" cy="3684495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2"/>
              <a:srcRect l="2632" t="70294" r="71115" b="5803"/>
              <a:stretch/>
            </p:blipFill>
            <p:spPr>
              <a:xfrm>
                <a:off x="24170" y="2286006"/>
                <a:ext cx="2678690" cy="2877664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2"/>
              <a:srcRect l="2632" t="70294" r="71115" b="5803"/>
              <a:stretch/>
            </p:blipFill>
            <p:spPr>
              <a:xfrm>
                <a:off x="7048025" y="2303935"/>
                <a:ext cx="2030755" cy="2859735"/>
              </a:xfrm>
              <a:prstGeom prst="rect">
                <a:avLst/>
              </a:prstGeom>
            </p:spPr>
          </p:pic>
        </p:grpSp>
        <p:sp>
          <p:nvSpPr>
            <p:cNvPr id="5" name="TextBox 4"/>
            <p:cNvSpPr txBox="1"/>
            <p:nvPr/>
          </p:nvSpPr>
          <p:spPr>
            <a:xfrm>
              <a:off x="174816" y="2433919"/>
              <a:ext cx="2629951" cy="7899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marR="0" lvl="0" indent="-28575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Power management</a:t>
              </a:r>
            </a:p>
            <a:p>
              <a:pPr marL="285750" marR="0" lvl="0" indent="-28575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Security and Encryption</a:t>
              </a:r>
            </a:p>
            <a:p>
              <a:pPr marL="285750" marR="0" lvl="0" indent="-28575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Quality of Service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019358" y="2447369"/>
              <a:ext cx="2003049" cy="16517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marR="0" lvl="0" indent="-28575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Coherent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   advanced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   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HyperTransport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   bus</a:t>
              </a:r>
            </a:p>
            <a:p>
              <a:pPr marL="285750" marR="0" lvl="0" indent="-28575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Low latency</a:t>
              </a:r>
            </a:p>
            <a:p>
              <a:pPr marR="0" lvl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    standardized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    interfaces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133161" y="5958419"/>
            <a:ext cx="36329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AMD's Infinity Fabric [19]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6766079" y="2085663"/>
            <a:ext cx="2324136" cy="272976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898" y="484670"/>
            <a:ext cx="4142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Scalable Data Fabric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SDF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-1</a:t>
            </a:r>
          </a:p>
        </p:txBody>
      </p:sp>
      <p:sp>
        <p:nvSpPr>
          <p:cNvPr id="15" name="Rounded Rectangle 14"/>
          <p:cNvSpPr/>
          <p:nvPr/>
        </p:nvSpPr>
        <p:spPr bwMode="auto">
          <a:xfrm>
            <a:off x="13663" y="927572"/>
            <a:ext cx="9088295" cy="1058881"/>
          </a:xfrm>
          <a:prstGeom prst="roundRect">
            <a:avLst/>
          </a:prstGeom>
          <a:solidFill>
            <a:srgbClr val="DDEEFF"/>
          </a:solidFill>
          <a:ln w="1587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0451" y="934182"/>
            <a:ext cx="8831007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Scalable Data Fabric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(SDF)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provides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high performance cache coherent data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interconnect for all system blocks.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is a greatly enhanced version of the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HyperTransport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bus.</a:t>
            </a:r>
          </a:p>
        </p:txBody>
      </p:sp>
    </p:spTree>
    <p:extLst>
      <p:ext uri="{BB962C8B-B14F-4D97-AF65-F5344CB8AC3E}">
        <p14:creationId xmlns:p14="http://schemas.microsoft.com/office/powerpoint/2010/main" val="306177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2.3.1 Overview of the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Infinity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Fabric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(4)</a:t>
            </a:r>
            <a:endParaRPr lang="en-US" sz="1700" dirty="0"/>
          </a:p>
        </p:txBody>
      </p:sp>
      <p:sp>
        <p:nvSpPr>
          <p:cNvPr id="15" name="TextBox 14"/>
          <p:cNvSpPr txBox="1"/>
          <p:nvPr/>
        </p:nvSpPr>
        <p:spPr>
          <a:xfrm>
            <a:off x="71718" y="485229"/>
            <a:ext cx="4142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Scalable Data Fabric (SDF) -2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561" y="2368133"/>
            <a:ext cx="36243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the next examples illustrates.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-1" y="896601"/>
            <a:ext cx="9105637" cy="1440000"/>
          </a:xfrm>
          <a:prstGeom prst="roundRect">
            <a:avLst/>
          </a:prstGeom>
          <a:solidFill>
            <a:srgbClr val="DDEEFF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3874" y="1273078"/>
            <a:ext cx="8988716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a)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building blocks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like CCX core complexes, memory and IO-controllers within a die,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b) different dies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within a package via IFOP (IF On-Package) links and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c) two sockets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a 2S server via IFIS (IF Inter-Socket) links,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796" y="917583"/>
            <a:ext cx="29338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Its task is to interconnect</a:t>
            </a:r>
          </a:p>
        </p:txBody>
      </p:sp>
    </p:spTree>
    <p:extLst>
      <p:ext uri="{BB962C8B-B14F-4D97-AF65-F5344CB8AC3E}">
        <p14:creationId xmlns:p14="http://schemas.microsoft.com/office/powerpoint/2010/main" val="402461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2.3.1 Overview of the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Infinity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Fabric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(5)</a:t>
            </a:r>
            <a:endParaRPr lang="en-US" sz="17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128" y="1309033"/>
            <a:ext cx="9049020" cy="42254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575" y="481263"/>
            <a:ext cx="9036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a)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Use of IF for interconnecting building blocks within a die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Zen 3-based Ryzen 5000 (Cezanne) mobile APU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SoC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[213]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438" y="5776709"/>
            <a:ext cx="8536952" cy="8822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APU: Accelerated Processing Unit (in AMD’s terminology a processor with a GPU)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SoC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System on a </a:t>
            </a: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Chip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 smtClean="0">
                <a:solidFill>
                  <a:srgbClr val="000000"/>
                </a:solidFill>
                <a:latin typeface="Verdana"/>
              </a:rPr>
              <a:t>CCD: CPU Compute Die 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3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sz="1700" dirty="0"/>
              <a:t>1. </a:t>
            </a:r>
            <a:r>
              <a:rPr lang="en-US" sz="1700" dirty="0"/>
              <a:t>Introduction </a:t>
            </a:r>
            <a:r>
              <a:rPr lang="hu-HU" sz="1700" dirty="0"/>
              <a:t>(</a:t>
            </a:r>
            <a:r>
              <a:rPr lang="en-US" sz="1700" dirty="0"/>
              <a:t>2</a:t>
            </a:r>
            <a:r>
              <a:rPr lang="hu-HU" sz="1700" dirty="0"/>
              <a:t>)</a:t>
            </a:r>
          </a:p>
        </p:txBody>
      </p:sp>
      <p:sp>
        <p:nvSpPr>
          <p:cNvPr id="33" name="Text Box 58"/>
          <p:cNvSpPr txBox="1">
            <a:spLocks noChangeArrowheads="1"/>
          </p:cNvSpPr>
          <p:nvPr/>
        </p:nvSpPr>
        <p:spPr bwMode="auto">
          <a:xfrm>
            <a:off x="359283" y="882896"/>
            <a:ext cx="41646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Overview of AMD’s processor lines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84144" y="5696681"/>
            <a:ext cx="8959855" cy="959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Remarks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Before the in-house designed K5, AMD licensed and manufactured Intel designed processors.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Arial"/>
              </a:rPr>
              <a:t>The </a:t>
            </a:r>
            <a:r>
              <a:rPr lang="en-US" sz="1600" dirty="0">
                <a:solidFill>
                  <a:srgbClr val="FF0000"/>
                </a:solidFill>
                <a:latin typeface="Arial"/>
              </a:rPr>
              <a:t>K8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processor is highlighted as it was </a:t>
            </a:r>
            <a:r>
              <a:rPr lang="en-US" sz="1600" dirty="0">
                <a:solidFill>
                  <a:srgbClr val="0070C0"/>
                </a:solidFill>
                <a:latin typeface="Arial"/>
              </a:rPr>
              <a:t>AMD’s first 64-bit x86-64 </a:t>
            </a:r>
            <a:r>
              <a:rPr lang="en-US" sz="1600" dirty="0" smtClean="0">
                <a:solidFill>
                  <a:srgbClr val="0070C0"/>
                </a:solidFill>
                <a:latin typeface="Arial"/>
              </a:rPr>
              <a:t>implementation in 2003</a:t>
            </a:r>
            <a:r>
              <a:rPr lang="en-US" sz="1600" dirty="0" smtClean="0">
                <a:solidFill>
                  <a:srgbClr val="000000"/>
                </a:solidFill>
                <a:latin typeface="Arial"/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0" y="1576769"/>
            <a:ext cx="9211089" cy="3351365"/>
          </a:xfrm>
          <a:prstGeom prst="roundRect">
            <a:avLst/>
          </a:prstGeom>
          <a:solidFill>
            <a:srgbClr val="DDE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Rectangle 3"/>
          <p:cNvSpPr>
            <a:spLocks noChangeArrowheads="1"/>
          </p:cNvSpPr>
          <p:nvPr/>
        </p:nvSpPr>
        <p:spPr bwMode="auto">
          <a:xfrm>
            <a:off x="2713905" y="1724862"/>
            <a:ext cx="3568285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435100" algn="l"/>
              </a:tabLst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AMD’s in-house designed x86 families</a:t>
            </a:r>
            <a:endParaRPr kumimoji="0" lang="hu-HU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6838711" y="2538102"/>
            <a:ext cx="6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Oval 5"/>
          <p:cNvSpPr>
            <a:spLocks noChangeArrowheads="1"/>
          </p:cNvSpPr>
          <p:nvPr/>
        </p:nvSpPr>
        <p:spPr bwMode="auto">
          <a:xfrm>
            <a:off x="865066" y="2407927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Oval 6"/>
          <p:cNvSpPr>
            <a:spLocks noChangeArrowheads="1"/>
          </p:cNvSpPr>
          <p:nvPr/>
        </p:nvSpPr>
        <p:spPr bwMode="auto">
          <a:xfrm>
            <a:off x="6791121" y="2449202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Line 7"/>
          <p:cNvSpPr>
            <a:spLocks noChangeShapeType="1"/>
          </p:cNvSpPr>
          <p:nvPr/>
        </p:nvSpPr>
        <p:spPr bwMode="auto">
          <a:xfrm flipV="1">
            <a:off x="911392" y="2217616"/>
            <a:ext cx="7272000" cy="8129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Line 8"/>
          <p:cNvSpPr>
            <a:spLocks noChangeShapeType="1"/>
          </p:cNvSpPr>
          <p:nvPr/>
        </p:nvSpPr>
        <p:spPr bwMode="auto">
          <a:xfrm rot="5400000" flipH="1" flipV="1">
            <a:off x="2178938" y="2320855"/>
            <a:ext cx="198000" cy="31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Rectangle 9"/>
          <p:cNvSpPr>
            <a:spLocks noChangeArrowheads="1"/>
          </p:cNvSpPr>
          <p:nvPr/>
        </p:nvSpPr>
        <p:spPr bwMode="auto">
          <a:xfrm>
            <a:off x="252018" y="2548534"/>
            <a:ext cx="120545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32-bit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x86 families</a:t>
            </a:r>
          </a:p>
        </p:txBody>
      </p:sp>
      <p:sp>
        <p:nvSpPr>
          <p:cNvPr id="43" name="Line 10"/>
          <p:cNvSpPr>
            <a:spLocks noChangeShapeType="1"/>
          </p:cNvSpPr>
          <p:nvPr/>
        </p:nvSpPr>
        <p:spPr bwMode="auto">
          <a:xfrm rot="-5400000" flipH="1" flipV="1">
            <a:off x="801293" y="2316264"/>
            <a:ext cx="196850" cy="31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Line 11"/>
          <p:cNvSpPr>
            <a:spLocks noChangeShapeType="1"/>
          </p:cNvSpPr>
          <p:nvPr/>
        </p:nvSpPr>
        <p:spPr bwMode="auto">
          <a:xfrm rot="-5400000" flipH="1" flipV="1">
            <a:off x="6728415" y="2332519"/>
            <a:ext cx="211138" cy="31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Rectangle 12"/>
          <p:cNvSpPr>
            <a:spLocks noChangeArrowheads="1"/>
          </p:cNvSpPr>
          <p:nvPr/>
        </p:nvSpPr>
        <p:spPr bwMode="auto">
          <a:xfrm>
            <a:off x="1665911" y="2552616"/>
            <a:ext cx="115897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64-bit Hammer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family</a:t>
            </a:r>
          </a:p>
        </p:txBody>
      </p:sp>
      <p:sp>
        <p:nvSpPr>
          <p:cNvPr id="46" name="Oval 13"/>
          <p:cNvSpPr>
            <a:spLocks noChangeArrowheads="1"/>
          </p:cNvSpPr>
          <p:nvPr/>
        </p:nvSpPr>
        <p:spPr bwMode="auto">
          <a:xfrm>
            <a:off x="2247326" y="2411102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Rectangle 46"/>
          <p:cNvSpPr>
            <a:spLocks noChangeArrowheads="1"/>
          </p:cNvSpPr>
          <p:nvPr/>
        </p:nvSpPr>
        <p:spPr bwMode="auto">
          <a:xfrm>
            <a:off x="3173246" y="2548295"/>
            <a:ext cx="12375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Intermediate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families</a:t>
            </a:r>
          </a:p>
        </p:txBody>
      </p:sp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4731172" y="2551482"/>
            <a:ext cx="12856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Bulldozer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family</a:t>
            </a:r>
          </a:p>
        </p:txBody>
      </p:sp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6502443" y="2551482"/>
            <a:ext cx="70692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Cat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family</a:t>
            </a:r>
          </a:p>
        </p:txBody>
      </p:sp>
      <p:sp>
        <p:nvSpPr>
          <p:cNvPr id="50" name="Rectangle 49"/>
          <p:cNvSpPr>
            <a:spLocks noChangeArrowheads="1"/>
          </p:cNvSpPr>
          <p:nvPr/>
        </p:nvSpPr>
        <p:spPr bwMode="auto">
          <a:xfrm>
            <a:off x="7868600" y="2548295"/>
            <a:ext cx="7453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Zen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family</a:t>
            </a:r>
          </a:p>
        </p:txBody>
      </p:sp>
      <p:sp>
        <p:nvSpPr>
          <p:cNvPr id="51" name="Line 8"/>
          <p:cNvSpPr>
            <a:spLocks noChangeShapeType="1"/>
          </p:cNvSpPr>
          <p:nvPr/>
        </p:nvSpPr>
        <p:spPr bwMode="auto">
          <a:xfrm rot="5400000" flipH="1" flipV="1">
            <a:off x="3671557" y="2323416"/>
            <a:ext cx="198000" cy="31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Oval 13"/>
          <p:cNvSpPr>
            <a:spLocks noChangeArrowheads="1"/>
          </p:cNvSpPr>
          <p:nvPr/>
        </p:nvSpPr>
        <p:spPr bwMode="auto">
          <a:xfrm>
            <a:off x="3739945" y="241366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Line 8"/>
          <p:cNvSpPr>
            <a:spLocks noChangeShapeType="1"/>
          </p:cNvSpPr>
          <p:nvPr/>
        </p:nvSpPr>
        <p:spPr bwMode="auto">
          <a:xfrm rot="5400000" flipH="1" flipV="1">
            <a:off x="5253337" y="2323416"/>
            <a:ext cx="198000" cy="31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Oval 13"/>
          <p:cNvSpPr>
            <a:spLocks noChangeArrowheads="1"/>
          </p:cNvSpPr>
          <p:nvPr/>
        </p:nvSpPr>
        <p:spPr bwMode="auto">
          <a:xfrm>
            <a:off x="5321725" y="241366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Line 8"/>
          <p:cNvSpPr>
            <a:spLocks noChangeShapeType="1"/>
          </p:cNvSpPr>
          <p:nvPr/>
        </p:nvSpPr>
        <p:spPr bwMode="auto">
          <a:xfrm rot="5400000" flipH="1" flipV="1">
            <a:off x="8110376" y="2323416"/>
            <a:ext cx="198000" cy="31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Oval 13"/>
          <p:cNvSpPr>
            <a:spLocks noChangeArrowheads="1"/>
          </p:cNvSpPr>
          <p:nvPr/>
        </p:nvSpPr>
        <p:spPr bwMode="auto">
          <a:xfrm>
            <a:off x="8178764" y="241366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Line 8"/>
          <p:cNvSpPr>
            <a:spLocks noChangeShapeType="1"/>
          </p:cNvSpPr>
          <p:nvPr/>
        </p:nvSpPr>
        <p:spPr bwMode="auto">
          <a:xfrm rot="5400000" flipH="1" flipV="1">
            <a:off x="4407618" y="2102971"/>
            <a:ext cx="198000" cy="31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539348" y="3106940"/>
            <a:ext cx="1394934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K8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/K10/K10.5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families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(08h/10h/10.5h)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(Servers,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clients)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2003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-2009)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203975" y="3106940"/>
            <a:ext cx="1112805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Families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11h/12h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(Clients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oriented)</a:t>
            </a:r>
            <a:endParaRPr kumimoji="0" 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(2008-2011)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4534768" y="3106940"/>
            <a:ext cx="1579278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Family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15h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(High-performance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oriented)</a:t>
            </a:r>
            <a:endParaRPr kumimoji="0" 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(2011-2016)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278517" y="3106940"/>
            <a:ext cx="1084399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Families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14h/16h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(Low-power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oriented)</a:t>
            </a:r>
            <a:endParaRPr kumimoji="0" 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(2011-2015)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483556" y="3123780"/>
            <a:ext cx="1439817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Family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17h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(Modular design)</a:t>
            </a:r>
            <a:endParaRPr kumimoji="0" 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(2017- )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369168" y="3106940"/>
            <a:ext cx="1040670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K5/K6/K7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families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(32-bit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(clients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1996-2003)</a:t>
            </a:r>
          </a:p>
        </p:txBody>
      </p:sp>
      <p:sp>
        <p:nvSpPr>
          <p:cNvPr id="64" name="Text Box 58"/>
          <p:cNvSpPr txBox="1">
            <a:spLocks noChangeArrowheads="1"/>
          </p:cNvSpPr>
          <p:nvPr/>
        </p:nvSpPr>
        <p:spPr bwMode="auto">
          <a:xfrm>
            <a:off x="81583" y="483258"/>
            <a:ext cx="19207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1. Introduction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1388" y="5043638"/>
            <a:ext cx="220925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300" dirty="0">
                <a:latin typeface="+mj-lt"/>
              </a:rPr>
              <a:t>K7: Athlon (1999-2003)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3553" y="5299014"/>
            <a:ext cx="20448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GB" sz="1400" dirty="0">
                <a:latin typeface="+mj-lt"/>
              </a:rPr>
              <a:t>Clients: Laptops/DTs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518328" y="2428947"/>
            <a:ext cx="1423958" cy="2391784"/>
          </a:xfrm>
          <a:prstGeom prst="roundRect">
            <a:avLst/>
          </a:prstGeom>
          <a:ln w="28575">
            <a:solidFill>
              <a:srgbClr val="FF0000"/>
            </a:solidFill>
            <a:prstDash val="sysDot"/>
          </a:ln>
        </p:spPr>
        <p:txBody>
          <a:bodyPr wrap="square" rtlCol="0" anchor="ctr">
            <a:spAutoFit/>
          </a:bodyPr>
          <a:lstStyle/>
          <a:p>
            <a:pPr marL="285750" indent="-285750" algn="ctr" fontAlgn="base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277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" y="0"/>
            <a:ext cx="9144000" cy="3937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2.3.1 Overview of the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Infinity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Fabric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(6)</a:t>
            </a:r>
            <a:endParaRPr lang="en-US" sz="17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5301" t="18337" r="7750" b="19656"/>
          <a:stretch/>
        </p:blipFill>
        <p:spPr>
          <a:xfrm>
            <a:off x="2769749" y="1562717"/>
            <a:ext cx="2464231" cy="31074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460" y="485360"/>
            <a:ext cx="7672293" cy="671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b)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IF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interconnecting different dies within a package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1. gen. EPYC server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[21]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240" y="6485301"/>
            <a:ext cx="61446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Revealed in AMD's EPYC Launch event presentation, June 20 2017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18608" y="4764501"/>
            <a:ext cx="221804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4 dies are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8-core Zeppelin dies </a:t>
            </a:r>
          </a:p>
        </p:txBody>
      </p:sp>
    </p:spTree>
    <p:extLst>
      <p:ext uri="{BB962C8B-B14F-4D97-AF65-F5344CB8AC3E}">
        <p14:creationId xmlns:p14="http://schemas.microsoft.com/office/powerpoint/2010/main" val="14330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2.3.1 Overview of the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Infinity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Fabric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(7)</a:t>
            </a:r>
            <a:endParaRPr lang="en-GB" sz="1700" dirty="0"/>
          </a:p>
        </p:txBody>
      </p:sp>
      <p:sp>
        <p:nvSpPr>
          <p:cNvPr id="3" name="TextBox 2"/>
          <p:cNvSpPr txBox="1"/>
          <p:nvPr/>
        </p:nvSpPr>
        <p:spPr>
          <a:xfrm>
            <a:off x="71460" y="485360"/>
            <a:ext cx="7052443" cy="671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c)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IF for interconnecting two sockets of a 2S server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gen. EPYC server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[21]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2000" t="20840" r="4737" b="36120"/>
          <a:stretch/>
        </p:blipFill>
        <p:spPr>
          <a:xfrm>
            <a:off x="2772075" y="1793578"/>
            <a:ext cx="3955983" cy="22138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50132" y="4148483"/>
            <a:ext cx="221804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2x4 dies are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8-core Zeppelin dies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89681" y="1447093"/>
            <a:ext cx="102438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Socket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24888" y="1435861"/>
            <a:ext cx="102438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Socket 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438" y="6350548"/>
            <a:ext cx="61446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Revealed in AMD's EPYC Launch event presentation, June 20 2017</a:t>
            </a:r>
          </a:p>
        </p:txBody>
      </p:sp>
    </p:spTree>
    <p:extLst>
      <p:ext uri="{BB962C8B-B14F-4D97-AF65-F5344CB8AC3E}">
        <p14:creationId xmlns:p14="http://schemas.microsoft.com/office/powerpoint/2010/main" val="379193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659" name="Text Box 75"/>
          <p:cNvSpPr txBox="1">
            <a:spLocks noChangeArrowheads="1"/>
          </p:cNvSpPr>
          <p:nvPr/>
        </p:nvSpPr>
        <p:spPr bwMode="auto">
          <a:xfrm>
            <a:off x="79268" y="500063"/>
            <a:ext cx="395653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Signaling systems used in buses</a:t>
            </a:r>
          </a:p>
        </p:txBody>
      </p:sp>
      <p:sp>
        <p:nvSpPr>
          <p:cNvPr id="147469" name="Rectangle 10"/>
          <p:cNvSpPr>
            <a:spLocks noChangeArrowheads="1"/>
          </p:cNvSpPr>
          <p:nvPr/>
        </p:nvSpPr>
        <p:spPr bwMode="auto">
          <a:xfrm>
            <a:off x="-11113" y="-1588"/>
            <a:ext cx="9144001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2.3.1 Overview of the Infinity Fabric (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7b)</a:t>
            </a:r>
            <a:endParaRPr kumimoji="0" lang="en-US" altLang="en-US" sz="1700" b="0" i="0" u="none" strike="noStrike" kern="1200" cap="none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cs typeface="Arial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1440" y="869395"/>
            <a:ext cx="9039226" cy="5889975"/>
          </a:xfrm>
          <a:prstGeom prst="roundRect">
            <a:avLst/>
          </a:prstGeom>
          <a:solidFill>
            <a:srgbClr val="DDF2FF"/>
          </a:solidFill>
          <a:ln>
            <a:solidFill>
              <a:srgbClr val="86A4A7"/>
            </a:solidFill>
          </a:ln>
        </p:spPr>
        <p:txBody>
          <a:bodyPr wrap="square" rtlCol="0" anchor="ctr">
            <a:spAutoFit/>
          </a:bodyPr>
          <a:lstStyle/>
          <a:p>
            <a:pPr marL="285750" indent="-285750" algn="ctr" fontAlgn="base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76" name="Rectangle 4"/>
          <p:cNvSpPr>
            <a:spLocks noChangeArrowheads="1"/>
          </p:cNvSpPr>
          <p:nvPr/>
        </p:nvSpPr>
        <p:spPr bwMode="auto">
          <a:xfrm>
            <a:off x="1201738" y="3638267"/>
            <a:ext cx="7826375" cy="1716088"/>
          </a:xfrm>
          <a:prstGeom prst="rect">
            <a:avLst/>
          </a:prstGeom>
          <a:solidFill>
            <a:srgbClr val="EAF5F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7" name="Text Box 10"/>
          <p:cNvSpPr txBox="1">
            <a:spLocks noChangeArrowheads="1"/>
          </p:cNvSpPr>
          <p:nvPr/>
        </p:nvSpPr>
        <p:spPr bwMode="auto">
          <a:xfrm>
            <a:off x="1270000" y="6029120"/>
            <a:ext cx="736600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LVDS:       </a:t>
            </a:r>
            <a:r>
              <a:rPr kumimoji="0" lang="hu-HU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Low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</a:t>
            </a:r>
            <a:r>
              <a:rPr kumimoji="0" lang="hu-HU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Voltage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</a:t>
            </a:r>
            <a:r>
              <a:rPr kumimoji="0" lang="hu-HU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Differential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</a:t>
            </a:r>
            <a:r>
              <a:rPr kumimoji="0" lang="hu-HU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Signaling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     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 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LVTTL:     </a:t>
            </a:r>
            <a:r>
              <a:rPr kumimoji="0" lang="hu-HU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Low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</a:t>
            </a:r>
            <a:r>
              <a:rPr kumimoji="0" lang="hu-HU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Voltage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TTL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(D)RSL:    (</a:t>
            </a:r>
            <a:r>
              <a:rPr kumimoji="0" lang="hu-HU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Differential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) </a:t>
            </a:r>
            <a:r>
              <a:rPr kumimoji="0" lang="hu-HU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Rambus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</a:t>
            </a:r>
            <a:r>
              <a:rPr kumimoji="0" lang="hu-HU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Signaling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</a:t>
            </a:r>
            <a:r>
              <a:rPr kumimoji="0" lang="hu-HU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Level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     SSTL:  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 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</a:t>
            </a:r>
            <a:r>
              <a:rPr kumimoji="0" lang="hu-HU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Stub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Series </a:t>
            </a:r>
            <a:r>
              <a:rPr kumimoji="0" lang="hu-HU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Terminated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</a:t>
            </a:r>
            <a:r>
              <a:rPr kumimoji="0" lang="hu-HU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Logic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          V</a:t>
            </a:r>
            <a:r>
              <a:rPr kumimoji="0" lang="hu-HU" altLang="en-US" sz="12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CM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:         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</a:t>
            </a:r>
            <a:r>
              <a:rPr kumimoji="0" lang="hu-HU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Common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</a:t>
            </a:r>
            <a:r>
              <a:rPr kumimoji="0" lang="hu-HU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Mode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</a:t>
            </a:r>
            <a:r>
              <a:rPr kumimoji="0" lang="hu-HU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Voltage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       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              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V</a:t>
            </a:r>
            <a:r>
              <a:rPr kumimoji="0" lang="hu-HU" altLang="en-US" sz="12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REF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: 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  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 </a:t>
            </a:r>
            <a:r>
              <a:rPr kumimoji="0" lang="hu-HU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Reference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</a:t>
            </a:r>
            <a:r>
              <a:rPr kumimoji="0" lang="hu-HU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Voltage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78" name="Text Box 34"/>
          <p:cNvSpPr txBox="1">
            <a:spLocks noChangeArrowheads="1"/>
          </p:cNvSpPr>
          <p:nvPr/>
        </p:nvSpPr>
        <p:spPr bwMode="auto">
          <a:xfrm>
            <a:off x="1633538" y="4443130"/>
            <a:ext cx="1246187" cy="93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LVTTL (3.3 V)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FPM/EDO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SDRAM </a:t>
            </a: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HI 1.5</a:t>
            </a:r>
            <a:r>
              <a:rPr kumimoji="0" lang="hu-HU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</a:t>
            </a: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9" name="Text Box 35"/>
          <p:cNvSpPr txBox="1">
            <a:spLocks noChangeArrowheads="1"/>
          </p:cNvSpPr>
          <p:nvPr/>
        </p:nvSpPr>
        <p:spPr bwMode="auto">
          <a:xfrm>
            <a:off x="1633538" y="3998630"/>
            <a:ext cx="1112837" cy="538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TTL (5 V)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FPM/EDO </a:t>
            </a: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0" name="Text Box 36"/>
          <p:cNvSpPr txBox="1">
            <a:spLocks noChangeArrowheads="1"/>
          </p:cNvSpPr>
          <p:nvPr/>
        </p:nvSpPr>
        <p:spPr bwMode="auto">
          <a:xfrm>
            <a:off x="4078288" y="4000217"/>
            <a:ext cx="1560512" cy="134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SSTL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SSTL2 (DDR)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SSTL1.8 (DDR2)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SSTL1.5 (DDR3)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RSL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(RDRAM)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FSB</a:t>
            </a:r>
          </a:p>
        </p:txBody>
      </p:sp>
      <p:sp>
        <p:nvSpPr>
          <p:cNvPr id="81" name="Text Box 38"/>
          <p:cNvSpPr txBox="1">
            <a:spLocks noChangeArrowheads="1"/>
          </p:cNvSpPr>
          <p:nvPr/>
        </p:nvSpPr>
        <p:spPr bwMode="auto">
          <a:xfrm>
            <a:off x="6951663" y="3998630"/>
            <a:ext cx="1624012" cy="941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LVDS 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PCie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QPI, DMI, ESI</a:t>
            </a:r>
            <a:endParaRPr kumimoji="0" lang="hu-HU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FB-</a:t>
            </a:r>
            <a:r>
              <a:rPr kumimoji="0" lang="hu-HU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DIMMs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6" name="Text Box 58"/>
          <p:cNvSpPr txBox="1">
            <a:spLocks noChangeArrowheads="1"/>
          </p:cNvSpPr>
          <p:nvPr/>
        </p:nvSpPr>
        <p:spPr bwMode="auto">
          <a:xfrm>
            <a:off x="3652838" y="5322605"/>
            <a:ext cx="2160587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Smaller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hu-HU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voltage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hu-HU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swings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87" name="Group 66"/>
          <p:cNvGrpSpPr>
            <a:grpSpLocks/>
          </p:cNvGrpSpPr>
          <p:nvPr/>
        </p:nvGrpSpPr>
        <p:grpSpPr bwMode="auto">
          <a:xfrm>
            <a:off x="1201738" y="5767182"/>
            <a:ext cx="7532687" cy="117475"/>
            <a:chOff x="718" y="3352"/>
            <a:chExt cx="4776" cy="92"/>
          </a:xfrm>
        </p:grpSpPr>
        <p:sp>
          <p:nvSpPr>
            <p:cNvPr id="88" name="Freeform 67"/>
            <p:cNvSpPr>
              <a:spLocks/>
            </p:cNvSpPr>
            <p:nvPr/>
          </p:nvSpPr>
          <p:spPr bwMode="auto">
            <a:xfrm>
              <a:off x="718" y="3370"/>
              <a:ext cx="4776" cy="59"/>
            </a:xfrm>
            <a:custGeom>
              <a:avLst/>
              <a:gdLst>
                <a:gd name="T0" fmla="*/ 0 w 2994"/>
                <a:gd name="T1" fmla="*/ 2 h 90"/>
                <a:gd name="T2" fmla="*/ 114120 w 2994"/>
                <a:gd name="T3" fmla="*/ 3 h 90"/>
                <a:gd name="T4" fmla="*/ 125541 w 2994"/>
                <a:gd name="T5" fmla="*/ 2 h 90"/>
                <a:gd name="T6" fmla="*/ 114120 w 2994"/>
                <a:gd name="T7" fmla="*/ 0 h 90"/>
                <a:gd name="T8" fmla="*/ 0 w 2994"/>
                <a:gd name="T9" fmla="*/ 2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94" h="90">
                  <a:moveTo>
                    <a:pt x="0" y="45"/>
                  </a:moveTo>
                  <a:lnTo>
                    <a:pt x="2722" y="90"/>
                  </a:lnTo>
                  <a:lnTo>
                    <a:pt x="2994" y="45"/>
                  </a:lnTo>
                  <a:lnTo>
                    <a:pt x="2722" y="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89" name="Line 68"/>
            <p:cNvSpPr>
              <a:spLocks noChangeShapeType="1"/>
            </p:cNvSpPr>
            <p:nvPr/>
          </p:nvSpPr>
          <p:spPr bwMode="auto">
            <a:xfrm flipH="1">
              <a:off x="4920" y="3396"/>
              <a:ext cx="544" cy="4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90" name="Line 69"/>
            <p:cNvSpPr>
              <a:spLocks noChangeShapeType="1"/>
            </p:cNvSpPr>
            <p:nvPr/>
          </p:nvSpPr>
          <p:spPr bwMode="auto">
            <a:xfrm flipH="1" flipV="1">
              <a:off x="4911" y="3352"/>
              <a:ext cx="545" cy="4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</p:grpSp>
      <p:sp>
        <p:nvSpPr>
          <p:cNvPr id="91" name="Text Box 71"/>
          <p:cNvSpPr txBox="1">
            <a:spLocks noChangeArrowheads="1"/>
          </p:cNvSpPr>
          <p:nvPr/>
        </p:nvSpPr>
        <p:spPr bwMode="auto">
          <a:xfrm>
            <a:off x="6959600" y="4843180"/>
            <a:ext cx="1154113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DRSL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XDR (data)</a:t>
            </a: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2" name="Rectangle 91"/>
          <p:cNvSpPr/>
          <p:nvPr/>
        </p:nvSpPr>
        <p:spPr bwMode="auto">
          <a:xfrm>
            <a:off x="1163638" y="1166530"/>
            <a:ext cx="7864475" cy="247808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93" name="Text Box 6"/>
          <p:cNvSpPr txBox="1">
            <a:spLocks noChangeArrowheads="1"/>
          </p:cNvSpPr>
          <p:nvPr/>
        </p:nvSpPr>
        <p:spPr bwMode="auto">
          <a:xfrm>
            <a:off x="4332288" y="1171292"/>
            <a:ext cx="8032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Signals</a:t>
            </a:r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4" name="Text Box 7"/>
          <p:cNvSpPr txBox="1">
            <a:spLocks noChangeArrowheads="1"/>
          </p:cNvSpPr>
          <p:nvPr/>
        </p:nvSpPr>
        <p:spPr bwMode="auto">
          <a:xfrm>
            <a:off x="3805238" y="1930117"/>
            <a:ext cx="18161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Voltage</a:t>
            </a: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</a:t>
            </a:r>
            <a:r>
              <a:rPr kumimoji="0" lang="hu-HU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referenced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97" name="Text Box 8"/>
          <p:cNvSpPr txBox="1">
            <a:spLocks noChangeArrowheads="1"/>
          </p:cNvSpPr>
          <p:nvPr/>
        </p:nvSpPr>
        <p:spPr bwMode="auto">
          <a:xfrm>
            <a:off x="1652588" y="1945992"/>
            <a:ext cx="1300162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Single</a:t>
            </a: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ended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98" name="Text Box 9"/>
          <p:cNvSpPr txBox="1">
            <a:spLocks noChangeArrowheads="1"/>
          </p:cNvSpPr>
          <p:nvPr/>
        </p:nvSpPr>
        <p:spPr bwMode="auto">
          <a:xfrm>
            <a:off x="6815138" y="1930117"/>
            <a:ext cx="1157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Differential</a:t>
            </a:r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grpSp>
        <p:nvGrpSpPr>
          <p:cNvPr id="99" name="Group 11"/>
          <p:cNvGrpSpPr>
            <a:grpSpLocks/>
          </p:cNvGrpSpPr>
          <p:nvPr/>
        </p:nvGrpSpPr>
        <p:grpSpPr bwMode="auto">
          <a:xfrm>
            <a:off x="1228725" y="2309530"/>
            <a:ext cx="2066925" cy="1068387"/>
            <a:chOff x="480" y="1277"/>
            <a:chExt cx="1296" cy="691"/>
          </a:xfrm>
        </p:grpSpPr>
        <p:sp>
          <p:nvSpPr>
            <p:cNvPr id="100" name="AutoShape 12"/>
            <p:cNvSpPr>
              <a:spLocks noChangeAspect="1" noChangeArrowheads="1"/>
            </p:cNvSpPr>
            <p:nvPr/>
          </p:nvSpPr>
          <p:spPr bwMode="auto">
            <a:xfrm>
              <a:off x="480" y="1277"/>
              <a:ext cx="1296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01" name="Line 13"/>
            <p:cNvSpPr>
              <a:spLocks noChangeShapeType="1"/>
            </p:cNvSpPr>
            <p:nvPr/>
          </p:nvSpPr>
          <p:spPr bwMode="auto">
            <a:xfrm>
              <a:off x="610" y="1277"/>
              <a:ext cx="0" cy="64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02" name="Line 14"/>
            <p:cNvSpPr>
              <a:spLocks noChangeShapeType="1"/>
            </p:cNvSpPr>
            <p:nvPr/>
          </p:nvSpPr>
          <p:spPr bwMode="auto">
            <a:xfrm>
              <a:off x="566" y="1882"/>
              <a:ext cx="108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03" name="Line 15"/>
            <p:cNvSpPr>
              <a:spLocks noChangeShapeType="1"/>
            </p:cNvSpPr>
            <p:nvPr/>
          </p:nvSpPr>
          <p:spPr bwMode="auto">
            <a:xfrm>
              <a:off x="610" y="1882"/>
              <a:ext cx="17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04" name="Line 16"/>
            <p:cNvSpPr>
              <a:spLocks noChangeShapeType="1"/>
            </p:cNvSpPr>
            <p:nvPr/>
          </p:nvSpPr>
          <p:spPr bwMode="auto">
            <a:xfrm>
              <a:off x="955" y="1407"/>
              <a:ext cx="30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05" name="Line 17"/>
            <p:cNvSpPr>
              <a:spLocks noChangeShapeType="1"/>
            </p:cNvSpPr>
            <p:nvPr/>
          </p:nvSpPr>
          <p:spPr bwMode="auto">
            <a:xfrm>
              <a:off x="1430" y="1882"/>
              <a:ext cx="17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06" name="Line 18"/>
            <p:cNvSpPr>
              <a:spLocks noChangeShapeType="1"/>
            </p:cNvSpPr>
            <p:nvPr/>
          </p:nvSpPr>
          <p:spPr bwMode="auto">
            <a:xfrm flipV="1">
              <a:off x="782" y="1407"/>
              <a:ext cx="173" cy="47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10" name="Line 19"/>
            <p:cNvSpPr>
              <a:spLocks noChangeShapeType="1"/>
            </p:cNvSpPr>
            <p:nvPr/>
          </p:nvSpPr>
          <p:spPr bwMode="auto">
            <a:xfrm>
              <a:off x="1258" y="1407"/>
              <a:ext cx="172" cy="47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11" name="Text Box 20"/>
            <p:cNvSpPr txBox="1">
              <a:spLocks noChangeArrowheads="1"/>
            </p:cNvSpPr>
            <p:nvPr/>
          </p:nvSpPr>
          <p:spPr bwMode="auto">
            <a:xfrm>
              <a:off x="1646" y="1838"/>
              <a:ext cx="130" cy="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rPr>
                <a:t>t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112" name="AutoShape 21"/>
          <p:cNvSpPr>
            <a:spLocks noChangeAspect="1" noChangeArrowheads="1"/>
          </p:cNvSpPr>
          <p:nvPr/>
        </p:nvSpPr>
        <p:spPr bwMode="auto">
          <a:xfrm>
            <a:off x="3721100" y="2265080"/>
            <a:ext cx="2449513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113" name="Group 22"/>
          <p:cNvGrpSpPr>
            <a:grpSpLocks/>
          </p:cNvGrpSpPr>
          <p:nvPr/>
        </p:nvGrpSpPr>
        <p:grpSpPr bwMode="auto">
          <a:xfrm>
            <a:off x="3873500" y="2265080"/>
            <a:ext cx="2144713" cy="1114425"/>
            <a:chOff x="2208" y="1248"/>
            <a:chExt cx="1344" cy="721"/>
          </a:xfrm>
        </p:grpSpPr>
        <p:sp>
          <p:nvSpPr>
            <p:cNvPr id="114" name="Line 23"/>
            <p:cNvSpPr>
              <a:spLocks noChangeShapeType="1"/>
            </p:cNvSpPr>
            <p:nvPr/>
          </p:nvSpPr>
          <p:spPr bwMode="auto">
            <a:xfrm>
              <a:off x="2256" y="1248"/>
              <a:ext cx="1" cy="67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15" name="Line 24"/>
            <p:cNvSpPr>
              <a:spLocks noChangeShapeType="1"/>
            </p:cNvSpPr>
            <p:nvPr/>
          </p:nvSpPr>
          <p:spPr bwMode="auto">
            <a:xfrm>
              <a:off x="2208" y="1879"/>
              <a:ext cx="12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16" name="Line 25"/>
            <p:cNvSpPr>
              <a:spLocks noChangeShapeType="1"/>
            </p:cNvSpPr>
            <p:nvPr/>
          </p:nvSpPr>
          <p:spPr bwMode="auto">
            <a:xfrm flipV="1">
              <a:off x="2256" y="1632"/>
              <a:ext cx="984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17" name="Line 26"/>
            <p:cNvSpPr>
              <a:spLocks noChangeShapeType="1"/>
            </p:cNvSpPr>
            <p:nvPr/>
          </p:nvSpPr>
          <p:spPr bwMode="auto">
            <a:xfrm>
              <a:off x="2256" y="1789"/>
              <a:ext cx="19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18" name="Line 27"/>
            <p:cNvSpPr>
              <a:spLocks noChangeShapeType="1"/>
            </p:cNvSpPr>
            <p:nvPr/>
          </p:nvSpPr>
          <p:spPr bwMode="auto">
            <a:xfrm>
              <a:off x="2640" y="1473"/>
              <a:ext cx="336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19" name="Line 28"/>
            <p:cNvSpPr>
              <a:spLocks noChangeShapeType="1"/>
            </p:cNvSpPr>
            <p:nvPr/>
          </p:nvSpPr>
          <p:spPr bwMode="auto">
            <a:xfrm>
              <a:off x="3168" y="1789"/>
              <a:ext cx="19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20" name="Line 29"/>
            <p:cNvSpPr>
              <a:spLocks noChangeShapeType="1"/>
            </p:cNvSpPr>
            <p:nvPr/>
          </p:nvSpPr>
          <p:spPr bwMode="auto">
            <a:xfrm flipV="1">
              <a:off x="2448" y="1473"/>
              <a:ext cx="192" cy="31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21" name="Line 30"/>
            <p:cNvSpPr>
              <a:spLocks noChangeShapeType="1"/>
            </p:cNvSpPr>
            <p:nvPr/>
          </p:nvSpPr>
          <p:spPr bwMode="auto">
            <a:xfrm>
              <a:off x="2976" y="1473"/>
              <a:ext cx="192" cy="31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22" name="Text Box 31"/>
            <p:cNvSpPr txBox="1">
              <a:spLocks noChangeArrowheads="1"/>
            </p:cNvSpPr>
            <p:nvPr/>
          </p:nvSpPr>
          <p:spPr bwMode="auto">
            <a:xfrm>
              <a:off x="3408" y="1834"/>
              <a:ext cx="144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rPr>
                <a:t>t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23" name="Text Box 32"/>
            <p:cNvSpPr txBox="1">
              <a:spLocks noChangeArrowheads="1"/>
            </p:cNvSpPr>
            <p:nvPr/>
          </p:nvSpPr>
          <p:spPr bwMode="auto">
            <a:xfrm>
              <a:off x="3168" y="1563"/>
              <a:ext cx="303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rPr>
                <a:t>V</a:t>
              </a:r>
              <a:r>
                <a:rPr kumimoji="0" lang="en-US" altLang="en-US" sz="1200" b="0" i="0" u="none" strike="noStrike" kern="12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rPr>
                <a:t>RE</a:t>
              </a:r>
              <a:r>
                <a:rPr kumimoji="0" lang="hu-HU" altLang="en-US" sz="1200" b="0" i="0" u="none" strike="noStrike" kern="12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rPr>
                <a:t>F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124" name="Text Box 33"/>
          <p:cNvSpPr txBox="1">
            <a:spLocks noChangeArrowheads="1"/>
          </p:cNvSpPr>
          <p:nvPr/>
        </p:nvSpPr>
        <p:spPr bwMode="auto">
          <a:xfrm>
            <a:off x="1617663" y="3963705"/>
            <a:ext cx="18415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25" name="Text Box 37"/>
          <p:cNvSpPr txBox="1">
            <a:spLocks noChangeArrowheads="1"/>
          </p:cNvSpPr>
          <p:nvPr/>
        </p:nvSpPr>
        <p:spPr bwMode="auto">
          <a:xfrm>
            <a:off x="6494463" y="4038317"/>
            <a:ext cx="1841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126" name="Group 39"/>
          <p:cNvGrpSpPr>
            <a:grpSpLocks/>
          </p:cNvGrpSpPr>
          <p:nvPr/>
        </p:nvGrpSpPr>
        <p:grpSpPr bwMode="auto">
          <a:xfrm>
            <a:off x="6294438" y="2190467"/>
            <a:ext cx="2733675" cy="1336675"/>
            <a:chOff x="3792" y="1200"/>
            <a:chExt cx="1714" cy="864"/>
          </a:xfrm>
        </p:grpSpPr>
        <p:sp>
          <p:nvSpPr>
            <p:cNvPr id="127" name="AutoShape 40"/>
            <p:cNvSpPr>
              <a:spLocks noChangeAspect="1" noChangeArrowheads="1"/>
            </p:cNvSpPr>
            <p:nvPr/>
          </p:nvSpPr>
          <p:spPr bwMode="auto">
            <a:xfrm>
              <a:off x="3840" y="1200"/>
              <a:ext cx="1632" cy="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28" name="Line 41"/>
            <p:cNvSpPr>
              <a:spLocks noChangeShapeType="1"/>
            </p:cNvSpPr>
            <p:nvPr/>
          </p:nvSpPr>
          <p:spPr bwMode="auto">
            <a:xfrm flipH="1">
              <a:off x="3984" y="1248"/>
              <a:ext cx="0" cy="67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29" name="Line 42"/>
            <p:cNvSpPr>
              <a:spLocks noChangeShapeType="1"/>
            </p:cNvSpPr>
            <p:nvPr/>
          </p:nvSpPr>
          <p:spPr bwMode="auto">
            <a:xfrm>
              <a:off x="3942" y="1871"/>
              <a:ext cx="127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30" name="Line 43"/>
            <p:cNvSpPr>
              <a:spLocks noChangeShapeType="1"/>
            </p:cNvSpPr>
            <p:nvPr/>
          </p:nvSpPr>
          <p:spPr bwMode="auto">
            <a:xfrm flipV="1">
              <a:off x="3920" y="1621"/>
              <a:ext cx="1224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31" name="Line 44"/>
            <p:cNvSpPr>
              <a:spLocks noChangeShapeType="1"/>
            </p:cNvSpPr>
            <p:nvPr/>
          </p:nvSpPr>
          <p:spPr bwMode="auto">
            <a:xfrm>
              <a:off x="3993" y="1728"/>
              <a:ext cx="204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32" name="Line 45"/>
            <p:cNvSpPr>
              <a:spLocks noChangeShapeType="1"/>
            </p:cNvSpPr>
            <p:nvPr/>
          </p:nvSpPr>
          <p:spPr bwMode="auto">
            <a:xfrm>
              <a:off x="4401" y="1487"/>
              <a:ext cx="357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33" name="Line 46"/>
            <p:cNvSpPr>
              <a:spLocks noChangeShapeType="1"/>
            </p:cNvSpPr>
            <p:nvPr/>
          </p:nvSpPr>
          <p:spPr bwMode="auto">
            <a:xfrm>
              <a:off x="4962" y="1728"/>
              <a:ext cx="204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39" name="Line 47"/>
            <p:cNvSpPr>
              <a:spLocks noChangeShapeType="1"/>
            </p:cNvSpPr>
            <p:nvPr/>
          </p:nvSpPr>
          <p:spPr bwMode="auto">
            <a:xfrm flipV="1">
              <a:off x="4176" y="1488"/>
              <a:ext cx="240" cy="24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0" name="Line 48"/>
            <p:cNvSpPr>
              <a:spLocks noChangeShapeType="1"/>
            </p:cNvSpPr>
            <p:nvPr/>
          </p:nvSpPr>
          <p:spPr bwMode="auto">
            <a:xfrm>
              <a:off x="4752" y="1488"/>
              <a:ext cx="192" cy="24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1" name="Text Box 49"/>
            <p:cNvSpPr txBox="1">
              <a:spLocks noChangeArrowheads="1"/>
            </p:cNvSpPr>
            <p:nvPr/>
          </p:nvSpPr>
          <p:spPr bwMode="auto">
            <a:xfrm>
              <a:off x="5217" y="1911"/>
              <a:ext cx="153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rPr>
                <a:t>t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42" name="Text Box 50"/>
            <p:cNvSpPr txBox="1">
              <a:spLocks noChangeArrowheads="1"/>
            </p:cNvSpPr>
            <p:nvPr/>
          </p:nvSpPr>
          <p:spPr bwMode="auto">
            <a:xfrm>
              <a:off x="3806" y="1355"/>
              <a:ext cx="322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rPr>
                <a:t>S+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43" name="Line 51"/>
            <p:cNvSpPr>
              <a:spLocks noChangeShapeType="1"/>
            </p:cNvSpPr>
            <p:nvPr/>
          </p:nvSpPr>
          <p:spPr bwMode="auto">
            <a:xfrm rot="10800000">
              <a:off x="3984" y="1487"/>
              <a:ext cx="204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4" name="Line 52"/>
            <p:cNvSpPr>
              <a:spLocks noChangeShapeType="1"/>
            </p:cNvSpPr>
            <p:nvPr/>
          </p:nvSpPr>
          <p:spPr bwMode="auto">
            <a:xfrm rot="10800000">
              <a:off x="4401" y="1728"/>
              <a:ext cx="357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5" name="Line 53"/>
            <p:cNvSpPr>
              <a:spLocks noChangeShapeType="1"/>
            </p:cNvSpPr>
            <p:nvPr/>
          </p:nvSpPr>
          <p:spPr bwMode="auto">
            <a:xfrm rot="10800000">
              <a:off x="4962" y="1487"/>
              <a:ext cx="204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6" name="Line 54"/>
            <p:cNvSpPr>
              <a:spLocks noChangeShapeType="1"/>
            </p:cNvSpPr>
            <p:nvPr/>
          </p:nvSpPr>
          <p:spPr bwMode="auto">
            <a:xfrm rot="10800000" flipV="1">
              <a:off x="4752" y="1488"/>
              <a:ext cx="240" cy="24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" name="Line 55"/>
            <p:cNvSpPr>
              <a:spLocks noChangeShapeType="1"/>
            </p:cNvSpPr>
            <p:nvPr/>
          </p:nvSpPr>
          <p:spPr bwMode="auto">
            <a:xfrm rot="10800000">
              <a:off x="4176" y="1488"/>
              <a:ext cx="240" cy="24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8" name="Text Box 56"/>
            <p:cNvSpPr txBox="1">
              <a:spLocks noChangeArrowheads="1"/>
            </p:cNvSpPr>
            <p:nvPr/>
          </p:nvSpPr>
          <p:spPr bwMode="auto">
            <a:xfrm>
              <a:off x="3792" y="1622"/>
              <a:ext cx="322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rPr>
                <a:t>S-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49" name="Text Box 57"/>
            <p:cNvSpPr txBox="1">
              <a:spLocks noChangeArrowheads="1"/>
            </p:cNvSpPr>
            <p:nvPr/>
          </p:nvSpPr>
          <p:spPr bwMode="auto">
            <a:xfrm>
              <a:off x="5222" y="1555"/>
              <a:ext cx="284" cy="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rPr>
                <a:t>V</a:t>
              </a:r>
              <a:r>
                <a:rPr kumimoji="0" lang="hu-HU" altLang="en-US" sz="1200" b="0" i="0" u="none" strike="noStrike" kern="12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rPr>
                <a:t>CM</a:t>
              </a:r>
              <a:endParaRPr kumimoji="0" lang="en-US" altLang="en-US" sz="12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endParaRPr>
            </a:p>
          </p:txBody>
        </p:sp>
      </p:grpSp>
      <p:sp>
        <p:nvSpPr>
          <p:cNvPr id="150" name="Line 59"/>
          <p:cNvSpPr>
            <a:spLocks noChangeShapeType="1"/>
          </p:cNvSpPr>
          <p:nvPr/>
        </p:nvSpPr>
        <p:spPr bwMode="auto">
          <a:xfrm>
            <a:off x="4738688" y="1445930"/>
            <a:ext cx="0" cy="4381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51" name="Line 60"/>
          <p:cNvSpPr>
            <a:spLocks noChangeShapeType="1"/>
          </p:cNvSpPr>
          <p:nvPr/>
        </p:nvSpPr>
        <p:spPr bwMode="auto">
          <a:xfrm flipH="1">
            <a:off x="2211388" y="1447517"/>
            <a:ext cx="2516187" cy="44132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52" name="Line 61"/>
          <p:cNvSpPr>
            <a:spLocks noChangeShapeType="1"/>
          </p:cNvSpPr>
          <p:nvPr/>
        </p:nvSpPr>
        <p:spPr bwMode="auto">
          <a:xfrm>
            <a:off x="4738688" y="1447517"/>
            <a:ext cx="2622550" cy="4064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53" name="Oval 62"/>
          <p:cNvSpPr>
            <a:spLocks noChangeArrowheads="1"/>
          </p:cNvSpPr>
          <p:nvPr/>
        </p:nvSpPr>
        <p:spPr bwMode="auto">
          <a:xfrm>
            <a:off x="2189163" y="1853917"/>
            <a:ext cx="55562" cy="55563"/>
          </a:xfrm>
          <a:prstGeom prst="ellipse">
            <a:avLst/>
          </a:prstGeom>
          <a:noFill/>
          <a:ln w="635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54" name="Oval 63"/>
          <p:cNvSpPr>
            <a:spLocks noChangeArrowheads="1"/>
          </p:cNvSpPr>
          <p:nvPr/>
        </p:nvSpPr>
        <p:spPr bwMode="auto">
          <a:xfrm>
            <a:off x="4711700" y="1857092"/>
            <a:ext cx="55563" cy="55563"/>
          </a:xfrm>
          <a:prstGeom prst="ellipse">
            <a:avLst/>
          </a:prstGeom>
          <a:noFill/>
          <a:ln w="635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55" name="Oval 64"/>
          <p:cNvSpPr>
            <a:spLocks noChangeArrowheads="1"/>
          </p:cNvSpPr>
          <p:nvPr/>
        </p:nvSpPr>
        <p:spPr bwMode="auto">
          <a:xfrm>
            <a:off x="7367588" y="1847567"/>
            <a:ext cx="55562" cy="55563"/>
          </a:xfrm>
          <a:prstGeom prst="ellipse">
            <a:avLst/>
          </a:prstGeom>
          <a:noFill/>
          <a:ln w="635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56" name="Text Box 65"/>
          <p:cNvSpPr txBox="1">
            <a:spLocks noChangeArrowheads="1"/>
          </p:cNvSpPr>
          <p:nvPr/>
        </p:nvSpPr>
        <p:spPr bwMode="auto">
          <a:xfrm>
            <a:off x="57150" y="2238092"/>
            <a:ext cx="10731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Typ.voltage</a:t>
            </a:r>
            <a:endParaRPr kumimoji="0" lang="hu-HU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swings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157" name="Text Box 70"/>
          <p:cNvSpPr txBox="1">
            <a:spLocks noChangeArrowheads="1"/>
          </p:cNvSpPr>
          <p:nvPr/>
        </p:nvSpPr>
        <p:spPr bwMode="auto">
          <a:xfrm>
            <a:off x="4100513" y="3704942"/>
            <a:ext cx="1141412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600-800 mV</a:t>
            </a: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58" name="Text Box 72"/>
          <p:cNvSpPr txBox="1">
            <a:spLocks noChangeArrowheads="1"/>
          </p:cNvSpPr>
          <p:nvPr/>
        </p:nvSpPr>
        <p:spPr bwMode="auto">
          <a:xfrm>
            <a:off x="6792913" y="3701767"/>
            <a:ext cx="1509712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200-300 mV</a:t>
            </a: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59" name="Text Box 73"/>
          <p:cNvSpPr txBox="1">
            <a:spLocks noChangeArrowheads="1"/>
          </p:cNvSpPr>
          <p:nvPr/>
        </p:nvSpPr>
        <p:spPr bwMode="auto">
          <a:xfrm>
            <a:off x="1776413" y="3679542"/>
            <a:ext cx="9207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3.3-5 V   </a:t>
            </a: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60" name="Text Box 74"/>
          <p:cNvSpPr txBox="1">
            <a:spLocks noChangeArrowheads="1"/>
          </p:cNvSpPr>
          <p:nvPr/>
        </p:nvSpPr>
        <p:spPr bwMode="auto">
          <a:xfrm>
            <a:off x="112713" y="4004980"/>
            <a:ext cx="89535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Signaling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system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used in</a:t>
            </a:r>
          </a:p>
        </p:txBody>
      </p:sp>
    </p:spTree>
    <p:extLst>
      <p:ext uri="{BB962C8B-B14F-4D97-AF65-F5344CB8AC3E}">
        <p14:creationId xmlns:p14="http://schemas.microsoft.com/office/powerpoint/2010/main" val="3289162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7" grpId="0"/>
      <p:bldP spid="78" grpId="0"/>
      <p:bldP spid="79" grpId="0"/>
      <p:bldP spid="80" grpId="0"/>
      <p:bldP spid="81" grpId="0"/>
      <p:bldP spid="86" grpId="0"/>
      <p:bldP spid="91" grpId="0"/>
      <p:bldP spid="92" grpId="0" animBg="1"/>
      <p:bldP spid="93" grpId="0"/>
      <p:bldP spid="94" grpId="0"/>
      <p:bldP spid="97" grpId="0"/>
      <p:bldP spid="98" grpId="0"/>
      <p:bldP spid="112" grpId="0"/>
      <p:bldP spid="124" grpId="0"/>
      <p:bldP spid="125" grpId="0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/>
      <p:bldP spid="157" grpId="0"/>
      <p:bldP spid="158" grpId="0"/>
      <p:bldP spid="159" grpId="0"/>
      <p:bldP spid="160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2.3.1 Overview of the Infinity Fabric 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7c)</a:t>
            </a:r>
            <a:endParaRPr lang="en-US" sz="1700" spc="-9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-2329"/>
          <a:stretch/>
        </p:blipFill>
        <p:spPr>
          <a:xfrm>
            <a:off x="3301465" y="570600"/>
            <a:ext cx="5540089" cy="61767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6686" y="485465"/>
            <a:ext cx="32117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 Implementation of 1.gen. IFOP links with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single-ended data lanes and differential clock lanes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[87]</a:t>
            </a:r>
          </a:p>
        </p:txBody>
      </p:sp>
      <p:sp>
        <p:nvSpPr>
          <p:cNvPr id="3" name="Oval 2"/>
          <p:cNvSpPr/>
          <p:nvPr/>
        </p:nvSpPr>
        <p:spPr bwMode="auto">
          <a:xfrm>
            <a:off x="5467149" y="1809551"/>
            <a:ext cx="1482290" cy="481263"/>
          </a:xfrm>
          <a:prstGeom prst="ellips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73026" y="2358188"/>
            <a:ext cx="13260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Differential lanes </a:t>
            </a:r>
          </a:p>
        </p:txBody>
      </p:sp>
      <p:sp>
        <p:nvSpPr>
          <p:cNvPr id="6" name="Oval 5"/>
          <p:cNvSpPr/>
          <p:nvPr/>
        </p:nvSpPr>
        <p:spPr bwMode="auto">
          <a:xfrm>
            <a:off x="5236143" y="2369323"/>
            <a:ext cx="1838426" cy="749262"/>
          </a:xfrm>
          <a:prstGeom prst="ellips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50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4169" y="2691432"/>
            <a:ext cx="9054611" cy="3684495"/>
            <a:chOff x="24169" y="1479176"/>
            <a:chExt cx="9054611" cy="3684495"/>
          </a:xfrm>
        </p:grpSpPr>
        <p:grpSp>
          <p:nvGrpSpPr>
            <p:cNvPr id="6" name="Group 5"/>
            <p:cNvGrpSpPr/>
            <p:nvPr/>
          </p:nvGrpSpPr>
          <p:grpSpPr>
            <a:xfrm>
              <a:off x="24169" y="1479176"/>
              <a:ext cx="9054611" cy="3684495"/>
              <a:chOff x="24169" y="1479176"/>
              <a:chExt cx="9054611" cy="3684495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2"/>
              <a:srcRect l="2632" t="29988" r="8625" b="5803"/>
              <a:stretch/>
            </p:blipFill>
            <p:spPr>
              <a:xfrm>
                <a:off x="24169" y="1479176"/>
                <a:ext cx="9054611" cy="3684495"/>
              </a:xfrm>
              <a:prstGeom prst="rect">
                <a:avLst/>
              </a:prstGeom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2"/>
              <a:srcRect l="2632" t="70294" r="71115" b="5803"/>
              <a:stretch/>
            </p:blipFill>
            <p:spPr>
              <a:xfrm>
                <a:off x="24170" y="2286006"/>
                <a:ext cx="2678690" cy="2877664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2"/>
              <a:srcRect l="2632" t="70294" r="71115" b="5803"/>
              <a:stretch/>
            </p:blipFill>
            <p:spPr>
              <a:xfrm>
                <a:off x="7048025" y="2303935"/>
                <a:ext cx="2030755" cy="2859735"/>
              </a:xfrm>
              <a:prstGeom prst="rect">
                <a:avLst/>
              </a:prstGeom>
            </p:spPr>
          </p:pic>
        </p:grpSp>
        <p:sp>
          <p:nvSpPr>
            <p:cNvPr id="7" name="TextBox 6"/>
            <p:cNvSpPr txBox="1"/>
            <p:nvPr/>
          </p:nvSpPr>
          <p:spPr>
            <a:xfrm>
              <a:off x="174816" y="2433919"/>
              <a:ext cx="2629951" cy="7899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marR="0" lvl="0" indent="-28575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Power management</a:t>
              </a:r>
            </a:p>
            <a:p>
              <a:pPr marL="285750" marR="0" lvl="0" indent="-28575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Security and Encryption</a:t>
              </a:r>
            </a:p>
            <a:p>
              <a:pPr marL="285750" marR="0" lvl="0" indent="-28575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Quality of Service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992464" y="2447369"/>
              <a:ext cx="2009076" cy="16517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marR="0" lvl="0" indent="-28575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Coherent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   advanced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   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HyperTransport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   bus</a:t>
              </a:r>
            </a:p>
            <a:p>
              <a:pPr marL="285750" marR="0" lvl="0" indent="-28575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Low latency</a:t>
              </a:r>
            </a:p>
            <a:p>
              <a:pPr marR="0" lvl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    standardized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    interfaces</a:t>
              </a:r>
            </a:p>
          </p:txBody>
        </p:sp>
      </p:grp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2.3.1 Overview of the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Infinity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Fabric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(8)</a:t>
            </a:r>
            <a:endParaRPr lang="en-US" sz="1700" dirty="0"/>
          </a:p>
        </p:txBody>
      </p:sp>
      <p:sp>
        <p:nvSpPr>
          <p:cNvPr id="14" name="TextBox 13"/>
          <p:cNvSpPr txBox="1"/>
          <p:nvPr/>
        </p:nvSpPr>
        <p:spPr>
          <a:xfrm>
            <a:off x="3133161" y="6470058"/>
            <a:ext cx="36329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AMD's Infinity Fabric [19]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0" y="2770087"/>
            <a:ext cx="2904565" cy="180191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718" y="482526"/>
            <a:ext cx="367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Scalable Control Fabric -1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315" y="2112296"/>
            <a:ext cx="21589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indicated below.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-20526" y="873338"/>
            <a:ext cx="9144000" cy="1212397"/>
          </a:xfrm>
          <a:prstGeom prst="roundRect">
            <a:avLst/>
          </a:prstGeom>
          <a:solidFill>
            <a:srgbClr val="DDEEFF"/>
          </a:solidFill>
          <a:ln w="1587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681" y="881633"/>
            <a:ext cx="65930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Scalable Control Fabric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is responsible for the system wide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27297" y="1168503"/>
            <a:ext cx="2940805" cy="882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management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Security and Encryption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Quality of Service,</a:t>
            </a:r>
          </a:p>
        </p:txBody>
      </p:sp>
    </p:spTree>
    <p:extLst>
      <p:ext uri="{BB962C8B-B14F-4D97-AF65-F5344CB8AC3E}">
        <p14:creationId xmlns:p14="http://schemas.microsoft.com/office/powerpoint/2010/main" val="263864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2.3.1 Overview of the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Infinity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Fabric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(9)</a:t>
            </a:r>
            <a:endParaRPr lang="en-US" sz="1700" dirty="0"/>
          </a:p>
        </p:txBody>
      </p:sp>
      <p:sp>
        <p:nvSpPr>
          <p:cNvPr id="3" name="TextBox 2"/>
          <p:cNvSpPr txBox="1"/>
          <p:nvPr/>
        </p:nvSpPr>
        <p:spPr>
          <a:xfrm>
            <a:off x="71898" y="484670"/>
            <a:ext cx="367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Scalable Control Fabric -2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-10506" y="938811"/>
            <a:ext cx="9144000" cy="2004086"/>
          </a:xfrm>
          <a:prstGeom prst="roundRect">
            <a:avLst/>
          </a:prstGeom>
          <a:solidFill>
            <a:srgbClr val="DDEEFF"/>
          </a:solidFill>
          <a:ln w="1587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6529" y="991361"/>
            <a:ext cx="8539132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Scalable Control Fabric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incorporates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central control elements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and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remote embedded elements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dispersed in all blocks of the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SoC.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  <a:p>
            <a:pPr marL="285750" indent="-285750" fontAlgn="base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</a:rPr>
              <a:t>The </a:t>
            </a:r>
            <a:r>
              <a:rPr lang="en-US" sz="1600" dirty="0">
                <a:solidFill>
                  <a:srgbClr val="FF0000"/>
                </a:solidFill>
              </a:rPr>
              <a:t>remote embedded elements </a:t>
            </a:r>
            <a:r>
              <a:rPr lang="en-US" sz="1600" dirty="0">
                <a:solidFill>
                  <a:srgbClr val="000000"/>
                </a:solidFill>
              </a:rPr>
              <a:t>are mainly </a:t>
            </a:r>
            <a:r>
              <a:rPr lang="en-US" sz="1600" dirty="0">
                <a:solidFill>
                  <a:srgbClr val="0070C0"/>
                </a:solidFill>
              </a:rPr>
              <a:t>sensors</a:t>
            </a:r>
            <a:r>
              <a:rPr lang="en-US" sz="1600" dirty="0">
                <a:solidFill>
                  <a:srgbClr val="000000"/>
                </a:solidFill>
              </a:rPr>
              <a:t> monitoring temperature, </a:t>
            </a:r>
          </a:p>
          <a:p>
            <a:pPr lvl="0" fontAlgn="base">
              <a:spcAft>
                <a:spcPts val="60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      speed and voltage.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5900" y="2167331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285750" lvl="0" indent="-285750" fontAlgn="base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</a:rPr>
              <a:t>The data acquired is fed into the </a:t>
            </a:r>
            <a:r>
              <a:rPr lang="en-US" sz="1600" dirty="0">
                <a:solidFill>
                  <a:srgbClr val="FF0000"/>
                </a:solidFill>
              </a:rPr>
              <a:t>central control element </a:t>
            </a:r>
            <a:r>
              <a:rPr lang="en-US" sz="1600" dirty="0">
                <a:solidFill>
                  <a:srgbClr val="000000"/>
                </a:solidFill>
              </a:rPr>
              <a:t>and allows to optimize </a:t>
            </a:r>
          </a:p>
          <a:p>
            <a:pPr lvl="0" fontAlgn="base">
              <a:defRPr/>
            </a:pPr>
            <a:r>
              <a:rPr lang="en-US" sz="1600" dirty="0">
                <a:solidFill>
                  <a:srgbClr val="000000"/>
                </a:solidFill>
              </a:rPr>
              <a:t>        power management in a closed control loop, as seen in the next Figure.   </a:t>
            </a:r>
          </a:p>
        </p:txBody>
      </p:sp>
    </p:spTree>
    <p:extLst>
      <p:ext uri="{BB962C8B-B14F-4D97-AF65-F5344CB8AC3E}">
        <p14:creationId xmlns:p14="http://schemas.microsoft.com/office/powerpoint/2010/main" val="329553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9272" y="499417"/>
            <a:ext cx="7638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Principle of the operation of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Infinity System’s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Control Fabric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3</a:t>
            </a:r>
            <a:r>
              <a:rPr lang="en-US" dirty="0">
                <a:latin typeface="+mj-lt"/>
              </a:rPr>
              <a:t>]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40540" y="1064847"/>
            <a:ext cx="26993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400" dirty="0">
                <a:latin typeface="+mj-lt"/>
              </a:rPr>
              <a:t>Control algorithms for </a:t>
            </a:r>
            <a:r>
              <a:rPr lang="en-US" sz="1400" dirty="0" err="1">
                <a:latin typeface="+mj-lt"/>
              </a:rPr>
              <a:t>AVFS</a:t>
            </a:r>
            <a:endParaRPr lang="en-US" sz="14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25907" y="4773706"/>
            <a:ext cx="38940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en-US" sz="1600" dirty="0"/>
              <a:t>The system may be customized</a:t>
            </a:r>
          </a:p>
          <a:p>
            <a:pPr algn="ctr" fontAlgn="base"/>
            <a:r>
              <a:rPr lang="en-US" sz="1600" dirty="0"/>
              <a:t>by choosing the proper balance between</a:t>
            </a:r>
          </a:p>
          <a:p>
            <a:pPr algn="ctr" fontAlgn="base"/>
            <a:r>
              <a:rPr lang="en-US" sz="1600" dirty="0"/>
              <a:t>performance and power consumption</a:t>
            </a:r>
            <a:endParaRPr lang="en-US" sz="16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49588" y="1069330"/>
            <a:ext cx="2675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400" dirty="0">
                <a:latin typeface="+mj-lt"/>
              </a:rPr>
              <a:t>Over 1000 sensors per CCX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2.3.1 Overview of the Infinity Fabric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(10)</a:t>
            </a:r>
            <a:endParaRPr lang="en-US" dirty="0"/>
          </a:p>
        </p:txBody>
      </p:sp>
      <p:pic>
        <p:nvPicPr>
          <p:cNvPr id="13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38409" y="1573307"/>
            <a:ext cx="6332292" cy="3083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91200" y="3090041"/>
            <a:ext cx="32161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Central Control Element</a:t>
            </a:r>
          </a:p>
        </p:txBody>
      </p:sp>
    </p:spTree>
    <p:extLst>
      <p:ext uri="{BB962C8B-B14F-4D97-AF65-F5344CB8AC3E}">
        <p14:creationId xmlns:p14="http://schemas.microsoft.com/office/powerpoint/2010/main" val="196991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670793"/>
            <a:ext cx="7404100" cy="504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2.3.2 Implementation of the 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Infinity </a:t>
            </a: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Fabric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32503" y="2638100"/>
            <a:ext cx="48884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-3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Optional reading, not part of the exam.</a:t>
            </a:r>
          </a:p>
        </p:txBody>
      </p:sp>
    </p:spTree>
    <p:extLst>
      <p:ext uri="{BB962C8B-B14F-4D97-AF65-F5344CB8AC3E}">
        <p14:creationId xmlns:p14="http://schemas.microsoft.com/office/powerpoint/2010/main" val="196762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2.3.2.1 Implementation of the Scalable Data </a:t>
            </a:r>
            <a:r>
              <a:rPr lang="en-US" dirty="0" smtClean="0"/>
              <a:t>Fabric (1)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1438" y="483478"/>
            <a:ext cx="4992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pc="-3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2.3.2 Implementation of the Infinity Fabric</a:t>
            </a:r>
            <a:endParaRPr lang="en-US" spc="-30" dirty="0" err="1">
              <a:solidFill>
                <a:schemeClr val="accent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5915" y="1651450"/>
            <a:ext cx="8988716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a)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building blocks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like CCX core complexes, memory and IO-controllers within a die,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b) different dies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within a package via IFOP (IF On-Package) links and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c) two sockets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a 2S server via IFIS (IF Inter-Socket) links,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438" y="837488"/>
            <a:ext cx="5960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pc="-30" dirty="0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2.3.2.1 Implementation of the Scalable Data Fabric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662" y="1271751"/>
            <a:ext cx="86484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As discussed before, the task of the Scalable Data Fabric is </a:t>
            </a:r>
            <a:r>
              <a:rPr lang="en-US" sz="1600" spc="-3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threefold</a:t>
            </a:r>
            <a:r>
              <a:rPr lang="en-US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, to interconnect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662" y="2690650"/>
            <a:ext cx="69690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Its implementation differs according to its specific task, as follows.</a:t>
            </a:r>
          </a:p>
        </p:txBody>
      </p:sp>
    </p:spTree>
    <p:extLst>
      <p:ext uri="{BB962C8B-B14F-4D97-AF65-F5344CB8AC3E}">
        <p14:creationId xmlns:p14="http://schemas.microsoft.com/office/powerpoint/2010/main" val="222977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020"/>
            <a:ext cx="9144000" cy="393700"/>
          </a:xfrm>
        </p:spPr>
        <p:txBody>
          <a:bodyPr/>
          <a:lstStyle/>
          <a:p>
            <a:r>
              <a:rPr lang="en-US" dirty="0"/>
              <a:t>2.3.2.1 Implementation of the Scalable Data Fabric </a:t>
            </a:r>
            <a:r>
              <a:rPr lang="en-US" dirty="0" smtClean="0"/>
              <a:t>(2)</a:t>
            </a:r>
            <a:endParaRPr lang="en-US" sz="1700" spc="-80" dirty="0"/>
          </a:p>
        </p:txBody>
      </p:sp>
      <p:sp>
        <p:nvSpPr>
          <p:cNvPr id="4" name="TextBox 3"/>
          <p:cNvSpPr txBox="1"/>
          <p:nvPr/>
        </p:nvSpPr>
        <p:spPr>
          <a:xfrm>
            <a:off x="79185" y="482048"/>
            <a:ext cx="9358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a)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Implementation of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interconnecting building blocks within a die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 In a Zen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core-based GPU-less DT processor (Ryzen 1000) [10]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420" t="7970" r="1513" b="9069"/>
          <a:stretch/>
        </p:blipFill>
        <p:spPr>
          <a:xfrm>
            <a:off x="26894" y="1376226"/>
            <a:ext cx="9049871" cy="44644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77871" y="3487416"/>
            <a:ext cx="12012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256-bit/cycle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54805" y="3425558"/>
            <a:ext cx="5196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UMC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021" y="6243145"/>
            <a:ext cx="964817" cy="55901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As indicated above, the interconnect is </a:t>
            </a:r>
            <a:r>
              <a:rPr lang="en-US" sz="1600" spc="-3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256 bit wide 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in its first generation.</a:t>
            </a:r>
          </a:p>
        </p:txBody>
      </p:sp>
    </p:spTree>
    <p:extLst>
      <p:ext uri="{BB962C8B-B14F-4D97-AF65-F5344CB8AC3E}">
        <p14:creationId xmlns:p14="http://schemas.microsoft.com/office/powerpoint/2010/main" val="17220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700" dirty="0"/>
              <a:t>1. </a:t>
            </a:r>
            <a:r>
              <a:rPr lang="en-US" sz="1700" dirty="0"/>
              <a:t>Introduction </a:t>
            </a:r>
            <a:r>
              <a:rPr lang="hu-HU" sz="1700" dirty="0"/>
              <a:t>(</a:t>
            </a:r>
            <a:r>
              <a:rPr lang="en-US" sz="1700" dirty="0"/>
              <a:t>3</a:t>
            </a:r>
            <a:r>
              <a:rPr lang="hu-HU" sz="1700" dirty="0"/>
              <a:t>)</a:t>
            </a:r>
            <a:endParaRPr lang="en-US" sz="1700" dirty="0"/>
          </a:p>
        </p:txBody>
      </p:sp>
      <p:sp>
        <p:nvSpPr>
          <p:cNvPr id="4" name="TextBox 3"/>
          <p:cNvSpPr txBox="1"/>
          <p:nvPr/>
        </p:nvSpPr>
        <p:spPr>
          <a:xfrm>
            <a:off x="82674" y="482962"/>
            <a:ext cx="5726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AMD’s outstanding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innovations around 2000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-1 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82763" y="806675"/>
            <a:ext cx="91378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spc="-30" dirty="0">
                <a:solidFill>
                  <a:schemeClr val="accent6"/>
                </a:solidFill>
                <a:latin typeface="+mj-lt"/>
              </a:rPr>
              <a:t>Historical </a:t>
            </a:r>
            <a:r>
              <a:rPr lang="en-US" sz="1800" spc="-30" dirty="0" smtClean="0">
                <a:solidFill>
                  <a:schemeClr val="accent6"/>
                </a:solidFill>
                <a:latin typeface="+mj-lt"/>
              </a:rPr>
              <a:t>background: Intel’s and </a:t>
            </a:r>
            <a:r>
              <a:rPr lang="en-US" sz="1800" spc="-30" dirty="0" err="1" smtClean="0">
                <a:solidFill>
                  <a:schemeClr val="accent6"/>
                </a:solidFill>
                <a:latin typeface="+mj-lt"/>
              </a:rPr>
              <a:t>hp’s</a:t>
            </a:r>
            <a:r>
              <a:rPr lang="en-US" sz="1800" spc="-30" dirty="0" smtClean="0">
                <a:solidFill>
                  <a:schemeClr val="accent6"/>
                </a:solidFill>
                <a:latin typeface="+mj-lt"/>
              </a:rPr>
              <a:t> vision on 64-bit computing in the 1990’s</a:t>
            </a:r>
            <a:endParaRPr lang="en-US" sz="1800" spc="-30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9630" y="1201388"/>
            <a:ext cx="9119641" cy="1799849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9881" y="1239214"/>
            <a:ext cx="901074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In the 1990’s CISC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processors </a:t>
            </a:r>
            <a:r>
              <a:rPr lang="en-US" sz="1600" dirty="0" smtClean="0">
                <a:latin typeface="+mj-lt"/>
              </a:rPr>
              <a:t>were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32-bit wide </a:t>
            </a:r>
            <a:r>
              <a:rPr lang="en-US" sz="1600" dirty="0">
                <a:latin typeface="+mj-lt"/>
              </a:rPr>
              <a:t>whereas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RISCs mostly 64-bit.</a:t>
            </a:r>
            <a:endParaRPr lang="en-US" sz="16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In order to enter the 64-bit market,</a:t>
            </a:r>
            <a:r>
              <a:rPr lang="en-US" sz="1600" dirty="0"/>
              <a:t> </a:t>
            </a:r>
            <a:r>
              <a:rPr lang="en-US" sz="1600" dirty="0">
                <a:solidFill>
                  <a:srgbClr val="0070C0"/>
                </a:solidFill>
              </a:rPr>
              <a:t>Intel and </a:t>
            </a:r>
            <a:r>
              <a:rPr lang="en-US" sz="1600" dirty="0" err="1">
                <a:solidFill>
                  <a:srgbClr val="0070C0"/>
                </a:solidFill>
              </a:rPr>
              <a:t>hp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/>
              <a:t>(Hewlett Packard) started 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     a </a:t>
            </a:r>
            <a:r>
              <a:rPr lang="en-US" sz="1600" dirty="0">
                <a:solidFill>
                  <a:srgbClr val="0070C0"/>
                </a:solidFill>
              </a:rPr>
              <a:t>cooperation</a:t>
            </a:r>
            <a:r>
              <a:rPr lang="en-US" sz="1600" dirty="0"/>
              <a:t> in 1994.</a:t>
            </a:r>
          </a:p>
          <a:p>
            <a:r>
              <a:rPr lang="en-US" sz="1600" dirty="0"/>
              <a:t>    </a:t>
            </a:r>
            <a:r>
              <a:rPr lang="en-US" sz="1600" dirty="0" smtClean="0"/>
              <a:t>Result </a:t>
            </a:r>
            <a:r>
              <a:rPr lang="en-US" sz="1600" dirty="0"/>
              <a:t>of this joint effort </a:t>
            </a:r>
            <a:r>
              <a:rPr lang="en-US" sz="1600" dirty="0" smtClean="0"/>
              <a:t>was </a:t>
            </a:r>
            <a:r>
              <a:rPr lang="en-US" sz="1600" dirty="0"/>
              <a:t>the </a:t>
            </a:r>
            <a:r>
              <a:rPr lang="en-US" sz="1600" dirty="0" smtClean="0"/>
              <a:t>development </a:t>
            </a:r>
            <a:r>
              <a:rPr lang="en-US" sz="1600" dirty="0"/>
              <a:t>of the </a:t>
            </a:r>
            <a:r>
              <a:rPr lang="en-US" sz="1600" spc="-30" dirty="0">
                <a:solidFill>
                  <a:srgbClr val="FF0000"/>
                </a:solidFill>
              </a:rPr>
              <a:t>VLIW-based</a:t>
            </a:r>
            <a:r>
              <a:rPr lang="en-US" sz="1600" spc="-30" dirty="0">
                <a:solidFill>
                  <a:srgbClr val="0070C0"/>
                </a:solidFill>
              </a:rPr>
              <a:t> IA-64</a:t>
            </a:r>
            <a:r>
              <a:rPr lang="en-US" sz="1600" spc="-30" dirty="0"/>
              <a:t> </a:t>
            </a:r>
            <a:r>
              <a:rPr lang="en-US" sz="1600" spc="-30" dirty="0">
                <a:solidFill>
                  <a:srgbClr val="0070C0"/>
                </a:solidFill>
              </a:rPr>
              <a:t>ISA</a:t>
            </a:r>
          </a:p>
          <a:p>
            <a:r>
              <a:rPr lang="en-US" sz="1600" spc="-30" dirty="0"/>
              <a:t>       (Intel Architecture 64) </a:t>
            </a:r>
            <a:r>
              <a:rPr lang="en-US" sz="1600" spc="-30" dirty="0">
                <a:solidFill>
                  <a:srgbClr val="0070C0"/>
                </a:solidFill>
              </a:rPr>
              <a:t>in 1997</a:t>
            </a:r>
            <a:r>
              <a:rPr lang="en-US" sz="1600" spc="-30" dirty="0"/>
              <a:t> and based on it the </a:t>
            </a:r>
            <a:r>
              <a:rPr lang="en-US" sz="1600" spc="-30" dirty="0">
                <a:solidFill>
                  <a:srgbClr val="0070C0"/>
                </a:solidFill>
              </a:rPr>
              <a:t>64-bit </a:t>
            </a:r>
            <a:r>
              <a:rPr lang="en-US" sz="1600" spc="-30" dirty="0">
                <a:solidFill>
                  <a:srgbClr val="FF0000"/>
                </a:solidFill>
              </a:rPr>
              <a:t>Itanium line</a:t>
            </a:r>
            <a:r>
              <a:rPr lang="en-US" sz="1600" spc="-3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600" spc="-30" dirty="0">
                <a:latin typeface="+mj-lt"/>
              </a:rPr>
              <a:t>announced </a:t>
            </a:r>
          </a:p>
          <a:p>
            <a:r>
              <a:rPr lang="en-US" sz="1600" spc="-30" dirty="0">
                <a:solidFill>
                  <a:srgbClr val="0070C0"/>
                </a:solidFill>
                <a:latin typeface="+mj-lt"/>
              </a:rPr>
              <a:t>       in 1999</a:t>
            </a:r>
            <a:r>
              <a:rPr lang="en-US" sz="1600" spc="-30" dirty="0">
                <a:latin typeface="+mj-lt"/>
              </a:rPr>
              <a:t>, targeting high-end DTs to servers.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452387" y="3654061"/>
            <a:ext cx="45719" cy="457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sz="1600" spc="-30" dirty="0" err="1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674" y="5959366"/>
            <a:ext cx="6958123" cy="623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VLIW: Very Large Instruction Word</a:t>
            </a:r>
          </a:p>
          <a:p>
            <a:pPr>
              <a:spcAft>
                <a:spcPts val="300"/>
              </a:spcAft>
            </a:pPr>
            <a:r>
              <a:rPr lang="en-US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         (Actually, the IA64 makes use of 128-bit instruction bundles).</a:t>
            </a:r>
          </a:p>
        </p:txBody>
      </p:sp>
    </p:spTree>
    <p:extLst>
      <p:ext uri="{BB962C8B-B14F-4D97-AF65-F5344CB8AC3E}">
        <p14:creationId xmlns:p14="http://schemas.microsoft.com/office/powerpoint/2010/main" val="3089335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" y="0"/>
            <a:ext cx="9144000" cy="393700"/>
          </a:xfrm>
        </p:spPr>
        <p:txBody>
          <a:bodyPr/>
          <a:lstStyle/>
          <a:p>
            <a:r>
              <a:rPr lang="en-US" dirty="0"/>
              <a:t>2.3.2.1 Implementation of the Scalable Data Fabric </a:t>
            </a:r>
            <a:r>
              <a:rPr lang="en-US" dirty="0" smtClean="0"/>
              <a:t>(3)</a:t>
            </a:r>
            <a:endParaRPr lang="en-US" sz="1700" spc="-9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5301" t="18337" r="7750" b="19656"/>
          <a:stretch/>
        </p:blipFill>
        <p:spPr>
          <a:xfrm>
            <a:off x="2769749" y="1562717"/>
            <a:ext cx="2464231" cy="31074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460" y="485360"/>
            <a:ext cx="8247771" cy="671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b) Implementing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links that interconnect the dies within a package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(called IFOP links)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9240" y="6485301"/>
            <a:ext cx="61446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Revealed in AMD's EPYC Launch event presentation, June 20 2017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18608" y="4764501"/>
            <a:ext cx="221804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4 dies are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8-core Zeppelin dies 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4687502" y="3097172"/>
            <a:ext cx="1152000" cy="0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arrow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Box 7"/>
          <p:cNvSpPr txBox="1"/>
          <p:nvPr/>
        </p:nvSpPr>
        <p:spPr>
          <a:xfrm>
            <a:off x="5348866" y="2904670"/>
            <a:ext cx="33666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IFOP (IF On-Package)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links</a:t>
            </a:r>
          </a:p>
        </p:txBody>
      </p:sp>
    </p:spTree>
    <p:extLst>
      <p:ext uri="{BB962C8B-B14F-4D97-AF65-F5344CB8AC3E}">
        <p14:creationId xmlns:p14="http://schemas.microsoft.com/office/powerpoint/2010/main" val="131601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2.3.2.1 Implementation of the Scalable Data Fabric </a:t>
            </a:r>
            <a:r>
              <a:rPr lang="en-US" dirty="0" smtClean="0"/>
              <a:t>(4)</a:t>
            </a:r>
            <a:endParaRPr lang="en-GB" sz="1700" spc="-90" dirty="0"/>
          </a:p>
        </p:txBody>
      </p:sp>
      <p:sp>
        <p:nvSpPr>
          <p:cNvPr id="6" name="TextBox 5"/>
          <p:cNvSpPr txBox="1"/>
          <p:nvPr/>
        </p:nvSpPr>
        <p:spPr>
          <a:xfrm>
            <a:off x="290896" y="868553"/>
            <a:ext cx="865097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They provide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die-to-die communication path within a package.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Their length is up to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10-20 mm.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IFOP links make use of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single-ended signals with differential clocking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(detailed later).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644" y="2315692"/>
            <a:ext cx="5520807" cy="17521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5502" y="4808982"/>
            <a:ext cx="828476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CAKE: Coherent AMD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SocKet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Extender (It takes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SDF requests, encodes them into 128-bit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serialized packets per clock cycle and forwards them to the IFOP (or IFIP) interface.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Responses are also decoded by the CAKE and are forwarded back to the SDF) [207].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438" y="481264"/>
            <a:ext cx="4842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Details of IFOP (IF On-Package) links -1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33563" y="4308470"/>
            <a:ext cx="66805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Example implementation of 1. gen. IFOP links [206]</a:t>
            </a:r>
          </a:p>
        </p:txBody>
      </p:sp>
    </p:spTree>
    <p:extLst>
      <p:ext uri="{BB962C8B-B14F-4D97-AF65-F5344CB8AC3E}">
        <p14:creationId xmlns:p14="http://schemas.microsoft.com/office/powerpoint/2010/main" val="361968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9" name="Rectangle 4"/>
          <p:cNvSpPr>
            <a:spLocks noChangeArrowheads="1"/>
          </p:cNvSpPr>
          <p:nvPr/>
        </p:nvSpPr>
        <p:spPr bwMode="auto">
          <a:xfrm>
            <a:off x="1201738" y="3638267"/>
            <a:ext cx="7826375" cy="1716088"/>
          </a:xfrm>
          <a:prstGeom prst="rect">
            <a:avLst/>
          </a:prstGeom>
          <a:solidFill>
            <a:srgbClr val="EAF5F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47594" name="Text Box 10"/>
          <p:cNvSpPr txBox="1">
            <a:spLocks noChangeArrowheads="1"/>
          </p:cNvSpPr>
          <p:nvPr/>
        </p:nvSpPr>
        <p:spPr bwMode="auto">
          <a:xfrm>
            <a:off x="1270000" y="6029120"/>
            <a:ext cx="736600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LVDS:       </a:t>
            </a:r>
            <a:r>
              <a:rPr kumimoji="0" lang="hu-HU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Low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</a:t>
            </a:r>
            <a:r>
              <a:rPr kumimoji="0" lang="hu-HU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Voltage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</a:t>
            </a:r>
            <a:r>
              <a:rPr kumimoji="0" lang="hu-HU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Differential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</a:t>
            </a:r>
            <a:r>
              <a:rPr kumimoji="0" lang="hu-HU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Signaling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     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 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LVTTL:     </a:t>
            </a:r>
            <a:r>
              <a:rPr kumimoji="0" lang="hu-HU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Low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</a:t>
            </a:r>
            <a:r>
              <a:rPr kumimoji="0" lang="hu-HU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Voltage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TTL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(D)RSL:    (</a:t>
            </a:r>
            <a:r>
              <a:rPr kumimoji="0" lang="hu-HU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Differential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) </a:t>
            </a:r>
            <a:r>
              <a:rPr kumimoji="0" lang="hu-HU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Rambus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</a:t>
            </a:r>
            <a:r>
              <a:rPr kumimoji="0" lang="hu-HU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Signaling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</a:t>
            </a:r>
            <a:r>
              <a:rPr kumimoji="0" lang="hu-HU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Level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     SSTL:  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 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</a:t>
            </a:r>
            <a:r>
              <a:rPr kumimoji="0" lang="hu-HU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Stub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Series </a:t>
            </a:r>
            <a:r>
              <a:rPr kumimoji="0" lang="hu-HU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Terminated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</a:t>
            </a:r>
            <a:r>
              <a:rPr kumimoji="0" lang="hu-HU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Logic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          V</a:t>
            </a:r>
            <a:r>
              <a:rPr kumimoji="0" lang="hu-HU" altLang="en-US" sz="12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CM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:         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</a:t>
            </a:r>
            <a:r>
              <a:rPr kumimoji="0" lang="hu-HU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Common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</a:t>
            </a:r>
            <a:r>
              <a:rPr kumimoji="0" lang="hu-HU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Mode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</a:t>
            </a:r>
            <a:r>
              <a:rPr kumimoji="0" lang="hu-HU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Voltage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       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              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V</a:t>
            </a:r>
            <a:r>
              <a:rPr kumimoji="0" lang="hu-HU" altLang="en-US" sz="12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REF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: 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  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 </a:t>
            </a:r>
            <a:r>
              <a:rPr kumimoji="0" lang="hu-HU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Reference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</a:t>
            </a:r>
            <a:r>
              <a:rPr kumimoji="0" lang="hu-HU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Voltage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1347618" name="Text Box 34"/>
          <p:cNvSpPr txBox="1">
            <a:spLocks noChangeArrowheads="1"/>
          </p:cNvSpPr>
          <p:nvPr/>
        </p:nvSpPr>
        <p:spPr bwMode="auto">
          <a:xfrm>
            <a:off x="1633538" y="4443130"/>
            <a:ext cx="1246187" cy="93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LVTTL (3.3 V)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FPM/EDO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SDRAM </a:t>
            </a: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HI 1.5</a:t>
            </a:r>
            <a:r>
              <a:rPr kumimoji="0" lang="hu-HU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</a:t>
            </a: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47619" name="Text Box 35"/>
          <p:cNvSpPr txBox="1">
            <a:spLocks noChangeArrowheads="1"/>
          </p:cNvSpPr>
          <p:nvPr/>
        </p:nvSpPr>
        <p:spPr bwMode="auto">
          <a:xfrm>
            <a:off x="1633538" y="3998630"/>
            <a:ext cx="1112837" cy="538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TTL (5 V)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FPM/EDO </a:t>
            </a: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47620" name="Text Box 36"/>
          <p:cNvSpPr txBox="1">
            <a:spLocks noChangeArrowheads="1"/>
          </p:cNvSpPr>
          <p:nvPr/>
        </p:nvSpPr>
        <p:spPr bwMode="auto">
          <a:xfrm>
            <a:off x="4078288" y="4000217"/>
            <a:ext cx="1560512" cy="134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SSTL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SSTL2 (DDR)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SSTL1.8 (DDR2)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SSTL1.5 (DDR3)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RSL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(RDRAM)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FSB</a:t>
            </a:r>
          </a:p>
        </p:txBody>
      </p:sp>
      <p:sp>
        <p:nvSpPr>
          <p:cNvPr id="1347622" name="Text Box 38"/>
          <p:cNvSpPr txBox="1">
            <a:spLocks noChangeArrowheads="1"/>
          </p:cNvSpPr>
          <p:nvPr/>
        </p:nvSpPr>
        <p:spPr bwMode="auto">
          <a:xfrm>
            <a:off x="6951663" y="3998630"/>
            <a:ext cx="1624012" cy="941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LVDS 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PCie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QPI, DMI, ESI</a:t>
            </a:r>
            <a:endParaRPr kumimoji="0" lang="hu-HU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FB-</a:t>
            </a:r>
            <a:r>
              <a:rPr kumimoji="0" lang="hu-HU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DIMMs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47642" name="Text Box 58"/>
          <p:cNvSpPr txBox="1">
            <a:spLocks noChangeArrowheads="1"/>
          </p:cNvSpPr>
          <p:nvPr/>
        </p:nvSpPr>
        <p:spPr bwMode="auto">
          <a:xfrm>
            <a:off x="3652838" y="5322605"/>
            <a:ext cx="2160587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Smaller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hu-HU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voltage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hu-HU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swings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1347650" name="Group 66"/>
          <p:cNvGrpSpPr>
            <a:grpSpLocks/>
          </p:cNvGrpSpPr>
          <p:nvPr/>
        </p:nvGrpSpPr>
        <p:grpSpPr bwMode="auto">
          <a:xfrm>
            <a:off x="1201738" y="5767182"/>
            <a:ext cx="7532687" cy="117475"/>
            <a:chOff x="718" y="3352"/>
            <a:chExt cx="4776" cy="92"/>
          </a:xfrm>
        </p:grpSpPr>
        <p:sp>
          <p:nvSpPr>
            <p:cNvPr id="147529" name="Freeform 67"/>
            <p:cNvSpPr>
              <a:spLocks/>
            </p:cNvSpPr>
            <p:nvPr/>
          </p:nvSpPr>
          <p:spPr bwMode="auto">
            <a:xfrm>
              <a:off x="718" y="3370"/>
              <a:ext cx="4776" cy="59"/>
            </a:xfrm>
            <a:custGeom>
              <a:avLst/>
              <a:gdLst>
                <a:gd name="T0" fmla="*/ 0 w 2994"/>
                <a:gd name="T1" fmla="*/ 2 h 90"/>
                <a:gd name="T2" fmla="*/ 114120 w 2994"/>
                <a:gd name="T3" fmla="*/ 3 h 90"/>
                <a:gd name="T4" fmla="*/ 125541 w 2994"/>
                <a:gd name="T5" fmla="*/ 2 h 90"/>
                <a:gd name="T6" fmla="*/ 114120 w 2994"/>
                <a:gd name="T7" fmla="*/ 0 h 90"/>
                <a:gd name="T8" fmla="*/ 0 w 2994"/>
                <a:gd name="T9" fmla="*/ 2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94" h="90">
                  <a:moveTo>
                    <a:pt x="0" y="45"/>
                  </a:moveTo>
                  <a:lnTo>
                    <a:pt x="2722" y="90"/>
                  </a:lnTo>
                  <a:lnTo>
                    <a:pt x="2994" y="45"/>
                  </a:lnTo>
                  <a:lnTo>
                    <a:pt x="2722" y="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530" name="Line 68"/>
            <p:cNvSpPr>
              <a:spLocks noChangeShapeType="1"/>
            </p:cNvSpPr>
            <p:nvPr/>
          </p:nvSpPr>
          <p:spPr bwMode="auto">
            <a:xfrm flipH="1">
              <a:off x="4920" y="3396"/>
              <a:ext cx="544" cy="4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531" name="Line 69"/>
            <p:cNvSpPr>
              <a:spLocks noChangeShapeType="1"/>
            </p:cNvSpPr>
            <p:nvPr/>
          </p:nvSpPr>
          <p:spPr bwMode="auto">
            <a:xfrm flipH="1" flipV="1">
              <a:off x="4911" y="3352"/>
              <a:ext cx="545" cy="4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</p:grpSp>
      <p:sp>
        <p:nvSpPr>
          <p:cNvPr id="1347655" name="Text Box 71"/>
          <p:cNvSpPr txBox="1">
            <a:spLocks noChangeArrowheads="1"/>
          </p:cNvSpPr>
          <p:nvPr/>
        </p:nvSpPr>
        <p:spPr bwMode="auto">
          <a:xfrm>
            <a:off x="6959600" y="4843180"/>
            <a:ext cx="1154113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DRSL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XDR (data)</a:t>
            </a: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47659" name="Text Box 75"/>
          <p:cNvSpPr txBox="1">
            <a:spLocks noChangeArrowheads="1"/>
          </p:cNvSpPr>
          <p:nvPr/>
        </p:nvSpPr>
        <p:spPr bwMode="auto">
          <a:xfrm>
            <a:off x="79268" y="500063"/>
            <a:ext cx="395653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Signaling systems used in buses</a:t>
            </a:r>
          </a:p>
        </p:txBody>
      </p:sp>
      <p:sp>
        <p:nvSpPr>
          <p:cNvPr id="147469" name="Rectangle 10"/>
          <p:cNvSpPr>
            <a:spLocks noChangeArrowheads="1"/>
          </p:cNvSpPr>
          <p:nvPr/>
        </p:nvSpPr>
        <p:spPr bwMode="auto">
          <a:xfrm>
            <a:off x="-11113" y="-1588"/>
            <a:ext cx="9144001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7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2.3.2.1 Implementation of the Scalable Data Fabric </a:t>
            </a:r>
            <a:r>
              <a:rPr lang="en-US" altLang="en-US" sz="17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(5)</a:t>
            </a:r>
            <a:endParaRPr kumimoji="0" lang="en-US" altLang="en-US" sz="1700" b="0" i="0" u="none" strike="noStrike" kern="1200" cap="none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1163638" y="1166530"/>
            <a:ext cx="7864475" cy="247808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32111" name="Text Box 6"/>
          <p:cNvSpPr txBox="1">
            <a:spLocks noChangeArrowheads="1"/>
          </p:cNvSpPr>
          <p:nvPr/>
        </p:nvSpPr>
        <p:spPr bwMode="auto">
          <a:xfrm>
            <a:off x="4332288" y="1171292"/>
            <a:ext cx="8032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Signals</a:t>
            </a:r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2" name="Text Box 7"/>
          <p:cNvSpPr txBox="1">
            <a:spLocks noChangeArrowheads="1"/>
          </p:cNvSpPr>
          <p:nvPr/>
        </p:nvSpPr>
        <p:spPr bwMode="auto">
          <a:xfrm>
            <a:off x="3805238" y="1930117"/>
            <a:ext cx="18161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Voltage</a:t>
            </a: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</a:t>
            </a:r>
            <a:r>
              <a:rPr kumimoji="0" lang="hu-HU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referenced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83" name="Text Box 8"/>
          <p:cNvSpPr txBox="1">
            <a:spLocks noChangeArrowheads="1"/>
          </p:cNvSpPr>
          <p:nvPr/>
        </p:nvSpPr>
        <p:spPr bwMode="auto">
          <a:xfrm>
            <a:off x="1652588" y="1945992"/>
            <a:ext cx="1300162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Single</a:t>
            </a: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ended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84" name="Text Box 9"/>
          <p:cNvSpPr txBox="1">
            <a:spLocks noChangeArrowheads="1"/>
          </p:cNvSpPr>
          <p:nvPr/>
        </p:nvSpPr>
        <p:spPr bwMode="auto">
          <a:xfrm>
            <a:off x="6815138" y="1930117"/>
            <a:ext cx="1157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Differential</a:t>
            </a:r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grpSp>
        <p:nvGrpSpPr>
          <p:cNvPr id="85" name="Group 11"/>
          <p:cNvGrpSpPr>
            <a:grpSpLocks/>
          </p:cNvGrpSpPr>
          <p:nvPr/>
        </p:nvGrpSpPr>
        <p:grpSpPr bwMode="auto">
          <a:xfrm>
            <a:off x="1228725" y="2309530"/>
            <a:ext cx="2066925" cy="1068387"/>
            <a:chOff x="480" y="1277"/>
            <a:chExt cx="1296" cy="691"/>
          </a:xfrm>
        </p:grpSpPr>
        <p:sp>
          <p:nvSpPr>
            <p:cNvPr id="147520" name="AutoShape 12"/>
            <p:cNvSpPr>
              <a:spLocks noChangeAspect="1" noChangeArrowheads="1"/>
            </p:cNvSpPr>
            <p:nvPr/>
          </p:nvSpPr>
          <p:spPr bwMode="auto">
            <a:xfrm>
              <a:off x="480" y="1277"/>
              <a:ext cx="1296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47521" name="Line 13"/>
            <p:cNvSpPr>
              <a:spLocks noChangeShapeType="1"/>
            </p:cNvSpPr>
            <p:nvPr/>
          </p:nvSpPr>
          <p:spPr bwMode="auto">
            <a:xfrm>
              <a:off x="610" y="1277"/>
              <a:ext cx="0" cy="64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522" name="Line 14"/>
            <p:cNvSpPr>
              <a:spLocks noChangeShapeType="1"/>
            </p:cNvSpPr>
            <p:nvPr/>
          </p:nvSpPr>
          <p:spPr bwMode="auto">
            <a:xfrm>
              <a:off x="566" y="1882"/>
              <a:ext cx="108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523" name="Line 15"/>
            <p:cNvSpPr>
              <a:spLocks noChangeShapeType="1"/>
            </p:cNvSpPr>
            <p:nvPr/>
          </p:nvSpPr>
          <p:spPr bwMode="auto">
            <a:xfrm>
              <a:off x="610" y="1882"/>
              <a:ext cx="17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524" name="Line 16"/>
            <p:cNvSpPr>
              <a:spLocks noChangeShapeType="1"/>
            </p:cNvSpPr>
            <p:nvPr/>
          </p:nvSpPr>
          <p:spPr bwMode="auto">
            <a:xfrm>
              <a:off x="955" y="1407"/>
              <a:ext cx="30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525" name="Line 17"/>
            <p:cNvSpPr>
              <a:spLocks noChangeShapeType="1"/>
            </p:cNvSpPr>
            <p:nvPr/>
          </p:nvSpPr>
          <p:spPr bwMode="auto">
            <a:xfrm>
              <a:off x="1430" y="1882"/>
              <a:ext cx="17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526" name="Line 18"/>
            <p:cNvSpPr>
              <a:spLocks noChangeShapeType="1"/>
            </p:cNvSpPr>
            <p:nvPr/>
          </p:nvSpPr>
          <p:spPr bwMode="auto">
            <a:xfrm flipV="1">
              <a:off x="782" y="1407"/>
              <a:ext cx="173" cy="47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527" name="Line 19"/>
            <p:cNvSpPr>
              <a:spLocks noChangeShapeType="1"/>
            </p:cNvSpPr>
            <p:nvPr/>
          </p:nvSpPr>
          <p:spPr bwMode="auto">
            <a:xfrm>
              <a:off x="1258" y="1407"/>
              <a:ext cx="172" cy="47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528" name="Text Box 20"/>
            <p:cNvSpPr txBox="1">
              <a:spLocks noChangeArrowheads="1"/>
            </p:cNvSpPr>
            <p:nvPr/>
          </p:nvSpPr>
          <p:spPr bwMode="auto">
            <a:xfrm>
              <a:off x="1646" y="1838"/>
              <a:ext cx="130" cy="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rPr>
                <a:t>t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95" name="AutoShape 21"/>
          <p:cNvSpPr>
            <a:spLocks noChangeAspect="1" noChangeArrowheads="1"/>
          </p:cNvSpPr>
          <p:nvPr/>
        </p:nvSpPr>
        <p:spPr bwMode="auto">
          <a:xfrm>
            <a:off x="3721100" y="2265080"/>
            <a:ext cx="2449513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96" name="Group 22"/>
          <p:cNvGrpSpPr>
            <a:grpSpLocks/>
          </p:cNvGrpSpPr>
          <p:nvPr/>
        </p:nvGrpSpPr>
        <p:grpSpPr bwMode="auto">
          <a:xfrm>
            <a:off x="3873500" y="2265080"/>
            <a:ext cx="2144713" cy="1114425"/>
            <a:chOff x="2208" y="1248"/>
            <a:chExt cx="1344" cy="721"/>
          </a:xfrm>
        </p:grpSpPr>
        <p:sp>
          <p:nvSpPr>
            <p:cNvPr id="147510" name="Line 23"/>
            <p:cNvSpPr>
              <a:spLocks noChangeShapeType="1"/>
            </p:cNvSpPr>
            <p:nvPr/>
          </p:nvSpPr>
          <p:spPr bwMode="auto">
            <a:xfrm>
              <a:off x="2256" y="1248"/>
              <a:ext cx="1" cy="67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511" name="Line 24"/>
            <p:cNvSpPr>
              <a:spLocks noChangeShapeType="1"/>
            </p:cNvSpPr>
            <p:nvPr/>
          </p:nvSpPr>
          <p:spPr bwMode="auto">
            <a:xfrm>
              <a:off x="2208" y="1879"/>
              <a:ext cx="12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512" name="Line 25"/>
            <p:cNvSpPr>
              <a:spLocks noChangeShapeType="1"/>
            </p:cNvSpPr>
            <p:nvPr/>
          </p:nvSpPr>
          <p:spPr bwMode="auto">
            <a:xfrm flipV="1">
              <a:off x="2256" y="1632"/>
              <a:ext cx="984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513" name="Line 26"/>
            <p:cNvSpPr>
              <a:spLocks noChangeShapeType="1"/>
            </p:cNvSpPr>
            <p:nvPr/>
          </p:nvSpPr>
          <p:spPr bwMode="auto">
            <a:xfrm>
              <a:off x="2256" y="1789"/>
              <a:ext cx="19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514" name="Line 27"/>
            <p:cNvSpPr>
              <a:spLocks noChangeShapeType="1"/>
            </p:cNvSpPr>
            <p:nvPr/>
          </p:nvSpPr>
          <p:spPr bwMode="auto">
            <a:xfrm>
              <a:off x="2640" y="1473"/>
              <a:ext cx="336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515" name="Line 28"/>
            <p:cNvSpPr>
              <a:spLocks noChangeShapeType="1"/>
            </p:cNvSpPr>
            <p:nvPr/>
          </p:nvSpPr>
          <p:spPr bwMode="auto">
            <a:xfrm>
              <a:off x="3168" y="1789"/>
              <a:ext cx="19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516" name="Line 29"/>
            <p:cNvSpPr>
              <a:spLocks noChangeShapeType="1"/>
            </p:cNvSpPr>
            <p:nvPr/>
          </p:nvSpPr>
          <p:spPr bwMode="auto">
            <a:xfrm flipV="1">
              <a:off x="2448" y="1473"/>
              <a:ext cx="192" cy="31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517" name="Line 30"/>
            <p:cNvSpPr>
              <a:spLocks noChangeShapeType="1"/>
            </p:cNvSpPr>
            <p:nvPr/>
          </p:nvSpPr>
          <p:spPr bwMode="auto">
            <a:xfrm>
              <a:off x="2976" y="1473"/>
              <a:ext cx="192" cy="31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518" name="Text Box 31"/>
            <p:cNvSpPr txBox="1">
              <a:spLocks noChangeArrowheads="1"/>
            </p:cNvSpPr>
            <p:nvPr/>
          </p:nvSpPr>
          <p:spPr bwMode="auto">
            <a:xfrm>
              <a:off x="3408" y="1834"/>
              <a:ext cx="144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rPr>
                <a:t>t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47519" name="Text Box 32"/>
            <p:cNvSpPr txBox="1">
              <a:spLocks noChangeArrowheads="1"/>
            </p:cNvSpPr>
            <p:nvPr/>
          </p:nvSpPr>
          <p:spPr bwMode="auto">
            <a:xfrm>
              <a:off x="3168" y="1563"/>
              <a:ext cx="303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rPr>
                <a:t>V</a:t>
              </a:r>
              <a:r>
                <a:rPr kumimoji="0" lang="en-US" altLang="en-US" sz="1200" b="0" i="0" u="none" strike="noStrike" kern="12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rPr>
                <a:t>RE</a:t>
              </a:r>
              <a:r>
                <a:rPr kumimoji="0" lang="hu-HU" altLang="en-US" sz="1200" b="0" i="0" u="none" strike="noStrike" kern="12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rPr>
                <a:t>F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107" name="Text Box 33"/>
          <p:cNvSpPr txBox="1">
            <a:spLocks noChangeArrowheads="1"/>
          </p:cNvSpPr>
          <p:nvPr/>
        </p:nvSpPr>
        <p:spPr bwMode="auto">
          <a:xfrm>
            <a:off x="1617663" y="3963705"/>
            <a:ext cx="18415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8" name="Text Box 37"/>
          <p:cNvSpPr txBox="1">
            <a:spLocks noChangeArrowheads="1"/>
          </p:cNvSpPr>
          <p:nvPr/>
        </p:nvSpPr>
        <p:spPr bwMode="auto">
          <a:xfrm>
            <a:off x="6494463" y="4038317"/>
            <a:ext cx="1841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109" name="Group 39"/>
          <p:cNvGrpSpPr>
            <a:grpSpLocks/>
          </p:cNvGrpSpPr>
          <p:nvPr/>
        </p:nvGrpSpPr>
        <p:grpSpPr bwMode="auto">
          <a:xfrm>
            <a:off x="6294438" y="2190467"/>
            <a:ext cx="2733675" cy="1336675"/>
            <a:chOff x="3792" y="1200"/>
            <a:chExt cx="1714" cy="864"/>
          </a:xfrm>
        </p:grpSpPr>
        <p:sp>
          <p:nvSpPr>
            <p:cNvPr id="147492" name="AutoShape 40"/>
            <p:cNvSpPr>
              <a:spLocks noChangeAspect="1" noChangeArrowheads="1"/>
            </p:cNvSpPr>
            <p:nvPr/>
          </p:nvSpPr>
          <p:spPr bwMode="auto">
            <a:xfrm>
              <a:off x="3840" y="1200"/>
              <a:ext cx="1632" cy="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47493" name="Line 41"/>
            <p:cNvSpPr>
              <a:spLocks noChangeShapeType="1"/>
            </p:cNvSpPr>
            <p:nvPr/>
          </p:nvSpPr>
          <p:spPr bwMode="auto">
            <a:xfrm flipH="1">
              <a:off x="3984" y="1248"/>
              <a:ext cx="0" cy="67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494" name="Line 42"/>
            <p:cNvSpPr>
              <a:spLocks noChangeShapeType="1"/>
            </p:cNvSpPr>
            <p:nvPr/>
          </p:nvSpPr>
          <p:spPr bwMode="auto">
            <a:xfrm>
              <a:off x="3942" y="1871"/>
              <a:ext cx="127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495" name="Line 43"/>
            <p:cNvSpPr>
              <a:spLocks noChangeShapeType="1"/>
            </p:cNvSpPr>
            <p:nvPr/>
          </p:nvSpPr>
          <p:spPr bwMode="auto">
            <a:xfrm flipV="1">
              <a:off x="3920" y="1621"/>
              <a:ext cx="1224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496" name="Line 44"/>
            <p:cNvSpPr>
              <a:spLocks noChangeShapeType="1"/>
            </p:cNvSpPr>
            <p:nvPr/>
          </p:nvSpPr>
          <p:spPr bwMode="auto">
            <a:xfrm>
              <a:off x="3993" y="1728"/>
              <a:ext cx="204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497" name="Line 45"/>
            <p:cNvSpPr>
              <a:spLocks noChangeShapeType="1"/>
            </p:cNvSpPr>
            <p:nvPr/>
          </p:nvSpPr>
          <p:spPr bwMode="auto">
            <a:xfrm>
              <a:off x="4401" y="1487"/>
              <a:ext cx="357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498" name="Line 46"/>
            <p:cNvSpPr>
              <a:spLocks noChangeShapeType="1"/>
            </p:cNvSpPr>
            <p:nvPr/>
          </p:nvSpPr>
          <p:spPr bwMode="auto">
            <a:xfrm>
              <a:off x="4962" y="1728"/>
              <a:ext cx="204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499" name="Line 47"/>
            <p:cNvSpPr>
              <a:spLocks noChangeShapeType="1"/>
            </p:cNvSpPr>
            <p:nvPr/>
          </p:nvSpPr>
          <p:spPr bwMode="auto">
            <a:xfrm flipV="1">
              <a:off x="4176" y="1488"/>
              <a:ext cx="240" cy="24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500" name="Line 48"/>
            <p:cNvSpPr>
              <a:spLocks noChangeShapeType="1"/>
            </p:cNvSpPr>
            <p:nvPr/>
          </p:nvSpPr>
          <p:spPr bwMode="auto">
            <a:xfrm>
              <a:off x="4752" y="1488"/>
              <a:ext cx="192" cy="24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501" name="Text Box 49"/>
            <p:cNvSpPr txBox="1">
              <a:spLocks noChangeArrowheads="1"/>
            </p:cNvSpPr>
            <p:nvPr/>
          </p:nvSpPr>
          <p:spPr bwMode="auto">
            <a:xfrm>
              <a:off x="5217" y="1911"/>
              <a:ext cx="153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rPr>
                <a:t>t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47502" name="Text Box 50"/>
            <p:cNvSpPr txBox="1">
              <a:spLocks noChangeArrowheads="1"/>
            </p:cNvSpPr>
            <p:nvPr/>
          </p:nvSpPr>
          <p:spPr bwMode="auto">
            <a:xfrm>
              <a:off x="3806" y="1355"/>
              <a:ext cx="322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rPr>
                <a:t>S+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47503" name="Line 51"/>
            <p:cNvSpPr>
              <a:spLocks noChangeShapeType="1"/>
            </p:cNvSpPr>
            <p:nvPr/>
          </p:nvSpPr>
          <p:spPr bwMode="auto">
            <a:xfrm rot="10800000">
              <a:off x="3984" y="1487"/>
              <a:ext cx="204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504" name="Line 52"/>
            <p:cNvSpPr>
              <a:spLocks noChangeShapeType="1"/>
            </p:cNvSpPr>
            <p:nvPr/>
          </p:nvSpPr>
          <p:spPr bwMode="auto">
            <a:xfrm rot="10800000">
              <a:off x="4401" y="1728"/>
              <a:ext cx="357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505" name="Line 53"/>
            <p:cNvSpPr>
              <a:spLocks noChangeShapeType="1"/>
            </p:cNvSpPr>
            <p:nvPr/>
          </p:nvSpPr>
          <p:spPr bwMode="auto">
            <a:xfrm rot="10800000">
              <a:off x="4962" y="1487"/>
              <a:ext cx="204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506" name="Line 54"/>
            <p:cNvSpPr>
              <a:spLocks noChangeShapeType="1"/>
            </p:cNvSpPr>
            <p:nvPr/>
          </p:nvSpPr>
          <p:spPr bwMode="auto">
            <a:xfrm rot="10800000" flipV="1">
              <a:off x="4752" y="1488"/>
              <a:ext cx="240" cy="24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507" name="Line 55"/>
            <p:cNvSpPr>
              <a:spLocks noChangeShapeType="1"/>
            </p:cNvSpPr>
            <p:nvPr/>
          </p:nvSpPr>
          <p:spPr bwMode="auto">
            <a:xfrm rot="10800000">
              <a:off x="4176" y="1488"/>
              <a:ext cx="240" cy="24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508" name="Text Box 56"/>
            <p:cNvSpPr txBox="1">
              <a:spLocks noChangeArrowheads="1"/>
            </p:cNvSpPr>
            <p:nvPr/>
          </p:nvSpPr>
          <p:spPr bwMode="auto">
            <a:xfrm>
              <a:off x="3792" y="1622"/>
              <a:ext cx="322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rPr>
                <a:t>S-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47509" name="Text Box 57"/>
            <p:cNvSpPr txBox="1">
              <a:spLocks noChangeArrowheads="1"/>
            </p:cNvSpPr>
            <p:nvPr/>
          </p:nvSpPr>
          <p:spPr bwMode="auto">
            <a:xfrm>
              <a:off x="5222" y="1555"/>
              <a:ext cx="284" cy="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rPr>
                <a:t>V</a:t>
              </a:r>
              <a:r>
                <a:rPr kumimoji="0" lang="hu-HU" altLang="en-US" sz="1200" b="0" i="0" u="none" strike="noStrike" kern="12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rPr>
                <a:t>CM</a:t>
              </a:r>
              <a:endParaRPr kumimoji="0" lang="en-US" altLang="en-US" sz="12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endParaRPr>
            </a:p>
          </p:txBody>
        </p:sp>
      </p:grpSp>
      <p:sp>
        <p:nvSpPr>
          <p:cNvPr id="132121" name="Line 59"/>
          <p:cNvSpPr>
            <a:spLocks noChangeShapeType="1"/>
          </p:cNvSpPr>
          <p:nvPr/>
        </p:nvSpPr>
        <p:spPr bwMode="auto">
          <a:xfrm>
            <a:off x="4738688" y="1445930"/>
            <a:ext cx="0" cy="4381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32122" name="Line 60"/>
          <p:cNvSpPr>
            <a:spLocks noChangeShapeType="1"/>
          </p:cNvSpPr>
          <p:nvPr/>
        </p:nvSpPr>
        <p:spPr bwMode="auto">
          <a:xfrm flipH="1">
            <a:off x="2211388" y="1447517"/>
            <a:ext cx="2516187" cy="44132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32123" name="Line 61"/>
          <p:cNvSpPr>
            <a:spLocks noChangeShapeType="1"/>
          </p:cNvSpPr>
          <p:nvPr/>
        </p:nvSpPr>
        <p:spPr bwMode="auto">
          <a:xfrm>
            <a:off x="4738688" y="1447517"/>
            <a:ext cx="2622550" cy="4064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32124" name="Oval 62"/>
          <p:cNvSpPr>
            <a:spLocks noChangeArrowheads="1"/>
          </p:cNvSpPr>
          <p:nvPr/>
        </p:nvSpPr>
        <p:spPr bwMode="auto">
          <a:xfrm>
            <a:off x="2189163" y="1853917"/>
            <a:ext cx="55562" cy="55563"/>
          </a:xfrm>
          <a:prstGeom prst="ellipse">
            <a:avLst/>
          </a:prstGeom>
          <a:noFill/>
          <a:ln w="635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2125" name="Oval 63"/>
          <p:cNvSpPr>
            <a:spLocks noChangeArrowheads="1"/>
          </p:cNvSpPr>
          <p:nvPr/>
        </p:nvSpPr>
        <p:spPr bwMode="auto">
          <a:xfrm>
            <a:off x="4711700" y="1857092"/>
            <a:ext cx="55563" cy="55563"/>
          </a:xfrm>
          <a:prstGeom prst="ellipse">
            <a:avLst/>
          </a:prstGeom>
          <a:noFill/>
          <a:ln w="635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2126" name="Oval 64"/>
          <p:cNvSpPr>
            <a:spLocks noChangeArrowheads="1"/>
          </p:cNvSpPr>
          <p:nvPr/>
        </p:nvSpPr>
        <p:spPr bwMode="auto">
          <a:xfrm>
            <a:off x="7367588" y="1847567"/>
            <a:ext cx="55562" cy="55563"/>
          </a:xfrm>
          <a:prstGeom prst="ellipse">
            <a:avLst/>
          </a:prstGeom>
          <a:noFill/>
          <a:ln w="635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4" name="Text Box 65"/>
          <p:cNvSpPr txBox="1">
            <a:spLocks noChangeArrowheads="1"/>
          </p:cNvSpPr>
          <p:nvPr/>
        </p:nvSpPr>
        <p:spPr bwMode="auto">
          <a:xfrm>
            <a:off x="57150" y="2238092"/>
            <a:ext cx="10731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Typ.voltage</a:t>
            </a:r>
            <a:endParaRPr kumimoji="0" lang="hu-HU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swings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135" name="Text Box 70"/>
          <p:cNvSpPr txBox="1">
            <a:spLocks noChangeArrowheads="1"/>
          </p:cNvSpPr>
          <p:nvPr/>
        </p:nvSpPr>
        <p:spPr bwMode="auto">
          <a:xfrm>
            <a:off x="4100513" y="3704942"/>
            <a:ext cx="1141412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600-800 mV</a:t>
            </a: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6" name="Text Box 72"/>
          <p:cNvSpPr txBox="1">
            <a:spLocks noChangeArrowheads="1"/>
          </p:cNvSpPr>
          <p:nvPr/>
        </p:nvSpPr>
        <p:spPr bwMode="auto">
          <a:xfrm>
            <a:off x="6792913" y="3701767"/>
            <a:ext cx="1509712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200-300 mV</a:t>
            </a: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7" name="Text Box 73"/>
          <p:cNvSpPr txBox="1">
            <a:spLocks noChangeArrowheads="1"/>
          </p:cNvSpPr>
          <p:nvPr/>
        </p:nvSpPr>
        <p:spPr bwMode="auto">
          <a:xfrm>
            <a:off x="1776413" y="3679542"/>
            <a:ext cx="9207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3.3-5 V   </a:t>
            </a: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8" name="Text Box 74"/>
          <p:cNvSpPr txBox="1">
            <a:spLocks noChangeArrowheads="1"/>
          </p:cNvSpPr>
          <p:nvPr/>
        </p:nvSpPr>
        <p:spPr bwMode="auto">
          <a:xfrm>
            <a:off x="112713" y="4004980"/>
            <a:ext cx="89535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Signaling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system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used in</a:t>
            </a:r>
          </a:p>
        </p:txBody>
      </p:sp>
    </p:spTree>
    <p:extLst>
      <p:ext uri="{BB962C8B-B14F-4D97-AF65-F5344CB8AC3E}">
        <p14:creationId xmlns:p14="http://schemas.microsoft.com/office/powerpoint/2010/main" val="1799523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2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2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2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2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2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2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2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2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2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2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2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2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2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2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47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47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347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347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347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347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347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347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3476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3476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347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347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347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347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34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34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47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147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59" grpId="0" animBg="1"/>
      <p:bldP spid="1347594" grpId="0"/>
      <p:bldP spid="1347618" grpId="0"/>
      <p:bldP spid="1347619" grpId="0"/>
      <p:bldP spid="1347620" grpId="0"/>
      <p:bldP spid="1347622" grpId="0"/>
      <p:bldP spid="1347642" grpId="0"/>
      <p:bldP spid="1347655" grpId="0"/>
      <p:bldP spid="3" grpId="0" animBg="1"/>
      <p:bldP spid="132111" grpId="0"/>
      <p:bldP spid="82" grpId="0"/>
      <p:bldP spid="83" grpId="0"/>
      <p:bldP spid="84" grpId="0"/>
      <p:bldP spid="95" grpId="0"/>
      <p:bldP spid="107" grpId="0"/>
      <p:bldP spid="108" grpId="0"/>
      <p:bldP spid="132121" grpId="0" animBg="1"/>
      <p:bldP spid="132122" grpId="0" animBg="1"/>
      <p:bldP spid="132123" grpId="0" animBg="1"/>
      <p:bldP spid="132124" grpId="0" animBg="1"/>
      <p:bldP spid="132125" grpId="0" animBg="1"/>
      <p:bldP spid="132126" grpId="0" animBg="1"/>
      <p:bldP spid="134" grpId="0"/>
      <p:bldP spid="135" grpId="0"/>
      <p:bldP spid="136" grpId="0"/>
      <p:bldP spid="137" grpId="0"/>
      <p:bldP spid="138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2.3.2.1 Implementation of the Scalable Data Fabric </a:t>
            </a:r>
            <a:r>
              <a:rPr lang="en-US" dirty="0" smtClean="0"/>
              <a:t>(6)</a:t>
            </a:r>
            <a:endParaRPr lang="en-US" sz="1700" spc="-9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-2329"/>
          <a:stretch/>
        </p:blipFill>
        <p:spPr>
          <a:xfrm>
            <a:off x="3301465" y="570600"/>
            <a:ext cx="5540089" cy="61767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6686" y="485465"/>
            <a:ext cx="32117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 Implementation of 1.gen. IFOP links with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single-ended data lanes and differential clock lanes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[87]</a:t>
            </a:r>
          </a:p>
        </p:txBody>
      </p:sp>
      <p:sp>
        <p:nvSpPr>
          <p:cNvPr id="3" name="Oval 2"/>
          <p:cNvSpPr/>
          <p:nvPr/>
        </p:nvSpPr>
        <p:spPr bwMode="auto">
          <a:xfrm>
            <a:off x="5467149" y="1809551"/>
            <a:ext cx="1482290" cy="481263"/>
          </a:xfrm>
          <a:prstGeom prst="ellips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73026" y="2358188"/>
            <a:ext cx="13260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Differential lanes </a:t>
            </a:r>
          </a:p>
        </p:txBody>
      </p:sp>
      <p:sp>
        <p:nvSpPr>
          <p:cNvPr id="6" name="Oval 5"/>
          <p:cNvSpPr/>
          <p:nvPr/>
        </p:nvSpPr>
        <p:spPr bwMode="auto">
          <a:xfrm>
            <a:off x="5236143" y="2369323"/>
            <a:ext cx="1838426" cy="749262"/>
          </a:xfrm>
          <a:prstGeom prst="ellips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7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2.3.2.1 Implementation of the Scalable Data Fabric </a:t>
            </a:r>
            <a:r>
              <a:rPr lang="en-US" dirty="0" smtClean="0"/>
              <a:t>(7)</a:t>
            </a:r>
            <a:endParaRPr lang="en-GB" sz="1700" spc="-90" dirty="0"/>
          </a:p>
        </p:txBody>
      </p:sp>
      <p:sp>
        <p:nvSpPr>
          <p:cNvPr id="6" name="TextBox 5"/>
          <p:cNvSpPr txBox="1"/>
          <p:nvPr/>
        </p:nvSpPr>
        <p:spPr>
          <a:xfrm>
            <a:off x="290896" y="868553"/>
            <a:ext cx="865097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Power consumption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the 1. gen.: IF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2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pJ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/bit.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 transfers/mem. clock.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32 single-ended data lanes per direction.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644" y="2126506"/>
            <a:ext cx="5520807" cy="17521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5502" y="4619796"/>
            <a:ext cx="828476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CAKE: Coherent AMD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SocKet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Extender (It takes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SDF requests, encodes them into 128-bit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serialized packets per clock cycle and forwards them to the IFOP (or IFIP) interface.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Responses are also decoded by the CAKE and are forwarded back to the SDF) [207].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438" y="481264"/>
            <a:ext cx="4885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Details of IFOP (IF On-Package) links</a:t>
            </a:r>
            <a:r>
              <a:rPr kumimoji="0" lang="en-GB" sz="1800" b="0" i="0" u="none" strike="noStrike" kern="1200" cap="none" spc="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33563" y="4119284"/>
            <a:ext cx="66805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Example implementation of 1. gen. IFOP links [206]</a:t>
            </a:r>
          </a:p>
        </p:txBody>
      </p:sp>
    </p:spTree>
    <p:extLst>
      <p:ext uri="{BB962C8B-B14F-4D97-AF65-F5344CB8AC3E}">
        <p14:creationId xmlns:p14="http://schemas.microsoft.com/office/powerpoint/2010/main" val="943439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2.3.2.1 Implementation of the Scalable Data Fabric </a:t>
            </a:r>
            <a:r>
              <a:rPr lang="en-US" dirty="0" smtClean="0"/>
              <a:t>(8)</a:t>
            </a:r>
            <a:endParaRPr lang="en-GB" sz="1700" spc="-9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2000" t="20840" r="4737" b="36120"/>
          <a:stretch/>
        </p:blipFill>
        <p:spPr>
          <a:xfrm>
            <a:off x="1655543" y="1793578"/>
            <a:ext cx="3955983" cy="22138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33600" y="4148483"/>
            <a:ext cx="221804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2x4 dies are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8-core Zeppelin dies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73149" y="1447093"/>
            <a:ext cx="102438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Socket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08356" y="1435861"/>
            <a:ext cx="102438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Socket 2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5053262" y="2895047"/>
            <a:ext cx="1152000" cy="0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arrow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5839756" y="2750670"/>
            <a:ext cx="3366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IFIS (IF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Inter-Socket)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links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438" y="6350548"/>
            <a:ext cx="61446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Revealed in AMD's EPYC Launch event presentation, June 20 2017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460" y="485360"/>
            <a:ext cx="8144089" cy="671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c) Implementing </a:t>
            </a: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links that interconnect two sockets of a 2S server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called IFIS links)  </a:t>
            </a:r>
          </a:p>
        </p:txBody>
      </p:sp>
    </p:spTree>
    <p:extLst>
      <p:ext uri="{BB962C8B-B14F-4D97-AF65-F5344CB8AC3E}">
        <p14:creationId xmlns:p14="http://schemas.microsoft.com/office/powerpoint/2010/main" val="3977054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2.3.2.1 Implementation of the Scalable Data Fabric </a:t>
            </a:r>
            <a:r>
              <a:rPr lang="en-US" dirty="0" smtClean="0"/>
              <a:t>(9)</a:t>
            </a:r>
            <a:endParaRPr lang="en-GB" sz="1700" spc="-90" dirty="0"/>
          </a:p>
        </p:txBody>
      </p:sp>
      <p:sp>
        <p:nvSpPr>
          <p:cNvPr id="4" name="TextBox 3"/>
          <p:cNvSpPr txBox="1"/>
          <p:nvPr/>
        </p:nvSpPr>
        <p:spPr>
          <a:xfrm>
            <a:off x="340090" y="849267"/>
            <a:ext cx="7754758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They provide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communication paths between sockets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Their lengths is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&gt; 20 mm.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IFIS links make use of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differential signaling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consumption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 1. gen. IF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11pJ/bit.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 transfers/memory clock.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4x16 lanes per direction.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046" y="3257203"/>
            <a:ext cx="5616000" cy="16317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438" y="481264"/>
            <a:ext cx="4652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Details of IFIS (IF Inter-socket) links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87568" y="5086355"/>
            <a:ext cx="66805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Example implementation of 1. gen. IFIS links [206]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5502" y="5663867"/>
            <a:ext cx="828476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CAKE: Coherent AMD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SocKet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Extender (It takes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SDF requests, encodes them into 128-bit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serialized packets per clock cycle and forwards them to the IFOP (or IFIP) interface.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Responses are also decoded by the CAKE and are forwarded back to the SDF) [207].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23361" y="2920195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4x16 lanes/dir.</a:t>
            </a:r>
          </a:p>
        </p:txBody>
      </p:sp>
    </p:spTree>
    <p:extLst>
      <p:ext uri="{BB962C8B-B14F-4D97-AF65-F5344CB8AC3E}">
        <p14:creationId xmlns:p14="http://schemas.microsoft.com/office/powerpoint/2010/main" val="1611177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2.3.2.1 Implementation of the Scalable Data Fabric </a:t>
            </a:r>
            <a:r>
              <a:rPr lang="en-US" dirty="0" smtClean="0"/>
              <a:t>(10)</a:t>
            </a:r>
            <a:endParaRPr lang="en-GB" sz="1700" spc="-90" dirty="0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709893" y="1090215"/>
            <a:ext cx="29610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IFOP (IF On-Package) links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989218" y="1087040"/>
            <a:ext cx="297549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IFIS (IF Inter-Socket) links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5397" y="1397940"/>
            <a:ext cx="4503156" cy="20082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They provide a communication path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within a package between dies.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Their length is about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10-20 mm.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IFOP links make use of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single-ended signals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with differential clocking (detailed later).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consumption (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1. gen. (IF)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2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pJ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/bit.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 transfers/mem. clock.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32 data lanes per direction.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04082" y="1426782"/>
            <a:ext cx="4554452" cy="22621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They provide a communication path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between sockets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Their lengths is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&gt; 20 mm.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IFIS links make use of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differential signaling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consumption (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1. gen. IF)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11pJ/bit.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 transfers/memory clock.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4x16 lanes per direction.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In-band CRC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8/9 efficient bandwidth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859" y="3923126"/>
            <a:ext cx="3695017" cy="14354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8765" y="3923126"/>
            <a:ext cx="4102883" cy="145918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18148" y="5313152"/>
            <a:ext cx="312341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CAKE: Coherent AMD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SocKet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Extender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004" y="3476639"/>
            <a:ext cx="1203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004" y="482215"/>
            <a:ext cx="6820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Contrasting main features of 1. gen. IFOP and IFIS links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7397" y="5581409"/>
            <a:ext cx="30796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1. gen. IFOP link [206]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359680" y="5599055"/>
            <a:ext cx="30283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1. gen. IFIS link [206]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15504" y="5996544"/>
            <a:ext cx="828476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CAKE: Coherent AMD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SocKet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Extender (It takes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SDF requests, encodes them into 128-bit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serialized packets per clock cycle and forwards them to the IFOP (or IFIP) interface.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Responses are also decoded by the CAKE and are forwarded back to the SDF) [207].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2465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2.3.2.1 Implementation of the Scalable Data Fabric </a:t>
            </a:r>
            <a:r>
              <a:rPr lang="en-US" dirty="0" smtClean="0"/>
              <a:t>(11)</a:t>
            </a:r>
            <a:endParaRPr lang="en-GB" sz="1700" spc="-90" dirty="0"/>
          </a:p>
        </p:txBody>
      </p:sp>
      <p:sp>
        <p:nvSpPr>
          <p:cNvPr id="3" name="TextBox 2"/>
          <p:cNvSpPr txBox="1"/>
          <p:nvPr/>
        </p:nvSpPr>
        <p:spPr>
          <a:xfrm>
            <a:off x="71438" y="484403"/>
            <a:ext cx="3713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2. gen. Infinity Fabric (IF)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7374" y="866275"/>
            <a:ext cx="89358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has been introduced along with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Zen 2 core in 2019,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major enhancements,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as seen below.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44379" y="1779390"/>
            <a:ext cx="8875912" cy="3841761"/>
            <a:chOff x="155575" y="1615763"/>
            <a:chExt cx="8701088" cy="3668504"/>
          </a:xfrm>
        </p:grpSpPr>
        <p:pic>
          <p:nvPicPr>
            <p:cNvPr id="1026" name="Picture 2" descr="https://images.anandtech.com/doci/14525/Mike_Clark-Next_Horizon_Gaming-CPU_Architecture_06092019-page-020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55575" y="1615763"/>
              <a:ext cx="8701088" cy="3664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ounded Rectangle 5"/>
            <p:cNvSpPr/>
            <p:nvPr/>
          </p:nvSpPr>
          <p:spPr bwMode="auto">
            <a:xfrm>
              <a:off x="336881" y="3859725"/>
              <a:ext cx="2319691" cy="539019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 bwMode="auto">
            <a:xfrm>
              <a:off x="3280614" y="3530859"/>
              <a:ext cx="2494543" cy="502126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 bwMode="auto">
            <a:xfrm>
              <a:off x="6274084" y="3463485"/>
              <a:ext cx="2194560" cy="423512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8008219" y="5168763"/>
              <a:ext cx="848444" cy="115504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654945" y="5813659"/>
            <a:ext cx="56123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Major improvements of the 2. gen. IF [103]</a:t>
            </a:r>
          </a:p>
        </p:txBody>
      </p:sp>
    </p:spTree>
    <p:extLst>
      <p:ext uri="{BB962C8B-B14F-4D97-AF65-F5344CB8AC3E}">
        <p14:creationId xmlns:p14="http://schemas.microsoft.com/office/powerpoint/2010/main" val="3195116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510"/>
            <a:ext cx="9144000" cy="393700"/>
          </a:xfrm>
        </p:spPr>
        <p:txBody>
          <a:bodyPr/>
          <a:lstStyle/>
          <a:p>
            <a:r>
              <a:rPr lang="en-US" dirty="0" smtClean="0"/>
              <a:t>2.3.2.2 </a:t>
            </a:r>
            <a:r>
              <a:rPr lang="en-US" dirty="0"/>
              <a:t>Implementation of the Scalable Control </a:t>
            </a:r>
            <a:r>
              <a:rPr lang="en-US" dirty="0" smtClean="0"/>
              <a:t>Fabric (12)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438" y="493990"/>
            <a:ext cx="9072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30" dirty="0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2.3.2.2 </a:t>
            </a:r>
            <a:r>
              <a:rPr lang="en-US" spc="-3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Implementation of the Scalable </a:t>
            </a:r>
            <a:r>
              <a:rPr lang="en-US" spc="-30" dirty="0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Control </a:t>
            </a:r>
            <a:r>
              <a:rPr lang="en-US" spc="-3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Fabric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272" y="854030"/>
            <a:ext cx="9605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10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Principle of the operation of the </a:t>
            </a:r>
            <a:r>
              <a:rPr kumimoji="0" lang="en-US" sz="1800" b="0" i="0" u="none" strike="noStrike" kern="1200" cap="none" spc="-10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Scalable Control </a:t>
            </a:r>
            <a:r>
              <a:rPr kumimoji="0" lang="en-US" sz="1800" b="0" i="0" u="none" strike="noStrike" kern="1200" cap="none" spc="-10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Fabric as part of the Infinity Fabric </a:t>
            </a:r>
            <a:r>
              <a:rPr kumimoji="0" lang="en-US" sz="1800" b="0" i="0" u="none" strike="noStrike" kern="1200" cap="none" spc="-10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-10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</a:t>
            </a:r>
            <a:r>
              <a:rPr kumimoji="0" lang="en-US" sz="1800" b="0" i="0" u="none" strike="noStrike" kern="1200" cap="none" spc="-10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6745" y="1432712"/>
            <a:ext cx="42303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Control algorithms for Turbo Boost and AVFS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25907" y="5141571"/>
            <a:ext cx="38940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system may be customized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by choosing the proper balance between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performance and power consumption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49588" y="1437195"/>
            <a:ext cx="2675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Over 1000 sensors per CCX</a:t>
            </a:r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38409" y="1941172"/>
            <a:ext cx="6332292" cy="3083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9272" y="6095998"/>
            <a:ext cx="914400" cy="65164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285750" lvl="0" indent="-285750" fontAlgn="base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</a:rPr>
              <a:t>The data acquired is fed into the central control element and allows </a:t>
            </a:r>
            <a:r>
              <a:rPr lang="en-US" sz="1600" dirty="0">
                <a:solidFill>
                  <a:srgbClr val="0070C0"/>
                </a:solidFill>
              </a:rPr>
              <a:t>to optimize </a:t>
            </a:r>
          </a:p>
          <a:p>
            <a:pPr lvl="0" fontAlgn="base">
              <a:defRPr/>
            </a:pPr>
            <a:r>
              <a:rPr lang="en-US" sz="1600" dirty="0">
                <a:solidFill>
                  <a:srgbClr val="0070C0"/>
                </a:solidFill>
              </a:rPr>
              <a:t>        power management in a closed control loop, </a:t>
            </a:r>
            <a:r>
              <a:rPr lang="en-US" sz="1600" dirty="0">
                <a:solidFill>
                  <a:srgbClr val="000000"/>
                </a:solidFill>
              </a:rPr>
              <a:t>as seen above. </a:t>
            </a:r>
          </a:p>
        </p:txBody>
      </p:sp>
    </p:spTree>
    <p:extLst>
      <p:ext uri="{BB962C8B-B14F-4D97-AF65-F5344CB8AC3E}">
        <p14:creationId xmlns:p14="http://schemas.microsoft.com/office/powerpoint/2010/main" val="30787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7764" y="491450"/>
            <a:ext cx="9247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pc="-30" dirty="0">
                <a:solidFill>
                  <a:schemeClr val="accent6"/>
                </a:solidFill>
                <a:latin typeface="+mj-lt"/>
              </a:rPr>
              <a:t>Industry analyst’s prediction </a:t>
            </a:r>
            <a:r>
              <a:rPr lang="en-US" spc="-30" dirty="0" smtClean="0">
                <a:solidFill>
                  <a:schemeClr val="accent6"/>
                </a:solidFill>
                <a:latin typeface="+mj-lt"/>
              </a:rPr>
              <a:t>from 2000 for </a:t>
            </a:r>
            <a:r>
              <a:rPr lang="en-US" spc="-30" dirty="0">
                <a:solidFill>
                  <a:schemeClr val="accent6"/>
                </a:solidFill>
                <a:latin typeface="+mj-lt"/>
              </a:rPr>
              <a:t>how IA-64 will supplant IA-32 [211</a:t>
            </a:r>
            <a:r>
              <a:rPr lang="hu-HU" spc="-30" dirty="0">
                <a:solidFill>
                  <a:schemeClr val="accent6"/>
                </a:solidFill>
                <a:latin typeface="+mj-lt"/>
              </a:rPr>
              <a:t>]</a:t>
            </a:r>
            <a:r>
              <a:rPr lang="en-US" spc="-30" dirty="0">
                <a:solidFill>
                  <a:schemeClr val="accent6"/>
                </a:solidFill>
                <a:latin typeface="+mj-lt"/>
              </a:rPr>
              <a:t> </a:t>
            </a:r>
          </a:p>
        </p:txBody>
      </p:sp>
      <p:pic>
        <p:nvPicPr>
          <p:cNvPr id="6" name="Picture 2" descr="f8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603" y="1057815"/>
            <a:ext cx="6192722" cy="4053294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1. </a:t>
            </a:r>
            <a:r>
              <a:rPr lang="en-US" dirty="0"/>
              <a:t>Introduction </a:t>
            </a:r>
            <a:r>
              <a:rPr lang="hu-HU" dirty="0"/>
              <a:t>(</a:t>
            </a:r>
            <a:r>
              <a:rPr lang="en-US" dirty="0"/>
              <a:t>4</a:t>
            </a:r>
            <a:r>
              <a:rPr lang="hu-HU" dirty="0"/>
              <a:t>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27764" y="5108039"/>
            <a:ext cx="8921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As the Figure shows, analysts expected IA64 to </a:t>
            </a:r>
            <a:r>
              <a:rPr lang="en-US" sz="1600" spc="-3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penetrate Intel’s processor shipments </a:t>
            </a:r>
          </a:p>
          <a:p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spc="-3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already in 2004.</a:t>
            </a:r>
          </a:p>
        </p:txBody>
      </p:sp>
    </p:spTree>
    <p:extLst>
      <p:ext uri="{BB962C8B-B14F-4D97-AF65-F5344CB8AC3E}">
        <p14:creationId xmlns:p14="http://schemas.microsoft.com/office/powerpoint/2010/main" val="2975215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2028147"/>
            <a:ext cx="7404100" cy="504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2.4 MCM 2D and 3D V-cache packaging technologies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70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7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2.4 MCM 2D and 3D V-cache packaging technologies (1)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588" y="480915"/>
            <a:ext cx="6307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altLang="en-US" dirty="0">
                <a:solidFill>
                  <a:srgbClr val="2D2D8A"/>
                </a:solidFill>
              </a:rPr>
              <a:t>2.4 MCM 2D and 3D V-cache packaging technologies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49049" y="782092"/>
            <a:ext cx="914400" cy="37468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pc="-3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Overview of packaging technologies used by Intel and AMD</a:t>
            </a:r>
          </a:p>
        </p:txBody>
      </p:sp>
      <p:sp>
        <p:nvSpPr>
          <p:cNvPr id="34" name="Rounded Rectangle 33"/>
          <p:cNvSpPr/>
          <p:nvPr/>
        </p:nvSpPr>
        <p:spPr bwMode="auto">
          <a:xfrm>
            <a:off x="12436" y="1282262"/>
            <a:ext cx="9144000" cy="5575738"/>
          </a:xfrm>
          <a:prstGeom prst="roundRect">
            <a:avLst/>
          </a:prstGeom>
          <a:solidFill>
            <a:srgbClr val="DDEEFF"/>
          </a:solidFill>
          <a:ln w="1587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73729" y="2969553"/>
            <a:ext cx="265168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Dies are tiled side-by-side,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interconnected and packaged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257134" y="2980284"/>
            <a:ext cx="271099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Dies are stacked,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interconnected and packaged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525126" y="3742673"/>
            <a:ext cx="2521819" cy="924026"/>
            <a:chOff x="813890" y="3570972"/>
            <a:chExt cx="2521819" cy="924026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2"/>
            <a:srcRect l="58361" t="24623" r="10347" b="54993"/>
            <a:stretch/>
          </p:blipFill>
          <p:spPr>
            <a:xfrm>
              <a:off x="813890" y="3570972"/>
              <a:ext cx="2521819" cy="924026"/>
            </a:xfrm>
            <a:prstGeom prst="rect">
              <a:avLst/>
            </a:prstGeom>
          </p:spPr>
        </p:pic>
        <p:sp>
          <p:nvSpPr>
            <p:cNvPr id="53" name="Oval 52"/>
            <p:cNvSpPr/>
            <p:nvPr/>
          </p:nvSpPr>
          <p:spPr bwMode="auto">
            <a:xfrm>
              <a:off x="2454442" y="4186182"/>
              <a:ext cx="401107" cy="242259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3478480" y="3915924"/>
            <a:ext cx="2521819" cy="883921"/>
            <a:chOff x="5355417" y="3744223"/>
            <a:chExt cx="2521819" cy="88392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2"/>
            <a:srcRect l="58361" t="44193" r="10347" b="36308"/>
            <a:stretch/>
          </p:blipFill>
          <p:spPr>
            <a:xfrm>
              <a:off x="5355417" y="3744223"/>
              <a:ext cx="2521819" cy="883921"/>
            </a:xfrm>
            <a:prstGeom prst="rect">
              <a:avLst/>
            </a:prstGeom>
          </p:spPr>
        </p:pic>
        <p:sp>
          <p:nvSpPr>
            <p:cNvPr id="57" name="Oval 56"/>
            <p:cNvSpPr/>
            <p:nvPr/>
          </p:nvSpPr>
          <p:spPr bwMode="auto">
            <a:xfrm>
              <a:off x="6840834" y="4231831"/>
              <a:ext cx="252788" cy="240303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6046208" y="3461996"/>
            <a:ext cx="3065151" cy="1456198"/>
            <a:chOff x="5757453" y="2682663"/>
            <a:chExt cx="3065151" cy="1456198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3"/>
            <a:srcRect r="13879" b="21940"/>
            <a:stretch/>
          </p:blipFill>
          <p:spPr>
            <a:xfrm>
              <a:off x="5757453" y="2682663"/>
              <a:ext cx="2866784" cy="1420360"/>
            </a:xfrm>
            <a:prstGeom prst="rect">
              <a:avLst/>
            </a:prstGeom>
          </p:spPr>
        </p:pic>
        <p:sp>
          <p:nvSpPr>
            <p:cNvPr id="60" name="Rounded Rectangle 59"/>
            <p:cNvSpPr/>
            <p:nvPr/>
          </p:nvSpPr>
          <p:spPr bwMode="auto">
            <a:xfrm>
              <a:off x="5942066" y="2812864"/>
              <a:ext cx="861979" cy="394215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1" name="Rounded Rectangle 60"/>
            <p:cNvSpPr/>
            <p:nvPr/>
          </p:nvSpPr>
          <p:spPr bwMode="auto">
            <a:xfrm>
              <a:off x="8509819" y="3543057"/>
              <a:ext cx="186589" cy="48381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2" name="Rounded Rectangle 61"/>
            <p:cNvSpPr/>
            <p:nvPr/>
          </p:nvSpPr>
          <p:spPr bwMode="auto">
            <a:xfrm>
              <a:off x="8295233" y="2812863"/>
              <a:ext cx="401175" cy="323727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3" name="Rounded Rectangle 62"/>
            <p:cNvSpPr/>
            <p:nvPr/>
          </p:nvSpPr>
          <p:spPr bwMode="auto">
            <a:xfrm>
              <a:off x="8578922" y="3041329"/>
              <a:ext cx="243682" cy="116473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4" name="Rounded Rectangle 63"/>
            <p:cNvSpPr/>
            <p:nvPr/>
          </p:nvSpPr>
          <p:spPr bwMode="auto">
            <a:xfrm>
              <a:off x="5811133" y="4026867"/>
              <a:ext cx="483727" cy="111994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65" name="TextBox 64"/>
          <p:cNvSpPr txBox="1"/>
          <p:nvPr/>
        </p:nvSpPr>
        <p:spPr>
          <a:xfrm>
            <a:off x="6002784" y="2969054"/>
            <a:ext cx="279916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Tiled and stacked dies are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interconnected and packaged</a:t>
            </a:r>
          </a:p>
        </p:txBody>
      </p:sp>
      <p:sp>
        <p:nvSpPr>
          <p:cNvPr id="66" name="Text Box 4"/>
          <p:cNvSpPr txBox="1">
            <a:spLocks noChangeArrowheads="1"/>
          </p:cNvSpPr>
          <p:nvPr/>
        </p:nvSpPr>
        <p:spPr bwMode="auto">
          <a:xfrm>
            <a:off x="223227" y="2300635"/>
            <a:ext cx="296509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2D packaging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(Horizontal die placement)</a:t>
            </a:r>
          </a:p>
        </p:txBody>
      </p:sp>
      <p:sp>
        <p:nvSpPr>
          <p:cNvPr id="67" name="Text Box 4"/>
          <p:cNvSpPr txBox="1">
            <a:spLocks noChangeArrowheads="1"/>
          </p:cNvSpPr>
          <p:nvPr/>
        </p:nvSpPr>
        <p:spPr bwMode="auto">
          <a:xfrm>
            <a:off x="3104730" y="2297196"/>
            <a:ext cx="306505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3D packaging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(Vertical die placement)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6295035" y="2297579"/>
            <a:ext cx="2667717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Both 2D and 3D packaging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(H</a:t>
            </a:r>
            <a:r>
              <a:rPr kumimoji="0" lang="en-US" alt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orizontal</a:t>
            </a: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vertical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die placement</a:t>
            </a:r>
          </a:p>
        </p:txBody>
      </p:sp>
      <p:grpSp>
        <p:nvGrpSpPr>
          <p:cNvPr id="69" name="Group 68"/>
          <p:cNvGrpSpPr/>
          <p:nvPr/>
        </p:nvGrpSpPr>
        <p:grpSpPr>
          <a:xfrm>
            <a:off x="1556452" y="1525311"/>
            <a:ext cx="5950439" cy="640292"/>
            <a:chOff x="1556452" y="1525311"/>
            <a:chExt cx="5950439" cy="640292"/>
          </a:xfrm>
        </p:grpSpPr>
        <p:sp>
          <p:nvSpPr>
            <p:cNvPr id="70" name="Text Box 9"/>
            <p:cNvSpPr txBox="1">
              <a:spLocks noChangeArrowheads="1"/>
            </p:cNvSpPr>
            <p:nvPr/>
          </p:nvSpPr>
          <p:spPr bwMode="auto">
            <a:xfrm>
              <a:off x="2711354" y="1525311"/>
              <a:ext cx="3834704" cy="292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Alternatives for in-package integration</a:t>
              </a:r>
            </a:p>
          </p:txBody>
        </p:sp>
        <p:cxnSp>
          <p:nvCxnSpPr>
            <p:cNvPr id="71" name="Straight Connector 70"/>
            <p:cNvCxnSpPr/>
            <p:nvPr/>
          </p:nvCxnSpPr>
          <p:spPr bwMode="auto">
            <a:xfrm flipH="1">
              <a:off x="1578143" y="1908136"/>
              <a:ext cx="3059730" cy="205056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2" name="Straight Connector 71"/>
            <p:cNvCxnSpPr/>
            <p:nvPr/>
          </p:nvCxnSpPr>
          <p:spPr bwMode="auto">
            <a:xfrm>
              <a:off x="4630005" y="1907549"/>
              <a:ext cx="2853636" cy="217334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3" name="Oval 13"/>
            <p:cNvSpPr>
              <a:spLocks noChangeArrowheads="1"/>
            </p:cNvSpPr>
            <p:nvPr/>
          </p:nvSpPr>
          <p:spPr bwMode="auto">
            <a:xfrm>
              <a:off x="7441804" y="2089357"/>
              <a:ext cx="65087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74" name="Straight Connector 73"/>
            <p:cNvCxnSpPr/>
            <p:nvPr/>
          </p:nvCxnSpPr>
          <p:spPr bwMode="auto">
            <a:xfrm flipH="1">
              <a:off x="4630005" y="1907549"/>
              <a:ext cx="7868" cy="234869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5" name="Oval 13"/>
            <p:cNvSpPr>
              <a:spLocks noChangeArrowheads="1"/>
            </p:cNvSpPr>
            <p:nvPr/>
          </p:nvSpPr>
          <p:spPr bwMode="auto">
            <a:xfrm>
              <a:off x="4594545" y="2105278"/>
              <a:ext cx="65087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6" name="Oval 13"/>
            <p:cNvSpPr>
              <a:spLocks noChangeArrowheads="1"/>
            </p:cNvSpPr>
            <p:nvPr/>
          </p:nvSpPr>
          <p:spPr bwMode="auto">
            <a:xfrm>
              <a:off x="1556452" y="2082429"/>
              <a:ext cx="65087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77" name="TextBox 76"/>
          <p:cNvSpPr txBox="1"/>
          <p:nvPr/>
        </p:nvSpPr>
        <p:spPr>
          <a:xfrm>
            <a:off x="-37388" y="4905874"/>
            <a:ext cx="218342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Intel’s recent technologies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373151" y="6443461"/>
            <a:ext cx="325762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Sources of the Figures: [18</a:t>
            </a:r>
            <a:r>
              <a: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], [18</a:t>
            </a:r>
            <a:r>
              <a: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5926744" y="6432888"/>
            <a:ext cx="263668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Stacked: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Egymásra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helyezett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3527277" y="6450561"/>
            <a:ext cx="277428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Tiled: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Egymás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mellé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helyezett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106904" y="5158100"/>
            <a:ext cx="67518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EMIB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4042605" y="5158100"/>
            <a:ext cx="92365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Foveros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6795432" y="5198268"/>
            <a:ext cx="167385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Foveros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+ EMIB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-44105" y="5494286"/>
            <a:ext cx="220065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AMD’s recent technologies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467807" y="5801475"/>
            <a:ext cx="181652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MCM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(Multi-chip Module)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3382672" y="5793973"/>
            <a:ext cx="216437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3D V-Cache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dirty="0">
                <a:solidFill>
                  <a:srgbClr val="000000"/>
                </a:solidFill>
                <a:latin typeface="Arial"/>
              </a:rPr>
              <a:t>(L3 stacked over proc. die)</a:t>
            </a:r>
            <a:endParaRPr kumimoji="0" lang="en-US" sz="13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308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 animBg="1"/>
      <p:bldP spid="47" grpId="0"/>
      <p:bldP spid="48" grpId="0"/>
      <p:bldP spid="65" grpId="0"/>
      <p:bldP spid="66" grpId="0"/>
      <p:bldP spid="67" grpId="0"/>
      <p:bldP spid="68" grpId="0"/>
      <p:bldP spid="77" grpId="0"/>
      <p:bldP spid="78" grpId="0"/>
      <p:bldP spid="79" grpId="0"/>
      <p:bldP spid="80" grpId="0"/>
      <p:bldP spid="82" grpId="0"/>
      <p:bldP spid="83" grpId="0"/>
      <p:bldP spid="84" grpId="0"/>
      <p:bldP spid="85" grpId="0"/>
      <p:bldP spid="86" grpId="0"/>
      <p:bldP spid="87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7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2.4 MCM 2D and 3D V-cache packaging technologies (2)</a:t>
            </a:r>
            <a:endParaRPr lang="en-US" sz="1700" dirty="0"/>
          </a:p>
        </p:txBody>
      </p:sp>
      <p:sp>
        <p:nvSpPr>
          <p:cNvPr id="6" name="TextBox 5"/>
          <p:cNvSpPr txBox="1"/>
          <p:nvPr/>
        </p:nvSpPr>
        <p:spPr>
          <a:xfrm>
            <a:off x="82588" y="480915"/>
            <a:ext cx="5270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MCM packaging to encase multiple dies-2 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10509" y="881779"/>
            <a:ext cx="9144000" cy="720000"/>
          </a:xfrm>
          <a:prstGeom prst="roundRect">
            <a:avLst/>
          </a:prstGeom>
          <a:solidFill>
            <a:srgbClr val="DDEEFF"/>
          </a:solidFill>
          <a:ln w="1587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285750" lvl="0" indent="-285750" fontAlgn="base">
              <a:buFont typeface="Arial" panose="020B0604020202020204" pitchFamily="34" charset="0"/>
              <a:buChar char="•"/>
              <a:defRPr/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5309" y="2243514"/>
            <a:ext cx="8607973" cy="56274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285750" lvl="0" indent="-285750" fontAlgn="base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</a:rPr>
              <a:t>Thus only </a:t>
            </a:r>
            <a:r>
              <a:rPr lang="en-US" sz="1600" dirty="0">
                <a:solidFill>
                  <a:srgbClr val="0070C0"/>
                </a:solidFill>
              </a:rPr>
              <a:t>some illustrations </a:t>
            </a:r>
            <a:r>
              <a:rPr lang="en-US" sz="1600" dirty="0">
                <a:solidFill>
                  <a:srgbClr val="000000"/>
                </a:solidFill>
              </a:rPr>
              <a:t>can be presented of how the MCM technology is</a:t>
            </a:r>
          </a:p>
          <a:p>
            <a:pPr lvl="0" fontAlgn="base">
              <a:defRPr/>
            </a:pPr>
            <a:r>
              <a:rPr lang="en-US" sz="1600" dirty="0">
                <a:solidFill>
                  <a:srgbClr val="000000"/>
                </a:solidFill>
              </a:rPr>
              <a:t>      used by AMD for implementing Zen processors.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5310" y="1658739"/>
            <a:ext cx="87444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fontAlgn="base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</a:rPr>
              <a:t>At the time being however, </a:t>
            </a:r>
            <a:r>
              <a:rPr lang="en-US" sz="1600" dirty="0">
                <a:solidFill>
                  <a:srgbClr val="0070C0"/>
                </a:solidFill>
              </a:rPr>
              <a:t>no details </a:t>
            </a:r>
            <a:r>
              <a:rPr lang="en-US" sz="1600" dirty="0">
                <a:solidFill>
                  <a:srgbClr val="000000"/>
                </a:solidFill>
              </a:rPr>
              <a:t>are available about the implementation</a:t>
            </a:r>
          </a:p>
          <a:p>
            <a:pPr lvl="0" fontAlgn="base">
              <a:spcAft>
                <a:spcPts val="60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      technique used by AMD for their MCM technology.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5899" y="935427"/>
            <a:ext cx="8360541" cy="6096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FF0000"/>
                </a:solidFill>
              </a:rPr>
              <a:t>MCM (</a:t>
            </a:r>
            <a:r>
              <a:rPr lang="en-US" altLang="en-US" sz="1600" dirty="0">
                <a:solidFill>
                  <a:srgbClr val="FF0000"/>
                </a:solidFill>
              </a:rPr>
              <a:t>Multi-Chip Module) </a:t>
            </a:r>
            <a:r>
              <a:rPr lang="en-US" sz="1600" dirty="0">
                <a:solidFill>
                  <a:srgbClr val="FF0000"/>
                </a:solidFill>
              </a:rPr>
              <a:t>packaging </a:t>
            </a:r>
            <a:r>
              <a:rPr lang="en-US" sz="1600" dirty="0">
                <a:solidFill>
                  <a:srgbClr val="000000"/>
                </a:solidFill>
              </a:rPr>
              <a:t>is a kind of </a:t>
            </a:r>
            <a:r>
              <a:rPr lang="en-US" sz="1600" dirty="0">
                <a:solidFill>
                  <a:srgbClr val="0070C0"/>
                </a:solidFill>
              </a:rPr>
              <a:t>2D packaging</a:t>
            </a:r>
            <a:r>
              <a:rPr lang="en-US" sz="1600" dirty="0">
                <a:solidFill>
                  <a:srgbClr val="000000"/>
                </a:solidFill>
              </a:rPr>
              <a:t>, as indicated </a:t>
            </a:r>
          </a:p>
          <a:p>
            <a:pPr fontAlgn="base">
              <a:spcAft>
                <a:spcPts val="60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      in the preceding Figure.</a:t>
            </a:r>
          </a:p>
        </p:txBody>
      </p:sp>
    </p:spTree>
    <p:extLst>
      <p:ext uri="{BB962C8B-B14F-4D97-AF65-F5344CB8AC3E}">
        <p14:creationId xmlns:p14="http://schemas.microsoft.com/office/powerpoint/2010/main" val="179594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7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2.4 MCM 2D and 3D V-cache packaging technologies (3)</a:t>
            </a:r>
            <a:endParaRPr lang="en-US" sz="1700" dirty="0"/>
          </a:p>
        </p:txBody>
      </p:sp>
      <p:sp>
        <p:nvSpPr>
          <p:cNvPr id="4" name="TextBox 3"/>
          <p:cNvSpPr txBox="1"/>
          <p:nvPr/>
        </p:nvSpPr>
        <p:spPr>
          <a:xfrm>
            <a:off x="69989" y="880596"/>
            <a:ext cx="89220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Figure below shows how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MCM (Multi-Chip Module) technology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used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encase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multiple dies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into a package in AMD’s 2. gen. 64-core EPYC server processor.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363" y="485962"/>
            <a:ext cx="835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Use of MCM (Multi-Chip Module) packaging to encase multiple dies -3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72181" y="1934076"/>
            <a:ext cx="3499743" cy="367685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9468" y="5918935"/>
            <a:ext cx="90122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AMD 2. gen. 64-core EPYC server processor (Source: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hothardware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com)    </a:t>
            </a:r>
          </a:p>
        </p:txBody>
      </p:sp>
    </p:spTree>
    <p:extLst>
      <p:ext uri="{BB962C8B-B14F-4D97-AF65-F5344CB8AC3E}">
        <p14:creationId xmlns:p14="http://schemas.microsoft.com/office/powerpoint/2010/main" val="2764444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7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2.4 MCM 2D and 3D V-cache packaging technologies (4)</a:t>
            </a:r>
            <a:endParaRPr lang="en-US" sz="17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049" t="15714" r="50894" b="44743"/>
          <a:stretch/>
        </p:blipFill>
        <p:spPr>
          <a:xfrm>
            <a:off x="352471" y="1171074"/>
            <a:ext cx="5432155" cy="30598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9207" t="15750" r="10337" b="48274"/>
          <a:stretch/>
        </p:blipFill>
        <p:spPr>
          <a:xfrm>
            <a:off x="3136876" y="4003040"/>
            <a:ext cx="5352600" cy="2783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438" y="481839"/>
            <a:ext cx="6226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Examples of Zen 2-based processor packages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122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93274" y="2079057"/>
            <a:ext cx="68451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(1/2)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97549" y="5147919"/>
            <a:ext cx="62228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(4/8)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23646" y="5050057"/>
            <a:ext cx="62228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(2/4/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6/8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8675" y="4157397"/>
            <a:ext cx="914400" cy="39347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500" spc="-30" dirty="0">
                <a:latin typeface="Verdana" panose="020B0604030504040204" pitchFamily="34" charset="0"/>
                <a:ea typeface="Verdana" panose="020B0604030504040204" pitchFamily="34" charset="0"/>
              </a:rPr>
              <a:t>(No need for MCM packaging)</a:t>
            </a:r>
          </a:p>
        </p:txBody>
      </p:sp>
    </p:spTree>
    <p:extLst>
      <p:ext uri="{BB962C8B-B14F-4D97-AF65-F5344CB8AC3E}">
        <p14:creationId xmlns:p14="http://schemas.microsoft.com/office/powerpoint/2010/main" val="3212672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7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2.4 MCM 2D and 3D V-cache packaging technologies (5)</a:t>
            </a:r>
            <a:endParaRPr lang="en-GB" sz="17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280" t="24907" r="34923" b="36187"/>
          <a:stretch/>
        </p:blipFill>
        <p:spPr>
          <a:xfrm>
            <a:off x="114627" y="1343908"/>
            <a:ext cx="8959573" cy="31728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627" y="482438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-10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AMD’s multi die packaging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roadmap</a:t>
            </a:r>
            <a:r>
              <a:rPr kumimoji="0" lang="en-GB" sz="1800" b="0" i="0" u="none" strike="noStrike" kern="1200" cap="none" spc="-10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presented in 08/2021 [212]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22332" y="4621790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Zen-based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processors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38288" y="4566751"/>
            <a:ext cx="914400" cy="58332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Zen 2-based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processors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72035" y="4572007"/>
            <a:ext cx="914400" cy="58332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Zen 3-based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processors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999891" y="1442441"/>
            <a:ext cx="914400" cy="34432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600" spc="-3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3D V-Cache</a:t>
            </a:r>
          </a:p>
        </p:txBody>
      </p:sp>
      <p:sp>
        <p:nvSpPr>
          <p:cNvPr id="12" name="Rounded Rectangle 11"/>
          <p:cNvSpPr/>
          <p:nvPr/>
        </p:nvSpPr>
        <p:spPr bwMode="auto">
          <a:xfrm>
            <a:off x="21024" y="5328749"/>
            <a:ext cx="9105637" cy="792000"/>
          </a:xfrm>
          <a:prstGeom prst="roundRect">
            <a:avLst/>
          </a:prstGeom>
          <a:solidFill>
            <a:srgbClr val="DDEEFF"/>
          </a:solidFill>
          <a:ln w="1587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5899" y="5433852"/>
            <a:ext cx="8858301" cy="42791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600" spc="-3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Chiplet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 is AMD’s designation for multiple often identical dies used as components of</a:t>
            </a:r>
          </a:p>
          <a:p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  an MCM processor, introduced along with their Zen 2-based processors.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4627" y="6432332"/>
            <a:ext cx="90404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pc="-70" dirty="0" smtClean="0">
                <a:latin typeface="Verdana" panose="020B0604030504040204" pitchFamily="34" charset="0"/>
                <a:ea typeface="Verdana" panose="020B0604030504040204" pitchFamily="34" charset="0"/>
              </a:rPr>
              <a:t>HBM: High Bandwidth Memory (3D-stacked, large (e.g. 32 GB), high-bandwidth (e.g. ≈500 GB/s) memory </a:t>
            </a:r>
          </a:p>
        </p:txBody>
      </p:sp>
    </p:spTree>
    <p:extLst>
      <p:ext uri="{BB962C8B-B14F-4D97-AF65-F5344CB8AC3E}">
        <p14:creationId xmlns:p14="http://schemas.microsoft.com/office/powerpoint/2010/main" val="254950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7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2.4 MCM 2D and 3D V-cache packaging technologies (6)</a:t>
            </a:r>
            <a:endParaRPr lang="en-GB" sz="17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788082"/>
            <a:ext cx="9144000" cy="34843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925" y="441325"/>
            <a:ext cx="6954454" cy="42466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AMD’s </a:t>
            </a:r>
            <a:r>
              <a:rPr kumimoji="0" lang="en-GB" sz="1800" b="0" i="0" u="none" strike="noStrike" kern="1200" cap="none" spc="-3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3D </a:t>
            </a:r>
            <a:r>
              <a:rPr kumimoji="0" lang="en-GB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V-Cache </a:t>
            </a:r>
            <a:r>
              <a:rPr kumimoji="0" lang="en-GB" sz="1800" b="0" i="0" u="none" strike="noStrike" kern="1200" cap="none" spc="-3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technology, as announced </a:t>
            </a:r>
            <a:r>
              <a:rPr kumimoji="0" lang="en-GB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 2021 [213]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925" y="5454729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-4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 the above Figure </a:t>
            </a:r>
            <a:r>
              <a:rPr kumimoji="0" lang="en-GB" sz="1600" b="0" i="0" u="none" strike="noStrike" kern="1200" cap="none" spc="-4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2x 64 MB L3 cache dies </a:t>
            </a:r>
            <a:r>
              <a:rPr kumimoji="0" lang="en-GB" sz="1600" b="0" i="0" u="none" strike="noStrike" kern="1200" cap="none" spc="-4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are </a:t>
            </a:r>
            <a:r>
              <a:rPr kumimoji="0" lang="en-GB" sz="1600" b="0" i="0" u="none" strike="noStrike" kern="1200" cap="none" spc="-4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stacked vertically </a:t>
            </a:r>
            <a:r>
              <a:rPr kumimoji="0" lang="en-GB" sz="1600" b="0" i="0" u="none" strike="noStrike" kern="1200" cap="none" spc="-4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atop of an Zen 3 base die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r>
              <a:rPr kumimoji="0" lang="en-GB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(called CCD), providing altogether 192 MB L3 cache for 8 cores.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3395" y="865985"/>
            <a:ext cx="9109075" cy="710567"/>
          </a:xfrm>
          <a:prstGeom prst="roundRect">
            <a:avLst/>
          </a:prstGeom>
          <a:solidFill>
            <a:srgbClr val="DDEEFF"/>
          </a:solidFill>
          <a:ln w="1587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438" y="861848"/>
            <a:ext cx="914400" cy="59908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AMD’s </a:t>
            </a:r>
            <a:r>
              <a:rPr lang="en-US" sz="1600" spc="-3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3D V-Cache technology 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is a kind of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3D technology 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used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 stack L3 dies on top of</a:t>
            </a:r>
          </a:p>
          <a:p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a base die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 to increase L3 size, as shown in the Figure below.  </a:t>
            </a:r>
          </a:p>
        </p:txBody>
      </p:sp>
    </p:spTree>
    <p:extLst>
      <p:ext uri="{BB962C8B-B14F-4D97-AF65-F5344CB8AC3E}">
        <p14:creationId xmlns:p14="http://schemas.microsoft.com/office/powerpoint/2010/main" val="3909451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2.4 MCM 2D and 3D V-cache packaging technologies (7)</a:t>
            </a:r>
            <a:endParaRPr lang="en-US" dirty="0"/>
          </a:p>
        </p:txBody>
      </p:sp>
      <p:pic>
        <p:nvPicPr>
          <p:cNvPr id="2050" name="Picture 2" descr="https://cdn.mos.cms.futurecdn.net/XF3MiZV8LAsPQxj4jRq5TQ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3350" y="1043038"/>
            <a:ext cx="8909477" cy="432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5898" y="5507418"/>
            <a:ext cx="8928102" cy="12454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spc="-20" dirty="0"/>
              <a:t>The 64 MB 3D V-Cache is built up of </a:t>
            </a:r>
            <a:r>
              <a:rPr lang="en-US" sz="1600" spc="-20" dirty="0">
                <a:solidFill>
                  <a:srgbClr val="0070C0"/>
                </a:solidFill>
              </a:rPr>
              <a:t>eight 8 MB L3 "segments" with 1024 contact </a:t>
            </a:r>
            <a:r>
              <a:rPr lang="en-US" sz="1600" dirty="0" smtClean="0">
                <a:solidFill>
                  <a:srgbClr val="0070C0"/>
                </a:solidFill>
              </a:rPr>
              <a:t>points per </a:t>
            </a:r>
            <a:r>
              <a:rPr lang="en-US" sz="1600" dirty="0">
                <a:solidFill>
                  <a:srgbClr val="0070C0"/>
                </a:solidFill>
              </a:rPr>
              <a:t>segment.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</a:rPr>
              <a:t>8 K contact points </a:t>
            </a:r>
            <a:r>
              <a:rPr lang="en-US" sz="1600" dirty="0"/>
              <a:t>altogether provide a </a:t>
            </a:r>
            <a:r>
              <a:rPr lang="en-US" sz="1600" dirty="0">
                <a:solidFill>
                  <a:srgbClr val="0070C0"/>
                </a:solidFill>
              </a:rPr>
              <a:t>bandwidth of more than 2 TB/s.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contact points will be </a:t>
            </a:r>
            <a:r>
              <a:rPr lang="en-US" sz="1600" dirty="0">
                <a:solidFill>
                  <a:srgbClr val="0070C0"/>
                </a:solidFill>
              </a:rPr>
              <a:t>cooper bonded </a:t>
            </a:r>
            <a:r>
              <a:rPr lang="en-US" sz="1600" dirty="0"/>
              <a:t>to the base die.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925" y="447935"/>
            <a:ext cx="6880882" cy="42466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AMD’s first implementation of the 3D V-Cache technology in 2022 -1 [</a:t>
            </a:r>
            <a:r>
              <a:rPr kumimoji="0" lang="en-GB" sz="1800" b="0" i="0" u="none" strike="noStrike" kern="1200" cap="none" spc="-3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215]ű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pc="-30" dirty="0">
                <a:solidFill>
                  <a:srgbClr val="2D2D8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pc="-30" dirty="0" smtClean="0">
                <a:solidFill>
                  <a:srgbClr val="2D2D8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en-US" sz="2000" spc="-40" dirty="0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Zen 3-based </a:t>
            </a:r>
            <a:r>
              <a:rPr lang="en-US" sz="2000" spc="-40" dirty="0" smtClean="0">
                <a:solidFill>
                  <a:schemeClr val="accent6"/>
                </a:solidFill>
              </a:rPr>
              <a:t>Ryzen </a:t>
            </a:r>
            <a:r>
              <a:rPr lang="en-US" sz="2000" spc="-40" dirty="0">
                <a:solidFill>
                  <a:schemeClr val="accent6"/>
                </a:solidFill>
              </a:rPr>
              <a:t>7 5800X3D DT </a:t>
            </a:r>
            <a:r>
              <a:rPr lang="en-US" sz="2000" dirty="0" smtClean="0">
                <a:solidFill>
                  <a:schemeClr val="accent6"/>
                </a:solidFill>
              </a:rPr>
              <a:t>processor, 2022)</a:t>
            </a:r>
            <a:endParaRPr kumimoji="0" lang="en-GB" sz="2000" b="0" i="0" u="none" strike="noStrike" kern="1200" cap="none" spc="-3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15807" y="1831866"/>
            <a:ext cx="11156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64 MB L3</a:t>
            </a:r>
          </a:p>
        </p:txBody>
      </p:sp>
      <p:sp>
        <p:nvSpPr>
          <p:cNvPr id="5" name="TextBox 4"/>
          <p:cNvSpPr txBox="1"/>
          <p:nvPr/>
        </p:nvSpPr>
        <p:spPr>
          <a:xfrm rot="21154170">
            <a:off x="4887315" y="4824240"/>
            <a:ext cx="18149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32 MB on-die L3</a:t>
            </a:r>
          </a:p>
        </p:txBody>
      </p:sp>
    </p:spTree>
    <p:extLst>
      <p:ext uri="{BB962C8B-B14F-4D97-AF65-F5344CB8AC3E}">
        <p14:creationId xmlns:p14="http://schemas.microsoft.com/office/powerpoint/2010/main" val="3093883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2.4 MCM 2D and 3D V-cache packaging technologies (8)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4925" y="444571"/>
            <a:ext cx="6954454" cy="42466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AMD’s first implementation of the 3D V-Cache technology in 2022 -2 [215]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63600" y="819803"/>
            <a:ext cx="61310" cy="457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sz="1600" spc="-30" dirty="0" err="1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6410" y="819803"/>
            <a:ext cx="8928100" cy="325820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40" dirty="0">
                <a:latin typeface="Verdana" panose="020B0604030504040204" pitchFamily="34" charset="0"/>
                <a:ea typeface="Verdana" panose="020B0604030504040204" pitchFamily="34" charset="0"/>
              </a:rPr>
              <a:t>The </a:t>
            </a:r>
            <a:r>
              <a:rPr lang="en-US" sz="1600" spc="-4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first processor </a:t>
            </a:r>
            <a:r>
              <a:rPr lang="en-US" sz="1600" spc="-40" dirty="0">
                <a:latin typeface="Verdana" panose="020B0604030504040204" pitchFamily="34" charset="0"/>
                <a:ea typeface="Verdana" panose="020B0604030504040204" pitchFamily="34" charset="0"/>
              </a:rPr>
              <a:t>enhanced with the 3D </a:t>
            </a:r>
            <a:r>
              <a:rPr lang="en-US" sz="1600" spc="-4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V-cache technology is the </a:t>
            </a:r>
            <a:r>
              <a:rPr lang="en-US" sz="1600" spc="-4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Zen 3-based</a:t>
            </a:r>
          </a:p>
          <a:p>
            <a:pPr>
              <a:spcAft>
                <a:spcPts val="600"/>
              </a:spcAft>
            </a:pPr>
            <a:r>
              <a:rPr lang="en-US" sz="1600" spc="-4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spc="-4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</a:t>
            </a:r>
            <a:r>
              <a:rPr lang="en-US" sz="1600" spc="-40" dirty="0" smtClean="0">
                <a:solidFill>
                  <a:srgbClr val="0070C0"/>
                </a:solidFill>
              </a:rPr>
              <a:t>Ryzen </a:t>
            </a:r>
            <a:r>
              <a:rPr lang="en-US" sz="1600" spc="-40" dirty="0">
                <a:solidFill>
                  <a:srgbClr val="0070C0"/>
                </a:solidFill>
              </a:rPr>
              <a:t>7 </a:t>
            </a:r>
            <a:r>
              <a:rPr lang="en-US" sz="1600" spc="-40" dirty="0" smtClean="0">
                <a:solidFill>
                  <a:srgbClr val="0070C0"/>
                </a:solidFill>
              </a:rPr>
              <a:t>5800X3D DT </a:t>
            </a:r>
            <a:r>
              <a:rPr lang="en-US" sz="1600" dirty="0">
                <a:solidFill>
                  <a:srgbClr val="0070C0"/>
                </a:solidFill>
              </a:rPr>
              <a:t>processor, </a:t>
            </a:r>
            <a:r>
              <a:rPr lang="en-US" sz="1600" dirty="0" smtClean="0"/>
              <a:t>launched </a:t>
            </a:r>
            <a:r>
              <a:rPr lang="en-US" sz="1600" dirty="0"/>
              <a:t>in </a:t>
            </a:r>
            <a:r>
              <a:rPr lang="en-US" sz="1600" dirty="0" smtClean="0">
                <a:solidFill>
                  <a:srgbClr val="0070C0"/>
                </a:solidFill>
              </a:rPr>
              <a:t>05/2022</a:t>
            </a:r>
            <a:r>
              <a:rPr lang="en-US" sz="1600" dirty="0">
                <a:solidFill>
                  <a:srgbClr val="0070C0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80" dirty="0">
                <a:latin typeface="Verdana" panose="020B0604030504040204" pitchFamily="34" charset="0"/>
                <a:ea typeface="Verdana" panose="020B0604030504040204" pitchFamily="34" charset="0"/>
              </a:rPr>
              <a:t>The Ryzen 7 5800X3D has 8 cores, </a:t>
            </a:r>
            <a:r>
              <a:rPr lang="en-US" sz="1600" spc="-8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32+64 MB L3 (</a:t>
            </a:r>
            <a:r>
              <a:rPr lang="en-US" sz="1600" spc="-80" dirty="0">
                <a:latin typeface="Verdana" panose="020B0604030504040204" pitchFamily="34" charset="0"/>
                <a:ea typeface="Verdana" panose="020B0604030504040204" pitchFamily="34" charset="0"/>
              </a:rPr>
              <a:t>achieved by the 3D V-Cache  technology,</a:t>
            </a:r>
          </a:p>
          <a:p>
            <a:pPr>
              <a:spcAft>
                <a:spcPts val="600"/>
              </a:spcAft>
            </a:pP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 3.4 GHz base frequency and 105 W TDP.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By contrast, the “simple” 8-core Ryzen 7 5800 has 32 MB L3 cache, 3.8 GHz base </a:t>
            </a:r>
          </a:p>
          <a:p>
            <a:pPr>
              <a:spcAft>
                <a:spcPts val="600"/>
              </a:spcAft>
            </a:pP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       frequency and 105 W TDP.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Note that AMD chose an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8-core processor 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for their first 3D V-Cache implementation</a:t>
            </a:r>
          </a:p>
          <a:p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        since an 8-core processor has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just a single CPU die 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and no additional complexity</a:t>
            </a:r>
          </a:p>
          <a:p>
            <a:pPr>
              <a:spcAft>
                <a:spcPts val="600"/>
              </a:spcAft>
            </a:pP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        arises to interconnect two CPU dies.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Further on, as the 3D V-Cache enhanced version has the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same 105 W TDP 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value as</a:t>
            </a:r>
          </a:p>
          <a:p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      its predecessor, its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base clock frequency obviously had to be reduced 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(actually</a:t>
            </a:r>
          </a:p>
          <a:p>
            <a:pPr>
              <a:spcAft>
                <a:spcPts val="600"/>
              </a:spcAft>
            </a:pP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      from 3.8 GHz to 3.4 GHz). </a:t>
            </a:r>
            <a:endParaRPr lang="en-US" sz="1600" spc="-3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The 3D V-cache enhancement is beneficial first of all in gaming applications.</a:t>
            </a:r>
            <a:r>
              <a:rPr lang="en-US" sz="1600" spc="-40" dirty="0" smtClean="0">
                <a:solidFill>
                  <a:srgbClr val="0070C0"/>
                </a:solidFill>
              </a:rPr>
              <a:t> </a:t>
            </a:r>
            <a:endParaRPr lang="en-US" sz="1600" spc="-3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1600" spc="-3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71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586401" y="1965080"/>
            <a:ext cx="7812000" cy="504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2.5 Modular, </a:t>
            </a:r>
            <a:r>
              <a:rPr lang="en-US" altLang="en-US" sz="19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lego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-like approach </a:t>
            </a:r>
          </a:p>
        </p:txBody>
      </p:sp>
    </p:spTree>
    <p:extLst>
      <p:ext uri="{BB962C8B-B14F-4D97-AF65-F5344CB8AC3E}">
        <p14:creationId xmlns:p14="http://schemas.microsoft.com/office/powerpoint/2010/main" val="420189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9" name="Picture 10" descr="itaniumfailed_cropped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1704978"/>
            <a:ext cx="8343900" cy="45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5690" y="477880"/>
            <a:ext cx="5631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D2D8A"/>
                </a:solidFill>
              </a:rPr>
              <a:t>Market reception of the first IA-64 processors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5215" y="792915"/>
            <a:ext cx="94637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pc="-20" dirty="0"/>
              <a:t>By contrast, due to </a:t>
            </a:r>
            <a:r>
              <a:rPr lang="en-US" sz="1600" spc="-20" dirty="0" smtClean="0"/>
              <a:t>two </a:t>
            </a:r>
            <a:r>
              <a:rPr lang="en-US" sz="1600" spc="-20" dirty="0"/>
              <a:t>years </a:t>
            </a:r>
            <a:r>
              <a:rPr lang="en-US" sz="1600" spc="-20" dirty="0">
                <a:solidFill>
                  <a:srgbClr val="0066CC"/>
                </a:solidFill>
              </a:rPr>
              <a:t>delay in shipping </a:t>
            </a:r>
            <a:r>
              <a:rPr lang="en-US" sz="1600" spc="-20" dirty="0" smtClean="0"/>
              <a:t>and </a:t>
            </a:r>
            <a:r>
              <a:rPr lang="en-US" sz="1600" spc="-20" dirty="0">
                <a:solidFill>
                  <a:srgbClr val="0066CC"/>
                </a:solidFill>
              </a:rPr>
              <a:t>worse than expected </a:t>
            </a:r>
            <a:r>
              <a:rPr lang="en-US" sz="1600" spc="-20" dirty="0" smtClean="0">
                <a:solidFill>
                  <a:srgbClr val="0066CC"/>
                </a:solidFill>
              </a:rPr>
              <a:t>performance,</a:t>
            </a:r>
          </a:p>
          <a:p>
            <a:r>
              <a:rPr lang="en-US" sz="1600" spc="-60" dirty="0">
                <a:solidFill>
                  <a:srgbClr val="0066CC"/>
                </a:solidFill>
              </a:rPr>
              <a:t> </a:t>
            </a:r>
            <a:r>
              <a:rPr lang="en-US" sz="1600" spc="-60" dirty="0" smtClean="0">
                <a:solidFill>
                  <a:srgbClr val="0066CC"/>
                </a:solidFill>
              </a:rPr>
              <a:t> </a:t>
            </a:r>
            <a:r>
              <a:rPr lang="en-US" sz="1600" spc="-60" dirty="0">
                <a:solidFill>
                  <a:srgbClr val="0066CC"/>
                </a:solidFill>
              </a:rPr>
              <a:t>sales expectations </a:t>
            </a:r>
            <a:r>
              <a:rPr lang="en-US" sz="1600" spc="-60" dirty="0" smtClean="0">
                <a:solidFill>
                  <a:srgbClr val="0066CC"/>
                </a:solidFill>
              </a:rPr>
              <a:t>of IA64 processors radically </a:t>
            </a:r>
            <a:r>
              <a:rPr lang="en-US" sz="1600" spc="-60" dirty="0">
                <a:solidFill>
                  <a:srgbClr val="0066CC"/>
                </a:solidFill>
              </a:rPr>
              <a:t>flattened in time</a:t>
            </a:r>
            <a:r>
              <a:rPr lang="en-US" sz="1600" spc="-60" dirty="0"/>
              <a:t>, as the next Figure shows. </a:t>
            </a:r>
            <a:r>
              <a:rPr lang="en-US" sz="1600" spc="-20" dirty="0"/>
              <a:t>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56300" y="6291265"/>
            <a:ext cx="55306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Figure: Sales expectations of the Itanium lines [</a:t>
            </a:r>
            <a:r>
              <a:rPr lang="hu-HU" sz="1600" dirty="0"/>
              <a:t>10</a:t>
            </a:r>
            <a:r>
              <a:rPr lang="en-US" sz="1600" dirty="0"/>
              <a:t>]</a:t>
            </a:r>
          </a:p>
        </p:txBody>
      </p:sp>
      <p:sp>
        <p:nvSpPr>
          <p:cNvPr id="17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1. </a:t>
            </a:r>
            <a:r>
              <a:rPr lang="en-US" dirty="0"/>
              <a:t>Introduction </a:t>
            </a:r>
            <a:r>
              <a:rPr lang="hu-HU" dirty="0"/>
              <a:t>(</a:t>
            </a:r>
            <a:r>
              <a:rPr lang="en-US" dirty="0"/>
              <a:t>5</a:t>
            </a:r>
            <a:r>
              <a:rPr lang="hu-HU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5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2.5 Modular,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lego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-like approach (1)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438" y="683172"/>
            <a:ext cx="45719" cy="457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sz="1600" spc="-30" dirty="0" err="1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615" y="482007"/>
            <a:ext cx="4173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2.5 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odular,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lego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-like approach -1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0698" y="819808"/>
            <a:ext cx="914400" cy="3983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600" spc="-3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Preceding Remark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3895" y="1145628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endParaRPr lang="en-US" sz="1600" spc="-3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8129" y="1152384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Zen 2 or higher generation Zen processors differ in their implementation from their</a:t>
            </a:r>
          </a:p>
          <a:p>
            <a:pPr>
              <a:spcAft>
                <a:spcPts val="600"/>
              </a:spcAft>
            </a:pP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 Zen- or Zen+ based predecessors.</a:t>
            </a:r>
          </a:p>
          <a:p>
            <a:r>
              <a:rPr lang="en-US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in 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order to simplify and shorten our discussion, in this Section we will </a:t>
            </a:r>
            <a:r>
              <a:rPr lang="en-US" sz="1600" spc="-3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consider</a:t>
            </a:r>
          </a:p>
          <a:p>
            <a:r>
              <a:rPr lang="en-US" sz="1600" spc="-3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only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Zen 2 or higher-based processor implementations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4602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2.5 Modular,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lego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-like approach (2)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6615" y="482007"/>
            <a:ext cx="3690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odular,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lego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like approach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-2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0" y="893379"/>
            <a:ext cx="9144000" cy="2081047"/>
          </a:xfrm>
          <a:prstGeom prst="roundRect">
            <a:avLst/>
          </a:prstGeom>
          <a:solidFill>
            <a:srgbClr val="DDEEFF"/>
          </a:solidFill>
          <a:ln w="1587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6379" y="928300"/>
            <a:ext cx="87844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modular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lego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like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approach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allows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 to implement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different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market segments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such as mobiles, DTs, HEDTs and servers 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out of the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    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same dies set 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(modules).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30127" y="2015545"/>
            <a:ext cx="2054942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APU dies</a:t>
            </a:r>
          </a:p>
          <a:p>
            <a:pPr marL="285750" indent="-285750" fontAlgn="base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70C0"/>
                </a:solidFill>
              </a:rPr>
              <a:t>CPU dies,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IO dies.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90878" y="1730411"/>
            <a:ext cx="51016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chosen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die set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includes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die types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914" y="3111193"/>
            <a:ext cx="69459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Next we briefly outline these die types. </a:t>
            </a:r>
          </a:p>
        </p:txBody>
      </p:sp>
    </p:spTree>
    <p:extLst>
      <p:ext uri="{BB962C8B-B14F-4D97-AF65-F5344CB8AC3E}">
        <p14:creationId xmlns:p14="http://schemas.microsoft.com/office/powerpoint/2010/main" val="338096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9" grpId="0"/>
      <p:bldP spid="4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2.5 Modular,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lego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-like approach (3)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15595" y="630623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endParaRPr lang="en-US" sz="1600" spc="-30" dirty="0" err="1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615" y="482007"/>
            <a:ext cx="3690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odular,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lego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like approach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-3</a:t>
            </a:r>
          </a:p>
        </p:txBody>
      </p:sp>
      <p:sp>
        <p:nvSpPr>
          <p:cNvPr id="18" name="Rounded Rectangle 17"/>
          <p:cNvSpPr/>
          <p:nvPr/>
        </p:nvSpPr>
        <p:spPr bwMode="auto">
          <a:xfrm>
            <a:off x="0" y="922343"/>
            <a:ext cx="9144000" cy="3708000"/>
          </a:xfrm>
          <a:prstGeom prst="roundRect">
            <a:avLst/>
          </a:prstGeom>
          <a:solidFill>
            <a:srgbClr val="DDEEFF"/>
          </a:solidFill>
          <a:ln w="1587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1133" y="1818289"/>
            <a:ext cx="914400" cy="145042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FF0000"/>
                </a:solidFill>
              </a:rPr>
              <a:t>CPU dies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provide</a:t>
            </a:r>
            <a:r>
              <a:rPr lang="en-US" sz="1600" dirty="0" smtClean="0"/>
              <a:t> </a:t>
            </a:r>
            <a:r>
              <a:rPr lang="en-US" sz="1600" dirty="0">
                <a:solidFill>
                  <a:srgbClr val="0070C0"/>
                </a:solidFill>
              </a:rPr>
              <a:t>computing </a:t>
            </a:r>
            <a:r>
              <a:rPr lang="en-US" sz="1600" dirty="0" smtClean="0">
                <a:solidFill>
                  <a:srgbClr val="0070C0"/>
                </a:solidFill>
              </a:rPr>
              <a:t>resources</a:t>
            </a:r>
            <a:r>
              <a:rPr lang="en-US" sz="1600" dirty="0" smtClean="0"/>
              <a:t>.</a:t>
            </a:r>
            <a:endParaRPr lang="en-US" sz="1600" dirty="0"/>
          </a:p>
          <a:p>
            <a:pPr lvl="0" fontAlgn="base">
              <a:defRPr/>
            </a:pPr>
            <a:r>
              <a:rPr lang="en-US" sz="1600" dirty="0" smtClean="0">
                <a:solidFill>
                  <a:srgbClr val="000000"/>
                </a:solidFill>
              </a:rPr>
              <a:t>    They include </a:t>
            </a:r>
            <a:r>
              <a:rPr lang="en-US" sz="1600" dirty="0" smtClean="0">
                <a:solidFill>
                  <a:srgbClr val="FF0000"/>
                </a:solidFill>
              </a:rPr>
              <a:t>CPU cores</a:t>
            </a:r>
            <a:r>
              <a:rPr lang="en-US" sz="1600" dirty="0" smtClean="0">
                <a:solidFill>
                  <a:srgbClr val="000000"/>
                </a:solidFill>
              </a:rPr>
              <a:t>, but CPU cores are organized into </a:t>
            </a:r>
            <a:r>
              <a:rPr lang="en-US" sz="1600" dirty="0" smtClean="0">
                <a:solidFill>
                  <a:srgbClr val="0070C0"/>
                </a:solidFill>
              </a:rPr>
              <a:t>core </a:t>
            </a:r>
            <a:r>
              <a:rPr lang="en-US" sz="1600" dirty="0" smtClean="0">
                <a:solidFill>
                  <a:srgbClr val="0070C0"/>
                </a:solidFill>
              </a:rPr>
              <a:t>blocks</a:t>
            </a:r>
            <a:r>
              <a:rPr lang="en-US" sz="1600" dirty="0" smtClean="0">
                <a:solidFill>
                  <a:srgbClr val="000000"/>
                </a:solidFill>
              </a:rPr>
              <a:t>, </a:t>
            </a:r>
            <a:r>
              <a:rPr lang="en-US" sz="1600" dirty="0" smtClean="0">
                <a:solidFill>
                  <a:srgbClr val="000000"/>
                </a:solidFill>
              </a:rPr>
              <a:t>called</a:t>
            </a:r>
          </a:p>
          <a:p>
            <a:pPr lvl="0" fontAlgn="base">
              <a:spcAft>
                <a:spcPts val="60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    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CCXs (Core </a:t>
            </a:r>
            <a:r>
              <a:rPr lang="en-US" sz="1600" dirty="0" err="1" smtClean="0">
                <a:solidFill>
                  <a:srgbClr val="FF0000"/>
                </a:solidFill>
              </a:rPr>
              <a:t>CompleXes</a:t>
            </a:r>
            <a:r>
              <a:rPr lang="en-US" sz="1600" dirty="0" smtClean="0">
                <a:solidFill>
                  <a:srgbClr val="FF0000"/>
                </a:solidFill>
              </a:rPr>
              <a:t>), </a:t>
            </a:r>
            <a:r>
              <a:rPr lang="en-US" sz="1600" dirty="0">
                <a:solidFill>
                  <a:srgbClr val="000000"/>
                </a:solidFill>
              </a:rPr>
              <a:t>with 4 or 8 </a:t>
            </a:r>
            <a:r>
              <a:rPr lang="en-US" sz="1600" dirty="0" smtClean="0">
                <a:solidFill>
                  <a:srgbClr val="000000"/>
                </a:solidFill>
              </a:rPr>
              <a:t>cores each.</a:t>
            </a:r>
          </a:p>
          <a:p>
            <a:pPr fontAlgn="base">
              <a:spcAft>
                <a:spcPts val="60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   </a:t>
            </a:r>
            <a:r>
              <a:rPr lang="en-US" sz="1600" dirty="0" smtClean="0">
                <a:solidFill>
                  <a:srgbClr val="0070C0"/>
                </a:solidFill>
              </a:rPr>
              <a:t>CPU dies include one or two CCX core blocks, </a:t>
            </a:r>
            <a:r>
              <a:rPr lang="en-US" sz="1600" dirty="0">
                <a:solidFill>
                  <a:srgbClr val="000000"/>
                </a:solidFill>
              </a:rPr>
              <a:t>but </a:t>
            </a:r>
            <a:r>
              <a:rPr lang="en-US" sz="1600" dirty="0">
                <a:solidFill>
                  <a:srgbClr val="0070C0"/>
                </a:solidFill>
              </a:rPr>
              <a:t>do not include an </a:t>
            </a:r>
            <a:r>
              <a:rPr lang="en-US" sz="1600" dirty="0" err="1">
                <a:solidFill>
                  <a:srgbClr val="0070C0"/>
                </a:solidFill>
              </a:rPr>
              <a:t>iGPU</a:t>
            </a:r>
            <a:r>
              <a:rPr lang="en-US" sz="1600" dirty="0" smtClean="0">
                <a:solidFill>
                  <a:srgbClr val="0070C0"/>
                </a:solidFill>
              </a:rPr>
              <a:t>.</a:t>
            </a:r>
            <a:endParaRPr lang="en-US" sz="1600" dirty="0">
              <a:solidFill>
                <a:srgbClr val="0070C0"/>
              </a:solidFill>
            </a:endParaRPr>
          </a:p>
          <a:p>
            <a:pPr lvl="0" fontAlgn="base">
              <a:spcAft>
                <a:spcPts val="300"/>
              </a:spcAft>
              <a:defRPr/>
            </a:pPr>
            <a:r>
              <a:rPr lang="en-US" sz="1600" dirty="0">
                <a:solidFill>
                  <a:srgbClr val="0070C0"/>
                </a:solidFill>
              </a:rPr>
              <a:t>    </a:t>
            </a:r>
            <a:r>
              <a:rPr lang="en-US" sz="1600" spc="-30" dirty="0"/>
              <a:t>Second and subsequent generation CPU dies are termed </a:t>
            </a:r>
            <a:r>
              <a:rPr lang="en-US" sz="1600" spc="-30" dirty="0">
                <a:solidFill>
                  <a:srgbClr val="FF0000"/>
                </a:solidFill>
              </a:rPr>
              <a:t>CCDs</a:t>
            </a:r>
            <a:r>
              <a:rPr lang="en-US" sz="1600" spc="-30" dirty="0"/>
              <a:t> </a:t>
            </a:r>
            <a:r>
              <a:rPr lang="en-US" sz="1600" spc="-30" dirty="0">
                <a:solidFill>
                  <a:srgbClr val="0070C0"/>
                </a:solidFill>
              </a:rPr>
              <a:t>(CPU Compute Dies</a:t>
            </a:r>
            <a:r>
              <a:rPr lang="en-US" sz="1600" spc="-30" dirty="0" smtClean="0">
                <a:solidFill>
                  <a:srgbClr val="0070C0"/>
                </a:solidFill>
              </a:rPr>
              <a:t>).</a:t>
            </a:r>
            <a:endParaRPr lang="en-US" sz="1600" spc="-30" dirty="0">
              <a:solidFill>
                <a:srgbClr val="0070C0"/>
              </a:solidFill>
            </a:endParaRPr>
          </a:p>
          <a:p>
            <a:pPr lvl="0" fontAlgn="base">
              <a:spcAft>
                <a:spcPts val="300"/>
              </a:spcAft>
              <a:defRPr/>
            </a:pP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2759" y="3384334"/>
            <a:ext cx="8387255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285750" lvl="0" indent="-285750" fontAlgn="base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FF0000"/>
                </a:solidFill>
              </a:rPr>
              <a:t>IO dies </a:t>
            </a:r>
            <a:r>
              <a:rPr lang="en-US" sz="1600" dirty="0" smtClean="0">
                <a:solidFill>
                  <a:srgbClr val="0070C0"/>
                </a:solidFill>
              </a:rPr>
              <a:t>interconnect CCX core blocks and are responsible for IO and memory </a:t>
            </a:r>
          </a:p>
          <a:p>
            <a:pPr lvl="0" fontAlgn="base">
              <a:spcAft>
                <a:spcPts val="300"/>
              </a:spcAft>
              <a:defRPr/>
            </a:pP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    connectivity.    </a:t>
            </a:r>
            <a:endParaRPr lang="en-US" sz="1600" dirty="0">
              <a:solidFill>
                <a:srgbClr val="0070C0"/>
              </a:solidFill>
            </a:endParaRPr>
          </a:p>
          <a:p>
            <a:pPr lvl="0" fontAlgn="base">
              <a:spcAft>
                <a:spcPts val="300"/>
              </a:spcAft>
              <a:defRPr/>
            </a:pPr>
            <a:r>
              <a:rPr lang="en-US" sz="1600" dirty="0">
                <a:solidFill>
                  <a:srgbClr val="FF0000"/>
                </a:solidFill>
              </a:rPr>
              <a:t>    </a:t>
            </a:r>
            <a:r>
              <a:rPr lang="en-US" sz="1600" dirty="0"/>
              <a:t>They </a:t>
            </a:r>
            <a:r>
              <a:rPr lang="en-US" sz="1600" dirty="0">
                <a:solidFill>
                  <a:srgbClr val="000000"/>
                </a:solidFill>
              </a:rPr>
              <a:t>have two subtypes: </a:t>
            </a:r>
            <a:r>
              <a:rPr lang="en-US" sz="1600" dirty="0">
                <a:solidFill>
                  <a:srgbClr val="FF0000"/>
                </a:solidFill>
              </a:rPr>
              <a:t>IODs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>
                <a:solidFill>
                  <a:srgbClr val="0070C0"/>
                </a:solidFill>
              </a:rPr>
              <a:t>(IO Dies) </a:t>
            </a:r>
            <a:r>
              <a:rPr lang="en-US" sz="1600" dirty="0">
                <a:solidFill>
                  <a:srgbClr val="000000"/>
                </a:solidFill>
              </a:rPr>
              <a:t>used </a:t>
            </a:r>
            <a:r>
              <a:rPr lang="en-US" sz="1600" dirty="0">
                <a:solidFill>
                  <a:srgbClr val="0070C0"/>
                </a:solidFill>
              </a:rPr>
              <a:t>in HEDTs and servers</a:t>
            </a:r>
            <a:r>
              <a:rPr lang="en-US" sz="1600" dirty="0">
                <a:solidFill>
                  <a:srgbClr val="000000"/>
                </a:solidFill>
              </a:rPr>
              <a:t>, and</a:t>
            </a:r>
          </a:p>
          <a:p>
            <a:pPr lvl="0" fontAlgn="base">
              <a:spcAft>
                <a:spcPts val="60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                                        </a:t>
            </a:r>
            <a:r>
              <a:rPr lang="en-US" sz="1600" dirty="0" err="1">
                <a:solidFill>
                  <a:srgbClr val="FF0000"/>
                </a:solidFill>
              </a:rPr>
              <a:t>cIODs</a:t>
            </a:r>
            <a:r>
              <a:rPr lang="en-US" sz="1600" dirty="0">
                <a:solidFill>
                  <a:srgbClr val="0070C0"/>
                </a:solidFill>
              </a:rPr>
              <a:t> (client IO Dies)</a:t>
            </a:r>
            <a:r>
              <a:rPr lang="en-US" sz="1600" dirty="0">
                <a:solidFill>
                  <a:srgbClr val="000000"/>
                </a:solidFill>
              </a:rPr>
              <a:t> used in </a:t>
            </a:r>
            <a:r>
              <a:rPr lang="en-US" sz="1600" dirty="0" smtClean="0">
                <a:solidFill>
                  <a:srgbClr val="000000"/>
                </a:solidFill>
              </a:rPr>
              <a:t>g</a:t>
            </a:r>
            <a:r>
              <a:rPr lang="en-US" sz="1600" dirty="0" smtClean="0">
                <a:solidFill>
                  <a:srgbClr val="0070C0"/>
                </a:solidFill>
              </a:rPr>
              <a:t>aming DTs</a:t>
            </a:r>
            <a:r>
              <a:rPr lang="en-US" sz="1600" dirty="0" smtClean="0">
                <a:solidFill>
                  <a:srgbClr val="000000"/>
                </a:solidFill>
              </a:rPr>
              <a:t>.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3813" y="1010611"/>
            <a:ext cx="90340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APU dies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(Accelerated Processing Units)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are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dies of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full fledged processors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lang="en-US" sz="1600" dirty="0">
                <a:latin typeface="Verdana"/>
              </a:rPr>
              <a:t> </a:t>
            </a:r>
            <a:r>
              <a:rPr lang="en-US" sz="1600" dirty="0" smtClean="0"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including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all </a:t>
            </a:r>
            <a:r>
              <a:rPr lang="en-US" sz="1600" dirty="0" smtClean="0">
                <a:latin typeface="Verdana"/>
              </a:rPr>
              <a:t>building </a:t>
            </a:r>
            <a:r>
              <a:rPr lang="en-US" sz="1600" dirty="0">
                <a:latin typeface="Verdana"/>
              </a:rPr>
              <a:t>blocks needed for a general purpose </a:t>
            </a:r>
            <a:r>
              <a:rPr lang="en-US" sz="1600" dirty="0" smtClean="0">
                <a:latin typeface="Verdana"/>
              </a:rPr>
              <a:t>laptop or DT processor,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latin typeface="Verdana"/>
              </a:rPr>
              <a:t> </a:t>
            </a:r>
            <a:r>
              <a:rPr lang="en-US" sz="1600" dirty="0" smtClean="0">
                <a:latin typeface="Verdana"/>
              </a:rPr>
              <a:t>     especially an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integrated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GPU (</a:t>
            </a:r>
            <a:r>
              <a:rPr lang="en-US" sz="1600" dirty="0" err="1" smtClean="0">
                <a:solidFill>
                  <a:srgbClr val="0070C0"/>
                </a:solidFill>
                <a:latin typeface="Verdana"/>
              </a:rPr>
              <a:t>iGPU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)</a:t>
            </a:r>
            <a:r>
              <a:rPr lang="en-US" sz="1600" dirty="0" smtClean="0">
                <a:latin typeface="Verdana"/>
              </a:rPr>
              <a:t>.</a:t>
            </a:r>
            <a:endParaRPr lang="en-US" sz="1600" dirty="0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577852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0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2.5 Modular,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lego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-like approach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(4)</a:t>
            </a:r>
            <a:endParaRPr lang="en-US" dirty="0"/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997884" y="960945"/>
            <a:ext cx="3549370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AMD's Zen 2-based processor lines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058352" y="1611089"/>
            <a:ext cx="204094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HEDTs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altLang="en-US" sz="13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Threadripper</a:t>
            </a:r>
            <a:r>
              <a:rPr kumimoji="0" lang="en-US" alt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39xxX)</a:t>
            </a:r>
          </a:p>
        </p:txBody>
      </p:sp>
      <p:sp>
        <p:nvSpPr>
          <p:cNvPr id="6" name="Line 9"/>
          <p:cNvSpPr>
            <a:spLocks noChangeShapeType="1"/>
          </p:cNvSpPr>
          <p:nvPr/>
        </p:nvSpPr>
        <p:spPr bwMode="auto">
          <a:xfrm rot="-5400000" flipH="1" flipV="1">
            <a:off x="3256504" y="883590"/>
            <a:ext cx="154500" cy="10287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Line 11"/>
          <p:cNvSpPr>
            <a:spLocks noChangeShapeType="1"/>
          </p:cNvSpPr>
          <p:nvPr/>
        </p:nvSpPr>
        <p:spPr bwMode="auto">
          <a:xfrm>
            <a:off x="3848107" y="1325108"/>
            <a:ext cx="1263643" cy="15904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2568" y="1611381"/>
            <a:ext cx="1941557" cy="9310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Mobile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APUs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(Ryzen 4xxxU/H/HS)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DT APUs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(Ryzen 4xxxG/GE)</a:t>
            </a:r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 rot="-5400000" flipH="1" flipV="1">
            <a:off x="2383466" y="8450"/>
            <a:ext cx="147979" cy="278130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>
            <a:off x="3848105" y="1320689"/>
            <a:ext cx="3856033" cy="16346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Oval 8"/>
          <p:cNvSpPr>
            <a:spLocks noChangeArrowheads="1"/>
          </p:cNvSpPr>
          <p:nvPr/>
        </p:nvSpPr>
        <p:spPr bwMode="auto">
          <a:xfrm>
            <a:off x="941731" y="1460071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Oval 8"/>
          <p:cNvSpPr>
            <a:spLocks noChangeArrowheads="1"/>
          </p:cNvSpPr>
          <p:nvPr/>
        </p:nvSpPr>
        <p:spPr bwMode="auto">
          <a:xfrm>
            <a:off x="2790382" y="1447074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4" name="Oval 8"/>
          <p:cNvSpPr>
            <a:spLocks noChangeArrowheads="1"/>
          </p:cNvSpPr>
          <p:nvPr/>
        </p:nvSpPr>
        <p:spPr bwMode="auto">
          <a:xfrm>
            <a:off x="5046822" y="1449212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" name="Oval 10"/>
          <p:cNvSpPr>
            <a:spLocks noChangeArrowheads="1"/>
          </p:cNvSpPr>
          <p:nvPr/>
        </p:nvSpPr>
        <p:spPr bwMode="auto">
          <a:xfrm>
            <a:off x="7666868" y="1444516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937052" y="1610245"/>
            <a:ext cx="15279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1S/2S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servers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(EPYC 7xx2/P)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9915" y="2538767"/>
            <a:ext cx="147668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  APU die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(up to 8 cores)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663675" y="2538767"/>
            <a:ext cx="2877836" cy="718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2/4/8</a:t>
            </a:r>
            <a:r>
              <a:rPr kumimoji="0" lang="en-US" sz="13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CCD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+ 1 IOD die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(12/16/24/36/48/ cores)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/>
          <a:srcRect l="18140" t="21834" r="38721" b="6641"/>
          <a:stretch/>
        </p:blipFill>
        <p:spPr>
          <a:xfrm>
            <a:off x="3950353" y="3996148"/>
            <a:ext cx="2454306" cy="228892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83703" y="3452902"/>
            <a:ext cx="2761165" cy="3224380"/>
          </a:xfrm>
          <a:prstGeom prst="rect">
            <a:avLst/>
          </a:prstGeom>
        </p:spPr>
      </p:pic>
      <p:pic>
        <p:nvPicPr>
          <p:cNvPr id="26" name="Picture 2" descr="https://cdn.wccftech.com/wp-content/uploads/2020/06/AMD-Ryzen-Renoir-CPU-Official_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8207" y="4820611"/>
            <a:ext cx="1288272" cy="82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78215" y="485332"/>
            <a:ext cx="8270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1: 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he modular design of AMD’s Zen 2-based processor lines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350632" y="6508796"/>
            <a:ext cx="189346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Castle Peak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[</a:t>
            </a:r>
            <a:r>
              <a: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127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212496" y="1613529"/>
            <a:ext cx="152157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Gaming DTs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(Ryzen 3xxx/X)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034787" y="2539092"/>
            <a:ext cx="1704313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 or 2 CCD die(s)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+1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cIOD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die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(up to 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2x 8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cores)</a:t>
            </a:r>
          </a:p>
        </p:txBody>
      </p:sp>
      <p:pic>
        <p:nvPicPr>
          <p:cNvPr id="44" name="Picture 2" descr="https://img.purch.com/52-jpg/o/aHR0cDovL21lZGlhLmJlc3RvZm1pY3JvLmNvbS9RLzAvODQ0NjMyL29yaWdpbmFsLzUyLkpQRw==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73148" y="4529957"/>
            <a:ext cx="1894660" cy="157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2092473" y="6491410"/>
            <a:ext cx="150910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Matisse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[107]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3191" y="5736657"/>
            <a:ext cx="145399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(Renoir) [</a:t>
            </a:r>
            <a:r>
              <a: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126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159605" y="6543578"/>
            <a:ext cx="134043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Rome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[</a:t>
            </a:r>
            <a:r>
              <a: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134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299950" y="2555051"/>
            <a:ext cx="2877836" cy="718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2/4/6/8</a:t>
            </a:r>
            <a:r>
              <a:rPr kumimoji="0" lang="en-US" sz="13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CCD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+ 1 IOD die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(8/12/16/24/36/48/64</a:t>
            </a:r>
            <a:r>
              <a:rPr kumimoji="0" lang="en-US" sz="13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cores)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378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 animBg="1"/>
      <p:bldP spid="9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8" grpId="0"/>
      <p:bldP spid="19" grpId="0"/>
      <p:bldP spid="37" grpId="0"/>
      <p:bldP spid="40" grpId="0"/>
      <p:bldP spid="41" grpId="0"/>
      <p:bldP spid="46" grpId="0"/>
      <p:bldP spid="3" grpId="0"/>
      <p:bldP spid="48" grpId="0"/>
      <p:bldP spid="29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7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2.5 Modular, </a:t>
            </a:r>
            <a:r>
              <a:rPr lang="en-US" altLang="en-US" sz="17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lego</a:t>
            </a:r>
            <a:r>
              <a:rPr lang="en-US" altLang="en-US" sz="17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-like approach </a:t>
            </a:r>
            <a:r>
              <a:rPr lang="en-US" altLang="en-US" sz="17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(5)</a:t>
            </a:r>
            <a:endParaRPr lang="en-GB" sz="1700" dirty="0"/>
          </a:p>
        </p:txBody>
      </p:sp>
      <p:sp>
        <p:nvSpPr>
          <p:cNvPr id="18" name="TextBox 17"/>
          <p:cNvSpPr txBox="1"/>
          <p:nvPr/>
        </p:nvSpPr>
        <p:spPr>
          <a:xfrm>
            <a:off x="78215" y="485332"/>
            <a:ext cx="7535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2: The modular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design of AMD’s Zen 3-based processors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/>
          <a:srcRect l="26964" t="33493" r="52947" b="32857"/>
          <a:stretch/>
        </p:blipFill>
        <p:spPr>
          <a:xfrm>
            <a:off x="205001" y="4104518"/>
            <a:ext cx="1387923" cy="130773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1820761" y="3634022"/>
            <a:ext cx="2987485" cy="2533594"/>
            <a:chOff x="2221329" y="4029898"/>
            <a:chExt cx="3423562" cy="2713796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1329" y="4029898"/>
              <a:ext cx="3423561" cy="116512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1329" y="5252399"/>
              <a:ext cx="3423562" cy="1491295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/>
          <a:srcRect l="19564" t="23451" r="20976" b="10675"/>
          <a:stretch/>
        </p:blipFill>
        <p:spPr>
          <a:xfrm>
            <a:off x="4950534" y="3603295"/>
            <a:ext cx="4139928" cy="2420268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79475" y="2539092"/>
            <a:ext cx="147668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  APU die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(up to 8 cores)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1248" y="960945"/>
            <a:ext cx="7778893" cy="1581460"/>
            <a:chOff x="41248" y="960945"/>
            <a:chExt cx="7778893" cy="1581460"/>
          </a:xfrm>
        </p:grpSpPr>
        <p:sp>
          <p:nvSpPr>
            <p:cNvPr id="28" name="Text Box 7"/>
            <p:cNvSpPr txBox="1">
              <a:spLocks noChangeArrowheads="1"/>
            </p:cNvSpPr>
            <p:nvPr/>
          </p:nvSpPr>
          <p:spPr bwMode="auto">
            <a:xfrm>
              <a:off x="1555120" y="960945"/>
              <a:ext cx="3549370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AMD's Zen 3-based processor lines</a:t>
              </a:r>
              <a:endParaRPr kumimoji="0" lang="hu-HU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30" name="Line 9"/>
            <p:cNvSpPr>
              <a:spLocks noChangeShapeType="1"/>
            </p:cNvSpPr>
            <p:nvPr/>
          </p:nvSpPr>
          <p:spPr bwMode="auto">
            <a:xfrm rot="-5400000" flipH="1" flipV="1">
              <a:off x="3225125" y="1397754"/>
              <a:ext cx="17280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1248" y="1611381"/>
              <a:ext cx="1941557" cy="9310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Mobile APUs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(Ryzen 5xxxU/H/HS)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DT APUs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(Ryzen 5xxxG/GE)</a:t>
              </a:r>
            </a:p>
          </p:txBody>
        </p:sp>
        <p:sp>
          <p:nvSpPr>
            <p:cNvPr id="33" name="Line 9"/>
            <p:cNvSpPr>
              <a:spLocks noChangeShapeType="1"/>
            </p:cNvSpPr>
            <p:nvPr/>
          </p:nvSpPr>
          <p:spPr bwMode="auto">
            <a:xfrm rot="-5400000" flipH="1" flipV="1">
              <a:off x="2011338" y="220640"/>
              <a:ext cx="200137" cy="240023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34" name="Line 11"/>
            <p:cNvSpPr>
              <a:spLocks noChangeShapeType="1"/>
            </p:cNvSpPr>
            <p:nvPr/>
          </p:nvSpPr>
          <p:spPr bwMode="auto">
            <a:xfrm>
              <a:off x="3311525" y="1320689"/>
              <a:ext cx="3708973" cy="20013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35" name="Oval 8"/>
            <p:cNvSpPr>
              <a:spLocks noChangeArrowheads="1"/>
            </p:cNvSpPr>
            <p:nvPr/>
          </p:nvSpPr>
          <p:spPr bwMode="auto">
            <a:xfrm>
              <a:off x="839290" y="1490423"/>
              <a:ext cx="72000" cy="7200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36" name="Oval 8"/>
            <p:cNvSpPr>
              <a:spLocks noChangeArrowheads="1"/>
            </p:cNvSpPr>
            <p:nvPr/>
          </p:nvSpPr>
          <p:spPr bwMode="auto">
            <a:xfrm>
              <a:off x="3276037" y="1485014"/>
              <a:ext cx="72000" cy="7200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38" name="Oval 10"/>
            <p:cNvSpPr>
              <a:spLocks noChangeArrowheads="1"/>
            </p:cNvSpPr>
            <p:nvPr/>
          </p:nvSpPr>
          <p:spPr bwMode="auto">
            <a:xfrm>
              <a:off x="7020498" y="1486250"/>
              <a:ext cx="72000" cy="7200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292159" y="1610245"/>
              <a:ext cx="1527982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1S/2S </a:t>
              </a:r>
              <a:r>
                <a:rPr kumimoji="0" lang="en-US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servers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(</a:t>
              </a:r>
              <a:r>
                <a:rPr kumimoji="0" lang="en-US" sz="13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EPYC 7xx3/P)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562288" y="1613529"/>
              <a:ext cx="15215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Gaming DTs</a:t>
              </a:r>
              <a:endPara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(Ryzen 5xxx/X)</a:t>
              </a: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2479321" y="2539092"/>
            <a:ext cx="1704313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 or 2 CCD die(s)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+1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cIOD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die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(up to 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2x 8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cores)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27250" y="6226842"/>
            <a:ext cx="10609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sz="1400" dirty="0">
                <a:latin typeface="+mj-lt"/>
              </a:rPr>
              <a:t>[205]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786880" y="6268550"/>
            <a:ext cx="6896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GB" sz="1400" dirty="0">
                <a:latin typeface="+mj-lt"/>
              </a:rPr>
              <a:t>[219]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051208" y="6249072"/>
            <a:ext cx="6896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GB" sz="1400" dirty="0">
                <a:latin typeface="+mj-lt"/>
              </a:rPr>
              <a:t>[171]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255175" y="2555051"/>
            <a:ext cx="3594538" cy="718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4/8</a:t>
            </a:r>
            <a:r>
              <a:rPr kumimoji="0" lang="en-US" sz="13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CCD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+ 1 IOD die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(8/12/16/24/28/36/48/56/64 cores)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2407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3" grpId="0"/>
      <p:bldP spid="46" grpId="0"/>
      <p:bldP spid="47" grpId="0"/>
      <p:bldP spid="48" grpId="0"/>
      <p:bldP spid="29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2.5 Modular,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lego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-like approach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(6)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8215" y="485332"/>
            <a:ext cx="7535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modular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design of AMD’s Zen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4-based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processors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555120" y="960945"/>
            <a:ext cx="3549370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AMD's Zen 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4-based </a:t>
            </a: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 lines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auto">
          <a:xfrm rot="16200000" flipH="1" flipV="1">
            <a:off x="3225125" y="1397754"/>
            <a:ext cx="1728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1353" y="1611381"/>
            <a:ext cx="1401346" cy="5437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Mobile APUs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DT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APUs </a:t>
            </a: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 rot="16200000" flipH="1" flipV="1">
            <a:off x="2011338" y="220640"/>
            <a:ext cx="200137" cy="240023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>
            <a:off x="3311525" y="1320689"/>
            <a:ext cx="3708973" cy="200136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Oval 8"/>
          <p:cNvSpPr>
            <a:spLocks noChangeArrowheads="1"/>
          </p:cNvSpPr>
          <p:nvPr/>
        </p:nvSpPr>
        <p:spPr bwMode="auto">
          <a:xfrm>
            <a:off x="839290" y="1490423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Oval 8"/>
          <p:cNvSpPr>
            <a:spLocks noChangeArrowheads="1"/>
          </p:cNvSpPr>
          <p:nvPr/>
        </p:nvSpPr>
        <p:spPr bwMode="auto">
          <a:xfrm>
            <a:off x="3276037" y="1485014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Oval 10"/>
          <p:cNvSpPr>
            <a:spLocks noChangeArrowheads="1"/>
          </p:cNvSpPr>
          <p:nvPr/>
        </p:nvSpPr>
        <p:spPr bwMode="auto">
          <a:xfrm>
            <a:off x="7020498" y="1486250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92159" y="1610245"/>
            <a:ext cx="152798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1S/2S servers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62288" y="1613529"/>
            <a:ext cx="152157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Gaming DTs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(Ryzen </a:t>
            </a: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7xxx/X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79321" y="2328886"/>
            <a:ext cx="1704313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 or 2 CCD die(s)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+1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cIOD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die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(up to 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2x 8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cores)</a:t>
            </a:r>
          </a:p>
        </p:txBody>
      </p:sp>
      <p:pic>
        <p:nvPicPr>
          <p:cNvPr id="17" name="Picture 2" descr="https://images.anandtech.com/doci/17585/SoC_3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20761" y="3345665"/>
            <a:ext cx="2987484" cy="1440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026983" y="4866292"/>
            <a:ext cx="84082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[230]</a:t>
            </a:r>
          </a:p>
        </p:txBody>
      </p:sp>
    </p:spTree>
    <p:extLst>
      <p:ext uri="{BB962C8B-B14F-4D97-AF65-F5344CB8AC3E}">
        <p14:creationId xmlns:p14="http://schemas.microsoft.com/office/powerpoint/2010/main" val="494125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2.5 Modular,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lego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-like approach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(7)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1438" y="483481"/>
            <a:ext cx="6501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pc="-3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Note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1019" y="840841"/>
            <a:ext cx="9144000" cy="1296000"/>
          </a:xfrm>
          <a:prstGeom prst="roundRect">
            <a:avLst/>
          </a:prstGeom>
          <a:solidFill>
            <a:srgbClr val="DDEEFF"/>
          </a:solidFill>
        </p:spPr>
        <p:txBody>
          <a:bodyPr wrap="square" rtlCol="0" anchor="ctr">
            <a:spAutoFit/>
          </a:bodyPr>
          <a:lstStyle/>
          <a:p>
            <a:pPr marL="285750" indent="-285750" algn="ctr" fontAlgn="base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0" y="1103599"/>
            <a:ext cx="9154507" cy="651641"/>
          </a:xfrm>
          <a:prstGeom prst="roundRect">
            <a:avLst/>
          </a:prstGeom>
        </p:spPr>
        <p:txBody>
          <a:bodyPr wrap="square" rtlCol="0" anchor="ctr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4088" y="840842"/>
            <a:ext cx="89443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-30" normalizeH="0" baseline="0" noProof="0" dirty="0" smtClean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Previous examples reveal that </a:t>
            </a:r>
            <a:r>
              <a:rPr kumimoji="0" lang="en-US" sz="1600" b="0" i="0" u="none" strike="noStrike" kern="1200" cap="none" spc="-3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beginning from</a:t>
            </a:r>
            <a:r>
              <a:rPr kumimoji="0" lang="en-US" sz="1600" b="0" i="0" u="none" strike="noStrike" kern="1200" cap="none" spc="-3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Zen 2-based implementations</a:t>
            </a:r>
            <a:endParaRPr kumimoji="0" lang="en-US" sz="1600" b="0" i="0" u="none" strike="noStrike" kern="1200" cap="none" spc="-3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4800" y="1177160"/>
            <a:ext cx="8089459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spc="-3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mobile and DT APU </a:t>
            </a:r>
            <a:r>
              <a:rPr lang="en-US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processors include a </a:t>
            </a:r>
            <a:r>
              <a:rPr lang="en-US" sz="1600" spc="-3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single APU die</a:t>
            </a:r>
            <a:r>
              <a:rPr lang="en-US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,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spc="-3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gaming DT </a:t>
            </a:r>
            <a:r>
              <a:rPr lang="en-US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processors incorporate </a:t>
            </a:r>
            <a:r>
              <a:rPr lang="en-US" sz="1600" spc="-3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one or two CCDs and a </a:t>
            </a:r>
            <a:r>
              <a:rPr lang="en-US" sz="1600" spc="-30" dirty="0" err="1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cIOD</a:t>
            </a:r>
            <a:r>
              <a:rPr lang="en-US" sz="1600" spc="-3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die </a:t>
            </a:r>
            <a:r>
              <a:rPr lang="en-US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whereas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spc="-30" dirty="0" err="1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threadripper</a:t>
            </a:r>
            <a:r>
              <a:rPr lang="en-US" sz="1600" spc="-3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and server </a:t>
            </a:r>
            <a:r>
              <a:rPr lang="en-US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processors </a:t>
            </a:r>
            <a:r>
              <a:rPr lang="en-US" sz="1600" spc="-3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up to eight CCDs and an IOD die</a:t>
            </a:r>
            <a:r>
              <a:rPr lang="en-US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5579077"/>
            <a:ext cx="8935395" cy="11156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600" spc="-3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Remark</a:t>
            </a:r>
          </a:p>
          <a:p>
            <a:r>
              <a:rPr lang="en-US" sz="1600" spc="-50" dirty="0">
                <a:latin typeface="Verdana" panose="020B0604030504040204" pitchFamily="34" charset="0"/>
                <a:ea typeface="Verdana" panose="020B0604030504040204" pitchFamily="34" charset="0"/>
              </a:rPr>
              <a:t>AMD </a:t>
            </a:r>
            <a:r>
              <a:rPr lang="en-US" sz="1600" spc="-50" dirty="0" smtClean="0">
                <a:latin typeface="Verdana" panose="020B0604030504040204" pitchFamily="34" charset="0"/>
                <a:ea typeface="Verdana" panose="020B0604030504040204" pitchFamily="34" charset="0"/>
              </a:rPr>
              <a:t>differentiate between gaming DTs and DT </a:t>
            </a:r>
            <a:r>
              <a:rPr lang="en-US" sz="1600" spc="-50" dirty="0">
                <a:latin typeface="Verdana" panose="020B0604030504040204" pitchFamily="34" charset="0"/>
                <a:ea typeface="Verdana" panose="020B0604030504040204" pitchFamily="34" charset="0"/>
              </a:rPr>
              <a:t>APUs), </a:t>
            </a:r>
            <a:r>
              <a:rPr lang="en-US" sz="1600" spc="-50" dirty="0" smtClean="0">
                <a:latin typeface="Verdana" panose="020B0604030504040204" pitchFamily="34" charset="0"/>
                <a:ea typeface="Verdana" panose="020B0604030504040204" pitchFamily="34" charset="0"/>
              </a:rPr>
              <a:t>by contrast </a:t>
            </a:r>
            <a:r>
              <a:rPr lang="en-US" sz="1600" spc="-5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Intel </a:t>
            </a:r>
            <a:r>
              <a:rPr lang="en-US" sz="1600" spc="-5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does not </a:t>
            </a:r>
            <a:r>
              <a:rPr lang="en-US" sz="1600" spc="-5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maintain</a:t>
            </a:r>
          </a:p>
          <a:p>
            <a:r>
              <a:rPr lang="en-US" sz="1600" spc="-5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spc="-5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spc="-5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two </a:t>
            </a:r>
            <a:r>
              <a:rPr lang="en-US" sz="1600" spc="-5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different DT categories</a:t>
            </a:r>
            <a:r>
              <a:rPr lang="en-US" sz="1600" spc="-50" dirty="0" smtClean="0">
                <a:latin typeface="Verdana" panose="020B0604030504040204" pitchFamily="34" charset="0"/>
                <a:ea typeface="Verdana" panose="020B0604030504040204" pitchFamily="34" charset="0"/>
              </a:rPr>
              <a:t>, instead </a:t>
            </a:r>
            <a:r>
              <a:rPr lang="en-US" sz="1600" spc="-2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just </a:t>
            </a:r>
            <a:r>
              <a:rPr lang="en-US" sz="1600" spc="-2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one</a:t>
            </a:r>
            <a:r>
              <a:rPr lang="en-US" sz="1600" spc="-20" dirty="0" smtClean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1600" spc="-20" dirty="0" smtClean="0">
                <a:latin typeface="Verdana" panose="020B0604030504040204" pitchFamily="34" charset="0"/>
                <a:ea typeface="Verdana" panose="020B0604030504040204" pitchFamily="34" charset="0"/>
              </a:rPr>
              <a:t>this one includes </a:t>
            </a:r>
            <a:r>
              <a:rPr lang="en-US" sz="1600" spc="-2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iGPUs</a:t>
            </a:r>
            <a:r>
              <a:rPr lang="en-US" sz="1600" spc="-20" dirty="0" smtClean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1600" spc="-20" dirty="0" smtClean="0">
                <a:latin typeface="Verdana" panose="020B0604030504040204" pitchFamily="34" charset="0"/>
                <a:ea typeface="Verdana" panose="020B0604030504040204" pitchFamily="34" charset="0"/>
              </a:rPr>
              <a:t>nevertheless</a:t>
            </a:r>
          </a:p>
          <a:p>
            <a:r>
              <a:rPr lang="en-US" sz="1600" spc="-2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spc="-20" dirty="0" smtClean="0">
                <a:latin typeface="Verdana" panose="020B0604030504040204" pitchFamily="34" charset="0"/>
                <a:ea typeface="Verdana" panose="020B0604030504040204" pitchFamily="34" charset="0"/>
              </a:rPr>
              <a:t> there are </a:t>
            </a:r>
            <a:r>
              <a:rPr lang="en-US" sz="1600" spc="-20" dirty="0" smtClean="0">
                <a:latin typeface="Verdana" panose="020B0604030504040204" pitchFamily="34" charset="0"/>
                <a:ea typeface="Verdana" panose="020B0604030504040204" pitchFamily="34" charset="0"/>
              </a:rPr>
              <a:t>certain models without </a:t>
            </a:r>
            <a:r>
              <a:rPr lang="en-US" sz="1600" spc="-2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iGPUs</a:t>
            </a:r>
            <a:r>
              <a:rPr lang="en-US" sz="1600" spc="-20" dirty="0" smtClean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r>
              <a:rPr lang="en-US" sz="1600" spc="-2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spc="-20" dirty="0" smtClean="0">
                <a:latin typeface="Verdana" panose="020B0604030504040204" pitchFamily="34" charset="0"/>
                <a:ea typeface="Verdana" panose="020B0604030504040204" pitchFamily="34" charset="0"/>
              </a:rPr>
              <a:t>certain </a:t>
            </a:r>
            <a:r>
              <a:rPr lang="en-US" sz="1600" spc="-20" dirty="0" smtClean="0">
                <a:latin typeface="Verdana" panose="020B0604030504040204" pitchFamily="34" charset="0"/>
                <a:ea typeface="Verdana" panose="020B0604030504040204" pitchFamily="34" charset="0"/>
              </a:rPr>
              <a:t>models without </a:t>
            </a:r>
            <a:r>
              <a:rPr lang="en-US" sz="1600" spc="-2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iGPUs</a:t>
            </a:r>
            <a:r>
              <a:rPr lang="en-US" sz="1600" spc="-20" dirty="0" smtClean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en-US" sz="1600" spc="-2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306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2.5 Modular,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lego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-like approach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(8)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438" y="483477"/>
            <a:ext cx="63715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pc="-3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Remarks to the Zen 4-based </a:t>
            </a:r>
            <a:r>
              <a:rPr lang="en-US" sz="1600" spc="-30" dirty="0" err="1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cIOD</a:t>
            </a:r>
            <a:r>
              <a:rPr lang="en-US" sz="1600" spc="-3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die used in gaming DTs -1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1227" y="809299"/>
            <a:ext cx="9087872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7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Up to the Zen 4-based implementations, gaming DT processors did not include integrated</a:t>
            </a:r>
          </a:p>
          <a:p>
            <a:pPr>
              <a:spcAft>
                <a:spcPts val="600"/>
              </a:spcAft>
            </a:pPr>
            <a:r>
              <a:rPr lang="en-US" sz="1600" spc="-6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spc="-6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graphics </a:t>
            </a:r>
            <a:r>
              <a:rPr lang="en-US" sz="1600" spc="-60" dirty="0" smtClean="0"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en-US" sz="1600" spc="-6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iGPU</a:t>
            </a:r>
            <a:r>
              <a:rPr lang="en-US" sz="1600" spc="-60" dirty="0" smtClean="0">
                <a:latin typeface="Verdana" panose="020B0604030504040204" pitchFamily="34" charset="0"/>
                <a:ea typeface="Verdana" panose="020B0604030504040204" pitchFamily="34" charset="0"/>
              </a:rPr>
              <a:t>), </a:t>
            </a:r>
            <a:r>
              <a:rPr lang="en-US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but made use of discrete graphics cards.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Finally, in </a:t>
            </a:r>
            <a:r>
              <a:rPr lang="en-US" sz="1600" spc="-3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Zen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4-based </a:t>
            </a:r>
            <a:r>
              <a:rPr lang="en-US" sz="1600" spc="-30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cIODs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AMD included an </a:t>
            </a:r>
            <a:r>
              <a:rPr lang="en-US" sz="1600" spc="-30" dirty="0" err="1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iGPU</a:t>
            </a:r>
            <a:r>
              <a:rPr lang="en-US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, which is RDNA 2-based, </a:t>
            </a:r>
          </a:p>
          <a:p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      as seen in the Figure below.</a:t>
            </a:r>
            <a:endParaRPr lang="en-US" sz="1600" spc="-3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spc="-3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Picture 2" descr="https://images.anandtech.com/doci/17585/SoC_19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38096" y="2157529"/>
            <a:ext cx="6379780" cy="472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1021" y="5665077"/>
            <a:ext cx="25069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Figure: Block diagram</a:t>
            </a:r>
          </a:p>
          <a:p>
            <a:pPr algn="ctr"/>
            <a:r>
              <a:rPr lang="en-US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of the </a:t>
            </a:r>
            <a:r>
              <a:rPr lang="en-US" sz="1600" spc="-3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cIOD</a:t>
            </a:r>
            <a:r>
              <a:rPr lang="en-US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 die of</a:t>
            </a:r>
          </a:p>
          <a:p>
            <a:pPr algn="ctr"/>
            <a:r>
              <a:rPr lang="en-US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Ryzen 7000 gaming DT</a:t>
            </a:r>
          </a:p>
          <a:p>
            <a:pPr algn="ctr"/>
            <a:r>
              <a:rPr lang="en-US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processors [230]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5105" y="3394841"/>
            <a:ext cx="2454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For the abbreviations see the next slide. </a:t>
            </a:r>
          </a:p>
        </p:txBody>
      </p:sp>
      <p:sp>
        <p:nvSpPr>
          <p:cNvPr id="13" name="Oval 12"/>
          <p:cNvSpPr/>
          <p:nvPr/>
        </p:nvSpPr>
        <p:spPr>
          <a:xfrm>
            <a:off x="4603531" y="3195145"/>
            <a:ext cx="735724" cy="620110"/>
          </a:xfrm>
          <a:prstGeom prst="ellipse">
            <a:avLst/>
          </a:prstGeom>
          <a:ln w="38100">
            <a:solidFill>
              <a:srgbClr val="FF0000"/>
            </a:solidFill>
            <a:prstDash val="sysDot"/>
          </a:ln>
        </p:spPr>
        <p:txBody>
          <a:bodyPr wrap="square" rtlCol="0" anchor="ctr">
            <a:spAutoFit/>
          </a:bodyPr>
          <a:lstStyle/>
          <a:p>
            <a:pPr marL="285750" indent="-285750" algn="ctr" fontAlgn="base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22512" y="1773048"/>
            <a:ext cx="6742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spc="-3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cIOD</a:t>
            </a:r>
            <a:endParaRPr lang="en-US" sz="1400" b="1" spc="-3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052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  <p:bldP spid="3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2.5 Modular,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lego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-like approach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(9)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1438" y="483477"/>
            <a:ext cx="63939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pc="-3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Remarks to the Zen 4-based </a:t>
            </a:r>
            <a:r>
              <a:rPr lang="en-US" sz="1600" spc="-30" dirty="0" err="1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cIOD</a:t>
            </a:r>
            <a:r>
              <a:rPr lang="en-US" sz="1600" spc="-3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dies used in gaming DTs -2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438" y="788280"/>
            <a:ext cx="5236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Abbreviations occurring in the previous Figure:</a:t>
            </a:r>
          </a:p>
        </p:txBody>
      </p:sp>
      <p:sp>
        <p:nvSpPr>
          <p:cNvPr id="7" name="TextBox 6"/>
          <p:cNvSpPr txBox="1"/>
          <p:nvPr/>
        </p:nvSpPr>
        <p:spPr>
          <a:xfrm flipH="1">
            <a:off x="198275" y="1135505"/>
            <a:ext cx="5077920" cy="2929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"/>
              </a:spcAft>
            </a:pPr>
            <a:r>
              <a:rPr lang="en-US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SPI: Serial Peripheral Interface</a:t>
            </a:r>
          </a:p>
          <a:p>
            <a:pPr>
              <a:spcAft>
                <a:spcPts val="100"/>
              </a:spcAft>
            </a:pPr>
            <a:r>
              <a:rPr lang="en-US" sz="1600" spc="-3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eSPI</a:t>
            </a:r>
            <a:r>
              <a:rPr lang="en-US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: Enhanced SPI</a:t>
            </a:r>
          </a:p>
          <a:p>
            <a:pPr>
              <a:spcAft>
                <a:spcPts val="100"/>
              </a:spcAft>
            </a:pPr>
            <a:r>
              <a:rPr lang="en-US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SMU: System Management Unit</a:t>
            </a:r>
          </a:p>
          <a:p>
            <a:pPr>
              <a:spcAft>
                <a:spcPts val="100"/>
              </a:spcAft>
            </a:pPr>
            <a:r>
              <a:rPr lang="en-US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VCN: Video Core Next (Decoder)</a:t>
            </a:r>
          </a:p>
          <a:p>
            <a:pPr>
              <a:spcAft>
                <a:spcPts val="100"/>
              </a:spcAft>
            </a:pPr>
            <a:r>
              <a:rPr lang="en-US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DCN: Display Core Next</a:t>
            </a:r>
          </a:p>
          <a:p>
            <a:pPr>
              <a:spcAft>
                <a:spcPts val="100"/>
              </a:spcAft>
            </a:pPr>
            <a:r>
              <a:rPr lang="en-US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SVI3: Serial Voltage Regulator Interface</a:t>
            </a:r>
          </a:p>
          <a:p>
            <a:pPr>
              <a:spcAft>
                <a:spcPts val="100"/>
              </a:spcAft>
            </a:pPr>
            <a:r>
              <a:rPr lang="en-US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ACP: Audio Co-Processor</a:t>
            </a:r>
          </a:p>
          <a:p>
            <a:pPr>
              <a:spcAft>
                <a:spcPts val="100"/>
              </a:spcAft>
            </a:pPr>
            <a:r>
              <a:rPr lang="en-US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HDA: High Definition Audio</a:t>
            </a:r>
          </a:p>
          <a:p>
            <a:pPr>
              <a:spcAft>
                <a:spcPts val="100"/>
              </a:spcAft>
            </a:pPr>
            <a:r>
              <a:rPr lang="en-US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FCH: Fusion Control Hub (chipset)</a:t>
            </a:r>
          </a:p>
          <a:p>
            <a:pPr>
              <a:spcAft>
                <a:spcPts val="100"/>
              </a:spcAft>
            </a:pPr>
            <a:r>
              <a:rPr lang="en-US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SW: Switch</a:t>
            </a:r>
          </a:p>
          <a:p>
            <a:pPr>
              <a:spcAft>
                <a:spcPts val="100"/>
              </a:spcAft>
            </a:pPr>
            <a:r>
              <a:rPr lang="en-US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I3C: Improved I</a:t>
            </a:r>
            <a:r>
              <a:rPr lang="en-US" sz="1600" spc="-30" baseline="30000" dirty="0" smtClean="0"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r>
              <a:rPr lang="en-US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C (2-wire serial data bus)</a:t>
            </a:r>
          </a:p>
        </p:txBody>
      </p:sp>
    </p:spTree>
    <p:extLst>
      <p:ext uri="{BB962C8B-B14F-4D97-AF65-F5344CB8AC3E}">
        <p14:creationId xmlns:p14="http://schemas.microsoft.com/office/powerpoint/2010/main" val="58695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2.5 Modular,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lego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-like approach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(10)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9603" y="787423"/>
            <a:ext cx="9257919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The </a:t>
            </a:r>
            <a:r>
              <a:rPr lang="en-US" sz="1600" spc="-3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implemented </a:t>
            </a:r>
            <a:r>
              <a:rPr lang="en-US" sz="1600" spc="-3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iGPU</a:t>
            </a:r>
            <a:r>
              <a:rPr lang="en-US" sz="1600" spc="-3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is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not </a:t>
            </a:r>
            <a:r>
              <a:rPr lang="en-US" sz="1600" spc="-3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very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powerful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, it includes only </a:t>
            </a:r>
            <a:r>
              <a:rPr lang="en-US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2 graphics 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EUs </a:t>
            </a:r>
            <a:r>
              <a:rPr lang="en-US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whereas  </a:t>
            </a:r>
            <a:endParaRPr lang="en-US" sz="1600" spc="-3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      high-end 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Ryzen mobile </a:t>
            </a:r>
            <a:r>
              <a:rPr lang="en-US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APUs 12. </a:t>
            </a:r>
            <a:endParaRPr lang="en-US" sz="1600" spc="-3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Thus it 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does not </a:t>
            </a:r>
            <a:r>
              <a:rPr lang="en-US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intend to compete with 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AMD’s </a:t>
            </a:r>
            <a:r>
              <a:rPr lang="en-US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DT 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APUs, </a:t>
            </a:r>
            <a:r>
              <a:rPr lang="en-US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it is used only to support </a:t>
            </a:r>
          </a:p>
          <a:p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     basic DT 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workloads, </a:t>
            </a:r>
            <a:r>
              <a:rPr lang="en-US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like 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video decoding, or </a:t>
            </a:r>
            <a:r>
              <a:rPr lang="en-US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even allows 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to run </a:t>
            </a:r>
            <a:r>
              <a:rPr lang="en-US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light-weight games.</a:t>
            </a:r>
            <a:endParaRPr lang="en-US" sz="1600" spc="-3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438" y="483477"/>
            <a:ext cx="6996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pc="-3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Remarks to the Zen 4-based </a:t>
            </a:r>
            <a:r>
              <a:rPr lang="en-US" sz="1600" spc="-30" dirty="0" err="1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cIOD</a:t>
            </a:r>
            <a:r>
              <a:rPr lang="en-US" sz="1600" spc="-3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die used in gaming DTs [230] -3</a:t>
            </a:r>
          </a:p>
        </p:txBody>
      </p:sp>
    </p:spTree>
    <p:extLst>
      <p:ext uri="{BB962C8B-B14F-4D97-AF65-F5344CB8AC3E}">
        <p14:creationId xmlns:p14="http://schemas.microsoft.com/office/powerpoint/2010/main" val="2831906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>
        <a:spAutoFit/>
      </a:bodyPr>
      <a:lstStyle>
        <a:defPPr marL="285750" indent="-285750" fontAlgn="base">
          <a:buFont typeface="Arial" panose="020B0604020202020204" pitchFamily="34" charset="0"/>
          <a:buChar char="•"/>
          <a:defRPr sz="1600" dirty="0">
            <a:solidFill>
              <a:srgbClr val="000000"/>
            </a:solidFill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600" spc="-30" dirty="0" err="1" smtClean="0">
            <a:latin typeface="Verdana" panose="020B0604030504040204" pitchFamily="34" charset="0"/>
            <a:ea typeface="Verdana" panose="020B0604030504040204" pitchFamily="34" charset="0"/>
          </a:defRPr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600" dirty="0"/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F57F55E438109E48B6391729A5612895" ma:contentTypeVersion="11" ma:contentTypeDescription="Új dokumentum létrehozása." ma:contentTypeScope="" ma:versionID="6799ee667cbdf3c801b890cdaf82f340">
  <xsd:schema xmlns:xsd="http://www.w3.org/2001/XMLSchema" xmlns:xs="http://www.w3.org/2001/XMLSchema" xmlns:p="http://schemas.microsoft.com/office/2006/metadata/properties" xmlns:ns3="f743888c-3ec0-442a-bfd6-6c7a23bdab96" targetNamespace="http://schemas.microsoft.com/office/2006/metadata/properties" ma:root="true" ma:fieldsID="1dabecf181e67d368fe81f8b232ae595" ns3:_="">
    <xsd:import namespace="f743888c-3ec0-442a-bfd6-6c7a23bdab9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43888c-3ec0-442a-bfd6-6c7a23bdab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ECD79D8-4C3D-4606-BCEB-508948084E9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743888c-3ec0-442a-bfd6-6c7a23bdab9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1E45AEA-BDFA-4EC1-BFCE-E0346722DBA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FB54205-1BC7-466D-B41B-9F4018F75570}">
  <ds:schemaRefs>
    <ds:schemaRef ds:uri="http://www.w3.org/XML/1998/namespace"/>
    <ds:schemaRef ds:uri="http://schemas.microsoft.com/office/2006/metadata/properties"/>
    <ds:schemaRef ds:uri="f743888c-3ec0-442a-bfd6-6c7a23bdab96"/>
    <ds:schemaRef ds:uri="http://purl.org/dc/terms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309672</TotalTime>
  <Words>24961</Words>
  <Application>Microsoft Office PowerPoint</Application>
  <PresentationFormat>On-screen Show (4:3)</PresentationFormat>
  <Paragraphs>3663</Paragraphs>
  <Slides>224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224</vt:i4>
      </vt:variant>
    </vt:vector>
  </HeadingPairs>
  <TitlesOfParts>
    <vt:vector size="235" baseType="lpstr">
      <vt:lpstr>Arial</vt:lpstr>
      <vt:lpstr>Arial Narrow</vt:lpstr>
      <vt:lpstr>Bahnschrift SemiBold</vt:lpstr>
      <vt:lpstr>Calibri</vt:lpstr>
      <vt:lpstr>Fira Sans</vt:lpstr>
      <vt:lpstr>Symbol</vt:lpstr>
      <vt:lpstr>Times New Roman</vt:lpstr>
      <vt:lpstr>Verdana</vt:lpstr>
      <vt:lpstr>Wingdings</vt:lpstr>
      <vt:lpstr>2_Default Design</vt:lpstr>
      <vt:lpstr>3_Default Design</vt:lpstr>
      <vt:lpstr>PowerPoint Presentation</vt:lpstr>
      <vt:lpstr>Preface</vt:lpstr>
      <vt:lpstr>PowerPoint Presentation</vt:lpstr>
      <vt:lpstr>PowerPoint Presentation</vt:lpstr>
      <vt:lpstr>1. Introduction (1)</vt:lpstr>
      <vt:lpstr>1. Introduction (2)</vt:lpstr>
      <vt:lpstr>1. Introduction (3)</vt:lpstr>
      <vt:lpstr>1. Introduction (4)</vt:lpstr>
      <vt:lpstr>1. Introduction (5)</vt:lpstr>
      <vt:lpstr>1. Introduction (6)</vt:lpstr>
      <vt:lpstr>PowerPoint Presentation</vt:lpstr>
      <vt:lpstr>1. Introduction (8)</vt:lpstr>
      <vt:lpstr>1. Introduction (9)</vt:lpstr>
      <vt:lpstr>1. Introduction (10)</vt:lpstr>
      <vt:lpstr>1. Introduction (11)</vt:lpstr>
      <vt:lpstr>1. Introduction (12)</vt:lpstr>
      <vt:lpstr>1. Introduction (14)</vt:lpstr>
      <vt:lpstr>1. Introduction (15)</vt:lpstr>
      <vt:lpstr>1. Introduction (16)</vt:lpstr>
      <vt:lpstr>1. Introduction (17)</vt:lpstr>
      <vt:lpstr>1. Introduction (18)</vt:lpstr>
      <vt:lpstr>1. Introduction (19)</vt:lpstr>
      <vt:lpstr>1. Introduction (20)</vt:lpstr>
      <vt:lpstr>1. Introduction (21)</vt:lpstr>
      <vt:lpstr>1. Introduction (22)</vt:lpstr>
      <vt:lpstr>1. Introduction (23)</vt:lpstr>
      <vt:lpstr>1. Introduction (24)</vt:lpstr>
      <vt:lpstr>1. Introduction (25)</vt:lpstr>
      <vt:lpstr>1. Introduction (26)</vt:lpstr>
      <vt:lpstr>1. Introduction (27)</vt:lpstr>
      <vt:lpstr>1. Introduction (28)</vt:lpstr>
      <vt:lpstr>1. Introduction (29)</vt:lpstr>
      <vt:lpstr>1. Introduction (30)</vt:lpstr>
      <vt:lpstr>. Introduction (31)</vt:lpstr>
      <vt:lpstr>PowerPoint Presentation</vt:lpstr>
      <vt:lpstr>PowerPoint Presentation</vt:lpstr>
      <vt:lpstr>2.1 Overview (1)</vt:lpstr>
      <vt:lpstr>PowerPoint Presentation</vt:lpstr>
      <vt:lpstr>2.2 Multi-die approach (1)</vt:lpstr>
      <vt:lpstr>2.2 Multi-die approach (2)</vt:lpstr>
      <vt:lpstr>2.2 Multi-die approach (3)</vt:lpstr>
      <vt:lpstr>2.2 Multi-die approach (4)</vt:lpstr>
      <vt:lpstr>2.2 Multi-die approach (5)</vt:lpstr>
      <vt:lpstr>2.2 Multi-die approach (6)</vt:lpstr>
      <vt:lpstr>2.2 Multi-die approach (7)</vt:lpstr>
      <vt:lpstr>2.2 Multi-die approach (8)</vt:lpstr>
      <vt:lpstr>2.2 Multi-die approach (9)</vt:lpstr>
      <vt:lpstr>2.2 Multi-die approach (10)</vt:lpstr>
      <vt:lpstr>2.2 Multi-die approach (11)</vt:lpstr>
      <vt:lpstr>2.2 Multi-die approach (12)</vt:lpstr>
      <vt:lpstr>2.2 Multi-die approach (13)</vt:lpstr>
      <vt:lpstr>2.2 Multi-die approach (14)</vt:lpstr>
      <vt:lpstr>PowerPoint Presentation</vt:lpstr>
      <vt:lpstr>PowerPoint Presentation</vt:lpstr>
      <vt:lpstr>2.3.1 Overview of the Infinity Fabric (1)</vt:lpstr>
      <vt:lpstr>2.3.1 Overview of the Infinity Fabric (2)</vt:lpstr>
      <vt:lpstr>2.3.1 Overview of the Infinity Fabric (3)</vt:lpstr>
      <vt:lpstr>2.3.1 Overview of the Infinity Fabric (4)</vt:lpstr>
      <vt:lpstr>2.3.1 Overview of the Infinity Fabric (5)</vt:lpstr>
      <vt:lpstr>2.3.1 Overview of the Infinity Fabric (6)</vt:lpstr>
      <vt:lpstr>2.3.1 Overview of the Infinity Fabric (7)</vt:lpstr>
      <vt:lpstr>PowerPoint Presentation</vt:lpstr>
      <vt:lpstr>2.3.1 Overview of the Infinity Fabric (7c)</vt:lpstr>
      <vt:lpstr>2.3.1 Overview of the Infinity Fabric (8)</vt:lpstr>
      <vt:lpstr>2.3.1 Overview of the Infinity Fabric (9)</vt:lpstr>
      <vt:lpstr>2.3.1 Overview of the Infinity Fabric (10)</vt:lpstr>
      <vt:lpstr>PowerPoint Presentation</vt:lpstr>
      <vt:lpstr>2.3.2.1 Implementation of the Scalable Data Fabric (1)</vt:lpstr>
      <vt:lpstr>2.3.2.1 Implementation of the Scalable Data Fabric (2)</vt:lpstr>
      <vt:lpstr>2.3.2.1 Implementation of the Scalable Data Fabric (3)</vt:lpstr>
      <vt:lpstr>2.3.2.1 Implementation of the Scalable Data Fabric (4)</vt:lpstr>
      <vt:lpstr>PowerPoint Presentation</vt:lpstr>
      <vt:lpstr>2.3.2.1 Implementation of the Scalable Data Fabric (6)</vt:lpstr>
      <vt:lpstr>2.3.2.1 Implementation of the Scalable Data Fabric (7)</vt:lpstr>
      <vt:lpstr>2.3.2.1 Implementation of the Scalable Data Fabric (8)</vt:lpstr>
      <vt:lpstr>2.3.2.1 Implementation of the Scalable Data Fabric (9)</vt:lpstr>
      <vt:lpstr>2.3.2.1 Implementation of the Scalable Data Fabric (10)</vt:lpstr>
      <vt:lpstr>2.3.2.1 Implementation of the Scalable Data Fabric (11)</vt:lpstr>
      <vt:lpstr>2.3.2.2 Implementation of the Scalable Control Fabric (12)</vt:lpstr>
      <vt:lpstr>PowerPoint Presentation</vt:lpstr>
      <vt:lpstr>2.4 MCM 2D and 3D V-cache packaging technologies (1)</vt:lpstr>
      <vt:lpstr>2.4 MCM 2D and 3D V-cache packaging technologies (2)</vt:lpstr>
      <vt:lpstr>2.4 MCM 2D and 3D V-cache packaging technologies (3)</vt:lpstr>
      <vt:lpstr>2.4 MCM 2D and 3D V-cache packaging technologies (4)</vt:lpstr>
      <vt:lpstr>2.4 MCM 2D and 3D V-cache packaging technologies (5)</vt:lpstr>
      <vt:lpstr>2.4 MCM 2D and 3D V-cache packaging technologies (6)</vt:lpstr>
      <vt:lpstr>2.4 MCM 2D and 3D V-cache packaging technologies (7)</vt:lpstr>
      <vt:lpstr>2.4 MCM 2D and 3D V-cache packaging technologies (8)</vt:lpstr>
      <vt:lpstr>PowerPoint Presentation</vt:lpstr>
      <vt:lpstr>2.5 Modular, lego-like approach (1)</vt:lpstr>
      <vt:lpstr>2.5 Modular, lego-like approach (2)</vt:lpstr>
      <vt:lpstr>2.5 Modular, lego-like approach (3)</vt:lpstr>
      <vt:lpstr>2.5 Modular, lego-like approach (4)</vt:lpstr>
      <vt:lpstr>2.5 Modular, lego-like approach (5)</vt:lpstr>
      <vt:lpstr>2.5 Modular, lego-like approach (6)</vt:lpstr>
      <vt:lpstr>2.5 Modular, lego-like approach (7)</vt:lpstr>
      <vt:lpstr>2.5 Modular, lego-like approach (8)</vt:lpstr>
      <vt:lpstr>2.5 Modular, lego-like approach (9)</vt:lpstr>
      <vt:lpstr>2.5 Modular, lego-like approach (10)</vt:lpstr>
      <vt:lpstr>PowerPoint Presentation</vt:lpstr>
      <vt:lpstr>3. Key building blocks of CPU dies (1)</vt:lpstr>
      <vt:lpstr>PowerPoint Presentation</vt:lpstr>
      <vt:lpstr>3.1 Zen cores (1)</vt:lpstr>
      <vt:lpstr>3.1 Zen cores (2)</vt:lpstr>
      <vt:lpstr>3.1 Zen cores (3)</vt:lpstr>
      <vt:lpstr>3.1 Zen cores (4)</vt:lpstr>
      <vt:lpstr>3.1 Zen cores (5)</vt:lpstr>
      <vt:lpstr>3.1 Zen cores (6)</vt:lpstr>
      <vt:lpstr>3.1 Zen cores (7)</vt:lpstr>
      <vt:lpstr>3.1 Zen cores (8)</vt:lpstr>
      <vt:lpstr>3.1 Zen cores (9)</vt:lpstr>
      <vt:lpstr>3.1 Zen cores (10)</vt:lpstr>
      <vt:lpstr>3.1 Zen cores (11)</vt:lpstr>
      <vt:lpstr>3.1 Zen cores (12)</vt:lpstr>
      <vt:lpstr>3.1 Zen cores (13)</vt:lpstr>
      <vt:lpstr>PowerPoint Presentation</vt:lpstr>
      <vt:lpstr>3.2 CCX core blocks (1)</vt:lpstr>
      <vt:lpstr>3.2 CCX core blocks (2)</vt:lpstr>
      <vt:lpstr>3.2 CCX core blocks (3)</vt:lpstr>
      <vt:lpstr>3.2 CCX core blocks (4)</vt:lpstr>
      <vt:lpstr>3.2 CCX core blocks (5)</vt:lpstr>
      <vt:lpstr>3.2 CCX core blocks (6)</vt:lpstr>
      <vt:lpstr>3.2 CCX core blocks (7)</vt:lpstr>
      <vt:lpstr>3.2 CCX core blocks (8)</vt:lpstr>
      <vt:lpstr>3.2 CCX core blocks (9)</vt:lpstr>
      <vt:lpstr>3.2 CCX core blocks (10)</vt:lpstr>
      <vt:lpstr>3.2 CCX core blocks (11)</vt:lpstr>
      <vt:lpstr>3.2 CCX core blocks (12)</vt:lpstr>
      <vt:lpstr>3.2 CCX core blocks (13)</vt:lpstr>
      <vt:lpstr>3.2 CCX core blocks (14)</vt:lpstr>
      <vt:lpstr>3.2 CCX core blocks (15)</vt:lpstr>
      <vt:lpstr>3.2 CCX core blocks (16)</vt:lpstr>
      <vt:lpstr>3.2 CCX core blocks (17)</vt:lpstr>
      <vt:lpstr>3.2 CCX core blocks (18)</vt:lpstr>
      <vt:lpstr>3.2 CCX core blocks (19)</vt:lpstr>
      <vt:lpstr>3.2 CCX core blocks (20)</vt:lpstr>
      <vt:lpstr>3.2 CCX core blocks (21)</vt:lpstr>
      <vt:lpstr>3.2 CCX core blocks (22)</vt:lpstr>
      <vt:lpstr>3.2 CCX core blocks (23)</vt:lpstr>
      <vt:lpstr>3.2 CCX core blocks (24)</vt:lpstr>
      <vt:lpstr>3.2 CCX core blocks (25)</vt:lpstr>
      <vt:lpstr>3.2 CCX core blocks (26)</vt:lpstr>
      <vt:lpstr>3.2 CCX core blocks (27)</vt:lpstr>
      <vt:lpstr>PowerPoint Presentation</vt:lpstr>
      <vt:lpstr>4. Case example: the Zen 3-based Ryzen 5000 gaming DT line (1) </vt:lpstr>
      <vt:lpstr>4. Case example: the Zen 3-based Ryzen 5000 gaming DT line (2) </vt:lpstr>
      <vt:lpstr>4. Case example: the Zen 3-based Ryzen 5000 gaming DT line (3) </vt:lpstr>
      <vt:lpstr>4. Case example: the Zen 3-based Ryzen 5000 gaming DT line (4) </vt:lpstr>
      <vt:lpstr>4. Case example: the Zen 3-based Ryzen 5000 gaming DT line (5) </vt:lpstr>
      <vt:lpstr>4. Case example: the Zen 3-based Ryzen 5000 gaming DT line (6) </vt:lpstr>
      <vt:lpstr>4. Case example: the Zen 3-based Ryzen 5000 gaming DT line (7) </vt:lpstr>
      <vt:lpstr>4. Case example: the Zen 3-based Ryzen 5000 gaming DT line (8) </vt:lpstr>
      <vt:lpstr>4. Case example: the Zen 3-based Ryzen 5000 gaming DT line (9) </vt:lpstr>
      <vt:lpstr>4. Case example: the Zen 3-based Ryzen 5000 gaming DT line (10) </vt:lpstr>
      <vt:lpstr>4. Case example: the Zen 3-based Ryzen 5000 gaming DT line (11) </vt:lpstr>
      <vt:lpstr>4. Case example: the Zen 3-based Ryzen 5000 gaming DT line (12) </vt:lpstr>
      <vt:lpstr>4. Case example: the Zen 3-based Ryzen 5000 gaming DT line (13) </vt:lpstr>
      <vt:lpstr>4. Case example: the Zen 3-based Ryzen 5000 gaming DT line (14) </vt:lpstr>
      <vt:lpstr>4. Case example: the Zen 3-based Ryzen 5000 gaming DT line (15) </vt:lpstr>
      <vt:lpstr>4. Case example: the Zen 3-based Ryzen 5000 gaming DT line (16) </vt:lpstr>
      <vt:lpstr>4. Case example: the Zen 3-based Ryzen 5000 gaming DT line (17) </vt:lpstr>
      <vt:lpstr>4. Case example: the Zen 3-based Ryzen 5000 gaming DT line (18) </vt:lpstr>
      <vt:lpstr>4. Case example: the Zen 3-based Ryzen 5000 gaming DT line (19) </vt:lpstr>
      <vt:lpstr>4. Case example: the Zen 3-based Ryzen 5000 gaming DT line (20) </vt:lpstr>
      <vt:lpstr>4. Case example: the Zen 3-based Ryzen 5000 gaming DT line (21) </vt:lpstr>
      <vt:lpstr>4. Case example: the Zen 3-based Ryzen 5000 gaming DT line (22) </vt:lpstr>
      <vt:lpstr>4. Case example: the Zen 3-based Ryzen 5000 gaming DT line (23) </vt:lpstr>
      <vt:lpstr>4. Case example: the Zen 3-based Ryzen 5000 gaming DT line (24) </vt:lpstr>
      <vt:lpstr>4. Case example: the Zen 3-based Ryzen 5000 gaming DT line (25) </vt:lpstr>
      <vt:lpstr>4. Case example: the Zen 3-based Ryzen 5000 gaming DT line (26) </vt:lpstr>
      <vt:lpstr>4. Case example: the Zen 3-based Ryzen 5000 gaming DT line (27) </vt:lpstr>
      <vt:lpstr>4. Case example: the Zen 3-based Ryzen 5000 gaming DT line (28) </vt:lpstr>
      <vt:lpstr>4. Case example: the Zen 3-based Ryzen 5000 gaming DT line (29) </vt:lpstr>
      <vt:lpstr>4. Case example: the Zen 3-based Ryzen 5000 gaming DT line (30) </vt:lpstr>
      <vt:lpstr>4. Case example: the Zen 3-based Ryzen 5000 gaming DT line (31) </vt:lpstr>
      <vt:lpstr>PowerPoint Presentation</vt:lpstr>
      <vt:lpstr>5. Overview of AMD’s Zen lines (1)</vt:lpstr>
      <vt:lpstr>5. Overview of AMD’s Zen lines (2)</vt:lpstr>
      <vt:lpstr>5. Overview of AMD’s Zen lines (3)</vt:lpstr>
      <vt:lpstr>5. Overview of AMD’s Zen lines (4)</vt:lpstr>
      <vt:lpstr>5. Overview of AMD’s Zen lines (5)</vt:lpstr>
      <vt:lpstr>5. Overview of AMD’s Zen lines (6)</vt:lpstr>
      <vt:lpstr>5. Overview of AMD’s Zen lines (7)</vt:lpstr>
      <vt:lpstr>5. Overview of AMD’s Zen lines (8)</vt:lpstr>
      <vt:lpstr>5. Overview of AMD’s Zen lines (9)</vt:lpstr>
      <vt:lpstr>5. Overview of AMD’s Zen lines (10)</vt:lpstr>
      <vt:lpstr>5. Overview of AMD’s Zen lines (11)</vt:lpstr>
      <vt:lpstr>5. Overview of AMD’s Zen lines (12)</vt:lpstr>
      <vt:lpstr>5. Overview of AMD’s Zen lines (13)</vt:lpstr>
      <vt:lpstr>5. Overview of AMD’s Zen lines (14)</vt:lpstr>
      <vt:lpstr>5. Overview of AMD’s Zen lines (15)</vt:lpstr>
      <vt:lpstr>5. Overview of AMD’s Zen lines (16)</vt:lpstr>
      <vt:lpstr>5. Overview of AMD’s Zen lines (17)</vt:lpstr>
      <vt:lpstr>PowerPoint Presentation</vt:lpstr>
      <vt:lpstr>6. References (1)</vt:lpstr>
      <vt:lpstr>6. References (2)</vt:lpstr>
      <vt:lpstr>6. References (3)</vt:lpstr>
      <vt:lpstr>6. References (4)</vt:lpstr>
      <vt:lpstr>6. References (5)</vt:lpstr>
      <vt:lpstr>6. References (6)</vt:lpstr>
      <vt:lpstr>6. References (7)</vt:lpstr>
      <vt:lpstr>6. References (8)</vt:lpstr>
      <vt:lpstr>6. References (9)</vt:lpstr>
      <vt:lpstr>6. References (10)</vt:lpstr>
      <vt:lpstr>6. References (11)</vt:lpstr>
      <vt:lpstr>6. References (12)</vt:lpstr>
      <vt:lpstr>6. References (13)</vt:lpstr>
      <vt:lpstr>6. References (14)</vt:lpstr>
      <vt:lpstr>6. References (15)</vt:lpstr>
      <vt:lpstr>6. References (16)</vt:lpstr>
      <vt:lpstr>6. References (17)</vt:lpstr>
      <vt:lpstr>6. References (18)</vt:lpstr>
      <vt:lpstr>6. References (19)</vt:lpstr>
      <vt:lpstr>6. References (20)</vt:lpstr>
      <vt:lpstr>6. References (21)</vt:lpstr>
      <vt:lpstr>6. References (22)</vt:lpstr>
      <vt:lpstr>6. References (23)</vt:lpstr>
      <vt:lpstr>6. References (24)</vt:lpstr>
      <vt:lpstr>6. References (25)</vt:lpstr>
      <vt:lpstr>6. References (26)</vt:lpstr>
      <vt:lpstr>6. References (27)</vt:lpstr>
      <vt:lpstr>6. References (28)</vt:lpstr>
      <vt:lpstr>6. References (29)</vt:lpstr>
      <vt:lpstr>6. References (30)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sima</dc:creator>
  <cp:lastModifiedBy>Prof. Dr. Sima Dezső</cp:lastModifiedBy>
  <cp:revision>5564</cp:revision>
  <cp:lastPrinted>2022-09-08T12:45:58Z</cp:lastPrinted>
  <dcterms:created xsi:type="dcterms:W3CDTF">2017-08-07T19:29:33Z</dcterms:created>
  <dcterms:modified xsi:type="dcterms:W3CDTF">2022-10-05T05:32:26Z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0x010100F57F55E438109E48B6391729A5612895</vt:lpwstr>
  </property>
</Properties>
</file>