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98" r:id="rId5"/>
    <p:sldMasterId id="2147483710" r:id="rId6"/>
    <p:sldMasterId id="2147483722" r:id="rId7"/>
    <p:sldMasterId id="2147483734" r:id="rId8"/>
    <p:sldMasterId id="2147483761" r:id="rId9"/>
    <p:sldMasterId id="2147483773" r:id="rId10"/>
  </p:sldMasterIdLst>
  <p:notesMasterIdLst>
    <p:notesMasterId r:id="rId214"/>
  </p:notesMasterIdLst>
  <p:handoutMasterIdLst>
    <p:handoutMasterId r:id="rId215"/>
  </p:handoutMasterIdLst>
  <p:sldIdLst>
    <p:sldId id="924" r:id="rId11"/>
    <p:sldId id="2478" r:id="rId12"/>
    <p:sldId id="2846" r:id="rId13"/>
    <p:sldId id="2576" r:id="rId14"/>
    <p:sldId id="1138" r:id="rId15"/>
    <p:sldId id="926" r:id="rId16"/>
    <p:sldId id="952" r:id="rId17"/>
    <p:sldId id="1589" r:id="rId18"/>
    <p:sldId id="2451" r:id="rId19"/>
    <p:sldId id="2450" r:id="rId20"/>
    <p:sldId id="1977" r:id="rId21"/>
    <p:sldId id="1590" r:id="rId22"/>
    <p:sldId id="1990" r:id="rId23"/>
    <p:sldId id="1983" r:id="rId24"/>
    <p:sldId id="2413" r:id="rId25"/>
    <p:sldId id="2174" r:id="rId26"/>
    <p:sldId id="998" r:id="rId27"/>
    <p:sldId id="2670" r:id="rId28"/>
    <p:sldId id="2671" r:id="rId29"/>
    <p:sldId id="1403" r:id="rId30"/>
    <p:sldId id="956" r:id="rId31"/>
    <p:sldId id="957" r:id="rId32"/>
    <p:sldId id="2747" r:id="rId33"/>
    <p:sldId id="958" r:id="rId34"/>
    <p:sldId id="1372" r:id="rId35"/>
    <p:sldId id="1704" r:id="rId36"/>
    <p:sldId id="2412" r:id="rId37"/>
    <p:sldId id="2589" r:id="rId38"/>
    <p:sldId id="999" r:id="rId39"/>
    <p:sldId id="1170" r:id="rId40"/>
    <p:sldId id="2577" r:id="rId41"/>
    <p:sldId id="2579" r:id="rId42"/>
    <p:sldId id="3064" r:id="rId43"/>
    <p:sldId id="2673" r:id="rId44"/>
    <p:sldId id="1001" r:id="rId45"/>
    <p:sldId id="2999" r:id="rId46"/>
    <p:sldId id="2789" r:id="rId47"/>
    <p:sldId id="3001" r:id="rId48"/>
    <p:sldId id="3002" r:id="rId49"/>
    <p:sldId id="3013" r:id="rId50"/>
    <p:sldId id="3014" r:id="rId51"/>
    <p:sldId id="2686" r:id="rId52"/>
    <p:sldId id="2687" r:id="rId53"/>
    <p:sldId id="3070" r:id="rId54"/>
    <p:sldId id="3049" r:id="rId55"/>
    <p:sldId id="2746" r:id="rId56"/>
    <p:sldId id="3063" r:id="rId57"/>
    <p:sldId id="2990" r:id="rId58"/>
    <p:sldId id="3050" r:id="rId59"/>
    <p:sldId id="3071" r:id="rId60"/>
    <p:sldId id="3005" r:id="rId61"/>
    <p:sldId id="3078" r:id="rId62"/>
    <p:sldId id="3079" r:id="rId63"/>
    <p:sldId id="3008" r:id="rId64"/>
    <p:sldId id="3056" r:id="rId65"/>
    <p:sldId id="3066" r:id="rId66"/>
    <p:sldId id="3059" r:id="rId67"/>
    <p:sldId id="3060" r:id="rId68"/>
    <p:sldId id="3061" r:id="rId69"/>
    <p:sldId id="3086" r:id="rId70"/>
    <p:sldId id="3068" r:id="rId71"/>
    <p:sldId id="3041" r:id="rId72"/>
    <p:sldId id="3043" r:id="rId73"/>
    <p:sldId id="3044" r:id="rId74"/>
    <p:sldId id="3045" r:id="rId75"/>
    <p:sldId id="3037" r:id="rId76"/>
    <p:sldId id="3057" r:id="rId77"/>
    <p:sldId id="3058" r:id="rId78"/>
    <p:sldId id="3039" r:id="rId79"/>
    <p:sldId id="3046" r:id="rId80"/>
    <p:sldId id="3047" r:id="rId81"/>
    <p:sldId id="3072" r:id="rId82"/>
    <p:sldId id="3073" r:id="rId83"/>
    <p:sldId id="3080" r:id="rId84"/>
    <p:sldId id="3081" r:id="rId85"/>
    <p:sldId id="3074" r:id="rId86"/>
    <p:sldId id="3075" r:id="rId87"/>
    <p:sldId id="3076" r:id="rId88"/>
    <p:sldId id="2980" r:id="rId89"/>
    <p:sldId id="2981" r:id="rId90"/>
    <p:sldId id="2989" r:id="rId91"/>
    <p:sldId id="2988" r:id="rId92"/>
    <p:sldId id="2982" r:id="rId93"/>
    <p:sldId id="2983" r:id="rId94"/>
    <p:sldId id="2753" r:id="rId95"/>
    <p:sldId id="2756" r:id="rId96"/>
    <p:sldId id="2757" r:id="rId97"/>
    <p:sldId id="2758" r:id="rId98"/>
    <p:sldId id="2759" r:id="rId99"/>
    <p:sldId id="2761" r:id="rId100"/>
    <p:sldId id="2762" r:id="rId101"/>
    <p:sldId id="2763" r:id="rId102"/>
    <p:sldId id="2992" r:id="rId103"/>
    <p:sldId id="2764" r:id="rId104"/>
    <p:sldId id="2765" r:id="rId105"/>
    <p:sldId id="2766" r:id="rId106"/>
    <p:sldId id="3018" r:id="rId107"/>
    <p:sldId id="2768" r:id="rId108"/>
    <p:sldId id="2733" r:id="rId109"/>
    <p:sldId id="2810" r:id="rId110"/>
    <p:sldId id="2813" r:id="rId111"/>
    <p:sldId id="2811" r:id="rId112"/>
    <p:sldId id="2194" r:id="rId113"/>
    <p:sldId id="2195" r:id="rId114"/>
    <p:sldId id="2196" r:id="rId115"/>
    <p:sldId id="2549" r:id="rId116"/>
    <p:sldId id="2550" r:id="rId117"/>
    <p:sldId id="2590" r:id="rId118"/>
    <p:sldId id="2197" r:id="rId119"/>
    <p:sldId id="2198" r:id="rId120"/>
    <p:sldId id="2199" r:id="rId121"/>
    <p:sldId id="2200" r:id="rId122"/>
    <p:sldId id="2536" r:id="rId123"/>
    <p:sldId id="2228" r:id="rId124"/>
    <p:sldId id="2258" r:id="rId125"/>
    <p:sldId id="2830" r:id="rId126"/>
    <p:sldId id="2289" r:id="rId127"/>
    <p:sldId id="2290" r:id="rId128"/>
    <p:sldId id="3083" r:id="rId129"/>
    <p:sldId id="2436" r:id="rId130"/>
    <p:sldId id="2437" r:id="rId131"/>
    <p:sldId id="2551" r:id="rId132"/>
    <p:sldId id="2259" r:id="rId133"/>
    <p:sldId id="2233" r:id="rId134"/>
    <p:sldId id="3022" r:id="rId135"/>
    <p:sldId id="2234" r:id="rId136"/>
    <p:sldId id="3019" r:id="rId137"/>
    <p:sldId id="3020" r:id="rId138"/>
    <p:sldId id="3021" r:id="rId139"/>
    <p:sldId id="2236" r:id="rId140"/>
    <p:sldId id="2238" r:id="rId141"/>
    <p:sldId id="2239" r:id="rId142"/>
    <p:sldId id="2240" r:id="rId143"/>
    <p:sldId id="2241" r:id="rId144"/>
    <p:sldId id="2242" r:id="rId145"/>
    <p:sldId id="2246" r:id="rId146"/>
    <p:sldId id="2247" r:id="rId147"/>
    <p:sldId id="2248" r:id="rId148"/>
    <p:sldId id="2842" r:id="rId149"/>
    <p:sldId id="2249" r:id="rId150"/>
    <p:sldId id="2838" r:id="rId151"/>
    <p:sldId id="2250" r:id="rId152"/>
    <p:sldId id="2834" r:id="rId153"/>
    <p:sldId id="2832" r:id="rId154"/>
    <p:sldId id="2833" r:id="rId155"/>
    <p:sldId id="2835" r:id="rId156"/>
    <p:sldId id="2837" r:id="rId157"/>
    <p:sldId id="2253" r:id="rId158"/>
    <p:sldId id="2302" r:id="rId159"/>
    <p:sldId id="2308" r:id="rId160"/>
    <p:sldId id="2945" r:id="rId161"/>
    <p:sldId id="2946" r:id="rId162"/>
    <p:sldId id="2558" r:id="rId163"/>
    <p:sldId id="2310" r:id="rId164"/>
    <p:sldId id="2312" r:id="rId165"/>
    <p:sldId id="2314" r:id="rId166"/>
    <p:sldId id="2317" r:id="rId167"/>
    <p:sldId id="2318" r:id="rId168"/>
    <p:sldId id="2319" r:id="rId169"/>
    <p:sldId id="2321" r:id="rId170"/>
    <p:sldId id="2444" r:id="rId171"/>
    <p:sldId id="2594" r:id="rId172"/>
    <p:sldId id="3029" r:id="rId173"/>
    <p:sldId id="3084" r:id="rId174"/>
    <p:sldId id="2597" r:id="rId175"/>
    <p:sldId id="3028" r:id="rId176"/>
    <p:sldId id="2601" r:id="rId177"/>
    <p:sldId id="2602" r:id="rId178"/>
    <p:sldId id="2603" r:id="rId179"/>
    <p:sldId id="2604" r:id="rId180"/>
    <p:sldId id="2605" r:id="rId181"/>
    <p:sldId id="2606" r:id="rId182"/>
    <p:sldId id="2607" r:id="rId183"/>
    <p:sldId id="2608" r:id="rId184"/>
    <p:sldId id="3023" r:id="rId185"/>
    <p:sldId id="2615" r:id="rId186"/>
    <p:sldId id="2916" r:id="rId187"/>
    <p:sldId id="2917" r:id="rId188"/>
    <p:sldId id="2943" r:id="rId189"/>
    <p:sldId id="2919" r:id="rId190"/>
    <p:sldId id="2649" r:id="rId191"/>
    <p:sldId id="2650" r:id="rId192"/>
    <p:sldId id="2651" r:id="rId193"/>
    <p:sldId id="2652" r:id="rId194"/>
    <p:sldId id="2653" r:id="rId195"/>
    <p:sldId id="2654" r:id="rId196"/>
    <p:sldId id="2655" r:id="rId197"/>
    <p:sldId id="2656" r:id="rId198"/>
    <p:sldId id="2657" r:id="rId199"/>
    <p:sldId id="2658" r:id="rId200"/>
    <p:sldId id="2659" r:id="rId201"/>
    <p:sldId id="2660" r:id="rId202"/>
    <p:sldId id="2661" r:id="rId203"/>
    <p:sldId id="2662" r:id="rId204"/>
    <p:sldId id="2663" r:id="rId205"/>
    <p:sldId id="2664" r:id="rId206"/>
    <p:sldId id="2665" r:id="rId207"/>
    <p:sldId id="2666" r:id="rId208"/>
    <p:sldId id="2667" r:id="rId209"/>
    <p:sldId id="2668" r:id="rId210"/>
    <p:sldId id="2669" r:id="rId211"/>
    <p:sldId id="2995" r:id="rId212"/>
    <p:sldId id="2996" r:id="rId2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777" userDrawn="1">
          <p15:clr>
            <a:srgbClr val="A4A3A4"/>
          </p15:clr>
        </p15:guide>
        <p15:guide id="5" pos="612" userDrawn="1">
          <p15:clr>
            <a:srgbClr val="A4A3A4"/>
          </p15:clr>
        </p15:guide>
        <p15:guide id="6" pos="1519" userDrawn="1">
          <p15:clr>
            <a:srgbClr val="A4A3A4"/>
          </p15:clr>
        </p15:guide>
        <p15:guide id="7" pos="2653" userDrawn="1">
          <p15:clr>
            <a:srgbClr val="A4A3A4"/>
          </p15:clr>
        </p15:guide>
        <p15:guide id="8" pos="5647" userDrawn="1">
          <p15:clr>
            <a:srgbClr val="A4A3A4"/>
          </p15:clr>
        </p15:guide>
        <p15:guide id="9" orient="horz" pos="278" userDrawn="1">
          <p15:clr>
            <a:srgbClr val="A4A3A4"/>
          </p15:clr>
        </p15:guide>
        <p15:guide id="10" orient="horz" pos="2183" userDrawn="1">
          <p15:clr>
            <a:srgbClr val="A4A3A4"/>
          </p15:clr>
        </p15:guide>
        <p15:guide id="11" pos="3039" userDrawn="1">
          <p15:clr>
            <a:srgbClr val="A4A3A4"/>
          </p15:clr>
        </p15:guide>
        <p15:guide id="13" orient="horz" pos="1185" userDrawn="1">
          <p15:clr>
            <a:srgbClr val="A4A3A4"/>
          </p15:clr>
        </p15:guide>
        <p15:guide id="14" userDrawn="1">
          <p15:clr>
            <a:srgbClr val="A4A3A4"/>
          </p15:clr>
        </p15:guide>
        <p15:guide id="15" pos="45" userDrawn="1">
          <p15:clr>
            <a:srgbClr val="A4A3A4"/>
          </p15:clr>
        </p15:guide>
        <p15:guide id="16" pos="213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4A7"/>
    <a:srgbClr val="DDF2FF"/>
    <a:srgbClr val="D1F3FF"/>
    <a:srgbClr val="B7ECFF"/>
    <a:srgbClr val="89E0FF"/>
    <a:srgbClr val="000000"/>
    <a:srgbClr val="EBFAFF"/>
    <a:srgbClr val="0066FF"/>
    <a:srgbClr val="B7E4FF"/>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1E8F35-DEDE-CAEC-4EC6-D152DDD18E14}" v="12" dt="2022-09-19T11:40:14.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60"/>
  </p:normalViewPr>
  <p:slideViewPr>
    <p:cSldViewPr snapToGrid="0">
      <p:cViewPr varScale="1">
        <p:scale>
          <a:sx n="97" d="100"/>
          <a:sy n="97" d="100"/>
        </p:scale>
        <p:origin x="1668" y="96"/>
      </p:cViewPr>
      <p:guideLst>
        <p:guide orient="horz" pos="777"/>
        <p:guide pos="612"/>
        <p:guide pos="1519"/>
        <p:guide pos="2653"/>
        <p:guide pos="5647"/>
        <p:guide orient="horz" pos="278"/>
        <p:guide orient="horz" pos="2183"/>
        <p:guide pos="3039"/>
        <p:guide orient="horz" pos="1185"/>
        <p:guide/>
        <p:guide pos="45"/>
        <p:guide pos="213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slide" Target="slides/slide195.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160" Type="http://schemas.openxmlformats.org/officeDocument/2006/relationships/slide" Target="slides/slide150.xml"/><Relationship Id="rId165" Type="http://schemas.openxmlformats.org/officeDocument/2006/relationships/slide" Target="slides/slide155.xml"/><Relationship Id="rId181" Type="http://schemas.openxmlformats.org/officeDocument/2006/relationships/slide" Target="slides/slide171.xml"/><Relationship Id="rId186" Type="http://schemas.openxmlformats.org/officeDocument/2006/relationships/slide" Target="slides/slide176.xml"/><Relationship Id="rId216" Type="http://schemas.openxmlformats.org/officeDocument/2006/relationships/presProps" Target="presProps.xml"/><Relationship Id="rId211" Type="http://schemas.openxmlformats.org/officeDocument/2006/relationships/slide" Target="slides/slide201.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71" Type="http://schemas.openxmlformats.org/officeDocument/2006/relationships/slide" Target="slides/slide161.xml"/><Relationship Id="rId176" Type="http://schemas.openxmlformats.org/officeDocument/2006/relationships/slide" Target="slides/slide166.xml"/><Relationship Id="rId192" Type="http://schemas.openxmlformats.org/officeDocument/2006/relationships/slide" Target="slides/slide182.xml"/><Relationship Id="rId197" Type="http://schemas.openxmlformats.org/officeDocument/2006/relationships/slide" Target="slides/slide187.xml"/><Relationship Id="rId206" Type="http://schemas.openxmlformats.org/officeDocument/2006/relationships/slide" Target="slides/slide196.xml"/><Relationship Id="rId201" Type="http://schemas.openxmlformats.org/officeDocument/2006/relationships/slide" Target="slides/slide191.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61" Type="http://schemas.openxmlformats.org/officeDocument/2006/relationships/slide" Target="slides/slide151.xml"/><Relationship Id="rId166" Type="http://schemas.openxmlformats.org/officeDocument/2006/relationships/slide" Target="slides/slide156.xml"/><Relationship Id="rId182" Type="http://schemas.openxmlformats.org/officeDocument/2006/relationships/slide" Target="slides/slide172.xml"/><Relationship Id="rId187" Type="http://schemas.openxmlformats.org/officeDocument/2006/relationships/slide" Target="slides/slide177.xml"/><Relationship Id="rId217"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212" Type="http://schemas.openxmlformats.org/officeDocument/2006/relationships/slide" Target="slides/slide202.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172" Type="http://schemas.openxmlformats.org/officeDocument/2006/relationships/slide" Target="slides/slide162.xml"/><Relationship Id="rId193" Type="http://schemas.openxmlformats.org/officeDocument/2006/relationships/slide" Target="slides/slide183.xml"/><Relationship Id="rId202" Type="http://schemas.openxmlformats.org/officeDocument/2006/relationships/slide" Target="slides/slide192.xml"/><Relationship Id="rId207" Type="http://schemas.openxmlformats.org/officeDocument/2006/relationships/slide" Target="slides/slide197.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slide" Target="slides/slide173.xml"/><Relationship Id="rId213" Type="http://schemas.openxmlformats.org/officeDocument/2006/relationships/slide" Target="slides/slide203.xml"/><Relationship Id="rId218"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199" Type="http://schemas.openxmlformats.org/officeDocument/2006/relationships/slide" Target="slides/slide189.xml"/><Relationship Id="rId203" Type="http://schemas.openxmlformats.org/officeDocument/2006/relationships/slide" Target="slides/slide193.xml"/><Relationship Id="rId208" Type="http://schemas.openxmlformats.org/officeDocument/2006/relationships/slide" Target="slides/slide198.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189" Type="http://schemas.openxmlformats.org/officeDocument/2006/relationships/slide" Target="slides/slide179.xml"/><Relationship Id="rId219" Type="http://schemas.openxmlformats.org/officeDocument/2006/relationships/tableStyles" Target="tableStyles.xml"/><Relationship Id="rId3" Type="http://schemas.openxmlformats.org/officeDocument/2006/relationships/customXml" Target="../customXml/item3.xml"/><Relationship Id="rId214" Type="http://schemas.openxmlformats.org/officeDocument/2006/relationships/notesMaster" Target="notesMasters/notesMaster1.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95" Type="http://schemas.openxmlformats.org/officeDocument/2006/relationships/slide" Target="slides/slide185.xml"/><Relationship Id="rId209" Type="http://schemas.openxmlformats.org/officeDocument/2006/relationships/slide" Target="slides/slide199.xml"/><Relationship Id="rId190" Type="http://schemas.openxmlformats.org/officeDocument/2006/relationships/slide" Target="slides/slide180.xml"/><Relationship Id="rId204" Type="http://schemas.openxmlformats.org/officeDocument/2006/relationships/slide" Target="slides/slide194.xml"/><Relationship Id="rId220" Type="http://schemas.microsoft.com/office/2016/11/relationships/changesInfo" Target="changesInfos/changesInfo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70.xml"/><Relationship Id="rId210" Type="http://schemas.openxmlformats.org/officeDocument/2006/relationships/slide" Target="slides/slide200.xml"/><Relationship Id="rId215" Type="http://schemas.openxmlformats.org/officeDocument/2006/relationships/handoutMaster" Target="handoutMasters/handoutMaster1.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221" Type="http://schemas.microsoft.com/office/2015/10/relationships/revisionInfo" Target="revisionInfo.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f. Dr. Sima Dezső" userId="S::sima.dezso@uni-obuda.hu::de01d32a-3149-42c4-8d0e-db8ac9122d35" providerId="AD" clId="Web-{DA1E8F35-DEDE-CAEC-4EC6-D152DDD18E14}"/>
    <pc:docChg chg="modSld">
      <pc:chgData name="Prof. Dr. Sima Dezső" userId="S::sima.dezso@uni-obuda.hu::de01d32a-3149-42c4-8d0e-db8ac9122d35" providerId="AD" clId="Web-{DA1E8F35-DEDE-CAEC-4EC6-D152DDD18E14}" dt="2022-09-19T11:40:14.026" v="11" actId="20577"/>
      <pc:docMkLst>
        <pc:docMk/>
      </pc:docMkLst>
      <pc:sldChg chg="modSp">
        <pc:chgData name="Prof. Dr. Sima Dezső" userId="S::sima.dezso@uni-obuda.hu::de01d32a-3149-42c4-8d0e-db8ac9122d35" providerId="AD" clId="Web-{DA1E8F35-DEDE-CAEC-4EC6-D152DDD18E14}" dt="2022-09-19T11:40:14.026" v="11" actId="20577"/>
        <pc:sldMkLst>
          <pc:docMk/>
          <pc:sldMk cId="4278685960" sldId="924"/>
        </pc:sldMkLst>
        <pc:spChg chg="mod">
          <ac:chgData name="Prof. Dr. Sima Dezső" userId="S::sima.dezso@uni-obuda.hu::de01d32a-3149-42c4-8d0e-db8ac9122d35" providerId="AD" clId="Web-{DA1E8F35-DEDE-CAEC-4EC6-D152DDD18E14}" dt="2022-09-19T11:40:14.026" v="11" actId="20577"/>
          <ac:spMkLst>
            <pc:docMk/>
            <pc:sldMk cId="4278685960" sldId="924"/>
            <ac:spMk id="15770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888EB3-65EB-42C8-8B9C-D869ACD2BACD}" type="datetimeFigureOut">
              <a:rPr lang="en-GB" smtClean="0"/>
              <a:t>12/10/2022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D765779-4725-4FE8-AEC0-603A992EC7F5}" type="slidenum">
              <a:rPr lang="en-GB" smtClean="0"/>
              <a:t>‹#›</a:t>
            </a:fld>
            <a:endParaRPr lang="en-GB"/>
          </a:p>
        </p:txBody>
      </p:sp>
    </p:spTree>
    <p:extLst>
      <p:ext uri="{BB962C8B-B14F-4D97-AF65-F5344CB8AC3E}">
        <p14:creationId xmlns:p14="http://schemas.microsoft.com/office/powerpoint/2010/main" val="2591816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11"/>
            <a:ext cx="2945659" cy="4963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51" y="11"/>
            <a:ext cx="2945659" cy="496333"/>
          </a:xfrm>
          <a:prstGeom prst="rect">
            <a:avLst/>
          </a:prstGeom>
        </p:spPr>
        <p:txBody>
          <a:bodyPr vert="horz" lIns="91440" tIns="45720" rIns="91440" bIns="45720" rtlCol="0"/>
          <a:lstStyle>
            <a:lvl1pPr algn="r">
              <a:defRPr sz="1200"/>
            </a:lvl1pPr>
          </a:lstStyle>
          <a:p>
            <a:fld id="{6940B343-904A-4A98-B355-DF0C26D1A24D}" type="datetimeFigureOut">
              <a:rPr lang="en-US" smtClean="0"/>
              <a:t>10/12/2022</a:t>
            </a:fld>
            <a:endParaRPr lang="en-US"/>
          </a:p>
        </p:txBody>
      </p:sp>
      <p:sp>
        <p:nvSpPr>
          <p:cNvPr id="4" name="Slide Image Placeholder 3"/>
          <p:cNvSpPr>
            <a:spLocks noGrp="1" noRot="1" noChangeAspect="1"/>
          </p:cNvSpPr>
          <p:nvPr>
            <p:ph type="sldImg" idx="2"/>
          </p:nvPr>
        </p:nvSpPr>
        <p:spPr>
          <a:xfrm>
            <a:off x="914400" y="744538"/>
            <a:ext cx="4968875" cy="3725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60"/>
            <a:ext cx="5438140" cy="44669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9428593"/>
            <a:ext cx="2945659" cy="4963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51" y="9428593"/>
            <a:ext cx="2945659" cy="496333"/>
          </a:xfrm>
          <a:prstGeom prst="rect">
            <a:avLst/>
          </a:prstGeom>
        </p:spPr>
        <p:txBody>
          <a:bodyPr vert="horz" lIns="91440" tIns="45720" rIns="91440" bIns="45720" rtlCol="0" anchor="b"/>
          <a:lstStyle>
            <a:lvl1pPr algn="r">
              <a:defRPr sz="1200"/>
            </a:lvl1pPr>
          </a:lstStyle>
          <a:p>
            <a:fld id="{4E9CD7CB-071C-4FF2-A716-D644C6C96EB9}" type="slidenum">
              <a:rPr lang="en-US" smtClean="0"/>
              <a:t>‹#›</a:t>
            </a:fld>
            <a:endParaRPr lang="en-US"/>
          </a:p>
        </p:txBody>
      </p:sp>
    </p:spTree>
    <p:extLst>
      <p:ext uri="{BB962C8B-B14F-4D97-AF65-F5344CB8AC3E}">
        <p14:creationId xmlns:p14="http://schemas.microsoft.com/office/powerpoint/2010/main" val="324035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2950" indent="-285750" defTabSz="919163" eaLnBrk="0" hangingPunct="0">
              <a:spcBef>
                <a:spcPct val="30000"/>
              </a:spcBef>
              <a:defRPr sz="1200">
                <a:solidFill>
                  <a:schemeClr val="tx1"/>
                </a:solidFill>
                <a:latin typeface="Arial" pitchFamily="34" charset="0"/>
              </a:defRPr>
            </a:lvl2pPr>
            <a:lvl3pPr marL="1143000" indent="-228600" defTabSz="919163" eaLnBrk="0" hangingPunct="0">
              <a:spcBef>
                <a:spcPct val="30000"/>
              </a:spcBef>
              <a:defRPr sz="1200">
                <a:solidFill>
                  <a:schemeClr val="tx1"/>
                </a:solidFill>
                <a:latin typeface="Arial" pitchFamily="34" charset="0"/>
              </a:defRPr>
            </a:lvl3pPr>
            <a:lvl4pPr marL="1600200" indent="-228600" defTabSz="919163" eaLnBrk="0" hangingPunct="0">
              <a:spcBef>
                <a:spcPct val="30000"/>
              </a:spcBef>
              <a:defRPr sz="1200">
                <a:solidFill>
                  <a:schemeClr val="tx1"/>
                </a:solidFill>
                <a:latin typeface="Arial" pitchFamily="34" charset="0"/>
              </a:defRPr>
            </a:lvl4pPr>
            <a:lvl5pPr marL="2057400" indent="-228600" defTabSz="919163" eaLnBrk="0" hangingPunct="0">
              <a:spcBef>
                <a:spcPct val="30000"/>
              </a:spcBef>
              <a:defRPr sz="1200">
                <a:solidFill>
                  <a:schemeClr val="tx1"/>
                </a:solidFill>
                <a:latin typeface="Arial" pitchFamily="34" charset="0"/>
              </a:defRPr>
            </a:lvl5pPr>
            <a:lvl6pPr marL="2514600" indent="-228600" defTabSz="919163" eaLnBrk="0" fontAlgn="base" hangingPunct="0">
              <a:spcBef>
                <a:spcPct val="30000"/>
              </a:spcBef>
              <a:spcAft>
                <a:spcPct val="0"/>
              </a:spcAft>
              <a:defRPr sz="1200">
                <a:solidFill>
                  <a:schemeClr val="tx1"/>
                </a:solidFill>
                <a:latin typeface="Arial" pitchFamily="34" charset="0"/>
              </a:defRPr>
            </a:lvl6pPr>
            <a:lvl7pPr marL="2971800" indent="-228600" defTabSz="919163" eaLnBrk="0" fontAlgn="base" hangingPunct="0">
              <a:spcBef>
                <a:spcPct val="30000"/>
              </a:spcBef>
              <a:spcAft>
                <a:spcPct val="0"/>
              </a:spcAft>
              <a:defRPr sz="1200">
                <a:solidFill>
                  <a:schemeClr val="tx1"/>
                </a:solidFill>
                <a:latin typeface="Arial" pitchFamily="34" charset="0"/>
              </a:defRPr>
            </a:lvl7pPr>
            <a:lvl8pPr marL="3429000" indent="-228600" defTabSz="919163" eaLnBrk="0" fontAlgn="base" hangingPunct="0">
              <a:spcBef>
                <a:spcPct val="30000"/>
              </a:spcBef>
              <a:spcAft>
                <a:spcPct val="0"/>
              </a:spcAft>
              <a:defRPr sz="1200">
                <a:solidFill>
                  <a:schemeClr val="tx1"/>
                </a:solidFill>
                <a:latin typeface="Arial" pitchFamily="34" charset="0"/>
              </a:defRPr>
            </a:lvl8pPr>
            <a:lvl9pPr marL="3886200" indent="-228600"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6BCE4B-AE99-45F1-B466-937507E2AA93}" type="slidenum">
              <a:rPr lang="hu-HU" altLang="en-US" smtClean="0">
                <a:solidFill>
                  <a:srgbClr val="000000"/>
                </a:solidFill>
              </a:rPr>
              <a:pPr eaLnBrk="1" hangingPunct="1">
                <a:spcBef>
                  <a:spcPct val="0"/>
                </a:spcBef>
              </a:pPr>
              <a:t>5</a:t>
            </a:fld>
            <a:endParaRPr lang="hu-HU" altLang="en-US">
              <a:solidFill>
                <a:srgbClr val="000000"/>
              </a:solidFill>
            </a:endParaRPr>
          </a:p>
        </p:txBody>
      </p:sp>
      <p:sp>
        <p:nvSpPr>
          <p:cNvPr id="310275" name="Rectangle 7"/>
          <p:cNvSpPr txBox="1">
            <a:spLocks noGrp="1" noChangeArrowheads="1"/>
          </p:cNvSpPr>
          <p:nvPr/>
        </p:nvSpPr>
        <p:spPr bwMode="auto">
          <a:xfrm>
            <a:off x="5225323" y="6596075"/>
            <a:ext cx="3997605" cy="34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E3310B93-56F9-47C1-A5DE-C70526C3C11F}" type="slidenum">
              <a:rPr lang="en-US" altLang="en-US">
                <a:solidFill>
                  <a:srgbClr val="000000"/>
                </a:solidFill>
                <a:cs typeface="Times New Roman" pitchFamily="18" charset="0"/>
              </a:rPr>
              <a:pPr algn="r" eaLnBrk="1" fontAlgn="base" hangingPunct="1">
                <a:spcBef>
                  <a:spcPct val="0"/>
                </a:spcBef>
                <a:spcAft>
                  <a:spcPct val="0"/>
                </a:spcAft>
              </a:pPr>
              <a:t>5</a:t>
            </a:fld>
            <a:endParaRPr lang="en-US" altLang="en-US">
              <a:solidFill>
                <a:srgbClr val="000000"/>
              </a:solidFill>
              <a:cs typeface="Times New Roman" pitchFamily="18" charset="0"/>
            </a:endParaRPr>
          </a:p>
        </p:txBody>
      </p:sp>
      <p:sp>
        <p:nvSpPr>
          <p:cNvPr id="310276" name="Rectangle 2"/>
          <p:cNvSpPr>
            <a:spLocks noGrp="1" noRot="1" noChangeAspect="1" noChangeArrowheads="1" noTextEdit="1"/>
          </p:cNvSpPr>
          <p:nvPr>
            <p:ph type="sldImg"/>
          </p:nvPr>
        </p:nvSpPr>
        <p:spPr>
          <a:xfrm>
            <a:off x="2881313" y="522288"/>
            <a:ext cx="3470275" cy="2601912"/>
          </a:xfrm>
          <a:ln/>
        </p:spPr>
      </p:sp>
      <p:sp>
        <p:nvSpPr>
          <p:cNvPr id="310277" name="Rectangle 3"/>
          <p:cNvSpPr>
            <a:spLocks noGrp="1" noChangeArrowheads="1"/>
          </p:cNvSpPr>
          <p:nvPr>
            <p:ph type="body" idx="1"/>
          </p:nvPr>
        </p:nvSpPr>
        <p:spPr>
          <a:xfrm>
            <a:off x="921180" y="3297248"/>
            <a:ext cx="7382148" cy="3124289"/>
          </a:xfrm>
          <a:noFill/>
        </p:spPr>
        <p:txBody>
          <a:bodyPr lIns="92382" tIns="46191" rIns="92382" bIns="46191"/>
          <a:lstStyle/>
          <a:p>
            <a:pPr eaLnBrk="1" hangingPunct="1"/>
            <a:endParaRPr lang="hu-HU" altLang="en-US">
              <a:latin typeface="Arial" pitchFamily="34" charset="0"/>
            </a:endParaRPr>
          </a:p>
        </p:txBody>
      </p:sp>
    </p:spTree>
    <p:extLst>
      <p:ext uri="{BB962C8B-B14F-4D97-AF65-F5344CB8AC3E}">
        <p14:creationId xmlns:p14="http://schemas.microsoft.com/office/powerpoint/2010/main" val="259808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103</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940577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9CD7CB-071C-4FF2-A716-D644C6C96EB9}" type="slidenum">
              <a:rPr lang="en-US" smtClean="0"/>
              <a:t>113</a:t>
            </a:fld>
            <a:endParaRPr lang="en-US"/>
          </a:p>
        </p:txBody>
      </p:sp>
    </p:spTree>
    <p:extLst>
      <p:ext uri="{BB962C8B-B14F-4D97-AF65-F5344CB8AC3E}">
        <p14:creationId xmlns:p14="http://schemas.microsoft.com/office/powerpoint/2010/main" val="401176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114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7575" y="744538"/>
            <a:ext cx="4967288" cy="3725862"/>
          </a:xfrm>
          <a:ln/>
        </p:spPr>
      </p:sp>
      <p:sp>
        <p:nvSpPr>
          <p:cNvPr id="102404" name="Rectangle 3"/>
          <p:cNvSpPr>
            <a:spLocks noGrp="1" noChangeArrowheads="1"/>
          </p:cNvSpPr>
          <p:nvPr>
            <p:ph type="body" idx="1"/>
          </p:nvPr>
        </p:nvSpPr>
        <p:spPr>
          <a:xfrm>
            <a:off x="680087"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74694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115</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935083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123</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15917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CD7CB-071C-4FF2-A716-D644C6C96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407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CD7CB-071C-4FF2-A716-D644C6C96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227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138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784016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149</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7575" y="744538"/>
            <a:ext cx="4967288" cy="3725862"/>
          </a:xfrm>
          <a:ln/>
        </p:spPr>
      </p:sp>
      <p:sp>
        <p:nvSpPr>
          <p:cNvPr id="102404" name="Rectangle 3"/>
          <p:cNvSpPr>
            <a:spLocks noGrp="1" noChangeArrowheads="1"/>
          </p:cNvSpPr>
          <p:nvPr>
            <p:ph type="body" idx="1"/>
          </p:nvPr>
        </p:nvSpPr>
        <p:spPr>
          <a:xfrm>
            <a:off x="680087"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3335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150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6998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6</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48144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162</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42442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177</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493780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181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7287" cy="3724275"/>
          </a:xfrm>
          <a:ln/>
        </p:spPr>
      </p:sp>
      <p:sp>
        <p:nvSpPr>
          <p:cNvPr id="102404" name="Rectangle 3"/>
          <p:cNvSpPr>
            <a:spLocks noGrp="1" noChangeArrowheads="1"/>
          </p:cNvSpPr>
          <p:nvPr>
            <p:ph type="body" idx="1"/>
          </p:nvPr>
        </p:nvSpPr>
        <p:spPr>
          <a:xfrm>
            <a:off x="680405"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94454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marL="0" marR="0" lvl="0" indent="0" algn="r" defTabSz="924159" rtl="0" eaLnBrk="1" fontAlgn="auto" latinLnBrk="0" hangingPunct="1">
              <a:lnSpc>
                <a:spcPct val="100000"/>
              </a:lnSpc>
              <a:spcBef>
                <a:spcPts val="0"/>
              </a:spcBef>
              <a:spcAft>
                <a:spcPts val="0"/>
              </a:spcAft>
              <a:buClrTx/>
              <a:buSzTx/>
              <a:buFontTx/>
              <a:buNone/>
              <a:tabLst/>
              <a:defRPr/>
            </a:pPr>
            <a:fld id="{4DBE4DAB-7F0A-4A0A-8B5B-9808A73DEBD4}"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4159" rtl="0" eaLnBrk="1" fontAlgn="auto" latinLnBrk="0" hangingPunct="1">
                <a:lnSpc>
                  <a:spcPct val="100000"/>
                </a:lnSpc>
                <a:spcBef>
                  <a:spcPts val="0"/>
                </a:spcBef>
                <a:spcAft>
                  <a:spcPts val="0"/>
                </a:spcAft>
                <a:buClrTx/>
                <a:buSzTx/>
                <a:buFontTx/>
                <a:buNone/>
                <a:tabLst/>
                <a:defRPr/>
              </a:pPr>
              <a:t>182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996016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marL="0" marR="0" lvl="0" indent="0" algn="r" defTabSz="924159" rtl="0" eaLnBrk="1" fontAlgn="auto" latinLnBrk="0" hangingPunct="1">
              <a:lnSpc>
                <a:spcPct val="100000"/>
              </a:lnSpc>
              <a:spcBef>
                <a:spcPts val="0"/>
              </a:spcBef>
              <a:spcAft>
                <a:spcPts val="0"/>
              </a:spcAft>
              <a:buClrTx/>
              <a:buSzTx/>
              <a:buFontTx/>
              <a:buNone/>
              <a:tabLst/>
              <a:defRPr/>
            </a:pPr>
            <a:fld id="{4DBE4DAB-7F0A-4A0A-8B5B-9808A73DEBD4}"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4159" rtl="0" eaLnBrk="1" fontAlgn="auto" latinLnBrk="0" hangingPunct="1">
                <a:lnSpc>
                  <a:spcPct val="100000"/>
                </a:lnSpc>
                <a:spcBef>
                  <a:spcPts val="0"/>
                </a:spcBef>
                <a:spcAft>
                  <a:spcPts val="0"/>
                </a:spcAft>
                <a:buClrTx/>
                <a:buSzTx/>
                <a:buFontTx/>
                <a:buNone/>
                <a:tabLst/>
                <a:defRPr/>
              </a:pPr>
              <a:t>183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71143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marL="0" marR="0" lvl="0" indent="0" algn="r" defTabSz="924159" rtl="0" eaLnBrk="1" fontAlgn="auto" latinLnBrk="0" hangingPunct="1">
              <a:lnSpc>
                <a:spcPct val="100000"/>
              </a:lnSpc>
              <a:spcBef>
                <a:spcPts val="0"/>
              </a:spcBef>
              <a:spcAft>
                <a:spcPts val="0"/>
              </a:spcAft>
              <a:buClrTx/>
              <a:buSzTx/>
              <a:buFontTx/>
              <a:buNone/>
              <a:tabLst/>
              <a:defRPr/>
            </a:pPr>
            <a:fld id="{4DBE4DAB-7F0A-4A0A-8B5B-9808A73DEBD4}"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4159" rtl="0" eaLnBrk="1" fontAlgn="auto" latinLnBrk="0" hangingPunct="1">
                <a:lnSpc>
                  <a:spcPct val="100000"/>
                </a:lnSpc>
                <a:spcBef>
                  <a:spcPts val="0"/>
                </a:spcBef>
                <a:spcAft>
                  <a:spcPts val="0"/>
                </a:spcAft>
                <a:buClrTx/>
                <a:buSzTx/>
                <a:buFontTx/>
                <a:buNone/>
                <a:tabLst/>
                <a:defRPr/>
              </a:pPr>
              <a:t>184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75945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marL="0" marR="0" lvl="0" indent="0" algn="r" defTabSz="924159" rtl="0" eaLnBrk="1" fontAlgn="auto" latinLnBrk="0" hangingPunct="1">
              <a:lnSpc>
                <a:spcPct val="100000"/>
              </a:lnSpc>
              <a:spcBef>
                <a:spcPts val="0"/>
              </a:spcBef>
              <a:spcAft>
                <a:spcPts val="0"/>
              </a:spcAft>
              <a:buClrTx/>
              <a:buSzTx/>
              <a:buFontTx/>
              <a:buNone/>
              <a:tabLst/>
              <a:defRPr/>
            </a:pPr>
            <a:fld id="{4DBE4DAB-7F0A-4A0A-8B5B-9808A73DEBD4}"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4159" rtl="0" eaLnBrk="1" fontAlgn="auto" latinLnBrk="0" hangingPunct="1">
                <a:lnSpc>
                  <a:spcPct val="100000"/>
                </a:lnSpc>
                <a:spcBef>
                  <a:spcPts val="0"/>
                </a:spcBef>
                <a:spcAft>
                  <a:spcPts val="0"/>
                </a:spcAft>
                <a:buClrTx/>
                <a:buSzTx/>
                <a:buFontTx/>
                <a:buNone/>
                <a:tabLst/>
                <a:defRPr/>
              </a:pPr>
              <a:t>185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51837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marL="0" marR="0" lvl="0" indent="0" algn="r" defTabSz="924159" rtl="0" eaLnBrk="1" fontAlgn="auto" latinLnBrk="0" hangingPunct="1">
              <a:lnSpc>
                <a:spcPct val="100000"/>
              </a:lnSpc>
              <a:spcBef>
                <a:spcPts val="0"/>
              </a:spcBef>
              <a:spcAft>
                <a:spcPts val="0"/>
              </a:spcAft>
              <a:buClrTx/>
              <a:buSzTx/>
              <a:buFontTx/>
              <a:buNone/>
              <a:tabLst/>
              <a:defRPr/>
            </a:pPr>
            <a:fld id="{4DBE4DAB-7F0A-4A0A-8B5B-9808A73DEBD4}"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4159" rtl="0" eaLnBrk="1" fontAlgn="auto" latinLnBrk="0" hangingPunct="1">
                <a:lnSpc>
                  <a:spcPct val="100000"/>
                </a:lnSpc>
                <a:spcBef>
                  <a:spcPts val="0"/>
                </a:spcBef>
                <a:spcAft>
                  <a:spcPts val="0"/>
                </a:spcAft>
                <a:buClrTx/>
                <a:buSzTx/>
                <a:buFontTx/>
                <a:buNone/>
                <a:tabLst/>
                <a:defRPr/>
              </a:pPr>
              <a:t>186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629714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marL="0" marR="0" lvl="0" indent="0" algn="r" defTabSz="924159" rtl="0" eaLnBrk="1" fontAlgn="auto" latinLnBrk="0" hangingPunct="1">
              <a:lnSpc>
                <a:spcPct val="100000"/>
              </a:lnSpc>
              <a:spcBef>
                <a:spcPts val="0"/>
              </a:spcBef>
              <a:spcAft>
                <a:spcPts val="0"/>
              </a:spcAft>
              <a:buClrTx/>
              <a:buSzTx/>
              <a:buFontTx/>
              <a:buNone/>
              <a:tabLst/>
              <a:defRPr/>
            </a:pPr>
            <a:fld id="{4DBE4DAB-7F0A-4A0A-8B5B-9808A73DEBD4}"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4159" rtl="0" eaLnBrk="1" fontAlgn="auto" latinLnBrk="0" hangingPunct="1">
                <a:lnSpc>
                  <a:spcPct val="100000"/>
                </a:lnSpc>
                <a:spcBef>
                  <a:spcPts val="0"/>
                </a:spcBef>
                <a:spcAft>
                  <a:spcPts val="0"/>
                </a:spcAft>
                <a:buClrTx/>
                <a:buSzTx/>
                <a:buFontTx/>
                <a:buNone/>
                <a:tabLst/>
                <a:defRPr/>
              </a:pPr>
              <a:t>187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20512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marL="0" marR="0" lvl="0" indent="0" algn="r" defTabSz="924159" rtl="0" eaLnBrk="1" fontAlgn="auto" latinLnBrk="0" hangingPunct="1">
              <a:lnSpc>
                <a:spcPct val="100000"/>
              </a:lnSpc>
              <a:spcBef>
                <a:spcPts val="0"/>
              </a:spcBef>
              <a:spcAft>
                <a:spcPts val="0"/>
              </a:spcAft>
              <a:buClrTx/>
              <a:buSzTx/>
              <a:buFontTx/>
              <a:buNone/>
              <a:tabLst/>
              <a:defRPr/>
            </a:pPr>
            <a:fld id="{4DBE4DAB-7F0A-4A0A-8B5B-9808A73DEBD4}"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4159" rtl="0" eaLnBrk="1" fontAlgn="auto" latinLnBrk="0" hangingPunct="1">
                <a:lnSpc>
                  <a:spcPct val="100000"/>
                </a:lnSpc>
                <a:spcBef>
                  <a:spcPts val="0"/>
                </a:spcBef>
                <a:spcAft>
                  <a:spcPts val="0"/>
                </a:spcAft>
                <a:buClrTx/>
                <a:buSzTx/>
                <a:buFontTx/>
                <a:buNone/>
                <a:tabLst/>
                <a:defRPr/>
              </a:pPr>
              <a:t>188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2260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29</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478583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marL="0" marR="0" lvl="0" indent="0" algn="r" defTabSz="924159" rtl="0" eaLnBrk="1" fontAlgn="auto" latinLnBrk="0" hangingPunct="1">
              <a:lnSpc>
                <a:spcPct val="100000"/>
              </a:lnSpc>
              <a:spcBef>
                <a:spcPts val="0"/>
              </a:spcBef>
              <a:spcAft>
                <a:spcPts val="0"/>
              </a:spcAft>
              <a:buClrTx/>
              <a:buSzTx/>
              <a:buFontTx/>
              <a:buNone/>
              <a:tabLst/>
              <a:defRPr/>
            </a:pPr>
            <a:fld id="{4DBE4DAB-7F0A-4A0A-8B5B-9808A73DEBD4}"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4159" rtl="0" eaLnBrk="1" fontAlgn="auto" latinLnBrk="0" hangingPunct="1">
                <a:lnSpc>
                  <a:spcPct val="100000"/>
                </a:lnSpc>
                <a:spcBef>
                  <a:spcPts val="0"/>
                </a:spcBef>
                <a:spcAft>
                  <a:spcPts val="0"/>
                </a:spcAft>
                <a:buClrTx/>
                <a:buSzTx/>
                <a:buFontTx/>
                <a:buNone/>
                <a:tabLst/>
                <a:defRPr/>
              </a:pPr>
              <a:t>189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93229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marL="0" marR="0" lvl="0" indent="0" algn="r" defTabSz="924159" rtl="0" eaLnBrk="1" fontAlgn="auto" latinLnBrk="0" hangingPunct="1">
              <a:lnSpc>
                <a:spcPct val="100000"/>
              </a:lnSpc>
              <a:spcBef>
                <a:spcPts val="0"/>
              </a:spcBef>
              <a:spcAft>
                <a:spcPts val="0"/>
              </a:spcAft>
              <a:buClrTx/>
              <a:buSzTx/>
              <a:buFontTx/>
              <a:buNone/>
              <a:tabLst/>
              <a:defRPr/>
            </a:pPr>
            <a:fld id="{4DBE4DAB-7F0A-4A0A-8B5B-9808A73DEBD4}"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4159" rtl="0" eaLnBrk="1" fontAlgn="auto" latinLnBrk="0" hangingPunct="1">
                <a:lnSpc>
                  <a:spcPct val="100000"/>
                </a:lnSpc>
                <a:spcBef>
                  <a:spcPts val="0"/>
                </a:spcBef>
                <a:spcAft>
                  <a:spcPts val="0"/>
                </a:spcAft>
                <a:buClrTx/>
                <a:buSzTx/>
                <a:buFontTx/>
                <a:buNone/>
                <a:tabLst/>
                <a:defRPr/>
              </a:pPr>
              <a:t>190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7497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30</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20681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54378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9CD7CB-071C-4FF2-A716-D644C6C96EB9}" type="slidenum">
              <a:rPr lang="en-US" smtClean="0"/>
              <a:t>49</a:t>
            </a:fld>
            <a:endParaRPr lang="en-US"/>
          </a:p>
        </p:txBody>
      </p:sp>
    </p:spTree>
    <p:extLst>
      <p:ext uri="{BB962C8B-B14F-4D97-AF65-F5344CB8AC3E}">
        <p14:creationId xmlns:p14="http://schemas.microsoft.com/office/powerpoint/2010/main" val="382922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9CD7CB-071C-4FF2-A716-D644C6C96EB9}" type="slidenum">
              <a:rPr lang="en-US" smtClean="0"/>
              <a:t>52</a:t>
            </a:fld>
            <a:endParaRPr lang="en-US"/>
          </a:p>
        </p:txBody>
      </p:sp>
    </p:spTree>
    <p:extLst>
      <p:ext uri="{BB962C8B-B14F-4D97-AF65-F5344CB8AC3E}">
        <p14:creationId xmlns:p14="http://schemas.microsoft.com/office/powerpoint/2010/main" val="142470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00CA7-23C6-4EFD-8BE6-E26AD1C9DF98}"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97241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84870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B79A414-E239-4197-9C72-BE7E2F0B399D}" type="slidenum">
              <a:rPr lang="en-US"/>
              <a:pPr>
                <a:defRPr/>
              </a:pPr>
              <a:t>‹#›</a:t>
            </a:fld>
            <a:endParaRPr lang="en-US"/>
          </a:p>
        </p:txBody>
      </p:sp>
    </p:spTree>
    <p:extLst>
      <p:ext uri="{BB962C8B-B14F-4D97-AF65-F5344CB8AC3E}">
        <p14:creationId xmlns:p14="http://schemas.microsoft.com/office/powerpoint/2010/main" val="5498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a:xfrm>
            <a:off x="443060" y="1564848"/>
            <a:ext cx="8243739" cy="4561315"/>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F286BB-3F6F-42E1-A81B-B1512385034D}" type="slidenum">
              <a:rPr lang="en-US"/>
              <a:pPr>
                <a:defRPr/>
              </a:pPr>
              <a:t>‹#›</a:t>
            </a:fld>
            <a:endParaRPr lang="en-US"/>
          </a:p>
        </p:txBody>
      </p:sp>
    </p:spTree>
    <p:extLst>
      <p:ext uri="{BB962C8B-B14F-4D97-AF65-F5344CB8AC3E}">
        <p14:creationId xmlns:p14="http://schemas.microsoft.com/office/powerpoint/2010/main" val="253926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8D7AB8CC-E3BB-4996-AEFA-356CB70AC9E5}" type="slidenum">
              <a:rPr lang="en-US"/>
              <a:pPr>
                <a:defRPr/>
              </a:pPr>
              <a:t>‹#›</a:t>
            </a:fld>
            <a:endParaRPr lang="en-US"/>
          </a:p>
        </p:txBody>
      </p:sp>
    </p:spTree>
    <p:extLst>
      <p:ext uri="{BB962C8B-B14F-4D97-AF65-F5344CB8AC3E}">
        <p14:creationId xmlns:p14="http://schemas.microsoft.com/office/powerpoint/2010/main" val="239432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393700"/>
          </a:xfrm>
        </p:spPr>
        <p:txBody>
          <a:bodyPr/>
          <a:lstStyle/>
          <a:p>
            <a:r>
              <a:rPr lang="hu-HU"/>
              <a:t>Mintacím szerkesztése</a:t>
            </a:r>
          </a:p>
        </p:txBody>
      </p:sp>
      <p:sp>
        <p:nvSpPr>
          <p:cNvPr id="3" name="Táblázat helye 2"/>
          <p:cNvSpPr>
            <a:spLocks noGrp="1"/>
          </p:cNvSpPr>
          <p:nvPr>
            <p:ph type="tbl" idx="1"/>
          </p:nvPr>
        </p:nvSpPr>
        <p:spPr>
          <a:xfrm>
            <a:off x="457200" y="1600200"/>
            <a:ext cx="8229600" cy="4525963"/>
          </a:xfrm>
          <a:prstGeom prst="rect">
            <a:avLst/>
          </a:prstGeom>
        </p:spPr>
        <p:txBody>
          <a:bodyPr/>
          <a:lstStyle/>
          <a:p>
            <a:pPr lvl="0"/>
            <a:endParaRPr lang="hu-HU"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4BBE1E43-4B64-4081-B5EC-220B08B76C4B}" type="slidenum">
              <a:rPr lang="en-US"/>
              <a:pPr>
                <a:defRPr/>
              </a:pPr>
              <a:t>‹#›</a:t>
            </a:fld>
            <a:endParaRPr lang="en-US"/>
          </a:p>
        </p:txBody>
      </p:sp>
    </p:spTree>
    <p:extLst>
      <p:ext uri="{BB962C8B-B14F-4D97-AF65-F5344CB8AC3E}">
        <p14:creationId xmlns:p14="http://schemas.microsoft.com/office/powerpoint/2010/main" val="226784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3711276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2434053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3294241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3755313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74874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p:spPr>
        <p:txBody>
          <a:bodyPr/>
          <a:lstStyle/>
          <a:p>
            <a:r>
              <a:rPr lang="hu-HU"/>
              <a:t>Mintacím szerkesztése</a:t>
            </a:r>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46684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205309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a:xfrm>
            <a:off x="443060" y="1564848"/>
            <a:ext cx="8243739" cy="4561315"/>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40BE07-A114-4229-A434-81848DB190DA}" type="slidenum">
              <a:rPr lang="en-US"/>
              <a:pPr>
                <a:defRPr/>
              </a:pPr>
              <a:t>‹#›</a:t>
            </a:fld>
            <a:endParaRPr lang="en-US"/>
          </a:p>
        </p:txBody>
      </p:sp>
    </p:spTree>
    <p:extLst>
      <p:ext uri="{BB962C8B-B14F-4D97-AF65-F5344CB8AC3E}">
        <p14:creationId xmlns:p14="http://schemas.microsoft.com/office/powerpoint/2010/main" val="1313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2732765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200884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252651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2121670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1D51F-ADCE-40D0-BF27-B62BBC751D18}" type="slidenum">
              <a:rPr lang="en-US"/>
              <a:pPr>
                <a:defRPr/>
              </a:pPr>
              <a:t>‹#›</a:t>
            </a:fld>
            <a:endParaRPr lang="en-US"/>
          </a:p>
        </p:txBody>
      </p:sp>
    </p:spTree>
    <p:extLst>
      <p:ext uri="{BB962C8B-B14F-4D97-AF65-F5344CB8AC3E}">
        <p14:creationId xmlns:p14="http://schemas.microsoft.com/office/powerpoint/2010/main" val="394022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BCA839-D65F-49C3-B927-07529CBB903B}" type="slidenum">
              <a:rPr lang="en-US"/>
              <a:pPr>
                <a:defRPr/>
              </a:pPr>
              <a:t>‹#›</a:t>
            </a:fld>
            <a:endParaRPr lang="en-US"/>
          </a:p>
        </p:txBody>
      </p:sp>
    </p:spTree>
    <p:extLst>
      <p:ext uri="{BB962C8B-B14F-4D97-AF65-F5344CB8AC3E}">
        <p14:creationId xmlns:p14="http://schemas.microsoft.com/office/powerpoint/2010/main" val="454738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FE3E9-C92A-4242-92B7-350C8CB7180D}" type="slidenum">
              <a:rPr lang="en-US"/>
              <a:pPr>
                <a:defRPr/>
              </a:pPr>
              <a:t>‹#›</a:t>
            </a:fld>
            <a:endParaRPr lang="en-US"/>
          </a:p>
        </p:txBody>
      </p:sp>
    </p:spTree>
    <p:extLst>
      <p:ext uri="{BB962C8B-B14F-4D97-AF65-F5344CB8AC3E}">
        <p14:creationId xmlns:p14="http://schemas.microsoft.com/office/powerpoint/2010/main" val="4148904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319421-57B0-4F97-A410-959DF2CEE37F}" type="slidenum">
              <a:rPr lang="en-US"/>
              <a:pPr>
                <a:defRPr/>
              </a:pPr>
              <a:t>‹#›</a:t>
            </a:fld>
            <a:endParaRPr lang="en-US"/>
          </a:p>
        </p:txBody>
      </p:sp>
    </p:spTree>
    <p:extLst>
      <p:ext uri="{BB962C8B-B14F-4D97-AF65-F5344CB8AC3E}">
        <p14:creationId xmlns:p14="http://schemas.microsoft.com/office/powerpoint/2010/main" val="28522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4FFF02-553D-4335-84BF-A37B591A2B59}" type="slidenum">
              <a:rPr lang="en-US"/>
              <a:pPr>
                <a:defRPr/>
              </a:pPr>
              <a:t>‹#›</a:t>
            </a:fld>
            <a:endParaRPr lang="en-US"/>
          </a:p>
        </p:txBody>
      </p:sp>
    </p:spTree>
    <p:extLst>
      <p:ext uri="{BB962C8B-B14F-4D97-AF65-F5344CB8AC3E}">
        <p14:creationId xmlns:p14="http://schemas.microsoft.com/office/powerpoint/2010/main" val="569243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5BD3FF-4C3D-40E9-9463-C0480A7E0CDD}" type="slidenum">
              <a:rPr lang="en-US"/>
              <a:pPr>
                <a:defRPr/>
              </a:pPr>
              <a:t>‹#›</a:t>
            </a:fld>
            <a:endParaRPr lang="en-US"/>
          </a:p>
        </p:txBody>
      </p:sp>
    </p:spTree>
    <p:extLst>
      <p:ext uri="{BB962C8B-B14F-4D97-AF65-F5344CB8AC3E}">
        <p14:creationId xmlns:p14="http://schemas.microsoft.com/office/powerpoint/2010/main" val="135462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93FAE26-13E2-4ED6-8BE1-7D8B1014A297}" type="slidenum">
              <a:rPr lang="en-US"/>
              <a:pPr>
                <a:defRPr/>
              </a:pPr>
              <a:t>‹#›</a:t>
            </a:fld>
            <a:endParaRPr lang="en-US"/>
          </a:p>
        </p:txBody>
      </p:sp>
    </p:spTree>
    <p:extLst>
      <p:ext uri="{BB962C8B-B14F-4D97-AF65-F5344CB8AC3E}">
        <p14:creationId xmlns:p14="http://schemas.microsoft.com/office/powerpoint/2010/main" val="2371488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769A7D-2158-4551-AD13-E06D85D6E8F3}" type="slidenum">
              <a:rPr lang="en-US"/>
              <a:pPr>
                <a:defRPr/>
              </a:pPr>
              <a:t>‹#›</a:t>
            </a:fld>
            <a:endParaRPr lang="en-US"/>
          </a:p>
        </p:txBody>
      </p:sp>
    </p:spTree>
    <p:extLst>
      <p:ext uri="{BB962C8B-B14F-4D97-AF65-F5344CB8AC3E}">
        <p14:creationId xmlns:p14="http://schemas.microsoft.com/office/powerpoint/2010/main" val="3718582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E673D5-793F-43D4-8703-70E88EA357A8}" type="slidenum">
              <a:rPr lang="en-US"/>
              <a:pPr>
                <a:defRPr/>
              </a:pPr>
              <a:t>‹#›</a:t>
            </a:fld>
            <a:endParaRPr lang="en-US"/>
          </a:p>
        </p:txBody>
      </p:sp>
    </p:spTree>
    <p:extLst>
      <p:ext uri="{BB962C8B-B14F-4D97-AF65-F5344CB8AC3E}">
        <p14:creationId xmlns:p14="http://schemas.microsoft.com/office/powerpoint/2010/main" val="1437347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AA6271-18CB-480A-B7E6-D52BEA90940C}" type="slidenum">
              <a:rPr lang="en-US"/>
              <a:pPr>
                <a:defRPr/>
              </a:pPr>
              <a:t>‹#›</a:t>
            </a:fld>
            <a:endParaRPr lang="en-US"/>
          </a:p>
        </p:txBody>
      </p:sp>
    </p:spTree>
    <p:extLst>
      <p:ext uri="{BB962C8B-B14F-4D97-AF65-F5344CB8AC3E}">
        <p14:creationId xmlns:p14="http://schemas.microsoft.com/office/powerpoint/2010/main" val="2941600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B70887-6531-4CA4-879B-0D93167E29F4}" type="slidenum">
              <a:rPr lang="en-US"/>
              <a:pPr>
                <a:defRPr/>
              </a:pPr>
              <a:t>‹#›</a:t>
            </a:fld>
            <a:endParaRPr lang="en-US"/>
          </a:p>
        </p:txBody>
      </p:sp>
    </p:spTree>
    <p:extLst>
      <p:ext uri="{BB962C8B-B14F-4D97-AF65-F5344CB8AC3E}">
        <p14:creationId xmlns:p14="http://schemas.microsoft.com/office/powerpoint/2010/main" val="3671285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2138E-9B43-42EF-A5F3-8A7D4C6E8F5F}" type="slidenum">
              <a:rPr lang="en-US"/>
              <a:pPr>
                <a:defRPr/>
              </a:pPr>
              <a:t>‹#›</a:t>
            </a:fld>
            <a:endParaRPr lang="en-US"/>
          </a:p>
        </p:txBody>
      </p:sp>
    </p:spTree>
    <p:extLst>
      <p:ext uri="{BB962C8B-B14F-4D97-AF65-F5344CB8AC3E}">
        <p14:creationId xmlns:p14="http://schemas.microsoft.com/office/powerpoint/2010/main" val="3604790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F7B11C3-7C78-4312-A770-E2334E118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83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B3F2D18-9BB3-49AA-A2D5-F6BD04AF9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841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37321BF-3E83-417C-93F9-0C67297C2D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348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5EF012B-4587-4302-9498-F93ADBBFD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2734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7AE6B654-A3FB-4B3D-AA96-32D239D0E7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9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FEAFF025-74C9-4082-A1D8-BF8069E86C6E}" type="slidenum">
              <a:rPr lang="en-US"/>
              <a:pPr>
                <a:defRPr/>
              </a:pPr>
              <a:t>‹#›</a:t>
            </a:fld>
            <a:endParaRPr lang="en-US"/>
          </a:p>
        </p:txBody>
      </p:sp>
    </p:spTree>
    <p:extLst>
      <p:ext uri="{BB962C8B-B14F-4D97-AF65-F5344CB8AC3E}">
        <p14:creationId xmlns:p14="http://schemas.microsoft.com/office/powerpoint/2010/main" val="2360314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D92B4165-F4F0-4859-8375-4E8F3F74AB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6336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4ACEEFCC-73C6-4E34-BA98-06816966E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682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21EA548-8986-4F63-9E9A-7C9AB425F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1753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002BCDA-CD3D-459A-B5F6-7253ED4651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533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9B4CE1C6-BAA7-44E9-A2FC-6C64E395E5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2480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50FA391-E49C-4445-B1C9-8D082153F1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24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41454B-1DF7-4995-BAB1-9D8D4FBAA4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2428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49723A-2E45-4C38-89CE-36A10C7730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3357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29ED4-A99D-4E17-ADDA-7EC4DA76A5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4529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C92BE-7D6A-4101-8426-A6D61ED95D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035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8"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C125382A-3DF0-4797-BE0F-445E10A4FB45}" type="slidenum">
              <a:rPr lang="en-US"/>
              <a:pPr>
                <a:defRPr/>
              </a:pPr>
              <a:t>‹#›</a:t>
            </a:fld>
            <a:endParaRPr lang="en-US"/>
          </a:p>
        </p:txBody>
      </p:sp>
    </p:spTree>
    <p:extLst>
      <p:ext uri="{BB962C8B-B14F-4D97-AF65-F5344CB8AC3E}">
        <p14:creationId xmlns:p14="http://schemas.microsoft.com/office/powerpoint/2010/main" val="2752972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9139C2-0B52-4ADA-A3FC-6F01CC26A1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32164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0B01DA-37FA-4FE9-B751-638C3CF0AD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5529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03A073-6AC8-430E-B890-27568C1287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2114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201025-725D-45D6-8CFF-C2C1EAC451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600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032F07-A476-436C-AD2F-FA09FA4D6D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9103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72844-1DC8-4DD9-8F80-4234FDCD7B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80545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BE8714-C9BB-4AB2-BDDA-E2039D9FAF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7613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27153833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2552294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367424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lvl1pPr>
              <a:defRPr>
                <a:solidFill>
                  <a:srgbClr val="0880F8"/>
                </a:solidFill>
              </a:defRPr>
            </a:lvl1pPr>
          </a:lstStyle>
          <a:p>
            <a:r>
              <a:rPr lang="hu-HU"/>
              <a:t>Mintacím szerkesztése</a:t>
            </a: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1B349859-308B-44EF-A27B-55BF25424D66}" type="slidenum">
              <a:rPr lang="en-US"/>
              <a:pPr>
                <a:defRPr/>
              </a:pPr>
              <a:t>‹#›</a:t>
            </a:fld>
            <a:endParaRPr lang="en-US"/>
          </a:p>
        </p:txBody>
      </p:sp>
    </p:spTree>
    <p:extLst>
      <p:ext uri="{BB962C8B-B14F-4D97-AF65-F5344CB8AC3E}">
        <p14:creationId xmlns:p14="http://schemas.microsoft.com/office/powerpoint/2010/main" val="1674229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2535909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94816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p:spPr>
        <p:txBody>
          <a:bodyPr/>
          <a:lstStyle/>
          <a:p>
            <a:r>
              <a:rPr lang="hu-HU"/>
              <a:t>Mintacím szerkesztése</a:t>
            </a:r>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1703216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38108690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4290004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20397288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27242154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35841122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4210058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226824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3"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68BD18B-46BE-49D5-8E30-1AECAEBD1CD7}" type="slidenum">
              <a:rPr lang="en-US"/>
              <a:pPr>
                <a:defRPr/>
              </a:pPr>
              <a:t>‹#›</a:t>
            </a:fld>
            <a:endParaRPr lang="en-US"/>
          </a:p>
        </p:txBody>
      </p:sp>
    </p:spTree>
    <p:extLst>
      <p:ext uri="{BB962C8B-B14F-4D97-AF65-F5344CB8AC3E}">
        <p14:creationId xmlns:p14="http://schemas.microsoft.com/office/powerpoint/2010/main" val="2526497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31111526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28393851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35722003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32983896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37746254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24692911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27102085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32879045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6764132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85800" y="609600"/>
            <a:ext cx="7772400" cy="5486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04DCF26C-C76E-496E-AC35-2D61D05776BF}" type="slidenum">
              <a:rPr lang="hu-HU"/>
              <a:pPr>
                <a:defRPr/>
              </a:pPr>
              <a:t>‹#›</a:t>
            </a:fld>
            <a:endParaRPr lang="hu-HU"/>
          </a:p>
        </p:txBody>
      </p:sp>
    </p:spTree>
    <p:extLst>
      <p:ext uri="{BB962C8B-B14F-4D97-AF65-F5344CB8AC3E}">
        <p14:creationId xmlns:p14="http://schemas.microsoft.com/office/powerpoint/2010/main" val="361324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79B6EA3-FDDD-438E-9163-541F1F5CE217}" type="slidenum">
              <a:rPr lang="en-US"/>
              <a:pPr>
                <a:defRPr/>
              </a:pPr>
              <a:t>‹#›</a:t>
            </a:fld>
            <a:endParaRPr lang="en-US"/>
          </a:p>
        </p:txBody>
      </p:sp>
    </p:spTree>
    <p:extLst>
      <p:ext uri="{BB962C8B-B14F-4D97-AF65-F5344CB8AC3E}">
        <p14:creationId xmlns:p14="http://schemas.microsoft.com/office/powerpoint/2010/main" val="398675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A4A9BE35-29C3-4B97-839D-9DE43E662838}" type="slidenum">
              <a:rPr lang="en-US"/>
              <a:pPr>
                <a:defRPr/>
              </a:pPr>
              <a:t>‹#›</a:t>
            </a:fld>
            <a:endParaRPr lang="en-US"/>
          </a:p>
        </p:txBody>
      </p:sp>
    </p:spTree>
    <p:extLst>
      <p:ext uri="{BB962C8B-B14F-4D97-AF65-F5344CB8AC3E}">
        <p14:creationId xmlns:p14="http://schemas.microsoft.com/office/powerpoint/2010/main" val="120681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8280"/>
            <a:ext cx="9144000" cy="393700"/>
          </a:xfrm>
          <a:prstGeom prst="rect">
            <a:avLst/>
          </a:prstGeom>
          <a:solidFill>
            <a:srgbClr val="0066FF"/>
          </a:solid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mn-lt"/>
                <a:cs typeface="+mn-cs"/>
              </a:defRPr>
            </a:lvl1pPr>
          </a:lstStyle>
          <a:p>
            <a:pPr fontAlgn="base">
              <a:spcBef>
                <a:spcPct val="0"/>
              </a:spcBef>
              <a:spcAft>
                <a:spcPct val="0"/>
              </a:spcAft>
              <a:defRPr/>
            </a:pPr>
            <a:fld id="{086F7CB5-7D1B-420E-9AC6-03B292490CE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46660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13455548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pPr fontAlgn="base">
              <a:spcBef>
                <a:spcPct val="0"/>
              </a:spcBef>
              <a:spcAft>
                <a:spcPct val="0"/>
              </a:spcAft>
              <a:defRPr/>
            </a:pPr>
            <a:endParaRPr lang="en-US"/>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defRPr>
            </a:lvl1pPr>
          </a:lstStyle>
          <a:p>
            <a:pPr fontAlgn="base">
              <a:spcBef>
                <a:spcPct val="0"/>
              </a:spcBef>
              <a:spcAft>
                <a:spcPct val="0"/>
              </a:spcAft>
              <a:defRPr/>
            </a:pPr>
            <a:endParaRPr lang="en-US"/>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defRPr>
            </a:lvl1pPr>
          </a:lstStyle>
          <a:p>
            <a:pPr fontAlgn="base">
              <a:spcBef>
                <a:spcPct val="0"/>
              </a:spcBef>
              <a:spcAft>
                <a:spcPct val="0"/>
              </a:spcAft>
              <a:defRPr/>
            </a:pPr>
            <a:fld id="{6D314CC6-81AB-4E13-9F33-5E08E66EF55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766960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Garamond" pitchFamily="18" charset="0"/>
        </a:defRPr>
      </a:lvl2pPr>
      <a:lvl3pPr algn="l" rtl="0" eaLnBrk="0" fontAlgn="base" hangingPunct="0">
        <a:spcBef>
          <a:spcPct val="0"/>
        </a:spcBef>
        <a:spcAft>
          <a:spcPct val="0"/>
        </a:spcAft>
        <a:defRPr sz="4400">
          <a:solidFill>
            <a:schemeClr val="bg1"/>
          </a:solidFill>
          <a:latin typeface="Garamond" pitchFamily="18" charset="0"/>
        </a:defRPr>
      </a:lvl3pPr>
      <a:lvl4pPr algn="l" rtl="0" eaLnBrk="0" fontAlgn="base" hangingPunct="0">
        <a:spcBef>
          <a:spcPct val="0"/>
        </a:spcBef>
        <a:spcAft>
          <a:spcPct val="0"/>
        </a:spcAft>
        <a:defRPr sz="4400">
          <a:solidFill>
            <a:schemeClr val="bg1"/>
          </a:solidFill>
          <a:latin typeface="Garamond" pitchFamily="18" charset="0"/>
        </a:defRPr>
      </a:lvl4pPr>
      <a:lvl5pPr algn="l" rtl="0" eaLnBrk="0" fontAlgn="base" hangingPunct="0">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566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fontAlgn="base">
              <a:spcBef>
                <a:spcPct val="0"/>
              </a:spcBef>
              <a:spcAft>
                <a:spcPct val="0"/>
              </a:spcAft>
              <a:defRPr/>
            </a:pPr>
            <a:endParaRPr lang="en-US">
              <a:solidFill>
                <a:srgbClr val="000000"/>
              </a:solidFill>
            </a:endParaRPr>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endParaRPr>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0F5CF37-D3AB-4160-B42C-2A6D35D2A53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4865368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Garamond" pitchFamily="18" charset="0"/>
        </a:defRPr>
      </a:lvl2pPr>
      <a:lvl3pPr algn="l" rtl="0" fontAlgn="base">
        <a:spcBef>
          <a:spcPct val="0"/>
        </a:spcBef>
        <a:spcAft>
          <a:spcPct val="0"/>
        </a:spcAft>
        <a:defRPr sz="4400">
          <a:solidFill>
            <a:schemeClr val="bg1"/>
          </a:solidFill>
          <a:latin typeface="Garamond" pitchFamily="18" charset="0"/>
        </a:defRPr>
      </a:lvl3pPr>
      <a:lvl4pPr algn="l" rtl="0" fontAlgn="base">
        <a:spcBef>
          <a:spcPct val="0"/>
        </a:spcBef>
        <a:spcAft>
          <a:spcPct val="0"/>
        </a:spcAft>
        <a:defRPr sz="4400">
          <a:solidFill>
            <a:schemeClr val="bg1"/>
          </a:solidFill>
          <a:latin typeface="Garamond" pitchFamily="18" charset="0"/>
        </a:defRPr>
      </a:lvl4pPr>
      <a:lvl5pPr algn="l" rtl="0" fontAlgn="base">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bg1"/>
                </a:solidFill>
                <a:latin typeface="+mn-lt"/>
                <a:cs typeface="+mn-cs"/>
              </a:defRPr>
            </a:lvl1pPr>
          </a:lstStyle>
          <a:p>
            <a:pPr fontAlgn="base">
              <a:spcBef>
                <a:spcPct val="0"/>
              </a:spcBef>
              <a:spcAft>
                <a:spcPct val="0"/>
              </a:spcAft>
              <a:defRPr/>
            </a:pPr>
            <a:fld id="{5B19A15A-9FCA-4B07-BEC3-4A718672D2E8}" type="slidenum">
              <a:rPr lang="en-US" sz="1400">
                <a:solidFill>
                  <a:srgbClr val="FFFFFF"/>
                </a:solidFill>
              </a:rPr>
              <a:pPr fontAlgn="base">
                <a:spcBef>
                  <a:spcPct val="0"/>
                </a:spcBef>
                <a:spcAft>
                  <a:spcPct val="0"/>
                </a:spcAft>
                <a:defRPr/>
              </a:pPr>
              <a:t>‹#›</a:t>
            </a:fld>
            <a:endParaRPr lang="en-US" sz="1400">
              <a:solidFill>
                <a:srgbClr val="FFFFFF"/>
              </a:solidFill>
            </a:endParaRPr>
          </a:p>
        </p:txBody>
      </p:sp>
    </p:spTree>
    <p:extLst>
      <p:ext uri="{BB962C8B-B14F-4D97-AF65-F5344CB8AC3E}">
        <p14:creationId xmlns:p14="http://schemas.microsoft.com/office/powerpoint/2010/main" val="29428192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6788402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140007744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ctr" rtl="0" eaLnBrk="0" fontAlgn="base" hangingPunct="0">
        <a:spcBef>
          <a:spcPct val="0"/>
        </a:spcBef>
        <a:spcAft>
          <a:spcPct val="0"/>
        </a:spcAft>
        <a:defRPr sz="1900">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2.xml"/></Relationships>
</file>

<file path=ppt/slides/_rels/slide1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2.xml"/></Relationships>
</file>

<file path=ppt/slides/_rels/slide1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2.xml"/></Relationships>
</file>

<file path=ppt/slides/_rels/slide1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2.xml"/></Relationships>
</file>

<file path=ppt/slides/_rels/slide1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2.xml"/></Relationships>
</file>

<file path=ppt/slides/_rels/slide1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33FF"/>
            </a:gs>
          </a:gsLst>
          <a:lin ang="0" scaled="1"/>
        </a:gradFill>
        <a:effectLst/>
      </p:bgPr>
    </p:bg>
    <p:spTree>
      <p:nvGrpSpPr>
        <p:cNvPr id="1" name=""/>
        <p:cNvGrpSpPr/>
        <p:nvPr/>
      </p:nvGrpSpPr>
      <p:grpSpPr>
        <a:xfrm>
          <a:off x="0" y="0"/>
          <a:ext cx="0" cy="0"/>
          <a:chOff x="0" y="0"/>
          <a:chExt cx="0" cy="0"/>
        </a:xfrm>
      </p:grpSpPr>
      <p:sp>
        <p:nvSpPr>
          <p:cNvPr id="157698" name="Rectangle 4"/>
          <p:cNvSpPr>
            <a:spLocks noChangeArrowheads="1"/>
          </p:cNvSpPr>
          <p:nvPr/>
        </p:nvSpPr>
        <p:spPr bwMode="auto">
          <a:xfrm>
            <a:off x="1371600" y="3486150"/>
            <a:ext cx="640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fontAlgn="base">
              <a:spcBef>
                <a:spcPct val="20000"/>
              </a:spcBef>
              <a:spcAft>
                <a:spcPct val="0"/>
              </a:spcAft>
              <a:buClr>
                <a:srgbClr val="666600"/>
              </a:buClr>
              <a:buSzPct val="75000"/>
              <a:buFont typeface="Wingdings" pitchFamily="2" charset="2"/>
              <a:buNone/>
            </a:pPr>
            <a:r>
              <a:rPr lang="en-US" altLang="en-US" sz="3600" dirty="0">
                <a:solidFill>
                  <a:srgbClr val="FFFFFF"/>
                </a:solidFill>
              </a:rPr>
              <a:t>Dezső Sima</a:t>
            </a:r>
            <a:endParaRPr lang="en-US" altLang="en-US" sz="2800" dirty="0">
              <a:solidFill>
                <a:srgbClr val="FFFFFF"/>
              </a:solidFill>
            </a:endParaRPr>
          </a:p>
        </p:txBody>
      </p:sp>
      <p:sp>
        <p:nvSpPr>
          <p:cNvPr id="157699" name="Text Box 5"/>
          <p:cNvSpPr txBox="1">
            <a:spLocks noChangeArrowheads="1"/>
          </p:cNvSpPr>
          <p:nvPr/>
        </p:nvSpPr>
        <p:spPr bwMode="auto">
          <a:xfrm>
            <a:off x="6635750" y="6230938"/>
            <a:ext cx="2004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altLang="en-US" dirty="0">
                <a:solidFill>
                  <a:srgbClr val="FFFFFF"/>
                </a:solidFill>
              </a:rPr>
              <a:t>© Dezső Sima 2022</a:t>
            </a:r>
          </a:p>
        </p:txBody>
      </p:sp>
      <p:sp>
        <p:nvSpPr>
          <p:cNvPr id="157700" name="Text Box 7"/>
          <p:cNvSpPr txBox="1">
            <a:spLocks noChangeArrowheads="1"/>
          </p:cNvSpPr>
          <p:nvPr/>
        </p:nvSpPr>
        <p:spPr bwMode="auto">
          <a:xfrm>
            <a:off x="4229294" y="6218238"/>
            <a:ext cx="747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0" fontAlgn="base" hangingPunct="0">
              <a:spcBef>
                <a:spcPct val="0"/>
              </a:spcBef>
              <a:spcAft>
                <a:spcPct val="0"/>
              </a:spcAft>
            </a:pPr>
            <a:r>
              <a:rPr lang="en-US" altLang="en-US" dirty="0">
                <a:solidFill>
                  <a:srgbClr val="FFFFFF"/>
                </a:solidFill>
              </a:rPr>
              <a:t>(v7.0)</a:t>
            </a:r>
          </a:p>
        </p:txBody>
      </p:sp>
      <p:sp>
        <p:nvSpPr>
          <p:cNvPr id="157702" name="Text Box 6"/>
          <p:cNvSpPr txBox="1">
            <a:spLocks noChangeArrowheads="1"/>
          </p:cNvSpPr>
          <p:nvPr/>
        </p:nvSpPr>
        <p:spPr bwMode="auto">
          <a:xfrm>
            <a:off x="1711935" y="1976643"/>
            <a:ext cx="5726503" cy="120032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t">
            <a:spAutoFit/>
          </a:bodyPr>
          <a:lstStyle/>
          <a:p>
            <a:pPr algn="ctr" eaLnBrk="0" fontAlgn="base" hangingPunct="0">
              <a:spcBef>
                <a:spcPct val="0"/>
              </a:spcBef>
              <a:spcAft>
                <a:spcPct val="0"/>
              </a:spcAft>
            </a:pPr>
            <a:r>
              <a:rPr lang="en-US" altLang="en-US" sz="3600" dirty="0">
                <a:solidFill>
                  <a:srgbClr val="FF0000"/>
                </a:solidFill>
              </a:rPr>
              <a:t>ARM’s CPU core designs</a:t>
            </a:r>
          </a:p>
          <a:p>
            <a:pPr algn="ctr" eaLnBrk="0" fontAlgn="base" hangingPunct="0">
              <a:spcBef>
                <a:spcPct val="0"/>
              </a:spcBef>
              <a:spcAft>
                <a:spcPct val="0"/>
              </a:spcAft>
            </a:pPr>
            <a:r>
              <a:rPr lang="en-US" altLang="en-US" sz="3600" dirty="0">
                <a:solidFill>
                  <a:srgbClr val="FF0000"/>
                </a:solidFill>
              </a:rPr>
              <a:t> Lecture</a:t>
            </a:r>
          </a:p>
        </p:txBody>
      </p:sp>
      <p:sp>
        <p:nvSpPr>
          <p:cNvPr id="157703" name="Text Box 7"/>
          <p:cNvSpPr txBox="1">
            <a:spLocks noChangeArrowheads="1"/>
          </p:cNvSpPr>
          <p:nvPr/>
        </p:nvSpPr>
        <p:spPr bwMode="auto">
          <a:xfrm>
            <a:off x="3492142" y="5421313"/>
            <a:ext cx="2175596"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2800" dirty="0">
                <a:solidFill>
                  <a:srgbClr val="FFFFFF"/>
                </a:solidFill>
              </a:rPr>
              <a:t>Sept. 2022</a:t>
            </a:r>
          </a:p>
        </p:txBody>
      </p:sp>
    </p:spTree>
    <p:extLst>
      <p:ext uri="{BB962C8B-B14F-4D97-AF65-F5344CB8AC3E}">
        <p14:creationId xmlns:p14="http://schemas.microsoft.com/office/powerpoint/2010/main" val="427868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4773" r="9641" b="8388"/>
          <a:stretch/>
        </p:blipFill>
        <p:spPr>
          <a:xfrm>
            <a:off x="-18510" y="1313765"/>
            <a:ext cx="9129939" cy="4230470"/>
          </a:xfrm>
          <a:prstGeom prst="rect">
            <a:avLst/>
          </a:prstGeom>
        </p:spPr>
      </p:pic>
      <p:sp>
        <p:nvSpPr>
          <p:cNvPr id="5" name="TextBox 4"/>
          <p:cNvSpPr txBox="1"/>
          <p:nvPr/>
        </p:nvSpPr>
        <p:spPr>
          <a:xfrm>
            <a:off x="75792" y="439941"/>
            <a:ext cx="8510600" cy="684803"/>
          </a:xfrm>
          <a:prstGeom prst="rect">
            <a:avLst/>
          </a:prstGeom>
          <a:noFill/>
        </p:spPr>
        <p:txBody>
          <a:bodyPr wrap="square" rtlCol="0">
            <a:spAutoFit/>
          </a:bodyPr>
          <a:lstStyle/>
          <a:p>
            <a:pPr>
              <a:spcAft>
                <a:spcPts val="300"/>
              </a:spcAft>
            </a:pPr>
            <a:r>
              <a:rPr lang="en-US" spc="-20">
                <a:solidFill>
                  <a:schemeClr val="accent6"/>
                </a:solidFill>
              </a:rPr>
              <a:t>Example 3: Armv8.2-based </a:t>
            </a:r>
            <a:r>
              <a:rPr lang="en-US" spc="-20" err="1">
                <a:solidFill>
                  <a:schemeClr val="accent6"/>
                </a:solidFill>
              </a:rPr>
              <a:t>SoC</a:t>
            </a:r>
            <a:r>
              <a:rPr lang="en-US" spc="-20">
                <a:solidFill>
                  <a:schemeClr val="accent6"/>
                </a:solidFill>
              </a:rPr>
              <a:t> design with Cortex-A75/A55 CPUs and </a:t>
            </a:r>
          </a:p>
          <a:p>
            <a:pPr>
              <a:spcAft>
                <a:spcPts val="300"/>
              </a:spcAft>
            </a:pPr>
            <a:r>
              <a:rPr lang="en-US" spc="-20">
                <a:solidFill>
                  <a:schemeClr val="accent6"/>
                </a:solidFill>
              </a:rPr>
              <a:t>  CCI-550 interconnect (2017) </a:t>
            </a:r>
            <a:r>
              <a:rPr lang="en-US" spc="-20"/>
              <a:t>[</a:t>
            </a:r>
            <a:r>
              <a:rPr lang="hu-HU" spc="-20"/>
              <a:t>135</a:t>
            </a:r>
            <a:r>
              <a:rPr lang="en-US" spc="-20"/>
              <a:t>]</a:t>
            </a:r>
          </a:p>
        </p:txBody>
      </p:sp>
      <p:sp>
        <p:nvSpPr>
          <p:cNvPr id="6" name="TextBox 5"/>
          <p:cNvSpPr txBox="1"/>
          <p:nvPr/>
        </p:nvSpPr>
        <p:spPr>
          <a:xfrm>
            <a:off x="89611" y="5666763"/>
            <a:ext cx="8018542" cy="1092607"/>
          </a:xfrm>
          <a:prstGeom prst="rect">
            <a:avLst/>
          </a:prstGeom>
          <a:noFill/>
        </p:spPr>
        <p:txBody>
          <a:bodyPr wrap="none" rtlCol="0">
            <a:spAutoFit/>
          </a:bodyPr>
          <a:lstStyle/>
          <a:p>
            <a:pPr>
              <a:spcAft>
                <a:spcPts val="200"/>
              </a:spcAft>
            </a:pPr>
            <a:r>
              <a:rPr lang="en-US" sz="1500"/>
              <a:t>CCI-550:  Cache Coherent interconnect</a:t>
            </a:r>
          </a:p>
          <a:p>
            <a:pPr>
              <a:spcAft>
                <a:spcPts val="200"/>
              </a:spcAft>
            </a:pPr>
            <a:r>
              <a:rPr lang="en-US" sz="1500" err="1"/>
              <a:t>MMU</a:t>
            </a:r>
            <a:r>
              <a:rPr lang="en-US" sz="1500"/>
              <a:t>-500: Memory Management Unit (responsible for virtualization and caching)</a:t>
            </a:r>
          </a:p>
          <a:p>
            <a:pPr>
              <a:spcAft>
                <a:spcPts val="200"/>
              </a:spcAft>
            </a:pPr>
            <a:r>
              <a:rPr lang="en-US" sz="1500" err="1"/>
              <a:t>NIC</a:t>
            </a:r>
            <a:r>
              <a:rPr lang="en-US" sz="1500"/>
              <a:t>-450:  Network Interconnect (interface converter)</a:t>
            </a:r>
          </a:p>
          <a:p>
            <a:pPr>
              <a:spcAft>
                <a:spcPts val="200"/>
              </a:spcAft>
            </a:pPr>
            <a:r>
              <a:rPr lang="en-US" sz="1500" err="1"/>
              <a:t>GIC</a:t>
            </a:r>
            <a:r>
              <a:rPr lang="en-US" sz="1500"/>
              <a:t>-600:  General Interrupt Controller </a:t>
            </a:r>
          </a:p>
        </p:txBody>
      </p:sp>
      <p:sp>
        <p:nvSpPr>
          <p:cNvPr id="4" name="TextBox 3"/>
          <p:cNvSpPr txBox="1"/>
          <p:nvPr/>
        </p:nvSpPr>
        <p:spPr>
          <a:xfrm>
            <a:off x="4436985" y="6444335"/>
            <a:ext cx="3205108" cy="323165"/>
          </a:xfrm>
          <a:prstGeom prst="rect">
            <a:avLst/>
          </a:prstGeom>
          <a:noFill/>
        </p:spPr>
        <p:txBody>
          <a:bodyPr wrap="none" rtlCol="0">
            <a:spAutoFit/>
          </a:bodyPr>
          <a:lstStyle/>
          <a:p>
            <a:r>
              <a:rPr lang="en-US" sz="1500"/>
              <a:t>SCP: System Control Processor</a:t>
            </a:r>
          </a:p>
        </p:txBody>
      </p:sp>
      <p:sp>
        <p:nvSpPr>
          <p:cNvPr id="9"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(4)</a:t>
            </a:r>
            <a:endParaRPr lang="en-US" sz="1700">
              <a:solidFill>
                <a:srgbClr val="FFFFFF"/>
              </a:solidFill>
            </a:endParaRPr>
          </a:p>
        </p:txBody>
      </p:sp>
    </p:spTree>
    <p:extLst>
      <p:ext uri="{BB962C8B-B14F-4D97-AF65-F5344CB8AC3E}">
        <p14:creationId xmlns:p14="http://schemas.microsoft.com/office/powerpoint/2010/main" val="7256339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2.3 The SVE register set-based ISA extensions (21)</a:t>
            </a:r>
            <a:endParaRPr lang="en-US" dirty="0"/>
          </a:p>
        </p:txBody>
      </p:sp>
      <p:sp>
        <p:nvSpPr>
          <p:cNvPr id="3" name="TextBox 2"/>
          <p:cNvSpPr txBox="1"/>
          <p:nvPr/>
        </p:nvSpPr>
        <p:spPr>
          <a:xfrm>
            <a:off x="71499" y="440668"/>
            <a:ext cx="8990803" cy="369332"/>
          </a:xfrm>
          <a:prstGeom prst="rect">
            <a:avLst/>
          </a:prstGeom>
          <a:noFill/>
        </p:spPr>
        <p:txBody>
          <a:bodyPr wrap="square" rtlCol="0">
            <a:spAutoFit/>
          </a:bodyPr>
          <a:lstStyle/>
          <a:p>
            <a:r>
              <a:rPr lang="en-US" spc="-50">
                <a:solidFill>
                  <a:schemeClr val="accent6"/>
                </a:solidFill>
              </a:rPr>
              <a:t>Summing up key issues of </a:t>
            </a:r>
            <a:r>
              <a:rPr lang="en-US" spc="-50">
                <a:solidFill>
                  <a:srgbClr val="333399"/>
                </a:solidFill>
              </a:rPr>
              <a:t>SVE extensions enhancing computing capabilities -2</a:t>
            </a:r>
            <a:endParaRPr lang="en-US" spc="-50">
              <a:solidFill>
                <a:schemeClr val="accent6"/>
              </a:solidFill>
            </a:endParaRPr>
          </a:p>
        </p:txBody>
      </p:sp>
      <p:sp>
        <p:nvSpPr>
          <p:cNvPr id="7" name="Szövegdoboz 2"/>
          <p:cNvSpPr txBox="1"/>
          <p:nvPr/>
        </p:nvSpPr>
        <p:spPr>
          <a:xfrm>
            <a:off x="71498" y="771843"/>
            <a:ext cx="90725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Key feature of the SVE extension: Vector</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length</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agnostic</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programming</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8" name="Rounded Rectangle 7"/>
          <p:cNvSpPr/>
          <p:nvPr/>
        </p:nvSpPr>
        <p:spPr bwMode="auto">
          <a:xfrm>
            <a:off x="-18510" y="1207444"/>
            <a:ext cx="9175732" cy="972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 name="TextBox 5"/>
          <p:cNvSpPr txBox="1"/>
          <p:nvPr/>
        </p:nvSpPr>
        <p:spPr>
          <a:xfrm>
            <a:off x="269377" y="1303960"/>
            <a:ext cx="8815490"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0" normalizeH="0" baseline="0" noProof="0">
                <a:ln>
                  <a:noFill/>
                </a:ln>
                <a:solidFill>
                  <a:srgbClr val="000000"/>
                </a:solidFill>
                <a:effectLst/>
                <a:uLnTx/>
                <a:uFillTx/>
                <a:latin typeface="Verdana"/>
                <a:ea typeface="+mn-ea"/>
                <a:cs typeface="+mn-cs"/>
              </a:rPr>
              <a:t>The </a:t>
            </a:r>
            <a:r>
              <a:rPr kumimoji="0" lang="en-US" sz="1600" b="0" i="0" u="none" strike="noStrike" kern="1200" cap="none" spc="-50" normalizeH="0" baseline="0" noProof="0">
                <a:ln>
                  <a:noFill/>
                </a:ln>
                <a:solidFill>
                  <a:srgbClr val="FF0000"/>
                </a:solidFill>
                <a:effectLst/>
                <a:uLnTx/>
                <a:uFillTx/>
                <a:latin typeface="Verdana"/>
                <a:ea typeface="+mn-ea"/>
                <a:cs typeface="+mn-cs"/>
              </a:rPr>
              <a:t>SVE extension</a:t>
            </a:r>
            <a:r>
              <a:rPr kumimoji="0" lang="en-US" sz="1600" b="0" i="0" u="none" strike="noStrike" kern="1200" cap="none" spc="-50" normalizeH="0" baseline="0" noProof="0">
                <a:ln>
                  <a:noFill/>
                </a:ln>
                <a:effectLst/>
                <a:uLnTx/>
                <a:uFillTx/>
                <a:latin typeface="Verdana"/>
                <a:ea typeface="+mn-ea"/>
                <a:cs typeface="+mn-cs"/>
              </a:rPr>
              <a:t> makes programming </a:t>
            </a:r>
            <a:r>
              <a:rPr kumimoji="0" lang="en-US" sz="1600" b="0" i="0" u="none" strike="noStrike" kern="1200" cap="none" spc="-50" normalizeH="0" noProof="0">
                <a:ln>
                  <a:noFill/>
                </a:ln>
                <a:solidFill>
                  <a:srgbClr val="FF0000"/>
                </a:solidFill>
                <a:effectLst/>
                <a:uLnTx/>
                <a:uFillTx/>
                <a:latin typeface="Verdana"/>
                <a:ea typeface="+mn-ea"/>
                <a:cs typeface="+mn-cs"/>
              </a:rPr>
              <a:t>“vector length agnostic</a:t>
            </a:r>
            <a:r>
              <a:rPr kumimoji="0" lang="en-US" sz="1600" b="0" i="0" u="none" strike="noStrike" kern="1200" cap="none" spc="-50" normalizeH="0" noProof="0">
                <a:ln>
                  <a:noFill/>
                </a:ln>
                <a:solidFill>
                  <a:srgbClr val="000000"/>
                </a:solidFill>
                <a:effectLst/>
                <a:uLnTx/>
                <a:uFillTx/>
                <a:latin typeface="Verdana"/>
                <a:ea typeface="+mn-ea"/>
                <a:cs typeface="+mn-cs"/>
              </a:rPr>
              <a:t>” i.e. the programmer</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30" normalizeH="0" noProof="0">
                <a:ln>
                  <a:noFill/>
                </a:ln>
                <a:solidFill>
                  <a:srgbClr val="0070C0"/>
                </a:solidFill>
                <a:effectLst/>
                <a:uLnTx/>
                <a:uFillTx/>
                <a:latin typeface="Verdana"/>
                <a:ea typeface="+mn-ea"/>
                <a:cs typeface="+mn-cs"/>
              </a:rPr>
              <a:t>      doesn’t not need to </a:t>
            </a:r>
            <a:r>
              <a:rPr kumimoji="0" lang="hu-HU" sz="1600" b="0" i="0" u="none" strike="noStrike" kern="1200" cap="none" spc="-30" normalizeH="0" noProof="0" err="1">
                <a:ln>
                  <a:noFill/>
                </a:ln>
                <a:solidFill>
                  <a:srgbClr val="0070C0"/>
                </a:solidFill>
                <a:effectLst/>
                <a:uLnTx/>
                <a:uFillTx/>
                <a:latin typeface="Verdana"/>
                <a:ea typeface="+mn-ea"/>
                <a:cs typeface="+mn-cs"/>
              </a:rPr>
              <a:t>use</a:t>
            </a:r>
            <a:r>
              <a:rPr kumimoji="0" lang="en-US" sz="1600" b="0" i="0" u="none" strike="noStrike" kern="1200" cap="none" spc="-30" normalizeH="0" noProof="0">
                <a:ln>
                  <a:noFill/>
                </a:ln>
                <a:solidFill>
                  <a:srgbClr val="0070C0"/>
                </a:solidFill>
                <a:effectLst/>
                <a:uLnTx/>
                <a:uFillTx/>
                <a:latin typeface="Verdana"/>
                <a:ea typeface="+mn-ea"/>
                <a:cs typeface="+mn-cs"/>
              </a:rPr>
              <a:t> </a:t>
            </a:r>
            <a:r>
              <a:rPr kumimoji="0" lang="hu-HU" sz="1600" b="0" i="0" u="none" strike="noStrike" kern="1200" cap="none" spc="0" normalizeH="0" baseline="0" noProof="0" err="1">
                <a:ln>
                  <a:noFill/>
                </a:ln>
                <a:solidFill>
                  <a:srgbClr val="0070C0"/>
                </a:solidFill>
                <a:effectLst/>
                <a:uLnTx/>
                <a:uFillTx/>
                <a:latin typeface="Verdana"/>
                <a:ea typeface="+mn-ea"/>
                <a:cs typeface="+mn-cs"/>
              </a:rPr>
              <a:t>different</a:t>
            </a:r>
            <a:r>
              <a:rPr kumimoji="0" lang="hu-HU" sz="1600" b="0" i="0" u="none" strike="noStrike" kern="1200" cap="none" spc="0" normalizeH="0" baseline="0" noProof="0">
                <a:ln>
                  <a:noFill/>
                </a:ln>
                <a:solidFill>
                  <a:srgbClr val="0070C0"/>
                </a:solidFill>
                <a:effectLst/>
                <a:uLnTx/>
                <a:uFillTx/>
                <a:latin typeface="Verdana"/>
                <a:ea typeface="+mn-ea"/>
                <a:cs typeface="+mn-cs"/>
              </a:rPr>
              <a:t> instruction </a:t>
            </a:r>
            <a:r>
              <a:rPr kumimoji="0" lang="hu-HU" sz="1600" b="0" i="0" u="none" strike="noStrike" kern="1200" cap="none" spc="0" normalizeH="0" baseline="0" noProof="0" err="1">
                <a:ln>
                  <a:noFill/>
                </a:ln>
                <a:solidFill>
                  <a:srgbClr val="0070C0"/>
                </a:solidFill>
                <a:effectLst/>
                <a:uLnTx/>
                <a:uFillTx/>
                <a:latin typeface="Verdana"/>
                <a:ea typeface="+mn-ea"/>
                <a:cs typeface="+mn-cs"/>
              </a:rPr>
              <a:t>subsets</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while</a:t>
            </a:r>
            <a:r>
              <a:rPr kumimoji="0" lang="en-US" sz="1600" b="0" i="0" u="none" strike="noStrike" kern="1200" cap="none" spc="0" normalizeH="0" baseline="0" noProof="0">
                <a:ln>
                  <a:noFill/>
                </a:ln>
                <a:solidFill>
                  <a:srgbClr val="000000"/>
                </a:solidFill>
                <a:effectLst/>
                <a:uLnTx/>
                <a:uFillTx/>
                <a:latin typeface="Verdana"/>
                <a:ea typeface="+mn-ea"/>
                <a:cs typeface="+mn-cs"/>
              </a:rPr>
              <a:t> using </a:t>
            </a:r>
            <a:r>
              <a:rPr kumimoji="0" lang="hu-HU" sz="1600" b="0" i="0" u="none" strike="noStrike" kern="1200" cap="none" spc="0" normalizeH="0" baseline="0" noProof="0" err="1">
                <a:ln>
                  <a:noFill/>
                </a:ln>
                <a:solidFill>
                  <a:srgbClr val="000000"/>
                </a:solidFill>
                <a:effectLst/>
                <a:uLnTx/>
                <a:uFillTx/>
                <a:latin typeface="Verdana"/>
                <a:ea typeface="+mn-ea"/>
                <a:cs typeface="+mn-cs"/>
              </a:rPr>
              <a:t>different</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long</a:t>
            </a:r>
            <a:r>
              <a:rPr kumimoji="0" lang="hu-HU" sz="1600" b="0" i="0" u="none" strike="noStrike" kern="1200" cap="none" spc="0" normalizeH="0" baseline="0" noProof="0">
                <a:ln>
                  <a:noFill/>
                </a:ln>
                <a:solidFill>
                  <a:srgbClr val="000000"/>
                </a:solidFill>
                <a:effectLst/>
                <a:uLnTx/>
                <a:uFillTx/>
                <a:latin typeface="Verdana"/>
                <a:ea typeface="+mn-ea"/>
                <a:cs typeface="+mn-cs"/>
              </a:rPr>
              <a:t> </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600">
                <a:solidFill>
                  <a:srgbClr val="000000"/>
                </a:solidFill>
                <a:latin typeface="Verdana"/>
              </a:rPr>
              <a:t>      </a:t>
            </a:r>
            <a:r>
              <a:rPr kumimoji="0" lang="en-US" sz="1600" b="0" i="0" u="none" strike="noStrike" kern="1200" cap="none" spc="0" normalizeH="0" baseline="0" noProof="0">
                <a:ln>
                  <a:noFill/>
                </a:ln>
                <a:solidFill>
                  <a:srgbClr val="000000"/>
                </a:solidFill>
                <a:effectLst/>
                <a:uLnTx/>
                <a:uFillTx/>
                <a:latin typeface="Verdana"/>
                <a:ea typeface="+mn-ea"/>
                <a:cs typeface="+mn-cs"/>
              </a:rPr>
              <a:t>ISA extensions.</a:t>
            </a:r>
            <a:endParaRPr kumimoji="0" lang="hu-HU" sz="1600" b="0" i="0" u="none" strike="noStrike" kern="1200" cap="none" spc="0" normalizeH="0" baseline="0" noProof="0">
              <a:ln>
                <a:noFill/>
              </a:ln>
              <a:solidFill>
                <a:srgbClr val="000000"/>
              </a:solidFill>
              <a:effectLst/>
              <a:uLnTx/>
              <a:uFillTx/>
              <a:latin typeface="Verdana"/>
              <a:ea typeface="+mn-ea"/>
              <a:cs typeface="+mn-cs"/>
            </a:endParaRPr>
          </a:p>
        </p:txBody>
      </p:sp>
      <p:sp>
        <p:nvSpPr>
          <p:cNvPr id="10" name="Szövegdoboz 2"/>
          <p:cNvSpPr txBox="1"/>
          <p:nvPr/>
        </p:nvSpPr>
        <p:spPr>
          <a:xfrm>
            <a:off x="71437" y="2223309"/>
            <a:ext cx="760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a:ln>
                  <a:noFill/>
                </a:ln>
                <a:solidFill>
                  <a:srgbClr val="2D2D8A"/>
                </a:solidFill>
                <a:effectLst/>
                <a:uLnTx/>
                <a:uFillTx/>
                <a:latin typeface="Verdana"/>
                <a:ea typeface="+mn-ea"/>
                <a:cs typeface="+mn-cs"/>
              </a:rPr>
              <a:t> </a:t>
            </a:r>
            <a:r>
              <a:rPr kumimoji="0" lang="en-GB" sz="1800" b="0" i="0" u="none" strike="noStrike" kern="1200" cap="none" spc="0" normalizeH="0" baseline="0" noProof="0">
                <a:ln>
                  <a:noFill/>
                </a:ln>
                <a:solidFill>
                  <a:srgbClr val="2D2D8A"/>
                </a:solidFill>
                <a:effectLst/>
                <a:uLnTx/>
                <a:uFillTx/>
                <a:latin typeface="Verdana"/>
                <a:ea typeface="+mn-ea"/>
                <a:cs typeface="+mn-cs"/>
              </a:rPr>
              <a:t>Benefits of vector </a:t>
            </a:r>
            <a:r>
              <a:rPr kumimoji="0" lang="hu-HU" sz="1800" b="0" i="0" u="none" strike="noStrike" kern="1200" cap="none" spc="0" normalizeH="0" baseline="0" noProof="0" err="1">
                <a:ln>
                  <a:noFill/>
                </a:ln>
                <a:solidFill>
                  <a:srgbClr val="2D2D8A"/>
                </a:solidFill>
                <a:effectLst/>
                <a:uLnTx/>
                <a:uFillTx/>
                <a:latin typeface="Verdana"/>
                <a:ea typeface="+mn-ea"/>
                <a:cs typeface="+mn-cs"/>
              </a:rPr>
              <a:t>length</a:t>
            </a:r>
            <a:r>
              <a:rPr kumimoji="0" lang="hu-HU" sz="1800" b="0" i="0" u="none" strike="noStrike" kern="1200" cap="none" spc="0" normalizeH="0" baseline="0" noProof="0">
                <a:ln>
                  <a:noFill/>
                </a:ln>
                <a:solidFill>
                  <a:srgbClr val="2D2D8A"/>
                </a:solidFill>
                <a:effectLst/>
                <a:uLnTx/>
                <a:uFillTx/>
                <a:latin typeface="Verdana"/>
                <a:ea typeface="+mn-ea"/>
                <a:cs typeface="+mn-cs"/>
              </a:rPr>
              <a:t> </a:t>
            </a:r>
            <a:r>
              <a:rPr kumimoji="0" lang="hu-HU" sz="1800" b="0" i="0" u="none" strike="noStrike" kern="1200" cap="none" spc="0" normalizeH="0" baseline="0" noProof="0" err="1">
                <a:ln>
                  <a:noFill/>
                </a:ln>
                <a:solidFill>
                  <a:srgbClr val="2D2D8A"/>
                </a:solidFill>
                <a:effectLst/>
                <a:uLnTx/>
                <a:uFillTx/>
                <a:latin typeface="Verdana"/>
                <a:ea typeface="+mn-ea"/>
                <a:cs typeface="+mn-cs"/>
              </a:rPr>
              <a:t>agnostic</a:t>
            </a:r>
            <a:r>
              <a:rPr kumimoji="0" lang="hu-HU" sz="1800" b="0" i="0" u="none" strike="noStrike" kern="1200" cap="none" spc="0" normalizeH="0" baseline="0" noProof="0">
                <a:ln>
                  <a:noFill/>
                </a:ln>
                <a:solidFill>
                  <a:srgbClr val="2D2D8A"/>
                </a:solidFill>
                <a:effectLst/>
                <a:uLnTx/>
                <a:uFillTx/>
                <a:latin typeface="Verdana"/>
                <a:ea typeface="+mn-ea"/>
                <a:cs typeface="+mn-cs"/>
              </a:rPr>
              <a:t> </a:t>
            </a:r>
            <a:r>
              <a:rPr kumimoji="0" lang="en-US" sz="1800" b="0" i="0" u="none" strike="noStrike" kern="1200" cap="none" spc="0" normalizeH="0" baseline="0" noProof="0">
                <a:ln>
                  <a:noFill/>
                </a:ln>
                <a:solidFill>
                  <a:srgbClr val="2D2D8A"/>
                </a:solidFill>
                <a:effectLst/>
                <a:uLnTx/>
                <a:uFillTx/>
                <a:latin typeface="Verdana"/>
                <a:ea typeface="+mn-ea"/>
                <a:cs typeface="+mn-cs"/>
              </a:rPr>
              <a:t>(VLA) </a:t>
            </a:r>
            <a:r>
              <a:rPr kumimoji="0" lang="hu-HU" sz="1800" b="0" i="0" u="none" strike="noStrike" kern="1200" cap="none" spc="0" normalizeH="0" baseline="0" noProof="0" err="1">
                <a:ln>
                  <a:noFill/>
                </a:ln>
                <a:solidFill>
                  <a:srgbClr val="2D2D8A"/>
                </a:solidFill>
                <a:effectLst/>
                <a:uLnTx/>
                <a:uFillTx/>
                <a:latin typeface="Verdana"/>
                <a:ea typeface="+mn-ea"/>
                <a:cs typeface="+mn-cs"/>
              </a:rPr>
              <a:t>programming</a:t>
            </a:r>
            <a:endParaRPr kumimoji="0" lang="en-US" sz="1800" b="0" i="0" u="none" strike="noStrike" kern="1200" cap="none" spc="0" normalizeH="0" baseline="0" noProof="0">
              <a:ln>
                <a:noFill/>
              </a:ln>
              <a:solidFill>
                <a:srgbClr val="2D2D8A"/>
              </a:solidFill>
              <a:effectLst/>
              <a:uLnTx/>
              <a:uFillTx/>
              <a:latin typeface="Verdana"/>
              <a:ea typeface="+mn-ea"/>
              <a:cs typeface="+mn-cs"/>
            </a:endParaRPr>
          </a:p>
        </p:txBody>
      </p:sp>
      <p:sp>
        <p:nvSpPr>
          <p:cNvPr id="11" name="Rounded Rectangle 10"/>
          <p:cNvSpPr/>
          <p:nvPr/>
        </p:nvSpPr>
        <p:spPr bwMode="auto">
          <a:xfrm>
            <a:off x="26495" y="2611891"/>
            <a:ext cx="9144000" cy="1512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2" name="TextBox 5"/>
          <p:cNvSpPr txBox="1"/>
          <p:nvPr/>
        </p:nvSpPr>
        <p:spPr>
          <a:xfrm>
            <a:off x="341530" y="2647604"/>
            <a:ext cx="8954631" cy="140038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0000"/>
                </a:solidFill>
                <a:effectLst/>
                <a:uLnTx/>
                <a:uFillTx/>
                <a:latin typeface="Verdana"/>
                <a:ea typeface="+mn-ea"/>
                <a:cs typeface="+mn-cs"/>
              </a:rPr>
              <a:t>VLA</a:t>
            </a:r>
            <a:r>
              <a:rPr kumimoji="0" lang="en-US" sz="1600" b="0" i="0" u="none" strike="noStrike" kern="1200" cap="none" spc="0" normalizeH="0" baseline="0" noProof="0">
                <a:ln>
                  <a:noFill/>
                </a:ln>
                <a:solidFill>
                  <a:srgbClr val="000000"/>
                </a:solidFill>
                <a:effectLst/>
                <a:uLnTx/>
                <a:uFillTx/>
                <a:latin typeface="Verdana"/>
                <a:ea typeface="+mn-ea"/>
                <a:cs typeface="+mn-cs"/>
              </a:rPr>
              <a:t> </a:t>
            </a:r>
            <a:r>
              <a:rPr kumimoji="0" lang="en-US" sz="1600" b="0" i="0" u="none" strike="noStrike" kern="1200" cap="none" spc="0" normalizeH="0" baseline="0" noProof="0">
                <a:ln>
                  <a:noFill/>
                </a:ln>
                <a:solidFill>
                  <a:srgbClr val="0070C0"/>
                </a:solidFill>
                <a:effectLst/>
                <a:uLnTx/>
                <a:uFillTx/>
                <a:latin typeface="Verdana"/>
                <a:ea typeface="+mn-ea"/>
                <a:cs typeface="+mn-cs"/>
              </a:rPr>
              <a:t>simplifies programming and provides portability for binary code </a:t>
            </a:r>
            <a:r>
              <a:rPr kumimoji="0" lang="en-US" sz="1600" b="0" i="0" u="none" strike="noStrike" kern="1200" cap="none" spc="0" normalizeH="0" baseline="0" noProof="0">
                <a:ln>
                  <a:noFill/>
                </a:ln>
                <a:solidFill>
                  <a:srgbClr val="000000"/>
                </a:solidFill>
                <a:effectLst/>
                <a:uLnTx/>
                <a:uFillTx/>
                <a:latin typeface="Verdana"/>
                <a:ea typeface="+mn-ea"/>
                <a:cs typeface="+mn-cs"/>
              </a:rPr>
              <a:t>between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processors with different wide SIMD execution units since instruction execution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will automatically be scaled to the width of the available execution resources</a:t>
            </a:r>
            <a:r>
              <a:rPr kumimoji="0" lang="hu-HU" sz="1600" b="0" i="0" u="none" strike="noStrike" kern="1200" cap="none" spc="0" normalizeH="0" baseline="0" noProof="0">
                <a:ln>
                  <a:noFill/>
                </a:ln>
                <a:solidFill>
                  <a:srgbClr val="000000"/>
                </a:solidFill>
                <a:effectLst/>
                <a:uLnTx/>
                <a:uFillTx/>
                <a:latin typeface="Verdana"/>
                <a:ea typeface="+mn-ea"/>
                <a:cs typeface="+mn-cs"/>
              </a:rPr>
              <a:t>.</a:t>
            </a:r>
            <a:endParaRPr kumimoji="0" lang="en-GB" sz="1600" b="0" i="0" u="none" strike="noStrike" kern="1200" cap="none" spc="0" normalizeH="0" baseline="0" noProof="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A further benefit of </a:t>
            </a:r>
            <a:r>
              <a:rPr kumimoji="0" lang="en-US" sz="1600" b="0" i="0" u="none" strike="noStrike" kern="1200" cap="none" spc="0" normalizeH="0" baseline="0" noProof="0">
                <a:ln>
                  <a:noFill/>
                </a:ln>
                <a:solidFill>
                  <a:srgbClr val="000000"/>
                </a:solidFill>
                <a:effectLst/>
                <a:uLnTx/>
                <a:uFillTx/>
                <a:latin typeface="Verdana"/>
                <a:ea typeface="+mn-ea"/>
                <a:cs typeface="+mn-cs"/>
              </a:rPr>
              <a:t>VLA</a:t>
            </a:r>
            <a:r>
              <a:rPr kumimoji="0" lang="hu-HU" sz="1600" b="0" i="0" u="none" strike="noStrike" kern="1200" cap="none" spc="0" normalizeH="0" baseline="0" noProof="0">
                <a:ln>
                  <a:noFill/>
                </a:ln>
                <a:solidFill>
                  <a:srgbClr val="000000"/>
                </a:solidFill>
                <a:effectLst/>
                <a:uLnTx/>
                <a:uFillTx/>
                <a:latin typeface="Verdana"/>
                <a:ea typeface="+mn-ea"/>
                <a:cs typeface="+mn-cs"/>
              </a:rPr>
              <a:t> programming is that it </a:t>
            </a:r>
            <a:r>
              <a:rPr kumimoji="0" lang="hu-HU" sz="1600" b="0" i="0" u="none" strike="noStrike" kern="1200" cap="none" spc="0" normalizeH="0" baseline="0" noProof="0" err="1">
                <a:ln>
                  <a:noFill/>
                </a:ln>
                <a:solidFill>
                  <a:srgbClr val="000000"/>
                </a:solidFill>
                <a:effectLst/>
                <a:uLnTx/>
                <a:uFillTx/>
                <a:latin typeface="Verdana"/>
                <a:ea typeface="+mn-ea"/>
                <a:cs typeface="+mn-cs"/>
              </a:rPr>
              <a:t>allows</a:t>
            </a:r>
            <a:r>
              <a:rPr kumimoji="0" lang="en-US"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70C0"/>
                </a:solidFill>
                <a:effectLst/>
                <a:uLnTx/>
                <a:uFillTx/>
                <a:latin typeface="Verdana"/>
                <a:ea typeface="+mn-ea"/>
                <a:cs typeface="+mn-cs"/>
              </a:rPr>
              <a:t>auto-vectorization</a:t>
            </a:r>
            <a:r>
              <a:rPr kumimoji="0" lang="hu-HU" sz="1600" b="0" i="0" u="none" strike="noStrike" kern="1200" cap="none" spc="0" normalizeH="0" baseline="0" noProof="0">
                <a:ln>
                  <a:noFill/>
                </a:ln>
                <a:solidFill>
                  <a:srgbClr val="0070C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by</a:t>
            </a:r>
            <a:r>
              <a:rPr kumimoji="0" lang="hu-HU" sz="1600" b="0" i="0" u="none" strike="noStrike" kern="1200" cap="none" spc="0" normalizeH="0" baseline="0" noProof="0">
                <a:ln>
                  <a:noFill/>
                </a:ln>
                <a:solidFill>
                  <a:srgbClr val="000000"/>
                </a:solidFill>
                <a:effectLst/>
                <a:uLnTx/>
                <a:uFillTx/>
                <a:latin typeface="Verdana"/>
                <a:ea typeface="+mn-ea"/>
                <a:cs typeface="+mn-cs"/>
              </a:rPr>
              <a:t> </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600">
                <a:solidFill>
                  <a:srgbClr val="000000"/>
                </a:solidFill>
                <a:latin typeface="Verdana"/>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advanced</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compilers</a:t>
            </a:r>
            <a:r>
              <a:rPr kumimoji="0" lang="en-US" sz="1600" b="0" i="0" u="none" strike="noStrike" kern="1200" cap="none" spc="0" normalizeH="0" baseline="0" noProof="0">
                <a:ln>
                  <a:noFill/>
                </a:ln>
                <a:solidFill>
                  <a:srgbClr val="000000"/>
                </a:solidFill>
                <a:effectLst/>
                <a:uLnTx/>
                <a:uFillTx/>
                <a:latin typeface="Verdana"/>
                <a:ea typeface="+mn-ea"/>
                <a:cs typeface="+mn-cs"/>
              </a:rPr>
              <a:t>.</a:t>
            </a:r>
            <a:endParaRPr kumimoji="0" lang="hu-HU" sz="1600" b="0" i="0" u="none" strike="noStrike" kern="1200" cap="none" spc="0" normalizeH="0" baseline="0" noProof="0">
              <a:ln>
                <a:noFill/>
              </a:ln>
              <a:solidFill>
                <a:srgbClr val="000000"/>
              </a:solidFill>
              <a:effectLst/>
              <a:uLnTx/>
              <a:uFillTx/>
              <a:latin typeface="Verdana"/>
              <a:ea typeface="+mn-ea"/>
              <a:cs typeface="+mn-cs"/>
            </a:endParaRPr>
          </a:p>
        </p:txBody>
      </p:sp>
      <p:sp>
        <p:nvSpPr>
          <p:cNvPr id="16" name="Szövegdoboz 2"/>
          <p:cNvSpPr txBox="1"/>
          <p:nvPr/>
        </p:nvSpPr>
        <p:spPr>
          <a:xfrm>
            <a:off x="71499" y="4213487"/>
            <a:ext cx="7785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2D8A"/>
                </a:solidFill>
                <a:effectLst/>
                <a:uLnTx/>
                <a:uFillTx/>
                <a:latin typeface="Verdana"/>
                <a:ea typeface="+mn-ea"/>
                <a:cs typeface="+mn-cs"/>
              </a:rPr>
              <a:t>How ARM implements data words agnostic programming?</a:t>
            </a:r>
            <a:r>
              <a:rPr kumimoji="0" lang="hu-HU" sz="1800" b="0" i="0" u="none" strike="noStrike" kern="1200" cap="none" spc="0" normalizeH="0" baseline="0" noProof="0">
                <a:ln>
                  <a:noFill/>
                </a:ln>
                <a:solidFill>
                  <a:srgbClr val="2D2D8A"/>
                </a:solidFill>
                <a:effectLst/>
                <a:uLnTx/>
                <a:uFillTx/>
                <a:latin typeface="Verdana"/>
                <a:ea typeface="+mn-ea"/>
                <a:cs typeface="+mn-cs"/>
              </a:rPr>
              <a:t> </a:t>
            </a:r>
            <a:r>
              <a:rPr kumimoji="0" lang="hu-HU" sz="1800" b="0" i="0" u="none" strike="noStrike" kern="1200" cap="none" spc="0" normalizeH="0" baseline="0" noProof="0">
                <a:ln>
                  <a:noFill/>
                </a:ln>
                <a:solidFill>
                  <a:srgbClr val="000000"/>
                </a:solidFill>
                <a:effectLst/>
                <a:uLnTx/>
                <a:uFillTx/>
                <a:latin typeface="Verdana"/>
                <a:ea typeface="+mn-ea"/>
                <a:cs typeface="+mn-cs"/>
              </a:rPr>
              <a:t>[136]</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17" name="Rounded Rectangle 16"/>
          <p:cNvSpPr/>
          <p:nvPr/>
        </p:nvSpPr>
        <p:spPr bwMode="auto">
          <a:xfrm>
            <a:off x="-18510" y="4663737"/>
            <a:ext cx="9144000" cy="180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8" name="Szövegdoboz 4"/>
          <p:cNvSpPr txBox="1"/>
          <p:nvPr/>
        </p:nvSpPr>
        <p:spPr>
          <a:xfrm>
            <a:off x="206514" y="4654446"/>
            <a:ext cx="9496055" cy="18004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The introduced </a:t>
            </a:r>
            <a:r>
              <a:rPr kumimoji="0" lang="hu-HU" sz="1600" b="0" i="0" u="none" strike="noStrike" kern="1200" cap="none" spc="0" normalizeH="0" baseline="0" noProof="0">
                <a:ln>
                  <a:noFill/>
                </a:ln>
                <a:solidFill>
                  <a:srgbClr val="FF0000"/>
                </a:solidFill>
                <a:effectLst/>
                <a:uLnTx/>
                <a:uFillTx/>
                <a:latin typeface="Verdana"/>
                <a:ea typeface="+mn-ea"/>
                <a:cs typeface="+mn-cs"/>
              </a:rPr>
              <a:t>SVE</a:t>
            </a:r>
            <a:r>
              <a:rPr kumimoji="0" lang="hu-HU" sz="1600" b="0" i="0" u="none" strike="noStrike" kern="1200" cap="none" spc="0" normalizeH="0" baseline="0" noProof="0">
                <a:ln>
                  <a:noFill/>
                </a:ln>
                <a:solidFill>
                  <a:srgbClr val="000000"/>
                </a:solidFill>
                <a:effectLst/>
                <a:uLnTx/>
                <a:uFillTx/>
                <a:latin typeface="Verdana"/>
                <a:ea typeface="+mn-ea"/>
                <a:cs typeface="+mn-cs"/>
              </a:rPr>
              <a:t> extension utilizes </a:t>
            </a:r>
            <a:r>
              <a:rPr kumimoji="0" lang="hu-HU" sz="1600" b="0" i="0" u="none" strike="noStrike" kern="1200" cap="none" spc="0" normalizeH="0" baseline="0" noProof="0" err="1">
                <a:ln>
                  <a:noFill/>
                </a:ln>
                <a:solidFill>
                  <a:srgbClr val="FF0000"/>
                </a:solidFill>
                <a:effectLst/>
                <a:uLnTx/>
                <a:uFillTx/>
                <a:latin typeface="Verdana"/>
                <a:ea typeface="+mn-ea"/>
                <a:cs typeface="+mn-cs"/>
              </a:rPr>
              <a:t>Predicate</a:t>
            </a:r>
            <a:r>
              <a:rPr kumimoji="0" lang="hu-HU" sz="1600" b="0" i="0" u="none" strike="noStrike" kern="1200" cap="none" spc="0" normalizeH="0" baseline="0" noProof="0">
                <a:ln>
                  <a:noFill/>
                </a:ln>
                <a:solidFill>
                  <a:srgbClr val="FF0000"/>
                </a:solidFill>
                <a:effectLst/>
                <a:uLnTx/>
                <a:uFillTx/>
                <a:latin typeface="Verdana"/>
                <a:ea typeface="+mn-ea"/>
                <a:cs typeface="+mn-cs"/>
              </a:rPr>
              <a:t> </a:t>
            </a:r>
            <a:r>
              <a:rPr kumimoji="0" lang="hu-HU" sz="1600" b="0" i="0" u="none" strike="noStrike" kern="1200" cap="none" spc="0" normalizeH="0" baseline="0" noProof="0" err="1">
                <a:ln>
                  <a:noFill/>
                </a:ln>
                <a:solidFill>
                  <a:srgbClr val="FF0000"/>
                </a:solidFill>
                <a:effectLst/>
                <a:uLnTx/>
                <a:uFillTx/>
                <a:latin typeface="Verdana"/>
                <a:ea typeface="+mn-ea"/>
                <a:cs typeface="+mn-cs"/>
              </a:rPr>
              <a:t>registers</a:t>
            </a:r>
            <a:r>
              <a:rPr kumimoji="0" lang="en-US" sz="1600" b="0" i="0" u="none" strike="noStrike" kern="1200" cap="none" spc="0" normalizeH="0" baseline="0" noProof="0">
                <a:ln>
                  <a:noFill/>
                </a:ln>
                <a:solidFill>
                  <a:srgbClr val="FF0000"/>
                </a:solidFill>
                <a:effectLst/>
                <a:uLnTx/>
                <a:uFillTx/>
                <a:latin typeface="Verdana"/>
                <a:ea typeface="+mn-ea"/>
                <a:cs typeface="+mn-cs"/>
              </a:rPr>
              <a:t> (P registers)</a:t>
            </a:r>
            <a:r>
              <a:rPr kumimoji="0" lang="hu-HU" sz="1600" b="0" i="0" u="none" strike="noStrike" kern="1200" cap="none" spc="0" normalizeH="0" baseline="0" noProof="0">
                <a:ln>
                  <a:noFill/>
                </a:ln>
                <a:solidFill>
                  <a:srgbClr val="FF0000"/>
                </a:solidFill>
                <a:effectLst/>
                <a:uLnTx/>
                <a:uFillTx/>
                <a:latin typeface="Verdana"/>
                <a:ea typeface="+mn-ea"/>
                <a:cs typeface="+mn-cs"/>
              </a:rPr>
              <a:t> </a:t>
            </a:r>
            <a:r>
              <a:rPr kumimoji="0" lang="hu-HU" sz="1600" b="0" i="0" u="none" strike="noStrike" kern="1200" cap="none" spc="0" normalizeH="0" baseline="0" noProof="0" err="1">
                <a:ln>
                  <a:noFill/>
                </a:ln>
                <a:solidFill>
                  <a:srgbClr val="FF0000"/>
                </a:solidFill>
                <a:effectLst/>
                <a:uLnTx/>
                <a:uFillTx/>
                <a:latin typeface="Verdana"/>
                <a:ea typeface="+mn-ea"/>
                <a:cs typeface="+mn-cs"/>
              </a:rPr>
              <a:t>as</a:t>
            </a:r>
            <a:r>
              <a:rPr kumimoji="0" lang="hu-HU" sz="1600" b="0" i="0" u="none" strike="noStrike" kern="1200" cap="none" spc="0" normalizeH="0" baseline="0" noProof="0">
                <a:ln>
                  <a:noFill/>
                </a:ln>
                <a:solidFill>
                  <a:srgbClr val="FF0000"/>
                </a:solidFill>
                <a:effectLst/>
                <a:uLnTx/>
                <a:uFillTx/>
                <a:latin typeface="Verdana"/>
                <a:ea typeface="+mn-ea"/>
                <a:cs typeface="+mn-cs"/>
              </a:rPr>
              <a:t> </a:t>
            </a:r>
            <a:r>
              <a:rPr kumimoji="0" lang="hu-HU" sz="1600" b="0" i="0" u="none" strike="noStrike" kern="1200" cap="none" spc="0" normalizeH="0" baseline="0" noProof="0" err="1">
                <a:ln>
                  <a:noFill/>
                </a:ln>
                <a:solidFill>
                  <a:srgbClr val="FF0000"/>
                </a:solidFill>
                <a:effectLst/>
                <a:uLnTx/>
                <a:uFillTx/>
                <a:latin typeface="Verdana"/>
                <a:ea typeface="+mn-ea"/>
                <a:cs typeface="+mn-cs"/>
              </a:rPr>
              <a:t>masks</a:t>
            </a:r>
            <a:endParaRPr kumimoji="0" lang="en-US" sz="1600" b="0" i="0" u="none" strike="noStrike" kern="1200" cap="none" spc="0" normalizeH="0" baseline="0" noProof="0">
              <a:ln>
                <a:noFill/>
              </a:ln>
              <a:solidFill>
                <a:srgbClr val="FF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600"/>
              </a:spcAft>
              <a:buClrTx/>
              <a:buSzTx/>
              <a:tabLst/>
              <a:defRPr/>
            </a:pPr>
            <a:r>
              <a:rPr lang="en-US" sz="1600">
                <a:solidFill>
                  <a:srgbClr val="FF0000"/>
                </a:solidFill>
                <a:latin typeface="Verdana"/>
              </a:rPr>
              <a:t>      </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en-US" sz="1600" b="0" i="0" u="none" strike="noStrike" kern="1200" cap="none" spc="0" normalizeH="0" baseline="0" noProof="0">
                <a:ln>
                  <a:noFill/>
                </a:ln>
                <a:solidFill>
                  <a:srgbClr val="000000"/>
                </a:solidFill>
                <a:effectLst/>
                <a:uLnTx/>
                <a:uFillTx/>
                <a:latin typeface="Verdana"/>
                <a:ea typeface="+mn-ea"/>
                <a:cs typeface="+mn-cs"/>
              </a:rPr>
              <a:t>to </a:t>
            </a:r>
            <a:r>
              <a:rPr kumimoji="0" lang="hu-HU" sz="1600" b="0" i="0" u="none" strike="noStrike" kern="1200" cap="none" spc="0" normalizeH="0" baseline="0" noProof="0" err="1">
                <a:ln>
                  <a:noFill/>
                </a:ln>
                <a:solidFill>
                  <a:srgbClr val="000000"/>
                </a:solidFill>
                <a:effectLst/>
                <a:uLnTx/>
                <a:uFillTx/>
                <a:latin typeface="Verdana"/>
                <a:ea typeface="+mn-ea"/>
                <a:cs typeface="+mn-cs"/>
              </a:rPr>
              <a:t>indicate</a:t>
            </a:r>
            <a:r>
              <a:rPr kumimoji="0" lang="en-US"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70C0"/>
                </a:solidFill>
                <a:effectLst/>
                <a:uLnTx/>
                <a:uFillTx/>
                <a:latin typeface="Verdana"/>
                <a:ea typeface="+mn-ea"/>
                <a:cs typeface="+mn-cs"/>
              </a:rPr>
              <a:t>which</a:t>
            </a:r>
            <a:r>
              <a:rPr kumimoji="0" lang="hu-HU" sz="1600" b="0" i="0" u="none" strike="noStrike" kern="1200" cap="none" spc="0" normalizeH="0" baseline="0" noProof="0">
                <a:ln>
                  <a:noFill/>
                </a:ln>
                <a:solidFill>
                  <a:srgbClr val="0070C0"/>
                </a:solidFill>
                <a:effectLst/>
                <a:uLnTx/>
                <a:uFillTx/>
                <a:latin typeface="Verdana"/>
                <a:ea typeface="+mn-ea"/>
                <a:cs typeface="+mn-cs"/>
              </a:rPr>
              <a:t> active elements </a:t>
            </a:r>
            <a:r>
              <a:rPr kumimoji="0" lang="hu-HU" sz="1600" b="0" i="0" u="none" strike="noStrike" kern="1200" cap="none" spc="0" normalizeH="0" baseline="0" noProof="0">
                <a:ln>
                  <a:noFill/>
                </a:ln>
                <a:solidFill>
                  <a:srgbClr val="000000"/>
                </a:solidFill>
                <a:effectLst/>
                <a:uLnTx/>
                <a:uFillTx/>
                <a:latin typeface="Verdana"/>
                <a:ea typeface="+mn-ea"/>
                <a:cs typeface="+mn-cs"/>
              </a:rPr>
              <a:t>of </a:t>
            </a:r>
            <a:r>
              <a:rPr kumimoji="0" lang="en-US" sz="1600" b="0" i="0" u="none" strike="noStrike" kern="1200" cap="none" spc="0" normalizeH="0" baseline="0" noProof="0">
                <a:ln>
                  <a:noFill/>
                </a:ln>
                <a:solidFill>
                  <a:srgbClr val="000000"/>
                </a:solidFill>
                <a:effectLst/>
                <a:uLnTx/>
                <a:uFillTx/>
                <a:latin typeface="Verdana"/>
                <a:ea typeface="+mn-ea"/>
                <a:cs typeface="+mn-cs"/>
              </a:rPr>
              <a:t>the Z-registers </a:t>
            </a:r>
            <a:r>
              <a:rPr kumimoji="0" lang="hu-HU" sz="1600" b="0" i="0" u="none" strike="noStrike" kern="1200" cap="none" spc="0" normalizeH="0" baseline="0" noProof="0" err="1">
                <a:ln>
                  <a:noFill/>
                </a:ln>
                <a:solidFill>
                  <a:srgbClr val="0070C0"/>
                </a:solidFill>
                <a:effectLst/>
                <a:uLnTx/>
                <a:uFillTx/>
                <a:latin typeface="Verdana"/>
                <a:ea typeface="+mn-ea"/>
                <a:cs typeface="+mn-cs"/>
              </a:rPr>
              <a:t>are</a:t>
            </a:r>
            <a:r>
              <a:rPr kumimoji="0" lang="hu-HU" sz="1600" b="0" i="0" u="none" strike="noStrike" kern="1200" cap="none" spc="0" normalizeH="0" baseline="0" noProof="0">
                <a:ln>
                  <a:noFill/>
                </a:ln>
                <a:solidFill>
                  <a:srgbClr val="0070C0"/>
                </a:solidFill>
                <a:effectLst/>
                <a:uLnTx/>
                <a:uFillTx/>
                <a:latin typeface="Verdana"/>
                <a:ea typeface="+mn-ea"/>
                <a:cs typeface="+mn-cs"/>
              </a:rPr>
              <a:t> </a:t>
            </a:r>
            <a:r>
              <a:rPr kumimoji="0" lang="hu-HU" sz="1600" b="0" i="0" u="none" strike="noStrike" kern="1200" cap="none" spc="0" normalizeH="0" baseline="0" noProof="0" err="1">
                <a:ln>
                  <a:noFill/>
                </a:ln>
                <a:solidFill>
                  <a:srgbClr val="0070C0"/>
                </a:solidFill>
                <a:effectLst/>
                <a:uLnTx/>
                <a:uFillTx/>
                <a:latin typeface="Verdana"/>
                <a:ea typeface="+mn-ea"/>
                <a:cs typeface="+mn-cs"/>
              </a:rPr>
              <a:t>involved</a:t>
            </a:r>
            <a:r>
              <a:rPr kumimoji="0" lang="en-US" sz="1600" b="0" i="0" u="none" strike="noStrike" kern="1200" cap="none" spc="0" normalizeH="0" baseline="0" noProof="0">
                <a:ln>
                  <a:noFill/>
                </a:ln>
                <a:solidFill>
                  <a:srgbClr val="0070C0"/>
                </a:solidFill>
                <a:effectLst/>
                <a:uLnTx/>
                <a:uFillTx/>
                <a:latin typeface="Verdana"/>
                <a:ea typeface="+mn-ea"/>
                <a:cs typeface="+mn-cs"/>
              </a:rPr>
              <a:t> </a:t>
            </a:r>
            <a:r>
              <a:rPr kumimoji="0" lang="hu-HU" sz="1600" b="0" i="0" u="none" strike="noStrike" kern="1200" cap="none" spc="0" normalizeH="0" baseline="0" noProof="0">
                <a:ln>
                  <a:noFill/>
                </a:ln>
                <a:solidFill>
                  <a:srgbClr val="000000"/>
                </a:solidFill>
                <a:effectLst/>
                <a:uLnTx/>
                <a:uFillTx/>
                <a:latin typeface="Verdana"/>
                <a:ea typeface="+mn-ea"/>
                <a:cs typeface="+mn-cs"/>
              </a:rPr>
              <a:t>in the </a:t>
            </a:r>
            <a:r>
              <a:rPr kumimoji="0" lang="hu-HU" sz="1600" b="0" i="0" u="none" strike="noStrike" kern="1200" cap="none" spc="0" normalizeH="0" baseline="0" noProof="0" err="1">
                <a:ln>
                  <a:noFill/>
                </a:ln>
                <a:solidFill>
                  <a:srgbClr val="000000"/>
                </a:solidFill>
                <a:effectLst/>
                <a:uLnTx/>
                <a:uFillTx/>
                <a:latin typeface="Verdana"/>
                <a:ea typeface="+mn-ea"/>
                <a:cs typeface="+mn-cs"/>
              </a:rPr>
              <a:t>operation</a:t>
            </a:r>
            <a:r>
              <a:rPr kumimoji="0" lang="hu-HU" sz="1600" b="0" i="0" u="none" strike="noStrike" kern="1200" cap="none" spc="0" normalizeH="0" baseline="0" noProof="0">
                <a:ln>
                  <a:noFill/>
                </a:ln>
                <a:solidFill>
                  <a:srgbClr val="000000"/>
                </a:solidFill>
                <a:effectLst/>
                <a:uLnTx/>
                <a:uFillTx/>
                <a:latin typeface="Verdana"/>
                <a:ea typeface="+mn-ea"/>
                <a:cs typeface="+mn-cs"/>
              </a:rPr>
              <a:t>.</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a:p>
            <a:pPr marL="285750" indent="-285750">
              <a:spcAft>
                <a:spcPts val="600"/>
              </a:spcAft>
              <a:buFont typeface="Arial" panose="020B0604020202020204" pitchFamily="34" charset="0"/>
              <a:buChar char="•"/>
              <a:defRPr/>
            </a:pPr>
            <a:r>
              <a:rPr lang="en-US" sz="1600"/>
              <a:t>Predicate registers hold </a:t>
            </a:r>
            <a:r>
              <a:rPr lang="en-US" sz="1600">
                <a:solidFill>
                  <a:srgbClr val="0070C0"/>
                </a:solidFill>
              </a:rPr>
              <a:t>one bit for each byte </a:t>
            </a:r>
            <a:r>
              <a:rPr lang="en-US" sz="1600"/>
              <a:t>available in a Z register.</a:t>
            </a:r>
          </a:p>
          <a:p>
            <a:pPr>
              <a:defRPr/>
            </a:pPr>
            <a:r>
              <a:rPr lang="en-US" sz="1600"/>
              <a:t>    For example, an implementation providing 1024-bit Z registers has 128-bit wide</a:t>
            </a:r>
          </a:p>
          <a:p>
            <a:pPr>
              <a:spcAft>
                <a:spcPts val="600"/>
              </a:spcAft>
              <a:defRPr/>
            </a:pPr>
            <a:r>
              <a:rPr lang="en-US" sz="1600"/>
              <a:t>      Predicate registers.</a:t>
            </a:r>
            <a:endParaRPr kumimoji="0" lang="hu-HU" sz="1600" b="0" i="0" u="none" strike="noStrike" kern="1200" cap="none" spc="0" normalizeH="0" baseline="0" noProof="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There exist </a:t>
            </a:r>
            <a:r>
              <a:rPr kumimoji="0" lang="hu-HU" sz="1600" b="0" i="0" u="none" strike="noStrike" kern="1200" cap="none" spc="0" normalizeH="0" baseline="0" noProof="0">
                <a:ln>
                  <a:noFill/>
                </a:ln>
                <a:solidFill>
                  <a:srgbClr val="0070C0"/>
                </a:solidFill>
                <a:effectLst/>
                <a:uLnTx/>
                <a:uFillTx/>
                <a:latin typeface="Verdana"/>
                <a:ea typeface="+mn-ea"/>
                <a:cs typeface="+mn-cs"/>
              </a:rPr>
              <a:t>16 </a:t>
            </a:r>
            <a:r>
              <a:rPr kumimoji="0" lang="hu-HU" sz="1600" b="0" i="0" u="none" strike="noStrike" kern="1200" cap="none" spc="0" normalizeH="0" baseline="0" noProof="0" err="1">
                <a:ln>
                  <a:noFill/>
                </a:ln>
                <a:solidFill>
                  <a:srgbClr val="0070C0"/>
                </a:solidFill>
                <a:effectLst/>
                <a:uLnTx/>
                <a:uFillTx/>
                <a:latin typeface="Verdana"/>
                <a:ea typeface="+mn-ea"/>
                <a:cs typeface="+mn-cs"/>
              </a:rPr>
              <a:t>Predicate</a:t>
            </a:r>
            <a:r>
              <a:rPr kumimoji="0" lang="hu-HU" sz="1600" b="0" i="0" u="none" strike="noStrike" kern="1200" cap="none" spc="0" normalizeH="0" baseline="0" noProof="0">
                <a:ln>
                  <a:noFill/>
                </a:ln>
                <a:solidFill>
                  <a:srgbClr val="0070C0"/>
                </a:solidFill>
                <a:effectLst/>
                <a:uLnTx/>
                <a:uFillTx/>
                <a:latin typeface="Verdana"/>
                <a:ea typeface="+mn-ea"/>
                <a:cs typeface="+mn-cs"/>
              </a:rPr>
              <a:t> </a:t>
            </a:r>
            <a:r>
              <a:rPr kumimoji="0" lang="hu-HU" sz="1600" b="0" i="0" u="none" strike="noStrike" kern="1200" cap="none" spc="0" normalizeH="0" baseline="0" noProof="0" err="1">
                <a:ln>
                  <a:noFill/>
                </a:ln>
                <a:solidFill>
                  <a:srgbClr val="0070C0"/>
                </a:solidFill>
                <a:effectLst/>
                <a:uLnTx/>
                <a:uFillTx/>
                <a:latin typeface="Verdana"/>
                <a:ea typeface="+mn-ea"/>
                <a:cs typeface="+mn-cs"/>
              </a:rPr>
              <a:t>registers</a:t>
            </a:r>
            <a:r>
              <a:rPr lang="en-US" sz="1600">
                <a:solidFill>
                  <a:srgbClr val="000000"/>
                </a:solidFill>
                <a:latin typeface="Verdana"/>
              </a:rPr>
              <a:t>.</a:t>
            </a:r>
            <a:endParaRPr kumimoji="0" lang="hu-HU" sz="16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8384197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2.3 The SVE register set-based ISA extensions (22)</a:t>
            </a:r>
            <a:endParaRPr lang="en-US" dirty="0"/>
          </a:p>
        </p:txBody>
      </p:sp>
      <p:sp>
        <p:nvSpPr>
          <p:cNvPr id="5" name="TextBox 4"/>
          <p:cNvSpPr txBox="1"/>
          <p:nvPr/>
        </p:nvSpPr>
        <p:spPr>
          <a:xfrm>
            <a:off x="71438" y="440668"/>
            <a:ext cx="8990864" cy="369332"/>
          </a:xfrm>
          <a:prstGeom prst="rect">
            <a:avLst/>
          </a:prstGeom>
          <a:noFill/>
        </p:spPr>
        <p:txBody>
          <a:bodyPr wrap="square" rtlCol="0">
            <a:spAutoFit/>
          </a:bodyPr>
          <a:lstStyle/>
          <a:p>
            <a:r>
              <a:rPr lang="en-US" spc="-50">
                <a:solidFill>
                  <a:schemeClr val="accent6"/>
                </a:solidFill>
              </a:rPr>
              <a:t>Summing up key issues of </a:t>
            </a:r>
            <a:r>
              <a:rPr lang="en-US" spc="-50">
                <a:solidFill>
                  <a:srgbClr val="333399"/>
                </a:solidFill>
              </a:rPr>
              <a:t>SVE extensions enhancing computing capabilities -3</a:t>
            </a:r>
            <a:endParaRPr lang="en-US" spc="-50">
              <a:solidFill>
                <a:schemeClr val="accent6"/>
              </a:solidFill>
            </a:endParaRPr>
          </a:p>
        </p:txBody>
      </p:sp>
      <p:sp>
        <p:nvSpPr>
          <p:cNvPr id="6" name="Szövegdoboz 2"/>
          <p:cNvSpPr txBox="1"/>
          <p:nvPr/>
        </p:nvSpPr>
        <p:spPr>
          <a:xfrm>
            <a:off x="71438" y="3338990"/>
            <a:ext cx="8956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err="1">
                <a:ln>
                  <a:noFill/>
                </a:ln>
                <a:solidFill>
                  <a:srgbClr val="2D2D8A"/>
                </a:solidFill>
                <a:effectLst/>
                <a:uLnTx/>
                <a:uFillTx/>
                <a:latin typeface="Verdana"/>
                <a:ea typeface="+mn-ea"/>
                <a:cs typeface="+mn-cs"/>
              </a:rPr>
              <a:t>Specifying</a:t>
            </a:r>
            <a:r>
              <a:rPr kumimoji="0" lang="hu-HU" sz="1800" b="0" i="0" u="none" strike="noStrike" kern="1200" cap="none" spc="0" normalizeH="0" baseline="0" noProof="0">
                <a:ln>
                  <a:noFill/>
                </a:ln>
                <a:solidFill>
                  <a:srgbClr val="2D2D8A"/>
                </a:solidFill>
                <a:effectLst/>
                <a:uLnTx/>
                <a:uFillTx/>
                <a:latin typeface="Verdana"/>
                <a:ea typeface="+mn-ea"/>
                <a:cs typeface="+mn-cs"/>
              </a:rPr>
              <a:t> </a:t>
            </a:r>
            <a:r>
              <a:rPr kumimoji="0" lang="hu-HU" sz="1800" b="0" i="0" u="none" strike="noStrike" kern="1200" cap="none" spc="0" normalizeH="0" baseline="0" noProof="0" err="1">
                <a:ln>
                  <a:noFill/>
                </a:ln>
                <a:solidFill>
                  <a:srgbClr val="2D2D8A"/>
                </a:solidFill>
                <a:effectLst/>
                <a:uLnTx/>
                <a:uFillTx/>
                <a:latin typeface="Verdana"/>
                <a:ea typeface="+mn-ea"/>
                <a:cs typeface="+mn-cs"/>
              </a:rPr>
              <a:t>the</a:t>
            </a:r>
            <a:r>
              <a:rPr kumimoji="0" lang="en-US" sz="1800" b="0" i="0" u="none" strike="noStrike" kern="1200" cap="none" spc="0" normalizeH="0" baseline="0" noProof="0">
                <a:ln>
                  <a:noFill/>
                </a:ln>
                <a:solidFill>
                  <a:srgbClr val="2D2D8A"/>
                </a:solidFill>
                <a:effectLst/>
                <a:uLnTx/>
                <a:uFillTx/>
                <a:latin typeface="Verdana"/>
                <a:ea typeface="+mn-ea"/>
                <a:cs typeface="+mn-cs"/>
              </a:rPr>
              <a:t>actual </a:t>
            </a:r>
            <a:r>
              <a:rPr kumimoji="0" lang="hu-HU" sz="1800" b="0" i="0" u="none" strike="noStrike" kern="1200" cap="none" spc="0" normalizeH="0" baseline="0" noProof="0" err="1">
                <a:ln>
                  <a:noFill/>
                </a:ln>
                <a:solidFill>
                  <a:srgbClr val="2D2D8A"/>
                </a:solidFill>
                <a:effectLst/>
                <a:uLnTx/>
                <a:uFillTx/>
                <a:latin typeface="Verdana"/>
                <a:ea typeface="+mn-ea"/>
                <a:cs typeface="+mn-cs"/>
              </a:rPr>
              <a:t>length</a:t>
            </a:r>
            <a:r>
              <a:rPr kumimoji="0" lang="hu-HU" sz="1800" b="0" i="0" u="none" strike="noStrike" kern="1200" cap="none" spc="0" normalizeH="0" baseline="0" noProof="0">
                <a:ln>
                  <a:noFill/>
                </a:ln>
                <a:solidFill>
                  <a:srgbClr val="2D2D8A"/>
                </a:solidFill>
                <a:effectLst/>
                <a:uLnTx/>
                <a:uFillTx/>
                <a:latin typeface="Verdana"/>
                <a:ea typeface="+mn-ea"/>
                <a:cs typeface="+mn-cs"/>
              </a:rPr>
              <a:t> of the SVE </a:t>
            </a:r>
            <a:r>
              <a:rPr kumimoji="0" lang="hu-HU" sz="1800" b="0" i="0" u="none" strike="noStrike" kern="1200" cap="none" spc="0" normalizeH="0" baseline="0" noProof="0" err="1">
                <a:ln>
                  <a:noFill/>
                </a:ln>
                <a:solidFill>
                  <a:srgbClr val="2D2D8A"/>
                </a:solidFill>
                <a:effectLst/>
                <a:uLnTx/>
                <a:uFillTx/>
                <a:latin typeface="Verdana"/>
                <a:ea typeface="+mn-ea"/>
                <a:cs typeface="+mn-cs"/>
              </a:rPr>
              <a:t>registers</a:t>
            </a:r>
            <a:r>
              <a:rPr kumimoji="0" lang="en-GB" sz="1800" b="0" i="0" u="none" strike="noStrike" kern="1200" cap="none" spc="0" normalizeH="0" baseline="0" noProof="0">
                <a:ln>
                  <a:noFill/>
                </a:ln>
                <a:solidFill>
                  <a:srgbClr val="2D2D8A"/>
                </a:solidFill>
                <a:effectLst/>
                <a:uLnTx/>
                <a:uFillTx/>
                <a:latin typeface="Verdana"/>
                <a:ea typeface="+mn-ea"/>
                <a:cs typeface="+mn-cs"/>
              </a:rPr>
              <a:t> </a:t>
            </a:r>
            <a:r>
              <a:rPr kumimoji="0" lang="en-GB" sz="1800" b="0" i="0" u="none" strike="noStrike" kern="1200" cap="none" spc="0" normalizeH="0" baseline="0" noProof="0">
                <a:ln>
                  <a:noFill/>
                </a:ln>
                <a:solidFill>
                  <a:srgbClr val="000000"/>
                </a:solidFill>
                <a:effectLst/>
                <a:uLnTx/>
                <a:uFillTx/>
                <a:latin typeface="Verdana"/>
                <a:ea typeface="+mn-ea"/>
                <a:cs typeface="+mn-cs"/>
              </a:rPr>
              <a:t>[</a:t>
            </a:r>
            <a:r>
              <a:rPr kumimoji="0" lang="hu-HU" sz="1800" b="0" i="0" u="none" strike="noStrike" kern="1200" cap="none" spc="0" normalizeH="0" baseline="0" noProof="0">
                <a:ln>
                  <a:noFill/>
                </a:ln>
                <a:solidFill>
                  <a:srgbClr val="000000"/>
                </a:solidFill>
                <a:effectLst/>
                <a:uLnTx/>
                <a:uFillTx/>
                <a:latin typeface="Verdana"/>
                <a:ea typeface="+mn-ea"/>
                <a:cs typeface="+mn-cs"/>
              </a:rPr>
              <a:t>136</a:t>
            </a:r>
            <a:r>
              <a:rPr kumimoji="0" lang="en-GB" sz="1800" b="0" i="0" u="none" strike="noStrike" kern="1200" cap="none" spc="0" normalizeH="0" baseline="0" noProof="0">
                <a:ln>
                  <a:noFill/>
                </a:ln>
                <a:solidFill>
                  <a:srgbClr val="000000"/>
                </a:solidFill>
                <a:effectLst/>
                <a:uLnTx/>
                <a:uFillTx/>
                <a:latin typeface="Verdana"/>
                <a:ea typeface="+mn-ea"/>
                <a:cs typeface="+mn-cs"/>
              </a:rPr>
              <a:t>]</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16" name="Rounded Rectangle 15"/>
          <p:cNvSpPr/>
          <p:nvPr/>
        </p:nvSpPr>
        <p:spPr bwMode="auto">
          <a:xfrm flipV="1">
            <a:off x="7245" y="1232980"/>
            <a:ext cx="9136755" cy="2016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7" name="Szövegdoboz 2"/>
          <p:cNvSpPr txBox="1"/>
          <p:nvPr/>
        </p:nvSpPr>
        <p:spPr>
          <a:xfrm>
            <a:off x="269968" y="1284145"/>
            <a:ext cx="9486608"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0000"/>
                </a:solidFill>
                <a:effectLst/>
                <a:uLnTx/>
                <a:uFillTx/>
                <a:latin typeface="Verdana"/>
                <a:ea typeface="+mn-ea"/>
                <a:cs typeface="+mn-cs"/>
              </a:rPr>
              <a:t>Predicate registers </a:t>
            </a:r>
            <a:r>
              <a:rPr kumimoji="0" lang="en-US" sz="1600" b="0" i="0" u="none" strike="noStrike" kern="1200" cap="none" spc="0" normalizeH="0" baseline="0" noProof="0">
                <a:ln>
                  <a:noFill/>
                </a:ln>
                <a:solidFill>
                  <a:srgbClr val="000000"/>
                </a:solidFill>
                <a:effectLst/>
                <a:uLnTx/>
                <a:uFillTx/>
                <a:latin typeface="Verdana"/>
                <a:ea typeface="+mn-ea"/>
                <a:cs typeface="+mn-cs"/>
              </a:rPr>
              <a:t>are used as </a:t>
            </a:r>
            <a:r>
              <a:rPr kumimoji="0" lang="en-US" sz="1600" b="0" i="0" u="none" strike="noStrike" kern="1200" cap="none" spc="0" normalizeH="0" baseline="0" noProof="0">
                <a:ln>
                  <a:noFill/>
                </a:ln>
                <a:solidFill>
                  <a:srgbClr val="FF0000"/>
                </a:solidFill>
                <a:effectLst/>
                <a:uLnTx/>
                <a:uFillTx/>
                <a:latin typeface="Verdana"/>
                <a:ea typeface="+mn-ea"/>
                <a:cs typeface="+mn-cs"/>
              </a:rPr>
              <a:t>masks for particular data word formats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(e.g. 4x32-bit long data elements, or 8x16-bit data elements).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30" normalizeH="0" noProof="0">
                <a:ln>
                  <a:noFill/>
                </a:ln>
                <a:solidFill>
                  <a:srgbClr val="000000"/>
                </a:solidFill>
                <a:effectLst/>
                <a:uLnTx/>
                <a:uFillTx/>
                <a:latin typeface="Verdana"/>
                <a:ea typeface="+mn-ea"/>
                <a:cs typeface="+mn-cs"/>
              </a:rPr>
              <a:t>While writing programs, beyond the operation code, source and destination registers</a:t>
            </a:r>
          </a:p>
          <a:p>
            <a:pPr lvl="0">
              <a:defRPr/>
            </a:pPr>
            <a:r>
              <a:rPr kumimoji="0" lang="en-US" sz="1600" b="0" i="0" u="none" strike="noStrike" kern="1200" cap="none" spc="0" normalizeH="0" baseline="0" noProof="0">
                <a:ln>
                  <a:noFill/>
                </a:ln>
                <a:solidFill>
                  <a:srgbClr val="000000"/>
                </a:solidFill>
                <a:effectLst/>
                <a:uLnTx/>
                <a:uFillTx/>
                <a:latin typeface="Verdana"/>
                <a:ea typeface="+mn-ea"/>
                <a:cs typeface="+mn-cs"/>
              </a:rPr>
              <a:t>     </a:t>
            </a:r>
            <a:r>
              <a:rPr lang="en-US" sz="1600" spc="-20">
                <a:solidFill>
                  <a:srgbClr val="000000"/>
                </a:solidFill>
              </a:rPr>
              <a:t> </a:t>
            </a:r>
            <a:r>
              <a:rPr lang="en-US" sz="1600" spc="-20">
                <a:solidFill>
                  <a:srgbClr val="0070C0"/>
                </a:solidFill>
              </a:rPr>
              <a:t>also a Predicate register has to be specified (that had been previously set) to show</a:t>
            </a:r>
          </a:p>
          <a:p>
            <a:pPr lvl="0">
              <a:spcAft>
                <a:spcPts val="600"/>
              </a:spcAft>
              <a:defRPr/>
            </a:pPr>
            <a:r>
              <a:rPr lang="en-US" sz="1600">
                <a:solidFill>
                  <a:srgbClr val="000000"/>
                </a:solidFill>
                <a:latin typeface="Verdana"/>
              </a:rPr>
              <a:t>     </a:t>
            </a:r>
            <a:r>
              <a:rPr kumimoji="0" lang="en-US" sz="1600" b="0" i="0" u="none" strike="noStrike" kern="1200" cap="none" spc="0" normalizeH="0" baseline="0" noProof="0">
                <a:ln>
                  <a:noFill/>
                </a:ln>
                <a:solidFill>
                  <a:srgbClr val="000000"/>
                </a:solidFill>
                <a:effectLst/>
                <a:uLnTx/>
                <a:uFillTx/>
                <a:latin typeface="Verdana"/>
                <a:ea typeface="+mn-ea"/>
                <a:cs typeface="+mn-cs"/>
              </a:rPr>
              <a:t> which data elements </a:t>
            </a:r>
            <a:r>
              <a:rPr kumimoji="0" lang="en-US" sz="1600" b="0" i="0" u="none" strike="noStrike" kern="1200" cap="none" spc="0" normalizeH="0" baseline="0" noProof="0" err="1">
                <a:ln>
                  <a:noFill/>
                </a:ln>
                <a:solidFill>
                  <a:srgbClr val="000000"/>
                </a:solidFill>
                <a:effectLst/>
                <a:uLnTx/>
                <a:uFillTx/>
                <a:latin typeface="Verdana"/>
                <a:ea typeface="+mn-ea"/>
                <a:cs typeface="+mn-cs"/>
              </a:rPr>
              <a:t>shou</a:t>
            </a:r>
            <a:r>
              <a:rPr kumimoji="0" lang="hu-HU" sz="1600" b="0" i="0" u="none" strike="noStrike" kern="1200" cap="none" spc="0" normalizeH="0" baseline="0" noProof="0">
                <a:ln>
                  <a:noFill/>
                </a:ln>
                <a:solidFill>
                  <a:srgbClr val="000000"/>
                </a:solidFill>
                <a:effectLst/>
                <a:uLnTx/>
                <a:uFillTx/>
                <a:latin typeface="Verdana"/>
                <a:ea typeface="+mn-ea"/>
                <a:cs typeface="+mn-cs"/>
              </a:rPr>
              <a:t>l</a:t>
            </a:r>
            <a:r>
              <a:rPr kumimoji="0" lang="en-US" sz="1600" b="0" i="0" u="none" strike="noStrike" kern="1200" cap="none" spc="0" normalizeH="0" baseline="0" noProof="0">
                <a:ln>
                  <a:noFill/>
                </a:ln>
                <a:solidFill>
                  <a:srgbClr val="000000"/>
                </a:solidFill>
                <a:effectLst/>
                <a:uLnTx/>
                <a:uFillTx/>
                <a:latin typeface="Verdana"/>
                <a:ea typeface="+mn-ea"/>
                <a:cs typeface="+mn-cs"/>
              </a:rPr>
              <a:t>d be used in the referenced SVE registers.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A „1” </a:t>
            </a:r>
            <a:r>
              <a:rPr kumimoji="0" lang="hu-HU" sz="1600" b="0" i="0" u="none" strike="noStrike" kern="1200" cap="none" spc="0" normalizeH="0" baseline="0" noProof="0">
                <a:ln>
                  <a:noFill/>
                </a:ln>
                <a:solidFill>
                  <a:srgbClr val="000000"/>
                </a:solidFill>
                <a:effectLst/>
                <a:uLnTx/>
                <a:uFillTx/>
                <a:latin typeface="Verdana"/>
                <a:ea typeface="+mn-ea"/>
                <a:cs typeface="+mn-cs"/>
              </a:rPr>
              <a:t>value</a:t>
            </a:r>
            <a:r>
              <a:rPr kumimoji="0" lang="en-US" sz="1600" b="0" i="0" u="none" strike="noStrike" kern="1200" cap="none" spc="0" normalizeH="0" baseline="0" noProof="0">
                <a:ln>
                  <a:noFill/>
                </a:ln>
                <a:solidFill>
                  <a:srgbClr val="000000"/>
                </a:solidFill>
                <a:effectLst/>
                <a:uLnTx/>
                <a:uFillTx/>
                <a:latin typeface="Verdana"/>
                <a:ea typeface="+mn-ea"/>
                <a:cs typeface="+mn-cs"/>
              </a:rPr>
              <a:t> of the Predicate register will activate the associated byte, a „0” </a:t>
            </a:r>
            <a:r>
              <a:rPr kumimoji="0" lang="hu-HU" sz="1600" b="0" i="0" u="none" strike="noStrike" kern="1200" cap="none" spc="0" normalizeH="0" baseline="0" noProof="0" err="1">
                <a:ln>
                  <a:noFill/>
                </a:ln>
                <a:solidFill>
                  <a:srgbClr val="000000"/>
                </a:solidFill>
                <a:effectLst/>
                <a:uLnTx/>
                <a:uFillTx/>
                <a:latin typeface="Verdana"/>
                <a:ea typeface="+mn-ea"/>
                <a:cs typeface="+mn-cs"/>
              </a:rPr>
              <a:t>value</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600">
                <a:solidFill>
                  <a:srgbClr val="000000"/>
                </a:solidFill>
                <a:latin typeface="Verdana"/>
              </a:rPr>
              <a:t>     </a:t>
            </a:r>
            <a:r>
              <a:rPr kumimoji="0" lang="en-US"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a:ln>
                  <a:noFill/>
                </a:ln>
                <a:solidFill>
                  <a:srgbClr val="000000"/>
                </a:solidFill>
                <a:effectLst/>
                <a:uLnTx/>
                <a:uFillTx/>
                <a:latin typeface="Verdana"/>
                <a:ea typeface="+mn-ea"/>
                <a:cs typeface="+mn-cs"/>
              </a:rPr>
              <a:t>will</a:t>
            </a:r>
            <a:r>
              <a:rPr kumimoji="0" lang="en-US" sz="1600" b="0" i="0" u="none" strike="noStrike" kern="1200" cap="none" spc="0" normalizeH="0" baseline="0" noProof="0">
                <a:ln>
                  <a:noFill/>
                </a:ln>
                <a:solidFill>
                  <a:srgbClr val="000000"/>
                </a:solidFill>
                <a:effectLst/>
                <a:uLnTx/>
                <a:uFillTx/>
                <a:latin typeface="Verdana"/>
                <a:ea typeface="+mn-ea"/>
                <a:cs typeface="+mn-cs"/>
              </a:rPr>
              <a:t> neglect it.</a:t>
            </a:r>
          </a:p>
        </p:txBody>
      </p:sp>
      <p:sp>
        <p:nvSpPr>
          <p:cNvPr id="18" name="TextBox 17"/>
          <p:cNvSpPr txBox="1"/>
          <p:nvPr/>
        </p:nvSpPr>
        <p:spPr>
          <a:xfrm>
            <a:off x="115888" y="797961"/>
            <a:ext cx="8081058" cy="369332"/>
          </a:xfrm>
          <a:prstGeom prst="rect">
            <a:avLst/>
          </a:prstGeom>
          <a:noFill/>
        </p:spPr>
        <p:txBody>
          <a:bodyPr wrap="none" rtlCol="0">
            <a:spAutoFit/>
          </a:bodyPr>
          <a:lstStyle/>
          <a:p>
            <a:pPr lvl="0">
              <a:spcAft>
                <a:spcPts val="1200"/>
              </a:spcAft>
              <a:defRPr/>
            </a:pPr>
            <a:r>
              <a:rPr lang="hu-HU" dirty="0" err="1">
                <a:solidFill>
                  <a:srgbClr val="2D2D8A"/>
                </a:solidFill>
              </a:rPr>
              <a:t>Specifying</a:t>
            </a:r>
            <a:r>
              <a:rPr lang="hu-HU" dirty="0">
                <a:solidFill>
                  <a:srgbClr val="2D2D8A"/>
                </a:solidFill>
              </a:rPr>
              <a:t> </a:t>
            </a:r>
            <a:r>
              <a:rPr lang="hu-HU" dirty="0" err="1">
                <a:solidFill>
                  <a:srgbClr val="2D2D8A"/>
                </a:solidFill>
              </a:rPr>
              <a:t>the</a:t>
            </a:r>
            <a:r>
              <a:rPr lang="hu-HU" dirty="0">
                <a:solidFill>
                  <a:srgbClr val="2D2D8A"/>
                </a:solidFill>
              </a:rPr>
              <a:t> </a:t>
            </a:r>
            <a:r>
              <a:rPr lang="hu-HU" dirty="0" err="1">
                <a:solidFill>
                  <a:srgbClr val="2D2D8A"/>
                </a:solidFill>
              </a:rPr>
              <a:t>length</a:t>
            </a:r>
            <a:r>
              <a:rPr lang="hu-HU" dirty="0">
                <a:solidFill>
                  <a:srgbClr val="2D2D8A"/>
                </a:solidFill>
              </a:rPr>
              <a:t> of </a:t>
            </a:r>
            <a:r>
              <a:rPr lang="hu-HU" dirty="0" err="1">
                <a:solidFill>
                  <a:srgbClr val="2D2D8A"/>
                </a:solidFill>
              </a:rPr>
              <a:t>the</a:t>
            </a:r>
            <a:r>
              <a:rPr lang="hu-HU" dirty="0">
                <a:solidFill>
                  <a:srgbClr val="2D2D8A"/>
                </a:solidFill>
              </a:rPr>
              <a:t> </a:t>
            </a:r>
            <a:r>
              <a:rPr lang="en-US" dirty="0">
                <a:solidFill>
                  <a:srgbClr val="2D2D8A"/>
                </a:solidFill>
              </a:rPr>
              <a:t>vectors (</a:t>
            </a:r>
            <a:r>
              <a:rPr lang="hu-HU" dirty="0" err="1">
                <a:solidFill>
                  <a:srgbClr val="2D2D8A"/>
                </a:solidFill>
              </a:rPr>
              <a:t>data</a:t>
            </a:r>
            <a:r>
              <a:rPr lang="hu-HU" dirty="0">
                <a:solidFill>
                  <a:srgbClr val="2D2D8A"/>
                </a:solidFill>
              </a:rPr>
              <a:t> </a:t>
            </a:r>
            <a:r>
              <a:rPr lang="hu-HU" dirty="0" err="1">
                <a:solidFill>
                  <a:srgbClr val="2D2D8A"/>
                </a:solidFill>
              </a:rPr>
              <a:t>words</a:t>
            </a:r>
            <a:r>
              <a:rPr lang="en-US" dirty="0">
                <a:solidFill>
                  <a:srgbClr val="2D2D8A"/>
                </a:solidFill>
              </a:rPr>
              <a:t>)</a:t>
            </a:r>
            <a:r>
              <a:rPr lang="hu-HU" dirty="0">
                <a:solidFill>
                  <a:srgbClr val="2D2D8A"/>
                </a:solidFill>
              </a:rPr>
              <a:t> in </a:t>
            </a:r>
            <a:r>
              <a:rPr lang="hu-HU" dirty="0" err="1">
                <a:solidFill>
                  <a:srgbClr val="2D2D8A"/>
                </a:solidFill>
              </a:rPr>
              <a:t>the</a:t>
            </a:r>
            <a:r>
              <a:rPr lang="hu-HU" dirty="0">
                <a:solidFill>
                  <a:srgbClr val="2D2D8A"/>
                </a:solidFill>
              </a:rPr>
              <a:t> </a:t>
            </a:r>
            <a:r>
              <a:rPr lang="hu-HU" dirty="0" err="1">
                <a:solidFill>
                  <a:srgbClr val="2D2D8A"/>
                </a:solidFill>
              </a:rPr>
              <a:t>instructions</a:t>
            </a:r>
            <a:endParaRPr lang="hu-HU" dirty="0">
              <a:solidFill>
                <a:srgbClr val="2D2D8A"/>
              </a:solidFill>
            </a:endParaRPr>
          </a:p>
        </p:txBody>
      </p:sp>
      <p:sp>
        <p:nvSpPr>
          <p:cNvPr id="21" name="Rounded Rectangle 20"/>
          <p:cNvSpPr/>
          <p:nvPr/>
        </p:nvSpPr>
        <p:spPr bwMode="auto">
          <a:xfrm>
            <a:off x="26495" y="3744035"/>
            <a:ext cx="9117630" cy="648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2" name="Szövegdoboz 3"/>
          <p:cNvSpPr txBox="1"/>
          <p:nvPr/>
        </p:nvSpPr>
        <p:spPr>
          <a:xfrm>
            <a:off x="170395" y="3744035"/>
            <a:ext cx="8893176" cy="584775"/>
          </a:xfrm>
          <a:prstGeom prst="rect">
            <a:avLst/>
          </a:prstGeom>
          <a:noFill/>
        </p:spPr>
        <p:txBody>
          <a:bodyPr wrap="square" rtlCol="0">
            <a:spAutoFit/>
          </a:bodyPr>
          <a:lstStyle/>
          <a:p>
            <a:pPr marL="285750" lvl="0" indent="-285750">
              <a:buFont typeface="Arial" panose="020B0604020202020204" pitchFamily="34" charset="0"/>
              <a:buChar char="•"/>
              <a:defRPr/>
            </a:pPr>
            <a:r>
              <a:rPr lang="hu-HU" sz="1600">
                <a:solidFill>
                  <a:srgbClr val="000000"/>
                </a:solidFill>
              </a:rPr>
              <a:t>The</a:t>
            </a:r>
            <a:r>
              <a:rPr lang="en-US" sz="1600">
                <a:solidFill>
                  <a:srgbClr val="000000"/>
                </a:solidFill>
              </a:rPr>
              <a:t> </a:t>
            </a:r>
            <a:r>
              <a:rPr lang="en-US" sz="1600">
                <a:solidFill>
                  <a:srgbClr val="FF0000"/>
                </a:solidFill>
              </a:rPr>
              <a:t>actual length of the SVE registers </a:t>
            </a:r>
            <a:r>
              <a:rPr lang="en-US" sz="1600">
                <a:solidFill>
                  <a:srgbClr val="000000"/>
                </a:solidFill>
              </a:rPr>
              <a:t>is held in</a:t>
            </a:r>
            <a:r>
              <a:rPr lang="hu-HU" sz="1600">
                <a:solidFill>
                  <a:srgbClr val="000000"/>
                </a:solidFill>
              </a:rPr>
              <a:t> a </a:t>
            </a:r>
            <a:r>
              <a:rPr lang="en-US" sz="1600">
                <a:solidFill>
                  <a:srgbClr val="0070C0"/>
                </a:solidFill>
              </a:rPr>
              <a:t>field (called LEN) in a control</a:t>
            </a:r>
          </a:p>
          <a:p>
            <a:pPr lvl="0">
              <a:defRPr/>
            </a:pPr>
            <a:r>
              <a:rPr lang="en-US" sz="1600">
                <a:solidFill>
                  <a:srgbClr val="0070C0"/>
                </a:solidFill>
              </a:rPr>
              <a:t>      </a:t>
            </a:r>
            <a:r>
              <a:rPr lang="hu-HU" sz="1600" err="1">
                <a:solidFill>
                  <a:srgbClr val="0070C0"/>
                </a:solidFill>
              </a:rPr>
              <a:t>register</a:t>
            </a:r>
            <a:r>
              <a:rPr lang="en-US" sz="1600">
                <a:solidFill>
                  <a:srgbClr val="000000"/>
                </a:solidFill>
              </a:rPr>
              <a:t>.</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9545445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2.3 The SVE register set-based ISA extensions (23)</a:t>
            </a:r>
            <a:endParaRPr lang="en-US" dirty="0"/>
          </a:p>
        </p:txBody>
      </p:sp>
      <p:sp>
        <p:nvSpPr>
          <p:cNvPr id="4" name="TextBox 3"/>
          <p:cNvSpPr txBox="1"/>
          <p:nvPr/>
        </p:nvSpPr>
        <p:spPr>
          <a:xfrm>
            <a:off x="71439" y="440668"/>
            <a:ext cx="8990863" cy="369332"/>
          </a:xfrm>
          <a:prstGeom prst="rect">
            <a:avLst/>
          </a:prstGeom>
          <a:noFill/>
        </p:spPr>
        <p:txBody>
          <a:bodyPr wrap="square" rtlCol="0">
            <a:spAutoFit/>
          </a:bodyPr>
          <a:lstStyle/>
          <a:p>
            <a:r>
              <a:rPr lang="en-US" spc="-50">
                <a:solidFill>
                  <a:schemeClr val="accent6"/>
                </a:solidFill>
              </a:rPr>
              <a:t>Summing up key issues of </a:t>
            </a:r>
            <a:r>
              <a:rPr lang="en-US" spc="-50">
                <a:solidFill>
                  <a:srgbClr val="333399"/>
                </a:solidFill>
              </a:rPr>
              <a:t>SVE extensions enhancing computing capabilities -3</a:t>
            </a:r>
            <a:endParaRPr lang="en-US" spc="-50">
              <a:solidFill>
                <a:schemeClr val="accent6"/>
              </a:solidFill>
            </a:endParaRPr>
          </a:p>
        </p:txBody>
      </p:sp>
      <p:sp>
        <p:nvSpPr>
          <p:cNvPr id="5" name="TextBox 4"/>
          <p:cNvSpPr txBox="1"/>
          <p:nvPr/>
        </p:nvSpPr>
        <p:spPr>
          <a:xfrm>
            <a:off x="71438" y="775050"/>
            <a:ext cx="32912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The SVE2 SIMD extension</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Rounded Rectangle 5"/>
          <p:cNvSpPr/>
          <p:nvPr/>
        </p:nvSpPr>
        <p:spPr bwMode="auto">
          <a:xfrm>
            <a:off x="0" y="1254607"/>
            <a:ext cx="9162510" cy="1215135"/>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Szövegdoboz 3"/>
          <p:cNvSpPr txBox="1"/>
          <p:nvPr/>
        </p:nvSpPr>
        <p:spPr>
          <a:xfrm>
            <a:off x="211170" y="1254607"/>
            <a:ext cx="8897515"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Verdana"/>
                <a:ea typeface="+mn-ea"/>
                <a:cs typeface="+mn-cs"/>
              </a:rPr>
              <a:t>It was introduced in the </a:t>
            </a:r>
            <a:r>
              <a:rPr kumimoji="0" lang="en-GB" sz="1600" b="0" i="0" u="none" strike="noStrike" kern="1200" cap="none" spc="0" normalizeH="0" baseline="0" noProof="0">
                <a:ln>
                  <a:noFill/>
                </a:ln>
                <a:solidFill>
                  <a:srgbClr val="0070C0"/>
                </a:solidFill>
                <a:effectLst/>
                <a:uLnTx/>
                <a:uFillTx/>
                <a:latin typeface="Verdana"/>
                <a:ea typeface="+mn-ea"/>
                <a:cs typeface="+mn-cs"/>
              </a:rPr>
              <a:t>Armv9-A ISA in 2021 as a mandatory </a:t>
            </a:r>
            <a:r>
              <a:rPr kumimoji="0" lang="en-GB" sz="1600" b="0" i="0" u="none" strike="noStrike" kern="1200" cap="none" spc="0" normalizeH="0" baseline="0" noProof="0">
                <a:ln>
                  <a:noFill/>
                </a:ln>
                <a:effectLst/>
                <a:uLnTx/>
                <a:uFillTx/>
                <a:latin typeface="Verdana"/>
                <a:ea typeface="+mn-ea"/>
                <a:cs typeface="+mn-cs"/>
              </a:rPr>
              <a:t>feature.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As long as the </a:t>
            </a:r>
            <a:r>
              <a:rPr kumimoji="0" lang="hu-HU" sz="1600" b="0" i="0" u="none" strike="noStrike" kern="1200" cap="none" spc="0" normalizeH="0" baseline="0" noProof="0">
                <a:ln>
                  <a:noFill/>
                </a:ln>
                <a:solidFill>
                  <a:srgbClr val="0070C0"/>
                </a:solidFill>
                <a:effectLst/>
                <a:uLnTx/>
                <a:uFillTx/>
                <a:latin typeface="Verdana"/>
                <a:ea typeface="+mn-ea"/>
                <a:cs typeface="+mn-cs"/>
              </a:rPr>
              <a:t>SVE extension </a:t>
            </a:r>
            <a:r>
              <a:rPr kumimoji="0" lang="hu-HU" sz="1600" b="0" i="0" u="none" strike="noStrike" kern="1200" cap="none" spc="0" normalizeH="0" baseline="0" noProof="0">
                <a:ln>
                  <a:noFill/>
                </a:ln>
                <a:solidFill>
                  <a:srgbClr val="000000"/>
                </a:solidFill>
                <a:effectLst/>
                <a:uLnTx/>
                <a:uFillTx/>
                <a:latin typeface="Verdana"/>
                <a:ea typeface="+mn-ea"/>
                <a:cs typeface="+mn-cs"/>
              </a:rPr>
              <a:t>targeted mainly </a:t>
            </a:r>
            <a:r>
              <a:rPr kumimoji="0" lang="hu-HU" sz="1600" b="0" i="0" u="none" strike="noStrike" kern="1200" cap="none" spc="0" normalizeH="0" baseline="0" noProof="0">
                <a:ln>
                  <a:noFill/>
                </a:ln>
                <a:solidFill>
                  <a:srgbClr val="0070C0"/>
                </a:solidFill>
                <a:effectLst/>
                <a:uLnTx/>
                <a:uFillTx/>
                <a:latin typeface="Verdana"/>
                <a:ea typeface="+mn-ea"/>
                <a:cs typeface="+mn-cs"/>
              </a:rPr>
              <a:t>HPC </a:t>
            </a:r>
            <a:r>
              <a:rPr kumimoji="0" lang="hu-HU" sz="1600" b="0" i="0" u="none" strike="noStrike" kern="1200" cap="none" spc="0" normalizeH="0" baseline="0" noProof="0">
                <a:ln>
                  <a:noFill/>
                </a:ln>
                <a:solidFill>
                  <a:srgbClr val="000000"/>
                </a:solidFill>
                <a:effectLst/>
                <a:uLnTx/>
                <a:uFillTx/>
                <a:latin typeface="Verdana"/>
                <a:ea typeface="+mn-ea"/>
                <a:cs typeface="+mn-cs"/>
              </a:rPr>
              <a:t>(High Performance Computing)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en-GB"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a:ln>
                  <a:noFill/>
                </a:ln>
                <a:solidFill>
                  <a:srgbClr val="000000"/>
                </a:solidFill>
                <a:effectLst/>
                <a:uLnTx/>
                <a:uFillTx/>
                <a:latin typeface="Verdana"/>
                <a:ea typeface="+mn-ea"/>
                <a:cs typeface="+mn-cs"/>
              </a:rPr>
              <a:t>workloads, the </a:t>
            </a:r>
            <a:r>
              <a:rPr kumimoji="0" lang="hu-HU" sz="1600" b="0" i="0" u="none" strike="noStrike" kern="1200" cap="none" spc="0" normalizeH="0" baseline="0" noProof="0">
                <a:ln>
                  <a:noFill/>
                </a:ln>
                <a:solidFill>
                  <a:srgbClr val="FF0000"/>
                </a:solidFill>
                <a:effectLst/>
                <a:uLnTx/>
                <a:uFillTx/>
                <a:latin typeface="Verdana"/>
                <a:ea typeface="+mn-ea"/>
                <a:cs typeface="+mn-cs"/>
              </a:rPr>
              <a:t>SVE2 extension </a:t>
            </a:r>
            <a:r>
              <a:rPr kumimoji="0" lang="hu-HU" sz="1600" b="0" i="0" u="none" strike="noStrike" kern="1200" cap="none" spc="0" normalizeH="0" baseline="0" noProof="0">
                <a:ln>
                  <a:noFill/>
                </a:ln>
                <a:solidFill>
                  <a:srgbClr val="000000"/>
                </a:solidFill>
                <a:effectLst/>
                <a:uLnTx/>
                <a:uFillTx/>
                <a:latin typeface="Verdana"/>
                <a:ea typeface="+mn-ea"/>
                <a:cs typeface="+mn-cs"/>
              </a:rPr>
              <a:t>has a </a:t>
            </a:r>
            <a:r>
              <a:rPr kumimoji="0" lang="hu-HU" sz="1600" b="0" i="0" u="none" strike="noStrike" kern="1200" cap="none" spc="0" normalizeH="0" baseline="0" noProof="0">
                <a:ln>
                  <a:noFill/>
                </a:ln>
                <a:solidFill>
                  <a:srgbClr val="0070C0"/>
                </a:solidFill>
                <a:effectLst/>
                <a:uLnTx/>
                <a:uFillTx/>
                <a:latin typeface="Verdana"/>
                <a:ea typeface="+mn-ea"/>
                <a:cs typeface="+mn-cs"/>
              </a:rPr>
              <a:t>much richer instruction subset </a:t>
            </a:r>
            <a:r>
              <a:rPr kumimoji="0" lang="hu-HU" sz="1600" b="0" i="0" u="none" strike="noStrike" kern="1200" cap="none" spc="0" normalizeH="0" baseline="0" noProof="0">
                <a:ln>
                  <a:noFill/>
                </a:ln>
                <a:solidFill>
                  <a:srgbClr val="000000"/>
                </a:solidFill>
                <a:effectLst/>
                <a:uLnTx/>
                <a:uFillTx/>
                <a:latin typeface="Verdana"/>
                <a:ea typeface="+mn-ea"/>
                <a:cs typeface="+mn-cs"/>
              </a:rPr>
              <a:t>and can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en-GB"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a:ln>
                  <a:noFill/>
                </a:ln>
                <a:solidFill>
                  <a:srgbClr val="000000"/>
                </a:solidFill>
                <a:effectLst/>
                <a:uLnTx/>
                <a:uFillTx/>
                <a:latin typeface="Verdana"/>
                <a:ea typeface="+mn-ea"/>
                <a:cs typeface="+mn-cs"/>
              </a:rPr>
              <a:t>considered as a</a:t>
            </a:r>
            <a:r>
              <a:rPr kumimoji="0" lang="en-GB" sz="1600" b="0" i="0" u="none" strike="noStrike" kern="1200" cap="none" spc="0" normalizeH="0" baseline="0" noProof="0">
                <a:ln>
                  <a:noFill/>
                </a:ln>
                <a:solidFill>
                  <a:srgbClr val="000000"/>
                </a:solidFill>
                <a:effectLst/>
                <a:uLnTx/>
                <a:uFillTx/>
                <a:latin typeface="Verdana"/>
                <a:ea typeface="+mn-ea"/>
                <a:cs typeface="+mn-cs"/>
              </a:rPr>
              <a:t> </a:t>
            </a:r>
            <a:r>
              <a:rPr kumimoji="0" lang="en-GB" sz="1600" b="0" i="0" u="none" strike="noStrike" kern="1200" cap="none" spc="0" normalizeH="0" baseline="0" noProof="0">
                <a:ln>
                  <a:noFill/>
                </a:ln>
                <a:solidFill>
                  <a:srgbClr val="FF0000"/>
                </a:solidFill>
                <a:effectLst/>
                <a:uLnTx/>
                <a:uFillTx/>
                <a:latin typeface="Verdana"/>
                <a:ea typeface="+mn-ea"/>
                <a:cs typeface="+mn-cs"/>
              </a:rPr>
              <a:t>future</a:t>
            </a:r>
            <a:r>
              <a:rPr kumimoji="0" lang="hu-HU" sz="1600" b="0" i="0" u="none" strike="noStrike" kern="1200" cap="none" spc="0" normalizeH="0" baseline="0" noProof="0">
                <a:ln>
                  <a:noFill/>
                </a:ln>
                <a:solidFill>
                  <a:srgbClr val="FF0000"/>
                </a:solidFill>
                <a:effectLst/>
                <a:uLnTx/>
                <a:uFillTx/>
                <a:latin typeface="Verdana"/>
                <a:ea typeface="+mn-ea"/>
                <a:cs typeface="+mn-cs"/>
              </a:rPr>
              <a:t> replacement </a:t>
            </a:r>
            <a:r>
              <a:rPr kumimoji="0" lang="hu-HU" sz="1600" b="0" i="0" u="none" strike="noStrike" kern="1200" cap="none" spc="0" normalizeH="0" baseline="0" noProof="0">
                <a:ln>
                  <a:noFill/>
                </a:ln>
                <a:solidFill>
                  <a:srgbClr val="0070C0"/>
                </a:solidFill>
                <a:effectLst/>
                <a:uLnTx/>
                <a:uFillTx/>
                <a:latin typeface="Verdana"/>
                <a:ea typeface="+mn-ea"/>
                <a:cs typeface="+mn-cs"/>
              </a:rPr>
              <a:t>of </a:t>
            </a:r>
            <a:r>
              <a:rPr kumimoji="0" lang="en-GB" sz="1600" b="0" i="0" u="none" strike="noStrike" kern="1200" cap="none" spc="0" normalizeH="0" baseline="0" noProof="0">
                <a:ln>
                  <a:noFill/>
                </a:ln>
                <a:solidFill>
                  <a:srgbClr val="0070C0"/>
                </a:solidFill>
                <a:effectLst/>
                <a:uLnTx/>
                <a:uFillTx/>
                <a:latin typeface="Verdana"/>
                <a:ea typeface="+mn-ea"/>
                <a:cs typeface="+mn-cs"/>
              </a:rPr>
              <a:t>the recent </a:t>
            </a:r>
            <a:r>
              <a:rPr kumimoji="0" lang="hu-HU" sz="1600" b="0" i="0" u="none" strike="noStrike" kern="1200" cap="none" spc="0" normalizeH="0" baseline="0" noProof="0">
                <a:ln>
                  <a:noFill/>
                </a:ln>
                <a:solidFill>
                  <a:srgbClr val="0070C0"/>
                </a:solidFill>
                <a:effectLst/>
                <a:uLnTx/>
                <a:uFillTx/>
                <a:latin typeface="Verdana"/>
                <a:ea typeface="+mn-ea"/>
                <a:cs typeface="+mn-cs"/>
              </a:rPr>
              <a:t>SIMD </a:t>
            </a:r>
            <a:r>
              <a:rPr kumimoji="0" lang="en-GB" sz="1600" b="0" i="0" u="none" strike="noStrike" kern="1200" cap="none" spc="0" normalizeH="0" baseline="0" noProof="0">
                <a:ln>
                  <a:noFill/>
                </a:ln>
                <a:solidFill>
                  <a:srgbClr val="0070C0"/>
                </a:solidFill>
                <a:effectLst/>
                <a:uLnTx/>
                <a:uFillTx/>
                <a:latin typeface="Verdana"/>
                <a:ea typeface="+mn-ea"/>
                <a:cs typeface="+mn-cs"/>
              </a:rPr>
              <a:t>extension </a:t>
            </a:r>
            <a:r>
              <a:rPr kumimoji="0" lang="hu-HU" sz="1600" b="0" i="0" u="none" strike="noStrike" kern="1200" cap="none" spc="0" normalizeH="0" baseline="0" noProof="0">
                <a:ln>
                  <a:noFill/>
                </a:ln>
                <a:solidFill>
                  <a:srgbClr val="0070C0"/>
                </a:solidFill>
                <a:effectLst/>
                <a:uLnTx/>
                <a:uFillTx/>
                <a:latin typeface="Verdana"/>
                <a:ea typeface="+mn-ea"/>
                <a:cs typeface="+mn-cs"/>
              </a:rPr>
              <a:t>(called Neon)</a:t>
            </a:r>
            <a:r>
              <a:rPr kumimoji="0" lang="en-GB" sz="1600" b="0" i="0" u="none" strike="noStrike" kern="1200" cap="none" spc="0" normalizeH="0" baseline="0" noProof="0">
                <a:ln>
                  <a:noFill/>
                </a:ln>
                <a:solidFill>
                  <a:srgbClr val="0070C0"/>
                </a:solidFill>
                <a:effectLst/>
                <a:uLnTx/>
                <a:uFillTx/>
                <a:latin typeface="Verdana"/>
                <a:ea typeface="+mn-ea"/>
                <a:cs typeface="+mn-cs"/>
              </a:rPr>
              <a:t>.</a:t>
            </a:r>
            <a:r>
              <a:rPr kumimoji="0" lang="hu-HU" sz="1600" b="0" i="0" u="none" strike="noStrike" kern="1200" cap="none" spc="0" normalizeH="0" baseline="0" noProof="0">
                <a:ln>
                  <a:noFill/>
                </a:ln>
                <a:solidFill>
                  <a:srgbClr val="0070C0"/>
                </a:solidFill>
                <a:effectLst/>
                <a:uLnTx/>
                <a:uFillTx/>
                <a:latin typeface="Verdana"/>
                <a:ea typeface="+mn-ea"/>
                <a:cs typeface="+mn-cs"/>
              </a:rPr>
              <a:t> </a:t>
            </a:r>
            <a:endParaRPr kumimoji="0" lang="en-GB" sz="1600" b="0" i="0" u="none" strike="noStrike" kern="1200" cap="none" spc="0" normalizeH="0" baseline="0" noProof="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70C0"/>
                </a:solidFill>
                <a:effectLst/>
                <a:uLnTx/>
                <a:uFillTx/>
                <a:latin typeface="Verdana"/>
                <a:ea typeface="+mn-ea"/>
                <a:cs typeface="+mn-cs"/>
              </a:rPr>
              <a:t>      </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8" name="Szövegdoboz 2"/>
          <p:cNvSpPr txBox="1"/>
          <p:nvPr/>
        </p:nvSpPr>
        <p:spPr>
          <a:xfrm>
            <a:off x="71439" y="2564980"/>
            <a:ext cx="58057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a:ln>
                  <a:noFill/>
                </a:ln>
                <a:solidFill>
                  <a:srgbClr val="2D2D8A"/>
                </a:solidFill>
                <a:effectLst/>
                <a:uLnTx/>
                <a:uFillTx/>
                <a:latin typeface="Verdana"/>
                <a:ea typeface="+mn-ea"/>
                <a:cs typeface="+mn-cs"/>
              </a:rPr>
              <a:t>Implementation of </a:t>
            </a:r>
            <a:r>
              <a:rPr kumimoji="0" lang="en-GB" sz="1800" b="0" i="0" u="none" strike="noStrike" kern="1200" cap="none" spc="0" normalizeH="0" baseline="0" noProof="0">
                <a:ln>
                  <a:noFill/>
                </a:ln>
                <a:solidFill>
                  <a:srgbClr val="2D2D8A"/>
                </a:solidFill>
                <a:effectLst/>
                <a:uLnTx/>
                <a:uFillTx/>
                <a:latin typeface="Verdana"/>
                <a:ea typeface="+mn-ea"/>
                <a:cs typeface="+mn-cs"/>
              </a:rPr>
              <a:t>the </a:t>
            </a:r>
            <a:r>
              <a:rPr kumimoji="0" lang="hu-HU" sz="1800" b="0" i="0" u="none" strike="noStrike" kern="1200" cap="none" spc="0" normalizeH="0" baseline="0" noProof="0">
                <a:ln>
                  <a:noFill/>
                </a:ln>
                <a:solidFill>
                  <a:srgbClr val="2D2D8A"/>
                </a:solidFill>
                <a:effectLst/>
                <a:uLnTx/>
                <a:uFillTx/>
                <a:latin typeface="Verdana"/>
                <a:ea typeface="+mn-ea"/>
                <a:cs typeface="+mn-cs"/>
              </a:rPr>
              <a:t>SVE and SVE2</a:t>
            </a:r>
            <a:r>
              <a:rPr kumimoji="0" lang="en-GB" sz="1800" b="0" i="0" u="none" strike="noStrike" kern="1200" cap="none" spc="0" normalizeH="0" baseline="0" noProof="0">
                <a:ln>
                  <a:noFill/>
                </a:ln>
                <a:solidFill>
                  <a:srgbClr val="2D2D8A"/>
                </a:solidFill>
                <a:effectLst/>
                <a:uLnTx/>
                <a:uFillTx/>
                <a:latin typeface="Verdana"/>
                <a:ea typeface="+mn-ea"/>
                <a:cs typeface="+mn-cs"/>
              </a:rPr>
              <a:t> extensions</a:t>
            </a:r>
            <a:endParaRPr kumimoji="0" lang="en-US" sz="1800" b="0" i="0" u="none" strike="noStrike" kern="1200" cap="none" spc="0" normalizeH="0" baseline="0" noProof="0">
              <a:ln>
                <a:noFill/>
              </a:ln>
              <a:solidFill>
                <a:srgbClr val="2D2D8A"/>
              </a:solidFill>
              <a:effectLst/>
              <a:uLnTx/>
              <a:uFillTx/>
              <a:latin typeface="Verdana"/>
              <a:ea typeface="+mn-ea"/>
              <a:cs typeface="+mn-cs"/>
            </a:endParaRPr>
          </a:p>
        </p:txBody>
      </p:sp>
      <p:sp>
        <p:nvSpPr>
          <p:cNvPr id="9" name="Rounded Rectangle 8"/>
          <p:cNvSpPr/>
          <p:nvPr/>
        </p:nvSpPr>
        <p:spPr bwMode="auto">
          <a:xfrm>
            <a:off x="-18510" y="3690105"/>
            <a:ext cx="9181020" cy="68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1" name="Rounded Rectangle 10"/>
          <p:cNvSpPr/>
          <p:nvPr/>
        </p:nvSpPr>
        <p:spPr bwMode="auto">
          <a:xfrm>
            <a:off x="-18510" y="2963239"/>
            <a:ext cx="9162510" cy="636856"/>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2" name="Szövegdoboz 3"/>
          <p:cNvSpPr txBox="1"/>
          <p:nvPr/>
        </p:nvSpPr>
        <p:spPr>
          <a:xfrm>
            <a:off x="250824" y="2963239"/>
            <a:ext cx="9001695" cy="130805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Until now </a:t>
            </a:r>
            <a:r>
              <a:rPr kumimoji="0" lang="en-US" sz="1600" b="0" i="0" u="none" strike="noStrike" kern="1200" cap="none" spc="0" normalizeH="0" baseline="0" noProof="0">
                <a:ln>
                  <a:noFill/>
                </a:ln>
                <a:solidFill>
                  <a:srgbClr val="FF0000"/>
                </a:solidFill>
                <a:effectLst/>
                <a:uLnTx/>
                <a:uFillTx/>
                <a:latin typeface="Verdana"/>
                <a:ea typeface="+mn-ea"/>
                <a:cs typeface="+mn-cs"/>
              </a:rPr>
              <a:t>SVE</a:t>
            </a:r>
            <a:r>
              <a:rPr kumimoji="0" lang="en-US" sz="1600" b="0" i="0" u="none" strike="noStrike" kern="1200" cap="none" spc="0" normalizeH="0" baseline="0" noProof="0">
                <a:ln>
                  <a:noFill/>
                </a:ln>
                <a:solidFill>
                  <a:srgbClr val="000000"/>
                </a:solidFill>
                <a:effectLst/>
                <a:uLnTx/>
                <a:uFillTx/>
                <a:latin typeface="Verdana"/>
                <a:ea typeface="+mn-ea"/>
                <a:cs typeface="+mn-cs"/>
              </a:rPr>
              <a:t> has been implemented only by </a:t>
            </a:r>
            <a:r>
              <a:rPr kumimoji="0" lang="en-US" sz="1600" b="0" i="0" u="none" strike="noStrike" kern="1200" cap="none" spc="0" normalizeH="0" baseline="0" noProof="0">
                <a:ln>
                  <a:noFill/>
                </a:ln>
                <a:solidFill>
                  <a:srgbClr val="0070C0"/>
                </a:solidFill>
                <a:effectLst/>
                <a:uLnTx/>
                <a:uFillTx/>
                <a:latin typeface="Verdana"/>
                <a:ea typeface="+mn-ea"/>
                <a:cs typeface="+mn-cs"/>
              </a:rPr>
              <a:t>Fujitsu in its A64FX processor</a:t>
            </a:r>
            <a:r>
              <a:rPr kumimoji="0" lang="en-US" sz="16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It is an </a:t>
            </a:r>
            <a:r>
              <a:rPr kumimoji="0" lang="en-US" sz="1600" b="0" i="0" u="none" strike="noStrike" kern="1200" cap="none" spc="0" normalizeH="0" baseline="0" noProof="0">
                <a:ln>
                  <a:noFill/>
                </a:ln>
                <a:solidFill>
                  <a:srgbClr val="0070C0"/>
                </a:solidFill>
                <a:effectLst/>
                <a:uLnTx/>
                <a:uFillTx/>
                <a:latin typeface="Verdana"/>
                <a:ea typeface="+mn-ea"/>
                <a:cs typeface="+mn-cs"/>
              </a:rPr>
              <a:t>A</a:t>
            </a:r>
            <a:r>
              <a:rPr kumimoji="0" lang="hu-HU" sz="1600" b="0" i="0" u="none" strike="noStrike" kern="1200" cap="none" spc="0" normalizeH="0" baseline="0" noProof="0">
                <a:ln>
                  <a:noFill/>
                </a:ln>
                <a:solidFill>
                  <a:srgbClr val="0070C0"/>
                </a:solidFill>
                <a:effectLst/>
                <a:uLnTx/>
                <a:uFillTx/>
                <a:latin typeface="Verdana"/>
                <a:ea typeface="+mn-ea"/>
                <a:cs typeface="+mn-cs"/>
              </a:rPr>
              <a:t>rm</a:t>
            </a:r>
            <a:r>
              <a:rPr kumimoji="0" lang="en-US" sz="1600" b="0" i="0" u="none" strike="noStrike" kern="1200" cap="none" spc="0" normalizeH="0" baseline="0" noProof="0">
                <a:ln>
                  <a:noFill/>
                </a:ln>
                <a:solidFill>
                  <a:srgbClr val="0070C0"/>
                </a:solidFill>
                <a:effectLst/>
                <a:uLnTx/>
                <a:uFillTx/>
                <a:latin typeface="Verdana"/>
                <a:ea typeface="+mn-ea"/>
                <a:cs typeface="+mn-cs"/>
              </a:rPr>
              <a:t>v8.2</a:t>
            </a:r>
            <a:r>
              <a:rPr kumimoji="0" lang="hu-HU" sz="1600" b="0" i="0" u="none" strike="noStrike" kern="1200" cap="none" spc="0" normalizeH="0" baseline="0" noProof="0">
                <a:ln>
                  <a:noFill/>
                </a:ln>
                <a:solidFill>
                  <a:srgbClr val="0070C0"/>
                </a:solidFill>
                <a:effectLst/>
                <a:uLnTx/>
                <a:uFillTx/>
                <a:latin typeface="Verdana"/>
                <a:ea typeface="+mn-ea"/>
                <a:cs typeface="+mn-cs"/>
              </a:rPr>
              <a:t> ISA</a:t>
            </a:r>
            <a:r>
              <a:rPr kumimoji="0" lang="en-US" sz="1600" b="0" i="0" u="none" strike="noStrike" kern="1200" cap="none" spc="0" normalizeH="0" baseline="0" noProof="0">
                <a:ln>
                  <a:noFill/>
                </a:ln>
                <a:solidFill>
                  <a:srgbClr val="0070C0"/>
                </a:solidFill>
                <a:effectLst/>
                <a:uLnTx/>
                <a:uFillTx/>
                <a:latin typeface="Verdana"/>
                <a:ea typeface="+mn-ea"/>
                <a:cs typeface="+mn-cs"/>
              </a:rPr>
              <a:t>-based 48-core processor with 512-bit wide SIMD execution.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On the other hand, </a:t>
            </a:r>
            <a:r>
              <a:rPr kumimoji="0" lang="en-US" sz="1600" b="0" i="0" u="none" strike="noStrike" kern="1200" cap="none" spc="0" normalizeH="0" baseline="0" noProof="0">
                <a:ln>
                  <a:noFill/>
                </a:ln>
                <a:solidFill>
                  <a:srgbClr val="FF0000"/>
                </a:solidFill>
                <a:effectLst/>
                <a:uLnTx/>
                <a:uFillTx/>
                <a:latin typeface="Verdana"/>
                <a:ea typeface="+mn-ea"/>
                <a:cs typeface="+mn-cs"/>
              </a:rPr>
              <a:t>SVE2 </a:t>
            </a:r>
            <a:r>
              <a:rPr kumimoji="0" lang="en-US" sz="1600" b="0" i="0" u="none" strike="noStrike" kern="1200" cap="none" spc="0" normalizeH="0" baseline="0" noProof="0">
                <a:ln>
                  <a:noFill/>
                </a:ln>
                <a:solidFill>
                  <a:srgbClr val="000000"/>
                </a:solidFill>
                <a:effectLst/>
                <a:uLnTx/>
                <a:uFillTx/>
                <a:latin typeface="Verdana"/>
                <a:ea typeface="+mn-ea"/>
                <a:cs typeface="+mn-cs"/>
              </a:rPr>
              <a:t>is recently (2021) implemented in the </a:t>
            </a:r>
            <a:r>
              <a:rPr kumimoji="0" lang="en-US" sz="1600" b="0" i="0" u="none" strike="noStrike" kern="1200" cap="none" spc="0" normalizeH="0" baseline="0" noProof="0">
                <a:ln>
                  <a:noFill/>
                </a:ln>
                <a:solidFill>
                  <a:srgbClr val="0070C0"/>
                </a:solidFill>
                <a:effectLst/>
                <a:uLnTx/>
                <a:uFillTx/>
                <a:latin typeface="Verdana"/>
                <a:ea typeface="+mn-ea"/>
                <a:cs typeface="+mn-cs"/>
              </a:rPr>
              <a:t>Armv9 ISA-based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      </a:t>
            </a:r>
            <a:r>
              <a:rPr kumimoji="0" lang="en-US" sz="1600" b="0" i="0" u="none" strike="noStrike" kern="1200" cap="none" spc="0" normalizeH="0" baseline="0" noProof="0" err="1">
                <a:ln>
                  <a:noFill/>
                </a:ln>
                <a:solidFill>
                  <a:srgbClr val="0070C0"/>
                </a:solidFill>
                <a:effectLst/>
                <a:uLnTx/>
                <a:uFillTx/>
                <a:latin typeface="Verdana"/>
                <a:ea typeface="+mn-ea"/>
                <a:cs typeface="+mn-cs"/>
              </a:rPr>
              <a:t>Neoverse</a:t>
            </a:r>
            <a:r>
              <a:rPr kumimoji="0" lang="en-US" sz="1600" b="0" i="0" u="none" strike="noStrike" kern="1200" cap="none" spc="0" normalizeH="0" baseline="0" noProof="0">
                <a:ln>
                  <a:noFill/>
                </a:ln>
                <a:solidFill>
                  <a:srgbClr val="0070C0"/>
                </a:solidFill>
                <a:effectLst/>
                <a:uLnTx/>
                <a:uFillTx/>
                <a:latin typeface="Verdana"/>
                <a:ea typeface="+mn-ea"/>
                <a:cs typeface="+mn-cs"/>
              </a:rPr>
              <a:t> N2 and V1 processor designs</a:t>
            </a:r>
            <a:r>
              <a:rPr kumimoji="0" lang="en-US" sz="1600" b="0" i="0" u="none" strike="noStrike" kern="1200" cap="none" spc="0" normalizeH="0" baseline="0" noProof="0">
                <a:ln>
                  <a:noFill/>
                </a:ln>
                <a:solidFill>
                  <a:srgbClr val="000000"/>
                </a:solidFill>
                <a:effectLst/>
                <a:uLnTx/>
                <a:uFillTx/>
                <a:latin typeface="Verdana"/>
                <a:ea typeface="+mn-ea"/>
                <a:cs typeface="+mn-cs"/>
              </a:rPr>
              <a:t> which target HPC and servers.</a:t>
            </a:r>
          </a:p>
        </p:txBody>
      </p:sp>
    </p:spTree>
    <p:extLst>
      <p:ext uri="{BB962C8B-B14F-4D97-AF65-F5344CB8AC3E}">
        <p14:creationId xmlns:p14="http://schemas.microsoft.com/office/powerpoint/2010/main" val="29928196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14115" y="1894306"/>
            <a:ext cx="81360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3. The</a:t>
            </a:r>
            <a:r>
              <a:rPr lang="en-US" sz="1900" dirty="0">
                <a:solidFill>
                  <a:srgbClr val="FFFFFF"/>
                </a:solidFill>
              </a:rPr>
              <a:t> Cortex family of CPU cores</a:t>
            </a:r>
            <a:endParaRPr kumimoji="0" lang="en-US"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5396620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fontAlgn="auto" hangingPunct="1">
              <a:spcBef>
                <a:spcPts val="0"/>
              </a:spcBef>
              <a:spcAft>
                <a:spcPts val="0"/>
              </a:spcAft>
              <a:defRPr/>
            </a:pPr>
            <a:r>
              <a:rPr lang="en-US" sz="1700" kern="1200" dirty="0">
                <a:solidFill>
                  <a:srgbClr val="FFFFFF"/>
                </a:solidFill>
              </a:rPr>
              <a:t>3. The Cortex family of CPU cores (1)</a:t>
            </a:r>
          </a:p>
        </p:txBody>
      </p:sp>
      <p:sp>
        <p:nvSpPr>
          <p:cNvPr id="3" name="TextBox 2"/>
          <p:cNvSpPr txBox="1"/>
          <p:nvPr/>
        </p:nvSpPr>
        <p:spPr>
          <a:xfrm>
            <a:off x="75050" y="440668"/>
            <a:ext cx="6123921"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3. T</a:t>
            </a:r>
            <a:r>
              <a:rPr lang="en-GB" dirty="0">
                <a:solidFill>
                  <a:srgbClr val="333399"/>
                </a:solidFill>
              </a:rPr>
              <a:t>he Cortex family of CPU cores</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sp>
        <p:nvSpPr>
          <p:cNvPr id="4" name="Rounded Rectangle 3"/>
          <p:cNvSpPr/>
          <p:nvPr/>
        </p:nvSpPr>
        <p:spPr bwMode="auto">
          <a:xfrm>
            <a:off x="-36512" y="908856"/>
            <a:ext cx="9180000" cy="122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231198" y="944724"/>
            <a:ext cx="8611140" cy="115416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60" normalizeH="0" noProof="0" dirty="0">
                <a:ln>
                  <a:noFill/>
                </a:ln>
                <a:effectLst/>
                <a:uLnTx/>
                <a:uFillTx/>
                <a:latin typeface="Verdana"/>
              </a:rPr>
              <a:t>In </a:t>
            </a:r>
            <a:r>
              <a:rPr kumimoji="0" lang="en-US" sz="1600" b="0" i="0" u="none" strike="noStrike" kern="1200" cap="none" spc="-60" normalizeH="0" noProof="0" dirty="0">
                <a:ln>
                  <a:noFill/>
                </a:ln>
                <a:solidFill>
                  <a:srgbClr val="0070C0"/>
                </a:solidFill>
                <a:effectLst/>
                <a:uLnTx/>
                <a:uFillTx/>
                <a:latin typeface="Verdana"/>
              </a:rPr>
              <a:t>10/2004 </a:t>
            </a:r>
            <a:r>
              <a:rPr kumimoji="0" lang="en-US" sz="1600" b="0" i="0" u="none" strike="noStrike" kern="1200" cap="none" spc="-60" normalizeH="0" noProof="0" dirty="0">
                <a:ln>
                  <a:noFill/>
                </a:ln>
                <a:effectLst/>
                <a:uLnTx/>
                <a:uFillTx/>
                <a:latin typeface="Verdana"/>
              </a:rPr>
              <a:t>ARM announced the </a:t>
            </a:r>
            <a:r>
              <a:rPr kumimoji="0" lang="en-US" sz="1600" b="0" i="0" u="none" strike="noStrike" kern="1200" cap="none" spc="-60" normalizeH="0" noProof="0" dirty="0">
                <a:ln>
                  <a:noFill/>
                </a:ln>
                <a:solidFill>
                  <a:srgbClr val="FF0000"/>
                </a:solidFill>
                <a:effectLst/>
                <a:uLnTx/>
                <a:uFillTx/>
                <a:latin typeface="Verdana"/>
              </a:rPr>
              <a:t>Cortex Family </a:t>
            </a:r>
            <a:r>
              <a:rPr lang="en-US" sz="1600" spc="-60" dirty="0">
                <a:latin typeface="Verdana"/>
              </a:rPr>
              <a:t>of </a:t>
            </a:r>
            <a:r>
              <a:rPr lang="en-US" sz="1600" spc="-60" dirty="0">
                <a:solidFill>
                  <a:srgbClr val="0070C0"/>
                </a:solidFill>
                <a:latin typeface="Verdana"/>
              </a:rPr>
              <a:t>CPU cores </a:t>
            </a:r>
            <a:r>
              <a:rPr kumimoji="0" lang="en-US" sz="1600" b="0" i="0" u="none" strike="noStrike" kern="1200" cap="none" spc="-40" normalizeH="0" noProof="0" dirty="0">
                <a:ln>
                  <a:noFill/>
                </a:ln>
                <a:effectLst/>
                <a:uLnTx/>
                <a:uFillTx/>
                <a:latin typeface="Verdana"/>
                <a:ea typeface="+mn-ea"/>
                <a:cs typeface="+mn-cs"/>
              </a:rPr>
              <a:t>and its </a:t>
            </a:r>
            <a:r>
              <a:rPr kumimoji="0" lang="en-US" sz="1600" b="0" i="0" u="none" strike="noStrike" kern="1200" cap="none" spc="-40" normalizeH="0" noProof="0" dirty="0">
                <a:ln>
                  <a:noFill/>
                </a:ln>
                <a:solidFill>
                  <a:srgbClr val="0070C0"/>
                </a:solidFill>
                <a:effectLst/>
                <a:uLnTx/>
                <a:uFillTx/>
                <a:latin typeface="Verdana"/>
                <a:ea typeface="+mn-ea"/>
                <a:cs typeface="+mn-cs"/>
              </a:rPr>
              <a:t>first model </a:t>
            </a:r>
            <a:r>
              <a:rPr kumimoji="0" lang="en-US" sz="1600" b="0" i="0" u="none" strike="noStrike" kern="1200" cap="none" spc="-40" normalizeH="0" noProof="0" dirty="0">
                <a:ln>
                  <a:noFill/>
                </a:ln>
                <a:effectLst/>
                <a:uLnTx/>
                <a:uFillTx/>
                <a:latin typeface="Verdana"/>
                <a:ea typeface="+mn-ea"/>
                <a:cs typeface="+mn-cs"/>
              </a:rPr>
              <a:t>the </a:t>
            </a:r>
          </a:p>
          <a:p>
            <a:pPr marR="0" lvl="0" algn="l" defTabSz="914400" rtl="0" eaLnBrk="1" fontAlgn="auto" latinLnBrk="0" hangingPunct="1">
              <a:lnSpc>
                <a:spcPct val="100000"/>
              </a:lnSpc>
              <a:spcBef>
                <a:spcPts val="0"/>
              </a:spcBef>
              <a:spcAft>
                <a:spcPts val="600"/>
              </a:spcAft>
              <a:buClr>
                <a:srgbClr val="000000"/>
              </a:buClr>
              <a:buSzTx/>
              <a:tabLst/>
              <a:defRPr/>
            </a:pPr>
            <a:r>
              <a:rPr lang="en-US" sz="1600" spc="-40" dirty="0">
                <a:solidFill>
                  <a:srgbClr val="0070C0"/>
                </a:solidFill>
                <a:latin typeface="Verdana"/>
              </a:rPr>
              <a:t>      Cortex-M3 CPU core</a:t>
            </a:r>
            <a:r>
              <a:rPr lang="en-US" sz="1600" spc="-40" dirty="0">
                <a:latin typeface="Verdana"/>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spc="-40" dirty="0">
                <a:latin typeface="Verdana"/>
              </a:rPr>
              <a:t>The </a:t>
            </a:r>
            <a:r>
              <a:rPr lang="en-US" sz="1600" spc="-40" dirty="0">
                <a:solidFill>
                  <a:srgbClr val="FF0000"/>
                </a:solidFill>
                <a:latin typeface="Verdana"/>
              </a:rPr>
              <a:t>Cortex brand </a:t>
            </a:r>
            <a:r>
              <a:rPr lang="en-US" sz="1600" spc="-40" dirty="0">
                <a:latin typeface="Verdana"/>
              </a:rPr>
              <a:t>is used by ARM’s for their </a:t>
            </a:r>
            <a:r>
              <a:rPr lang="en-US" sz="1600" spc="-40" dirty="0">
                <a:solidFill>
                  <a:srgbClr val="0070C0"/>
                </a:solidFill>
                <a:latin typeface="Verdana"/>
              </a:rPr>
              <a:t>mobile application oriented </a:t>
            </a:r>
            <a:r>
              <a:rPr lang="en-US" sz="1600" spc="-40" dirty="0">
                <a:solidFill>
                  <a:srgbClr val="FF0000"/>
                </a:solidFill>
                <a:latin typeface="Verdana"/>
              </a:rPr>
              <a:t>CPU cores,</a:t>
            </a:r>
          </a:p>
          <a:p>
            <a:pPr marR="0" lvl="0" algn="l" defTabSz="914400" rtl="0" eaLnBrk="1" fontAlgn="auto" latinLnBrk="0" hangingPunct="1">
              <a:lnSpc>
                <a:spcPct val="100000"/>
              </a:lnSpc>
              <a:spcBef>
                <a:spcPts val="0"/>
              </a:spcBef>
              <a:spcAft>
                <a:spcPts val="1200"/>
              </a:spcAft>
              <a:buClr>
                <a:srgbClr val="000000"/>
              </a:buClr>
              <a:buSzTx/>
              <a:tabLst/>
              <a:defRPr/>
            </a:pPr>
            <a:r>
              <a:rPr lang="en-US" sz="1600" spc="-40" dirty="0">
                <a:latin typeface="Verdana"/>
              </a:rPr>
              <a:t>       </a:t>
            </a:r>
            <a:r>
              <a:rPr lang="en-US" sz="1600" spc="-40" dirty="0">
                <a:solidFill>
                  <a:srgbClr val="0070C0"/>
                </a:solidFill>
                <a:latin typeface="Verdana"/>
              </a:rPr>
              <a:t>based on the Armv7 ISA or later releases</a:t>
            </a:r>
            <a:r>
              <a:rPr lang="en-US" sz="1600" spc="-40" dirty="0">
                <a:latin typeface="Verdana"/>
              </a:rPr>
              <a:t>.</a:t>
            </a:r>
          </a:p>
        </p:txBody>
      </p:sp>
      <p:sp>
        <p:nvSpPr>
          <p:cNvPr id="5" name="Rounded Rectangle 4"/>
          <p:cNvSpPr/>
          <p:nvPr/>
        </p:nvSpPr>
        <p:spPr bwMode="auto">
          <a:xfrm>
            <a:off x="-3568" y="2223659"/>
            <a:ext cx="9144000" cy="936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1" name="TextBox 10"/>
          <p:cNvSpPr txBox="1"/>
          <p:nvPr/>
        </p:nvSpPr>
        <p:spPr>
          <a:xfrm>
            <a:off x="215516" y="2259663"/>
            <a:ext cx="9048887" cy="830997"/>
          </a:xfrm>
          <a:prstGeom prst="rect">
            <a:avLst/>
          </a:prstGeom>
          <a:noFill/>
        </p:spPr>
        <p:txBody>
          <a:bodyPr wrap="none" rtlCol="0">
            <a:spAutoFit/>
          </a:bodyPr>
          <a:lstStyle/>
          <a:p>
            <a:pPr marL="285750" indent="-285750">
              <a:buFont typeface="Arial" panose="020B0604020202020204" pitchFamily="34" charset="0"/>
              <a:buChar char="•"/>
            </a:pPr>
            <a:r>
              <a:rPr lang="en-US" sz="1600" spc="-60" dirty="0"/>
              <a:t>It is worth noting that ARM announced a </a:t>
            </a:r>
            <a:r>
              <a:rPr lang="en-US" sz="1600" spc="-60" dirty="0">
                <a:solidFill>
                  <a:srgbClr val="0070C0"/>
                </a:solidFill>
              </a:rPr>
              <a:t>second CPU brand in 2018 </a:t>
            </a:r>
            <a:r>
              <a:rPr lang="en-US" sz="1600" spc="-60" dirty="0"/>
              <a:t>as well,</a:t>
            </a:r>
          </a:p>
          <a:p>
            <a:r>
              <a:rPr lang="en-US" sz="1600" spc="-60" dirty="0"/>
              <a:t>      called </a:t>
            </a:r>
            <a:r>
              <a:rPr lang="en-US" sz="1600" spc="-60" dirty="0" err="1">
                <a:solidFill>
                  <a:srgbClr val="FF0000"/>
                </a:solidFill>
              </a:rPr>
              <a:t>Neoverse</a:t>
            </a:r>
            <a:r>
              <a:rPr lang="en-US" sz="1600" spc="-60" dirty="0">
                <a:solidFill>
                  <a:srgbClr val="FF0000"/>
                </a:solidFill>
              </a:rPr>
              <a:t> </a:t>
            </a:r>
            <a:r>
              <a:rPr lang="en-US" sz="1600" dirty="0"/>
              <a:t>for </a:t>
            </a:r>
            <a:r>
              <a:rPr lang="en-US" sz="1600" dirty="0">
                <a:solidFill>
                  <a:srgbClr val="0070C0"/>
                </a:solidFill>
              </a:rPr>
              <a:t>CPU cores </a:t>
            </a:r>
            <a:r>
              <a:rPr lang="en-US" sz="1600" dirty="0"/>
              <a:t>to be used in processors focused on </a:t>
            </a:r>
            <a:r>
              <a:rPr lang="en-US" sz="1600" dirty="0">
                <a:solidFill>
                  <a:srgbClr val="0070C0"/>
                </a:solidFill>
              </a:rPr>
              <a:t>information</a:t>
            </a:r>
          </a:p>
          <a:p>
            <a:r>
              <a:rPr lang="en-US" sz="1600" dirty="0">
                <a:solidFill>
                  <a:srgbClr val="0070C0"/>
                </a:solidFill>
              </a:rPr>
              <a:t>     infrastructures </a:t>
            </a:r>
            <a:r>
              <a:rPr lang="en-US" sz="1600" dirty="0"/>
              <a:t>(datacenters, routers, switches etc.), discussed in another Chapter.</a:t>
            </a:r>
          </a:p>
        </p:txBody>
      </p:sp>
    </p:spTree>
    <p:extLst>
      <p:ext uri="{BB962C8B-B14F-4D97-AF65-F5344CB8AC3E}">
        <p14:creationId xmlns:p14="http://schemas.microsoft.com/office/powerpoint/2010/main" val="41141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fontAlgn="auto" hangingPunct="1">
              <a:spcBef>
                <a:spcPts val="0"/>
              </a:spcBef>
              <a:spcAft>
                <a:spcPts val="0"/>
              </a:spcAft>
              <a:defRPr/>
            </a:pPr>
            <a:r>
              <a:rPr lang="en-US" sz="1700" kern="1200" dirty="0">
                <a:solidFill>
                  <a:srgbClr val="FFFFFF"/>
                </a:solidFill>
              </a:rPr>
              <a:t>3. The Cortex family of CPU cores (2)</a:t>
            </a:r>
          </a:p>
        </p:txBody>
      </p:sp>
      <p:sp>
        <p:nvSpPr>
          <p:cNvPr id="11" name="TextBox 10"/>
          <p:cNvSpPr txBox="1"/>
          <p:nvPr/>
        </p:nvSpPr>
        <p:spPr>
          <a:xfrm>
            <a:off x="74357" y="440668"/>
            <a:ext cx="73967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a:ln>
                  <a:noFill/>
                </a:ln>
                <a:solidFill>
                  <a:srgbClr val="2D2D8A"/>
                </a:solidFill>
                <a:effectLst/>
                <a:uLnTx/>
                <a:uFillTx/>
                <a:latin typeface="Verdana"/>
                <a:ea typeface="+mn-ea"/>
                <a:cs typeface="+mn-cs"/>
              </a:rPr>
              <a:t>Profiles of </a:t>
            </a:r>
            <a:r>
              <a:rPr kumimoji="0" lang="en-US" sz="1800" b="0" i="0" u="none" strike="noStrike" kern="1200" cap="none" spc="0" normalizeH="0" baseline="0" noProof="0">
                <a:ln>
                  <a:noFill/>
                </a:ln>
                <a:solidFill>
                  <a:srgbClr val="2D2D8A"/>
                </a:solidFill>
                <a:effectLst/>
                <a:uLnTx/>
                <a:uFillTx/>
                <a:latin typeface="Verdana"/>
                <a:ea typeface="+mn-ea"/>
                <a:cs typeface="+mn-cs"/>
              </a:rPr>
              <a:t>ARM</a:t>
            </a:r>
            <a:r>
              <a:rPr kumimoji="0" lang="hu-HU" sz="1800" b="0" i="0" u="none" strike="noStrike" kern="1200" cap="none" spc="0" normalizeH="0" baseline="0" noProof="0">
                <a:ln>
                  <a:noFill/>
                </a:ln>
                <a:solidFill>
                  <a:srgbClr val="2D2D8A"/>
                </a:solidFill>
                <a:effectLst/>
                <a:uLnTx/>
                <a:uFillTx/>
                <a:latin typeface="Verdana"/>
                <a:ea typeface="+mn-ea"/>
                <a:cs typeface="+mn-cs"/>
              </a:rPr>
              <a:t>’s</a:t>
            </a:r>
            <a:r>
              <a:rPr kumimoji="0" lang="en-US" sz="1800" b="0" i="0" u="none" strike="noStrike" kern="1200" cap="none" spc="0" normalizeH="0" baseline="0" noProof="0">
                <a:ln>
                  <a:noFill/>
                </a:ln>
                <a:solidFill>
                  <a:srgbClr val="2D2D8A"/>
                </a:solidFill>
                <a:effectLst/>
                <a:uLnTx/>
                <a:uFillTx/>
                <a:latin typeface="Verdana"/>
                <a:ea typeface="+mn-ea"/>
                <a:cs typeface="+mn-cs"/>
              </a:rPr>
              <a:t> Cortex family of CPU cores </a:t>
            </a:r>
            <a:r>
              <a:rPr kumimoji="0" lang="en-US" sz="1800" b="0" i="0" u="none" strike="noStrike" kern="1200" cap="none" spc="0" normalizeH="0" baseline="0" noProof="0">
                <a:ln>
                  <a:noFill/>
                </a:ln>
                <a:solidFill>
                  <a:srgbClr val="000000"/>
                </a:solidFill>
                <a:effectLst/>
                <a:uLnTx/>
                <a:uFillTx/>
                <a:latin typeface="Verdana"/>
                <a:ea typeface="+mn-ea"/>
                <a:cs typeface="+mn-cs"/>
              </a:rPr>
              <a:t>[6], [7], [113] </a:t>
            </a:r>
            <a:r>
              <a:rPr lang="en-US">
                <a:solidFill>
                  <a:srgbClr val="2D2D8A"/>
                </a:solidFill>
                <a:latin typeface="Verdana"/>
              </a:rPr>
              <a:t>-1</a:t>
            </a:r>
          </a:p>
        </p:txBody>
      </p:sp>
      <p:sp>
        <p:nvSpPr>
          <p:cNvPr id="3" name="Rounded Rectangle 2"/>
          <p:cNvSpPr/>
          <p:nvPr/>
        </p:nvSpPr>
        <p:spPr bwMode="auto">
          <a:xfrm>
            <a:off x="-508" y="852509"/>
            <a:ext cx="9144000" cy="2429979"/>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2" name="TextBox 21"/>
          <p:cNvSpPr txBox="1"/>
          <p:nvPr/>
        </p:nvSpPr>
        <p:spPr>
          <a:xfrm>
            <a:off x="74277" y="881717"/>
            <a:ext cx="897194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In the </a:t>
            </a:r>
            <a:r>
              <a:rPr kumimoji="0" lang="hu-HU" sz="1600" b="0" i="0" u="none" strike="noStrike" kern="1200" cap="none" spc="0" normalizeH="0" baseline="0" noProof="0" err="1">
                <a:ln>
                  <a:noFill/>
                </a:ln>
                <a:solidFill>
                  <a:srgbClr val="000000"/>
                </a:solidFill>
                <a:effectLst/>
                <a:uLnTx/>
                <a:uFillTx/>
                <a:latin typeface="Verdana"/>
                <a:ea typeface="+mn-ea"/>
                <a:cs typeface="+mn-cs"/>
              </a:rPr>
              <a:t>technical</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specification</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en-US" sz="1600" b="0" i="0" u="none" strike="noStrike" kern="1200" cap="none" spc="0" normalizeH="0" baseline="0" noProof="0">
                <a:ln>
                  <a:noFill/>
                </a:ln>
                <a:solidFill>
                  <a:srgbClr val="000000"/>
                </a:solidFill>
                <a:effectLst/>
                <a:uLnTx/>
                <a:uFillTx/>
                <a:latin typeface="Verdana"/>
                <a:ea typeface="+mn-ea"/>
                <a:cs typeface="+mn-cs"/>
              </a:rPr>
              <a:t>of</a:t>
            </a:r>
            <a:r>
              <a:rPr kumimoji="0" lang="hu-HU" sz="1600" b="0" i="0" u="none" strike="noStrike" kern="1200" cap="none" spc="0" normalizeH="0" baseline="0" noProof="0">
                <a:ln>
                  <a:noFill/>
                </a:ln>
                <a:solidFill>
                  <a:srgbClr val="000000"/>
                </a:solidFill>
                <a:effectLst/>
                <a:uLnTx/>
                <a:uFillTx/>
                <a:latin typeface="Verdana"/>
                <a:ea typeface="+mn-ea"/>
                <a:cs typeface="+mn-cs"/>
              </a:rPr>
              <a:t> the </a:t>
            </a:r>
            <a:r>
              <a:rPr kumimoji="0" lang="hu-HU" sz="1600" b="0" i="0" u="none" strike="noStrike" kern="1200" cap="none" spc="0" normalizeH="0" baseline="0" noProof="0">
                <a:ln>
                  <a:noFill/>
                </a:ln>
                <a:solidFill>
                  <a:srgbClr val="FF0000"/>
                </a:solidFill>
                <a:effectLst/>
                <a:uLnTx/>
                <a:uFillTx/>
                <a:latin typeface="Verdana"/>
                <a:ea typeface="+mn-ea"/>
                <a:cs typeface="+mn-cs"/>
              </a:rPr>
              <a:t>Armv7 ISA</a:t>
            </a:r>
            <a:r>
              <a:rPr kumimoji="0" lang="en-US" sz="1600" b="0" i="0" u="none" strike="noStrike" kern="1200" cap="none" spc="0" normalizeH="0" baseline="0" noProof="0">
                <a:ln>
                  <a:noFill/>
                </a:ln>
                <a:solidFill>
                  <a:srgbClr val="FF0000"/>
                </a:solidFill>
                <a:effectLst/>
                <a:uLnTx/>
                <a:uFillTx/>
                <a:latin typeface="Verdana"/>
                <a:ea typeface="+mn-ea"/>
                <a:cs typeface="+mn-cs"/>
              </a:rPr>
              <a:t> </a:t>
            </a:r>
            <a:r>
              <a:rPr kumimoji="0" lang="en-US" sz="1600" b="0" i="0" u="none" strike="noStrike" kern="1200" cap="none" spc="0" normalizeH="0" baseline="0" noProof="0">
                <a:ln>
                  <a:noFill/>
                </a:ln>
                <a:solidFill>
                  <a:srgbClr val="000000"/>
                </a:solidFill>
                <a:effectLst/>
                <a:uLnTx/>
                <a:uFillTx/>
                <a:latin typeface="Verdana"/>
                <a:ea typeface="+mn-ea"/>
                <a:cs typeface="+mn-cs"/>
              </a:rPr>
              <a:t>ARM introduced </a:t>
            </a:r>
            <a:r>
              <a:rPr kumimoji="0" lang="en-US" sz="1600" b="0" i="0" u="none" strike="noStrike" kern="1200" cap="none" spc="0" normalizeH="0" baseline="0" noProof="0">
                <a:ln>
                  <a:noFill/>
                </a:ln>
                <a:solidFill>
                  <a:srgbClr val="FF0000"/>
                </a:solidFill>
                <a:effectLst/>
                <a:uLnTx/>
                <a:uFillTx/>
                <a:latin typeface="Verdana"/>
                <a:ea typeface="+mn-ea"/>
                <a:cs typeface="+mn-cs"/>
              </a:rPr>
              <a:t>three family profiles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Verdana"/>
                <a:ea typeface="+mn-ea"/>
                <a:cs typeface="+mn-cs"/>
              </a:rPr>
              <a:t>  </a:t>
            </a:r>
            <a:r>
              <a:rPr kumimoji="0" lang="hu-HU" sz="1600" b="0" i="0" u="none" strike="noStrike" kern="1200" cap="none" spc="0" normalizeH="0" baseline="0" noProof="0">
                <a:ln>
                  <a:noFill/>
                </a:ln>
                <a:solidFill>
                  <a:srgbClr val="0070C0"/>
                </a:solidFill>
                <a:effectLst/>
                <a:uLnTx/>
                <a:uFillTx/>
                <a:latin typeface="Verdana"/>
                <a:ea typeface="+mn-ea"/>
                <a:cs typeface="+mn-cs"/>
              </a:rPr>
              <a:t> </a:t>
            </a:r>
            <a:r>
              <a:rPr kumimoji="0" lang="en-US" sz="1600" b="0" i="0" u="none" strike="noStrike" kern="1200" cap="none" spc="0" normalizeH="0" baseline="0" noProof="0">
                <a:ln>
                  <a:noFill/>
                </a:ln>
                <a:solidFill>
                  <a:srgbClr val="0070C0"/>
                </a:solidFill>
                <a:effectLst/>
                <a:uLnTx/>
                <a:uFillTx/>
                <a:latin typeface="Verdana"/>
                <a:ea typeface="+mn-ea"/>
                <a:cs typeface="+mn-cs"/>
              </a:rPr>
              <a:t>to optimize its </a:t>
            </a:r>
            <a:r>
              <a:rPr kumimoji="0" lang="hu-HU" sz="1600" b="0" i="0" u="none" strike="noStrike" kern="1200" cap="none" spc="0" normalizeH="0" baseline="0" noProof="0">
                <a:ln>
                  <a:noFill/>
                </a:ln>
                <a:solidFill>
                  <a:srgbClr val="0070C0"/>
                </a:solidFill>
                <a:effectLst/>
                <a:uLnTx/>
                <a:uFillTx/>
                <a:latin typeface="Verdana"/>
                <a:ea typeface="+mn-ea"/>
                <a:cs typeface="+mn-cs"/>
              </a:rPr>
              <a:t>Cortex </a:t>
            </a:r>
            <a:r>
              <a:rPr kumimoji="0" lang="hu-HU" sz="1600" b="0" i="0" u="none" strike="noStrike" kern="1200" cap="none" spc="0" normalizeH="0" baseline="0" noProof="0" err="1">
                <a:ln>
                  <a:noFill/>
                </a:ln>
                <a:solidFill>
                  <a:srgbClr val="0070C0"/>
                </a:solidFill>
                <a:effectLst/>
                <a:uLnTx/>
                <a:uFillTx/>
                <a:latin typeface="Verdana"/>
                <a:ea typeface="+mn-ea"/>
                <a:cs typeface="+mn-cs"/>
              </a:rPr>
              <a:t>family</a:t>
            </a:r>
            <a:r>
              <a:rPr kumimoji="0" lang="hu-HU" sz="1600" b="0" i="0" u="none" strike="noStrike" kern="1200" cap="none" spc="0" normalizeH="0" baseline="0" noProof="0">
                <a:ln>
                  <a:noFill/>
                </a:ln>
                <a:solidFill>
                  <a:srgbClr val="0070C0"/>
                </a:solidFill>
                <a:effectLst/>
                <a:uLnTx/>
                <a:uFillTx/>
                <a:latin typeface="Verdana"/>
                <a:ea typeface="+mn-ea"/>
                <a:cs typeface="+mn-cs"/>
              </a:rPr>
              <a:t> </a:t>
            </a:r>
            <a:r>
              <a:rPr kumimoji="0" lang="en-US" sz="1600" b="0" i="0" u="none" strike="noStrike" kern="1200" cap="none" spc="0" normalizeH="0" baseline="0" noProof="0">
                <a:ln>
                  <a:noFill/>
                </a:ln>
                <a:solidFill>
                  <a:srgbClr val="0070C0"/>
                </a:solidFill>
                <a:effectLst/>
                <a:uLnTx/>
                <a:uFillTx/>
                <a:latin typeface="Verdana"/>
                <a:ea typeface="+mn-ea"/>
                <a:cs typeface="+mn-cs"/>
              </a:rPr>
              <a:t>CPU cores </a:t>
            </a:r>
            <a:r>
              <a:rPr kumimoji="0" lang="hu-HU" sz="1600" b="0" i="0" u="none" strike="noStrike" kern="1200" cap="none" spc="0" normalizeH="0" baseline="0" noProof="0">
                <a:ln>
                  <a:noFill/>
                </a:ln>
                <a:solidFill>
                  <a:srgbClr val="0070C0"/>
                </a:solidFill>
                <a:effectLst/>
                <a:uLnTx/>
                <a:uFillTx/>
                <a:latin typeface="Verdana"/>
                <a:ea typeface="+mn-ea"/>
                <a:cs typeface="+mn-cs"/>
              </a:rPr>
              <a:t>for</a:t>
            </a:r>
            <a:r>
              <a:rPr kumimoji="0" lang="en-US" sz="1600" b="0" i="0" u="none" strike="noStrike" kern="1200" cap="none" spc="0" normalizeH="0" baseline="0" noProof="0">
                <a:ln>
                  <a:noFill/>
                </a:ln>
                <a:solidFill>
                  <a:srgbClr val="0070C0"/>
                </a:solidFill>
                <a:effectLst/>
                <a:uLnTx/>
                <a:uFillTx/>
                <a:latin typeface="Verdana"/>
                <a:ea typeface="+mn-ea"/>
                <a:cs typeface="+mn-cs"/>
              </a:rPr>
              <a:t> specific market </a:t>
            </a:r>
            <a:r>
              <a:rPr kumimoji="0" lang="hu-HU" sz="1600" b="0" i="0" u="none" strike="noStrike" kern="1200" cap="none" spc="0" normalizeH="0" baseline="0" noProof="0">
                <a:ln>
                  <a:noFill/>
                </a:ln>
                <a:solidFill>
                  <a:srgbClr val="0070C0"/>
                </a:solidFill>
                <a:effectLst/>
                <a:uLnTx/>
                <a:uFillTx/>
                <a:latin typeface="Verdana"/>
                <a:ea typeface="+mn-ea"/>
                <a:cs typeface="+mn-cs"/>
              </a:rPr>
              <a:t>segments:</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23" name="Text Box 5"/>
          <p:cNvSpPr txBox="1">
            <a:spLocks noChangeArrowheads="1"/>
          </p:cNvSpPr>
          <p:nvPr/>
        </p:nvSpPr>
        <p:spPr bwMode="auto">
          <a:xfrm>
            <a:off x="3495523" y="2549230"/>
            <a:ext cx="19447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pitchFamily="34" charset="0"/>
                <a:ea typeface="+mn-ea"/>
                <a:cs typeface="+mn-cs"/>
              </a:rPr>
              <a:t>Cortex-R profile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pitchFamily="34" charset="0"/>
                <a:ea typeface="+mn-ea"/>
                <a:cs typeface="+mn-cs"/>
              </a:rPr>
              <a:t>(Real-time profile)</a:t>
            </a:r>
          </a:p>
        </p:txBody>
      </p:sp>
      <p:sp>
        <p:nvSpPr>
          <p:cNvPr id="24" name="Text Box 6"/>
          <p:cNvSpPr txBox="1">
            <a:spLocks noChangeArrowheads="1"/>
          </p:cNvSpPr>
          <p:nvPr/>
        </p:nvSpPr>
        <p:spPr bwMode="auto">
          <a:xfrm>
            <a:off x="6408153" y="2549230"/>
            <a:ext cx="245932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Cortex-M profile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altLang="en-US" sz="1300" b="1" i="0" u="none" strike="noStrike" kern="1200" cap="none" spc="0" normalizeH="0" baseline="0" noProof="0">
                <a:ln>
                  <a:noFill/>
                </a:ln>
                <a:solidFill>
                  <a:srgbClr val="000000"/>
                </a:solidFill>
                <a:effectLst/>
                <a:uLnTx/>
                <a:uFillTx/>
                <a:latin typeface="Verdana" pitchFamily="34" charset="0"/>
                <a:ea typeface="+mn-ea"/>
                <a:cs typeface="+mn-cs"/>
              </a:rPr>
              <a:t>M</a:t>
            </a:r>
            <a:r>
              <a:rPr kumimoji="0" lang="en-US" altLang="en-US" sz="1300" b="1" i="0" u="none" strike="noStrike" kern="1200" cap="none" spc="0" normalizeH="0" baseline="0" noProof="0" err="1">
                <a:ln>
                  <a:noFill/>
                </a:ln>
                <a:solidFill>
                  <a:srgbClr val="000000"/>
                </a:solidFill>
                <a:effectLst/>
                <a:uLnTx/>
                <a:uFillTx/>
                <a:latin typeface="Verdana" pitchFamily="34" charset="0"/>
                <a:ea typeface="+mn-ea"/>
                <a:cs typeface="+mn-cs"/>
              </a:rPr>
              <a:t>icrocontroller</a:t>
            </a: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 profile)</a:t>
            </a:r>
          </a:p>
        </p:txBody>
      </p:sp>
      <p:sp>
        <p:nvSpPr>
          <p:cNvPr id="25" name="Text Box 5"/>
          <p:cNvSpPr txBox="1">
            <a:spLocks noChangeArrowheads="1"/>
          </p:cNvSpPr>
          <p:nvPr/>
        </p:nvSpPr>
        <p:spPr bwMode="auto">
          <a:xfrm>
            <a:off x="251520" y="2549230"/>
            <a:ext cx="208903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pitchFamily="34" charset="0"/>
                <a:ea typeface="+mn-ea"/>
                <a:cs typeface="+mn-cs"/>
              </a:rPr>
              <a:t>Cortex-A profile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pitchFamily="34" charset="0"/>
                <a:ea typeface="+mn-ea"/>
                <a:cs typeface="+mn-cs"/>
              </a:rPr>
              <a:t>(Application profile)</a:t>
            </a:r>
          </a:p>
        </p:txBody>
      </p:sp>
      <p:sp>
        <p:nvSpPr>
          <p:cNvPr id="26" name="Text Box 13"/>
          <p:cNvSpPr txBox="1">
            <a:spLocks noChangeArrowheads="1"/>
          </p:cNvSpPr>
          <p:nvPr/>
        </p:nvSpPr>
        <p:spPr bwMode="auto">
          <a:xfrm>
            <a:off x="2267744" y="1664804"/>
            <a:ext cx="432522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pitchFamily="34" charset="0"/>
                <a:ea typeface="+mn-ea"/>
                <a:cs typeface="+mn-cs"/>
              </a:rPr>
              <a:t>Profiles of ARM’s Cortex family of CPU cores</a:t>
            </a:r>
            <a:endParaRPr kumimoji="0" lang="hu-HU" sz="1300" b="1" i="0" u="none" strike="noStrike" kern="1200" cap="none" spc="0" normalizeH="0" baseline="30000" noProof="0">
              <a:ln>
                <a:noFill/>
              </a:ln>
              <a:solidFill>
                <a:srgbClr val="000000"/>
              </a:solidFill>
              <a:effectLst/>
              <a:uLnTx/>
              <a:uFillTx/>
              <a:latin typeface="Verdana" pitchFamily="34" charset="0"/>
              <a:ea typeface="+mn-ea"/>
              <a:cs typeface="+mn-cs"/>
            </a:endParaRPr>
          </a:p>
        </p:txBody>
      </p:sp>
      <p:cxnSp>
        <p:nvCxnSpPr>
          <p:cNvPr id="27" name="Straight Connector 26"/>
          <p:cNvCxnSpPr>
            <a:endCxn id="30" idx="7"/>
          </p:cNvCxnSpPr>
          <p:nvPr/>
        </p:nvCxnSpPr>
        <p:spPr>
          <a:xfrm flipH="1">
            <a:off x="1319384" y="2168230"/>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31" idx="7"/>
          </p:cNvCxnSpPr>
          <p:nvPr/>
        </p:nvCxnSpPr>
        <p:spPr>
          <a:xfrm>
            <a:off x="4435825" y="2168230"/>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a:spLocks noChangeArrowheads="1"/>
          </p:cNvSpPr>
          <p:nvPr/>
        </p:nvSpPr>
        <p:spPr bwMode="auto">
          <a:xfrm>
            <a:off x="4401279" y="2438105"/>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30" name="Oval 13"/>
          <p:cNvSpPr>
            <a:spLocks noChangeArrowheads="1"/>
          </p:cNvSpPr>
          <p:nvPr/>
        </p:nvSpPr>
        <p:spPr bwMode="auto">
          <a:xfrm>
            <a:off x="1263828" y="2442700"/>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31" name="Oval 30"/>
          <p:cNvSpPr>
            <a:spLocks noChangeArrowheads="1"/>
          </p:cNvSpPr>
          <p:nvPr/>
        </p:nvSpPr>
        <p:spPr bwMode="auto">
          <a:xfrm>
            <a:off x="7691606" y="2452392"/>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cxnSp>
        <p:nvCxnSpPr>
          <p:cNvPr id="32" name="Straight Connector 31"/>
          <p:cNvCxnSpPr/>
          <p:nvPr/>
        </p:nvCxnSpPr>
        <p:spPr bwMode="auto">
          <a:xfrm flipH="1">
            <a:off x="4429622" y="1957192"/>
            <a:ext cx="11752" cy="48091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176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P spid="24" grpId="0"/>
      <p:bldP spid="25" grpId="0"/>
      <p:bldP spid="26" grpId="0"/>
      <p:bldP spid="29" grpId="0" animBg="1"/>
      <p:bldP spid="30" grpId="0" animBg="1"/>
      <p:bldP spid="31"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4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3. The Cortex family of CPU cores (3)</a:t>
            </a:r>
            <a:endParaRPr lang="en-US" sz="1700" dirty="0">
              <a:solidFill>
                <a:srgbClr val="FFFFFF"/>
              </a:solidFill>
            </a:endParaRPr>
          </a:p>
        </p:txBody>
      </p:sp>
      <p:sp>
        <p:nvSpPr>
          <p:cNvPr id="8" name="TextBox 7"/>
          <p:cNvSpPr txBox="1"/>
          <p:nvPr/>
        </p:nvSpPr>
        <p:spPr>
          <a:xfrm>
            <a:off x="73577" y="440668"/>
            <a:ext cx="73967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Profiles of ARM’s Cortex family of CPU cores </a:t>
            </a:r>
            <a:r>
              <a:rPr kumimoji="0" lang="en-US" sz="1800" b="0" i="0" u="none" strike="noStrike" kern="1200" cap="none" spc="0" normalizeH="0" baseline="0" noProof="0">
                <a:ln>
                  <a:noFill/>
                </a:ln>
                <a:effectLst/>
                <a:uLnTx/>
                <a:uFillTx/>
                <a:latin typeface="Verdana"/>
                <a:ea typeface="+mn-ea"/>
                <a:cs typeface="+mn-cs"/>
              </a:rPr>
              <a:t>[6], [7], [113]</a:t>
            </a:r>
            <a:r>
              <a:rPr kumimoji="0" lang="en-US" sz="1800" b="0" i="0" u="none" strike="noStrike" kern="1200" cap="none" spc="0" normalizeH="0" baseline="0" noProof="0">
                <a:ln>
                  <a:noFill/>
                </a:ln>
                <a:solidFill>
                  <a:srgbClr val="2D2D8A"/>
                </a:solidFill>
                <a:effectLst/>
                <a:uLnTx/>
                <a:uFillTx/>
                <a:latin typeface="Verdana"/>
                <a:ea typeface="+mn-ea"/>
                <a:cs typeface="+mn-cs"/>
              </a:rPr>
              <a:t> -2</a:t>
            </a:r>
          </a:p>
        </p:txBody>
      </p:sp>
      <p:sp>
        <p:nvSpPr>
          <p:cNvPr id="17" name="TextBox 16"/>
          <p:cNvSpPr txBox="1"/>
          <p:nvPr/>
        </p:nvSpPr>
        <p:spPr>
          <a:xfrm>
            <a:off x="262583" y="2891599"/>
            <a:ext cx="8259697"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Subsequently, 	</a:t>
            </a:r>
          </a:p>
        </p:txBody>
      </p:sp>
      <p:sp>
        <p:nvSpPr>
          <p:cNvPr id="3" name="Rounded Rectangle 2"/>
          <p:cNvSpPr/>
          <p:nvPr/>
        </p:nvSpPr>
        <p:spPr bwMode="auto">
          <a:xfrm>
            <a:off x="-508" y="800707"/>
            <a:ext cx="9216516" cy="2052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6" name="TextBox 15"/>
          <p:cNvSpPr txBox="1"/>
          <p:nvPr/>
        </p:nvSpPr>
        <p:spPr>
          <a:xfrm>
            <a:off x="73220" y="852842"/>
            <a:ext cx="36307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Cortex-A (application) profile</a:t>
            </a:r>
          </a:p>
        </p:txBody>
      </p:sp>
      <p:sp>
        <p:nvSpPr>
          <p:cNvPr id="20" name="TextBox 19"/>
          <p:cNvSpPr txBox="1"/>
          <p:nvPr/>
        </p:nvSpPr>
        <p:spPr>
          <a:xfrm>
            <a:off x="251520" y="1167877"/>
            <a:ext cx="8978355"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aims at </a:t>
            </a:r>
            <a:r>
              <a:rPr kumimoji="0" lang="en-US" sz="1600" b="0" i="0" u="none" strike="noStrike" kern="1200" cap="none" spc="0" normalizeH="0" baseline="0" noProof="0" dirty="0">
                <a:ln>
                  <a:noFill/>
                </a:ln>
                <a:solidFill>
                  <a:srgbClr val="0070C0"/>
                </a:solidFill>
                <a:effectLst/>
                <a:uLnTx/>
                <a:uFillTx/>
                <a:latin typeface="Verdana"/>
                <a:ea typeface="+mn-ea"/>
                <a:cs typeface="+mn-cs"/>
              </a:rPr>
              <a:t>application processors running mobile OSs and user applications</a:t>
            </a:r>
            <a:r>
              <a:rPr kumimoji="0" lang="en-US" sz="1600" b="0" i="0" u="none" strike="noStrike" kern="1200" cap="none" spc="0" normalizeH="0" baseline="0" noProof="0" dirty="0">
                <a:ln>
                  <a:noFill/>
                </a:ln>
                <a:solidFill>
                  <a:srgbClr val="000000"/>
                </a:solidFill>
                <a:effectLst/>
                <a:uLnTx/>
                <a:uFillTx/>
                <a:latin typeface="Verdana"/>
                <a:ea typeface="+mn-ea"/>
                <a:cs typeface="+mn-cs"/>
              </a:rPr>
              <a:t>, like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processors in smartphones, tablets, netbooks, eBook readers etc.</a:t>
            </a:r>
          </a:p>
        </p:txBody>
      </p:sp>
      <p:sp>
        <p:nvSpPr>
          <p:cNvPr id="5" name="Rounded Rectangle 4"/>
          <p:cNvSpPr/>
          <p:nvPr/>
        </p:nvSpPr>
        <p:spPr bwMode="auto">
          <a:xfrm>
            <a:off x="-21529" y="3240457"/>
            <a:ext cx="9144508" cy="162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1" name="TextBox 20"/>
          <p:cNvSpPr txBox="1"/>
          <p:nvPr/>
        </p:nvSpPr>
        <p:spPr>
          <a:xfrm>
            <a:off x="719572" y="3639835"/>
            <a:ext cx="7992380" cy="1800493"/>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a:t>
            </a:r>
            <a:r>
              <a:rPr lang="en-GB" sz="1600" dirty="0">
                <a:solidFill>
                  <a:srgbClr val="FF0000"/>
                </a:solidFill>
              </a:rPr>
              <a:t>AArch32 </a:t>
            </a:r>
            <a:r>
              <a:rPr lang="en-GB" sz="1600" dirty="0">
                <a:solidFill>
                  <a:srgbClr val="0070C0"/>
                </a:solidFill>
              </a:rPr>
              <a:t>execution mode </a:t>
            </a:r>
            <a:r>
              <a:rPr lang="en-GB" sz="1600" dirty="0"/>
              <a:t>to maintain </a:t>
            </a:r>
            <a:r>
              <a:rPr lang="en-GB" sz="1600" dirty="0">
                <a:solidFill>
                  <a:srgbClr val="0070C0"/>
                </a:solidFill>
              </a:rPr>
              <a:t>compatibility</a:t>
            </a:r>
            <a:r>
              <a:rPr lang="en-GB" sz="1600" dirty="0"/>
              <a:t> with the </a:t>
            </a:r>
            <a:r>
              <a:rPr lang="en-GB" sz="1600" dirty="0">
                <a:solidFill>
                  <a:srgbClr val="FF0000"/>
                </a:solidFill>
              </a:rPr>
              <a:t>A32</a:t>
            </a:r>
          </a:p>
          <a:p>
            <a:pPr>
              <a:spcAft>
                <a:spcPts val="600"/>
              </a:spcAft>
            </a:pPr>
            <a:r>
              <a:rPr lang="en-GB" sz="1600" dirty="0"/>
              <a:t>      instruction set and</a:t>
            </a:r>
          </a:p>
          <a:p>
            <a:pPr marL="285750" indent="-285750">
              <a:buFont typeface="Arial" panose="020B0604020202020204" pitchFamily="34" charset="0"/>
              <a:buChar char="•"/>
            </a:pPr>
            <a:r>
              <a:rPr lang="en-GB" sz="1600" dirty="0"/>
              <a:t>the </a:t>
            </a:r>
            <a:r>
              <a:rPr lang="en-GB" sz="1600" dirty="0">
                <a:solidFill>
                  <a:srgbClr val="FF0000"/>
                </a:solidFill>
              </a:rPr>
              <a:t>AArch64</a:t>
            </a:r>
            <a:r>
              <a:rPr lang="en-GB" sz="1600" dirty="0"/>
              <a:t> </a:t>
            </a:r>
            <a:r>
              <a:rPr lang="en-GB" sz="1600" dirty="0">
                <a:solidFill>
                  <a:srgbClr val="0070C0"/>
                </a:solidFill>
              </a:rPr>
              <a:t>execution modes</a:t>
            </a:r>
            <a:r>
              <a:rPr lang="en-GB" sz="1600" dirty="0"/>
              <a:t>, to allow using the new, 64-bit </a:t>
            </a:r>
            <a:r>
              <a:rPr lang="en-GB" sz="1600" dirty="0">
                <a:solidFill>
                  <a:srgbClr val="FF0000"/>
                </a:solidFill>
              </a:rPr>
              <a:t>A64</a:t>
            </a:r>
          </a:p>
          <a:p>
            <a:pPr>
              <a:spcAft>
                <a:spcPts val="1200"/>
              </a:spcAft>
            </a:pPr>
            <a:r>
              <a:rPr lang="en-GB" sz="1600" dirty="0"/>
              <a:t>      instruction set.</a:t>
            </a:r>
          </a:p>
          <a:p>
            <a:r>
              <a:rPr lang="en-GB" sz="1600" dirty="0"/>
              <a:t>    At the same time, in the AArch64 mode ARM </a:t>
            </a:r>
            <a:r>
              <a:rPr lang="en-GB" sz="1600" dirty="0">
                <a:solidFill>
                  <a:srgbClr val="0070C0"/>
                </a:solidFill>
              </a:rPr>
              <a:t>terminated the support</a:t>
            </a:r>
          </a:p>
          <a:p>
            <a:r>
              <a:rPr lang="en-GB" sz="1600" dirty="0">
                <a:solidFill>
                  <a:srgbClr val="0070C0"/>
                </a:solidFill>
              </a:rPr>
              <a:t>      of the Thumb instruction set</a:t>
            </a:r>
            <a:r>
              <a:rPr lang="en-GB" sz="1600" dirty="0"/>
              <a:t>, finally    </a:t>
            </a:r>
          </a:p>
        </p:txBody>
      </p:sp>
      <p:sp>
        <p:nvSpPr>
          <p:cNvPr id="24" name="TextBox 23"/>
          <p:cNvSpPr txBox="1"/>
          <p:nvPr/>
        </p:nvSpPr>
        <p:spPr>
          <a:xfrm>
            <a:off x="257555" y="3312261"/>
            <a:ext cx="9317367" cy="338554"/>
          </a:xfrm>
          <a:prstGeom prst="rect">
            <a:avLst/>
          </a:prstGeom>
          <a:noFill/>
        </p:spPr>
        <p:txBody>
          <a:bodyPr wrap="square" rtlCol="0">
            <a:spAutoFit/>
          </a:bodyPr>
          <a:lstStyle/>
          <a:p>
            <a:pPr marL="285750" indent="-285750">
              <a:buFont typeface="Arial" panose="020B0604020202020204" pitchFamily="34" charset="0"/>
              <a:buChar char="•"/>
            </a:pPr>
            <a:r>
              <a:rPr lang="en-GB" sz="1600" spc="-20" dirty="0"/>
              <a:t>the </a:t>
            </a:r>
            <a:r>
              <a:rPr lang="en-GB" sz="1600" spc="-20" dirty="0">
                <a:solidFill>
                  <a:srgbClr val="FF0000"/>
                </a:solidFill>
              </a:rPr>
              <a:t>Armv8.0-A ISA </a:t>
            </a:r>
            <a:r>
              <a:rPr lang="en-GB" sz="1600" spc="-20" dirty="0">
                <a:solidFill>
                  <a:srgbClr val="0070C0"/>
                </a:solidFill>
              </a:rPr>
              <a:t>supports </a:t>
            </a:r>
            <a:r>
              <a:rPr lang="en-GB" sz="1600" spc="-20" dirty="0">
                <a:solidFill>
                  <a:srgbClr val="FF0000"/>
                </a:solidFill>
              </a:rPr>
              <a:t>64-bit processing </a:t>
            </a:r>
            <a:r>
              <a:rPr lang="en-GB" sz="1600" spc="-20" dirty="0"/>
              <a:t>and introduced </a:t>
            </a:r>
            <a:r>
              <a:rPr lang="en-GB" sz="1600" spc="-20" dirty="0">
                <a:solidFill>
                  <a:srgbClr val="FF0000"/>
                </a:solidFill>
              </a:rPr>
              <a:t>two execution modes:</a:t>
            </a:r>
          </a:p>
        </p:txBody>
      </p:sp>
      <p:sp>
        <p:nvSpPr>
          <p:cNvPr id="25" name="TextBox 24"/>
          <p:cNvSpPr txBox="1"/>
          <p:nvPr/>
        </p:nvSpPr>
        <p:spPr>
          <a:xfrm>
            <a:off x="791580" y="2003722"/>
            <a:ext cx="5126724" cy="62324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32-bit </a:t>
            </a:r>
            <a:r>
              <a:rPr kumimoji="0" lang="en-US" sz="1600" b="0" i="0" u="none" strike="noStrike" kern="1200" cap="none" spc="0" normalizeH="0" baseline="0" noProof="0" dirty="0">
                <a:ln>
                  <a:noFill/>
                </a:ln>
                <a:solidFill>
                  <a:srgbClr val="FF0000"/>
                </a:solidFill>
                <a:effectLst/>
                <a:uLnTx/>
                <a:uFillTx/>
                <a:latin typeface="Verdana"/>
                <a:ea typeface="+mn-ea"/>
                <a:cs typeface="+mn-cs"/>
              </a:rPr>
              <a:t>A32</a:t>
            </a:r>
            <a:r>
              <a:rPr kumimoji="0" lang="en-US" sz="1600" b="0" i="0" u="none" strike="noStrike" kern="1200" cap="none" spc="0" normalizeH="0" baseline="0" noProof="0" dirty="0">
                <a:ln>
                  <a:noFill/>
                </a:ln>
                <a:solidFill>
                  <a:srgbClr val="000000"/>
                </a:solidFill>
                <a:effectLst/>
                <a:uLnTx/>
                <a:uFillTx/>
                <a:latin typeface="Verdana"/>
                <a:ea typeface="+mn-ea"/>
                <a:cs typeface="+mn-cs"/>
              </a:rPr>
              <a:t> and</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16-bit </a:t>
            </a:r>
            <a:r>
              <a:rPr kumimoji="0" lang="en-US" sz="1600" b="0" i="0" u="none" strike="noStrike" kern="1200" cap="none" spc="0" normalizeH="0" baseline="0" noProof="0" dirty="0">
                <a:ln>
                  <a:noFill/>
                </a:ln>
                <a:solidFill>
                  <a:srgbClr val="FF0000"/>
                </a:solidFill>
                <a:effectLst/>
                <a:uLnTx/>
                <a:uFillTx/>
                <a:latin typeface="Verdana"/>
                <a:ea typeface="+mn-ea"/>
                <a:cs typeface="+mn-cs"/>
              </a:rPr>
              <a:t>T32 </a:t>
            </a:r>
            <a:r>
              <a:rPr kumimoji="0" lang="en-US" sz="1600" b="0" i="0" u="none" strike="noStrike" kern="1200" cap="none" spc="0" normalizeH="0" baseline="0" noProof="0" dirty="0">
                <a:ln>
                  <a:noFill/>
                </a:ln>
                <a:solidFill>
                  <a:srgbClr val="000000"/>
                </a:solidFill>
                <a:effectLst/>
                <a:uLnTx/>
                <a:uFillTx/>
                <a:latin typeface="Verdana"/>
                <a:ea typeface="+mn-ea"/>
                <a:cs typeface="+mn-cs"/>
              </a:rPr>
              <a:t>(which is a subset of the A32)</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6" name="TextBox 25"/>
          <p:cNvSpPr txBox="1"/>
          <p:nvPr/>
        </p:nvSpPr>
        <p:spPr>
          <a:xfrm>
            <a:off x="521550" y="2536393"/>
            <a:ext cx="19832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instruction sets.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7" name="TextBox 26"/>
          <p:cNvSpPr txBox="1"/>
          <p:nvPr/>
        </p:nvSpPr>
        <p:spPr>
          <a:xfrm>
            <a:off x="251520" y="1707937"/>
            <a:ext cx="5579989"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At introduction it supported two</a:t>
            </a:r>
            <a:r>
              <a:rPr kumimoji="0" lang="en-US" sz="1600" b="0" i="0" u="none" strike="noStrike" kern="1200" cap="none" spc="0" normalizeH="0" baseline="0" noProof="0" dirty="0">
                <a:ln>
                  <a:noFill/>
                </a:ln>
                <a:solidFill>
                  <a:srgbClr val="0070C0"/>
                </a:solidFill>
                <a:effectLst/>
                <a:uLnTx/>
                <a:uFillTx/>
                <a:latin typeface="Verdana"/>
                <a:ea typeface="+mn-ea"/>
                <a:cs typeface="+mn-cs"/>
              </a:rPr>
              <a:t> instruction sets: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Rounded Rectangle 5"/>
          <p:cNvSpPr/>
          <p:nvPr/>
        </p:nvSpPr>
        <p:spPr bwMode="auto">
          <a:xfrm>
            <a:off x="11853" y="5498917"/>
            <a:ext cx="9142280" cy="885744"/>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8" name="TextBox 27"/>
          <p:cNvSpPr txBox="1"/>
          <p:nvPr/>
        </p:nvSpPr>
        <p:spPr>
          <a:xfrm>
            <a:off x="610784" y="5474936"/>
            <a:ext cx="3826201"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in the </a:t>
            </a:r>
            <a:r>
              <a:rPr lang="en-GB" sz="1600" dirty="0">
                <a:solidFill>
                  <a:srgbClr val="FF0000"/>
                </a:solidFill>
              </a:rPr>
              <a:t>Armv9.0-A ISA</a:t>
            </a:r>
          </a:p>
        </p:txBody>
      </p:sp>
      <p:sp>
        <p:nvSpPr>
          <p:cNvPr id="29" name="TextBox 28"/>
          <p:cNvSpPr txBox="1"/>
          <p:nvPr/>
        </p:nvSpPr>
        <p:spPr>
          <a:xfrm>
            <a:off x="971600" y="5744966"/>
            <a:ext cx="8092074" cy="584775"/>
          </a:xfrm>
          <a:prstGeom prst="rect">
            <a:avLst/>
          </a:prstGeom>
          <a:noFill/>
        </p:spPr>
        <p:txBody>
          <a:bodyPr wrap="square" rtlCol="0">
            <a:spAutoFit/>
          </a:bodyPr>
          <a:lstStyle/>
          <a:p>
            <a:r>
              <a:rPr lang="en-GB" sz="1600" dirty="0"/>
              <a:t>ARM </a:t>
            </a:r>
            <a:r>
              <a:rPr lang="en-GB" sz="1600" dirty="0">
                <a:solidFill>
                  <a:srgbClr val="0070C0"/>
                </a:solidFill>
              </a:rPr>
              <a:t>withdrew the general availability of the AArch32 execution mode</a:t>
            </a:r>
            <a:r>
              <a:rPr lang="en-GB" sz="1600" dirty="0"/>
              <a:t>,</a:t>
            </a:r>
          </a:p>
          <a:p>
            <a:r>
              <a:rPr lang="en-GB" sz="1600" dirty="0"/>
              <a:t>  as indicated in the next Figure.</a:t>
            </a:r>
          </a:p>
        </p:txBody>
      </p:sp>
    </p:spTree>
    <p:extLst>
      <p:ext uri="{BB962C8B-B14F-4D97-AF65-F5344CB8AC3E}">
        <p14:creationId xmlns:p14="http://schemas.microsoft.com/office/powerpoint/2010/main" val="140634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 calcmode="lin" valueType="num">
                                      <p:cBhvr additive="base">
                                        <p:cTn id="1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 calcmode="lin" valueType="num">
                                      <p:cBhvr additive="base">
                                        <p:cTn id="2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
                                            <p:txEl>
                                              <p:pRg st="1" end="1"/>
                                            </p:txEl>
                                          </p:spTgt>
                                        </p:tgtEl>
                                        <p:attrNameLst>
                                          <p:attrName>style.visibility</p:attrName>
                                        </p:attrNameLst>
                                      </p:cBhvr>
                                      <p:to>
                                        <p:strVal val="visible"/>
                                      </p:to>
                                    </p:set>
                                    <p:anim calcmode="lin" valueType="num">
                                      <p:cBhvr additive="base">
                                        <p:cTn id="25"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 calcmode="lin" valueType="num">
                                      <p:cBhvr additive="base">
                                        <p:cTn id="2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 calcmode="lin" valueType="num">
                                      <p:cBhvr additive="base">
                                        <p:cTn id="4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 calcmode="lin" valueType="num">
                                      <p:cBhvr additive="base">
                                        <p:cTn id="5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xEl>
                                              <p:pRg st="1" end="1"/>
                                            </p:txEl>
                                          </p:spTgt>
                                        </p:tgtEl>
                                        <p:attrNameLst>
                                          <p:attrName>style.visibility</p:attrName>
                                        </p:attrNameLst>
                                      </p:cBhvr>
                                      <p:to>
                                        <p:strVal val="visible"/>
                                      </p:to>
                                    </p:set>
                                    <p:anim calcmode="lin" valueType="num">
                                      <p:cBhvr additive="base">
                                        <p:cTn id="55"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xEl>
                                              <p:pRg st="2" end="2"/>
                                            </p:txEl>
                                          </p:spTgt>
                                        </p:tgtEl>
                                        <p:attrNameLst>
                                          <p:attrName>style.visibility</p:attrName>
                                        </p:attrNameLst>
                                      </p:cBhvr>
                                      <p:to>
                                        <p:strVal val="visible"/>
                                      </p:to>
                                    </p:set>
                                    <p:anim calcmode="lin" valueType="num">
                                      <p:cBhvr additive="base">
                                        <p:cTn id="5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
                                            <p:txEl>
                                              <p:pRg st="3" end="3"/>
                                            </p:txEl>
                                          </p:spTgt>
                                        </p:tgtEl>
                                        <p:attrNameLst>
                                          <p:attrName>style.visibility</p:attrName>
                                        </p:attrNameLst>
                                      </p:cBhvr>
                                      <p:to>
                                        <p:strVal val="visible"/>
                                      </p:to>
                                    </p:set>
                                    <p:anim calcmode="lin" valueType="num">
                                      <p:cBhvr additive="base">
                                        <p:cTn id="6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1">
                                            <p:txEl>
                                              <p:pRg st="4" end="4"/>
                                            </p:txEl>
                                          </p:spTgt>
                                        </p:tgtEl>
                                        <p:attrNameLst>
                                          <p:attrName>style.visibility</p:attrName>
                                        </p:attrNameLst>
                                      </p:cBhvr>
                                      <p:to>
                                        <p:strVal val="visible"/>
                                      </p:to>
                                    </p:set>
                                    <p:anim calcmode="lin" valueType="num">
                                      <p:cBhvr additive="base">
                                        <p:cTn id="75"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1">
                                            <p:txEl>
                                              <p:pRg st="4" end="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1">
                                            <p:txEl>
                                              <p:pRg st="5" end="5"/>
                                            </p:txEl>
                                          </p:spTgt>
                                        </p:tgtEl>
                                        <p:attrNameLst>
                                          <p:attrName>style.visibility</p:attrName>
                                        </p:attrNameLst>
                                      </p:cBhvr>
                                      <p:to>
                                        <p:strVal val="visible"/>
                                      </p:to>
                                    </p:set>
                                    <p:anim calcmode="lin" valueType="num">
                                      <p:cBhvr additive="base">
                                        <p:cTn id="79"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animBg="1"/>
      <p:bldP spid="5" grpId="0" animBg="1"/>
      <p:bldP spid="6" grpId="0" animBg="1"/>
      <p:bldP spid="28" grpId="0"/>
      <p:bldP spid="2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453933"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214" y="440668"/>
            <a:ext cx="1620957" cy="369332"/>
          </a:xfrm>
          <a:prstGeom prst="rect">
            <a:avLst/>
          </a:prstGeom>
          <a:noFill/>
        </p:spPr>
        <p:txBody>
          <a:bodyPr wrap="square" rtlCol="0">
            <a:spAutoFit/>
          </a:bodyPr>
          <a:lstStyle/>
          <a:p>
            <a:pPr>
              <a:defRPr/>
            </a:pPr>
            <a:r>
              <a:rPr lang="en-US">
                <a:solidFill>
                  <a:srgbClr val="333399"/>
                </a:solidFill>
              </a:rPr>
              <a:t>Cortex CPUs</a:t>
            </a:r>
          </a:p>
        </p:txBody>
      </p:sp>
      <p:sp>
        <p:nvSpPr>
          <p:cNvPr id="80"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3. The Cortex family of CPU cores (4)</a:t>
            </a:r>
            <a:endParaRPr lang="hu-HU" sz="1700" dirty="0">
              <a:solidFill>
                <a:srgbClr val="FFFFFF"/>
              </a:solidFill>
            </a:endParaRPr>
          </a:p>
        </p:txBody>
      </p:sp>
      <p:grpSp>
        <p:nvGrpSpPr>
          <p:cNvPr id="21" name="Group 20"/>
          <p:cNvGrpSpPr/>
          <p:nvPr/>
        </p:nvGrpSpPr>
        <p:grpSpPr>
          <a:xfrm>
            <a:off x="-198530" y="1047260"/>
            <a:ext cx="9299504" cy="5847125"/>
            <a:chOff x="-198530" y="1047260"/>
            <a:chExt cx="9299504" cy="5847125"/>
          </a:xfrm>
        </p:grpSpPr>
        <p:sp>
          <p:nvSpPr>
            <p:cNvPr id="3" name="Lekerekített téglalap 43"/>
            <p:cNvSpPr/>
            <p:nvPr/>
          </p:nvSpPr>
          <p:spPr>
            <a:xfrm>
              <a:off x="124761" y="494221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4" name="Lekerekített téglalap 42"/>
            <p:cNvSpPr/>
            <p:nvPr/>
          </p:nvSpPr>
          <p:spPr>
            <a:xfrm>
              <a:off x="1386456" y="2672916"/>
              <a:ext cx="1235533" cy="2844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5" name="Lekerekített téglalap 3"/>
            <p:cNvSpPr/>
            <p:nvPr/>
          </p:nvSpPr>
          <p:spPr>
            <a:xfrm>
              <a:off x="173717" y="5662081"/>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6" name="Lekerekített téglalap 4"/>
            <p:cNvSpPr/>
            <p:nvPr/>
          </p:nvSpPr>
          <p:spPr>
            <a:xfrm>
              <a:off x="1511253" y="5662081"/>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7" name="Lekerekített téglalap 5"/>
            <p:cNvSpPr/>
            <p:nvPr/>
          </p:nvSpPr>
          <p:spPr>
            <a:xfrm>
              <a:off x="2838373" y="5662081"/>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8" name="Lekerekített téglalap 6"/>
            <p:cNvSpPr/>
            <p:nvPr/>
          </p:nvSpPr>
          <p:spPr>
            <a:xfrm>
              <a:off x="5379245" y="5662081"/>
              <a:ext cx="216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t>
              </a:r>
              <a:r>
                <a:rPr kumimoji="0" lang="en-US"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.0</a:t>
              </a: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a:t>
              </a:r>
            </a:p>
          </p:txBody>
        </p:sp>
        <p:sp>
          <p:nvSpPr>
            <p:cNvPr id="9" name="Lekerekített téglalap 7"/>
            <p:cNvSpPr/>
            <p:nvPr/>
          </p:nvSpPr>
          <p:spPr>
            <a:xfrm>
              <a:off x="4172377" y="5662081"/>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a:t>
              </a:r>
            </a:p>
          </p:txBody>
        </p:sp>
        <p:sp>
          <p:nvSpPr>
            <p:cNvPr id="10" name="Lekerekített téglalap 8"/>
            <p:cNvSpPr/>
            <p:nvPr/>
          </p:nvSpPr>
          <p:spPr>
            <a:xfrm>
              <a:off x="1459049" y="4208765"/>
              <a:ext cx="1116000" cy="360000"/>
            </a:xfrm>
            <a:prstGeom prst="roundRect">
              <a:avLst/>
            </a:prstGeom>
            <a:solidFill>
              <a:srgbClr val="DECEA6"/>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1" name="Lekerekített téglalap 9"/>
            <p:cNvSpPr/>
            <p:nvPr/>
          </p:nvSpPr>
          <p:spPr>
            <a:xfrm>
              <a:off x="1486379" y="3753305"/>
              <a:ext cx="1086534" cy="360000"/>
            </a:xfrm>
            <a:prstGeom prst="roundRect">
              <a:avLst/>
            </a:prstGeom>
            <a:solidFill>
              <a:srgbClr val="C6C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2" name="Lekerekített téglalap 10"/>
            <p:cNvSpPr/>
            <p:nvPr/>
          </p:nvSpPr>
          <p:spPr>
            <a:xfrm>
              <a:off x="173717" y="5100934"/>
              <a:ext cx="1080000" cy="360000"/>
            </a:xfrm>
            <a:prstGeom prst="roundRect">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 name="Lekerekített téglalap 11"/>
            <p:cNvSpPr/>
            <p:nvPr/>
          </p:nvSpPr>
          <p:spPr>
            <a:xfrm>
              <a:off x="2766005" y="1628800"/>
              <a:ext cx="1188000" cy="388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 name="Lekerekített téglalap 12"/>
            <p:cNvSpPr/>
            <p:nvPr/>
          </p:nvSpPr>
          <p:spPr>
            <a:xfrm>
              <a:off x="2826880" y="2965934"/>
              <a:ext cx="1080000" cy="360000"/>
            </a:xfrm>
            <a:prstGeom prst="roundRect">
              <a:avLst/>
            </a:prstGeom>
            <a:solidFill>
              <a:srgbClr val="83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5" name="Lekerekített téglalap 13"/>
            <p:cNvSpPr/>
            <p:nvPr/>
          </p:nvSpPr>
          <p:spPr>
            <a:xfrm>
              <a:off x="2826880" y="212531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chemeClr val="bg1"/>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16" name="Lekerekített téglalap 14"/>
            <p:cNvSpPr/>
            <p:nvPr/>
          </p:nvSpPr>
          <p:spPr>
            <a:xfrm>
              <a:off x="4068492" y="1630628"/>
              <a:ext cx="1188000" cy="388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 name="Lekerekített téglalap 15"/>
            <p:cNvSpPr/>
            <p:nvPr/>
          </p:nvSpPr>
          <p:spPr>
            <a:xfrm>
              <a:off x="2816805" y="5114481"/>
              <a:ext cx="1080000" cy="360000"/>
            </a:xfrm>
            <a:prstGeom prst="roundRect">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8" name="Lekerekített téglalap 17"/>
            <p:cNvSpPr/>
            <p:nvPr/>
          </p:nvSpPr>
          <p:spPr>
            <a:xfrm>
              <a:off x="5379125" y="1160554"/>
              <a:ext cx="2160120" cy="442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9" name="Lekerekített téglalap 18"/>
            <p:cNvSpPr/>
            <p:nvPr/>
          </p:nvSpPr>
          <p:spPr>
            <a:xfrm>
              <a:off x="4117827" y="3344669"/>
              <a:ext cx="1084235" cy="360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20" name="Lekerekített téglalap 20"/>
            <p:cNvSpPr/>
            <p:nvPr/>
          </p:nvSpPr>
          <p:spPr>
            <a:xfrm>
              <a:off x="4117827" y="3764191"/>
              <a:ext cx="1080000" cy="360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28" name="Jobbra nyíl 30"/>
            <p:cNvSpPr/>
            <p:nvPr/>
          </p:nvSpPr>
          <p:spPr>
            <a:xfrm>
              <a:off x="5195747" y="3444673"/>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Lekerekített téglalap 36"/>
            <p:cNvSpPr/>
            <p:nvPr/>
          </p:nvSpPr>
          <p:spPr>
            <a:xfrm>
              <a:off x="5405378" y="1694868"/>
              <a:ext cx="1044000" cy="360000"/>
            </a:xfrm>
            <a:prstGeom prst="roundRect">
              <a:avLst/>
            </a:prstGeom>
            <a:solidFill>
              <a:srgbClr val="FFB3B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6" name="Lekerekített téglalap 8"/>
            <p:cNvSpPr/>
            <p:nvPr/>
          </p:nvSpPr>
          <p:spPr>
            <a:xfrm>
              <a:off x="4109370" y="4197879"/>
              <a:ext cx="1080000" cy="360000"/>
            </a:xfrm>
            <a:prstGeom prst="roundRect">
              <a:avLst/>
            </a:prstGeom>
            <a:solidFill>
              <a:srgbClr val="DECEA6"/>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7" name="Lekerekített téglalap 15"/>
            <p:cNvSpPr/>
            <p:nvPr/>
          </p:nvSpPr>
          <p:spPr>
            <a:xfrm>
              <a:off x="4107789" y="4634391"/>
              <a:ext cx="1080000" cy="360000"/>
            </a:xfrm>
            <a:prstGeom prst="roundRect">
              <a:avLst/>
            </a:prstGeom>
            <a:solidFill>
              <a:srgbClr val="DEC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23" name="TextBox 22"/>
            <p:cNvSpPr txBox="1"/>
            <p:nvPr/>
          </p:nvSpPr>
          <p:spPr>
            <a:xfrm>
              <a:off x="208429" y="6074815"/>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46" name="TextBox 45"/>
            <p:cNvSpPr txBox="1"/>
            <p:nvPr/>
          </p:nvSpPr>
          <p:spPr>
            <a:xfrm>
              <a:off x="1548704" y="6087515"/>
              <a:ext cx="10166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(2000)</a:t>
              </a:r>
            </a:p>
          </p:txBody>
        </p:sp>
        <p:sp>
          <p:nvSpPr>
            <p:cNvPr id="47" name="TextBox 46"/>
            <p:cNvSpPr txBox="1"/>
            <p:nvPr/>
          </p:nvSpPr>
          <p:spPr>
            <a:xfrm>
              <a:off x="2905946" y="6087515"/>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(2002)</a:t>
              </a:r>
            </a:p>
          </p:txBody>
        </p:sp>
        <p:sp>
          <p:nvSpPr>
            <p:cNvPr id="48" name="TextBox 47"/>
            <p:cNvSpPr txBox="1"/>
            <p:nvPr/>
          </p:nvSpPr>
          <p:spPr>
            <a:xfrm>
              <a:off x="3982244" y="6074060"/>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a:t>
              </a:r>
              <a:r>
                <a:rPr kumimoji="0" lang="hu-HU" sz="1200" b="0" i="0" u="none" strike="noStrike" kern="1200" cap="none" spc="0" normalizeH="0" baseline="0" noProof="0">
                  <a:ln>
                    <a:noFill/>
                  </a:ln>
                  <a:solidFill>
                    <a:srgbClr val="000000"/>
                  </a:solidFill>
                  <a:effectLst/>
                  <a:uLnTx/>
                  <a:uFillTx/>
                  <a:latin typeface="Verdana"/>
                  <a:ea typeface="+mn-ea"/>
                  <a:cs typeface="+mn-cs"/>
                </a:rPr>
                <a:t>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49" name="TextBox 48"/>
            <p:cNvSpPr txBox="1"/>
            <p:nvPr/>
          </p:nvSpPr>
          <p:spPr>
            <a:xfrm>
              <a:off x="5797169" y="6087515"/>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41" name="Rounded Rectangle 40"/>
            <p:cNvSpPr/>
            <p:nvPr/>
          </p:nvSpPr>
          <p:spPr bwMode="auto">
            <a:xfrm>
              <a:off x="1241631" y="4181699"/>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42" name="TextBox 41"/>
            <p:cNvSpPr txBox="1"/>
            <p:nvPr/>
          </p:nvSpPr>
          <p:spPr>
            <a:xfrm>
              <a:off x="1397372" y="1832660"/>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53" name="TextBox 52"/>
            <p:cNvSpPr txBox="1"/>
            <p:nvPr/>
          </p:nvSpPr>
          <p:spPr>
            <a:xfrm>
              <a:off x="-198530" y="4223455"/>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 of bytecodes</a:t>
              </a:r>
            </a:p>
          </p:txBody>
        </p:sp>
        <p:sp>
          <p:nvSpPr>
            <p:cNvPr id="55" name="Rounded Rectangle 54"/>
            <p:cNvSpPr/>
            <p:nvPr/>
          </p:nvSpPr>
          <p:spPr bwMode="auto">
            <a:xfrm>
              <a:off x="93791" y="5056973"/>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59" name="Jobbra nyíl 30"/>
            <p:cNvSpPr/>
            <p:nvPr/>
          </p:nvSpPr>
          <p:spPr>
            <a:xfrm>
              <a:off x="6030764" y="223042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0" name="Jobbra nyíl 30"/>
            <p:cNvSpPr/>
            <p:nvPr/>
          </p:nvSpPr>
          <p:spPr>
            <a:xfrm>
              <a:off x="6462824" y="178639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5" name="Jobbra nyíl 30"/>
            <p:cNvSpPr/>
            <p:nvPr/>
          </p:nvSpPr>
          <p:spPr>
            <a:xfrm>
              <a:off x="3941930" y="223176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6" name="Jobbra nyíl 30"/>
            <p:cNvSpPr/>
            <p:nvPr/>
          </p:nvSpPr>
          <p:spPr>
            <a:xfrm>
              <a:off x="4622565" y="223145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7" name="Jobbra nyíl 30"/>
            <p:cNvSpPr/>
            <p:nvPr/>
          </p:nvSpPr>
          <p:spPr>
            <a:xfrm>
              <a:off x="2594059" y="386521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9" name="Jobbra nyíl 30"/>
            <p:cNvSpPr/>
            <p:nvPr/>
          </p:nvSpPr>
          <p:spPr>
            <a:xfrm>
              <a:off x="2585599" y="432003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0" name="Jobbra nyíl 30"/>
            <p:cNvSpPr/>
            <p:nvPr/>
          </p:nvSpPr>
          <p:spPr>
            <a:xfrm>
              <a:off x="3361723" y="432402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1" name="Jobbra nyíl 30"/>
            <p:cNvSpPr/>
            <p:nvPr/>
          </p:nvSpPr>
          <p:spPr>
            <a:xfrm>
              <a:off x="1286635" y="520710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2" name="Jobbra nyíl 30"/>
            <p:cNvSpPr/>
            <p:nvPr/>
          </p:nvSpPr>
          <p:spPr>
            <a:xfrm>
              <a:off x="2043266" y="520757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3" name="Jobbra nyíl 30"/>
            <p:cNvSpPr/>
            <p:nvPr/>
          </p:nvSpPr>
          <p:spPr>
            <a:xfrm>
              <a:off x="3918296" y="5201699"/>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5" name="Jobbra nyíl 30"/>
            <p:cNvSpPr/>
            <p:nvPr/>
          </p:nvSpPr>
          <p:spPr>
            <a:xfrm>
              <a:off x="3941930" y="307037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6" name="Jobbra nyíl 30"/>
            <p:cNvSpPr/>
            <p:nvPr/>
          </p:nvSpPr>
          <p:spPr>
            <a:xfrm>
              <a:off x="4622565" y="3070062"/>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6" name="TextBox 25"/>
            <p:cNvSpPr txBox="1"/>
            <p:nvPr/>
          </p:nvSpPr>
          <p:spPr>
            <a:xfrm>
              <a:off x="5622288" y="1282599"/>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3" name="TextBox 82"/>
            <p:cNvSpPr txBox="1"/>
            <p:nvPr/>
          </p:nvSpPr>
          <p:spPr>
            <a:xfrm>
              <a:off x="6567393" y="1291537"/>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30" name="Straight Connector 29"/>
            <p:cNvCxnSpPr/>
            <p:nvPr/>
          </p:nvCxnSpPr>
          <p:spPr bwMode="auto">
            <a:xfrm>
              <a:off x="6446659" y="118157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Lekerekített téglalap 18"/>
            <p:cNvSpPr/>
            <p:nvPr/>
          </p:nvSpPr>
          <p:spPr>
            <a:xfrm>
              <a:off x="5405484" y="2703795"/>
              <a:ext cx="1044000" cy="1404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77" name="Lekerekített téglalap 76"/>
            <p:cNvSpPr/>
            <p:nvPr/>
          </p:nvSpPr>
          <p:spPr>
            <a:xfrm>
              <a:off x="7638270" y="1156115"/>
              <a:ext cx="1283960" cy="442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1" name="TextBox 82"/>
            <p:cNvSpPr txBox="1"/>
            <p:nvPr/>
          </p:nvSpPr>
          <p:spPr>
            <a:xfrm>
              <a:off x="7895909" y="1279749"/>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2" name="Lekerekített téglalap 7"/>
            <p:cNvSpPr/>
            <p:nvPr/>
          </p:nvSpPr>
          <p:spPr>
            <a:xfrm>
              <a:off x="7711960" y="5650140"/>
              <a:ext cx="1188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88" name="TextBox 48"/>
            <p:cNvSpPr txBox="1"/>
            <p:nvPr/>
          </p:nvSpPr>
          <p:spPr>
            <a:xfrm>
              <a:off x="7202890" y="6076050"/>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V1</a:t>
              </a:r>
              <a:endParaRPr kumimoji="0" lang="en-GB"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(2021</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89" name="Rounded Rectangle 1"/>
            <p:cNvSpPr/>
            <p:nvPr/>
          </p:nvSpPr>
          <p:spPr bwMode="auto">
            <a:xfrm>
              <a:off x="1253717" y="2663409"/>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0" name="Jobbra nyíl 30"/>
            <p:cNvSpPr/>
            <p:nvPr/>
          </p:nvSpPr>
          <p:spPr>
            <a:xfrm>
              <a:off x="5205035" y="3864940"/>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1" name="Lekerekített téglalap 18"/>
            <p:cNvSpPr/>
            <p:nvPr/>
          </p:nvSpPr>
          <p:spPr>
            <a:xfrm>
              <a:off x="6463547" y="2723045"/>
              <a:ext cx="1044000" cy="1404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2" name="Lekerekített téglalap 15"/>
            <p:cNvSpPr/>
            <p:nvPr/>
          </p:nvSpPr>
          <p:spPr>
            <a:xfrm>
              <a:off x="5406195" y="5134065"/>
              <a:ext cx="1080000" cy="360000"/>
            </a:xfrm>
            <a:prstGeom prst="roundRect">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93" name="Lekerekített téglalap 36"/>
            <p:cNvSpPr/>
            <p:nvPr/>
          </p:nvSpPr>
          <p:spPr>
            <a:xfrm>
              <a:off x="6482665" y="2713460"/>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a:ln>
                    <a:noFill/>
                  </a:ln>
                  <a:solidFill>
                    <a:schemeClr val="bg1"/>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94" name="Jobbra nyíl 30"/>
            <p:cNvSpPr/>
            <p:nvPr/>
          </p:nvSpPr>
          <p:spPr>
            <a:xfrm>
              <a:off x="6855400" y="1794710"/>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5" name="Lekerekített téglalap 13"/>
            <p:cNvSpPr/>
            <p:nvPr/>
          </p:nvSpPr>
          <p:spPr>
            <a:xfrm>
              <a:off x="7765705" y="2129240"/>
              <a:ext cx="1116000" cy="468000"/>
            </a:xfrm>
            <a:prstGeom prst="roundRect">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a:solidFill>
                    <a:schemeClr val="bg1"/>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96" name="Jobbra nyíl 30"/>
            <p:cNvSpPr/>
            <p:nvPr/>
          </p:nvSpPr>
          <p:spPr>
            <a:xfrm>
              <a:off x="6910490" y="2231285"/>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7" name="Lekerekített téglalap 18"/>
            <p:cNvSpPr/>
            <p:nvPr/>
          </p:nvSpPr>
          <p:spPr>
            <a:xfrm>
              <a:off x="7764455" y="2710035"/>
              <a:ext cx="1116000" cy="1404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a:solidFill>
                    <a:srgbClr val="000000"/>
                  </a:solidFill>
                  <a:latin typeface="Verdana"/>
                  <a:ea typeface="Verdana" panose="020B0604030504040204" pitchFamily="34" charset="0"/>
                  <a:cs typeface="Verdana" panose="020B0604030504040204" pitchFamily="34" charset="0"/>
                </a:rPr>
                <a:t>Aarch32</a:t>
              </a:r>
              <a:r>
                <a:rPr lang="en-GB" sz="1050" baseline="3000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8" name="Lekerekített téglalap 36"/>
            <p:cNvSpPr/>
            <p:nvPr/>
          </p:nvSpPr>
          <p:spPr>
            <a:xfrm>
              <a:off x="7784835" y="2720545"/>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99" name="Jobbra nyíl 30"/>
            <p:cNvSpPr/>
            <p:nvPr/>
          </p:nvSpPr>
          <p:spPr>
            <a:xfrm>
              <a:off x="7521330" y="3455405"/>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TextBox 79"/>
            <p:cNvSpPr txBox="1"/>
            <p:nvPr/>
          </p:nvSpPr>
          <p:spPr>
            <a:xfrm>
              <a:off x="6109" y="3091737"/>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capabilities</a:t>
              </a:r>
            </a:p>
          </p:txBody>
        </p:sp>
        <p:sp>
          <p:nvSpPr>
            <p:cNvPr id="78" name="Rounded Rectangle 77"/>
            <p:cNvSpPr/>
            <p:nvPr/>
          </p:nvSpPr>
          <p:spPr bwMode="auto">
            <a:xfrm>
              <a:off x="2693616" y="1627677"/>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9" name="TextBox 78"/>
            <p:cNvSpPr txBox="1"/>
            <p:nvPr/>
          </p:nvSpPr>
          <p:spPr>
            <a:xfrm>
              <a:off x="437056" y="6601997"/>
              <a:ext cx="3159228" cy="292388"/>
            </a:xfrm>
            <a:prstGeom prst="rect">
              <a:avLst/>
            </a:prstGeom>
            <a:noFill/>
          </p:spPr>
          <p:txBody>
            <a:bodyPr wrap="square" rtlCol="0">
              <a:spAutoFit/>
            </a:bodyPr>
            <a:lstStyle/>
            <a:p>
              <a:pPr lvl="0"/>
              <a:r>
                <a:rPr lang="en-GB" sz="1300">
                  <a:solidFill>
                    <a:srgbClr val="000000"/>
                  </a:solidFill>
                </a:rPr>
                <a:t>For the </a:t>
              </a:r>
              <a:r>
                <a:rPr lang="hu-HU" sz="1300">
                  <a:solidFill>
                    <a:srgbClr val="000000"/>
                  </a:solidFill>
                </a:rPr>
                <a:t>Remarks</a:t>
              </a:r>
              <a:r>
                <a:rPr lang="en-GB" sz="1300">
                  <a:solidFill>
                    <a:srgbClr val="000000"/>
                  </a:solidFill>
                </a:rPr>
                <a:t> s</a:t>
              </a:r>
              <a:r>
                <a:rPr lang="hu-HU" sz="1300">
                  <a:solidFill>
                    <a:srgbClr val="000000"/>
                  </a:solidFill>
                </a:rPr>
                <a:t>ee the next slide.</a:t>
              </a:r>
              <a:endParaRPr lang="en-US"/>
            </a:p>
          </p:txBody>
        </p:sp>
        <p:sp>
          <p:nvSpPr>
            <p:cNvPr id="22" name="Rounded Rectangle 21"/>
            <p:cNvSpPr/>
            <p:nvPr/>
          </p:nvSpPr>
          <p:spPr bwMode="auto">
            <a:xfrm>
              <a:off x="4014112" y="1047260"/>
              <a:ext cx="5016608" cy="5810740"/>
            </a:xfrm>
            <a:prstGeom prst="roundRect">
              <a:avLst/>
            </a:prstGeom>
            <a:noFill/>
            <a:ln w="28575" cap="flat" cmpd="sng" algn="ctr">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grpSp>
    </p:spTree>
    <p:extLst>
      <p:ext uri="{BB962C8B-B14F-4D97-AF65-F5344CB8AC3E}">
        <p14:creationId xmlns:p14="http://schemas.microsoft.com/office/powerpoint/2010/main" val="31070940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3. The Cortex family of CPU cores (5)</a:t>
            </a:r>
            <a:endParaRPr lang="en-US" sz="1700" dirty="0">
              <a:solidFill>
                <a:srgbClr val="FFFFFF"/>
              </a:solidFill>
            </a:endParaRPr>
          </a:p>
        </p:txBody>
      </p:sp>
      <p:sp>
        <p:nvSpPr>
          <p:cNvPr id="4" name="TextBox 3"/>
          <p:cNvSpPr txBox="1"/>
          <p:nvPr/>
        </p:nvSpPr>
        <p:spPr>
          <a:xfrm>
            <a:off x="230892" y="773705"/>
            <a:ext cx="8913108" cy="2616101"/>
          </a:xfrm>
          <a:prstGeom prst="rect">
            <a:avLst/>
          </a:prstGeom>
          <a:noFill/>
        </p:spPr>
        <p:txBody>
          <a:bodyPr wrap="square" rtlCol="0">
            <a:spAutoFit/>
          </a:bodyPr>
          <a:lstStyle/>
          <a:p>
            <a:pPr>
              <a:spcAft>
                <a:spcPts val="200"/>
              </a:spcAft>
            </a:pPr>
            <a:r>
              <a:rPr lang="hu-HU" sz="1600" baseline="30000"/>
              <a:t>1</a:t>
            </a:r>
            <a:r>
              <a:rPr lang="en-US" sz="1600"/>
              <a:t>The Advanced SIMD architecture extension</a:t>
            </a:r>
            <a:r>
              <a:rPr lang="hu-HU" sz="1600"/>
              <a:t> is </a:t>
            </a:r>
            <a:r>
              <a:rPr lang="en-US" sz="1600"/>
              <a:t>commonly referred to as </a:t>
            </a:r>
            <a:r>
              <a:rPr lang="hu-HU" sz="1600"/>
              <a:t>the</a:t>
            </a:r>
          </a:p>
          <a:p>
            <a:pPr>
              <a:spcAft>
                <a:spcPts val="400"/>
              </a:spcAft>
            </a:pPr>
            <a:r>
              <a:rPr lang="hu-HU" sz="1600"/>
              <a:t>   </a:t>
            </a:r>
            <a:r>
              <a:rPr lang="en-US" sz="1600"/>
              <a:t>NEON technology</a:t>
            </a:r>
            <a:r>
              <a:rPr lang="hu-HU" sz="1600"/>
              <a:t>.</a:t>
            </a:r>
          </a:p>
          <a:p>
            <a:pPr>
              <a:spcAft>
                <a:spcPts val="400"/>
              </a:spcAft>
            </a:pPr>
            <a:r>
              <a:rPr lang="hu-HU" sz="1600"/>
              <a:t>The VFP subset became depricated in the Armv8 ISA.</a:t>
            </a:r>
          </a:p>
          <a:p>
            <a:pPr>
              <a:spcAft>
                <a:spcPts val="400"/>
              </a:spcAft>
            </a:pPr>
            <a:r>
              <a:rPr lang="hu-HU" sz="1600" baseline="30000"/>
              <a:t>3</a:t>
            </a:r>
            <a:r>
              <a:rPr lang="hu-HU" sz="1600"/>
              <a:t>Jazelle-RTC (ThumbEE) became depricated in Armv7 Issue C in 10/2011.</a:t>
            </a:r>
          </a:p>
          <a:p>
            <a:r>
              <a:rPr lang="hu-HU" sz="1600" baseline="30000"/>
              <a:t>4</a:t>
            </a:r>
            <a:r>
              <a:rPr lang="hu-HU" sz="1600"/>
              <a:t>The </a:t>
            </a:r>
            <a:r>
              <a:rPr lang="en-US" sz="1600" err="1"/>
              <a:t>SV</a:t>
            </a:r>
            <a:r>
              <a:rPr lang="hu-HU" sz="1600"/>
              <a:t>E (Scalable Vector Extension) subset became introduced in the</a:t>
            </a:r>
          </a:p>
          <a:p>
            <a:pPr>
              <a:spcAft>
                <a:spcPts val="600"/>
              </a:spcAft>
            </a:pPr>
            <a:r>
              <a:rPr lang="hu-HU" sz="1600"/>
              <a:t>   Armv8 ISA </a:t>
            </a:r>
            <a:r>
              <a:rPr lang="en-GB" sz="1600"/>
              <a:t>as an optional feature, </a:t>
            </a:r>
            <a:r>
              <a:rPr lang="hu-HU" sz="1600"/>
              <a:t>only in 201</a:t>
            </a:r>
            <a:r>
              <a:rPr lang="en-US" sz="1600"/>
              <a:t>7</a:t>
            </a:r>
            <a:r>
              <a:rPr lang="hu-HU" sz="1600"/>
              <a:t>.</a:t>
            </a:r>
            <a:endParaRPr lang="en-GB" sz="1600"/>
          </a:p>
          <a:p>
            <a:r>
              <a:rPr lang="en-GB" sz="1600" baseline="30000"/>
              <a:t>5</a:t>
            </a:r>
            <a:r>
              <a:rPr lang="en-GB" sz="1600"/>
              <a:t>The AArch32 execution mode is only supported in certain implementations, e.g.</a:t>
            </a:r>
          </a:p>
          <a:p>
            <a:pPr>
              <a:spcAft>
                <a:spcPts val="400"/>
              </a:spcAft>
            </a:pPr>
            <a:r>
              <a:rPr lang="en-GB" sz="1600"/>
              <a:t>    in the Cortex-A510 CPU.</a:t>
            </a:r>
          </a:p>
          <a:p>
            <a:r>
              <a:rPr lang="en-GB" sz="1600" baseline="30000"/>
              <a:t>6</a:t>
            </a:r>
            <a:r>
              <a:rPr lang="en-GB" sz="1600"/>
              <a:t> The Thumb extension aims at reducing code size.</a:t>
            </a:r>
            <a:endParaRPr lang="hu-HU" sz="1600"/>
          </a:p>
        </p:txBody>
      </p:sp>
      <p:sp>
        <p:nvSpPr>
          <p:cNvPr id="6" name="TextBox 5"/>
          <p:cNvSpPr txBox="1"/>
          <p:nvPr/>
        </p:nvSpPr>
        <p:spPr>
          <a:xfrm>
            <a:off x="73100" y="440668"/>
            <a:ext cx="4107022" cy="338554"/>
          </a:xfrm>
          <a:prstGeom prst="rect">
            <a:avLst/>
          </a:prstGeom>
          <a:noFill/>
        </p:spPr>
        <p:txBody>
          <a:bodyPr wrap="square" rtlCol="0">
            <a:spAutoFit/>
          </a:bodyPr>
          <a:lstStyle/>
          <a:p>
            <a:r>
              <a:rPr lang="hu-HU" sz="1600">
                <a:solidFill>
                  <a:srgbClr val="FF0000"/>
                </a:solidFill>
              </a:rPr>
              <a:t>Remarks</a:t>
            </a:r>
            <a:r>
              <a:rPr lang="en-GB" sz="1600">
                <a:solidFill>
                  <a:srgbClr val="FF0000"/>
                </a:solidFill>
              </a:rPr>
              <a:t> to the introduced extensions</a:t>
            </a:r>
            <a:endParaRPr lang="en-US" sz="1600">
              <a:solidFill>
                <a:srgbClr val="FF0000"/>
              </a:solidFill>
            </a:endParaRPr>
          </a:p>
        </p:txBody>
      </p:sp>
    </p:spTree>
    <p:extLst>
      <p:ext uri="{BB962C8B-B14F-4D97-AF65-F5344CB8AC3E}">
        <p14:creationId xmlns:p14="http://schemas.microsoft.com/office/powerpoint/2010/main" val="32030809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4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3. The Cortex family of CPU cores (6)</a:t>
            </a:r>
            <a:endParaRPr lang="en-US" sz="1700" dirty="0">
              <a:solidFill>
                <a:srgbClr val="FFFFFF"/>
              </a:solidFill>
            </a:endParaRPr>
          </a:p>
        </p:txBody>
      </p:sp>
      <p:sp>
        <p:nvSpPr>
          <p:cNvPr id="4" name="TextBox 3"/>
          <p:cNvSpPr txBox="1"/>
          <p:nvPr/>
        </p:nvSpPr>
        <p:spPr>
          <a:xfrm>
            <a:off x="73577" y="818710"/>
            <a:ext cx="41613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Cortex-R (Real-time) profile </a:t>
            </a:r>
            <a:r>
              <a:rPr kumimoji="0" lang="en-US" sz="1600" b="0" i="0" u="none" strike="noStrike" kern="1200" cap="none" spc="0" normalizeH="0" baseline="0" noProof="0" dirty="0">
                <a:ln>
                  <a:noFill/>
                </a:ln>
                <a:solidFill>
                  <a:srgbClr val="000000"/>
                </a:solidFill>
                <a:effectLst/>
                <a:uLnTx/>
                <a:uFillTx/>
                <a:latin typeface="Verdana"/>
                <a:ea typeface="+mn-ea"/>
                <a:cs typeface="+mn-cs"/>
              </a:rPr>
              <a:t>[113]</a:t>
            </a:r>
          </a:p>
        </p:txBody>
      </p:sp>
      <p:sp>
        <p:nvSpPr>
          <p:cNvPr id="6" name="TextBox 5"/>
          <p:cNvSpPr txBox="1"/>
          <p:nvPr/>
        </p:nvSpPr>
        <p:spPr>
          <a:xfrm>
            <a:off x="109590" y="2122002"/>
            <a:ext cx="47289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Cortex-M (Microcontroller) profile </a:t>
            </a:r>
            <a:r>
              <a:rPr kumimoji="0" lang="en-US" sz="1600" b="0" i="0" u="none" strike="noStrike" kern="1200" cap="none" spc="0" normalizeH="0" baseline="0" noProof="0" dirty="0">
                <a:ln>
                  <a:noFill/>
                </a:ln>
                <a:solidFill>
                  <a:srgbClr val="000000"/>
                </a:solidFill>
                <a:effectLst/>
                <a:uLnTx/>
                <a:uFillTx/>
                <a:latin typeface="Verdana"/>
                <a:ea typeface="+mn-ea"/>
                <a:cs typeface="+mn-cs"/>
              </a:rPr>
              <a:t>[113]</a:t>
            </a:r>
          </a:p>
        </p:txBody>
      </p:sp>
      <p:sp>
        <p:nvSpPr>
          <p:cNvPr id="10" name="TextBox 9"/>
          <p:cNvSpPr txBox="1"/>
          <p:nvPr/>
        </p:nvSpPr>
        <p:spPr>
          <a:xfrm>
            <a:off x="232553" y="1716667"/>
            <a:ext cx="5262979"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supports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A32 and T32 </a:t>
            </a:r>
            <a:r>
              <a:rPr kumimoji="0" lang="en-US" sz="1600" b="0" i="0" u="none" strike="noStrike" kern="1200" cap="none" spc="0" normalizeH="0" baseline="0" noProof="0" dirty="0">
                <a:ln>
                  <a:noFill/>
                </a:ln>
                <a:solidFill>
                  <a:srgbClr val="000000"/>
                </a:solidFill>
                <a:effectLst/>
                <a:uLnTx/>
                <a:uFillTx/>
                <a:latin typeface="Verdana"/>
                <a:ea typeface="+mn-ea"/>
                <a:cs typeface="+mn-cs"/>
              </a:rPr>
              <a:t>instruction sets.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TextBox 11"/>
          <p:cNvSpPr txBox="1"/>
          <p:nvPr/>
        </p:nvSpPr>
        <p:spPr>
          <a:xfrm>
            <a:off x="445332" y="3343344"/>
            <a:ext cx="7069371" cy="66172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supports </a:t>
            </a:r>
            <a:r>
              <a:rPr kumimoji="0" lang="en-US" sz="1600" b="0" i="0" u="none" strike="noStrike" kern="1200" cap="none" spc="0" normalizeH="0" baseline="0" noProof="0" dirty="0">
                <a:ln>
                  <a:noFill/>
                </a:ln>
                <a:solidFill>
                  <a:srgbClr val="0070C0"/>
                </a:solidFill>
                <a:effectLst/>
                <a:uLnTx/>
                <a:uFillTx/>
                <a:latin typeface="Verdana"/>
                <a:ea typeface="+mn-ea"/>
                <a:cs typeface="+mn-cs"/>
              </a:rPr>
              <a:t>writing interrupt handlers in high-level languages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maintains a variant of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T32 </a:t>
            </a:r>
            <a:r>
              <a:rPr kumimoji="0" lang="en-US" sz="1600" b="0" i="0" u="none" strike="noStrike" kern="1200" cap="none" spc="0" normalizeH="0" baseline="0" noProof="0" dirty="0">
                <a:ln>
                  <a:noFill/>
                </a:ln>
                <a:solidFill>
                  <a:srgbClr val="000000"/>
                </a:solidFill>
                <a:effectLst/>
                <a:uLnTx/>
                <a:uFillTx/>
                <a:latin typeface="Verdana"/>
                <a:ea typeface="+mn-ea"/>
                <a:cs typeface="+mn-cs"/>
              </a:rPr>
              <a:t>instruction set.</a:t>
            </a:r>
          </a:p>
        </p:txBody>
      </p:sp>
      <p:sp>
        <p:nvSpPr>
          <p:cNvPr id="8" name="TextBox 7"/>
          <p:cNvSpPr txBox="1"/>
          <p:nvPr/>
        </p:nvSpPr>
        <p:spPr>
          <a:xfrm>
            <a:off x="73577" y="440668"/>
            <a:ext cx="74784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Profiles of ARM’s Cortex family of CPU cores </a:t>
            </a:r>
            <a:r>
              <a:rPr kumimoji="0" lang="en-US" sz="1800" b="0" i="0" u="none" strike="noStrike" kern="1200" cap="none" spc="0" normalizeH="0" baseline="0" noProof="0">
                <a:ln>
                  <a:noFill/>
                </a:ln>
                <a:effectLst/>
                <a:uLnTx/>
                <a:uFillTx/>
                <a:latin typeface="Verdana"/>
                <a:ea typeface="+mn-ea"/>
                <a:cs typeface="+mn-cs"/>
              </a:rPr>
              <a:t>[6], [7], [113]</a:t>
            </a:r>
            <a:r>
              <a:rPr kumimoji="0" lang="en-US" sz="1800" b="0" i="0" u="none" strike="noStrike" kern="1200" cap="none" spc="0" normalizeH="0" baseline="0" noProof="0">
                <a:ln>
                  <a:noFill/>
                </a:ln>
                <a:solidFill>
                  <a:srgbClr val="2D2D8A"/>
                </a:solidFill>
                <a:effectLst/>
                <a:uLnTx/>
                <a:uFillTx/>
                <a:latin typeface="Verdana"/>
                <a:ea typeface="+mn-ea"/>
                <a:cs typeface="+mn-cs"/>
              </a:rPr>
              <a:t> -3</a:t>
            </a:r>
          </a:p>
        </p:txBody>
      </p:sp>
      <p:sp>
        <p:nvSpPr>
          <p:cNvPr id="3" name="Rounded Rectangle 2"/>
          <p:cNvSpPr/>
          <p:nvPr/>
        </p:nvSpPr>
        <p:spPr bwMode="auto">
          <a:xfrm>
            <a:off x="20510" y="1157029"/>
            <a:ext cx="9144000" cy="580664"/>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285750" lvl="0" indent="-285750">
              <a:buFont typeface="Arial" panose="020B0604020202020204" pitchFamily="34" charset="0"/>
              <a:buChar char="•"/>
              <a:defRPr/>
            </a:pPr>
            <a:endParaRPr lang="en-US" sz="1600" dirty="0">
              <a:solidFill>
                <a:srgbClr val="000000"/>
              </a:solidFill>
            </a:endParaRPr>
          </a:p>
        </p:txBody>
      </p:sp>
      <p:sp>
        <p:nvSpPr>
          <p:cNvPr id="9" name="Rounded Rectangle 8"/>
          <p:cNvSpPr/>
          <p:nvPr/>
        </p:nvSpPr>
        <p:spPr bwMode="auto">
          <a:xfrm>
            <a:off x="7129" y="2487733"/>
            <a:ext cx="9144508" cy="830997"/>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3" name="TextBox 12"/>
          <p:cNvSpPr txBox="1"/>
          <p:nvPr/>
        </p:nvSpPr>
        <p:spPr>
          <a:xfrm>
            <a:off x="239538" y="2480408"/>
            <a:ext cx="8957901" cy="830997"/>
          </a:xfrm>
          <a:prstGeom prst="rect">
            <a:avLst/>
          </a:prstGeom>
          <a:noFill/>
        </p:spPr>
        <p:txBody>
          <a:bodyPr wrap="none" rtlCol="0">
            <a:spAutoFit/>
          </a:bodyPr>
          <a:lstStyle/>
          <a:p>
            <a:pPr marL="285750" lvl="0" indent="-285750">
              <a:buFont typeface="Arial" panose="020B0604020202020204" pitchFamily="34" charset="0"/>
              <a:buChar char="•"/>
              <a:defRPr/>
            </a:pPr>
            <a:r>
              <a:rPr lang="en-US" sz="1600" dirty="0">
                <a:solidFill>
                  <a:srgbClr val="000000"/>
                </a:solidFill>
              </a:rPr>
              <a:t>CPUs of the M profile are optimized </a:t>
            </a:r>
            <a:r>
              <a:rPr lang="en-US" sz="1600" dirty="0">
                <a:solidFill>
                  <a:srgbClr val="0070C0"/>
                </a:solidFill>
              </a:rPr>
              <a:t>for deeply embedded CPUs aimed at</a:t>
            </a:r>
          </a:p>
          <a:p>
            <a:pPr lvl="0">
              <a:defRPr/>
            </a:pPr>
            <a:r>
              <a:rPr lang="en-US" sz="1600" dirty="0">
                <a:solidFill>
                  <a:srgbClr val="0070C0"/>
                </a:solidFill>
              </a:rPr>
              <a:t>      microcontroller and cost-sensitive applications</a:t>
            </a:r>
            <a:r>
              <a:rPr lang="en-US" sz="1600" dirty="0">
                <a:solidFill>
                  <a:srgbClr val="000000"/>
                </a:solidFill>
              </a:rPr>
              <a:t>, like automotive body electronics</a:t>
            </a:r>
          </a:p>
          <a:p>
            <a:pPr lvl="0">
              <a:defRPr/>
            </a:pPr>
            <a:r>
              <a:rPr lang="en-US" sz="1600" dirty="0">
                <a:solidFill>
                  <a:srgbClr val="000000"/>
                </a:solidFill>
              </a:rPr>
              <a:t>      </a:t>
            </a:r>
            <a:r>
              <a:rPr lang="hu-HU" sz="1600" dirty="0" err="1">
                <a:solidFill>
                  <a:srgbClr val="000000"/>
                </a:solidFill>
              </a:rPr>
              <a:t>or</a:t>
            </a:r>
            <a:r>
              <a:rPr lang="hu-HU" sz="1600" dirty="0">
                <a:solidFill>
                  <a:srgbClr val="000000"/>
                </a:solidFill>
              </a:rPr>
              <a:t> </a:t>
            </a:r>
            <a:r>
              <a:rPr lang="en-US" sz="1600" dirty="0">
                <a:solidFill>
                  <a:srgbClr val="000000"/>
                </a:solidFill>
              </a:rPr>
              <a:t>smart sensors.</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232553" y="1171587"/>
            <a:ext cx="8596137" cy="584775"/>
          </a:xfrm>
          <a:prstGeom prst="rect">
            <a:avLst/>
          </a:prstGeom>
          <a:noFill/>
        </p:spPr>
        <p:txBody>
          <a:bodyPr wrap="square" rtlCol="0">
            <a:spAutoFit/>
          </a:bodyPr>
          <a:lstStyle/>
          <a:p>
            <a:pPr marL="285750" lvl="0" indent="-285750">
              <a:buFont typeface="Arial" panose="020B0604020202020204" pitchFamily="34" charset="0"/>
              <a:buChar char="•"/>
              <a:defRPr/>
            </a:pPr>
            <a:r>
              <a:rPr lang="en-US" sz="1600" dirty="0">
                <a:solidFill>
                  <a:srgbClr val="000000"/>
                </a:solidFill>
              </a:rPr>
              <a:t>It aims at </a:t>
            </a:r>
            <a:r>
              <a:rPr lang="en-US" sz="1600" dirty="0">
                <a:solidFill>
                  <a:srgbClr val="0070C0"/>
                </a:solidFill>
              </a:rPr>
              <a:t>embedded CPUs for real time applications</a:t>
            </a:r>
            <a:r>
              <a:rPr lang="en-US" sz="1600" dirty="0">
                <a:solidFill>
                  <a:srgbClr val="2D2D8A"/>
                </a:solidFill>
              </a:rPr>
              <a:t>, </a:t>
            </a:r>
            <a:r>
              <a:rPr lang="en-US" sz="1600" dirty="0">
                <a:solidFill>
                  <a:srgbClr val="000000"/>
                </a:solidFill>
              </a:rPr>
              <a:t>like mass storage or</a:t>
            </a:r>
          </a:p>
          <a:p>
            <a:pPr lvl="0">
              <a:defRPr/>
            </a:pPr>
            <a:r>
              <a:rPr lang="en-US" sz="1600" dirty="0">
                <a:solidFill>
                  <a:srgbClr val="000000"/>
                </a:solidFill>
              </a:rPr>
              <a:t>      printer controllers.</a:t>
            </a:r>
          </a:p>
        </p:txBody>
      </p:sp>
    </p:spTree>
    <p:extLst>
      <p:ext uri="{BB962C8B-B14F-4D97-AF65-F5344CB8AC3E}">
        <p14:creationId xmlns:p14="http://schemas.microsoft.com/office/powerpoint/2010/main" val="425158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 calcmode="lin" valueType="num">
                                      <p:cBhvr additive="base">
                                        <p:cTn id="3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 calcmode="lin" valueType="num">
                                      <p:cBhvr additive="base">
                                        <p:cTn id="4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634" y="440668"/>
            <a:ext cx="3483646" cy="369332"/>
          </a:xfrm>
          <a:prstGeom prst="rect">
            <a:avLst/>
          </a:prstGeom>
          <a:noFill/>
        </p:spPr>
        <p:txBody>
          <a:bodyPr wrap="square" rtlCol="0">
            <a:spAutoFit/>
          </a:bodyPr>
          <a:lstStyle/>
          <a:p>
            <a:r>
              <a:rPr lang="en-US" err="1">
                <a:solidFill>
                  <a:schemeClr val="accent6"/>
                </a:solidFill>
              </a:rPr>
              <a:t>ARM's</a:t>
            </a:r>
            <a:r>
              <a:rPr lang="en-US">
                <a:solidFill>
                  <a:schemeClr val="accent6"/>
                </a:solidFill>
              </a:rPr>
              <a:t> business model </a:t>
            </a:r>
            <a:r>
              <a:rPr lang="en-US"/>
              <a:t>[117]</a:t>
            </a:r>
          </a:p>
        </p:txBody>
      </p:sp>
      <p:sp>
        <p:nvSpPr>
          <p:cNvPr id="6"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GB" sz="1700">
                <a:solidFill>
                  <a:srgbClr val="FFFFFF"/>
                </a:solidFill>
              </a:rPr>
              <a:t>5</a:t>
            </a:r>
            <a:r>
              <a:rPr lang="hu-HU" sz="1700">
                <a:solidFill>
                  <a:srgbClr val="FFFFFF"/>
                </a:solidFill>
              </a:rPr>
              <a:t>)</a:t>
            </a:r>
            <a:endParaRPr lang="en-US" sz="1700">
              <a:solidFill>
                <a:srgbClr val="FFFFFF"/>
              </a:solidFill>
            </a:endParaRPr>
          </a:p>
        </p:txBody>
      </p:sp>
      <p:pic>
        <p:nvPicPr>
          <p:cNvPr id="8" name="Picture 7"/>
          <p:cNvPicPr>
            <a:picLocks noChangeAspect="1"/>
          </p:cNvPicPr>
          <p:nvPr/>
        </p:nvPicPr>
        <p:blipFill rotWithShape="1">
          <a:blip r:embed="rId2"/>
          <a:srcRect t="34616"/>
          <a:stretch/>
        </p:blipFill>
        <p:spPr>
          <a:xfrm>
            <a:off x="621181" y="2888940"/>
            <a:ext cx="7416204" cy="3060340"/>
          </a:xfrm>
          <a:prstGeom prst="rect">
            <a:avLst/>
          </a:prstGeom>
        </p:spPr>
      </p:pic>
      <p:sp>
        <p:nvSpPr>
          <p:cNvPr id="9" name="Rounded Rectangle 8"/>
          <p:cNvSpPr/>
          <p:nvPr/>
        </p:nvSpPr>
        <p:spPr bwMode="auto">
          <a:xfrm>
            <a:off x="7245" y="1467699"/>
            <a:ext cx="9117012" cy="1296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3" name="TextBox 2"/>
          <p:cNvSpPr txBox="1"/>
          <p:nvPr/>
        </p:nvSpPr>
        <p:spPr>
          <a:xfrm>
            <a:off x="90502" y="1571065"/>
            <a:ext cx="9297033" cy="1154162"/>
          </a:xfrm>
          <a:prstGeom prst="rect">
            <a:avLst/>
          </a:prstGeom>
          <a:noFill/>
        </p:spPr>
        <p:txBody>
          <a:bodyPr wrap="square" rtlCol="0">
            <a:spAutoFit/>
          </a:bodyPr>
          <a:lstStyle/>
          <a:p>
            <a:pPr marL="285750" indent="-285750">
              <a:buFont typeface="Arial" panose="020B0604020202020204" pitchFamily="34" charset="0"/>
              <a:buChar char="•"/>
            </a:pPr>
            <a:r>
              <a:rPr lang="en-US" sz="1600" dirty="0"/>
              <a:t>ARM possesses the Arm ISA as well as develops functional units and licenses them</a:t>
            </a:r>
          </a:p>
          <a:p>
            <a:pPr>
              <a:spcAft>
                <a:spcPts val="600"/>
              </a:spcAft>
            </a:pPr>
            <a:r>
              <a:rPr lang="en-US" sz="1600" dirty="0"/>
              <a:t>     to semiconductor companies.</a:t>
            </a:r>
          </a:p>
          <a:p>
            <a:pPr marL="285750" indent="-285750">
              <a:buFont typeface="Arial" panose="020B0604020202020204" pitchFamily="34" charset="0"/>
              <a:buChar char="•"/>
            </a:pPr>
            <a:r>
              <a:rPr lang="en-US" sz="1600" spc="-70" dirty="0"/>
              <a:t>ARM receives an upfront </a:t>
            </a:r>
            <a:r>
              <a:rPr lang="en-US" sz="1600" spc="-70" dirty="0">
                <a:solidFill>
                  <a:srgbClr val="0070C0"/>
                </a:solidFill>
              </a:rPr>
              <a:t>license fee </a:t>
            </a:r>
            <a:r>
              <a:rPr lang="en-US" sz="1600" spc="-70" dirty="0"/>
              <a:t>and subsequently a </a:t>
            </a:r>
            <a:r>
              <a:rPr lang="en-US" sz="1600" spc="-70" dirty="0">
                <a:solidFill>
                  <a:srgbClr val="0070C0"/>
                </a:solidFill>
              </a:rPr>
              <a:t>royalty</a:t>
            </a:r>
            <a:r>
              <a:rPr lang="en-US" sz="1600" spc="-70" dirty="0"/>
              <a:t> on every chip that contains</a:t>
            </a:r>
          </a:p>
          <a:p>
            <a:r>
              <a:rPr lang="en-US" sz="1600" spc="-50" dirty="0"/>
              <a:t>      its technology.</a:t>
            </a:r>
          </a:p>
        </p:txBody>
      </p:sp>
      <p:pic>
        <p:nvPicPr>
          <p:cNvPr id="10" name="Picture 9"/>
          <p:cNvPicPr>
            <a:picLocks noChangeAspect="1"/>
          </p:cNvPicPr>
          <p:nvPr/>
        </p:nvPicPr>
        <p:blipFill rotWithShape="1">
          <a:blip r:embed="rId2"/>
          <a:srcRect l="-130" t="-769" r="130" b="87692"/>
          <a:stretch/>
        </p:blipFill>
        <p:spPr>
          <a:xfrm>
            <a:off x="935596" y="836712"/>
            <a:ext cx="6336704" cy="522976"/>
          </a:xfrm>
          <a:prstGeom prst="rect">
            <a:avLst/>
          </a:prstGeom>
        </p:spPr>
      </p:pic>
      <p:sp>
        <p:nvSpPr>
          <p:cNvPr id="12" name="Rounded Rectangle 11"/>
          <p:cNvSpPr/>
          <p:nvPr/>
        </p:nvSpPr>
        <p:spPr bwMode="auto">
          <a:xfrm>
            <a:off x="31536" y="6133956"/>
            <a:ext cx="9124257" cy="584775"/>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3" name="TextBox 12"/>
          <p:cNvSpPr txBox="1"/>
          <p:nvPr/>
        </p:nvSpPr>
        <p:spPr>
          <a:xfrm>
            <a:off x="71438" y="6133956"/>
            <a:ext cx="8457765"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Semiconductor partners fabricate and sell chips to OEMs (Original Equipment</a:t>
            </a:r>
          </a:p>
          <a:p>
            <a:r>
              <a:rPr lang="en-US" sz="1600" dirty="0"/>
              <a:t>      Manufacturers) while OEMs provide feedback to Arm for new design needs.</a:t>
            </a:r>
          </a:p>
        </p:txBody>
      </p:sp>
    </p:spTree>
    <p:extLst>
      <p:ext uri="{BB962C8B-B14F-4D97-AF65-F5344CB8AC3E}">
        <p14:creationId xmlns:p14="http://schemas.microsoft.com/office/powerpoint/2010/main" val="365473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 calcmode="lin" valueType="num">
                                      <p:cBhvr additive="base">
                                        <p:cTn id="2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18" y="440668"/>
            <a:ext cx="88104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2D2D8A"/>
                </a:solidFill>
                <a:effectLst/>
                <a:uLnTx/>
                <a:uFillTx/>
                <a:latin typeface="Verdana"/>
                <a:ea typeface="+mn-ea"/>
                <a:cs typeface="+mn-cs"/>
              </a:rPr>
              <a:t>Exten</a:t>
            </a:r>
            <a:r>
              <a:rPr kumimoji="0" lang="hu-HU" sz="1800" b="0" i="0" u="none" strike="noStrike" kern="1200" cap="none" spc="0" normalizeH="0" baseline="0" noProof="0">
                <a:ln>
                  <a:noFill/>
                </a:ln>
                <a:solidFill>
                  <a:srgbClr val="2D2D8A"/>
                </a:solidFill>
                <a:effectLst/>
                <a:uLnTx/>
                <a:uFillTx/>
                <a:latin typeface="Verdana"/>
                <a:ea typeface="+mn-ea"/>
                <a:cs typeface="+mn-cs"/>
              </a:rPr>
              <a:t>ding</a:t>
            </a:r>
            <a:r>
              <a:rPr kumimoji="0" lang="en-US" sz="1800" b="0" i="0" u="none" strike="noStrike" kern="1200" cap="none" spc="0" normalizeH="0" baseline="0" noProof="0">
                <a:ln>
                  <a:noFill/>
                </a:ln>
                <a:solidFill>
                  <a:srgbClr val="2D2D8A"/>
                </a:solidFill>
                <a:effectLst/>
                <a:uLnTx/>
                <a:uFillTx/>
                <a:latin typeface="Verdana"/>
                <a:ea typeface="+mn-ea"/>
                <a:cs typeface="+mn-cs"/>
              </a:rPr>
              <a:t> the ARM Cortex family with the </a:t>
            </a:r>
            <a:r>
              <a:rPr kumimoji="0" lang="en-US" sz="1800" b="0" i="0" u="none" strike="noStrike" kern="1200" cap="none" spc="0" normalizeH="0" baseline="0" noProof="0" err="1">
                <a:ln>
                  <a:noFill/>
                </a:ln>
                <a:solidFill>
                  <a:srgbClr val="2D2D8A"/>
                </a:solidFill>
                <a:effectLst/>
                <a:uLnTx/>
                <a:uFillTx/>
                <a:latin typeface="Verdana"/>
                <a:ea typeface="+mn-ea"/>
                <a:cs typeface="+mn-cs"/>
              </a:rPr>
              <a:t>SecurCore</a:t>
            </a:r>
            <a:r>
              <a:rPr kumimoji="0" lang="en-US" sz="1800" b="0" i="0" u="none" strike="noStrike" kern="1200" cap="none" spc="0" normalizeH="0" baseline="0" noProof="0">
                <a:ln>
                  <a:noFill/>
                </a:ln>
                <a:solidFill>
                  <a:srgbClr val="2D2D8A"/>
                </a:solidFill>
                <a:effectLst/>
                <a:uLnTx/>
                <a:uFillTx/>
                <a:latin typeface="Verdana"/>
                <a:ea typeface="+mn-ea"/>
                <a:cs typeface="+mn-cs"/>
              </a:rPr>
              <a:t> profile in 10/2007</a:t>
            </a:r>
          </a:p>
        </p:txBody>
      </p:sp>
      <p:sp>
        <p:nvSpPr>
          <p:cNvPr id="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3. The Cortex family of CPU cores (7)</a:t>
            </a:r>
            <a:endParaRPr lang="en-US" sz="1700" dirty="0">
              <a:solidFill>
                <a:srgbClr val="FFFFFF"/>
              </a:solidFill>
            </a:endParaRPr>
          </a:p>
        </p:txBody>
      </p:sp>
      <p:sp>
        <p:nvSpPr>
          <p:cNvPr id="2" name="Rounded Rectangle 1"/>
          <p:cNvSpPr/>
          <p:nvPr/>
        </p:nvSpPr>
        <p:spPr bwMode="auto">
          <a:xfrm>
            <a:off x="-508" y="836788"/>
            <a:ext cx="9216516" cy="68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235659" y="836788"/>
            <a:ext cx="6141810" cy="62324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In 10/2007 ARM introduced the </a:t>
            </a:r>
            <a:r>
              <a:rPr kumimoji="0" lang="en-US" sz="1600" b="0" i="0" u="none" strike="noStrike" kern="1200" cap="none" spc="0" normalizeH="0" baseline="0" noProof="0" err="1">
                <a:ln>
                  <a:noFill/>
                </a:ln>
                <a:solidFill>
                  <a:srgbClr val="FF0000"/>
                </a:solidFill>
                <a:effectLst/>
                <a:uLnTx/>
                <a:uFillTx/>
                <a:latin typeface="Verdana"/>
                <a:ea typeface="+mn-ea"/>
                <a:cs typeface="+mn-cs"/>
              </a:rPr>
              <a:t>SecurCore</a:t>
            </a:r>
            <a:r>
              <a:rPr kumimoji="0" lang="en-US" sz="1600" b="0" i="0" u="none" strike="noStrike" kern="1200" cap="none" spc="0" normalizeH="0" baseline="0" noProof="0">
                <a:ln>
                  <a:noFill/>
                </a:ln>
                <a:solidFill>
                  <a:srgbClr val="FF0000"/>
                </a:solidFill>
                <a:effectLst/>
                <a:uLnTx/>
                <a:uFillTx/>
                <a:latin typeface="Verdana"/>
                <a:ea typeface="+mn-ea"/>
                <a:cs typeface="+mn-cs"/>
              </a:rPr>
              <a:t> profile</a:t>
            </a:r>
            <a:r>
              <a:rPr kumimoji="0" lang="en-US" sz="1600" b="0" i="0" u="none" strike="noStrike" kern="1200" cap="none" spc="0" normalizeH="0" baseline="0" noProof="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It is optimized </a:t>
            </a:r>
            <a:r>
              <a:rPr kumimoji="0" lang="en-US" sz="1600" b="0" i="0" u="none" strike="noStrike" kern="1200" cap="none" spc="0" normalizeH="0" baseline="0" noProof="0">
                <a:ln>
                  <a:noFill/>
                </a:ln>
                <a:solidFill>
                  <a:srgbClr val="0070C0"/>
                </a:solidFill>
                <a:effectLst/>
                <a:uLnTx/>
                <a:uFillTx/>
                <a:latin typeface="Verdana"/>
                <a:ea typeface="+mn-ea"/>
                <a:cs typeface="+mn-cs"/>
              </a:rPr>
              <a:t>for smart card and secure applications</a:t>
            </a:r>
            <a:r>
              <a:rPr kumimoji="0" lang="en-US" sz="1600" b="0" i="0" u="none" strike="noStrike" kern="1200" cap="none" spc="0" normalizeH="0" baseline="0" noProof="0">
                <a:ln>
                  <a:noFill/>
                </a:ln>
                <a:solidFill>
                  <a:srgbClr val="000000"/>
                </a:solidFill>
                <a:effectLst/>
                <a:uLnTx/>
                <a:uFillTx/>
                <a:latin typeface="Verdana"/>
                <a:ea typeface="+mn-ea"/>
                <a:cs typeface="+mn-cs"/>
              </a:rPr>
              <a:t>. </a:t>
            </a:r>
          </a:p>
        </p:txBody>
      </p:sp>
    </p:spTree>
    <p:extLst>
      <p:ext uri="{BB962C8B-B14F-4D97-AF65-F5344CB8AC3E}">
        <p14:creationId xmlns:p14="http://schemas.microsoft.com/office/powerpoint/2010/main" val="108667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8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3. The Cortex family of CPU cores (8)</a:t>
            </a:r>
            <a:endParaRPr lang="en-US" sz="1700" dirty="0">
              <a:solidFill>
                <a:srgbClr val="FFFFFF"/>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875" t="13200" r="9625" b="6600"/>
          <a:stretch/>
        </p:blipFill>
        <p:spPr bwMode="auto">
          <a:xfrm>
            <a:off x="2887579" y="693135"/>
            <a:ext cx="6118095" cy="611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774" y="652686"/>
            <a:ext cx="283603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Overview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Cortex profiles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 and related CPU cores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(as of 2015</a:t>
            </a:r>
            <a:r>
              <a:rPr kumimoji="0" lang="hu-HU" sz="1800" b="0" i="0" u="none" strike="noStrike" kern="1200" cap="none" spc="0" normalizeH="0" baseline="0" noProof="0" dirty="0">
                <a:ln>
                  <a:noFill/>
                </a:ln>
                <a:solidFill>
                  <a:srgbClr val="333399"/>
                </a:solidFill>
                <a:effectLst/>
                <a:uLnTx/>
                <a:uFillTx/>
                <a:latin typeface="Verdana"/>
                <a:ea typeface="+mn-ea"/>
                <a:cs typeface="+mn-cs"/>
              </a:rPr>
              <a:t>)</a:t>
            </a:r>
            <a:r>
              <a:rPr kumimoji="0" lang="en-US" sz="1800" b="0" i="0" u="none" strike="noStrike" kern="1200" cap="none" spc="0" normalizeH="0" baseline="0" noProof="0" dirty="0">
                <a:ln>
                  <a:noFill/>
                </a:ln>
                <a:solidFill>
                  <a:srgbClr val="333399"/>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[6]</a:t>
            </a:r>
          </a:p>
        </p:txBody>
      </p:sp>
    </p:spTree>
    <p:extLst>
      <p:ext uri="{BB962C8B-B14F-4D97-AF65-F5344CB8AC3E}">
        <p14:creationId xmlns:p14="http://schemas.microsoft.com/office/powerpoint/2010/main" val="20362306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3. The Cortex family of CPU cores (9)</a:t>
            </a:r>
            <a:endParaRPr lang="en-US" sz="1700" dirty="0">
              <a:solidFill>
                <a:srgbClr val="FFFFFF"/>
              </a:solidFill>
            </a:endParaRPr>
          </a:p>
        </p:txBody>
      </p:sp>
      <p:sp>
        <p:nvSpPr>
          <p:cNvPr id="7" name="TextBox 6"/>
          <p:cNvSpPr txBox="1"/>
          <p:nvPr/>
        </p:nvSpPr>
        <p:spPr>
          <a:xfrm>
            <a:off x="73766" y="704017"/>
            <a:ext cx="838383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According to the general scope of </a:t>
            </a:r>
            <a:r>
              <a:rPr kumimoji="0" lang="en-US" sz="1600" b="0" i="0" u="none" strike="noStrike" kern="1200" cap="none" spc="0" normalizeH="0" baseline="0" noProof="0" err="1">
                <a:ln>
                  <a:noFill/>
                </a:ln>
                <a:solidFill>
                  <a:srgbClr val="000000"/>
                </a:solidFill>
                <a:effectLst/>
                <a:uLnTx/>
                <a:uFillTx/>
                <a:latin typeface="Verdana"/>
                <a:ea typeface="+mn-ea"/>
                <a:cs typeface="+mn-cs"/>
              </a:rPr>
              <a:t>th</a:t>
            </a:r>
            <a:r>
              <a:rPr kumimoji="0" lang="hu-HU" sz="1600" b="0" i="0" u="none" strike="noStrike" kern="1200" cap="none" spc="0" normalizeH="0" baseline="0" noProof="0">
                <a:ln>
                  <a:noFill/>
                </a:ln>
                <a:solidFill>
                  <a:srgbClr val="000000"/>
                </a:solidFill>
                <a:effectLst/>
                <a:uLnTx/>
                <a:uFillTx/>
                <a:latin typeface="Verdana"/>
                <a:ea typeface="+mn-ea"/>
                <a:cs typeface="+mn-cs"/>
              </a:rPr>
              <a:t>is</a:t>
            </a:r>
            <a:r>
              <a:rPr kumimoji="0" lang="en-US" sz="1600" b="0" i="0" u="none" strike="noStrike" kern="1200" cap="none" spc="0" normalizeH="0" baseline="0" noProof="0">
                <a:ln>
                  <a:noFill/>
                </a:ln>
                <a:solidFill>
                  <a:srgbClr val="000000"/>
                </a:solidFill>
                <a:effectLst/>
                <a:uLnTx/>
                <a:uFillTx/>
                <a:latin typeface="Verdana"/>
                <a:ea typeface="+mn-ea"/>
                <a:cs typeface="+mn-cs"/>
              </a:rPr>
              <a:t> Lecture Notes, subsequently, </a:t>
            </a:r>
            <a:r>
              <a:rPr kumimoji="0" lang="en-US" sz="1600" b="0" i="0" u="none" strike="noStrike" kern="1200" cap="none" spc="0" normalizeH="0" baseline="0" noProof="0">
                <a:ln>
                  <a:noFill/>
                </a:ln>
                <a:solidFill>
                  <a:srgbClr val="0070C0"/>
                </a:solidFill>
                <a:effectLst/>
                <a:uLnTx/>
                <a:uFillTx/>
                <a:latin typeface="Verdana"/>
                <a:ea typeface="+mn-ea"/>
                <a:cs typeface="+mn-cs"/>
              </a:rPr>
              <a:t>we shall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  concerned only with </a:t>
            </a:r>
            <a:r>
              <a:rPr kumimoji="0" lang="en-US" sz="1600" b="0" i="0" u="none" strike="noStrike" kern="1200" cap="none" spc="0" normalizeH="0" baseline="0" noProof="0">
                <a:ln>
                  <a:noFill/>
                </a:ln>
                <a:solidFill>
                  <a:srgbClr val="FF0000"/>
                </a:solidFill>
                <a:effectLst/>
                <a:uLnTx/>
                <a:uFillTx/>
                <a:latin typeface="Verdana"/>
                <a:ea typeface="+mn-ea"/>
                <a:cs typeface="+mn-cs"/>
              </a:rPr>
              <a:t>the Cortex-A series of CPU cores</a:t>
            </a:r>
            <a:r>
              <a:rPr kumimoji="0" lang="en-US" sz="1600" b="0" i="0" u="none" strike="noStrike" kern="1200" cap="none" spc="0" normalizeH="0" baseline="0" noProof="0">
                <a:ln>
                  <a:noFill/>
                </a:ln>
                <a:solidFill>
                  <a:srgbClr val="000000"/>
                </a:solidFill>
                <a:effectLst/>
                <a:uLnTx/>
                <a:uFillTx/>
                <a:latin typeface="Verdana"/>
                <a:ea typeface="+mn-ea"/>
                <a:cs typeface="+mn-cs"/>
              </a:rPr>
              <a:t>.</a:t>
            </a:r>
          </a:p>
        </p:txBody>
      </p:sp>
      <p:sp>
        <p:nvSpPr>
          <p:cNvPr id="2" name="TextBox 1"/>
          <p:cNvSpPr txBox="1"/>
          <p:nvPr/>
        </p:nvSpPr>
        <p:spPr>
          <a:xfrm>
            <a:off x="73765" y="440668"/>
            <a:ext cx="9766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Verdana"/>
                <a:ea typeface="+mn-ea"/>
                <a:cs typeface="+mn-cs"/>
              </a:rPr>
              <a:t>Remark</a:t>
            </a:r>
          </a:p>
        </p:txBody>
      </p:sp>
    </p:spTree>
    <p:extLst>
      <p:ext uri="{BB962C8B-B14F-4D97-AF65-F5344CB8AC3E}">
        <p14:creationId xmlns:p14="http://schemas.microsoft.com/office/powerpoint/2010/main" val="26152196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kern="1200" dirty="0">
                <a:solidFill>
                  <a:srgbClr val="FFFFFF"/>
                </a:solidFill>
              </a:rPr>
              <a:t>3. The Cortex family of CPU cores (10)</a:t>
            </a:r>
            <a:endParaRPr lang="en-GB" sz="1700" dirty="0"/>
          </a:p>
        </p:txBody>
      </p:sp>
      <p:sp>
        <p:nvSpPr>
          <p:cNvPr id="43" name="TextBox 42"/>
          <p:cNvSpPr txBox="1"/>
          <p:nvPr/>
        </p:nvSpPr>
        <p:spPr>
          <a:xfrm>
            <a:off x="75052" y="449378"/>
            <a:ext cx="70317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399"/>
                </a:solidFill>
                <a:effectLst/>
                <a:uLnTx/>
                <a:uFillTx/>
                <a:latin typeface="Verdana"/>
                <a:ea typeface="+mn-ea"/>
                <a:cs typeface="+mn-cs"/>
              </a:rPr>
              <a:t>Overview of the evolution of the Cortex-A series CPU cores</a:t>
            </a:r>
          </a:p>
        </p:txBody>
      </p:sp>
      <p:sp>
        <p:nvSpPr>
          <p:cNvPr id="3" name="Rounded Rectangle 2"/>
          <p:cNvSpPr/>
          <p:nvPr/>
        </p:nvSpPr>
        <p:spPr bwMode="auto">
          <a:xfrm>
            <a:off x="-508" y="944724"/>
            <a:ext cx="9137542" cy="2736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0" name="Text Box 7"/>
          <p:cNvSpPr txBox="1">
            <a:spLocks noChangeArrowheads="1"/>
          </p:cNvSpPr>
          <p:nvPr/>
        </p:nvSpPr>
        <p:spPr bwMode="auto">
          <a:xfrm>
            <a:off x="322263" y="1775939"/>
            <a:ext cx="18061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Armv7A -based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cores</a:t>
            </a:r>
          </a:p>
        </p:txBody>
      </p:sp>
      <p:sp>
        <p:nvSpPr>
          <p:cNvPr id="41" name="Text Box 16"/>
          <p:cNvSpPr txBox="1">
            <a:spLocks noChangeArrowheads="1"/>
          </p:cNvSpPr>
          <p:nvPr/>
        </p:nvSpPr>
        <p:spPr bwMode="auto">
          <a:xfrm>
            <a:off x="3823652" y="980728"/>
            <a:ext cx="15728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cores</a:t>
            </a:r>
          </a:p>
        </p:txBody>
      </p:sp>
      <p:sp>
        <p:nvSpPr>
          <p:cNvPr id="47" name="Text Box 7"/>
          <p:cNvSpPr txBox="1">
            <a:spLocks noChangeArrowheads="1"/>
          </p:cNvSpPr>
          <p:nvPr/>
        </p:nvSpPr>
        <p:spPr bwMode="auto">
          <a:xfrm>
            <a:off x="2381845" y="1774403"/>
            <a:ext cx="20889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Armv8.0-A based</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cores</a:t>
            </a:r>
          </a:p>
        </p:txBody>
      </p:sp>
      <p:sp>
        <p:nvSpPr>
          <p:cNvPr id="85" name="TextBox 84"/>
          <p:cNvSpPr txBox="1"/>
          <p:nvPr/>
        </p:nvSpPr>
        <p:spPr>
          <a:xfrm>
            <a:off x="94134" y="2303875"/>
            <a:ext cx="2048959" cy="13696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32-bit</a:t>
            </a:r>
            <a:r>
              <a:rPr kumimoji="0" lang="en-US" sz="1300" b="0" i="1" u="none" strike="noStrike" kern="1200" cap="none" spc="0" normalizeH="0" baseline="0" noProof="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2004</a:t>
            </a:r>
            <a:r>
              <a:rPr kumimoji="0" lang="en-US" sz="1300" b="0" i="1" u="none" strike="noStrike" kern="1200" cap="none" spc="0" normalizeH="0" baseline="0" noProof="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err="1">
                <a:ln>
                  <a:noFill/>
                </a:ln>
                <a:solidFill>
                  <a:srgbClr val="0070C0"/>
                </a:solidFill>
                <a:effectLst/>
                <a:uLnTx/>
                <a:uFillTx/>
                <a:latin typeface="Verdana"/>
                <a:ea typeface="+mn-ea"/>
                <a:cs typeface="+mn-cs"/>
              </a:rPr>
              <a:t>big.LITTLE</a:t>
            </a:r>
            <a:endParaRPr kumimoji="0" lang="en-US" sz="1300" b="0" i="1" u="none" strike="noStrike" kern="1200" cap="none" spc="0" normalizeH="0" baseline="0" noProof="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core clusters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a:solidFill>
                  <a:srgbClr val="000000"/>
                </a:solidFill>
                <a:latin typeface="Verdana"/>
              </a:rPr>
              <a:t>(</a:t>
            </a:r>
            <a:r>
              <a:rPr kumimoji="0" lang="en-US" sz="1300" b="0" i="1" u="none" strike="noStrike" kern="1200" cap="none" spc="0" normalizeH="0" baseline="0" noProof="0">
                <a:ln>
                  <a:noFill/>
                </a:ln>
                <a:solidFill>
                  <a:srgbClr val="0070C0"/>
                </a:solidFill>
                <a:effectLst/>
                <a:uLnTx/>
                <a:uFillTx/>
                <a:latin typeface="Verdana"/>
                <a:ea typeface="+mn-ea"/>
                <a:cs typeface="+mn-cs"/>
              </a:rPr>
              <a:t>since 2011,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in specific models)</a:t>
            </a:r>
          </a:p>
        </p:txBody>
      </p:sp>
      <p:sp>
        <p:nvSpPr>
          <p:cNvPr id="86" name="TextBox 85"/>
          <p:cNvSpPr txBox="1"/>
          <p:nvPr/>
        </p:nvSpPr>
        <p:spPr>
          <a:xfrm>
            <a:off x="2365629" y="2318184"/>
            <a:ext cx="210826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64-bit </a:t>
            </a:r>
            <a:r>
              <a:rPr kumimoji="0" lang="en-US" sz="1300" b="0" i="1" u="none" strike="noStrike" kern="1200" cap="none" spc="0" normalizeH="0" baseline="0" noProof="0">
                <a:ln>
                  <a:noFill/>
                </a:ln>
                <a:solidFill>
                  <a:srgbClr val="000000"/>
                </a:solidFill>
                <a:effectLst/>
                <a:uLnTx/>
                <a:uFillTx/>
                <a:latin typeface="Verdana"/>
                <a:ea typeface="+mn-ea"/>
                <a:cs typeface="+mn-cs"/>
              </a:rPr>
              <a:t>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2012</a:t>
            </a:r>
            <a:r>
              <a:rPr kumimoji="0" lang="en-US" sz="1300" b="0" i="1" u="none" strike="noStrike" kern="1200" cap="none" spc="0" normalizeH="0" baseline="0" noProof="0">
                <a:ln>
                  <a:noFill/>
                </a:ln>
                <a:solidFill>
                  <a:srgbClr val="00000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err="1">
                <a:ln>
                  <a:noFill/>
                </a:ln>
                <a:solidFill>
                  <a:srgbClr val="0070C0"/>
                </a:solidFill>
                <a:effectLst/>
                <a:uLnTx/>
                <a:uFillTx/>
                <a:latin typeface="Verdana"/>
                <a:ea typeface="+mn-ea"/>
                <a:cs typeface="+mn-cs"/>
              </a:rPr>
              <a:t>big.LITTLE</a:t>
            </a:r>
            <a:r>
              <a:rPr kumimoji="0" lang="en-US" sz="1300" b="0" i="1" u="none" strike="noStrike" kern="1200" cap="none" spc="0" normalizeH="0" baseline="0" noProof="0">
                <a:ln>
                  <a:noFill/>
                </a:ln>
                <a:solidFill>
                  <a:srgbClr val="0070C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core clusters</a:t>
            </a:r>
          </a:p>
        </p:txBody>
      </p:sp>
      <p:sp>
        <p:nvSpPr>
          <p:cNvPr id="89" name="TextBox 88"/>
          <p:cNvSpPr txBox="1"/>
          <p:nvPr/>
        </p:nvSpPr>
        <p:spPr>
          <a:xfrm>
            <a:off x="4653384" y="2323256"/>
            <a:ext cx="1960793"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64-bit</a:t>
            </a:r>
            <a:r>
              <a:rPr kumimoji="0" lang="en-US" sz="1300" b="0" i="1" u="none" strike="noStrike" kern="1200" cap="none" spc="0" normalizeH="0" baseline="0" noProof="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2017</a:t>
            </a:r>
            <a:r>
              <a:rPr kumimoji="0" lang="en-US" sz="1300" b="0" i="1" u="none" strike="noStrike" kern="1200" cap="none" spc="0" normalizeH="0" baseline="0" noProof="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err="1">
                <a:ln>
                  <a:noFill/>
                </a:ln>
                <a:solidFill>
                  <a:srgbClr val="0070C0"/>
                </a:solidFill>
                <a:effectLst/>
                <a:uLnTx/>
                <a:uFillTx/>
                <a:latin typeface="Verdana"/>
                <a:ea typeface="+mn-ea"/>
                <a:cs typeface="+mn-cs"/>
              </a:rPr>
              <a:t>DynamIQ</a:t>
            </a:r>
            <a:endParaRPr kumimoji="0" lang="en-US" sz="1300" b="0" i="1" u="none" strike="noStrike" kern="1200" cap="none" spc="0" normalizeH="0" baseline="0" noProof="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core clusters </a:t>
            </a:r>
          </a:p>
        </p:txBody>
      </p:sp>
      <p:sp>
        <p:nvSpPr>
          <p:cNvPr id="90" name="Text Box 7"/>
          <p:cNvSpPr txBox="1">
            <a:spLocks noChangeArrowheads="1"/>
          </p:cNvSpPr>
          <p:nvPr/>
        </p:nvSpPr>
        <p:spPr bwMode="auto">
          <a:xfrm>
            <a:off x="4572000" y="1774128"/>
            <a:ext cx="21152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Armv8.2-A based Cortex-A cores</a:t>
            </a:r>
          </a:p>
        </p:txBody>
      </p:sp>
      <p:sp>
        <p:nvSpPr>
          <p:cNvPr id="91" name="Right Arrow 90"/>
          <p:cNvSpPr/>
          <p:nvPr/>
        </p:nvSpPr>
        <p:spPr bwMode="auto">
          <a:xfrm>
            <a:off x="2186735" y="1862838"/>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2" name="TextBox 91"/>
          <p:cNvSpPr txBox="1"/>
          <p:nvPr/>
        </p:nvSpPr>
        <p:spPr>
          <a:xfrm>
            <a:off x="594806" y="4383106"/>
            <a:ext cx="134203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Not discussed</a:t>
            </a:r>
          </a:p>
        </p:txBody>
      </p:sp>
      <p:sp>
        <p:nvSpPr>
          <p:cNvPr id="93" name="Right Brace 92"/>
          <p:cNvSpPr/>
          <p:nvPr/>
        </p:nvSpPr>
        <p:spPr bwMode="auto">
          <a:xfrm rot="5400000">
            <a:off x="5527020" y="3384798"/>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4" name="TextBox 93"/>
          <p:cNvSpPr txBox="1"/>
          <p:nvPr/>
        </p:nvSpPr>
        <p:spPr>
          <a:xfrm>
            <a:off x="5067055" y="4360748"/>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4.3</a:t>
            </a:r>
          </a:p>
        </p:txBody>
      </p:sp>
      <p:sp>
        <p:nvSpPr>
          <p:cNvPr id="95" name="Text Box 7"/>
          <p:cNvSpPr txBox="1">
            <a:spLocks noChangeArrowheads="1"/>
          </p:cNvSpPr>
          <p:nvPr/>
        </p:nvSpPr>
        <p:spPr bwMode="auto">
          <a:xfrm>
            <a:off x="6731559" y="1775939"/>
            <a:ext cx="24309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Armv9-A based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Cortex-A cores</a:t>
            </a:r>
          </a:p>
        </p:txBody>
      </p:sp>
      <p:grpSp>
        <p:nvGrpSpPr>
          <p:cNvPr id="4" name="Group 3"/>
          <p:cNvGrpSpPr/>
          <p:nvPr/>
        </p:nvGrpSpPr>
        <p:grpSpPr>
          <a:xfrm>
            <a:off x="1200744" y="1336909"/>
            <a:ext cx="6867074" cy="403983"/>
            <a:chOff x="1200744" y="1336909"/>
            <a:chExt cx="6867074" cy="403983"/>
          </a:xfrm>
        </p:grpSpPr>
        <p:sp>
          <p:nvSpPr>
            <p:cNvPr id="42" name="Line 17"/>
            <p:cNvSpPr>
              <a:spLocks noChangeShapeType="1"/>
            </p:cNvSpPr>
            <p:nvPr/>
          </p:nvSpPr>
          <p:spPr bwMode="auto">
            <a:xfrm flipV="1">
              <a:off x="1241629" y="1519322"/>
              <a:ext cx="680400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44" name="Line 22"/>
            <p:cNvSpPr>
              <a:spLocks noChangeShapeType="1"/>
            </p:cNvSpPr>
            <p:nvPr/>
          </p:nvSpPr>
          <p:spPr bwMode="auto">
            <a:xfrm>
              <a:off x="4608356" y="1336909"/>
              <a:ext cx="1" cy="18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45" name="Line 25"/>
            <p:cNvSpPr>
              <a:spLocks noChangeShapeType="1"/>
            </p:cNvSpPr>
            <p:nvPr/>
          </p:nvSpPr>
          <p:spPr bwMode="auto">
            <a:xfrm>
              <a:off x="1241573" y="151653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46" name="Line 29"/>
            <p:cNvSpPr>
              <a:spLocks noChangeShapeType="1"/>
            </p:cNvSpPr>
            <p:nvPr/>
          </p:nvSpPr>
          <p:spPr bwMode="auto">
            <a:xfrm flipH="1">
              <a:off x="3438908" y="1516539"/>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3" name="Oval 13"/>
            <p:cNvSpPr>
              <a:spLocks noChangeArrowheads="1"/>
            </p:cNvSpPr>
            <p:nvPr/>
          </p:nvSpPr>
          <p:spPr bwMode="auto">
            <a:xfrm>
              <a:off x="1200744" y="1668892"/>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4" name="Oval 13"/>
            <p:cNvSpPr>
              <a:spLocks noChangeArrowheads="1"/>
            </p:cNvSpPr>
            <p:nvPr/>
          </p:nvSpPr>
          <p:spPr bwMode="auto">
            <a:xfrm>
              <a:off x="3400305" y="1666375"/>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7" name="Line 29"/>
            <p:cNvSpPr>
              <a:spLocks noChangeShapeType="1"/>
            </p:cNvSpPr>
            <p:nvPr/>
          </p:nvSpPr>
          <p:spPr bwMode="auto">
            <a:xfrm flipH="1">
              <a:off x="5605857" y="151241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8" name="Oval 13"/>
            <p:cNvSpPr>
              <a:spLocks noChangeArrowheads="1"/>
            </p:cNvSpPr>
            <p:nvPr/>
          </p:nvSpPr>
          <p:spPr bwMode="auto">
            <a:xfrm>
              <a:off x="5567281" y="166637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6" name="Line 25"/>
            <p:cNvSpPr>
              <a:spLocks noChangeShapeType="1"/>
            </p:cNvSpPr>
            <p:nvPr/>
          </p:nvSpPr>
          <p:spPr bwMode="auto">
            <a:xfrm>
              <a:off x="8036647" y="151653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7" name="Oval 13"/>
            <p:cNvSpPr>
              <a:spLocks noChangeArrowheads="1"/>
            </p:cNvSpPr>
            <p:nvPr/>
          </p:nvSpPr>
          <p:spPr bwMode="auto">
            <a:xfrm>
              <a:off x="7995818" y="1668892"/>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98" name="TextBox 97"/>
          <p:cNvSpPr txBox="1"/>
          <p:nvPr/>
        </p:nvSpPr>
        <p:spPr>
          <a:xfrm>
            <a:off x="6771386" y="2303875"/>
            <a:ext cx="2284600"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64-bit</a:t>
            </a:r>
            <a:r>
              <a:rPr kumimoji="0" lang="en-US" sz="1300" b="0" i="1" u="none" strike="noStrike" kern="1200" cap="none" spc="0" normalizeH="0" baseline="0" noProof="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2021</a:t>
            </a:r>
            <a:r>
              <a:rPr kumimoji="0" lang="en-US" sz="1300" b="0" i="1" u="none" strike="noStrike" kern="1200" cap="none" spc="0" normalizeH="0" baseline="0" noProof="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Armv9-based</a:t>
            </a:r>
            <a:endParaRPr kumimoji="0" lang="en-US" sz="1300" b="0" i="1" u="none" strike="noStrike" kern="1200" cap="none" spc="0" normalizeH="0" baseline="0" noProof="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err="1">
                <a:ln>
                  <a:noFill/>
                </a:ln>
                <a:solidFill>
                  <a:srgbClr val="000000"/>
                </a:solidFill>
                <a:effectLst/>
                <a:uLnTx/>
                <a:uFillTx/>
                <a:latin typeface="Verdana"/>
                <a:ea typeface="+mn-ea"/>
                <a:cs typeface="+mn-cs"/>
              </a:rPr>
              <a:t>DynamIQ</a:t>
            </a:r>
            <a:r>
              <a:rPr kumimoji="0" lang="en-US" sz="1300" b="0" i="1" u="none" strike="noStrike" kern="1200" cap="none" spc="0" normalizeH="0" baseline="0" noProof="0">
                <a:ln>
                  <a:noFill/>
                </a:ln>
                <a:solidFill>
                  <a:srgbClr val="000000"/>
                </a:solidFill>
                <a:effectLst/>
                <a:uLnTx/>
                <a:uFillTx/>
                <a:latin typeface="Verdana"/>
                <a:ea typeface="+mn-ea"/>
                <a:cs typeface="+mn-cs"/>
              </a:rPr>
              <a:t> core clusters</a:t>
            </a:r>
          </a:p>
        </p:txBody>
      </p:sp>
      <p:sp>
        <p:nvSpPr>
          <p:cNvPr id="99" name="Right Brace 98"/>
          <p:cNvSpPr/>
          <p:nvPr/>
        </p:nvSpPr>
        <p:spPr bwMode="auto">
          <a:xfrm rot="5400000">
            <a:off x="7912035" y="3294798"/>
            <a:ext cx="196390" cy="194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0" name="TextBox 99"/>
          <p:cNvSpPr txBox="1"/>
          <p:nvPr/>
        </p:nvSpPr>
        <p:spPr>
          <a:xfrm>
            <a:off x="7452320" y="4360748"/>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5.3</a:t>
            </a:r>
          </a:p>
        </p:txBody>
      </p:sp>
      <p:sp>
        <p:nvSpPr>
          <p:cNvPr id="101" name="Right Arrow 100"/>
          <p:cNvSpPr/>
          <p:nvPr/>
        </p:nvSpPr>
        <p:spPr bwMode="auto">
          <a:xfrm>
            <a:off x="4410010" y="1880828"/>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2" name="Right Arrow 101"/>
          <p:cNvSpPr/>
          <p:nvPr/>
        </p:nvSpPr>
        <p:spPr bwMode="auto">
          <a:xfrm>
            <a:off x="6660260" y="1880828"/>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3" name="TextBox 102"/>
          <p:cNvSpPr txBox="1"/>
          <p:nvPr/>
        </p:nvSpPr>
        <p:spPr>
          <a:xfrm>
            <a:off x="667104" y="3910698"/>
            <a:ext cx="1024576" cy="292388"/>
          </a:xfrm>
          <a:prstGeom prst="rect">
            <a:avLst/>
          </a:prstGeom>
          <a:noFill/>
        </p:spPr>
        <p:txBody>
          <a:bodyPr wrap="none" rtlCol="0">
            <a:spAutoFit/>
          </a:bodyPr>
          <a:lstStyle/>
          <a:p>
            <a:r>
              <a:rPr lang="en-GB" sz="1300"/>
              <a:t>Cortex-A8</a:t>
            </a:r>
          </a:p>
        </p:txBody>
      </p:sp>
      <p:sp>
        <p:nvSpPr>
          <p:cNvPr id="104" name="TextBox 103"/>
          <p:cNvSpPr txBox="1"/>
          <p:nvPr/>
        </p:nvSpPr>
        <p:spPr>
          <a:xfrm>
            <a:off x="2681790" y="3910698"/>
            <a:ext cx="1531125" cy="292388"/>
          </a:xfrm>
          <a:prstGeom prst="rect">
            <a:avLst/>
          </a:prstGeom>
          <a:noFill/>
        </p:spPr>
        <p:txBody>
          <a:bodyPr wrap="none" rtlCol="0">
            <a:spAutoFit/>
          </a:bodyPr>
          <a:lstStyle/>
          <a:p>
            <a:r>
              <a:rPr lang="en-GB" sz="1300"/>
              <a:t>Cortex-A57/A53</a:t>
            </a:r>
          </a:p>
        </p:txBody>
      </p:sp>
      <p:sp>
        <p:nvSpPr>
          <p:cNvPr id="105" name="TextBox 104"/>
          <p:cNvSpPr txBox="1"/>
          <p:nvPr/>
        </p:nvSpPr>
        <p:spPr>
          <a:xfrm>
            <a:off x="4842030" y="3910698"/>
            <a:ext cx="1531125" cy="292388"/>
          </a:xfrm>
          <a:prstGeom prst="rect">
            <a:avLst/>
          </a:prstGeom>
          <a:noFill/>
        </p:spPr>
        <p:txBody>
          <a:bodyPr wrap="none" rtlCol="0">
            <a:spAutoFit/>
          </a:bodyPr>
          <a:lstStyle/>
          <a:p>
            <a:r>
              <a:rPr lang="en-GB" sz="1300"/>
              <a:t>Cortex-A75/A55</a:t>
            </a:r>
          </a:p>
        </p:txBody>
      </p:sp>
      <p:sp>
        <p:nvSpPr>
          <p:cNvPr id="106" name="TextBox 105"/>
          <p:cNvSpPr txBox="1"/>
          <p:nvPr/>
        </p:nvSpPr>
        <p:spPr>
          <a:xfrm>
            <a:off x="6957265" y="3910698"/>
            <a:ext cx="2180277" cy="307777"/>
          </a:xfrm>
          <a:prstGeom prst="rect">
            <a:avLst/>
          </a:prstGeom>
          <a:noFill/>
        </p:spPr>
        <p:txBody>
          <a:bodyPr wrap="none" rtlCol="0">
            <a:spAutoFit/>
          </a:bodyPr>
          <a:lstStyle/>
          <a:p>
            <a:r>
              <a:rPr lang="en-GB" sz="1400">
                <a:solidFill>
                  <a:srgbClr val="000000"/>
                </a:solidFill>
              </a:rPr>
              <a:t>Cortex-X2/A710/A510</a:t>
            </a:r>
            <a:endParaRPr lang="en-GB" sz="1300"/>
          </a:p>
        </p:txBody>
      </p:sp>
      <p:sp>
        <p:nvSpPr>
          <p:cNvPr id="107" name="TextBox 106"/>
          <p:cNvSpPr txBox="1"/>
          <p:nvPr/>
        </p:nvSpPr>
        <p:spPr>
          <a:xfrm>
            <a:off x="123009" y="3674805"/>
            <a:ext cx="1053494" cy="292388"/>
          </a:xfrm>
          <a:prstGeom prst="rect">
            <a:avLst/>
          </a:prstGeom>
          <a:noFill/>
        </p:spPr>
        <p:txBody>
          <a:bodyPr wrap="none" rtlCol="0">
            <a:spAutoFit/>
          </a:bodyPr>
          <a:lstStyle/>
          <a:p>
            <a:r>
              <a:rPr lang="en-GB" sz="1300"/>
              <a:t>First cores</a:t>
            </a:r>
          </a:p>
        </p:txBody>
      </p:sp>
      <p:sp>
        <p:nvSpPr>
          <p:cNvPr id="108" name="Right Brace 107"/>
          <p:cNvSpPr/>
          <p:nvPr/>
        </p:nvSpPr>
        <p:spPr bwMode="auto">
          <a:xfrm rot="5400000">
            <a:off x="1071525" y="3377673"/>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9" name="Right Brace 108"/>
          <p:cNvSpPr/>
          <p:nvPr/>
        </p:nvSpPr>
        <p:spPr bwMode="auto">
          <a:xfrm rot="5400000">
            <a:off x="3375781" y="3380169"/>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0" name="TextBox 109"/>
          <p:cNvSpPr txBox="1"/>
          <p:nvPr/>
        </p:nvSpPr>
        <p:spPr>
          <a:xfrm>
            <a:off x="2806910" y="4396752"/>
            <a:ext cx="1402948"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Not discussed.</a:t>
            </a:r>
          </a:p>
        </p:txBody>
      </p:sp>
      <p:sp>
        <p:nvSpPr>
          <p:cNvPr id="5" name="TextBox 4"/>
          <p:cNvSpPr txBox="1"/>
          <p:nvPr/>
        </p:nvSpPr>
        <p:spPr>
          <a:xfrm>
            <a:off x="75052" y="5448485"/>
            <a:ext cx="9042604" cy="1128514"/>
          </a:xfrm>
          <a:prstGeom prst="rect">
            <a:avLst/>
          </a:prstGeom>
          <a:noFill/>
        </p:spPr>
        <p:txBody>
          <a:bodyPr wrap="none" rtlCol="0">
            <a:spAutoFit/>
          </a:bodyPr>
          <a:lstStyle/>
          <a:p>
            <a:pPr>
              <a:spcAft>
                <a:spcPts val="400"/>
              </a:spcAft>
            </a:pPr>
            <a:r>
              <a:rPr lang="en-US" sz="1600" spc="-20" dirty="0">
                <a:solidFill>
                  <a:srgbClr val="FF0000"/>
                </a:solidFill>
              </a:rPr>
              <a:t>Remark</a:t>
            </a:r>
          </a:p>
          <a:p>
            <a:r>
              <a:rPr lang="en-US" sz="1600" spc="-20" dirty="0" err="1"/>
              <a:t>big.LITTLE</a:t>
            </a:r>
            <a:r>
              <a:rPr lang="en-US" sz="1600" spc="-20" dirty="0"/>
              <a:t> core clusters are described in the Chapter </a:t>
            </a:r>
            <a:r>
              <a:rPr lang="en-US" altLang="en-US" sz="1600" spc="-20" dirty="0">
                <a:latin typeface="Verdana" pitchFamily="34" charset="0"/>
                <a:cs typeface="Arial" charset="0"/>
              </a:rPr>
              <a:t>Architecture of mobile processors,</a:t>
            </a:r>
            <a:endParaRPr lang="en-US" sz="1600" spc="-20" dirty="0"/>
          </a:p>
          <a:p>
            <a:r>
              <a:rPr lang="en-US" sz="1600" dirty="0"/>
              <a:t>  whereas </a:t>
            </a:r>
            <a:r>
              <a:rPr lang="en-US" sz="1600" dirty="0" err="1"/>
              <a:t>DinamIQ</a:t>
            </a:r>
            <a:r>
              <a:rPr lang="en-US" sz="1600" dirty="0"/>
              <a:t> and Armv9-based </a:t>
            </a:r>
            <a:r>
              <a:rPr lang="en-US" sz="1600" dirty="0" err="1"/>
              <a:t>DynamIQ</a:t>
            </a:r>
            <a:r>
              <a:rPr lang="en-US" sz="1600" dirty="0"/>
              <a:t> core clusters will be discussed in</a:t>
            </a:r>
          </a:p>
          <a:p>
            <a:r>
              <a:rPr lang="en-US" sz="1600" dirty="0"/>
              <a:t>  the Sections 4.2 and 5.2, respectively.</a:t>
            </a:r>
          </a:p>
        </p:txBody>
      </p:sp>
    </p:spTree>
    <p:extLst>
      <p:ext uri="{BB962C8B-B14F-4D97-AF65-F5344CB8AC3E}">
        <p14:creationId xmlns:p14="http://schemas.microsoft.com/office/powerpoint/2010/main" val="4149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additive="base">
                                        <p:cTn id="17" dur="500" fill="hold"/>
                                        <p:tgtEl>
                                          <p:spTgt spid="85"/>
                                        </p:tgtEl>
                                        <p:attrNameLst>
                                          <p:attrName>ppt_x</p:attrName>
                                        </p:attrNameLst>
                                      </p:cBhvr>
                                      <p:tavLst>
                                        <p:tav tm="0">
                                          <p:val>
                                            <p:strVal val="#ppt_x"/>
                                          </p:val>
                                        </p:tav>
                                        <p:tav tm="100000">
                                          <p:val>
                                            <p:strVal val="#ppt_x"/>
                                          </p:val>
                                        </p:tav>
                                      </p:tavLst>
                                    </p:anim>
                                    <p:anim calcmode="lin" valueType="num">
                                      <p:cBhvr additive="base">
                                        <p:cTn id="18" dur="500" fill="hold"/>
                                        <p:tgtEl>
                                          <p:spTgt spid="8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additive="base">
                                        <p:cTn id="21" dur="500" fill="hold"/>
                                        <p:tgtEl>
                                          <p:spTgt spid="92"/>
                                        </p:tgtEl>
                                        <p:attrNameLst>
                                          <p:attrName>ppt_x</p:attrName>
                                        </p:attrNameLst>
                                      </p:cBhvr>
                                      <p:tavLst>
                                        <p:tav tm="0">
                                          <p:val>
                                            <p:strVal val="#ppt_x"/>
                                          </p:val>
                                        </p:tav>
                                        <p:tav tm="100000">
                                          <p:val>
                                            <p:strVal val="#ppt_x"/>
                                          </p:val>
                                        </p:tav>
                                      </p:tavLst>
                                    </p:anim>
                                    <p:anim calcmode="lin" valueType="num">
                                      <p:cBhvr additive="base">
                                        <p:cTn id="22" dur="500" fill="hold"/>
                                        <p:tgtEl>
                                          <p:spTgt spid="9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additive="base">
                                        <p:cTn id="25" dur="500" fill="hold"/>
                                        <p:tgtEl>
                                          <p:spTgt spid="103"/>
                                        </p:tgtEl>
                                        <p:attrNameLst>
                                          <p:attrName>ppt_x</p:attrName>
                                        </p:attrNameLst>
                                      </p:cBhvr>
                                      <p:tavLst>
                                        <p:tav tm="0">
                                          <p:val>
                                            <p:strVal val="#ppt_x"/>
                                          </p:val>
                                        </p:tav>
                                        <p:tav tm="100000">
                                          <p:val>
                                            <p:strVal val="#ppt_x"/>
                                          </p:val>
                                        </p:tav>
                                      </p:tavLst>
                                    </p:anim>
                                    <p:anim calcmode="lin" valueType="num">
                                      <p:cBhvr additive="base">
                                        <p:cTn id="26" dur="500" fill="hold"/>
                                        <p:tgtEl>
                                          <p:spTgt spid="10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anim calcmode="lin" valueType="num">
                                      <p:cBhvr additive="base">
                                        <p:cTn id="29" dur="500" fill="hold"/>
                                        <p:tgtEl>
                                          <p:spTgt spid="107"/>
                                        </p:tgtEl>
                                        <p:attrNameLst>
                                          <p:attrName>ppt_x</p:attrName>
                                        </p:attrNameLst>
                                      </p:cBhvr>
                                      <p:tavLst>
                                        <p:tav tm="0">
                                          <p:val>
                                            <p:strVal val="#ppt_x"/>
                                          </p:val>
                                        </p:tav>
                                        <p:tav tm="100000">
                                          <p:val>
                                            <p:strVal val="#ppt_x"/>
                                          </p:val>
                                        </p:tav>
                                      </p:tavLst>
                                    </p:anim>
                                    <p:anim calcmode="lin" valueType="num">
                                      <p:cBhvr additive="base">
                                        <p:cTn id="30" dur="500" fill="hold"/>
                                        <p:tgtEl>
                                          <p:spTgt spid="10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additive="base">
                                        <p:cTn id="33" dur="500" fill="hold"/>
                                        <p:tgtEl>
                                          <p:spTgt spid="108"/>
                                        </p:tgtEl>
                                        <p:attrNameLst>
                                          <p:attrName>ppt_x</p:attrName>
                                        </p:attrNameLst>
                                      </p:cBhvr>
                                      <p:tavLst>
                                        <p:tav tm="0">
                                          <p:val>
                                            <p:strVal val="#ppt_x"/>
                                          </p:val>
                                        </p:tav>
                                        <p:tav tm="100000">
                                          <p:val>
                                            <p:strVal val="#ppt_x"/>
                                          </p:val>
                                        </p:tav>
                                      </p:tavLst>
                                    </p:anim>
                                    <p:anim calcmode="lin" valueType="num">
                                      <p:cBhvr additive="base">
                                        <p:cTn id="34"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additive="base">
                                        <p:cTn id="43" dur="500" fill="hold"/>
                                        <p:tgtEl>
                                          <p:spTgt spid="86"/>
                                        </p:tgtEl>
                                        <p:attrNameLst>
                                          <p:attrName>ppt_x</p:attrName>
                                        </p:attrNameLst>
                                      </p:cBhvr>
                                      <p:tavLst>
                                        <p:tav tm="0">
                                          <p:val>
                                            <p:strVal val="#ppt_x"/>
                                          </p:val>
                                        </p:tav>
                                        <p:tav tm="100000">
                                          <p:val>
                                            <p:strVal val="#ppt_x"/>
                                          </p:val>
                                        </p:tav>
                                      </p:tavLst>
                                    </p:anim>
                                    <p:anim calcmode="lin" valueType="num">
                                      <p:cBhvr additive="base">
                                        <p:cTn id="44" dur="500" fill="hold"/>
                                        <p:tgtEl>
                                          <p:spTgt spid="8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anim calcmode="lin" valueType="num">
                                      <p:cBhvr additive="base">
                                        <p:cTn id="47" dur="500" fill="hold"/>
                                        <p:tgtEl>
                                          <p:spTgt spid="91"/>
                                        </p:tgtEl>
                                        <p:attrNameLst>
                                          <p:attrName>ppt_x</p:attrName>
                                        </p:attrNameLst>
                                      </p:cBhvr>
                                      <p:tavLst>
                                        <p:tav tm="0">
                                          <p:val>
                                            <p:strVal val="#ppt_x"/>
                                          </p:val>
                                        </p:tav>
                                        <p:tav tm="100000">
                                          <p:val>
                                            <p:strVal val="#ppt_x"/>
                                          </p:val>
                                        </p:tav>
                                      </p:tavLst>
                                    </p:anim>
                                    <p:anim calcmode="lin" valueType="num">
                                      <p:cBhvr additive="base">
                                        <p:cTn id="48" dur="500" fill="hold"/>
                                        <p:tgtEl>
                                          <p:spTgt spid="9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additive="base">
                                        <p:cTn id="51" dur="500" fill="hold"/>
                                        <p:tgtEl>
                                          <p:spTgt spid="104"/>
                                        </p:tgtEl>
                                        <p:attrNameLst>
                                          <p:attrName>ppt_x</p:attrName>
                                        </p:attrNameLst>
                                      </p:cBhvr>
                                      <p:tavLst>
                                        <p:tav tm="0">
                                          <p:val>
                                            <p:strVal val="#ppt_x"/>
                                          </p:val>
                                        </p:tav>
                                        <p:tav tm="100000">
                                          <p:val>
                                            <p:strVal val="#ppt_x"/>
                                          </p:val>
                                        </p:tav>
                                      </p:tavLst>
                                    </p:anim>
                                    <p:anim calcmode="lin" valueType="num">
                                      <p:cBhvr additive="base">
                                        <p:cTn id="52" dur="500" fill="hold"/>
                                        <p:tgtEl>
                                          <p:spTgt spid="10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9"/>
                                        </p:tgtEl>
                                        <p:attrNameLst>
                                          <p:attrName>style.visibility</p:attrName>
                                        </p:attrNameLst>
                                      </p:cBhvr>
                                      <p:to>
                                        <p:strVal val="visible"/>
                                      </p:to>
                                    </p:set>
                                    <p:anim calcmode="lin" valueType="num">
                                      <p:cBhvr additive="base">
                                        <p:cTn id="55" dur="500" fill="hold"/>
                                        <p:tgtEl>
                                          <p:spTgt spid="109"/>
                                        </p:tgtEl>
                                        <p:attrNameLst>
                                          <p:attrName>ppt_x</p:attrName>
                                        </p:attrNameLst>
                                      </p:cBhvr>
                                      <p:tavLst>
                                        <p:tav tm="0">
                                          <p:val>
                                            <p:strVal val="#ppt_x"/>
                                          </p:val>
                                        </p:tav>
                                        <p:tav tm="100000">
                                          <p:val>
                                            <p:strVal val="#ppt_x"/>
                                          </p:val>
                                        </p:tav>
                                      </p:tavLst>
                                    </p:anim>
                                    <p:anim calcmode="lin" valueType="num">
                                      <p:cBhvr additive="base">
                                        <p:cTn id="56" dur="500" fill="hold"/>
                                        <p:tgtEl>
                                          <p:spTgt spid="10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0"/>
                                        </p:tgtEl>
                                        <p:attrNameLst>
                                          <p:attrName>style.visibility</p:attrName>
                                        </p:attrNameLst>
                                      </p:cBhvr>
                                      <p:to>
                                        <p:strVal val="visible"/>
                                      </p:to>
                                    </p:set>
                                    <p:anim calcmode="lin" valueType="num">
                                      <p:cBhvr additive="base">
                                        <p:cTn id="59" dur="500" fill="hold"/>
                                        <p:tgtEl>
                                          <p:spTgt spid="110"/>
                                        </p:tgtEl>
                                        <p:attrNameLst>
                                          <p:attrName>ppt_x</p:attrName>
                                        </p:attrNameLst>
                                      </p:cBhvr>
                                      <p:tavLst>
                                        <p:tav tm="0">
                                          <p:val>
                                            <p:strVal val="#ppt_x"/>
                                          </p:val>
                                        </p:tav>
                                        <p:tav tm="100000">
                                          <p:val>
                                            <p:strVal val="#ppt_x"/>
                                          </p:val>
                                        </p:tav>
                                      </p:tavLst>
                                    </p:anim>
                                    <p:anim calcmode="lin" valueType="num">
                                      <p:cBhvr additive="base">
                                        <p:cTn id="60"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additive="base">
                                        <p:cTn id="65" dur="500" fill="hold"/>
                                        <p:tgtEl>
                                          <p:spTgt spid="89"/>
                                        </p:tgtEl>
                                        <p:attrNameLst>
                                          <p:attrName>ppt_x</p:attrName>
                                        </p:attrNameLst>
                                      </p:cBhvr>
                                      <p:tavLst>
                                        <p:tav tm="0">
                                          <p:val>
                                            <p:strVal val="#ppt_x"/>
                                          </p:val>
                                        </p:tav>
                                        <p:tav tm="100000">
                                          <p:val>
                                            <p:strVal val="#ppt_x"/>
                                          </p:val>
                                        </p:tav>
                                      </p:tavLst>
                                    </p:anim>
                                    <p:anim calcmode="lin" valueType="num">
                                      <p:cBhvr additive="base">
                                        <p:cTn id="66" dur="500" fill="hold"/>
                                        <p:tgtEl>
                                          <p:spTgt spid="8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anim calcmode="lin" valueType="num">
                                      <p:cBhvr additive="base">
                                        <p:cTn id="69" dur="500" fill="hold"/>
                                        <p:tgtEl>
                                          <p:spTgt spid="90"/>
                                        </p:tgtEl>
                                        <p:attrNameLst>
                                          <p:attrName>ppt_x</p:attrName>
                                        </p:attrNameLst>
                                      </p:cBhvr>
                                      <p:tavLst>
                                        <p:tav tm="0">
                                          <p:val>
                                            <p:strVal val="#ppt_x"/>
                                          </p:val>
                                        </p:tav>
                                        <p:tav tm="100000">
                                          <p:val>
                                            <p:strVal val="#ppt_x"/>
                                          </p:val>
                                        </p:tav>
                                      </p:tavLst>
                                    </p:anim>
                                    <p:anim calcmode="lin" valueType="num">
                                      <p:cBhvr additive="base">
                                        <p:cTn id="70" dur="500" fill="hold"/>
                                        <p:tgtEl>
                                          <p:spTgt spid="9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additive="base">
                                        <p:cTn id="73" dur="500" fill="hold"/>
                                        <p:tgtEl>
                                          <p:spTgt spid="93"/>
                                        </p:tgtEl>
                                        <p:attrNameLst>
                                          <p:attrName>ppt_x</p:attrName>
                                        </p:attrNameLst>
                                      </p:cBhvr>
                                      <p:tavLst>
                                        <p:tav tm="0">
                                          <p:val>
                                            <p:strVal val="#ppt_x"/>
                                          </p:val>
                                        </p:tav>
                                        <p:tav tm="100000">
                                          <p:val>
                                            <p:strVal val="#ppt_x"/>
                                          </p:val>
                                        </p:tav>
                                      </p:tavLst>
                                    </p:anim>
                                    <p:anim calcmode="lin" valueType="num">
                                      <p:cBhvr additive="base">
                                        <p:cTn id="74" dur="500" fill="hold"/>
                                        <p:tgtEl>
                                          <p:spTgt spid="9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 calcmode="lin" valueType="num">
                                      <p:cBhvr additive="base">
                                        <p:cTn id="81" dur="500" fill="hold"/>
                                        <p:tgtEl>
                                          <p:spTgt spid="101"/>
                                        </p:tgtEl>
                                        <p:attrNameLst>
                                          <p:attrName>ppt_x</p:attrName>
                                        </p:attrNameLst>
                                      </p:cBhvr>
                                      <p:tavLst>
                                        <p:tav tm="0">
                                          <p:val>
                                            <p:strVal val="#ppt_x"/>
                                          </p:val>
                                        </p:tav>
                                        <p:tav tm="100000">
                                          <p:val>
                                            <p:strVal val="#ppt_x"/>
                                          </p:val>
                                        </p:tav>
                                      </p:tavLst>
                                    </p:anim>
                                    <p:anim calcmode="lin" valueType="num">
                                      <p:cBhvr additive="base">
                                        <p:cTn id="82" dur="500" fill="hold"/>
                                        <p:tgtEl>
                                          <p:spTgt spid="10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05"/>
                                        </p:tgtEl>
                                        <p:attrNameLst>
                                          <p:attrName>style.visibility</p:attrName>
                                        </p:attrNameLst>
                                      </p:cBhvr>
                                      <p:to>
                                        <p:strVal val="visible"/>
                                      </p:to>
                                    </p:set>
                                    <p:anim calcmode="lin" valueType="num">
                                      <p:cBhvr additive="base">
                                        <p:cTn id="85" dur="500" fill="hold"/>
                                        <p:tgtEl>
                                          <p:spTgt spid="105"/>
                                        </p:tgtEl>
                                        <p:attrNameLst>
                                          <p:attrName>ppt_x</p:attrName>
                                        </p:attrNameLst>
                                      </p:cBhvr>
                                      <p:tavLst>
                                        <p:tav tm="0">
                                          <p:val>
                                            <p:strVal val="#ppt_x"/>
                                          </p:val>
                                        </p:tav>
                                        <p:tav tm="100000">
                                          <p:val>
                                            <p:strVal val="#ppt_x"/>
                                          </p:val>
                                        </p:tav>
                                      </p:tavLst>
                                    </p:anim>
                                    <p:anim calcmode="lin" valueType="num">
                                      <p:cBhvr additive="base">
                                        <p:cTn id="86"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500" fill="hold"/>
                                        <p:tgtEl>
                                          <p:spTgt spid="95"/>
                                        </p:tgtEl>
                                        <p:attrNameLst>
                                          <p:attrName>ppt_x</p:attrName>
                                        </p:attrNameLst>
                                      </p:cBhvr>
                                      <p:tavLst>
                                        <p:tav tm="0">
                                          <p:val>
                                            <p:strVal val="#ppt_x"/>
                                          </p:val>
                                        </p:tav>
                                        <p:tav tm="100000">
                                          <p:val>
                                            <p:strVal val="#ppt_x"/>
                                          </p:val>
                                        </p:tav>
                                      </p:tavLst>
                                    </p:anim>
                                    <p:anim calcmode="lin" valueType="num">
                                      <p:cBhvr additive="base">
                                        <p:cTn id="92" dur="500" fill="hold"/>
                                        <p:tgtEl>
                                          <p:spTgt spid="9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500" fill="hold"/>
                                        <p:tgtEl>
                                          <p:spTgt spid="98"/>
                                        </p:tgtEl>
                                        <p:attrNameLst>
                                          <p:attrName>ppt_x</p:attrName>
                                        </p:attrNameLst>
                                      </p:cBhvr>
                                      <p:tavLst>
                                        <p:tav tm="0">
                                          <p:val>
                                            <p:strVal val="#ppt_x"/>
                                          </p:val>
                                        </p:tav>
                                        <p:tav tm="100000">
                                          <p:val>
                                            <p:strVal val="#ppt_x"/>
                                          </p:val>
                                        </p:tav>
                                      </p:tavLst>
                                    </p:anim>
                                    <p:anim calcmode="lin" valueType="num">
                                      <p:cBhvr additive="base">
                                        <p:cTn id="96" dur="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500" fill="hold"/>
                                        <p:tgtEl>
                                          <p:spTgt spid="99"/>
                                        </p:tgtEl>
                                        <p:attrNameLst>
                                          <p:attrName>ppt_x</p:attrName>
                                        </p:attrNameLst>
                                      </p:cBhvr>
                                      <p:tavLst>
                                        <p:tav tm="0">
                                          <p:val>
                                            <p:strVal val="#ppt_x"/>
                                          </p:val>
                                        </p:tav>
                                        <p:tav tm="100000">
                                          <p:val>
                                            <p:strVal val="#ppt_x"/>
                                          </p:val>
                                        </p:tav>
                                      </p:tavLst>
                                    </p:anim>
                                    <p:anim calcmode="lin" valueType="num">
                                      <p:cBhvr additive="base">
                                        <p:cTn id="100" dur="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500" fill="hold"/>
                                        <p:tgtEl>
                                          <p:spTgt spid="100"/>
                                        </p:tgtEl>
                                        <p:attrNameLst>
                                          <p:attrName>ppt_x</p:attrName>
                                        </p:attrNameLst>
                                      </p:cBhvr>
                                      <p:tavLst>
                                        <p:tav tm="0">
                                          <p:val>
                                            <p:strVal val="#ppt_x"/>
                                          </p:val>
                                        </p:tav>
                                        <p:tav tm="100000">
                                          <p:val>
                                            <p:strVal val="#ppt_x"/>
                                          </p:val>
                                        </p:tav>
                                      </p:tavLst>
                                    </p:anim>
                                    <p:anim calcmode="lin" valueType="num">
                                      <p:cBhvr additive="base">
                                        <p:cTn id="104" dur="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2"/>
                                        </p:tgtEl>
                                        <p:attrNameLst>
                                          <p:attrName>style.visibility</p:attrName>
                                        </p:attrNameLst>
                                      </p:cBhvr>
                                      <p:to>
                                        <p:strVal val="visible"/>
                                      </p:to>
                                    </p:set>
                                    <p:anim calcmode="lin" valueType="num">
                                      <p:cBhvr additive="base">
                                        <p:cTn id="107" dur="500" fill="hold"/>
                                        <p:tgtEl>
                                          <p:spTgt spid="102"/>
                                        </p:tgtEl>
                                        <p:attrNameLst>
                                          <p:attrName>ppt_x</p:attrName>
                                        </p:attrNameLst>
                                      </p:cBhvr>
                                      <p:tavLst>
                                        <p:tav tm="0">
                                          <p:val>
                                            <p:strVal val="#ppt_x"/>
                                          </p:val>
                                        </p:tav>
                                        <p:tav tm="100000">
                                          <p:val>
                                            <p:strVal val="#ppt_x"/>
                                          </p:val>
                                        </p:tav>
                                      </p:tavLst>
                                    </p:anim>
                                    <p:anim calcmode="lin" valueType="num">
                                      <p:cBhvr additive="base">
                                        <p:cTn id="108" dur="500" fill="hold"/>
                                        <p:tgtEl>
                                          <p:spTgt spid="10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additive="base">
                                        <p:cTn id="111" dur="500" fill="hold"/>
                                        <p:tgtEl>
                                          <p:spTgt spid="106"/>
                                        </p:tgtEl>
                                        <p:attrNameLst>
                                          <p:attrName>ppt_x</p:attrName>
                                        </p:attrNameLst>
                                      </p:cBhvr>
                                      <p:tavLst>
                                        <p:tav tm="0">
                                          <p:val>
                                            <p:strVal val="#ppt_x"/>
                                          </p:val>
                                        </p:tav>
                                        <p:tav tm="100000">
                                          <p:val>
                                            <p:strVal val="#ppt_x"/>
                                          </p:val>
                                        </p:tav>
                                      </p:tavLst>
                                    </p:anim>
                                    <p:anim calcmode="lin" valueType="num">
                                      <p:cBhvr additive="base">
                                        <p:cTn id="11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5"/>
                                        </p:tgtEl>
                                        <p:attrNameLst>
                                          <p:attrName>style.visibility</p:attrName>
                                        </p:attrNameLst>
                                      </p:cBhvr>
                                      <p:to>
                                        <p:strVal val="visible"/>
                                      </p:to>
                                    </p:set>
                                    <p:anim calcmode="lin" valueType="num">
                                      <p:cBhvr additive="base">
                                        <p:cTn id="123" dur="500" fill="hold"/>
                                        <p:tgtEl>
                                          <p:spTgt spid="5"/>
                                        </p:tgtEl>
                                        <p:attrNameLst>
                                          <p:attrName>ppt_x</p:attrName>
                                        </p:attrNameLst>
                                      </p:cBhvr>
                                      <p:tavLst>
                                        <p:tav tm="0">
                                          <p:val>
                                            <p:strVal val="#ppt_x"/>
                                          </p:val>
                                        </p:tav>
                                        <p:tav tm="100000">
                                          <p:val>
                                            <p:strVal val="#ppt_x"/>
                                          </p:val>
                                        </p:tav>
                                      </p:tavLst>
                                    </p:anim>
                                    <p:anim calcmode="lin" valueType="num">
                                      <p:cBhvr additive="base">
                                        <p:cTn id="1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p:bldP spid="47" grpId="0"/>
      <p:bldP spid="85" grpId="0"/>
      <p:bldP spid="86" grpId="0"/>
      <p:bldP spid="89" grpId="0"/>
      <p:bldP spid="90" grpId="0"/>
      <p:bldP spid="91" grpId="0" animBg="1"/>
      <p:bldP spid="92" grpId="0"/>
      <p:bldP spid="93" grpId="0" animBg="1"/>
      <p:bldP spid="94" grpId="0"/>
      <p:bldP spid="95" grpId="0"/>
      <p:bldP spid="98" grpId="0"/>
      <p:bldP spid="99" grpId="0" animBg="1"/>
      <p:bldP spid="100" grpId="0"/>
      <p:bldP spid="101" grpId="0" animBg="1"/>
      <p:bldP spid="102" grpId="0" animBg="1"/>
      <p:bldP spid="103" grpId="0"/>
      <p:bldP spid="104" grpId="0"/>
      <p:bldP spid="105" grpId="0"/>
      <p:bldP spid="106" grpId="0"/>
      <p:bldP spid="107" grpId="0"/>
      <p:bldP spid="108" grpId="0" animBg="1"/>
      <p:bldP spid="109" grpId="0" animBg="1"/>
      <p:bldP spid="110" grpId="0"/>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67544" y="1376772"/>
            <a:ext cx="81360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4. Armv8.2-A ISA extensions and related Cortex-A cores</a:t>
            </a:r>
          </a:p>
        </p:txBody>
      </p:sp>
      <p:grpSp>
        <p:nvGrpSpPr>
          <p:cNvPr id="12" name="Group 10"/>
          <p:cNvGrpSpPr>
            <a:grpSpLocks/>
          </p:cNvGrpSpPr>
          <p:nvPr/>
        </p:nvGrpSpPr>
        <p:grpSpPr bwMode="auto">
          <a:xfrm>
            <a:off x="514319" y="2350024"/>
            <a:ext cx="8136000" cy="503238"/>
            <a:chOff x="699" y="1638"/>
            <a:chExt cx="4412" cy="317"/>
          </a:xfrm>
        </p:grpSpPr>
        <p:sp>
          <p:nvSpPr>
            <p:cNvPr id="13" name="AutoShape 11"/>
            <p:cNvSpPr>
              <a:spLocks noChangeArrowheads="1"/>
            </p:cNvSpPr>
            <p:nvPr/>
          </p:nvSpPr>
          <p:spPr bwMode="auto">
            <a:xfrm>
              <a:off x="860" y="1638"/>
              <a:ext cx="4251" cy="317"/>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fontAlgn="base">
                <a:spcBef>
                  <a:spcPct val="0"/>
                </a:spcBef>
                <a:spcAft>
                  <a:spcPct val="0"/>
                </a:spcAft>
                <a:buNone/>
                <a:defRPr/>
              </a:pPr>
              <a:r>
                <a:rPr lang="en-US" sz="1900" dirty="0">
                  <a:solidFill>
                    <a:srgbClr val="FFFFFF"/>
                  </a:solidFill>
                  <a:latin typeface="Verdana"/>
                </a:rPr>
                <a:t>4</a:t>
              </a:r>
              <a:r>
                <a:rPr kumimoji="0" lang="en-US" sz="1900" b="0" i="0" u="none" strike="noStrike" kern="1200" cap="none" spc="0" normalizeH="0" baseline="0" noProof="0" dirty="0">
                  <a:ln>
                    <a:noFill/>
                  </a:ln>
                  <a:solidFill>
                    <a:srgbClr val="FFFFFF"/>
                  </a:solidFill>
                  <a:effectLst/>
                  <a:uLnTx/>
                  <a:uFillTx/>
                  <a:latin typeface="Verdana"/>
                  <a:ea typeface="+mn-ea"/>
                  <a:cs typeface="+mn-cs"/>
                </a:rPr>
                <a:t>.1 Main extensions of the Armv8.2-A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grpSp>
        <p:nvGrpSpPr>
          <p:cNvPr id="15" name="Group 10"/>
          <p:cNvGrpSpPr>
            <a:grpSpLocks/>
          </p:cNvGrpSpPr>
          <p:nvPr/>
        </p:nvGrpSpPr>
        <p:grpSpPr bwMode="auto">
          <a:xfrm>
            <a:off x="483108" y="3726249"/>
            <a:ext cx="8120435" cy="641096"/>
            <a:chOff x="699" y="1638"/>
            <a:chExt cx="4374" cy="260"/>
          </a:xfrm>
        </p:grpSpPr>
        <p:sp>
          <p:nvSpPr>
            <p:cNvPr id="16" name="AutoShape 11"/>
            <p:cNvSpPr>
              <a:spLocks noChangeArrowheads="1"/>
            </p:cNvSpPr>
            <p:nvPr/>
          </p:nvSpPr>
          <p:spPr bwMode="auto">
            <a:xfrm>
              <a:off x="877" y="1638"/>
              <a:ext cx="4196" cy="20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fontAlgn="base" hangingPunct="1">
                <a:spcBef>
                  <a:spcPct val="0"/>
                </a:spcBef>
                <a:spcAft>
                  <a:spcPct val="0"/>
                </a:spcAft>
                <a:buNone/>
              </a:pPr>
              <a:r>
                <a:rPr lang="en-US" altLang="en-US" sz="1900" dirty="0">
                  <a:solidFill>
                    <a:srgbClr val="FFFFFF"/>
                  </a:solidFill>
                  <a:latin typeface="Verdana"/>
                  <a:cs typeface="Times New Roman" pitchFamily="18" charset="0"/>
                </a:rPr>
                <a:t>4</a:t>
              </a:r>
              <a:r>
                <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.3</a:t>
              </a:r>
              <a:r>
                <a:rPr kumimoji="0" lang="en-US" sz="1900" b="0" i="0" u="none" strike="noStrike" kern="1200" cap="none" spc="0" normalizeH="0" baseline="0" noProof="0" dirty="0">
                  <a:ln>
                    <a:noFill/>
                  </a:ln>
                  <a:solidFill>
                    <a:srgbClr val="FFFFFF"/>
                  </a:solidFill>
                  <a:effectLst/>
                  <a:uLnTx/>
                  <a:uFillTx/>
                  <a:latin typeface="Verdana"/>
                  <a:ea typeface="+mn-ea"/>
                  <a:cs typeface="+mn-cs"/>
                </a:rPr>
                <a:t> Armv8.2-A based Cortex-A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7"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sp>
        <p:nvSpPr>
          <p:cNvPr id="10" name="AutoShape 11"/>
          <p:cNvSpPr>
            <a:spLocks noChangeArrowheads="1"/>
          </p:cNvSpPr>
          <p:nvPr/>
        </p:nvSpPr>
        <p:spPr bwMode="auto">
          <a:xfrm>
            <a:off x="755579" y="2907782"/>
            <a:ext cx="7894740" cy="72072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fontAlgn="base">
              <a:spcBef>
                <a:spcPct val="0"/>
              </a:spcBef>
              <a:spcAft>
                <a:spcPct val="0"/>
              </a:spcAft>
              <a:buNone/>
              <a:defRPr/>
            </a:pPr>
            <a:r>
              <a:rPr lang="en-US" sz="1900" dirty="0">
                <a:solidFill>
                  <a:srgbClr val="FFFFFF"/>
                </a:solidFill>
                <a:latin typeface="Verdana"/>
              </a:rPr>
              <a:t>4</a:t>
            </a:r>
            <a:r>
              <a:rPr kumimoji="0" lang="en-US" sz="1900" b="0" i="0" u="none" strike="noStrike" kern="1200" cap="none" spc="0" normalizeH="0" baseline="0" noProof="0" dirty="0">
                <a:ln>
                  <a:noFill/>
                </a:ln>
                <a:solidFill>
                  <a:srgbClr val="FFFFFF"/>
                </a:solidFill>
                <a:effectLst/>
                <a:uLnTx/>
                <a:uFillTx/>
                <a:latin typeface="Verdana"/>
                <a:ea typeface="+mn-ea"/>
                <a:cs typeface="+mn-cs"/>
              </a:rPr>
              <a:t>.2 </a:t>
            </a:r>
            <a:r>
              <a:rPr kumimoji="0" lang="en-US" sz="1900" b="0" i="0" u="none" strike="noStrike" kern="1200" cap="none" spc="-30" normalizeH="0" baseline="0" noProof="0" dirty="0">
                <a:ln>
                  <a:noFill/>
                </a:ln>
                <a:solidFill>
                  <a:srgbClr val="FFFFFF"/>
                </a:solidFill>
                <a:effectLst/>
                <a:uLnTx/>
                <a:uFillTx/>
                <a:latin typeface="Verdana"/>
              </a:rPr>
              <a:t>Main enhancement of the </a:t>
            </a:r>
            <a:r>
              <a:rPr lang="en-US" sz="1900" spc="-30" dirty="0">
                <a:solidFill>
                  <a:srgbClr val="FFFFFF"/>
                </a:solidFill>
                <a:latin typeface="Verdana"/>
              </a:rPr>
              <a:t>Armv8.2-A based Cortex-A cores:</a:t>
            </a:r>
          </a:p>
          <a:p>
            <a:pPr lvl="0" fontAlgn="base">
              <a:spcBef>
                <a:spcPct val="0"/>
              </a:spcBef>
              <a:spcAft>
                <a:spcPct val="0"/>
              </a:spcAft>
              <a:buNone/>
              <a:defRPr/>
            </a:pPr>
            <a:r>
              <a:rPr kumimoji="0" lang="en-US" sz="1900" b="0" i="0" u="none" strike="noStrike" kern="1200" cap="none" spc="-60" normalizeH="0" baseline="0" noProof="0" dirty="0">
                <a:ln>
                  <a:noFill/>
                </a:ln>
                <a:solidFill>
                  <a:srgbClr val="FFFFFF"/>
                </a:solidFill>
                <a:effectLst/>
                <a:uLnTx/>
                <a:uFillTx/>
                <a:latin typeface="Verdana"/>
              </a:rPr>
              <a:t>              The </a:t>
            </a:r>
            <a:r>
              <a:rPr kumimoji="0" lang="en-US" sz="1900" b="0" i="0" u="none" strike="noStrike" kern="1200" cap="none" spc="-60" normalizeH="0" baseline="0" noProof="0" dirty="0" err="1">
                <a:ln>
                  <a:noFill/>
                </a:ln>
                <a:solidFill>
                  <a:srgbClr val="FFFFFF"/>
                </a:solidFill>
                <a:effectLst/>
                <a:uLnTx/>
                <a:uFillTx/>
                <a:latin typeface="Verdana"/>
              </a:rPr>
              <a:t>DynamIQ</a:t>
            </a:r>
            <a:r>
              <a:rPr kumimoji="0" lang="en-US" sz="1900" b="0" i="0" u="none" strike="noStrike" kern="1200" cap="none" spc="-60" normalizeH="0" baseline="0" noProof="0" dirty="0">
                <a:ln>
                  <a:noFill/>
                </a:ln>
                <a:solidFill>
                  <a:srgbClr val="FFFFFF"/>
                </a:solidFill>
                <a:effectLst/>
                <a:uLnTx/>
                <a:uFillTx/>
                <a:latin typeface="Verdana"/>
              </a:rPr>
              <a:t> core cluster </a:t>
            </a:r>
            <a:endParaRPr kumimoji="0" lang="hu-HU" sz="1900" b="0" i="0" u="none" strike="noStrike" kern="1200" cap="none" spc="-60" normalizeH="0" baseline="0" noProof="0" dirty="0">
              <a:ln>
                <a:noFill/>
              </a:ln>
              <a:solidFill>
                <a:srgbClr val="FFFFFF"/>
              </a:solidFill>
              <a:effectLst/>
              <a:uLnTx/>
              <a:uFillTx/>
              <a:latin typeface="Verdana"/>
            </a:endParaRPr>
          </a:p>
        </p:txBody>
      </p:sp>
      <p:sp>
        <p:nvSpPr>
          <p:cNvPr id="18" name="Text Box 12"/>
          <p:cNvSpPr txBox="1">
            <a:spLocks noChangeArrowheads="1"/>
          </p:cNvSpPr>
          <p:nvPr/>
        </p:nvSpPr>
        <p:spPr bwMode="auto">
          <a:xfrm>
            <a:off x="513176" y="2914080"/>
            <a:ext cx="38234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sp>
        <p:nvSpPr>
          <p:cNvPr id="3" name="TextBox 2"/>
          <p:cNvSpPr txBox="1"/>
          <p:nvPr/>
        </p:nvSpPr>
        <p:spPr>
          <a:xfrm>
            <a:off x="1477928" y="4486772"/>
            <a:ext cx="5828840" cy="369332"/>
          </a:xfrm>
          <a:prstGeom prst="rect">
            <a:avLst/>
          </a:prstGeom>
          <a:noFill/>
        </p:spPr>
        <p:txBody>
          <a:bodyPr wrap="none" rtlCol="0">
            <a:spAutoFit/>
          </a:bodyPr>
          <a:lstStyle/>
          <a:p>
            <a:pPr algn="ctr"/>
            <a:r>
              <a:rPr lang="en-US" dirty="0">
                <a:solidFill>
                  <a:schemeClr val="bg1"/>
                </a:solidFill>
              </a:rPr>
              <a:t>Section 4.2 is not part of the test and the exam.</a:t>
            </a:r>
          </a:p>
        </p:txBody>
      </p:sp>
    </p:spTree>
    <p:extLst>
      <p:ext uri="{BB962C8B-B14F-4D97-AF65-F5344CB8AC3E}">
        <p14:creationId xmlns:p14="http://schemas.microsoft.com/office/powerpoint/2010/main" val="34866514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891285"/>
            <a:ext cx="810119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lang="en-US" sz="1900" dirty="0">
                <a:solidFill>
                  <a:srgbClr val="FFFFFF"/>
                </a:solidFill>
              </a:rPr>
              <a:t>4.1 Main extensions of the Armv8.2-A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1603455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t>4.1 Main extensions of the Armv8.2-A ISA (1)</a:t>
            </a:r>
          </a:p>
        </p:txBody>
      </p:sp>
      <p:sp>
        <p:nvSpPr>
          <p:cNvPr id="3" name="TextBox 2"/>
          <p:cNvSpPr txBox="1"/>
          <p:nvPr/>
        </p:nvSpPr>
        <p:spPr>
          <a:xfrm>
            <a:off x="538168" y="754072"/>
            <a:ext cx="6305059" cy="369332"/>
          </a:xfrm>
          <a:prstGeom prst="rect">
            <a:avLst/>
          </a:prstGeom>
          <a:noFill/>
        </p:spPr>
        <p:txBody>
          <a:bodyPr wrap="none" rtlCol="0">
            <a:spAutoFit/>
          </a:bodyPr>
          <a:lstStyle/>
          <a:p>
            <a:r>
              <a:rPr lang="en-US" dirty="0">
                <a:solidFill>
                  <a:schemeClr val="accent6"/>
                </a:solidFill>
              </a:rPr>
              <a:t>Preliminary remarks to Armv8.0-A extensions </a:t>
            </a:r>
            <a:r>
              <a:rPr lang="en-US" dirty="0"/>
              <a:t>[</a:t>
            </a:r>
            <a:r>
              <a:rPr lang="hu-HU" dirty="0"/>
              <a:t>174</a:t>
            </a:r>
            <a:r>
              <a:rPr lang="en-US" dirty="0"/>
              <a:t>] </a:t>
            </a:r>
          </a:p>
        </p:txBody>
      </p:sp>
      <p:sp>
        <p:nvSpPr>
          <p:cNvPr id="7" name="TextBox 6"/>
          <p:cNvSpPr txBox="1"/>
          <p:nvPr/>
        </p:nvSpPr>
        <p:spPr>
          <a:xfrm>
            <a:off x="75943" y="440668"/>
            <a:ext cx="61537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4.1 Main extensions of the Armv8.2-A ISA</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-1 </a:t>
            </a:r>
            <a:r>
              <a:rPr kumimoji="0" lang="en-US" sz="1800" b="0" i="0" u="none" strike="noStrike" kern="1200" cap="none" spc="0" normalizeH="0" baseline="0" noProof="0" dirty="0">
                <a:ln>
                  <a:noFill/>
                </a:ln>
                <a:solidFill>
                  <a:srgbClr val="000000"/>
                </a:solidFill>
                <a:effectLst/>
                <a:uLnTx/>
                <a:uFillTx/>
                <a:latin typeface="Verdana"/>
                <a:ea typeface="+mn-ea"/>
                <a:cs typeface="+mn-cs"/>
              </a:rPr>
              <a:t>[97]</a:t>
            </a:r>
          </a:p>
        </p:txBody>
      </p:sp>
      <p:sp>
        <p:nvSpPr>
          <p:cNvPr id="6" name="Rounded Rectangle 5"/>
          <p:cNvSpPr/>
          <p:nvPr/>
        </p:nvSpPr>
        <p:spPr bwMode="auto">
          <a:xfrm>
            <a:off x="-509" y="1122248"/>
            <a:ext cx="9144000" cy="176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323528" y="1122247"/>
            <a:ext cx="8933856" cy="4893647"/>
          </a:xfrm>
          <a:prstGeom prst="rect">
            <a:avLst/>
          </a:prstGeom>
          <a:noFill/>
        </p:spPr>
        <p:txBody>
          <a:bodyPr wrap="none" rtlCol="0">
            <a:spAutoFit/>
          </a:bodyPr>
          <a:lstStyle/>
          <a:p>
            <a:pPr marL="285750" indent="-285750">
              <a:buFont typeface="Arial" panose="020B0604020202020204" pitchFamily="34" charset="0"/>
              <a:buChar char="•"/>
            </a:pPr>
            <a:r>
              <a:rPr lang="en-US" sz="1600" spc="-40" dirty="0">
                <a:solidFill>
                  <a:srgbClr val="FF0000"/>
                </a:solidFill>
              </a:rPr>
              <a:t>Each Armv8.x-A extension </a:t>
            </a:r>
            <a:r>
              <a:rPr lang="en-US" sz="1600" spc="-40" dirty="0"/>
              <a:t>includes a </a:t>
            </a:r>
            <a:r>
              <a:rPr lang="en-US" sz="1600" spc="-40" dirty="0">
                <a:solidFill>
                  <a:srgbClr val="0070C0"/>
                </a:solidFill>
              </a:rPr>
              <a:t>set of features</a:t>
            </a:r>
            <a:r>
              <a:rPr lang="en-US" sz="1600" spc="-40" dirty="0"/>
              <a:t>, some </a:t>
            </a:r>
            <a:r>
              <a:rPr lang="en-US" sz="1600" spc="-40" dirty="0">
                <a:solidFill>
                  <a:srgbClr val="0070C0"/>
                </a:solidFill>
              </a:rPr>
              <a:t>mandatory </a:t>
            </a:r>
            <a:r>
              <a:rPr lang="en-US" sz="1600" spc="-40" dirty="0"/>
              <a:t>and some</a:t>
            </a:r>
          </a:p>
          <a:p>
            <a:pPr>
              <a:spcAft>
                <a:spcPts val="600"/>
              </a:spcAft>
            </a:pPr>
            <a:r>
              <a:rPr lang="en-US" sz="1600" spc="-40" dirty="0">
                <a:solidFill>
                  <a:srgbClr val="0070C0"/>
                </a:solidFill>
              </a:rPr>
              <a:t>     optional. </a:t>
            </a:r>
          </a:p>
          <a:p>
            <a:pPr marL="285750" indent="-285750">
              <a:buFont typeface="Arial" panose="020B0604020202020204" pitchFamily="34" charset="0"/>
              <a:buChar char="•"/>
            </a:pPr>
            <a:r>
              <a:rPr lang="en-US" sz="1600" dirty="0"/>
              <a:t>A processor implements an </a:t>
            </a:r>
            <a:r>
              <a:rPr lang="en-US" sz="1600" dirty="0">
                <a:solidFill>
                  <a:srgbClr val="FF0000"/>
                </a:solidFill>
              </a:rPr>
              <a:t>.x extension </a:t>
            </a:r>
            <a:r>
              <a:rPr lang="en-US" sz="1600" dirty="0">
                <a:solidFill>
                  <a:srgbClr val="0070C0"/>
                </a:solidFill>
              </a:rPr>
              <a:t>if it implements all the mandatory</a:t>
            </a:r>
          </a:p>
          <a:p>
            <a:pPr>
              <a:spcAft>
                <a:spcPts val="600"/>
              </a:spcAft>
            </a:pPr>
            <a:r>
              <a:rPr lang="en-US" sz="1600" dirty="0">
                <a:solidFill>
                  <a:srgbClr val="0070C0"/>
                </a:solidFill>
              </a:rPr>
              <a:t>     features </a:t>
            </a:r>
            <a:r>
              <a:rPr lang="en-US" sz="1600" dirty="0"/>
              <a:t>of that extension, </a:t>
            </a:r>
            <a:r>
              <a:rPr lang="en-US" sz="1600" dirty="0">
                <a:solidFill>
                  <a:srgbClr val="0070C0"/>
                </a:solidFill>
              </a:rPr>
              <a:t>and all mandatory features of all previous extensions.</a:t>
            </a:r>
          </a:p>
          <a:p>
            <a:pPr marL="285750" indent="-285750">
              <a:buFont typeface="Arial" panose="020B0604020202020204" pitchFamily="34" charset="0"/>
              <a:buChar char="•"/>
            </a:pPr>
            <a:r>
              <a:rPr lang="en-US" sz="1600" dirty="0"/>
              <a:t>The Arm architecture includes a </a:t>
            </a:r>
            <a:r>
              <a:rPr lang="en-US" sz="1600" dirty="0">
                <a:solidFill>
                  <a:srgbClr val="FF0000"/>
                </a:solidFill>
              </a:rPr>
              <a:t>set of feature registers </a:t>
            </a:r>
            <a:r>
              <a:rPr lang="en-US" sz="1600" dirty="0"/>
              <a:t>that report the</a:t>
            </a:r>
          </a:p>
          <a:p>
            <a:pPr>
              <a:spcAft>
                <a:spcPts val="1200"/>
              </a:spcAft>
            </a:pPr>
            <a:r>
              <a:rPr lang="en-US" sz="1600" dirty="0"/>
              <a:t>     features supported by the processor.</a:t>
            </a:r>
          </a:p>
          <a:p>
            <a:r>
              <a:rPr lang="en-US" sz="1600" dirty="0"/>
              <a:t>    For each new feature added by a .x extension, even an optional features,</a:t>
            </a:r>
          </a:p>
          <a:p>
            <a:pPr>
              <a:spcAft>
                <a:spcPts val="600"/>
              </a:spcAft>
            </a:pPr>
            <a:r>
              <a:rPr lang="en-US" sz="1600" dirty="0"/>
              <a:t>      a </a:t>
            </a:r>
            <a:r>
              <a:rPr lang="en-US" sz="1600" dirty="0">
                <a:solidFill>
                  <a:srgbClr val="0070C0"/>
                </a:solidFill>
              </a:rPr>
              <a:t>field </a:t>
            </a:r>
            <a:r>
              <a:rPr lang="en-US" sz="1600" dirty="0"/>
              <a:t>in these feature registers reports whether it is supported or not.</a:t>
            </a:r>
          </a:p>
          <a:p>
            <a:pPr marL="285750" indent="-285750">
              <a:spcAft>
                <a:spcPts val="600"/>
              </a:spcAft>
              <a:buFont typeface="Arial" panose="020B0604020202020204" pitchFamily="34" charset="0"/>
              <a:buChar char="•"/>
            </a:pPr>
            <a:r>
              <a:rPr lang="en-US" sz="1600" dirty="0"/>
              <a:t>There is </a:t>
            </a:r>
            <a:r>
              <a:rPr lang="en-US" sz="1600" dirty="0">
                <a:solidFill>
                  <a:srgbClr val="0070C0"/>
                </a:solidFill>
              </a:rPr>
              <a:t>no field that reports whether a processor is Armv8.x-A. </a:t>
            </a:r>
          </a:p>
          <a:p>
            <a:r>
              <a:rPr lang="en-US" sz="1600" dirty="0"/>
              <a:t>    Instead, </a:t>
            </a:r>
            <a:r>
              <a:rPr lang="en-US" sz="1600" dirty="0">
                <a:solidFill>
                  <a:srgbClr val="0070C0"/>
                </a:solidFill>
              </a:rPr>
              <a:t>software reads the feature fields </a:t>
            </a:r>
            <a:r>
              <a:rPr lang="en-US" sz="1600" dirty="0"/>
              <a:t>for the mandatory 8.x-A features, and</a:t>
            </a:r>
          </a:p>
          <a:p>
            <a:pPr>
              <a:spcAft>
                <a:spcPts val="600"/>
              </a:spcAft>
            </a:pPr>
            <a:r>
              <a:rPr lang="en-US" sz="1600" dirty="0"/>
              <a:t>      </a:t>
            </a:r>
            <a:r>
              <a:rPr lang="en-US" sz="1600" dirty="0">
                <a:solidFill>
                  <a:srgbClr val="0070C0"/>
                </a:solidFill>
              </a:rPr>
              <a:t>if they all present, the processor is considered to be compliant with Armv8.x-A.</a:t>
            </a:r>
          </a:p>
          <a:p>
            <a:pPr marL="285750" indent="-285750">
              <a:buFont typeface="Arial" panose="020B0604020202020204" pitchFamily="34" charset="0"/>
              <a:buChar char="•"/>
            </a:pPr>
            <a:r>
              <a:rPr lang="en-US" sz="1600" dirty="0"/>
              <a:t>Actually, there is </a:t>
            </a:r>
            <a:r>
              <a:rPr lang="en-US" sz="1600" dirty="0">
                <a:solidFill>
                  <a:srgbClr val="0070C0"/>
                </a:solidFill>
              </a:rPr>
              <a:t>no known CPU</a:t>
            </a:r>
            <a:r>
              <a:rPr lang="en-US" sz="1600" dirty="0"/>
              <a:t> that is considered to be </a:t>
            </a:r>
            <a:r>
              <a:rPr lang="en-US" sz="1600" dirty="0">
                <a:solidFill>
                  <a:srgbClr val="0070C0"/>
                </a:solidFill>
              </a:rPr>
              <a:t>Armv8.1 compliant</a:t>
            </a:r>
            <a:r>
              <a:rPr lang="en-US" sz="1600" dirty="0"/>
              <a:t>,</a:t>
            </a:r>
          </a:p>
          <a:p>
            <a:r>
              <a:rPr lang="en-US" sz="1600" dirty="0"/>
              <a:t>      the Cortex </a:t>
            </a:r>
            <a:r>
              <a:rPr lang="en-US" sz="1600" dirty="0">
                <a:solidFill>
                  <a:srgbClr val="FF0000"/>
                </a:solidFill>
              </a:rPr>
              <a:t>A55/A75</a:t>
            </a:r>
            <a:r>
              <a:rPr lang="hu-HU" sz="1600" dirty="0">
                <a:solidFill>
                  <a:srgbClr val="FF0000"/>
                </a:solidFill>
              </a:rPr>
              <a:t>/76/77</a:t>
            </a:r>
            <a:r>
              <a:rPr lang="en-US" sz="1600" dirty="0">
                <a:solidFill>
                  <a:srgbClr val="FF0000"/>
                </a:solidFill>
              </a:rPr>
              <a:t>/78/X1 are Armv8.2-A compliant </a:t>
            </a:r>
            <a:r>
              <a:rPr lang="en-US" sz="1600" dirty="0"/>
              <a:t>and consequently,</a:t>
            </a:r>
          </a:p>
          <a:p>
            <a:pPr>
              <a:spcAft>
                <a:spcPts val="600"/>
              </a:spcAft>
            </a:pPr>
            <a:r>
              <a:rPr lang="en-US" sz="1600" dirty="0"/>
              <a:t>      they provide also Armv8.1 support.</a:t>
            </a:r>
          </a:p>
          <a:p>
            <a:pPr marL="285750" indent="-285750">
              <a:buFont typeface="Arial" panose="020B0604020202020204" pitchFamily="34" charset="0"/>
              <a:buChar char="•"/>
            </a:pPr>
            <a:r>
              <a:rPr lang="en-US" sz="1600" dirty="0">
                <a:solidFill>
                  <a:srgbClr val="0070C0"/>
                </a:solidFill>
              </a:rPr>
              <a:t>Armv8.3 or higher ISA versions</a:t>
            </a:r>
            <a:r>
              <a:rPr lang="en-US" sz="1600" dirty="0"/>
              <a:t> are implemented </a:t>
            </a:r>
            <a:r>
              <a:rPr lang="en-US" sz="1600" dirty="0">
                <a:solidFill>
                  <a:srgbClr val="0070C0"/>
                </a:solidFill>
              </a:rPr>
              <a:t>in Armv9-A compliant CPUs,</a:t>
            </a:r>
          </a:p>
          <a:p>
            <a:r>
              <a:rPr lang="en-US" sz="1600" dirty="0"/>
              <a:t>      and there are </a:t>
            </a:r>
            <a:r>
              <a:rPr lang="en-US" sz="1600" dirty="0">
                <a:solidFill>
                  <a:srgbClr val="0070C0"/>
                </a:solidFill>
              </a:rPr>
              <a:t>no Cortex CPUs</a:t>
            </a:r>
            <a:r>
              <a:rPr lang="en-US" sz="1600" dirty="0"/>
              <a:t> </a:t>
            </a:r>
            <a:r>
              <a:rPr lang="en-US" sz="1600" dirty="0">
                <a:solidFill>
                  <a:srgbClr val="0070C0"/>
                </a:solidFill>
              </a:rPr>
              <a:t>that are compliant with Armv8.3 or higher ISA </a:t>
            </a:r>
          </a:p>
          <a:p>
            <a:r>
              <a:rPr lang="en-US" sz="1600" dirty="0">
                <a:solidFill>
                  <a:srgbClr val="0070C0"/>
                </a:solidFill>
              </a:rPr>
              <a:t>      versions.</a:t>
            </a:r>
          </a:p>
        </p:txBody>
      </p:sp>
    </p:spTree>
    <p:extLst>
      <p:ext uri="{BB962C8B-B14F-4D97-AF65-F5344CB8AC3E}">
        <p14:creationId xmlns:p14="http://schemas.microsoft.com/office/powerpoint/2010/main" val="28585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additive="base">
                                        <p:cTn id="2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additive="base">
                                        <p:cTn id="3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 calcmode="lin" valueType="num">
                                      <p:cBhvr additive="base">
                                        <p:cTn id="5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8" end="8"/>
                                            </p:txEl>
                                          </p:spTgt>
                                        </p:tgtEl>
                                        <p:attrNameLst>
                                          <p:attrName>style.visibility</p:attrName>
                                        </p:attrNameLst>
                                      </p:cBhvr>
                                      <p:to>
                                        <p:strVal val="visible"/>
                                      </p:to>
                                    </p:set>
                                    <p:anim calcmode="lin" valueType="num">
                                      <p:cBhvr additive="base">
                                        <p:cTn id="5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8" end="8"/>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 calcmode="lin" valueType="num">
                                      <p:cBhvr additive="base">
                                        <p:cTn id="6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9" end="9"/>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
                                            <p:txEl>
                                              <p:pRg st="10" end="10"/>
                                            </p:txEl>
                                          </p:spTgt>
                                        </p:tgtEl>
                                        <p:attrNameLst>
                                          <p:attrName>style.visibility</p:attrName>
                                        </p:attrNameLst>
                                      </p:cBhvr>
                                      <p:to>
                                        <p:strVal val="visible"/>
                                      </p:to>
                                    </p:set>
                                    <p:anim calcmode="lin" valueType="num">
                                      <p:cBhvr additive="base">
                                        <p:cTn id="6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xEl>
                                              <p:pRg st="11" end="11"/>
                                            </p:txEl>
                                          </p:spTgt>
                                        </p:tgtEl>
                                        <p:attrNameLst>
                                          <p:attrName>style.visibility</p:attrName>
                                        </p:attrNameLst>
                                      </p:cBhvr>
                                      <p:to>
                                        <p:strVal val="visible"/>
                                      </p:to>
                                    </p:set>
                                    <p:anim calcmode="lin" valueType="num">
                                      <p:cBhvr additive="base">
                                        <p:cTn id="7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xEl>
                                              <p:pRg st="12" end="12"/>
                                            </p:txEl>
                                          </p:spTgt>
                                        </p:tgtEl>
                                        <p:attrNameLst>
                                          <p:attrName>style.visibility</p:attrName>
                                        </p:attrNameLst>
                                      </p:cBhvr>
                                      <p:to>
                                        <p:strVal val="visible"/>
                                      </p:to>
                                    </p:set>
                                    <p:anim calcmode="lin" valueType="num">
                                      <p:cBhvr additive="base">
                                        <p:cTn id="77"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xEl>
                                              <p:pRg st="13" end="13"/>
                                            </p:txEl>
                                          </p:spTgt>
                                        </p:tgtEl>
                                        <p:attrNameLst>
                                          <p:attrName>style.visibility</p:attrName>
                                        </p:attrNameLst>
                                      </p:cBhvr>
                                      <p:to>
                                        <p:strVal val="visible"/>
                                      </p:to>
                                    </p:set>
                                    <p:anim calcmode="lin" valueType="num">
                                      <p:cBhvr additive="base">
                                        <p:cTn id="81"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8">
                                            <p:txEl>
                                              <p:pRg st="14" end="14"/>
                                            </p:txEl>
                                          </p:spTgt>
                                        </p:tgtEl>
                                        <p:attrNameLst>
                                          <p:attrName>style.visibility</p:attrName>
                                        </p:attrNameLst>
                                      </p:cBhvr>
                                      <p:to>
                                        <p:strVal val="visible"/>
                                      </p:to>
                                    </p:set>
                                    <p:anim calcmode="lin" valueType="num">
                                      <p:cBhvr additive="base">
                                        <p:cTn id="87"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8">
                                            <p:txEl>
                                              <p:pRg st="15" end="15"/>
                                            </p:txEl>
                                          </p:spTgt>
                                        </p:tgtEl>
                                        <p:attrNameLst>
                                          <p:attrName>style.visibility</p:attrName>
                                        </p:attrNameLst>
                                      </p:cBhvr>
                                      <p:to>
                                        <p:strVal val="visible"/>
                                      </p:to>
                                    </p:set>
                                    <p:anim calcmode="lin" valueType="num">
                                      <p:cBhvr additive="base">
                                        <p:cTn id="91"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15" end="15"/>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8">
                                            <p:txEl>
                                              <p:pRg st="16" end="16"/>
                                            </p:txEl>
                                          </p:spTgt>
                                        </p:tgtEl>
                                        <p:attrNameLst>
                                          <p:attrName>style.visibility</p:attrName>
                                        </p:attrNameLst>
                                      </p:cBhvr>
                                      <p:to>
                                        <p:strVal val="visible"/>
                                      </p:to>
                                    </p:set>
                                    <p:anim calcmode="lin" valueType="num">
                                      <p:cBhvr additive="base">
                                        <p:cTn id="95"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4.1 Main extensions of the Armv8.2-A ISA (2)</a:t>
            </a:r>
            <a:endParaRPr lang="en-US" sz="1700" kern="1200"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85069918"/>
              </p:ext>
            </p:extLst>
          </p:nvPr>
        </p:nvGraphicFramePr>
        <p:xfrm>
          <a:off x="251720" y="1216210"/>
          <a:ext cx="8640760" cy="4802752"/>
        </p:xfrm>
        <a:graphic>
          <a:graphicData uri="http://schemas.openxmlformats.org/drawingml/2006/table">
            <a:tbl>
              <a:tblPr firstRow="1" bandRow="1">
                <a:tableStyleId>{5C22544A-7EE6-4342-B048-85BDC9FD1C3A}</a:tableStyleId>
              </a:tblPr>
              <a:tblGrid>
                <a:gridCol w="1304805">
                  <a:extLst>
                    <a:ext uri="{9D8B030D-6E8A-4147-A177-3AD203B41FA5}">
                      <a16:colId xmlns:a16="http://schemas.microsoft.com/office/drawing/2014/main" val="20000"/>
                    </a:ext>
                  </a:extLst>
                </a:gridCol>
                <a:gridCol w="1125265">
                  <a:extLst>
                    <a:ext uri="{9D8B030D-6E8A-4147-A177-3AD203B41FA5}">
                      <a16:colId xmlns:a16="http://schemas.microsoft.com/office/drawing/2014/main" val="20001"/>
                    </a:ext>
                  </a:extLst>
                </a:gridCol>
                <a:gridCol w="4365485">
                  <a:extLst>
                    <a:ext uri="{9D8B030D-6E8A-4147-A177-3AD203B41FA5}">
                      <a16:colId xmlns:a16="http://schemas.microsoft.com/office/drawing/2014/main" val="20002"/>
                    </a:ext>
                  </a:extLst>
                </a:gridCol>
                <a:gridCol w="1845205">
                  <a:extLst>
                    <a:ext uri="{9D8B030D-6E8A-4147-A177-3AD203B41FA5}">
                      <a16:colId xmlns:a16="http://schemas.microsoft.com/office/drawing/2014/main" val="20003"/>
                    </a:ext>
                  </a:extLst>
                </a:gridCol>
              </a:tblGrid>
              <a:tr h="711233">
                <a:tc>
                  <a:txBody>
                    <a:bodyPr/>
                    <a:lstStyle/>
                    <a:p>
                      <a:pPr algn="ctr"/>
                      <a:r>
                        <a:rPr lang="en-US" sz="1400"/>
                        <a:t>Revision</a:t>
                      </a:r>
                    </a:p>
                  </a:txBody>
                  <a:tcPr anchor="ctr">
                    <a:solidFill>
                      <a:srgbClr val="0070C0"/>
                    </a:solidFill>
                  </a:tcPr>
                </a:tc>
                <a:tc>
                  <a:txBody>
                    <a:bodyPr/>
                    <a:lstStyle/>
                    <a:p>
                      <a:pPr algn="ctr"/>
                      <a:r>
                        <a:rPr lang="en-US" sz="1400"/>
                        <a:t>Released</a:t>
                      </a:r>
                    </a:p>
                  </a:txBody>
                  <a:tcPr anchor="ctr">
                    <a:solidFill>
                      <a:srgbClr val="0070C0"/>
                    </a:solidFill>
                  </a:tcPr>
                </a:tc>
                <a:tc>
                  <a:txBody>
                    <a:bodyPr/>
                    <a:lstStyle/>
                    <a:p>
                      <a:pPr algn="ctr"/>
                      <a:r>
                        <a:rPr lang="en-US" sz="1400"/>
                        <a:t>Main</a:t>
                      </a:r>
                      <a:r>
                        <a:rPr lang="en-US" sz="1400" baseline="0"/>
                        <a:t> enhancements</a:t>
                      </a:r>
                      <a:endParaRPr lang="en-US" sz="1400"/>
                    </a:p>
                  </a:txBody>
                  <a:tcPr anchor="ctr">
                    <a:solidFill>
                      <a:srgbClr val="0070C0"/>
                    </a:solidFill>
                  </a:tcPr>
                </a:tc>
                <a:tc>
                  <a:txBody>
                    <a:bodyPr/>
                    <a:lstStyle/>
                    <a:p>
                      <a:pPr algn="ctr"/>
                      <a:r>
                        <a:rPr lang="en-US" sz="1400"/>
                        <a:t>Cortex-A</a:t>
                      </a:r>
                      <a:r>
                        <a:rPr lang="hu-HU" sz="1400"/>
                        <a:t>/</a:t>
                      </a:r>
                    </a:p>
                    <a:p>
                      <a:pPr algn="ctr"/>
                      <a:r>
                        <a:rPr lang="hu-HU" sz="1400" baseline="0"/>
                        <a:t>Neoverse</a:t>
                      </a:r>
                      <a:r>
                        <a:rPr lang="en-US" sz="1400" baseline="0"/>
                        <a:t> </a:t>
                      </a:r>
                    </a:p>
                    <a:p>
                      <a:pPr algn="ctr"/>
                      <a:r>
                        <a:rPr lang="en-US" sz="1400" baseline="0"/>
                        <a:t>CPU</a:t>
                      </a:r>
                      <a:r>
                        <a:rPr lang="en-US" sz="1400"/>
                        <a:t>s</a:t>
                      </a:r>
                    </a:p>
                  </a:txBody>
                  <a:tcPr anchor="ctr">
                    <a:solidFill>
                      <a:srgbClr val="0070C0"/>
                    </a:solidFill>
                  </a:tcPr>
                </a:tc>
                <a:extLst>
                  <a:ext uri="{0D108BD9-81ED-4DB2-BD59-A6C34878D82A}">
                    <a16:rowId xmlns:a16="http://schemas.microsoft.com/office/drawing/2014/main" val="10000"/>
                  </a:ext>
                </a:extLst>
              </a:tr>
              <a:tr h="846896">
                <a:tc>
                  <a:txBody>
                    <a:bodyPr/>
                    <a:lstStyle/>
                    <a:p>
                      <a:pPr algn="ctr"/>
                      <a:r>
                        <a:rPr lang="en-US" sz="1400" dirty="0"/>
                        <a:t>Armv8-A</a:t>
                      </a:r>
                    </a:p>
                  </a:txBody>
                  <a:tcPr anchor="ctr">
                    <a:solidFill>
                      <a:srgbClr val="DDF2FF"/>
                    </a:solidFill>
                  </a:tcPr>
                </a:tc>
                <a:tc>
                  <a:txBody>
                    <a:bodyPr/>
                    <a:lstStyle/>
                    <a:p>
                      <a:pPr algn="ctr"/>
                      <a:r>
                        <a:rPr lang="en-US" sz="1400"/>
                        <a:t>10/2011</a:t>
                      </a:r>
                    </a:p>
                  </a:txBody>
                  <a:tcPr anchor="ctr">
                    <a:solidFill>
                      <a:srgbClr val="DDF2FF"/>
                    </a:solidFill>
                  </a:tcPr>
                </a:tc>
                <a:tc>
                  <a:txBody>
                    <a:bodyPr/>
                    <a:lstStyle/>
                    <a:p>
                      <a:pPr algn="ctr"/>
                      <a:endParaRPr lang="en-US" sz="1400"/>
                    </a:p>
                  </a:txBody>
                  <a:tcPr anchor="ctr">
                    <a:solidFill>
                      <a:srgbClr val="DDF2FF"/>
                    </a:solidFill>
                  </a:tcPr>
                </a:tc>
                <a:tc>
                  <a:txBody>
                    <a:bodyPr/>
                    <a:lstStyle/>
                    <a:p>
                      <a:pPr algn="ctr"/>
                      <a:r>
                        <a:rPr lang="en-US" sz="1400"/>
                        <a:t>A32/A35/</a:t>
                      </a:r>
                    </a:p>
                    <a:p>
                      <a:pPr algn="ctr"/>
                      <a:r>
                        <a:rPr lang="en-US" sz="1400"/>
                        <a:t>A53/A57/</a:t>
                      </a:r>
                    </a:p>
                    <a:p>
                      <a:pPr algn="ctr"/>
                      <a:r>
                        <a:rPr lang="en-US" sz="1400"/>
                        <a:t>A72/A73</a:t>
                      </a:r>
                    </a:p>
                  </a:txBody>
                  <a:tcPr anchor="ctr">
                    <a:solidFill>
                      <a:srgbClr val="DDF2FF"/>
                    </a:solidFill>
                  </a:tcPr>
                </a:tc>
                <a:extLst>
                  <a:ext uri="{0D108BD9-81ED-4DB2-BD59-A6C34878D82A}">
                    <a16:rowId xmlns:a16="http://schemas.microsoft.com/office/drawing/2014/main" val="10001"/>
                  </a:ext>
                </a:extLst>
              </a:tr>
              <a:tr h="846896">
                <a:tc>
                  <a:txBody>
                    <a:bodyPr/>
                    <a:lstStyle/>
                    <a:p>
                      <a:pPr algn="ctr"/>
                      <a:r>
                        <a:rPr lang="en-US" sz="1400"/>
                        <a:t>Armv8.1-A</a:t>
                      </a:r>
                    </a:p>
                  </a:txBody>
                  <a:tcPr anchor="ctr"/>
                </a:tc>
                <a:tc>
                  <a:txBody>
                    <a:bodyPr/>
                    <a:lstStyle/>
                    <a:p>
                      <a:pPr algn="ctr"/>
                      <a:r>
                        <a:rPr lang="en-US" sz="1400"/>
                        <a:t>12/2014</a:t>
                      </a:r>
                    </a:p>
                  </a:txBody>
                  <a:tcPr anchor="ctr"/>
                </a:tc>
                <a:tc>
                  <a:txBody>
                    <a:bodyPr/>
                    <a:lstStyle/>
                    <a:p>
                      <a:pPr marL="285750" indent="-285750" algn="l">
                        <a:buFont typeface="Arial" panose="020B0604020202020204" pitchFamily="34" charset="0"/>
                        <a:buChar char="•"/>
                      </a:pPr>
                      <a:r>
                        <a:rPr lang="en-US" sz="1400"/>
                        <a:t>Incremental benefits over v8.0-A relating</a:t>
                      </a:r>
                    </a:p>
                    <a:p>
                      <a:pPr marL="0" indent="0" algn="l">
                        <a:buFont typeface="Arial" panose="020B0604020202020204" pitchFamily="34" charset="0"/>
                        <a:buNone/>
                      </a:pPr>
                      <a:r>
                        <a:rPr lang="en-US" sz="1400"/>
                        <a:t>    </a:t>
                      </a:r>
                      <a:r>
                        <a:rPr lang="en-US" sz="1400" baseline="0"/>
                        <a:t> </a:t>
                      </a:r>
                      <a:r>
                        <a:rPr lang="en-US" sz="1400"/>
                        <a:t> to the instruction</a:t>
                      </a:r>
                      <a:r>
                        <a:rPr lang="en-US" sz="1400" baseline="0"/>
                        <a:t> set, exception model</a:t>
                      </a:r>
                    </a:p>
                    <a:p>
                      <a:pPr marL="0" indent="0" algn="l">
                        <a:buFont typeface="Arial" panose="020B0604020202020204" pitchFamily="34" charset="0"/>
                        <a:buNone/>
                      </a:pPr>
                      <a:r>
                        <a:rPr lang="en-US" sz="1400" baseline="0"/>
                        <a:t>      and memory translation</a:t>
                      </a:r>
                      <a:endParaRPr lang="en-US" sz="1400"/>
                    </a:p>
                  </a:txBody>
                  <a:tcPr/>
                </a:tc>
                <a:tc>
                  <a:txBody>
                    <a:bodyPr/>
                    <a:lstStyle/>
                    <a:p>
                      <a:pPr algn="ctr"/>
                      <a:endParaRPr lang="en-US" sz="1400"/>
                    </a:p>
                  </a:txBody>
                  <a:tcPr anchor="ctr"/>
                </a:tc>
                <a:extLst>
                  <a:ext uri="{0D108BD9-81ED-4DB2-BD59-A6C34878D82A}">
                    <a16:rowId xmlns:a16="http://schemas.microsoft.com/office/drawing/2014/main" val="10002"/>
                  </a:ext>
                </a:extLst>
              </a:tr>
              <a:tr h="2311508">
                <a:tc>
                  <a:txBody>
                    <a:bodyPr/>
                    <a:lstStyle/>
                    <a:p>
                      <a:pPr algn="ctr"/>
                      <a:r>
                        <a:rPr lang="en-US" sz="1400"/>
                        <a:t>Armv8.2-A</a:t>
                      </a:r>
                    </a:p>
                  </a:txBody>
                  <a:tcPr anchor="ctr"/>
                </a:tc>
                <a:tc>
                  <a:txBody>
                    <a:bodyPr/>
                    <a:lstStyle/>
                    <a:p>
                      <a:pPr algn="ctr"/>
                      <a:r>
                        <a:rPr lang="en-US" sz="1400"/>
                        <a:t>04/2017</a:t>
                      </a:r>
                    </a:p>
                  </a:txBody>
                  <a:tcPr anchor="ctr"/>
                </a:tc>
                <a:tc>
                  <a:txBody>
                    <a:bodyPr/>
                    <a:lstStyle/>
                    <a:p>
                      <a:pPr marL="285750" indent="-285750" algn="l">
                        <a:buFont typeface="Arial" panose="020B0604020202020204" pitchFamily="34" charset="0"/>
                        <a:buChar char="•"/>
                      </a:pPr>
                      <a:r>
                        <a:rPr lang="en-US" sz="1400"/>
                        <a:t>Optional increase of the </a:t>
                      </a:r>
                      <a:r>
                        <a:rPr lang="en-US" sz="1400">
                          <a:solidFill>
                            <a:srgbClr val="FF0000"/>
                          </a:solidFill>
                        </a:rPr>
                        <a:t>address space</a:t>
                      </a:r>
                    </a:p>
                    <a:p>
                      <a:pPr marL="0" indent="0" algn="l">
                        <a:spcAft>
                          <a:spcPts val="200"/>
                        </a:spcAft>
                        <a:buFont typeface="Arial" panose="020B0604020202020204" pitchFamily="34" charset="0"/>
                        <a:buNone/>
                      </a:pPr>
                      <a:r>
                        <a:rPr lang="en-US" sz="1400" baseline="0">
                          <a:solidFill>
                            <a:srgbClr val="FF0000"/>
                          </a:solidFill>
                        </a:rPr>
                        <a:t>       from 48 to 52 bits</a:t>
                      </a:r>
                    </a:p>
                    <a:p>
                      <a:pPr marL="285750" indent="-285750" algn="l">
                        <a:spcAft>
                          <a:spcPts val="200"/>
                        </a:spcAft>
                        <a:buFont typeface="Arial" panose="020B0604020202020204" pitchFamily="34" charset="0"/>
                        <a:buChar char="•"/>
                      </a:pPr>
                      <a:r>
                        <a:rPr lang="en-US" sz="1400" baseline="0"/>
                        <a:t>RAS extensions</a:t>
                      </a:r>
                    </a:p>
                    <a:p>
                      <a:pPr marL="285750" indent="-285750" algn="l">
                        <a:spcAft>
                          <a:spcPts val="0"/>
                        </a:spcAft>
                        <a:buFont typeface="Arial" panose="020B0604020202020204" pitchFamily="34" charset="0"/>
                        <a:buChar char="•"/>
                      </a:pPr>
                      <a:r>
                        <a:rPr lang="en-US" sz="1400" baseline="0"/>
                        <a:t>Statistical profiling to be able to analyze</a:t>
                      </a:r>
                    </a:p>
                    <a:p>
                      <a:pPr marL="0" indent="0" algn="l">
                        <a:spcAft>
                          <a:spcPts val="200"/>
                        </a:spcAft>
                        <a:buFont typeface="Arial" panose="020B0604020202020204" pitchFamily="34" charset="0"/>
                        <a:buNone/>
                      </a:pPr>
                      <a:r>
                        <a:rPr lang="en-US" sz="1400" baseline="0"/>
                        <a:t>       large working sets</a:t>
                      </a:r>
                    </a:p>
                    <a:p>
                      <a:pPr marL="285750" indent="-285750" algn="l">
                        <a:spcAft>
                          <a:spcPts val="200"/>
                        </a:spcAft>
                        <a:buFont typeface="Arial" panose="020B0604020202020204" pitchFamily="34" charset="0"/>
                        <a:buChar char="•"/>
                      </a:pPr>
                      <a:r>
                        <a:rPr lang="en-US" sz="1400" baseline="0">
                          <a:solidFill>
                            <a:srgbClr val="FF0000"/>
                          </a:solidFill>
                        </a:rPr>
                        <a:t>SVE (Scalable Vector Extension) (optional)</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0000"/>
                          </a:solidFill>
                          <a:effectLst/>
                          <a:uLnTx/>
                          <a:uFillTx/>
                          <a:latin typeface="+mn-lt"/>
                          <a:ea typeface="+mn-ea"/>
                          <a:cs typeface="+mn-cs"/>
                        </a:rPr>
                        <a:t>Half-precision FP (FP16) (optional)</a:t>
                      </a:r>
                      <a:endParaRPr lang="hu-HU" sz="1400" baseline="0">
                        <a:solidFill>
                          <a:srgbClr val="FF0000"/>
                        </a:solidFill>
                      </a:endParaRPr>
                    </a:p>
                    <a:p>
                      <a:pPr marL="285750" indent="-285750" algn="l">
                        <a:spcAft>
                          <a:spcPts val="200"/>
                        </a:spcAft>
                        <a:buFont typeface="Arial" panose="020B0604020202020204" pitchFamily="34" charset="0"/>
                        <a:buChar char="•"/>
                      </a:pPr>
                      <a:r>
                        <a:rPr lang="en-GB" sz="1400" baseline="0">
                          <a:solidFill>
                            <a:srgbClr val="FF0000"/>
                          </a:solidFill>
                        </a:rPr>
                        <a:t>BFfloat16 </a:t>
                      </a:r>
                      <a:r>
                        <a:rPr lang="hu-HU" sz="1400" baseline="0">
                          <a:solidFill>
                            <a:srgbClr val="FF0000"/>
                          </a:solidFill>
                        </a:rPr>
                        <a:t>(optional)</a:t>
                      </a:r>
                    </a:p>
                    <a:p>
                      <a:pPr marL="285750" indent="-285750" algn="l">
                        <a:buFont typeface="Arial" panose="020B0604020202020204" pitchFamily="34" charset="0"/>
                        <a:buChar char="•"/>
                      </a:pPr>
                      <a:r>
                        <a:rPr lang="hu-HU" sz="1400" baseline="0">
                          <a:solidFill>
                            <a:srgbClr val="FF0000"/>
                          </a:solidFill>
                        </a:rPr>
                        <a:t>Dot product of two 32-bit vectors </a:t>
                      </a:r>
                    </a:p>
                    <a:p>
                      <a:pPr marL="0" indent="0" algn="l">
                        <a:buFont typeface="Arial" panose="020B0604020202020204" pitchFamily="34" charset="0"/>
                        <a:buNone/>
                      </a:pPr>
                      <a:r>
                        <a:rPr lang="hu-HU" sz="1400" baseline="0">
                          <a:solidFill>
                            <a:srgbClr val="FF0000"/>
                          </a:solidFill>
                        </a:rPr>
                        <a:t>      with 4x FX8 data (optional) </a:t>
                      </a:r>
                      <a:endParaRPr lang="en-US" sz="1400">
                        <a:solidFill>
                          <a:srgbClr val="FF0000"/>
                        </a:solidFill>
                      </a:endParaRPr>
                    </a:p>
                  </a:txBody>
                  <a:tcPr/>
                </a:tc>
                <a:tc>
                  <a:txBody>
                    <a:bodyPr/>
                    <a:lstStyle/>
                    <a:p>
                      <a:pPr algn="ctr"/>
                      <a:r>
                        <a:rPr lang="en-US" sz="1400" dirty="0"/>
                        <a:t>A55/A75</a:t>
                      </a:r>
                      <a:r>
                        <a:rPr lang="hu-HU" sz="1400" dirty="0"/>
                        <a:t>/76/77</a:t>
                      </a:r>
                      <a:r>
                        <a:rPr lang="en-US" sz="1400" dirty="0"/>
                        <a:t>/</a:t>
                      </a:r>
                    </a:p>
                    <a:p>
                      <a:pPr algn="ctr"/>
                      <a:r>
                        <a:rPr lang="en-US" sz="1400" dirty="0"/>
                        <a:t>78/X1</a:t>
                      </a:r>
                    </a:p>
                    <a:p>
                      <a:pPr algn="ctr"/>
                      <a:r>
                        <a:rPr lang="en-US" sz="1400" dirty="0"/>
                        <a:t>(provide also </a:t>
                      </a:r>
                    </a:p>
                    <a:p>
                      <a:pPr algn="ctr"/>
                      <a:r>
                        <a:rPr lang="en-US" sz="1400" dirty="0"/>
                        <a:t>Armv8.1 support)</a:t>
                      </a:r>
                    </a:p>
                    <a:p>
                      <a:pPr algn="ctr"/>
                      <a:endParaRPr lang="en-US" sz="1400" dirty="0"/>
                    </a:p>
                    <a:p>
                      <a:pPr algn="ctr"/>
                      <a:r>
                        <a:rPr lang="en-US" sz="1400" dirty="0" err="1"/>
                        <a:t>Neoverse</a:t>
                      </a:r>
                      <a:r>
                        <a:rPr lang="en-US" sz="1400" dirty="0"/>
                        <a:t> N</a:t>
                      </a:r>
                      <a:r>
                        <a:rPr lang="hu-HU" sz="1400" dirty="0"/>
                        <a:t>1</a:t>
                      </a:r>
                      <a:r>
                        <a:rPr lang="en-US" sz="1400" dirty="0"/>
                        <a:t>, </a:t>
                      </a:r>
                      <a:r>
                        <a:rPr lang="hu-HU" sz="1400" dirty="0"/>
                        <a:t>E1</a:t>
                      </a:r>
                      <a:endParaRPr lang="en-US" sz="1400" dirty="0"/>
                    </a:p>
                  </a:txBody>
                  <a:tcPr anchor="ctr"/>
                </a:tc>
                <a:extLst>
                  <a:ext uri="{0D108BD9-81ED-4DB2-BD59-A6C34878D82A}">
                    <a16:rowId xmlns:a16="http://schemas.microsoft.com/office/drawing/2014/main" val="10003"/>
                  </a:ext>
                </a:extLst>
              </a:tr>
            </a:tbl>
          </a:graphicData>
        </a:graphic>
      </p:graphicFrame>
      <p:sp>
        <p:nvSpPr>
          <p:cNvPr id="4" name="TextBox 3"/>
          <p:cNvSpPr txBox="1"/>
          <p:nvPr/>
        </p:nvSpPr>
        <p:spPr>
          <a:xfrm>
            <a:off x="75943" y="452165"/>
            <a:ext cx="5693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Main extensions of the Armv8.0-A ISA</a:t>
            </a:r>
            <a:r>
              <a:rPr kumimoji="0" lang="hu-HU" sz="1800" b="0" i="0" u="none" strike="noStrike" kern="1200" cap="none" spc="0" normalizeH="0" baseline="0" noProof="0">
                <a:ln>
                  <a:noFill/>
                </a:ln>
                <a:solidFill>
                  <a:srgbClr val="2D2D8A"/>
                </a:solidFill>
                <a:effectLst/>
                <a:uLnTx/>
                <a:uFillTx/>
                <a:latin typeface="Verdana"/>
                <a:ea typeface="+mn-ea"/>
                <a:cs typeface="+mn-cs"/>
              </a:rPr>
              <a:t> </a:t>
            </a:r>
            <a:r>
              <a:rPr kumimoji="0" lang="en-US" sz="1800" b="0" i="0" u="none" strike="noStrike" kern="1200" cap="none" spc="0" normalizeH="0" baseline="0" noProof="0">
                <a:ln>
                  <a:noFill/>
                </a:ln>
                <a:solidFill>
                  <a:srgbClr val="2D2D8A"/>
                </a:solidFill>
                <a:effectLst/>
                <a:uLnTx/>
                <a:uFillTx/>
                <a:latin typeface="Verdana"/>
                <a:ea typeface="+mn-ea"/>
                <a:cs typeface="+mn-cs"/>
              </a:rPr>
              <a:t>-2 </a:t>
            </a:r>
            <a:r>
              <a:rPr kumimoji="0" lang="en-US" sz="1800" b="0" i="0" u="none" strike="noStrike" kern="1200" cap="none" spc="0" normalizeH="0" baseline="0" noProof="0">
                <a:ln>
                  <a:noFill/>
                </a:ln>
                <a:solidFill>
                  <a:srgbClr val="000000"/>
                </a:solidFill>
                <a:effectLst/>
                <a:uLnTx/>
                <a:uFillTx/>
                <a:latin typeface="Verdana"/>
                <a:ea typeface="+mn-ea"/>
                <a:cs typeface="+mn-cs"/>
              </a:rPr>
              <a:t>[97]</a:t>
            </a:r>
          </a:p>
        </p:txBody>
      </p:sp>
      <p:sp>
        <p:nvSpPr>
          <p:cNvPr id="5" name="Rounded Rectangle 4"/>
          <p:cNvSpPr/>
          <p:nvPr/>
        </p:nvSpPr>
        <p:spPr>
          <a:xfrm>
            <a:off x="250825" y="3646480"/>
            <a:ext cx="8641655" cy="2372482"/>
          </a:xfrm>
          <a:prstGeom prst="roundRect">
            <a:avLst/>
          </a:prstGeom>
          <a:ln w="28575">
            <a:solidFill>
              <a:srgbClr val="0070C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a:p>
        </p:txBody>
      </p:sp>
    </p:spTree>
    <p:extLst>
      <p:ext uri="{BB962C8B-B14F-4D97-AF65-F5344CB8AC3E}">
        <p14:creationId xmlns:p14="http://schemas.microsoft.com/office/powerpoint/2010/main" val="19409260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4.1 Main extensions of the Armv8.2-A ISA (3)</a:t>
            </a:r>
            <a:endParaRPr lang="en-US" sz="1700" kern="1200"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42413779"/>
              </p:ext>
            </p:extLst>
          </p:nvPr>
        </p:nvGraphicFramePr>
        <p:xfrm>
          <a:off x="251720" y="1128903"/>
          <a:ext cx="8640760" cy="5709920"/>
        </p:xfrm>
        <a:graphic>
          <a:graphicData uri="http://schemas.openxmlformats.org/drawingml/2006/table">
            <a:tbl>
              <a:tblPr firstRow="1" bandRow="1">
                <a:tableStyleId>{5C22544A-7EE6-4342-B048-85BDC9FD1C3A}</a:tableStyleId>
              </a:tblPr>
              <a:tblGrid>
                <a:gridCol w="1304805">
                  <a:extLst>
                    <a:ext uri="{9D8B030D-6E8A-4147-A177-3AD203B41FA5}">
                      <a16:colId xmlns:a16="http://schemas.microsoft.com/office/drawing/2014/main" val="20000"/>
                    </a:ext>
                  </a:extLst>
                </a:gridCol>
                <a:gridCol w="1215135">
                  <a:extLst>
                    <a:ext uri="{9D8B030D-6E8A-4147-A177-3AD203B41FA5}">
                      <a16:colId xmlns:a16="http://schemas.microsoft.com/office/drawing/2014/main" val="20001"/>
                    </a:ext>
                  </a:extLst>
                </a:gridCol>
                <a:gridCol w="4815875">
                  <a:extLst>
                    <a:ext uri="{9D8B030D-6E8A-4147-A177-3AD203B41FA5}">
                      <a16:colId xmlns:a16="http://schemas.microsoft.com/office/drawing/2014/main" val="20002"/>
                    </a:ext>
                  </a:extLst>
                </a:gridCol>
                <a:gridCol w="1304945">
                  <a:extLst>
                    <a:ext uri="{9D8B030D-6E8A-4147-A177-3AD203B41FA5}">
                      <a16:colId xmlns:a16="http://schemas.microsoft.com/office/drawing/2014/main" val="20003"/>
                    </a:ext>
                  </a:extLst>
                </a:gridCol>
              </a:tblGrid>
              <a:tr h="705197">
                <a:tc>
                  <a:txBody>
                    <a:bodyPr/>
                    <a:lstStyle/>
                    <a:p>
                      <a:pPr algn="ctr"/>
                      <a:r>
                        <a:rPr lang="en-US" sz="1400"/>
                        <a:t>Revision</a:t>
                      </a:r>
                    </a:p>
                  </a:txBody>
                  <a:tcPr anchor="ctr">
                    <a:solidFill>
                      <a:srgbClr val="0070C0"/>
                    </a:solidFill>
                  </a:tcPr>
                </a:tc>
                <a:tc>
                  <a:txBody>
                    <a:bodyPr/>
                    <a:lstStyle/>
                    <a:p>
                      <a:pPr algn="ctr"/>
                      <a:r>
                        <a:rPr lang="en-US" sz="1400"/>
                        <a:t>Released</a:t>
                      </a:r>
                    </a:p>
                  </a:txBody>
                  <a:tcPr anchor="ctr">
                    <a:solidFill>
                      <a:srgbClr val="0070C0"/>
                    </a:solidFill>
                  </a:tcPr>
                </a:tc>
                <a:tc>
                  <a:txBody>
                    <a:bodyPr/>
                    <a:lstStyle/>
                    <a:p>
                      <a:pPr algn="ctr"/>
                      <a:r>
                        <a:rPr lang="en-US" sz="1400"/>
                        <a:t>Main</a:t>
                      </a:r>
                      <a:r>
                        <a:rPr lang="en-US" sz="1400" baseline="0"/>
                        <a:t> enhancements</a:t>
                      </a:r>
                      <a:endParaRPr lang="en-US" sz="1400"/>
                    </a:p>
                  </a:txBody>
                  <a:tcPr anchor="ctr">
                    <a:solidFill>
                      <a:srgbClr val="0070C0"/>
                    </a:solidFill>
                  </a:tcPr>
                </a:tc>
                <a:tc>
                  <a:txBody>
                    <a:bodyPr/>
                    <a:lstStyle/>
                    <a:p>
                      <a:pPr algn="ctr"/>
                      <a:r>
                        <a:rPr lang="en-US" sz="1400"/>
                        <a:t>Cortex-A</a:t>
                      </a:r>
                      <a:r>
                        <a:rPr lang="hu-HU" sz="1400"/>
                        <a:t>/</a:t>
                      </a:r>
                    </a:p>
                    <a:p>
                      <a:pPr algn="ctr"/>
                      <a:r>
                        <a:rPr lang="hu-HU" sz="1400" baseline="0"/>
                        <a:t>Neoverse</a:t>
                      </a:r>
                      <a:r>
                        <a:rPr lang="en-US" sz="1400" baseline="0"/>
                        <a:t> </a:t>
                      </a:r>
                    </a:p>
                    <a:p>
                      <a:pPr algn="ctr"/>
                      <a:r>
                        <a:rPr lang="en-US" sz="1400" baseline="0"/>
                        <a:t>CPU</a:t>
                      </a:r>
                      <a:r>
                        <a:rPr lang="en-US" sz="1400"/>
                        <a:t>s</a:t>
                      </a:r>
                    </a:p>
                  </a:txBody>
                  <a:tcPr anchor="ctr">
                    <a:solidFill>
                      <a:srgbClr val="0070C0"/>
                    </a:solidFill>
                  </a:tcPr>
                </a:tc>
                <a:extLst>
                  <a:ext uri="{0D108BD9-81ED-4DB2-BD59-A6C34878D82A}">
                    <a16:rowId xmlns:a16="http://schemas.microsoft.com/office/drawing/2014/main" val="10000"/>
                  </a:ext>
                </a:extLst>
              </a:tr>
              <a:tr h="729683">
                <a:tc>
                  <a:txBody>
                    <a:bodyPr/>
                    <a:lstStyle/>
                    <a:p>
                      <a:pPr algn="ctr"/>
                      <a:r>
                        <a:rPr lang="en-US" sz="1400"/>
                        <a:t>Armv8.3-A</a:t>
                      </a:r>
                    </a:p>
                  </a:txBody>
                  <a:tcPr anchor="ctr">
                    <a:solidFill>
                      <a:srgbClr val="DDF2FF"/>
                    </a:solidFill>
                  </a:tcPr>
                </a:tc>
                <a:tc>
                  <a:txBody>
                    <a:bodyPr/>
                    <a:lstStyle/>
                    <a:p>
                      <a:pPr algn="ctr"/>
                      <a:r>
                        <a:rPr lang="en-US" sz="1400"/>
                        <a:t>12/2017</a:t>
                      </a:r>
                    </a:p>
                  </a:txBody>
                  <a:tcPr anchor="ctr">
                    <a:solidFill>
                      <a:srgbClr val="DDF2FF"/>
                    </a:solidFill>
                  </a:tcPr>
                </a:tc>
                <a:tc>
                  <a:txBody>
                    <a:bodyPr/>
                    <a:lstStyle/>
                    <a:p>
                      <a:pPr marL="285750" indent="-285750" algn="l">
                        <a:spcAft>
                          <a:spcPts val="200"/>
                        </a:spcAft>
                        <a:buFont typeface="Arial" panose="020B0604020202020204" pitchFamily="34" charset="0"/>
                        <a:buChar char="•"/>
                      </a:pPr>
                      <a:r>
                        <a:rPr lang="en-US" sz="1400">
                          <a:solidFill>
                            <a:schemeClr val="tx1"/>
                          </a:solidFill>
                        </a:rPr>
                        <a:t>Pointer authentication</a:t>
                      </a:r>
                    </a:p>
                    <a:p>
                      <a:pPr marL="285750" indent="-285750" algn="l">
                        <a:buFont typeface="Arial" panose="020B0604020202020204" pitchFamily="34" charset="0"/>
                        <a:buChar char="•"/>
                      </a:pPr>
                      <a:r>
                        <a:rPr lang="en-US" sz="1400"/>
                        <a:t>Improvements to the exception model for </a:t>
                      </a:r>
                    </a:p>
                    <a:p>
                      <a:pPr marL="0" indent="0" algn="l">
                        <a:buFont typeface="Arial" panose="020B0604020202020204" pitchFamily="34" charset="0"/>
                        <a:buNone/>
                      </a:pPr>
                      <a:r>
                        <a:rPr lang="en-US" sz="1400"/>
                        <a:t>       nested virtualization</a:t>
                      </a:r>
                    </a:p>
                  </a:txBody>
                  <a:tcPr anchor="ctr">
                    <a:solidFill>
                      <a:srgbClr val="DDF2FF"/>
                    </a:solidFill>
                  </a:tcPr>
                </a:tc>
                <a:tc>
                  <a:txBody>
                    <a:bodyPr/>
                    <a:lstStyle/>
                    <a:p>
                      <a:pPr algn="ctr"/>
                      <a:r>
                        <a:rPr lang="en-US" sz="1400"/>
                        <a:t>TBA</a:t>
                      </a:r>
                    </a:p>
                  </a:txBody>
                  <a:tcPr anchor="ctr">
                    <a:solidFill>
                      <a:srgbClr val="DDF2FF"/>
                    </a:solidFill>
                  </a:tcPr>
                </a:tc>
                <a:extLst>
                  <a:ext uri="{0D108BD9-81ED-4DB2-BD59-A6C34878D82A}">
                    <a16:rowId xmlns:a16="http://schemas.microsoft.com/office/drawing/2014/main" val="10001"/>
                  </a:ext>
                </a:extLst>
              </a:tr>
              <a:tr h="1395702">
                <a:tc>
                  <a:txBody>
                    <a:bodyPr/>
                    <a:lstStyle/>
                    <a:p>
                      <a:pPr algn="ctr"/>
                      <a:r>
                        <a:rPr lang="en-US" sz="1400"/>
                        <a:t>Armv8.4-A</a:t>
                      </a:r>
                    </a:p>
                  </a:txBody>
                  <a:tcPr anchor="ctr"/>
                </a:tc>
                <a:tc>
                  <a:txBody>
                    <a:bodyPr/>
                    <a:lstStyle/>
                    <a:p>
                      <a:pPr algn="ctr"/>
                      <a:r>
                        <a:rPr lang="en-US" sz="1400"/>
                        <a:t>10/2018</a:t>
                      </a:r>
                    </a:p>
                  </a:txBody>
                  <a:tcPr anchor="ctr"/>
                </a:tc>
                <a:tc>
                  <a:txBody>
                    <a:bodyPr/>
                    <a:lstStyle/>
                    <a:p>
                      <a:pPr marL="285750" indent="-285750" algn="l">
                        <a:spcAft>
                          <a:spcPts val="200"/>
                        </a:spcAft>
                        <a:buFont typeface="Arial" panose="020B0604020202020204" pitchFamily="34" charset="0"/>
                        <a:buChar char="•"/>
                      </a:pPr>
                      <a:r>
                        <a:rPr lang="hu-HU" sz="1400" dirty="0" err="1">
                          <a:solidFill>
                            <a:schemeClr val="tx1"/>
                          </a:solidFill>
                        </a:rPr>
                        <a:t>Activity</a:t>
                      </a:r>
                      <a:r>
                        <a:rPr lang="hu-HU" sz="1400" dirty="0">
                          <a:solidFill>
                            <a:schemeClr val="tx1"/>
                          </a:solidFill>
                        </a:rPr>
                        <a:t> </a:t>
                      </a:r>
                      <a:r>
                        <a:rPr lang="hu-HU" sz="1400" dirty="0" err="1">
                          <a:solidFill>
                            <a:schemeClr val="tx1"/>
                          </a:solidFill>
                        </a:rPr>
                        <a:t>Monitors</a:t>
                      </a:r>
                      <a:r>
                        <a:rPr lang="hu-HU" sz="1400" dirty="0">
                          <a:solidFill>
                            <a:schemeClr val="tx1"/>
                          </a:solidFill>
                        </a:rPr>
                        <a:t> </a:t>
                      </a:r>
                      <a:r>
                        <a:rPr lang="hu-HU" sz="1400" dirty="0" err="1">
                          <a:solidFill>
                            <a:schemeClr val="tx1"/>
                          </a:solidFill>
                        </a:rPr>
                        <a:t>Extension</a:t>
                      </a:r>
                      <a:r>
                        <a:rPr lang="hu-HU" sz="1400" dirty="0">
                          <a:solidFill>
                            <a:schemeClr val="tx1"/>
                          </a:solidFill>
                        </a:rPr>
                        <a:t> (AMU) (</a:t>
                      </a:r>
                      <a:r>
                        <a:rPr lang="hu-HU" sz="1400" dirty="0" err="1">
                          <a:solidFill>
                            <a:schemeClr val="tx1"/>
                          </a:solidFill>
                        </a:rPr>
                        <a:t>optional</a:t>
                      </a:r>
                      <a:r>
                        <a:rPr lang="hu-HU" sz="1400" dirty="0">
                          <a:solidFill>
                            <a:schemeClr val="tx1"/>
                          </a:solidFil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err="1">
                          <a:ln>
                            <a:noFill/>
                          </a:ln>
                          <a:solidFill>
                            <a:srgbClr val="FF0000"/>
                          </a:solidFill>
                          <a:effectLst/>
                          <a:uLnTx/>
                          <a:uFillTx/>
                          <a:latin typeface="+mn-lt"/>
                          <a:ea typeface="+mn-ea"/>
                          <a:cs typeface="+mn-cs"/>
                        </a:rPr>
                        <a:t>Dot</a:t>
                      </a:r>
                      <a:r>
                        <a:rPr kumimoji="0" lang="hu-HU" sz="1400" b="0" i="0" u="none" strike="noStrike" kern="1200" cap="none" spc="0" normalizeH="0" baseline="0" noProof="0" dirty="0">
                          <a:ln>
                            <a:noFill/>
                          </a:ln>
                          <a:solidFill>
                            <a:srgbClr val="FF0000"/>
                          </a:solidFill>
                          <a:effectLst/>
                          <a:uLnTx/>
                          <a:uFillTx/>
                          <a:latin typeface="+mn-lt"/>
                          <a:ea typeface="+mn-ea"/>
                          <a:cs typeface="+mn-cs"/>
                        </a:rPr>
                        <a:t> </a:t>
                      </a:r>
                      <a:r>
                        <a:rPr kumimoji="0" lang="hu-HU" sz="1400" b="0" i="0" u="none" strike="noStrike" kern="1200" cap="none" spc="0" normalizeH="0" baseline="0" noProof="0" dirty="0" err="1">
                          <a:ln>
                            <a:noFill/>
                          </a:ln>
                          <a:solidFill>
                            <a:srgbClr val="FF0000"/>
                          </a:solidFill>
                          <a:effectLst/>
                          <a:uLnTx/>
                          <a:uFillTx/>
                          <a:latin typeface="+mn-lt"/>
                          <a:ea typeface="+mn-ea"/>
                          <a:cs typeface="+mn-cs"/>
                        </a:rPr>
                        <a:t>product</a:t>
                      </a:r>
                      <a:r>
                        <a:rPr kumimoji="0" lang="hu-HU" sz="1400" b="0" i="0" u="none" strike="noStrike" kern="1200" cap="none" spc="0" normalizeH="0" baseline="0" noProof="0" dirty="0">
                          <a:ln>
                            <a:noFill/>
                          </a:ln>
                          <a:solidFill>
                            <a:srgbClr val="FF0000"/>
                          </a:solidFill>
                          <a:effectLst/>
                          <a:uLnTx/>
                          <a:uFillTx/>
                          <a:latin typeface="+mn-lt"/>
                          <a:ea typeface="+mn-ea"/>
                          <a:cs typeface="+mn-cs"/>
                        </a:rPr>
                        <a:t> of </a:t>
                      </a:r>
                      <a:r>
                        <a:rPr kumimoji="0" lang="hu-HU" sz="1400" b="0" i="0" u="none" strike="noStrike" kern="1200" cap="none" spc="0" normalizeH="0" baseline="0" noProof="0" dirty="0" err="1">
                          <a:ln>
                            <a:noFill/>
                          </a:ln>
                          <a:solidFill>
                            <a:srgbClr val="FF0000"/>
                          </a:solidFill>
                          <a:effectLst/>
                          <a:uLnTx/>
                          <a:uFillTx/>
                          <a:latin typeface="+mn-lt"/>
                          <a:ea typeface="+mn-ea"/>
                          <a:cs typeface="+mn-cs"/>
                        </a:rPr>
                        <a:t>two</a:t>
                      </a:r>
                      <a:r>
                        <a:rPr kumimoji="0" lang="hu-HU" sz="1400" b="0" i="0" u="none" strike="noStrike" kern="1200" cap="none" spc="0" normalizeH="0" baseline="0" noProof="0" dirty="0">
                          <a:ln>
                            <a:noFill/>
                          </a:ln>
                          <a:solidFill>
                            <a:srgbClr val="FF0000"/>
                          </a:solidFill>
                          <a:effectLst/>
                          <a:uLnTx/>
                          <a:uFillTx/>
                          <a:latin typeface="+mn-lt"/>
                          <a:ea typeface="+mn-ea"/>
                          <a:cs typeface="+mn-cs"/>
                        </a:rPr>
                        <a:t> 32-bit </a:t>
                      </a:r>
                      <a:r>
                        <a:rPr kumimoji="0" lang="hu-HU" sz="1400" b="0" i="0" u="none" strike="noStrike" kern="1200" cap="none" spc="0" normalizeH="0" baseline="0" noProof="0" dirty="0" err="1">
                          <a:ln>
                            <a:noFill/>
                          </a:ln>
                          <a:solidFill>
                            <a:srgbClr val="FF0000"/>
                          </a:solidFill>
                          <a:effectLst/>
                          <a:uLnTx/>
                          <a:uFillTx/>
                          <a:latin typeface="+mn-lt"/>
                          <a:ea typeface="+mn-ea"/>
                          <a:cs typeface="+mn-cs"/>
                        </a:rPr>
                        <a:t>vectors</a:t>
                      </a:r>
                      <a:r>
                        <a:rPr kumimoji="0" lang="hu-HU" sz="1400" b="0" i="0" u="none" strike="noStrike" kern="1200" cap="none" spc="0" normalizeH="0" baseline="0" noProof="0" dirty="0">
                          <a:ln>
                            <a:noFill/>
                          </a:ln>
                          <a:solidFill>
                            <a:srgbClr val="FF0000"/>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u-HU" sz="1400" b="0" i="0" u="none" strike="noStrike" kern="1200" cap="none" spc="0" normalizeH="0" baseline="0" noProof="0" dirty="0">
                          <a:ln>
                            <a:noFill/>
                          </a:ln>
                          <a:solidFill>
                            <a:srgbClr val="FF0000"/>
                          </a:solidFill>
                          <a:effectLst/>
                          <a:uLnTx/>
                          <a:uFillTx/>
                          <a:latin typeface="+mn-lt"/>
                          <a:ea typeface="+mn-ea"/>
                          <a:cs typeface="+mn-cs"/>
                        </a:rPr>
                        <a:t>       </a:t>
                      </a:r>
                      <a:r>
                        <a:rPr kumimoji="0" lang="hu-HU" sz="1400" b="0" i="0" u="none" strike="noStrike" kern="1200" cap="none" spc="0" normalizeH="0" baseline="0" noProof="0" dirty="0" err="1">
                          <a:ln>
                            <a:noFill/>
                          </a:ln>
                          <a:solidFill>
                            <a:srgbClr val="FF0000"/>
                          </a:solidFill>
                          <a:effectLst/>
                          <a:uLnTx/>
                          <a:uFillTx/>
                          <a:latin typeface="+mn-lt"/>
                          <a:ea typeface="+mn-ea"/>
                          <a:cs typeface="+mn-cs"/>
                        </a:rPr>
                        <a:t>with</a:t>
                      </a:r>
                      <a:r>
                        <a:rPr kumimoji="0" lang="hu-HU" sz="1400" b="0" i="0" u="none" strike="noStrike" kern="1200" cap="none" spc="0" normalizeH="0" baseline="0" noProof="0" dirty="0">
                          <a:ln>
                            <a:noFill/>
                          </a:ln>
                          <a:solidFill>
                            <a:srgbClr val="FF0000"/>
                          </a:solidFill>
                          <a:effectLst/>
                          <a:uLnTx/>
                          <a:uFillTx/>
                          <a:latin typeface="+mn-lt"/>
                          <a:ea typeface="+mn-ea"/>
                          <a:cs typeface="+mn-cs"/>
                        </a:rPr>
                        <a:t> 4x FX8 </a:t>
                      </a:r>
                      <a:r>
                        <a:rPr kumimoji="0" lang="hu-HU" sz="1400" b="0" i="0" u="none" strike="noStrike" kern="1200" cap="none" spc="0" normalizeH="0" baseline="0" noProof="0" dirty="0" err="1">
                          <a:ln>
                            <a:noFill/>
                          </a:ln>
                          <a:solidFill>
                            <a:srgbClr val="FF0000"/>
                          </a:solidFill>
                          <a:effectLst/>
                          <a:uLnTx/>
                          <a:uFillTx/>
                          <a:latin typeface="+mn-lt"/>
                          <a:ea typeface="+mn-ea"/>
                          <a:cs typeface="+mn-cs"/>
                        </a:rPr>
                        <a:t>data</a:t>
                      </a:r>
                      <a:r>
                        <a:rPr kumimoji="0" lang="hu-HU" sz="1400" b="0" i="0" u="none" strike="noStrike" kern="1200" cap="none" spc="0" normalizeH="0" baseline="0" noProof="0" dirty="0">
                          <a:ln>
                            <a:noFill/>
                          </a:ln>
                          <a:solidFill>
                            <a:srgbClr val="FF0000"/>
                          </a:solidFill>
                          <a:effectLst/>
                          <a:uLnTx/>
                          <a:uFillTx/>
                          <a:latin typeface="+mn-lt"/>
                          <a:ea typeface="+mn-ea"/>
                          <a:cs typeface="+mn-cs"/>
                        </a:rPr>
                        <a:t> </a:t>
                      </a:r>
                      <a:r>
                        <a:rPr kumimoji="0" lang="en-US" sz="1400" b="0" i="0" u="none" strike="noStrike" kern="1200" cap="none" spc="0" normalizeH="0" baseline="0" noProof="0" dirty="0">
                          <a:ln>
                            <a:noFill/>
                          </a:ln>
                          <a:solidFill>
                            <a:srgbClr val="FF0000"/>
                          </a:solidFill>
                          <a:effectLst/>
                          <a:uLnTx/>
                          <a:uFillTx/>
                          <a:latin typeface="+mn-lt"/>
                          <a:ea typeface="+mn-ea"/>
                          <a:cs typeface="+mn-cs"/>
                        </a:rPr>
                        <a:t>(mandatory)</a:t>
                      </a:r>
                      <a:r>
                        <a:rPr lang="hu-HU" sz="1400" dirty="0">
                          <a:solidFill>
                            <a:srgbClr val="FF0000"/>
                          </a:solidFill>
                        </a:rPr>
                        <a:t>   </a:t>
                      </a:r>
                      <a:endParaRPr lang="en-US" sz="1400" dirty="0">
                        <a:solidFill>
                          <a:srgbClr val="FF0000"/>
                        </a:solidFill>
                      </a:endParaRPr>
                    </a:p>
                    <a:p>
                      <a:pPr marL="285750" indent="-285750" algn="l">
                        <a:spcAft>
                          <a:spcPts val="200"/>
                        </a:spcAft>
                        <a:buFont typeface="Arial" panose="020B0604020202020204" pitchFamily="34" charset="0"/>
                        <a:buChar char="•"/>
                      </a:pPr>
                      <a:r>
                        <a:rPr lang="en-US" sz="1400" dirty="0" err="1"/>
                        <a:t>Cripto</a:t>
                      </a:r>
                      <a:r>
                        <a:rPr lang="en-US" sz="1400" dirty="0"/>
                        <a:t> extensions</a:t>
                      </a:r>
                    </a:p>
                    <a:p>
                      <a:pPr marL="285750" indent="-285750" algn="l">
                        <a:spcAft>
                          <a:spcPts val="200"/>
                        </a:spcAft>
                        <a:buFont typeface="Arial" panose="020B0604020202020204" pitchFamily="34" charset="0"/>
                        <a:buChar char="•"/>
                      </a:pPr>
                      <a:r>
                        <a:rPr lang="en-US" sz="1400" dirty="0"/>
                        <a:t>Memory partitioning and monitoring capabilities</a:t>
                      </a:r>
                    </a:p>
                    <a:p>
                      <a:pPr marL="285750" indent="-285750" algn="l">
                        <a:buFont typeface="Arial" panose="020B0604020202020204" pitchFamily="34" charset="0"/>
                        <a:buChar char="•"/>
                      </a:pPr>
                      <a:r>
                        <a:rPr lang="en-US" sz="1400" dirty="0"/>
                        <a:t>New Secure EL2 state</a:t>
                      </a:r>
                    </a:p>
                  </a:txBody>
                  <a:tcPr/>
                </a:tc>
                <a:tc>
                  <a:txBody>
                    <a:bodyPr/>
                    <a:lstStyle/>
                    <a:p>
                      <a:pPr algn="ctr"/>
                      <a:r>
                        <a:rPr lang="hu-HU" sz="1400"/>
                        <a:t>Neoverse V1</a:t>
                      </a:r>
                      <a:endParaRPr lang="en-US" sz="1400"/>
                    </a:p>
                  </a:txBody>
                  <a:tcPr anchor="ctr"/>
                </a:tc>
                <a:extLst>
                  <a:ext uri="{0D108BD9-81ED-4DB2-BD59-A6C34878D82A}">
                    <a16:rowId xmlns:a16="http://schemas.microsoft.com/office/drawing/2014/main" val="10002"/>
                  </a:ext>
                </a:extLst>
              </a:tr>
              <a:tr h="984337">
                <a:tc>
                  <a:txBody>
                    <a:bodyPr/>
                    <a:lstStyle/>
                    <a:p>
                      <a:pPr algn="ctr"/>
                      <a:r>
                        <a:rPr lang="en-US" sz="1400"/>
                        <a:t>Armv8.5-A</a:t>
                      </a:r>
                    </a:p>
                  </a:txBody>
                  <a:tcPr anchor="ctr">
                    <a:solidFill>
                      <a:srgbClr val="DDF2FF"/>
                    </a:solidFill>
                  </a:tcPr>
                </a:tc>
                <a:tc>
                  <a:txBody>
                    <a:bodyPr/>
                    <a:lstStyle/>
                    <a:p>
                      <a:pPr algn="ctr"/>
                      <a:r>
                        <a:rPr lang="hu-HU" sz="1400"/>
                        <a:t>07/2019</a:t>
                      </a:r>
                      <a:endParaRPr lang="en-US" sz="1400"/>
                    </a:p>
                  </a:txBody>
                  <a:tcPr anchor="ctr">
                    <a:solidFill>
                      <a:srgbClr val="DDF2FF"/>
                    </a:solidFill>
                  </a:tcPr>
                </a:tc>
                <a:tc>
                  <a:txBody>
                    <a:bodyPr/>
                    <a:lstStyle/>
                    <a:p>
                      <a:pPr marL="285750" indent="-285750" algn="l">
                        <a:spcAft>
                          <a:spcPts val="200"/>
                        </a:spcAft>
                        <a:buFont typeface="Arial" panose="020B0604020202020204" pitchFamily="34" charset="0"/>
                        <a:buChar char="•"/>
                      </a:pPr>
                      <a:r>
                        <a:rPr lang="hu-HU" sz="1400" dirty="0" err="1">
                          <a:solidFill>
                            <a:srgbClr val="FF0000"/>
                          </a:solidFill>
                        </a:rPr>
                        <a:t>Spectre</a:t>
                      </a:r>
                      <a:r>
                        <a:rPr lang="hu-HU" sz="1400" dirty="0">
                          <a:solidFill>
                            <a:srgbClr val="FF0000"/>
                          </a:solidFill>
                        </a:rPr>
                        <a:t> and </a:t>
                      </a:r>
                      <a:r>
                        <a:rPr lang="hu-HU" sz="1400" dirty="0" err="1">
                          <a:solidFill>
                            <a:srgbClr val="FF0000"/>
                          </a:solidFill>
                        </a:rPr>
                        <a:t>Meltdown</a:t>
                      </a:r>
                      <a:r>
                        <a:rPr lang="hu-HU" sz="1400" dirty="0">
                          <a:solidFill>
                            <a:srgbClr val="FF0000"/>
                          </a:solidFill>
                        </a:rPr>
                        <a:t> Vu</a:t>
                      </a:r>
                      <a:r>
                        <a:rPr lang="en-US" sz="1400" dirty="0" err="1">
                          <a:solidFill>
                            <a:srgbClr val="FF0000"/>
                          </a:solidFill>
                        </a:rPr>
                        <a:t>lnerability</a:t>
                      </a:r>
                      <a:r>
                        <a:rPr lang="en-US" sz="1400" dirty="0">
                          <a:solidFill>
                            <a:srgbClr val="FF0000"/>
                          </a:solidFill>
                        </a:rPr>
                        <a:t> Detection</a:t>
                      </a:r>
                    </a:p>
                    <a:p>
                      <a:pPr marL="285750" indent="-285750" algn="l">
                        <a:spcAft>
                          <a:spcPts val="200"/>
                        </a:spcAft>
                        <a:buFont typeface="Arial" panose="020B0604020202020204" pitchFamily="34" charset="0"/>
                        <a:buChar char="•"/>
                      </a:pPr>
                      <a:r>
                        <a:rPr lang="en-US" sz="1400" dirty="0">
                          <a:solidFill>
                            <a:srgbClr val="FF0000"/>
                          </a:solidFill>
                        </a:rPr>
                        <a:t>Memory Tagging</a:t>
                      </a:r>
                      <a:r>
                        <a:rPr lang="hu-HU" sz="1400" dirty="0">
                          <a:solidFill>
                            <a:srgbClr val="FF0000"/>
                          </a:solidFill>
                        </a:rPr>
                        <a:t> </a:t>
                      </a:r>
                      <a:r>
                        <a:rPr lang="hu-HU" sz="1400" dirty="0" err="1">
                          <a:solidFill>
                            <a:srgbClr val="FF0000"/>
                          </a:solidFill>
                        </a:rPr>
                        <a:t>Extension</a:t>
                      </a:r>
                      <a:r>
                        <a:rPr lang="hu-HU" sz="1400" dirty="0">
                          <a:solidFill>
                            <a:srgbClr val="FF0000"/>
                          </a:solidFill>
                        </a:rPr>
                        <a:t> (</a:t>
                      </a:r>
                      <a:r>
                        <a:rPr lang="hu-HU" sz="1400" dirty="0" err="1">
                          <a:solidFill>
                            <a:srgbClr val="FF0000"/>
                          </a:solidFill>
                        </a:rPr>
                        <a:t>optional</a:t>
                      </a:r>
                      <a:r>
                        <a:rPr lang="hu-HU" sz="1400" dirty="0">
                          <a:solidFill>
                            <a:srgbClr val="FF0000"/>
                          </a:solidFill>
                        </a:rPr>
                        <a:t>)</a:t>
                      </a:r>
                    </a:p>
                    <a:p>
                      <a:pPr marL="285750" indent="-285750" algn="l">
                        <a:spcAft>
                          <a:spcPts val="200"/>
                        </a:spcAft>
                        <a:buFont typeface="Arial" panose="020B0604020202020204" pitchFamily="34" charset="0"/>
                        <a:buChar char="•"/>
                      </a:pPr>
                      <a:r>
                        <a:rPr lang="hu-HU" sz="1400" dirty="0"/>
                        <a:t>Random </a:t>
                      </a:r>
                      <a:r>
                        <a:rPr lang="hu-HU" sz="1400" dirty="0" err="1"/>
                        <a:t>Number</a:t>
                      </a:r>
                      <a:r>
                        <a:rPr lang="hu-HU" sz="1400" dirty="0"/>
                        <a:t> </a:t>
                      </a:r>
                      <a:r>
                        <a:rPr lang="hu-HU" sz="1400" dirty="0" err="1"/>
                        <a:t>Generator</a:t>
                      </a:r>
                      <a:endParaRPr lang="en-US" sz="1400" dirty="0"/>
                    </a:p>
                    <a:p>
                      <a:pPr marL="285750" indent="-285750" algn="l">
                        <a:spcAft>
                          <a:spcPts val="200"/>
                        </a:spcAft>
                        <a:buFont typeface="Arial" panose="020B0604020202020204" pitchFamily="34" charset="0"/>
                        <a:buChar char="•"/>
                      </a:pPr>
                      <a:r>
                        <a:rPr lang="en-US" sz="1400" dirty="0"/>
                        <a:t>Branch Target I</a:t>
                      </a:r>
                      <a:r>
                        <a:rPr lang="hu-HU" sz="1400" dirty="0" err="1"/>
                        <a:t>dentification</a:t>
                      </a:r>
                      <a:r>
                        <a:rPr lang="en-US" sz="1400" dirty="0"/>
                        <a:t> </a:t>
                      </a:r>
                    </a:p>
                  </a:txBody>
                  <a:tcPr>
                    <a:solidFill>
                      <a:srgbClr val="DDF2FF"/>
                    </a:solidFill>
                  </a:tcPr>
                </a:tc>
                <a:tc>
                  <a:txBody>
                    <a:bodyPr/>
                    <a:lstStyle/>
                    <a:p>
                      <a:pPr algn="ctr"/>
                      <a:r>
                        <a:rPr lang="en-US" sz="1400"/>
                        <a:t>TBD</a:t>
                      </a:r>
                    </a:p>
                  </a:txBody>
                  <a:tcPr anchor="ctr">
                    <a:solidFill>
                      <a:srgbClr val="DDF2FF"/>
                    </a:solidFill>
                  </a:tcPr>
                </a:tc>
                <a:extLst>
                  <a:ext uri="{0D108BD9-81ED-4DB2-BD59-A6C34878D82A}">
                    <a16:rowId xmlns:a16="http://schemas.microsoft.com/office/drawing/2014/main" val="4292579932"/>
                  </a:ext>
                </a:extLst>
              </a:tr>
              <a:tr h="729683">
                <a:tc>
                  <a:txBody>
                    <a:bodyPr/>
                    <a:lstStyle/>
                    <a:p>
                      <a:pPr algn="ctr"/>
                      <a:r>
                        <a:rPr lang="hu-HU" sz="1400"/>
                        <a:t>Armv8.6-A</a:t>
                      </a:r>
                      <a:endParaRPr lang="en-US" sz="1400"/>
                    </a:p>
                  </a:txBody>
                  <a:tcPr anchor="ctr"/>
                </a:tc>
                <a:tc>
                  <a:txBody>
                    <a:bodyPr/>
                    <a:lstStyle/>
                    <a:p>
                      <a:pPr algn="ctr"/>
                      <a:r>
                        <a:rPr lang="hu-HU" sz="1400"/>
                        <a:t>07/2020</a:t>
                      </a:r>
                      <a:endParaRPr lang="en-US" sz="1400"/>
                    </a:p>
                  </a:txBody>
                  <a:tcPr anchor="ctr"/>
                </a:tc>
                <a:tc>
                  <a:txBody>
                    <a:bodyPr/>
                    <a:lstStyle/>
                    <a:p>
                      <a:pPr marL="285750" indent="-285750" algn="l">
                        <a:spcAft>
                          <a:spcPts val="200"/>
                        </a:spcAft>
                        <a:buFont typeface="Arial" panose="020B0604020202020204" pitchFamily="34" charset="0"/>
                        <a:buChar char="•"/>
                      </a:pPr>
                      <a:r>
                        <a:rPr lang="hu-HU" sz="1400" dirty="0">
                          <a:solidFill>
                            <a:schemeClr val="tx1"/>
                          </a:solidFill>
                        </a:rPr>
                        <a:t>AMU </a:t>
                      </a:r>
                      <a:r>
                        <a:rPr lang="hu-HU" sz="1400" dirty="0" err="1">
                          <a:solidFill>
                            <a:schemeClr val="tx1"/>
                          </a:solidFill>
                        </a:rPr>
                        <a:t>Extension</a:t>
                      </a:r>
                      <a:r>
                        <a:rPr lang="hu-HU" sz="1400" dirty="0">
                          <a:solidFill>
                            <a:schemeClr val="tx1"/>
                          </a:solidFill>
                        </a:rPr>
                        <a:t> v1.1 (</a:t>
                      </a:r>
                      <a:r>
                        <a:rPr lang="hu-HU" sz="1400" dirty="0" err="1">
                          <a:solidFill>
                            <a:schemeClr val="tx1"/>
                          </a:solidFill>
                        </a:rPr>
                        <a:t>optional</a:t>
                      </a:r>
                      <a:r>
                        <a:rPr lang="hu-HU" sz="1400" dirty="0">
                          <a:solidFill>
                            <a:schemeClr val="tx1"/>
                          </a:solidFil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mn-lt"/>
                          <a:ea typeface="+mn-ea"/>
                          <a:cs typeface="+mn-cs"/>
                        </a:rPr>
                        <a:t>Half-precision FP (FP16) (mandatory)</a:t>
                      </a:r>
                      <a:endParaRPr kumimoji="0" lang="en-GB" sz="1400" b="0" i="0" u="none" strike="noStrike" kern="1200" cap="none" spc="0" normalizeH="0" baseline="0" noProof="0" dirty="0">
                        <a:ln>
                          <a:noFill/>
                        </a:ln>
                        <a:solidFill>
                          <a:srgbClr val="FF0000"/>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0000"/>
                          </a:solidFill>
                          <a:effectLst/>
                          <a:uLnTx/>
                          <a:uFillTx/>
                          <a:latin typeface="+mn-lt"/>
                          <a:ea typeface="+mn-ea"/>
                          <a:cs typeface="+mn-cs"/>
                        </a:rPr>
                        <a:t>BFloat16 (mandatory)</a:t>
                      </a:r>
                      <a:endParaRPr kumimoji="0" lang="hu-HU" sz="1400" b="0" i="0" u="none" strike="noStrike" kern="1200" cap="none" spc="0" normalizeH="0" baseline="0" noProof="0" dirty="0">
                        <a:ln>
                          <a:noFill/>
                        </a:ln>
                        <a:solidFill>
                          <a:srgbClr val="FF0000"/>
                        </a:solidFill>
                        <a:effectLst/>
                        <a:uLnTx/>
                        <a:uFillTx/>
                        <a:latin typeface="+mn-lt"/>
                        <a:ea typeface="+mn-ea"/>
                        <a:cs typeface="+mn-cs"/>
                      </a:endParaRPr>
                    </a:p>
                  </a:txBody>
                  <a:tcPr/>
                </a:tc>
                <a:tc>
                  <a:txBody>
                    <a:bodyPr/>
                    <a:lstStyle/>
                    <a:p>
                      <a:pPr algn="ctr"/>
                      <a:r>
                        <a:rPr lang="hu-HU" sz="1400"/>
                        <a:t>TBD</a:t>
                      </a:r>
                      <a:endParaRPr lang="en-US" sz="1400"/>
                    </a:p>
                  </a:txBody>
                  <a:tcPr anchor="ctr"/>
                </a:tc>
                <a:extLst>
                  <a:ext uri="{0D108BD9-81ED-4DB2-BD59-A6C34878D82A}">
                    <a16:rowId xmlns:a16="http://schemas.microsoft.com/office/drawing/2014/main" val="1516729901"/>
                  </a:ext>
                </a:extLst>
              </a:tr>
              <a:tr h="959851">
                <a:tc>
                  <a:txBody>
                    <a:bodyPr/>
                    <a:lstStyle/>
                    <a:p>
                      <a:pPr algn="ctr"/>
                      <a:r>
                        <a:rPr lang="hu-HU" sz="1400"/>
                        <a:t>Armv8.7-A</a:t>
                      </a:r>
                      <a:endParaRPr lang="en-US" sz="1400"/>
                    </a:p>
                  </a:txBody>
                  <a:tcPr anchor="ctr">
                    <a:solidFill>
                      <a:srgbClr val="DDF2FF"/>
                    </a:solidFill>
                  </a:tcPr>
                </a:tc>
                <a:tc>
                  <a:txBody>
                    <a:bodyPr/>
                    <a:lstStyle/>
                    <a:p>
                      <a:pPr algn="ctr"/>
                      <a:r>
                        <a:rPr lang="hu-HU" sz="1400"/>
                        <a:t>01/2021</a:t>
                      </a:r>
                      <a:endParaRPr lang="en-US" sz="1400"/>
                    </a:p>
                  </a:txBody>
                  <a:tcPr anchor="ctr">
                    <a:solidFill>
                      <a:srgbClr val="DDF2FF"/>
                    </a:solidFill>
                  </a:tcPr>
                </a:tc>
                <a:tc>
                  <a:txBody>
                    <a:bodyPr/>
                    <a:lstStyle/>
                    <a:p>
                      <a:pPr marL="285750" indent="-285750" algn="l">
                        <a:spcAft>
                          <a:spcPts val="200"/>
                        </a:spcAft>
                        <a:buFont typeface="Arial" panose="020B0604020202020204" pitchFamily="34" charset="0"/>
                        <a:buChar char="•"/>
                      </a:pPr>
                      <a:r>
                        <a:rPr lang="hu-HU" sz="1400" err="1"/>
                        <a:t>Alternate</a:t>
                      </a:r>
                      <a:r>
                        <a:rPr lang="hu-HU" sz="1400"/>
                        <a:t> </a:t>
                      </a:r>
                      <a:r>
                        <a:rPr lang="hu-HU" sz="1400" err="1"/>
                        <a:t>Floating</a:t>
                      </a:r>
                      <a:r>
                        <a:rPr lang="hu-HU" sz="1400"/>
                        <a:t> </a:t>
                      </a:r>
                      <a:r>
                        <a:rPr lang="hu-HU" sz="1400" err="1"/>
                        <a:t>Point</a:t>
                      </a:r>
                      <a:r>
                        <a:rPr lang="hu-HU" sz="1400"/>
                        <a:t> </a:t>
                      </a:r>
                      <a:r>
                        <a:rPr lang="hu-HU" sz="1400" err="1"/>
                        <a:t>Behaviour</a:t>
                      </a:r>
                      <a:endParaRPr lang="hu-HU" sz="1400"/>
                    </a:p>
                    <a:p>
                      <a:pPr marL="285750" indent="-285750" algn="l">
                        <a:spcAft>
                          <a:spcPts val="200"/>
                        </a:spcAft>
                        <a:buFont typeface="Arial" panose="020B0604020202020204" pitchFamily="34" charset="0"/>
                        <a:buChar char="•"/>
                      </a:pPr>
                      <a:r>
                        <a:rPr lang="hu-HU" sz="1400" err="1"/>
                        <a:t>Support</a:t>
                      </a:r>
                      <a:r>
                        <a:rPr lang="hu-HU" sz="1400"/>
                        <a:t> </a:t>
                      </a:r>
                      <a:r>
                        <a:rPr lang="hu-HU" sz="1400" err="1"/>
                        <a:t>for</a:t>
                      </a:r>
                      <a:r>
                        <a:rPr lang="hu-HU" sz="1400"/>
                        <a:t> 64-byte </a:t>
                      </a:r>
                      <a:r>
                        <a:rPr lang="hu-HU" sz="1400" err="1"/>
                        <a:t>Load</a:t>
                      </a:r>
                      <a:r>
                        <a:rPr lang="hu-HU" sz="1400"/>
                        <a:t>/</a:t>
                      </a:r>
                      <a:r>
                        <a:rPr lang="hu-HU" sz="1400" err="1"/>
                        <a:t>Stores</a:t>
                      </a:r>
                      <a:endParaRPr lang="hu-HU" sz="1400"/>
                    </a:p>
                    <a:p>
                      <a:pPr marL="285750" indent="-285750" algn="l">
                        <a:buFont typeface="Arial" panose="020B0604020202020204" pitchFamily="34" charset="0"/>
                        <a:buChar char="•"/>
                      </a:pPr>
                      <a:r>
                        <a:rPr lang="hu-HU" sz="1400"/>
                        <a:t>52-bit</a:t>
                      </a:r>
                      <a:r>
                        <a:rPr lang="hu-HU" sz="1400" baseline="0"/>
                        <a:t> </a:t>
                      </a:r>
                      <a:r>
                        <a:rPr lang="hu-HU" sz="1400" baseline="0" err="1"/>
                        <a:t>Address</a:t>
                      </a:r>
                      <a:r>
                        <a:rPr lang="hu-HU" sz="1400" baseline="0"/>
                        <a:t> </a:t>
                      </a:r>
                      <a:r>
                        <a:rPr lang="hu-HU" sz="1400" baseline="0" err="1"/>
                        <a:t>Space</a:t>
                      </a:r>
                      <a:r>
                        <a:rPr lang="hu-HU" sz="1400" baseline="0"/>
                        <a:t> </a:t>
                      </a:r>
                      <a:r>
                        <a:rPr lang="hu-HU" sz="1400" baseline="0" err="1"/>
                        <a:t>for</a:t>
                      </a:r>
                      <a:r>
                        <a:rPr lang="hu-HU" sz="1400" baseline="0"/>
                        <a:t> 4KB/16 KB </a:t>
                      </a:r>
                      <a:r>
                        <a:rPr lang="hu-HU" sz="1400" baseline="0" err="1"/>
                        <a:t>Translation</a:t>
                      </a:r>
                      <a:r>
                        <a:rPr lang="hu-HU" sz="1400" baseline="0"/>
                        <a:t> </a:t>
                      </a:r>
                    </a:p>
                    <a:p>
                      <a:pPr marL="0" indent="0" algn="l">
                        <a:buFont typeface="Arial" panose="020B0604020202020204" pitchFamily="34" charset="0"/>
                        <a:buNone/>
                      </a:pPr>
                      <a:r>
                        <a:rPr lang="hu-HU" sz="1400" baseline="0"/>
                        <a:t>       </a:t>
                      </a:r>
                      <a:r>
                        <a:rPr lang="hu-HU" sz="1400" baseline="0" err="1"/>
                        <a:t>Granules</a:t>
                      </a:r>
                      <a:r>
                        <a:rPr lang="hu-HU" sz="1400"/>
                        <a:t> (</a:t>
                      </a:r>
                      <a:r>
                        <a:rPr lang="hu-HU" sz="1400" err="1"/>
                        <a:t>Smallest</a:t>
                      </a:r>
                      <a:r>
                        <a:rPr lang="hu-HU" sz="1400"/>
                        <a:t> </a:t>
                      </a:r>
                      <a:r>
                        <a:rPr lang="hu-HU" sz="1400" err="1"/>
                        <a:t>memory</a:t>
                      </a:r>
                      <a:r>
                        <a:rPr lang="hu-HU" sz="1400"/>
                        <a:t> </a:t>
                      </a:r>
                      <a:r>
                        <a:rPr lang="hu-HU" sz="1400" err="1"/>
                        <a:t>blocks</a:t>
                      </a:r>
                      <a:r>
                        <a:rPr lang="hu-HU" sz="1400"/>
                        <a:t>)</a:t>
                      </a:r>
                      <a:endParaRPr lang="en-US" sz="1400"/>
                    </a:p>
                  </a:txBody>
                  <a:tcPr>
                    <a:solidFill>
                      <a:srgbClr val="DDF2FF"/>
                    </a:solidFill>
                  </a:tcPr>
                </a:tc>
                <a:tc>
                  <a:txBody>
                    <a:bodyPr/>
                    <a:lstStyle/>
                    <a:p>
                      <a:pPr algn="ctr"/>
                      <a:r>
                        <a:rPr lang="hu-HU" sz="1400" dirty="0"/>
                        <a:t>TBD</a:t>
                      </a:r>
                      <a:endParaRPr lang="en-US" sz="1400" dirty="0"/>
                    </a:p>
                  </a:txBody>
                  <a:tcPr anchor="ctr">
                    <a:solidFill>
                      <a:srgbClr val="DDF2FF"/>
                    </a:solidFill>
                  </a:tcPr>
                </a:tc>
                <a:extLst>
                  <a:ext uri="{0D108BD9-81ED-4DB2-BD59-A6C34878D82A}">
                    <a16:rowId xmlns:a16="http://schemas.microsoft.com/office/drawing/2014/main" val="4288920"/>
                  </a:ext>
                </a:extLst>
              </a:tr>
            </a:tbl>
          </a:graphicData>
        </a:graphic>
      </p:graphicFrame>
      <p:sp>
        <p:nvSpPr>
          <p:cNvPr id="6" name="TextBox 5"/>
          <p:cNvSpPr txBox="1"/>
          <p:nvPr/>
        </p:nvSpPr>
        <p:spPr>
          <a:xfrm>
            <a:off x="76749" y="452165"/>
            <a:ext cx="5438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Main extensions of the Armv8.</a:t>
            </a:r>
            <a:r>
              <a:rPr kumimoji="0" lang="hu-HU" sz="1800" b="0" i="0" u="none" strike="noStrike" kern="1200" cap="none" spc="0" normalizeH="0" baseline="0" noProof="0">
                <a:ln>
                  <a:noFill/>
                </a:ln>
                <a:solidFill>
                  <a:srgbClr val="2D2D8A"/>
                </a:solidFill>
                <a:effectLst/>
                <a:uLnTx/>
                <a:uFillTx/>
                <a:latin typeface="Verdana"/>
                <a:ea typeface="+mn-ea"/>
                <a:cs typeface="+mn-cs"/>
              </a:rPr>
              <a:t>0</a:t>
            </a:r>
            <a:r>
              <a:rPr kumimoji="0" lang="en-US" sz="1800" b="0" i="0" u="none" strike="noStrike" kern="1200" cap="none" spc="0" normalizeH="0" baseline="0" noProof="0">
                <a:ln>
                  <a:noFill/>
                </a:ln>
                <a:solidFill>
                  <a:srgbClr val="2D2D8A"/>
                </a:solidFill>
                <a:effectLst/>
                <a:uLnTx/>
                <a:uFillTx/>
                <a:latin typeface="Verdana"/>
                <a:ea typeface="+mn-ea"/>
                <a:cs typeface="+mn-cs"/>
              </a:rPr>
              <a:t> ISA</a:t>
            </a:r>
            <a:r>
              <a:rPr kumimoji="0" lang="hu-HU" sz="1800" b="0" i="0" u="none" strike="noStrike" kern="1200" cap="none" spc="0" normalizeH="0" baseline="0" noProof="0">
                <a:ln>
                  <a:noFill/>
                </a:ln>
                <a:solidFill>
                  <a:srgbClr val="2D2D8A"/>
                </a:solidFill>
                <a:effectLst/>
                <a:uLnTx/>
                <a:uFillTx/>
                <a:latin typeface="Verdana"/>
                <a:ea typeface="+mn-ea"/>
                <a:cs typeface="+mn-cs"/>
              </a:rPr>
              <a:t> </a:t>
            </a:r>
            <a:r>
              <a:rPr kumimoji="0" lang="en-US" sz="1800" b="0" i="0" u="none" strike="noStrike" kern="1200" cap="none" spc="0" normalizeH="0" baseline="0" noProof="0">
                <a:ln>
                  <a:noFill/>
                </a:ln>
                <a:solidFill>
                  <a:srgbClr val="2D2D8A"/>
                </a:solidFill>
                <a:effectLst/>
                <a:uLnTx/>
                <a:uFillTx/>
                <a:latin typeface="Verdana"/>
                <a:ea typeface="+mn-ea"/>
                <a:cs typeface="+mn-cs"/>
              </a:rPr>
              <a:t>-3 </a:t>
            </a:r>
            <a:r>
              <a:rPr kumimoji="0" lang="en-US" sz="1800" b="0" i="0" u="none" strike="noStrike" kern="1200" cap="none" spc="0" normalizeH="0" baseline="0" noProof="0">
                <a:ln>
                  <a:noFill/>
                </a:ln>
                <a:solidFill>
                  <a:srgbClr val="000000"/>
                </a:solidFill>
                <a:effectLst/>
                <a:uLnTx/>
                <a:uFillTx/>
                <a:latin typeface="Verdana"/>
                <a:ea typeface="+mn-ea"/>
                <a:cs typeface="+mn-cs"/>
              </a:rPr>
              <a:t>[97]</a:t>
            </a:r>
          </a:p>
        </p:txBody>
      </p:sp>
    </p:spTree>
    <p:extLst>
      <p:ext uri="{BB962C8B-B14F-4D97-AF65-F5344CB8AC3E}">
        <p14:creationId xmlns:p14="http://schemas.microsoft.com/office/powerpoint/2010/main" val="42313224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4.1 Main extensions of the Armv8.2-A ISA (4)</a:t>
            </a:r>
            <a:endParaRPr lang="en-US" sz="1700" dirty="0"/>
          </a:p>
        </p:txBody>
      </p:sp>
      <p:graphicFrame>
        <p:nvGraphicFramePr>
          <p:cNvPr id="3" name="Table 2"/>
          <p:cNvGraphicFramePr>
            <a:graphicFrameLocks noGrp="1"/>
          </p:cNvGraphicFramePr>
          <p:nvPr>
            <p:extLst>
              <p:ext uri="{D42A27DB-BD31-4B8C-83A1-F6EECF244321}">
                <p14:modId xmlns:p14="http://schemas.microsoft.com/office/powerpoint/2010/main" val="772428841"/>
              </p:ext>
            </p:extLst>
          </p:nvPr>
        </p:nvGraphicFramePr>
        <p:xfrm>
          <a:off x="251720" y="1342333"/>
          <a:ext cx="8640760" cy="3108960"/>
        </p:xfrm>
        <a:graphic>
          <a:graphicData uri="http://schemas.openxmlformats.org/drawingml/2006/table">
            <a:tbl>
              <a:tblPr firstRow="1" bandRow="1">
                <a:tableStyleId>{5C22544A-7EE6-4342-B048-85BDC9FD1C3A}</a:tableStyleId>
              </a:tblPr>
              <a:tblGrid>
                <a:gridCol w="1304805">
                  <a:extLst>
                    <a:ext uri="{9D8B030D-6E8A-4147-A177-3AD203B41FA5}">
                      <a16:colId xmlns:a16="http://schemas.microsoft.com/office/drawing/2014/main" val="20000"/>
                    </a:ext>
                  </a:extLst>
                </a:gridCol>
                <a:gridCol w="1125265">
                  <a:extLst>
                    <a:ext uri="{9D8B030D-6E8A-4147-A177-3AD203B41FA5}">
                      <a16:colId xmlns:a16="http://schemas.microsoft.com/office/drawing/2014/main" val="20001"/>
                    </a:ext>
                  </a:extLst>
                </a:gridCol>
                <a:gridCol w="4365485">
                  <a:extLst>
                    <a:ext uri="{9D8B030D-6E8A-4147-A177-3AD203B41FA5}">
                      <a16:colId xmlns:a16="http://schemas.microsoft.com/office/drawing/2014/main" val="20002"/>
                    </a:ext>
                  </a:extLst>
                </a:gridCol>
                <a:gridCol w="1845205">
                  <a:extLst>
                    <a:ext uri="{9D8B030D-6E8A-4147-A177-3AD203B41FA5}">
                      <a16:colId xmlns:a16="http://schemas.microsoft.com/office/drawing/2014/main" val="20003"/>
                    </a:ext>
                  </a:extLst>
                </a:gridCol>
              </a:tblGrid>
              <a:tr h="711233">
                <a:tc>
                  <a:txBody>
                    <a:bodyPr/>
                    <a:lstStyle/>
                    <a:p>
                      <a:pPr algn="ctr"/>
                      <a:r>
                        <a:rPr lang="en-US" sz="1400"/>
                        <a:t>Revision</a:t>
                      </a:r>
                    </a:p>
                  </a:txBody>
                  <a:tcPr anchor="ctr">
                    <a:solidFill>
                      <a:srgbClr val="0070C0"/>
                    </a:solidFill>
                  </a:tcPr>
                </a:tc>
                <a:tc>
                  <a:txBody>
                    <a:bodyPr/>
                    <a:lstStyle/>
                    <a:p>
                      <a:pPr algn="ctr"/>
                      <a:r>
                        <a:rPr lang="en-US" sz="1400"/>
                        <a:t>Released</a:t>
                      </a:r>
                    </a:p>
                  </a:txBody>
                  <a:tcPr anchor="ctr">
                    <a:solidFill>
                      <a:srgbClr val="0070C0"/>
                    </a:solidFill>
                  </a:tcPr>
                </a:tc>
                <a:tc>
                  <a:txBody>
                    <a:bodyPr/>
                    <a:lstStyle/>
                    <a:p>
                      <a:pPr algn="ctr"/>
                      <a:r>
                        <a:rPr lang="en-US" sz="1400"/>
                        <a:t>Main</a:t>
                      </a:r>
                      <a:r>
                        <a:rPr lang="en-US" sz="1400" baseline="0"/>
                        <a:t> enhancements</a:t>
                      </a:r>
                      <a:endParaRPr lang="en-US" sz="1400"/>
                    </a:p>
                  </a:txBody>
                  <a:tcPr anchor="ctr">
                    <a:solidFill>
                      <a:srgbClr val="0070C0"/>
                    </a:solidFill>
                  </a:tcPr>
                </a:tc>
                <a:tc>
                  <a:txBody>
                    <a:bodyPr/>
                    <a:lstStyle/>
                    <a:p>
                      <a:pPr algn="ctr"/>
                      <a:r>
                        <a:rPr lang="en-US" sz="1400"/>
                        <a:t>Cortex-A</a:t>
                      </a:r>
                      <a:r>
                        <a:rPr lang="hu-HU" sz="1400"/>
                        <a:t>/</a:t>
                      </a:r>
                    </a:p>
                    <a:p>
                      <a:pPr algn="ctr"/>
                      <a:r>
                        <a:rPr lang="hu-HU" sz="1400" baseline="0"/>
                        <a:t>Neoverse</a:t>
                      </a:r>
                      <a:r>
                        <a:rPr lang="en-US" sz="1400" baseline="0"/>
                        <a:t> </a:t>
                      </a:r>
                    </a:p>
                    <a:p>
                      <a:pPr algn="ctr"/>
                      <a:r>
                        <a:rPr lang="en-US" sz="1400" baseline="0"/>
                        <a:t>CPU</a:t>
                      </a:r>
                      <a:r>
                        <a:rPr lang="en-US" sz="1400"/>
                        <a:t>s</a:t>
                      </a:r>
                    </a:p>
                  </a:txBody>
                  <a:tcPr anchor="ctr">
                    <a:solidFill>
                      <a:srgbClr val="0070C0"/>
                    </a:solidFill>
                  </a:tcPr>
                </a:tc>
                <a:extLst>
                  <a:ext uri="{0D108BD9-81ED-4DB2-BD59-A6C34878D82A}">
                    <a16:rowId xmlns:a16="http://schemas.microsoft.com/office/drawing/2014/main" val="10000"/>
                  </a:ext>
                </a:extLst>
              </a:tr>
              <a:tr h="2311508">
                <a:tc>
                  <a:txBody>
                    <a:bodyPr/>
                    <a:lstStyle/>
                    <a:p>
                      <a:pPr algn="ctr"/>
                      <a:r>
                        <a:rPr lang="en-US" sz="1400" dirty="0"/>
                        <a:t>Armv8.2-A</a:t>
                      </a:r>
                    </a:p>
                  </a:txBody>
                  <a:tcPr anchor="ctr"/>
                </a:tc>
                <a:tc>
                  <a:txBody>
                    <a:bodyPr/>
                    <a:lstStyle/>
                    <a:p>
                      <a:pPr algn="ctr"/>
                      <a:r>
                        <a:rPr lang="en-US" sz="1400"/>
                        <a:t>04/2017</a:t>
                      </a:r>
                    </a:p>
                  </a:txBody>
                  <a:tcPr anchor="ctr"/>
                </a:tc>
                <a:tc>
                  <a:txBody>
                    <a:bodyPr/>
                    <a:lstStyle/>
                    <a:p>
                      <a:pPr marL="285750" indent="-285750" algn="l">
                        <a:buFont typeface="Arial" panose="020B0604020202020204" pitchFamily="34" charset="0"/>
                        <a:buChar char="•"/>
                      </a:pPr>
                      <a:r>
                        <a:rPr lang="en-US" sz="1400"/>
                        <a:t>Optional increase of the </a:t>
                      </a:r>
                      <a:r>
                        <a:rPr lang="en-US" sz="1400">
                          <a:solidFill>
                            <a:srgbClr val="FF0000"/>
                          </a:solidFill>
                        </a:rPr>
                        <a:t>address space</a:t>
                      </a:r>
                    </a:p>
                    <a:p>
                      <a:pPr marL="0" indent="0" algn="l">
                        <a:spcAft>
                          <a:spcPts val="200"/>
                        </a:spcAft>
                        <a:buFont typeface="Arial" panose="020B0604020202020204" pitchFamily="34" charset="0"/>
                        <a:buNone/>
                      </a:pPr>
                      <a:r>
                        <a:rPr lang="en-US" sz="1400" baseline="0">
                          <a:solidFill>
                            <a:srgbClr val="FF0000"/>
                          </a:solidFill>
                        </a:rPr>
                        <a:t>       from 48 to 52 bits</a:t>
                      </a:r>
                    </a:p>
                    <a:p>
                      <a:pPr marL="285750" indent="-285750" algn="l">
                        <a:spcAft>
                          <a:spcPts val="200"/>
                        </a:spcAft>
                        <a:buFont typeface="Arial" panose="020B0604020202020204" pitchFamily="34" charset="0"/>
                        <a:buChar char="•"/>
                      </a:pPr>
                      <a:r>
                        <a:rPr lang="en-US" sz="1400" baseline="0"/>
                        <a:t>RAS extensions</a:t>
                      </a:r>
                    </a:p>
                    <a:p>
                      <a:pPr marL="285750" indent="-285750" algn="l">
                        <a:spcAft>
                          <a:spcPts val="0"/>
                        </a:spcAft>
                        <a:buFont typeface="Arial" panose="020B0604020202020204" pitchFamily="34" charset="0"/>
                        <a:buChar char="•"/>
                      </a:pPr>
                      <a:r>
                        <a:rPr lang="en-US" sz="1400" baseline="0"/>
                        <a:t>Statistical profiling to be able to analyze</a:t>
                      </a:r>
                    </a:p>
                    <a:p>
                      <a:pPr marL="0" indent="0" algn="l">
                        <a:spcAft>
                          <a:spcPts val="200"/>
                        </a:spcAft>
                        <a:buFont typeface="Arial" panose="020B0604020202020204" pitchFamily="34" charset="0"/>
                        <a:buNone/>
                      </a:pPr>
                      <a:r>
                        <a:rPr lang="en-US" sz="1400" baseline="0"/>
                        <a:t>       large working sets</a:t>
                      </a:r>
                    </a:p>
                    <a:p>
                      <a:pPr marL="285750" indent="-285750" algn="l">
                        <a:spcAft>
                          <a:spcPts val="200"/>
                        </a:spcAft>
                        <a:buFont typeface="Arial" panose="020B0604020202020204" pitchFamily="34" charset="0"/>
                        <a:buChar char="•"/>
                      </a:pPr>
                      <a:r>
                        <a:rPr lang="en-US" sz="1400" baseline="0">
                          <a:solidFill>
                            <a:srgbClr val="FF0000"/>
                          </a:solidFill>
                        </a:rPr>
                        <a:t>SVE (Scalable Vector Extension) (optional)</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0000"/>
                          </a:solidFill>
                          <a:effectLst/>
                          <a:uLnTx/>
                          <a:uFillTx/>
                          <a:latin typeface="+mn-lt"/>
                          <a:ea typeface="+mn-ea"/>
                          <a:cs typeface="+mn-cs"/>
                        </a:rPr>
                        <a:t>Half-precision FP (FP16) (optional)</a:t>
                      </a:r>
                      <a:endParaRPr lang="hu-HU" sz="1400" baseline="0">
                        <a:solidFill>
                          <a:srgbClr val="FF0000"/>
                        </a:solidFill>
                      </a:endParaRPr>
                    </a:p>
                    <a:p>
                      <a:pPr marL="285750" indent="-285750" algn="l">
                        <a:spcAft>
                          <a:spcPts val="200"/>
                        </a:spcAft>
                        <a:buFont typeface="Arial" panose="020B0604020202020204" pitchFamily="34" charset="0"/>
                        <a:buChar char="•"/>
                      </a:pPr>
                      <a:r>
                        <a:rPr lang="en-GB" sz="1400" baseline="0">
                          <a:solidFill>
                            <a:srgbClr val="FF0000"/>
                          </a:solidFill>
                        </a:rPr>
                        <a:t>BFfloat16 </a:t>
                      </a:r>
                      <a:r>
                        <a:rPr lang="hu-HU" sz="1400" baseline="0">
                          <a:solidFill>
                            <a:srgbClr val="FF0000"/>
                          </a:solidFill>
                        </a:rPr>
                        <a:t>(optional)</a:t>
                      </a:r>
                    </a:p>
                    <a:p>
                      <a:pPr marL="285750" indent="-285750" algn="l">
                        <a:buFont typeface="Arial" panose="020B0604020202020204" pitchFamily="34" charset="0"/>
                        <a:buChar char="•"/>
                      </a:pPr>
                      <a:r>
                        <a:rPr lang="hu-HU" sz="1400" baseline="0">
                          <a:solidFill>
                            <a:srgbClr val="FF0000"/>
                          </a:solidFill>
                        </a:rPr>
                        <a:t>Dot product of two 32-bit vectors </a:t>
                      </a:r>
                    </a:p>
                    <a:p>
                      <a:pPr marL="0" indent="0" algn="l">
                        <a:buFont typeface="Arial" panose="020B0604020202020204" pitchFamily="34" charset="0"/>
                        <a:buNone/>
                      </a:pPr>
                      <a:r>
                        <a:rPr lang="hu-HU" sz="1400" baseline="0">
                          <a:solidFill>
                            <a:srgbClr val="FF0000"/>
                          </a:solidFill>
                        </a:rPr>
                        <a:t>      with 4x FX8 data (optional) </a:t>
                      </a:r>
                      <a:endParaRPr lang="en-US" sz="1400">
                        <a:solidFill>
                          <a:srgbClr val="FF0000"/>
                        </a:solidFill>
                      </a:endParaRPr>
                    </a:p>
                  </a:txBody>
                  <a:tcPr/>
                </a:tc>
                <a:tc>
                  <a:txBody>
                    <a:bodyPr/>
                    <a:lstStyle/>
                    <a:p>
                      <a:pPr algn="ctr"/>
                      <a:r>
                        <a:rPr lang="en-US" sz="1400" dirty="0"/>
                        <a:t>A55/A75</a:t>
                      </a:r>
                      <a:r>
                        <a:rPr lang="hu-HU" sz="1400" dirty="0"/>
                        <a:t>/76/77</a:t>
                      </a:r>
                      <a:r>
                        <a:rPr lang="en-US" sz="1400" dirty="0"/>
                        <a:t>/</a:t>
                      </a:r>
                    </a:p>
                    <a:p>
                      <a:pPr algn="ctr"/>
                      <a:r>
                        <a:rPr lang="en-US" sz="1400" dirty="0"/>
                        <a:t>78/X1</a:t>
                      </a:r>
                    </a:p>
                    <a:p>
                      <a:pPr algn="ctr"/>
                      <a:r>
                        <a:rPr lang="en-US" sz="1400" dirty="0"/>
                        <a:t>(provide also </a:t>
                      </a:r>
                    </a:p>
                    <a:p>
                      <a:pPr algn="ctr"/>
                      <a:r>
                        <a:rPr lang="en-US" sz="1400" dirty="0"/>
                        <a:t>Armv8.1 support)</a:t>
                      </a:r>
                    </a:p>
                    <a:p>
                      <a:pPr algn="ctr"/>
                      <a:endParaRPr lang="en-US" sz="1400" dirty="0"/>
                    </a:p>
                    <a:p>
                      <a:pPr algn="ctr"/>
                      <a:r>
                        <a:rPr lang="en-US" sz="1400" dirty="0" err="1"/>
                        <a:t>Neoverse</a:t>
                      </a:r>
                      <a:r>
                        <a:rPr lang="en-US" sz="1400" dirty="0"/>
                        <a:t> N</a:t>
                      </a:r>
                      <a:r>
                        <a:rPr lang="hu-HU" sz="1400" dirty="0"/>
                        <a:t>1</a:t>
                      </a:r>
                      <a:r>
                        <a:rPr lang="en-US" sz="1400" dirty="0"/>
                        <a:t>, </a:t>
                      </a:r>
                      <a:r>
                        <a:rPr lang="hu-HU" sz="1400" dirty="0"/>
                        <a:t>E1</a:t>
                      </a:r>
                      <a:endParaRPr lang="en-US" sz="1400" dirty="0"/>
                    </a:p>
                  </a:txBody>
                  <a:tcPr anchor="ctr"/>
                </a:tc>
                <a:extLst>
                  <a:ext uri="{0D108BD9-81ED-4DB2-BD59-A6C34878D82A}">
                    <a16:rowId xmlns:a16="http://schemas.microsoft.com/office/drawing/2014/main" val="10003"/>
                  </a:ext>
                </a:extLst>
              </a:tr>
            </a:tbl>
          </a:graphicData>
        </a:graphic>
      </p:graphicFrame>
      <p:sp>
        <p:nvSpPr>
          <p:cNvPr id="4" name="Rounded Rectangle 3"/>
          <p:cNvSpPr/>
          <p:nvPr/>
        </p:nvSpPr>
        <p:spPr>
          <a:xfrm>
            <a:off x="250825" y="2048909"/>
            <a:ext cx="8641655" cy="2372482"/>
          </a:xfrm>
          <a:prstGeom prst="roundRect">
            <a:avLst/>
          </a:prstGeom>
          <a:ln w="28575">
            <a:solidFill>
              <a:srgbClr val="0070C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a:p>
        </p:txBody>
      </p:sp>
      <p:sp>
        <p:nvSpPr>
          <p:cNvPr id="5" name="TextBox 4"/>
          <p:cNvSpPr txBox="1"/>
          <p:nvPr/>
        </p:nvSpPr>
        <p:spPr>
          <a:xfrm>
            <a:off x="71438" y="452165"/>
            <a:ext cx="5833135" cy="369332"/>
          </a:xfrm>
          <a:prstGeom prst="rect">
            <a:avLst/>
          </a:prstGeom>
          <a:noFill/>
        </p:spPr>
        <p:txBody>
          <a:bodyPr wrap="square" rtlCol="0">
            <a:spAutoFit/>
          </a:bodyPr>
          <a:lstStyle/>
          <a:p>
            <a:r>
              <a:rPr lang="en-GB">
                <a:solidFill>
                  <a:schemeClr val="accent6"/>
                </a:solidFill>
              </a:rPr>
              <a:t>Discussed enhancements of the Armv8.2-A ISA</a:t>
            </a:r>
          </a:p>
        </p:txBody>
      </p:sp>
      <p:sp>
        <p:nvSpPr>
          <p:cNvPr id="6" name="TextBox 5"/>
          <p:cNvSpPr txBox="1"/>
          <p:nvPr/>
        </p:nvSpPr>
        <p:spPr>
          <a:xfrm>
            <a:off x="176538" y="4563694"/>
            <a:ext cx="9072562"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t>From the indicated Armv8.2-A enhancements next we briefly describe the ones</a:t>
            </a:r>
          </a:p>
          <a:p>
            <a:r>
              <a:rPr lang="en-GB" sz="1600" dirty="0"/>
              <a:t>      </a:t>
            </a:r>
            <a:r>
              <a:rPr lang="en-GB" sz="1600" dirty="0">
                <a:solidFill>
                  <a:srgbClr val="0070C0"/>
                </a:solidFill>
              </a:rPr>
              <a:t>extending the computing capabilities first of all in AI </a:t>
            </a:r>
            <a:r>
              <a:rPr lang="en-GB" sz="1600" dirty="0"/>
              <a:t>as follows: </a:t>
            </a:r>
          </a:p>
        </p:txBody>
      </p:sp>
      <p:sp>
        <p:nvSpPr>
          <p:cNvPr id="7" name="Rounded Rectangle 6"/>
          <p:cNvSpPr/>
          <p:nvPr/>
        </p:nvSpPr>
        <p:spPr>
          <a:xfrm>
            <a:off x="-508" y="5148469"/>
            <a:ext cx="9109075" cy="792000"/>
          </a:xfrm>
          <a:prstGeom prst="roundRect">
            <a:avLst/>
          </a:prstGeom>
          <a:solidFill>
            <a:srgbClr val="DDF2FF"/>
          </a:solidFill>
          <a:ln>
            <a:solidFill>
              <a:srgbClr val="86A4A7"/>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a:p>
        </p:txBody>
      </p:sp>
      <p:sp>
        <p:nvSpPr>
          <p:cNvPr id="8" name="TextBox 7"/>
          <p:cNvSpPr txBox="1"/>
          <p:nvPr/>
        </p:nvSpPr>
        <p:spPr>
          <a:xfrm>
            <a:off x="658458" y="5204972"/>
            <a:ext cx="6808082" cy="623248"/>
          </a:xfrm>
          <a:prstGeom prst="rect">
            <a:avLst/>
          </a:prstGeom>
          <a:noFill/>
        </p:spPr>
        <p:txBody>
          <a:bodyPr wrap="none" rtlCol="0">
            <a:spAutoFit/>
          </a:bodyPr>
          <a:lstStyle/>
          <a:p>
            <a:pPr lvl="0">
              <a:spcAft>
                <a:spcPts val="300"/>
              </a:spcAft>
            </a:pPr>
            <a:r>
              <a:rPr lang="en-US" sz="1600" dirty="0"/>
              <a:t>a) Half-precision FP and </a:t>
            </a:r>
            <a:r>
              <a:rPr lang="hu-HU" sz="1600" dirty="0"/>
              <a:t>FP16 </a:t>
            </a:r>
            <a:r>
              <a:rPr lang="en-GB" sz="1600" dirty="0"/>
              <a:t>(BFfloat16) </a:t>
            </a:r>
            <a:r>
              <a:rPr lang="hu-HU" sz="1600" dirty="0"/>
              <a:t>(</a:t>
            </a:r>
            <a:r>
              <a:rPr lang="en-GB" sz="1600" dirty="0"/>
              <a:t>both </a:t>
            </a:r>
            <a:r>
              <a:rPr lang="hu-HU" sz="1600" dirty="0" err="1"/>
              <a:t>optional</a:t>
            </a:r>
            <a:r>
              <a:rPr lang="hu-HU" sz="1600" dirty="0"/>
              <a:t>)</a:t>
            </a:r>
          </a:p>
          <a:p>
            <a:pPr lvl="0">
              <a:spcAft>
                <a:spcPts val="300"/>
              </a:spcAft>
            </a:pPr>
            <a:r>
              <a:rPr lang="en-GB" sz="1600" dirty="0"/>
              <a:t>b) </a:t>
            </a:r>
            <a:r>
              <a:rPr lang="hu-HU" sz="1600" dirty="0" err="1"/>
              <a:t>Dot</a:t>
            </a:r>
            <a:r>
              <a:rPr lang="hu-HU" sz="1600" dirty="0"/>
              <a:t> </a:t>
            </a:r>
            <a:r>
              <a:rPr lang="hu-HU" sz="1600" dirty="0" err="1"/>
              <a:t>product</a:t>
            </a:r>
            <a:r>
              <a:rPr lang="hu-HU" sz="1600" dirty="0"/>
              <a:t> of </a:t>
            </a:r>
            <a:r>
              <a:rPr lang="hu-HU" sz="1600" dirty="0" err="1"/>
              <a:t>two</a:t>
            </a:r>
            <a:r>
              <a:rPr lang="hu-HU" sz="1600" dirty="0"/>
              <a:t> 32-bit </a:t>
            </a:r>
            <a:r>
              <a:rPr lang="hu-HU" sz="1600" dirty="0" err="1"/>
              <a:t>vectors</a:t>
            </a:r>
            <a:r>
              <a:rPr lang="hu-HU" sz="1600" dirty="0"/>
              <a:t> </a:t>
            </a:r>
            <a:r>
              <a:rPr lang="hu-HU" sz="1600" dirty="0" err="1"/>
              <a:t>with</a:t>
            </a:r>
            <a:r>
              <a:rPr lang="hu-HU" sz="1600" dirty="0"/>
              <a:t> 4x FX8 </a:t>
            </a:r>
            <a:r>
              <a:rPr lang="hu-HU" sz="1600" dirty="0" err="1"/>
              <a:t>data</a:t>
            </a:r>
            <a:r>
              <a:rPr lang="hu-HU" sz="1600" dirty="0"/>
              <a:t> (</a:t>
            </a:r>
            <a:r>
              <a:rPr lang="hu-HU" sz="1600" dirty="0" err="1"/>
              <a:t>optional</a:t>
            </a:r>
            <a:r>
              <a:rPr lang="en-GB" sz="1600" dirty="0"/>
              <a:t>)</a:t>
            </a:r>
            <a:endParaRPr lang="en-GB" dirty="0"/>
          </a:p>
        </p:txBody>
      </p:sp>
      <p:sp>
        <p:nvSpPr>
          <p:cNvPr id="9" name="TextBox 8"/>
          <p:cNvSpPr txBox="1"/>
          <p:nvPr/>
        </p:nvSpPr>
        <p:spPr>
          <a:xfrm>
            <a:off x="155520" y="6001413"/>
            <a:ext cx="9337813"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t>Here we </a:t>
            </a:r>
            <a:r>
              <a:rPr lang="en-US" sz="1600" dirty="0">
                <a:solidFill>
                  <a:srgbClr val="FF0000"/>
                </a:solidFill>
              </a:rPr>
              <a:t>note</a:t>
            </a:r>
            <a:r>
              <a:rPr lang="en-US" sz="1600" dirty="0"/>
              <a:t> that the optional SVE extension has already discussed in Section 2.3.</a:t>
            </a:r>
          </a:p>
        </p:txBody>
      </p:sp>
      <p:sp>
        <p:nvSpPr>
          <p:cNvPr id="10" name="TextBox 9"/>
          <p:cNvSpPr txBox="1"/>
          <p:nvPr/>
        </p:nvSpPr>
        <p:spPr>
          <a:xfrm>
            <a:off x="235014" y="821497"/>
            <a:ext cx="9251238"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t>As shown before, the Armv8.2-A ISA has introduced the following extensions:</a:t>
            </a:r>
          </a:p>
        </p:txBody>
      </p:sp>
    </p:spTree>
    <p:extLst>
      <p:ext uri="{BB962C8B-B14F-4D97-AF65-F5344CB8AC3E}">
        <p14:creationId xmlns:p14="http://schemas.microsoft.com/office/powerpoint/2010/main" val="24051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anandtech.com/doci/9769/config.PNG?_ga=1.260819533.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6337" t="16069" r="3642" b="17193"/>
          <a:stretch/>
        </p:blipFill>
        <p:spPr bwMode="auto">
          <a:xfrm>
            <a:off x="251520" y="2204864"/>
            <a:ext cx="8839778" cy="4084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161" y="440668"/>
            <a:ext cx="3973908" cy="369332"/>
          </a:xfrm>
          <a:prstGeom prst="rect">
            <a:avLst/>
          </a:prstGeom>
          <a:noFill/>
        </p:spPr>
        <p:txBody>
          <a:bodyPr wrap="square" rtlCol="0">
            <a:spAutoFit/>
          </a:bodyPr>
          <a:lstStyle/>
          <a:p>
            <a:r>
              <a:rPr lang="en-US">
                <a:solidFill>
                  <a:schemeClr val="accent6"/>
                </a:solidFill>
              </a:rPr>
              <a:t>C</a:t>
            </a:r>
            <a:r>
              <a:rPr lang="hu-HU" err="1">
                <a:solidFill>
                  <a:schemeClr val="accent6"/>
                </a:solidFill>
              </a:rPr>
              <a:t>onfigurability</a:t>
            </a:r>
            <a:r>
              <a:rPr lang="hu-HU">
                <a:solidFill>
                  <a:schemeClr val="accent6"/>
                </a:solidFill>
              </a:rPr>
              <a:t> of </a:t>
            </a:r>
            <a:r>
              <a:rPr lang="en-US">
                <a:solidFill>
                  <a:schemeClr val="accent6"/>
                </a:solidFill>
              </a:rPr>
              <a:t>ARM’s designs</a:t>
            </a:r>
            <a:endParaRPr lang="en-US"/>
          </a:p>
        </p:txBody>
      </p:sp>
      <p:sp>
        <p:nvSpPr>
          <p:cNvPr id="5" name="TextBox 4"/>
          <p:cNvSpPr txBox="1"/>
          <p:nvPr/>
        </p:nvSpPr>
        <p:spPr>
          <a:xfrm>
            <a:off x="215516" y="1512077"/>
            <a:ext cx="8852936" cy="584775"/>
          </a:xfrm>
          <a:prstGeom prst="rect">
            <a:avLst/>
          </a:prstGeom>
          <a:noFill/>
        </p:spPr>
        <p:txBody>
          <a:bodyPr wrap="none" rtlCol="0">
            <a:spAutoFit/>
          </a:bodyPr>
          <a:lstStyle/>
          <a:p>
            <a:pPr marL="285750" indent="-285750">
              <a:buFont typeface="Arial" panose="020B0604020202020204" pitchFamily="34" charset="0"/>
              <a:buChar char="•"/>
            </a:pPr>
            <a:r>
              <a:rPr lang="en-US" sz="1600"/>
              <a:t>The Figure below shows an example for c</a:t>
            </a:r>
            <a:r>
              <a:rPr lang="hu-HU" sz="1600" err="1"/>
              <a:t>onfiguration</a:t>
            </a:r>
            <a:r>
              <a:rPr lang="hu-HU" sz="1600"/>
              <a:t> options of </a:t>
            </a:r>
            <a:r>
              <a:rPr lang="en-US" sz="1600"/>
              <a:t>a</a:t>
            </a:r>
            <a:r>
              <a:rPr lang="hu-HU" sz="1600"/>
              <a:t> Cortex-A35</a:t>
            </a:r>
            <a:endParaRPr lang="en-US" sz="1600"/>
          </a:p>
          <a:p>
            <a:r>
              <a:rPr lang="en-US" sz="1600"/>
              <a:t>      CPU </a:t>
            </a:r>
            <a:r>
              <a:rPr lang="hu-HU" sz="1600"/>
              <a:t>ranging from mobile to </a:t>
            </a:r>
            <a:r>
              <a:rPr lang="hu-HU" sz="1600" err="1"/>
              <a:t>deeply</a:t>
            </a:r>
            <a:r>
              <a:rPr lang="hu-HU" sz="1600"/>
              <a:t> </a:t>
            </a:r>
            <a:r>
              <a:rPr lang="hu-HU" sz="1600" err="1"/>
              <a:t>embedded</a:t>
            </a:r>
            <a:r>
              <a:rPr lang="en-US" sz="1600"/>
              <a:t> use.</a:t>
            </a:r>
          </a:p>
        </p:txBody>
      </p:sp>
      <p:sp>
        <p:nvSpPr>
          <p:cNvPr id="9"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GB" sz="1700">
                <a:solidFill>
                  <a:srgbClr val="FFFFFF"/>
                </a:solidFill>
              </a:rPr>
              <a:t>6</a:t>
            </a:r>
            <a:r>
              <a:rPr lang="hu-HU" sz="1700">
                <a:solidFill>
                  <a:srgbClr val="FFFFFF"/>
                </a:solidFill>
              </a:rPr>
              <a:t>)</a:t>
            </a:r>
            <a:endParaRPr lang="en-US" sz="1700">
              <a:solidFill>
                <a:srgbClr val="FFFFFF"/>
              </a:solidFill>
            </a:endParaRPr>
          </a:p>
        </p:txBody>
      </p:sp>
      <p:sp>
        <p:nvSpPr>
          <p:cNvPr id="4" name="Rounded Rectangle 3"/>
          <p:cNvSpPr/>
          <p:nvPr/>
        </p:nvSpPr>
        <p:spPr bwMode="auto">
          <a:xfrm>
            <a:off x="7184" y="887178"/>
            <a:ext cx="9144000" cy="648000"/>
          </a:xfrm>
          <a:prstGeom prst="roundRect">
            <a:avLst/>
          </a:prstGeom>
          <a:solidFill>
            <a:srgbClr val="DDF2FF"/>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276476" y="908720"/>
            <a:ext cx="8918852" cy="584775"/>
          </a:xfrm>
          <a:prstGeom prst="rect">
            <a:avLst/>
          </a:prstGeom>
          <a:noFill/>
        </p:spPr>
        <p:txBody>
          <a:bodyPr wrap="none" rtlCol="0">
            <a:spAutoFit/>
          </a:bodyPr>
          <a:lstStyle/>
          <a:p>
            <a:pPr marL="285750" indent="-285750">
              <a:buFont typeface="Arial" panose="020B0604020202020204" pitchFamily="34" charset="0"/>
              <a:buChar char="•"/>
            </a:pPr>
            <a:r>
              <a:rPr lang="en-US" sz="1600"/>
              <a:t>ARM’s design are </a:t>
            </a:r>
            <a:r>
              <a:rPr lang="en-US" sz="1600">
                <a:solidFill>
                  <a:srgbClr val="FF0000"/>
                </a:solidFill>
              </a:rPr>
              <a:t>configurable</a:t>
            </a:r>
            <a:r>
              <a:rPr lang="en-US" sz="1600"/>
              <a:t>, e.g. L1/L2/l3 cache sizes, core counts etc. may be</a:t>
            </a:r>
          </a:p>
          <a:p>
            <a:r>
              <a:rPr lang="en-US" sz="1600"/>
              <a:t>      chosen by implementation. </a:t>
            </a:r>
          </a:p>
        </p:txBody>
      </p:sp>
      <p:sp>
        <p:nvSpPr>
          <p:cNvPr id="6" name="TextBox 5"/>
          <p:cNvSpPr txBox="1"/>
          <p:nvPr/>
        </p:nvSpPr>
        <p:spPr>
          <a:xfrm>
            <a:off x="1403648" y="6324897"/>
            <a:ext cx="6116611" cy="338554"/>
          </a:xfrm>
          <a:prstGeom prst="rect">
            <a:avLst/>
          </a:prstGeom>
          <a:noFill/>
        </p:spPr>
        <p:txBody>
          <a:bodyPr wrap="none" rtlCol="0">
            <a:spAutoFit/>
          </a:bodyPr>
          <a:lstStyle/>
          <a:p>
            <a:r>
              <a:rPr lang="en-US" sz="1600"/>
              <a:t>Figure: Configuration options of a Cortex-A35 CPU [96]</a:t>
            </a:r>
          </a:p>
        </p:txBody>
      </p:sp>
    </p:spTree>
    <p:extLst>
      <p:ext uri="{BB962C8B-B14F-4D97-AF65-F5344CB8AC3E}">
        <p14:creationId xmlns:p14="http://schemas.microsoft.com/office/powerpoint/2010/main" val="67110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t>4.1 Main extensions of the Armv8.2-A ISA (5)</a:t>
            </a:r>
            <a:endParaRPr lang="en-GB" sz="1700" kern="1200" dirty="0">
              <a:solidFill>
                <a:srgbClr val="FFFFFF"/>
              </a:solidFill>
            </a:endParaRPr>
          </a:p>
        </p:txBody>
      </p:sp>
      <p:sp>
        <p:nvSpPr>
          <p:cNvPr id="3" name="TextBox 2"/>
          <p:cNvSpPr txBox="1"/>
          <p:nvPr/>
        </p:nvSpPr>
        <p:spPr>
          <a:xfrm>
            <a:off x="71438" y="452165"/>
            <a:ext cx="8113568" cy="369332"/>
          </a:xfrm>
          <a:prstGeom prst="rect">
            <a:avLst/>
          </a:prstGeom>
          <a:noFill/>
        </p:spPr>
        <p:txBody>
          <a:bodyPr wrap="square" rtlCol="0">
            <a:spAutoFit/>
          </a:bodyPr>
          <a:lstStyle/>
          <a:p>
            <a:r>
              <a:rPr lang="en-GB" spc="-40" dirty="0">
                <a:solidFill>
                  <a:schemeClr val="accent6"/>
                </a:solidFill>
                <a:latin typeface="+mj-lt"/>
              </a:rPr>
              <a:t>a) Half-precision FP (FP16) and BFfloat16 data formats (both optional)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80" y="2994742"/>
            <a:ext cx="8373979" cy="2369817"/>
          </a:xfrm>
          <a:prstGeom prst="rect">
            <a:avLst/>
          </a:prstGeom>
        </p:spPr>
      </p:pic>
      <p:sp>
        <p:nvSpPr>
          <p:cNvPr id="5" name="TextBox 4"/>
          <p:cNvSpPr txBox="1"/>
          <p:nvPr/>
        </p:nvSpPr>
        <p:spPr>
          <a:xfrm>
            <a:off x="1482911" y="5415829"/>
            <a:ext cx="662072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Figure: FP representation of data used in deep learning</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en-US" sz="1600" b="0" i="0" u="none" strike="noStrike" kern="1200" cap="none" spc="0" normalizeH="0" baseline="0" noProof="0">
                <a:ln>
                  <a:noFill/>
                </a:ln>
                <a:solidFill>
                  <a:srgbClr val="000000"/>
                </a:solidFill>
                <a:effectLst/>
                <a:uLnTx/>
                <a:uFillTx/>
                <a:latin typeface="Verdana"/>
                <a:ea typeface="+mn-ea"/>
                <a:cs typeface="+mn-cs"/>
              </a:rPr>
              <a:t>[</a:t>
            </a:r>
            <a:r>
              <a:rPr kumimoji="0" lang="hu-HU" sz="1600" b="0" i="0" u="none" strike="noStrike" kern="1200" cap="none" spc="0" normalizeH="0" baseline="0" noProof="0">
                <a:ln>
                  <a:noFill/>
                </a:ln>
                <a:solidFill>
                  <a:srgbClr val="000000"/>
                </a:solidFill>
                <a:effectLst/>
                <a:uLnTx/>
                <a:uFillTx/>
                <a:latin typeface="Verdana"/>
                <a:ea typeface="+mn-ea"/>
                <a:cs typeface="+mn-cs"/>
              </a:rPr>
              <a:t>151</a:t>
            </a:r>
            <a:r>
              <a:rPr kumimoji="0" lang="en-US" sz="1600" b="0" i="0" u="none" strike="noStrike" kern="1200" cap="none" spc="0" normalizeH="0" baseline="0" noProof="0">
                <a:ln>
                  <a:noFill/>
                </a:ln>
                <a:solidFill>
                  <a:srgbClr val="000000"/>
                </a:solidFill>
                <a:effectLst/>
                <a:uLnTx/>
                <a:uFillTx/>
                <a:latin typeface="Verdana"/>
                <a:ea typeface="+mn-ea"/>
                <a:cs typeface="+mn-cs"/>
              </a:rPr>
              <a:t>] </a:t>
            </a:r>
          </a:p>
        </p:txBody>
      </p:sp>
      <p:sp>
        <p:nvSpPr>
          <p:cNvPr id="8" name="TextBox 7"/>
          <p:cNvSpPr txBox="1"/>
          <p:nvPr/>
        </p:nvSpPr>
        <p:spPr>
          <a:xfrm>
            <a:off x="142875" y="5868561"/>
            <a:ext cx="8387809" cy="584775"/>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Due to its benefits the </a:t>
            </a:r>
            <a:r>
              <a:rPr lang="en-US" sz="1600">
                <a:solidFill>
                  <a:srgbClr val="FF0000"/>
                </a:solidFill>
                <a:latin typeface="Verdana"/>
              </a:rPr>
              <a:t>B</a:t>
            </a:r>
            <a:r>
              <a:rPr kumimoji="0" lang="en-US" sz="1600" b="0" i="0" u="none" strike="noStrike" kern="1200" cap="none" spc="0" normalizeH="0" baseline="0" noProof="0">
                <a:ln>
                  <a:noFill/>
                </a:ln>
                <a:solidFill>
                  <a:srgbClr val="FF0000"/>
                </a:solidFill>
                <a:effectLst/>
                <a:uLnTx/>
                <a:uFillTx/>
                <a:latin typeface="Verdana"/>
                <a:ea typeface="+mn-ea"/>
                <a:cs typeface="+mn-cs"/>
              </a:rPr>
              <a:t>float16</a:t>
            </a:r>
            <a:r>
              <a:rPr kumimoji="0" lang="en-US" sz="1600" b="0" i="0" u="none" strike="noStrike" kern="1200" cap="none" spc="0" normalizeH="0" baseline="0" noProof="0">
                <a:ln>
                  <a:noFill/>
                </a:ln>
                <a:solidFill>
                  <a:srgbClr val="000000"/>
                </a:solidFill>
                <a:effectLst/>
                <a:uLnTx/>
                <a:uFillTx/>
                <a:latin typeface="Verdana"/>
                <a:ea typeface="+mn-ea"/>
                <a:cs typeface="+mn-cs"/>
              </a:rPr>
              <a:t> (</a:t>
            </a:r>
            <a:r>
              <a:rPr lang="en-US" sz="1600">
                <a:solidFill>
                  <a:srgbClr val="FF0000"/>
                </a:solidFill>
                <a:latin typeface="Verdana"/>
              </a:rPr>
              <a:t>b</a:t>
            </a:r>
            <a:r>
              <a:rPr kumimoji="0" lang="en-US" sz="1600" b="0" i="0" u="none" strike="noStrike" kern="1200" cap="none" spc="0" normalizeH="0" baseline="0" noProof="0">
                <a:ln>
                  <a:noFill/>
                </a:ln>
                <a:solidFill>
                  <a:srgbClr val="FF0000"/>
                </a:solidFill>
                <a:effectLst/>
                <a:uLnTx/>
                <a:uFillTx/>
                <a:latin typeface="Verdana"/>
                <a:ea typeface="+mn-ea"/>
                <a:cs typeface="+mn-cs"/>
              </a:rPr>
              <a:t>float16</a:t>
            </a:r>
            <a:r>
              <a:rPr kumimoji="0" lang="en-US" sz="1600" b="0" i="0" u="none" strike="noStrike" kern="1200" cap="none" spc="0" normalizeH="0" baseline="0" noProof="0">
                <a:ln>
                  <a:noFill/>
                </a:ln>
                <a:solidFill>
                  <a:srgbClr val="000000"/>
                </a:solidFill>
                <a:effectLst/>
                <a:uLnTx/>
                <a:uFillTx/>
                <a:latin typeface="Verdana"/>
                <a:ea typeface="+mn-ea"/>
                <a:cs typeface="+mn-cs"/>
              </a:rPr>
              <a:t>) data type </a:t>
            </a:r>
            <a:r>
              <a:rPr kumimoji="0" lang="en-US" sz="1600" b="0" i="0" u="none" strike="noStrike" kern="1200" cap="none" spc="0" normalizeH="0" baseline="0" noProof="0">
                <a:ln>
                  <a:noFill/>
                </a:ln>
                <a:solidFill>
                  <a:srgbClr val="0070C0"/>
                </a:solidFill>
                <a:effectLst/>
                <a:uLnTx/>
                <a:uFillTx/>
                <a:latin typeface="Verdana"/>
                <a:ea typeface="+mn-ea"/>
                <a:cs typeface="+mn-cs"/>
              </a:rPr>
              <a:t>became in a short time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      widespread,</a:t>
            </a:r>
            <a:r>
              <a:rPr kumimoji="0" lang="en-US" sz="1600" b="0" i="0" u="none" strike="noStrike" kern="1200" cap="none" spc="0" normalizeH="0" baseline="0" noProof="0">
                <a:ln>
                  <a:noFill/>
                </a:ln>
                <a:solidFill>
                  <a:srgbClr val="000000"/>
                </a:solidFill>
                <a:effectLst/>
                <a:uLnTx/>
                <a:uFillTx/>
                <a:latin typeface="Verdana"/>
                <a:ea typeface="+mn-ea"/>
                <a:cs typeface="+mn-cs"/>
              </a:rPr>
              <a:t> among others in Intel’s and AMD’s processors. </a:t>
            </a:r>
          </a:p>
        </p:txBody>
      </p:sp>
      <p:sp>
        <p:nvSpPr>
          <p:cNvPr id="9" name="Rounded Rectangle 8"/>
          <p:cNvSpPr/>
          <p:nvPr/>
        </p:nvSpPr>
        <p:spPr>
          <a:xfrm>
            <a:off x="-508" y="896261"/>
            <a:ext cx="9144000" cy="1951969"/>
          </a:xfrm>
          <a:prstGeom prst="roundRect">
            <a:avLst/>
          </a:prstGeom>
          <a:solidFill>
            <a:srgbClr val="DDF2FF"/>
          </a:solidFill>
          <a:ln>
            <a:solidFill>
              <a:srgbClr val="86A4A7"/>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a:p>
        </p:txBody>
      </p:sp>
      <p:sp>
        <p:nvSpPr>
          <p:cNvPr id="10" name="TextBox 9"/>
          <p:cNvSpPr txBox="1"/>
          <p:nvPr/>
        </p:nvSpPr>
        <p:spPr>
          <a:xfrm>
            <a:off x="224518" y="2211567"/>
            <a:ext cx="9121640" cy="58477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30" normalizeH="0" baseline="0" noProof="0" dirty="0">
                <a:ln>
                  <a:noFill/>
                </a:ln>
                <a:solidFill>
                  <a:srgbClr val="000000"/>
                </a:solidFill>
                <a:effectLst/>
                <a:uLnTx/>
                <a:uFillTx/>
                <a:latin typeface="Verdana"/>
              </a:rPr>
              <a:t>This was the reason why IEEE introduced the half-precision </a:t>
            </a:r>
            <a:r>
              <a:rPr kumimoji="0" lang="en-US" sz="1600" b="0" i="0" u="none" strike="noStrike" kern="1200" cap="none" spc="-30" normalizeH="0" baseline="0" noProof="0" dirty="0">
                <a:ln>
                  <a:noFill/>
                </a:ln>
                <a:solidFill>
                  <a:srgbClr val="FF0000"/>
                </a:solidFill>
                <a:effectLst/>
                <a:uLnTx/>
                <a:uFillTx/>
                <a:latin typeface="Verdana"/>
              </a:rPr>
              <a:t>FP16</a:t>
            </a:r>
            <a:r>
              <a:rPr kumimoji="0" lang="en-US" sz="1600" b="0" i="0" u="none" strike="noStrike" kern="1200" cap="none" spc="-30" normalizeH="0" baseline="0" noProof="0" dirty="0">
                <a:ln>
                  <a:noFill/>
                </a:ln>
                <a:solidFill>
                  <a:srgbClr val="000000"/>
                </a:solidFill>
                <a:effectLst/>
                <a:uLnTx/>
                <a:uFillTx/>
                <a:latin typeface="Verdana"/>
              </a:rPr>
              <a:t> (</a:t>
            </a:r>
            <a:r>
              <a:rPr kumimoji="0" lang="en-US" sz="1600" b="0" i="0" u="none" strike="noStrike" kern="1200" cap="none" spc="-30" normalizeH="0" baseline="0" noProof="0" dirty="0">
                <a:ln>
                  <a:noFill/>
                </a:ln>
                <a:solidFill>
                  <a:srgbClr val="FF0000"/>
                </a:solidFill>
                <a:effectLst/>
                <a:uLnTx/>
                <a:uFillTx/>
                <a:latin typeface="Verdana"/>
              </a:rPr>
              <a:t>float16</a:t>
            </a:r>
            <a:r>
              <a:rPr kumimoji="0" lang="en-US" sz="1600" b="0" i="0" u="none" strike="noStrike" kern="1200" cap="none" spc="-30" normalizeH="0" baseline="0" noProof="0" dirty="0">
                <a:ln>
                  <a:noFill/>
                </a:ln>
                <a:solidFill>
                  <a:srgbClr val="000000"/>
                </a:solidFill>
                <a:effectLst/>
                <a:uLnTx/>
                <a:uFillTx/>
                <a:latin typeface="Verdana"/>
              </a:rPr>
              <a:t>) (in 2008)</a:t>
            </a:r>
          </a:p>
          <a:p>
            <a:pPr marR="0" lvl="0" algn="l" defTabSz="457200" rtl="0" eaLnBrk="1" fontAlgn="auto" latinLnBrk="0" hangingPunct="1">
              <a:lnSpc>
                <a:spcPct val="100000"/>
              </a:lnSpc>
              <a:spcBef>
                <a:spcPts val="0"/>
              </a:spcBef>
              <a:spcAft>
                <a:spcPts val="0"/>
              </a:spcAft>
              <a:buClrTx/>
              <a:buSzTx/>
              <a:tabLst/>
              <a:defRPr/>
            </a:pPr>
            <a:r>
              <a:rPr lang="en-US" sz="1600" spc="-30" dirty="0">
                <a:solidFill>
                  <a:srgbClr val="000000"/>
                </a:solidFill>
                <a:latin typeface="Verdana"/>
              </a:rPr>
              <a:t>      </a:t>
            </a:r>
            <a:r>
              <a:rPr kumimoji="0" lang="en-US" sz="1600" b="0" i="0" u="none" strike="noStrike" kern="1200" cap="none" spc="-30" normalizeH="0" baseline="0" noProof="0" dirty="0">
                <a:ln>
                  <a:noFill/>
                </a:ln>
                <a:solidFill>
                  <a:srgbClr val="000000"/>
                </a:solidFill>
                <a:effectLst/>
                <a:uLnTx/>
                <a:uFillTx/>
                <a:latin typeface="Verdana"/>
              </a:rPr>
              <a:t> and Google the </a:t>
            </a:r>
            <a:r>
              <a:rPr kumimoji="0" lang="en-US" sz="1600" b="0" i="0" u="none" strike="noStrike" kern="1200" cap="none" spc="-30" normalizeH="0" baseline="0" noProof="0" dirty="0" err="1">
                <a:ln>
                  <a:noFill/>
                </a:ln>
                <a:solidFill>
                  <a:srgbClr val="FF0000"/>
                </a:solidFill>
                <a:effectLst/>
                <a:uLnTx/>
                <a:uFillTx/>
                <a:latin typeface="Verdana"/>
              </a:rPr>
              <a:t>Bfloat</a:t>
            </a:r>
            <a:r>
              <a:rPr kumimoji="0" lang="en-US" sz="1600" b="0" i="0" u="none" strike="noStrike" kern="1200" cap="none" spc="-30" normalizeH="0" baseline="0" noProof="0" dirty="0">
                <a:ln>
                  <a:noFill/>
                </a:ln>
                <a:solidFill>
                  <a:srgbClr val="000000"/>
                </a:solidFill>
                <a:effectLst/>
                <a:uLnTx/>
                <a:uFillTx/>
                <a:latin typeface="Verdana"/>
              </a:rPr>
              <a:t> (</a:t>
            </a:r>
            <a:r>
              <a:rPr lang="en-US" sz="1600" spc="-30" dirty="0">
                <a:solidFill>
                  <a:srgbClr val="FF0000"/>
                </a:solidFill>
                <a:latin typeface="Verdana"/>
              </a:rPr>
              <a:t>b</a:t>
            </a:r>
            <a:r>
              <a:rPr kumimoji="0" lang="en-US" sz="1600" b="0" i="0" u="none" strike="noStrike" kern="1200" cap="none" spc="-30" normalizeH="0" baseline="0" noProof="0" dirty="0">
                <a:ln>
                  <a:noFill/>
                </a:ln>
                <a:solidFill>
                  <a:srgbClr val="FF0000"/>
                </a:solidFill>
                <a:effectLst/>
                <a:uLnTx/>
                <a:uFillTx/>
                <a:latin typeface="Verdana"/>
              </a:rPr>
              <a:t>float</a:t>
            </a:r>
            <a:r>
              <a:rPr kumimoji="0" lang="en-US" sz="1600" b="0" i="0" u="none" strike="noStrike" kern="1200" cap="none" spc="-30" normalizeH="0" baseline="0" noProof="0" dirty="0">
                <a:ln>
                  <a:noFill/>
                </a:ln>
                <a:solidFill>
                  <a:srgbClr val="000000"/>
                </a:solidFill>
                <a:effectLst/>
                <a:uLnTx/>
                <a:uFillTx/>
                <a:latin typeface="Verdana"/>
              </a:rPr>
              <a:t>) (brain FP)</a:t>
            </a:r>
            <a:r>
              <a:rPr kumimoji="0" lang="en-US" sz="1600" b="0" i="0" u="none" strike="noStrike" kern="1200" cap="none" spc="-30" normalizeH="0" baseline="0" noProof="0" dirty="0">
                <a:ln>
                  <a:noFill/>
                </a:ln>
                <a:solidFill>
                  <a:srgbClr val="FF0000"/>
                </a:solidFill>
                <a:effectLst/>
                <a:uLnTx/>
                <a:uFillTx/>
                <a:latin typeface="Verdana"/>
              </a:rPr>
              <a:t> data format </a:t>
            </a:r>
            <a:r>
              <a:rPr kumimoji="0" lang="en-US" sz="1600" b="0" i="0" u="none" strike="noStrike" kern="1200" cap="none" spc="-30" normalizeH="0" baseline="0" noProof="0" dirty="0">
                <a:ln>
                  <a:noFill/>
                </a:ln>
                <a:solidFill>
                  <a:srgbClr val="000000"/>
                </a:solidFill>
                <a:effectLst/>
                <a:uLnTx/>
                <a:uFillTx/>
                <a:latin typeface="Verdana"/>
              </a:rPr>
              <a:t>in 2018 (see the next Figure).</a:t>
            </a:r>
          </a:p>
        </p:txBody>
      </p:sp>
      <p:sp>
        <p:nvSpPr>
          <p:cNvPr id="11" name="TextBox 10"/>
          <p:cNvSpPr txBox="1"/>
          <p:nvPr/>
        </p:nvSpPr>
        <p:spPr>
          <a:xfrm>
            <a:off x="215516" y="896261"/>
            <a:ext cx="9130641" cy="1323439"/>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a:t>
            </a:r>
            <a:r>
              <a:rPr kumimoji="0" lang="en-US" sz="1600" b="0" i="0" u="none" strike="noStrike" kern="1200" cap="none" spc="0" normalizeH="0" baseline="0" noProof="0" dirty="0">
                <a:ln>
                  <a:noFill/>
                </a:ln>
                <a:solidFill>
                  <a:srgbClr val="0070C0"/>
                </a:solidFill>
                <a:effectLst/>
                <a:uLnTx/>
                <a:uFillTx/>
                <a:latin typeface="Verdana"/>
                <a:ea typeface="+mn-ea"/>
                <a:cs typeface="+mn-cs"/>
              </a:rPr>
              <a:t>NN processing</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weights and activation data </a:t>
            </a:r>
            <a:r>
              <a:rPr kumimoji="0" lang="en-US" sz="1600" b="0" i="0" u="none" strike="noStrike" kern="1200" cap="none" spc="0" normalizeH="0" baseline="0" noProof="0" dirty="0">
                <a:ln>
                  <a:noFill/>
                </a:ln>
                <a:solidFill>
                  <a:srgbClr val="000000"/>
                </a:solidFill>
                <a:effectLst/>
                <a:uLnTx/>
                <a:uFillTx/>
                <a:latin typeface="Verdana"/>
                <a:ea typeface="+mn-ea"/>
                <a:cs typeface="+mn-cs"/>
              </a:rPr>
              <a:t>may be represented also by short,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even only </a:t>
            </a:r>
            <a:r>
              <a:rPr kumimoji="0" lang="en-US" sz="1600" b="0" i="0" u="none" strike="noStrike" kern="1200" cap="none" spc="0" normalizeH="0" baseline="0" noProof="0" dirty="0">
                <a:ln>
                  <a:noFill/>
                </a:ln>
                <a:solidFill>
                  <a:srgbClr val="0070C0"/>
                </a:solidFill>
                <a:effectLst/>
                <a:uLnTx/>
                <a:uFillTx/>
                <a:latin typeface="Verdana"/>
                <a:ea typeface="+mn-ea"/>
                <a:cs typeface="+mn-cs"/>
              </a:rPr>
              <a:t>8 or 16-bit long data types</a:t>
            </a:r>
            <a:r>
              <a:rPr kumimoji="0" lang="en-US" sz="1600" b="0" i="0" u="none" strike="noStrike" kern="1200" cap="none" spc="0" normalizeH="0" baseline="0" noProof="0" dirty="0">
                <a:ln>
                  <a:noFill/>
                </a:ln>
                <a:solidFill>
                  <a:srgbClr val="000000"/>
                </a:solidFill>
                <a:effectLst/>
                <a:uLnTx/>
                <a:uFillTx/>
                <a:latin typeface="Verdana"/>
                <a:ea typeface="+mn-ea"/>
                <a:cs typeface="+mn-cs"/>
              </a:rPr>
              <a:t>, such as </a:t>
            </a:r>
            <a:r>
              <a:rPr kumimoji="0" lang="en-US" sz="1600" b="0" i="0" u="none" strike="noStrike" kern="1200" cap="none" spc="0" normalizeH="0" baseline="0" noProof="0" dirty="0">
                <a:ln>
                  <a:noFill/>
                </a:ln>
                <a:solidFill>
                  <a:srgbClr val="FF0000"/>
                </a:solidFill>
                <a:effectLst/>
                <a:uLnTx/>
                <a:uFillTx/>
                <a:latin typeface="Verdana"/>
                <a:ea typeface="+mn-ea"/>
                <a:cs typeface="+mn-cs"/>
              </a:rPr>
              <a:t>FP16 </a:t>
            </a:r>
            <a:r>
              <a:rPr kumimoji="0" lang="en-US" sz="1600" b="0" i="0" u="none" strike="noStrike" kern="1200" cap="none" spc="0" normalizeH="0" baseline="0" noProof="0" dirty="0">
                <a:ln>
                  <a:noFill/>
                </a:ln>
                <a:effectLst/>
                <a:uLnTx/>
                <a:uFillTx/>
                <a:latin typeface="Verdana"/>
                <a:ea typeface="+mn-ea"/>
                <a:cs typeface="+mn-cs"/>
              </a:rPr>
              <a:t>(dubbed also as </a:t>
            </a:r>
            <a:r>
              <a:rPr kumimoji="0" lang="en-US" sz="1600" b="0" i="0" u="none" strike="noStrike" kern="1200" cap="none" spc="0" normalizeH="0" baseline="0" noProof="0" dirty="0">
                <a:ln>
                  <a:noFill/>
                </a:ln>
                <a:solidFill>
                  <a:srgbClr val="FF0000"/>
                </a:solidFill>
                <a:effectLst/>
                <a:uLnTx/>
                <a:uFillTx/>
                <a:latin typeface="Verdana"/>
                <a:ea typeface="+mn-ea"/>
                <a:cs typeface="+mn-cs"/>
              </a:rPr>
              <a:t>float16</a:t>
            </a:r>
            <a:r>
              <a:rPr kumimoji="0" lang="en-US" sz="1600" b="0" i="0" u="none" strike="noStrike" kern="1200" cap="none" spc="0" normalizeH="0" baseline="0" noProof="0" dirty="0">
                <a:ln>
                  <a:noFill/>
                </a:ln>
                <a:effectLst/>
                <a:uLnTx/>
                <a:uFillTx/>
                <a:latin typeface="Verdana"/>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FF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FF0000"/>
                </a:solidFill>
                <a:effectLst/>
                <a:uLnTx/>
                <a:uFillTx/>
                <a:latin typeface="Verdana"/>
                <a:ea typeface="+mn-ea"/>
                <a:cs typeface="+mn-cs"/>
              </a:rPr>
              <a:t>Bfloat16 </a:t>
            </a:r>
            <a:r>
              <a:rPr kumimoji="0" lang="en-US" sz="1600" b="0" i="0" u="none" strike="noStrike" kern="1200" cap="none" spc="0" normalizeH="0" baseline="0" noProof="0" dirty="0">
                <a:ln>
                  <a:noFill/>
                </a:ln>
                <a:solidFill>
                  <a:srgbClr val="000000"/>
                </a:solidFill>
                <a:effectLst/>
                <a:uLnTx/>
                <a:uFillTx/>
                <a:latin typeface="Verdana"/>
                <a:ea typeface="+mn-ea"/>
                <a:cs typeface="+mn-cs"/>
              </a:rPr>
              <a:t>(named also as </a:t>
            </a:r>
            <a:r>
              <a:rPr kumimoji="0" lang="en-US" sz="1600" b="0" i="0" u="none" strike="noStrike" kern="1200" cap="none" spc="0" normalizeH="0" baseline="0" noProof="0" dirty="0">
                <a:ln>
                  <a:noFill/>
                </a:ln>
                <a:solidFill>
                  <a:srgbClr val="FF0000"/>
                </a:solidFill>
                <a:effectLst/>
                <a:uLnTx/>
                <a:uFillTx/>
                <a:latin typeface="Verdana"/>
                <a:ea typeface="+mn-ea"/>
                <a:cs typeface="+mn-cs"/>
              </a:rPr>
              <a:t>bfloat16</a:t>
            </a:r>
            <a:r>
              <a:rPr kumimoji="0" lang="en-US" sz="1600" b="0" i="0" u="none" strike="noStrike" kern="1200" cap="none" spc="0" normalizeH="0" baseline="0" noProof="0" dirty="0">
                <a:ln>
                  <a:noFill/>
                </a:ln>
                <a:solidFill>
                  <a:srgbClr val="000000"/>
                </a:solidFill>
                <a:effectLst/>
                <a:uLnTx/>
                <a:uFillTx/>
                <a:latin typeface="Verdana"/>
                <a:ea typeface="+mn-ea"/>
                <a:cs typeface="+mn-cs"/>
              </a:rPr>
              <a:t>) or </a:t>
            </a:r>
            <a:r>
              <a:rPr kumimoji="0" lang="en-US" sz="1600" b="0" i="0" u="none" strike="noStrike" kern="1200" cap="none" spc="0" normalizeH="0" baseline="0" noProof="0" dirty="0">
                <a:ln>
                  <a:noFill/>
                </a:ln>
                <a:solidFill>
                  <a:srgbClr val="FF0000"/>
                </a:solidFill>
                <a:effectLst/>
                <a:uLnTx/>
                <a:uFillTx/>
                <a:latin typeface="Verdana"/>
                <a:ea typeface="+mn-ea"/>
                <a:cs typeface="+mn-cs"/>
              </a:rPr>
              <a:t>Int8</a:t>
            </a:r>
            <a:r>
              <a:rPr kumimoji="0" lang="en-US" sz="1600" b="0" i="0" u="none" strike="noStrike" kern="1200" cap="none" spc="0" normalizeH="0" baseline="0" noProof="0" dirty="0">
                <a:ln>
                  <a:noFill/>
                </a:ln>
                <a:solidFill>
                  <a:srgbClr val="000000"/>
                </a:solidFill>
                <a:effectLst/>
                <a:uLnTx/>
                <a:uFillTx/>
                <a:latin typeface="Verdana"/>
                <a:ea typeface="+mn-ea"/>
                <a:cs typeface="+mn-cs"/>
              </a:rPr>
              <a:t> (known also as </a:t>
            </a:r>
            <a:r>
              <a:rPr lang="en-US" sz="1600" dirty="0" err="1">
                <a:solidFill>
                  <a:srgbClr val="FF0000"/>
                </a:solidFill>
                <a:latin typeface="Verdana"/>
              </a:rPr>
              <a:t>i</a:t>
            </a:r>
            <a:r>
              <a:rPr kumimoji="0" lang="en-US" sz="1600" b="0" i="0" u="none" strike="noStrike" kern="1200" cap="none" spc="0" normalizeH="0" baseline="0" noProof="0" dirty="0">
                <a:ln>
                  <a:noFill/>
                </a:ln>
                <a:solidFill>
                  <a:srgbClr val="FF0000"/>
                </a:solidFill>
                <a:effectLst/>
                <a:uLnTx/>
                <a:uFillTx/>
                <a:latin typeface="Verdana"/>
                <a:ea typeface="+mn-ea"/>
                <a:cs typeface="+mn-cs"/>
              </a:rPr>
              <a:t>nt8</a:t>
            </a:r>
            <a:r>
              <a:rPr kumimoji="0" lang="en-US" sz="1600" b="0" i="0" u="none" strike="noStrike" kern="1200" cap="none" spc="0" normalizeH="0" baseline="0" noProof="0" dirty="0">
                <a:ln>
                  <a:noFill/>
                </a:ln>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 to keep twice or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four times more data in registers or memory and execute up to four times more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data per cycle than using FX32 data. </a:t>
            </a:r>
          </a:p>
        </p:txBody>
      </p:sp>
    </p:spTree>
    <p:extLst>
      <p:ext uri="{BB962C8B-B14F-4D97-AF65-F5344CB8AC3E}">
        <p14:creationId xmlns:p14="http://schemas.microsoft.com/office/powerpoint/2010/main" val="28423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 calcmode="lin" valueType="num">
                                      <p:cBhvr additive="base">
                                        <p:cTn id="3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t>4.1 Main extensions of the Armv8.2-A ISA (6)</a:t>
            </a:r>
            <a:endParaRPr lang="en-GB" sz="1700" kern="1200" dirty="0">
              <a:solidFill>
                <a:srgbClr val="FFFFFF"/>
              </a:solidFill>
            </a:endParaRPr>
          </a:p>
        </p:txBody>
      </p:sp>
      <p:sp>
        <p:nvSpPr>
          <p:cNvPr id="5" name="TextBox 4"/>
          <p:cNvSpPr txBox="1"/>
          <p:nvPr/>
        </p:nvSpPr>
        <p:spPr>
          <a:xfrm flipH="1">
            <a:off x="71500" y="452165"/>
            <a:ext cx="566997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FF0000"/>
                </a:solidFill>
                <a:effectLst/>
                <a:uLnTx/>
                <a:uFillTx/>
              </a:rPr>
              <a:t>Remark</a:t>
            </a:r>
          </a:p>
        </p:txBody>
      </p:sp>
      <p:sp>
        <p:nvSpPr>
          <p:cNvPr id="6" name="TextBox 5"/>
          <p:cNvSpPr txBox="1"/>
          <p:nvPr/>
        </p:nvSpPr>
        <p:spPr>
          <a:xfrm>
            <a:off x="71500" y="773705"/>
            <a:ext cx="8858515"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20" normalizeH="0" baseline="0" noProof="0">
                <a:ln>
                  <a:noFill/>
                </a:ln>
                <a:solidFill>
                  <a:srgbClr val="000000"/>
                </a:solidFill>
                <a:effectLst/>
                <a:uLnTx/>
                <a:uFillTx/>
              </a:rPr>
              <a:t>The FP16 (float16) and </a:t>
            </a:r>
            <a:r>
              <a:rPr kumimoji="0" lang="en-GB" sz="1600" b="0" i="0" u="none" strike="noStrike" kern="0" cap="none" spc="-20" normalizeH="0" baseline="0" noProof="0" err="1">
                <a:ln>
                  <a:noFill/>
                </a:ln>
                <a:solidFill>
                  <a:srgbClr val="000000"/>
                </a:solidFill>
                <a:effectLst/>
                <a:uLnTx/>
                <a:uFillTx/>
              </a:rPr>
              <a:t>Bfloat</a:t>
            </a:r>
            <a:r>
              <a:rPr lang="en-GB" sz="1600" kern="0" spc="-20">
                <a:solidFill>
                  <a:srgbClr val="000000"/>
                </a:solidFill>
              </a:rPr>
              <a:t>16 </a:t>
            </a:r>
            <a:r>
              <a:rPr kumimoji="0" lang="en-GB" sz="1600" b="0" i="0" u="none" strike="noStrike" kern="0" cap="none" spc="-20" normalizeH="0" baseline="0" noProof="0">
                <a:ln>
                  <a:noFill/>
                </a:ln>
                <a:solidFill>
                  <a:srgbClr val="000000"/>
                </a:solidFill>
                <a:effectLst/>
                <a:uLnTx/>
                <a:uFillTx/>
              </a:rPr>
              <a:t>data formats were introduced as optional features in </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spc="-20">
                <a:solidFill>
                  <a:srgbClr val="000000"/>
                </a:solidFill>
              </a:rPr>
              <a:t>  </a:t>
            </a:r>
            <a:r>
              <a:rPr kumimoji="0" lang="en-GB" sz="1600" b="0" i="0" u="none" strike="noStrike" kern="0" cap="none" spc="-20" normalizeH="0" baseline="0" noProof="0">
                <a:ln>
                  <a:noFill/>
                </a:ln>
                <a:solidFill>
                  <a:srgbClr val="000000"/>
                </a:solidFill>
                <a:effectLst/>
                <a:uLnTx/>
                <a:uFillTx/>
              </a:rPr>
              <a:t>the Armv8.2 </a:t>
            </a:r>
            <a:r>
              <a:rPr lang="en-GB" sz="1600" kern="0" spc="-20">
                <a:solidFill>
                  <a:srgbClr val="000000"/>
                </a:solidFill>
              </a:rPr>
              <a:t>ISA version (in 2017) and </a:t>
            </a:r>
            <a:r>
              <a:rPr kumimoji="0" lang="en-GB" sz="1600" b="0" i="0" u="none" strike="noStrike" kern="0" cap="none" spc="-20" normalizeH="0" baseline="0" noProof="0">
                <a:ln>
                  <a:noFill/>
                </a:ln>
                <a:solidFill>
                  <a:srgbClr val="000000"/>
                </a:solidFill>
                <a:effectLst/>
                <a:uLnTx/>
                <a:uFillTx/>
              </a:rPr>
              <a:t>became mandatory in the Armv8.6-A ISA</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spc="-20">
                <a:solidFill>
                  <a:srgbClr val="000000"/>
                </a:solidFill>
              </a:rPr>
              <a:t> </a:t>
            </a:r>
            <a:r>
              <a:rPr kumimoji="0" lang="en-GB" sz="1600" b="0" i="0" u="none" strike="noStrike" kern="0" cap="none" spc="-20" normalizeH="0" baseline="0" noProof="0">
                <a:ln>
                  <a:noFill/>
                </a:ln>
                <a:solidFill>
                  <a:srgbClr val="000000"/>
                </a:solidFill>
                <a:effectLst/>
                <a:uLnTx/>
                <a:uFillTx/>
              </a:rPr>
              <a:t> revision (in 2020).</a:t>
            </a:r>
          </a:p>
        </p:txBody>
      </p:sp>
    </p:spTree>
    <p:extLst>
      <p:ext uri="{BB962C8B-B14F-4D97-AF65-F5344CB8AC3E}">
        <p14:creationId xmlns:p14="http://schemas.microsoft.com/office/powerpoint/2010/main" val="42110931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t>4.1 Main extensions of the Armv8.2-A ISA (7)</a:t>
            </a:r>
            <a:endParaRPr lang="en-GB" sz="1700" kern="1200" dirty="0">
              <a:solidFill>
                <a:srgbClr val="FFFFFF"/>
              </a:solidFill>
            </a:endParaRPr>
          </a:p>
        </p:txBody>
      </p:sp>
      <p:sp>
        <p:nvSpPr>
          <p:cNvPr id="43" name="TextBox 42"/>
          <p:cNvSpPr txBox="1"/>
          <p:nvPr/>
        </p:nvSpPr>
        <p:spPr>
          <a:xfrm>
            <a:off x="71500" y="452165"/>
            <a:ext cx="8376011"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kern="0" dirty="0">
                <a:solidFill>
                  <a:schemeClr val="accent6"/>
                </a:solidFill>
                <a:latin typeface="+mj-lt"/>
              </a:rPr>
              <a:t>b</a:t>
            </a:r>
            <a:r>
              <a:rPr kumimoji="0" lang="en-US" sz="1800" b="0" i="0" u="none" strike="noStrike" kern="0" cap="none" spc="0" normalizeH="0" baseline="0" noProof="0" dirty="0">
                <a:ln>
                  <a:noFill/>
                </a:ln>
                <a:solidFill>
                  <a:schemeClr val="accent6"/>
                </a:solidFill>
                <a:effectLst/>
                <a:uLnTx/>
                <a:uFillTx/>
                <a:latin typeface="+mj-lt"/>
              </a:rPr>
              <a:t>) </a:t>
            </a:r>
            <a:r>
              <a:rPr kumimoji="0" lang="hu-HU" sz="1800" b="0" i="0" u="none" strike="noStrike" kern="0" cap="none" spc="0" normalizeH="0" baseline="0" noProof="0" dirty="0" err="1">
                <a:ln>
                  <a:noFill/>
                </a:ln>
                <a:solidFill>
                  <a:schemeClr val="accent6"/>
                </a:solidFill>
                <a:effectLst/>
                <a:uLnTx/>
                <a:uFillTx/>
                <a:latin typeface="+mj-lt"/>
              </a:rPr>
              <a:t>Dot</a:t>
            </a:r>
            <a:r>
              <a:rPr kumimoji="0" lang="hu-HU" sz="1800" b="0" i="0" u="none" strike="noStrike" kern="0" cap="none" spc="0" normalizeH="0" baseline="0" noProof="0" dirty="0">
                <a:ln>
                  <a:noFill/>
                </a:ln>
                <a:solidFill>
                  <a:schemeClr val="accent6"/>
                </a:solidFill>
                <a:effectLst/>
                <a:uLnTx/>
                <a:uFillTx/>
                <a:latin typeface="+mj-lt"/>
              </a:rPr>
              <a:t> </a:t>
            </a:r>
            <a:r>
              <a:rPr kumimoji="0" lang="hu-HU" sz="1800" b="0" i="0" u="none" strike="noStrike" kern="0" cap="none" spc="0" normalizeH="0" baseline="0" noProof="0" dirty="0" err="1">
                <a:ln>
                  <a:noFill/>
                </a:ln>
                <a:solidFill>
                  <a:schemeClr val="accent6"/>
                </a:solidFill>
                <a:effectLst/>
                <a:uLnTx/>
                <a:uFillTx/>
                <a:latin typeface="+mj-lt"/>
              </a:rPr>
              <a:t>product</a:t>
            </a:r>
            <a:r>
              <a:rPr kumimoji="0" lang="hu-HU" sz="1800" b="0" i="0" u="none" strike="noStrike" kern="0" cap="none" spc="0" normalizeH="0" baseline="0" noProof="0" dirty="0">
                <a:ln>
                  <a:noFill/>
                </a:ln>
                <a:solidFill>
                  <a:schemeClr val="accent6"/>
                </a:solidFill>
                <a:effectLst/>
                <a:uLnTx/>
                <a:uFillTx/>
                <a:latin typeface="+mj-lt"/>
              </a:rPr>
              <a:t> of </a:t>
            </a:r>
            <a:r>
              <a:rPr kumimoji="0" lang="hu-HU" sz="1800" b="0" i="0" u="none" strike="noStrike" kern="0" cap="none" spc="0" normalizeH="0" baseline="0" noProof="0" dirty="0" err="1">
                <a:ln>
                  <a:noFill/>
                </a:ln>
                <a:solidFill>
                  <a:schemeClr val="accent6"/>
                </a:solidFill>
                <a:effectLst/>
                <a:uLnTx/>
                <a:uFillTx/>
                <a:latin typeface="+mj-lt"/>
              </a:rPr>
              <a:t>two</a:t>
            </a:r>
            <a:r>
              <a:rPr kumimoji="0" lang="hu-HU" sz="1800" b="0" i="0" u="none" strike="noStrike" kern="0" cap="none" spc="0" normalizeH="0" baseline="0" noProof="0" dirty="0">
                <a:ln>
                  <a:noFill/>
                </a:ln>
                <a:solidFill>
                  <a:schemeClr val="accent6"/>
                </a:solidFill>
                <a:effectLst/>
                <a:uLnTx/>
                <a:uFillTx/>
                <a:latin typeface="+mj-lt"/>
              </a:rPr>
              <a:t> 32-bit </a:t>
            </a:r>
            <a:r>
              <a:rPr kumimoji="0" lang="hu-HU" sz="1800" b="0" i="0" u="none" strike="noStrike" kern="0" cap="none" spc="0" normalizeH="0" baseline="0" noProof="0" dirty="0" err="1">
                <a:ln>
                  <a:noFill/>
                </a:ln>
                <a:solidFill>
                  <a:schemeClr val="accent6"/>
                </a:solidFill>
                <a:effectLst/>
                <a:uLnTx/>
                <a:uFillTx/>
                <a:latin typeface="+mj-lt"/>
              </a:rPr>
              <a:t>vectors</a:t>
            </a:r>
            <a:r>
              <a:rPr kumimoji="0" lang="hu-HU" sz="1800" b="0" i="0" u="none" strike="noStrike" kern="0" cap="none" spc="0" normalizeH="0" baseline="0" noProof="0" dirty="0">
                <a:ln>
                  <a:noFill/>
                </a:ln>
                <a:solidFill>
                  <a:schemeClr val="accent6"/>
                </a:solidFill>
                <a:effectLst/>
                <a:uLnTx/>
                <a:uFillTx/>
                <a:latin typeface="+mj-lt"/>
              </a:rPr>
              <a:t> </a:t>
            </a:r>
            <a:r>
              <a:rPr kumimoji="0" lang="hu-HU" sz="1800" b="0" i="0" u="none" strike="noStrike" kern="0" cap="none" spc="0" normalizeH="0" baseline="0" noProof="0" dirty="0" err="1">
                <a:ln>
                  <a:noFill/>
                </a:ln>
                <a:solidFill>
                  <a:schemeClr val="accent6"/>
                </a:solidFill>
                <a:effectLst/>
                <a:uLnTx/>
                <a:uFillTx/>
                <a:latin typeface="+mj-lt"/>
              </a:rPr>
              <a:t>with</a:t>
            </a:r>
            <a:r>
              <a:rPr kumimoji="0" lang="hu-HU" sz="1800" b="0" i="0" u="none" strike="noStrike" kern="0" cap="none" spc="0" normalizeH="0" baseline="0" noProof="0" dirty="0">
                <a:ln>
                  <a:noFill/>
                </a:ln>
                <a:solidFill>
                  <a:schemeClr val="accent6"/>
                </a:solidFill>
                <a:effectLst/>
                <a:uLnTx/>
                <a:uFillTx/>
                <a:latin typeface="+mj-lt"/>
              </a:rPr>
              <a:t> 4x FX8 </a:t>
            </a:r>
            <a:r>
              <a:rPr kumimoji="0" lang="hu-HU" sz="1800" b="0" i="0" u="none" strike="noStrike" kern="0" cap="none" spc="0" normalizeH="0" baseline="0" noProof="0" dirty="0" err="1">
                <a:ln>
                  <a:noFill/>
                </a:ln>
                <a:solidFill>
                  <a:schemeClr val="accent6"/>
                </a:solidFill>
                <a:effectLst/>
                <a:uLnTx/>
                <a:uFillTx/>
                <a:latin typeface="+mj-lt"/>
              </a:rPr>
              <a:t>data</a:t>
            </a:r>
            <a:r>
              <a:rPr kumimoji="0" lang="hu-HU" sz="1800" b="0" i="0" u="none" strike="noStrike" kern="0" cap="none" spc="0" normalizeH="0" baseline="0" noProof="0" dirty="0">
                <a:ln>
                  <a:noFill/>
                </a:ln>
                <a:solidFill>
                  <a:schemeClr val="accent6"/>
                </a:solidFill>
                <a:effectLst/>
                <a:uLnTx/>
                <a:uFillTx/>
                <a:latin typeface="+mj-lt"/>
              </a:rPr>
              <a:t> (</a:t>
            </a:r>
            <a:r>
              <a:rPr kumimoji="0" lang="hu-HU" sz="1800" b="0" i="0" u="none" strike="noStrike" kern="0" cap="none" spc="0" normalizeH="0" baseline="0" noProof="0" dirty="0" err="1">
                <a:ln>
                  <a:noFill/>
                </a:ln>
                <a:solidFill>
                  <a:schemeClr val="accent6"/>
                </a:solidFill>
                <a:effectLst/>
                <a:uLnTx/>
                <a:uFillTx/>
                <a:latin typeface="+mj-lt"/>
              </a:rPr>
              <a:t>optional</a:t>
            </a:r>
            <a:r>
              <a:rPr kumimoji="0" lang="en-GB" sz="1800" b="0" i="0" u="none" strike="noStrike" kern="0" cap="none" spc="0" normalizeH="0" baseline="0" noProof="0" dirty="0">
                <a:ln>
                  <a:noFill/>
                </a:ln>
                <a:solidFill>
                  <a:schemeClr val="accent6"/>
                </a:solidFill>
                <a:effectLst/>
                <a:uLnTx/>
                <a:uFillTx/>
                <a:latin typeface="+mj-lt"/>
              </a:rPr>
              <a:t>) </a:t>
            </a:r>
            <a:r>
              <a:rPr kumimoji="0" lang="en-GB" sz="1800" b="0" i="0" u="none" strike="noStrike" kern="0" cap="none" spc="0" normalizeH="0" baseline="0" noProof="0" dirty="0">
                <a:ln>
                  <a:noFill/>
                </a:ln>
                <a:effectLst/>
                <a:uLnTx/>
                <a:uFillTx/>
                <a:latin typeface="+mj-lt"/>
              </a:rPr>
              <a:t>[</a:t>
            </a:r>
            <a:r>
              <a:rPr kumimoji="0" lang="hu-HU" sz="1800" b="0" i="0" u="none" strike="noStrike" kern="0" cap="none" spc="0" normalizeH="0" baseline="0" noProof="0" dirty="0">
                <a:ln>
                  <a:noFill/>
                </a:ln>
                <a:effectLst/>
                <a:uLnTx/>
                <a:uFillTx/>
                <a:latin typeface="+mj-lt"/>
              </a:rPr>
              <a:t>152</a:t>
            </a:r>
            <a:r>
              <a:rPr kumimoji="0" lang="en-GB" sz="1800" b="0" i="0" u="none" strike="noStrike" kern="0" cap="none" spc="0" normalizeH="0" baseline="0" noProof="0" dirty="0">
                <a:ln>
                  <a:noFill/>
                </a:ln>
                <a:effectLst/>
                <a:uLnTx/>
                <a:uFillTx/>
                <a:latin typeface="+mj-lt"/>
              </a:rPr>
              <a:t>]</a:t>
            </a:r>
          </a:p>
        </p:txBody>
      </p:sp>
      <p:grpSp>
        <p:nvGrpSpPr>
          <p:cNvPr id="45" name="Group 44"/>
          <p:cNvGrpSpPr/>
          <p:nvPr/>
        </p:nvGrpSpPr>
        <p:grpSpPr>
          <a:xfrm>
            <a:off x="955307" y="2835272"/>
            <a:ext cx="6769512" cy="378548"/>
            <a:chOff x="965139" y="3138470"/>
            <a:chExt cx="6769512" cy="378548"/>
          </a:xfrm>
          <a:solidFill>
            <a:srgbClr val="CEF7C1"/>
          </a:solidFill>
        </p:grpSpPr>
        <p:cxnSp>
          <p:nvCxnSpPr>
            <p:cNvPr id="46" name="Straight Connector 45"/>
            <p:cNvCxnSpPr/>
            <p:nvPr/>
          </p:nvCxnSpPr>
          <p:spPr bwMode="auto">
            <a:xfrm flipV="1">
              <a:off x="1009386" y="3138470"/>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V="1">
              <a:off x="965139" y="3497354"/>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 name="Group 47"/>
            <p:cNvGrpSpPr/>
            <p:nvPr/>
          </p:nvGrpSpPr>
          <p:grpSpPr>
            <a:xfrm>
              <a:off x="2208922" y="3152818"/>
              <a:ext cx="924232" cy="360000"/>
              <a:chOff x="2192594" y="3136490"/>
              <a:chExt cx="924232" cy="360000"/>
            </a:xfrm>
            <a:grpFill/>
          </p:grpSpPr>
          <p:sp>
            <p:nvSpPr>
              <p:cNvPr id="58" name="Rectangle 57"/>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9" name="TextBox 58"/>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i1</a:t>
                </a:r>
              </a:p>
            </p:txBody>
          </p:sp>
        </p:grpSp>
        <p:grpSp>
          <p:nvGrpSpPr>
            <p:cNvPr id="49" name="Group 48"/>
            <p:cNvGrpSpPr/>
            <p:nvPr/>
          </p:nvGrpSpPr>
          <p:grpSpPr>
            <a:xfrm>
              <a:off x="3136127" y="3149858"/>
              <a:ext cx="924232" cy="360000"/>
              <a:chOff x="2192594" y="3136490"/>
              <a:chExt cx="924232" cy="360000"/>
            </a:xfrm>
            <a:grpFill/>
          </p:grpSpPr>
          <p:sp>
            <p:nvSpPr>
              <p:cNvPr id="56" name="Rectangle 55"/>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7" name="TextBox 56"/>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i2</a:t>
                </a:r>
              </a:p>
            </p:txBody>
          </p:sp>
        </p:grpSp>
        <p:grpSp>
          <p:nvGrpSpPr>
            <p:cNvPr id="50" name="Group 49"/>
            <p:cNvGrpSpPr/>
            <p:nvPr/>
          </p:nvGrpSpPr>
          <p:grpSpPr>
            <a:xfrm>
              <a:off x="4062496" y="3146262"/>
              <a:ext cx="924232" cy="360000"/>
              <a:chOff x="2200758" y="3136490"/>
              <a:chExt cx="924232" cy="360000"/>
            </a:xfrm>
            <a:grpFill/>
          </p:grpSpPr>
          <p:sp>
            <p:nvSpPr>
              <p:cNvPr id="54" name="Rectangle 53"/>
              <p:cNvSpPr/>
              <p:nvPr/>
            </p:nvSpPr>
            <p:spPr bwMode="auto">
              <a:xfrm>
                <a:off x="2200758"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5" name="TextBox 54"/>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i3</a:t>
                </a:r>
              </a:p>
            </p:txBody>
          </p:sp>
        </p:grpSp>
        <p:grpSp>
          <p:nvGrpSpPr>
            <p:cNvPr id="51" name="Group 50"/>
            <p:cNvGrpSpPr/>
            <p:nvPr/>
          </p:nvGrpSpPr>
          <p:grpSpPr>
            <a:xfrm>
              <a:off x="4986504" y="3143456"/>
              <a:ext cx="924232" cy="360000"/>
              <a:chOff x="2184430" y="3140572"/>
              <a:chExt cx="924232" cy="360000"/>
            </a:xfrm>
            <a:grpFill/>
          </p:grpSpPr>
          <p:sp>
            <p:nvSpPr>
              <p:cNvPr id="52" name="Rectangle 51"/>
              <p:cNvSpPr/>
              <p:nvPr/>
            </p:nvSpPr>
            <p:spPr bwMode="auto">
              <a:xfrm>
                <a:off x="2184430" y="3140572"/>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3" name="TextBox 52"/>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i4</a:t>
                </a:r>
              </a:p>
            </p:txBody>
          </p:sp>
        </p:grpSp>
      </p:grpSp>
      <p:grpSp>
        <p:nvGrpSpPr>
          <p:cNvPr id="60" name="Group 59"/>
          <p:cNvGrpSpPr/>
          <p:nvPr/>
        </p:nvGrpSpPr>
        <p:grpSpPr>
          <a:xfrm>
            <a:off x="947974" y="3413796"/>
            <a:ext cx="6765430" cy="378548"/>
            <a:chOff x="947974" y="3716994"/>
            <a:chExt cx="6765430" cy="378548"/>
          </a:xfrm>
          <a:solidFill>
            <a:srgbClr val="BBE0E3"/>
          </a:solidFill>
        </p:grpSpPr>
        <p:cxnSp>
          <p:nvCxnSpPr>
            <p:cNvPr id="61" name="Straight Connector 60"/>
            <p:cNvCxnSpPr/>
            <p:nvPr/>
          </p:nvCxnSpPr>
          <p:spPr bwMode="auto">
            <a:xfrm flipV="1">
              <a:off x="988139" y="3716994"/>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flipV="1">
              <a:off x="947974" y="4075878"/>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3" name="Group 62"/>
            <p:cNvGrpSpPr/>
            <p:nvPr/>
          </p:nvGrpSpPr>
          <p:grpSpPr>
            <a:xfrm>
              <a:off x="2187675" y="3731342"/>
              <a:ext cx="924232" cy="360000"/>
              <a:chOff x="2192594" y="3136490"/>
              <a:chExt cx="924232" cy="360000"/>
            </a:xfrm>
            <a:grpFill/>
          </p:grpSpPr>
          <p:sp>
            <p:nvSpPr>
              <p:cNvPr id="73" name="Rectangle 72"/>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4" name="TextBox 73"/>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j1</a:t>
                </a:r>
              </a:p>
            </p:txBody>
          </p:sp>
        </p:grpSp>
        <p:grpSp>
          <p:nvGrpSpPr>
            <p:cNvPr id="64" name="Group 63"/>
            <p:cNvGrpSpPr/>
            <p:nvPr/>
          </p:nvGrpSpPr>
          <p:grpSpPr>
            <a:xfrm>
              <a:off x="3114880" y="3728382"/>
              <a:ext cx="924232" cy="360000"/>
              <a:chOff x="2192594" y="3136490"/>
              <a:chExt cx="924232" cy="360000"/>
            </a:xfrm>
            <a:grpFill/>
          </p:grpSpPr>
          <p:sp>
            <p:nvSpPr>
              <p:cNvPr id="71" name="Rectangle 70"/>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2" name="TextBox 71"/>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j2</a:t>
                </a:r>
              </a:p>
            </p:txBody>
          </p:sp>
        </p:grpSp>
        <p:grpSp>
          <p:nvGrpSpPr>
            <p:cNvPr id="65" name="Group 64"/>
            <p:cNvGrpSpPr/>
            <p:nvPr/>
          </p:nvGrpSpPr>
          <p:grpSpPr>
            <a:xfrm>
              <a:off x="4037167" y="3724786"/>
              <a:ext cx="924232" cy="360000"/>
              <a:chOff x="2196676" y="3136490"/>
              <a:chExt cx="924232" cy="360000"/>
            </a:xfrm>
            <a:grpFill/>
          </p:grpSpPr>
          <p:sp>
            <p:nvSpPr>
              <p:cNvPr id="69" name="Rectangle 68"/>
              <p:cNvSpPr/>
              <p:nvPr/>
            </p:nvSpPr>
            <p:spPr bwMode="auto">
              <a:xfrm>
                <a:off x="2196676"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0" name="TextBox 69"/>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j3</a:t>
                </a:r>
              </a:p>
            </p:txBody>
          </p:sp>
        </p:grpSp>
        <p:grpSp>
          <p:nvGrpSpPr>
            <p:cNvPr id="66" name="Group 65"/>
            <p:cNvGrpSpPr/>
            <p:nvPr/>
          </p:nvGrpSpPr>
          <p:grpSpPr>
            <a:xfrm>
              <a:off x="4961175" y="3723214"/>
              <a:ext cx="924232" cy="360000"/>
              <a:chOff x="2180348" y="3136490"/>
              <a:chExt cx="924232" cy="360000"/>
            </a:xfrm>
            <a:grpFill/>
          </p:grpSpPr>
          <p:sp>
            <p:nvSpPr>
              <p:cNvPr id="67" name="Rectangle 66"/>
              <p:cNvSpPr/>
              <p:nvPr/>
            </p:nvSpPr>
            <p:spPr bwMode="auto">
              <a:xfrm>
                <a:off x="2180348"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68" name="TextBox 67"/>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j4</a:t>
                </a:r>
              </a:p>
            </p:txBody>
          </p:sp>
        </p:grpSp>
      </p:grpSp>
      <p:cxnSp>
        <p:nvCxnSpPr>
          <p:cNvPr id="75" name="Straight Connector 74"/>
          <p:cNvCxnSpPr/>
          <p:nvPr/>
        </p:nvCxnSpPr>
        <p:spPr bwMode="auto">
          <a:xfrm flipH="1">
            <a:off x="2187675" y="2587486"/>
            <a:ext cx="21247" cy="1651819"/>
          </a:xfrm>
          <a:prstGeom prst="line">
            <a:avLst/>
          </a:pr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flipH="1">
            <a:off x="5889528" y="2592405"/>
            <a:ext cx="21247" cy="1651819"/>
          </a:xfrm>
          <a:prstGeom prst="line">
            <a:avLst/>
          </a:pr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p:cNvCxnSpPr/>
          <p:nvPr/>
        </p:nvCxnSpPr>
        <p:spPr bwMode="auto">
          <a:xfrm>
            <a:off x="2187675" y="4239305"/>
            <a:ext cx="3697732" cy="0"/>
          </a:xfrm>
          <a:prstGeom prst="straightConnector1">
            <a:avLst/>
          </a:prstGeom>
          <a:noFill/>
          <a:ln w="1587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77"/>
          <p:cNvSpPr txBox="1"/>
          <p:nvPr/>
        </p:nvSpPr>
        <p:spPr>
          <a:xfrm>
            <a:off x="2978397" y="3875513"/>
            <a:ext cx="1989647" cy="3231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rPr>
              <a:t>32-bit SIMD data </a:t>
            </a:r>
          </a:p>
        </p:txBody>
      </p:sp>
      <p:sp>
        <p:nvSpPr>
          <p:cNvPr id="79" name="TextBox 78"/>
          <p:cNvSpPr txBox="1"/>
          <p:nvPr/>
        </p:nvSpPr>
        <p:spPr>
          <a:xfrm>
            <a:off x="503238" y="4396571"/>
            <a:ext cx="6760184" cy="3231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rPr>
              <a:t>int8MatMul = int8</a:t>
            </a:r>
            <a:r>
              <a:rPr kumimoji="0" lang="en-US" sz="1500" b="0" i="0" u="none" strike="noStrike" kern="0" cap="none" spc="0" normalizeH="0" baseline="-10000" noProof="0">
                <a:ln>
                  <a:noFill/>
                </a:ln>
                <a:solidFill>
                  <a:srgbClr val="000000"/>
                </a:solidFill>
                <a:effectLst/>
                <a:uLnTx/>
                <a:uFillTx/>
              </a:rPr>
              <a:t>i1</a:t>
            </a: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j1</a:t>
            </a:r>
            <a:r>
              <a:rPr kumimoji="0" lang="en-US" sz="1500" b="0" i="0" u="none" strike="noStrike" kern="0" cap="none" spc="0" normalizeH="0" baseline="0" noProof="0">
                <a:ln>
                  <a:noFill/>
                </a:ln>
                <a:solidFill>
                  <a:srgbClr val="000000"/>
                </a:solidFill>
                <a:effectLst/>
                <a:uLnTx/>
                <a:uFillTx/>
              </a:rPr>
              <a:t>+ int8</a:t>
            </a:r>
            <a:r>
              <a:rPr kumimoji="0" lang="en-US" sz="1500" b="0" i="0" u="none" strike="noStrike" kern="0" cap="none" spc="0" normalizeH="0" baseline="-10000" noProof="0">
                <a:ln>
                  <a:noFill/>
                </a:ln>
                <a:solidFill>
                  <a:srgbClr val="000000"/>
                </a:solidFill>
                <a:effectLst/>
                <a:uLnTx/>
                <a:uFillTx/>
              </a:rPr>
              <a:t>i2</a:t>
            </a: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j2</a:t>
            </a:r>
            <a:r>
              <a:rPr kumimoji="0" lang="en-US" sz="1500" b="0" i="0" u="none" strike="noStrike" kern="0" cap="none" spc="0" normalizeH="0" baseline="0" noProof="0">
                <a:ln>
                  <a:noFill/>
                </a:ln>
                <a:solidFill>
                  <a:srgbClr val="000000"/>
                </a:solidFill>
                <a:effectLst/>
                <a:uLnTx/>
                <a:uFillTx/>
              </a:rPr>
              <a:t>+</a:t>
            </a:r>
            <a:r>
              <a:rPr kumimoji="0" lang="en-US" sz="1500" b="0" i="0" u="none" strike="noStrike" kern="0" cap="none" spc="0" normalizeH="0" baseline="-10000" noProof="0">
                <a:ln>
                  <a:noFill/>
                </a:ln>
                <a:solidFill>
                  <a:srgbClr val="000000"/>
                </a:solidFill>
                <a:effectLst/>
                <a:uLnTx/>
                <a:uFillTx/>
              </a:rPr>
              <a:t> </a:t>
            </a: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i3</a:t>
            </a: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j3  </a:t>
            </a:r>
            <a:r>
              <a:rPr kumimoji="0" lang="en-US" sz="1500" b="0" i="0" u="none" strike="noStrike" kern="0" cap="none" spc="0" normalizeH="0" baseline="0" noProof="0">
                <a:ln>
                  <a:noFill/>
                </a:ln>
                <a:solidFill>
                  <a:srgbClr val="000000"/>
                </a:solidFill>
                <a:effectLst/>
                <a:uLnTx/>
                <a:uFillTx/>
              </a:rPr>
              <a:t>+ int8</a:t>
            </a:r>
            <a:r>
              <a:rPr kumimoji="0" lang="en-US" sz="1500" b="0" i="0" u="none" strike="noStrike" kern="0" cap="none" spc="0" normalizeH="0" baseline="-10000" noProof="0">
                <a:ln>
                  <a:noFill/>
                </a:ln>
                <a:solidFill>
                  <a:srgbClr val="000000"/>
                </a:solidFill>
                <a:effectLst/>
                <a:uLnTx/>
                <a:uFillTx/>
              </a:rPr>
              <a:t>i4</a:t>
            </a:r>
            <a:r>
              <a:rPr kumimoji="0" lang="en-US" sz="1500" b="0" i="0" u="none" strike="noStrike" kern="0" cap="none" spc="0" normalizeH="0" baseline="0" noProof="0">
                <a:ln>
                  <a:noFill/>
                </a:ln>
                <a:solidFill>
                  <a:srgbClr val="000000"/>
                </a:solidFill>
                <a:effectLst/>
                <a:uLnTx/>
                <a:uFillTx/>
              </a:rPr>
              <a:t>*int8</a:t>
            </a:r>
            <a:r>
              <a:rPr kumimoji="0" lang="en-US" sz="1500" b="0" i="0" u="none" strike="noStrike" kern="0" cap="none" spc="0" normalizeH="0" baseline="-10000" noProof="0">
                <a:ln>
                  <a:noFill/>
                </a:ln>
                <a:solidFill>
                  <a:srgbClr val="000000"/>
                </a:solidFill>
                <a:effectLst/>
                <a:uLnTx/>
                <a:uFillTx/>
              </a:rPr>
              <a:t>j4 </a:t>
            </a:r>
            <a:endParaRPr kumimoji="0" lang="en-US" sz="1500" b="0" i="0" u="none" strike="noStrike" kern="0" cap="none" spc="0" normalizeH="0" baseline="0" noProof="0">
              <a:ln>
                <a:noFill/>
              </a:ln>
              <a:solidFill>
                <a:srgbClr val="000000"/>
              </a:solidFill>
              <a:effectLst/>
              <a:uLnTx/>
              <a:uFillTx/>
            </a:endParaRPr>
          </a:p>
        </p:txBody>
      </p:sp>
      <p:sp>
        <p:nvSpPr>
          <p:cNvPr id="80" name="TextBox 79"/>
          <p:cNvSpPr txBox="1"/>
          <p:nvPr/>
        </p:nvSpPr>
        <p:spPr>
          <a:xfrm>
            <a:off x="1294775" y="4751243"/>
            <a:ext cx="5527475"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rPr>
              <a:t>Figure: Interpretation of the int8MatMul instruction</a:t>
            </a:r>
          </a:p>
        </p:txBody>
      </p:sp>
      <p:sp>
        <p:nvSpPr>
          <p:cNvPr id="81" name="TextBox 80"/>
          <p:cNvSpPr txBox="1"/>
          <p:nvPr/>
        </p:nvSpPr>
        <p:spPr>
          <a:xfrm>
            <a:off x="350838" y="5156288"/>
            <a:ext cx="8672567" cy="1154162"/>
          </a:xfrm>
          <a:prstGeom prst="rect">
            <a:avLst/>
          </a:prstGeom>
          <a:noFill/>
        </p:spPr>
        <p:txBody>
          <a:bodyPr wrap="none" rtlCol="0">
            <a:spAutoFit/>
          </a:bodyPr>
          <a:lstStyle/>
          <a:p>
            <a:pPr marL="285750" lvl="0" indent="-285750" defTabSz="457200">
              <a:buFont typeface="Arial" panose="020B0604020202020204" pitchFamily="34" charset="0"/>
              <a:buChar char="•"/>
              <a:defRPr/>
            </a:pPr>
            <a:r>
              <a:rPr lang="en-US" sz="1600" kern="0" dirty="0">
                <a:solidFill>
                  <a:srgbClr val="000000"/>
                </a:solidFill>
              </a:rPr>
              <a:t>The int8MatMul instruction is used </a:t>
            </a:r>
            <a:r>
              <a:rPr lang="en-US" sz="1600" kern="0" dirty="0">
                <a:solidFill>
                  <a:srgbClr val="0070C0"/>
                </a:solidFill>
              </a:rPr>
              <a:t>to speed up matrix multiplications </a:t>
            </a:r>
            <a:r>
              <a:rPr lang="en-US" sz="1600" kern="0" dirty="0">
                <a:solidFill>
                  <a:srgbClr val="000000"/>
                </a:solidFill>
              </a:rPr>
              <a:t>with 8-bit</a:t>
            </a:r>
          </a:p>
          <a:p>
            <a:pPr lvl="0" defTabSz="457200">
              <a:spcAft>
                <a:spcPts val="600"/>
              </a:spcAft>
              <a:defRPr/>
            </a:pPr>
            <a:r>
              <a:rPr lang="en-US" sz="1600" kern="0" dirty="0">
                <a:solidFill>
                  <a:srgbClr val="000000"/>
                </a:solidFill>
              </a:rPr>
              <a:t>      integers, a common operation needed </a:t>
            </a:r>
            <a:r>
              <a:rPr lang="en-US" sz="1600" kern="0" dirty="0">
                <a:solidFill>
                  <a:srgbClr val="0070C0"/>
                </a:solidFill>
              </a:rPr>
              <a:t>in NN calculations</a:t>
            </a:r>
            <a:r>
              <a:rPr lang="en-US" sz="1600" kern="0" dirty="0">
                <a:solidFill>
                  <a:srgbClr val="000000"/>
                </a:solidFill>
              </a:rPr>
              <a:t>.</a:t>
            </a:r>
            <a:endParaRPr kumimoji="0" lang="en-US" sz="1600" b="0" i="0" u="none" strike="noStrike" kern="0" cap="none" spc="0" normalizeH="0" baseline="0" noProof="0" dirty="0">
              <a:ln>
                <a:noFill/>
              </a:ln>
              <a:solidFill>
                <a:srgbClr val="000000"/>
              </a:solidFill>
              <a:effectLst/>
              <a:uLnTx/>
              <a:uFillTx/>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This feature is </a:t>
            </a:r>
            <a:r>
              <a:rPr kumimoji="0" lang="en-US" sz="1600" b="0" i="0" u="none" strike="noStrike" kern="0" cap="none" spc="0" normalizeH="0" baseline="0" noProof="0" dirty="0">
                <a:ln>
                  <a:noFill/>
                </a:ln>
                <a:solidFill>
                  <a:srgbClr val="0070C0"/>
                </a:solidFill>
                <a:effectLst/>
                <a:uLnTx/>
                <a:uFillTx/>
              </a:rPr>
              <a:t>optional</a:t>
            </a:r>
            <a:r>
              <a:rPr kumimoji="0" lang="en-US" sz="1600" b="0" i="0" u="none" strike="noStrike" kern="0" cap="none" spc="0" normalizeH="0" baseline="0" noProof="0" dirty="0">
                <a:ln>
                  <a:noFill/>
                </a:ln>
                <a:solidFill>
                  <a:srgbClr val="000000"/>
                </a:solidFill>
                <a:effectLst/>
                <a:uLnTx/>
                <a:uFillTx/>
              </a:rPr>
              <a:t> in </a:t>
            </a:r>
            <a:r>
              <a:rPr kumimoji="0" lang="en-US" sz="1600" b="0" i="0" u="none" strike="noStrike" kern="0" cap="none" spc="0" normalizeH="0" baseline="0" noProof="0" dirty="0">
                <a:ln>
                  <a:noFill/>
                </a:ln>
                <a:solidFill>
                  <a:srgbClr val="0070C0"/>
                </a:solidFill>
                <a:effectLst/>
                <a:uLnTx/>
                <a:uFillTx/>
              </a:rPr>
              <a:t>Armv8.2-A</a:t>
            </a:r>
            <a:r>
              <a:rPr kumimoji="0" lang="en-US" sz="1600" b="0" i="0" u="none" strike="noStrike" kern="0" cap="none" spc="0" normalizeH="0" baseline="0" noProof="0" dirty="0">
                <a:ln>
                  <a:noFill/>
                </a:ln>
                <a:solidFill>
                  <a:srgbClr val="000000"/>
                </a:solidFill>
                <a:effectLst/>
                <a:uLnTx/>
                <a:uFillTx/>
              </a:rPr>
              <a:t> implementations and </a:t>
            </a:r>
            <a:r>
              <a:rPr kumimoji="0" lang="en-US" sz="1600" b="0" i="0" u="none" strike="noStrike" kern="0" cap="none" spc="0" normalizeH="0" baseline="0" noProof="0" dirty="0">
                <a:ln>
                  <a:noFill/>
                </a:ln>
                <a:solidFill>
                  <a:srgbClr val="0070C0"/>
                </a:solidFill>
                <a:effectLst/>
                <a:uLnTx/>
                <a:uFillTx/>
              </a:rPr>
              <a:t>mandatory</a:t>
            </a:r>
            <a:r>
              <a:rPr kumimoji="0" lang="en-US" sz="1600" b="0" i="0" u="none" strike="noStrike" kern="0" cap="none" spc="0" normalizeH="0" baseline="0" noProof="0" dirty="0">
                <a:ln>
                  <a:noFill/>
                </a:ln>
                <a:solidFill>
                  <a:srgbClr val="000000"/>
                </a:solidFill>
                <a:effectLst/>
                <a:uLnTx/>
                <a:uFillTx/>
              </a:rPr>
              <a:t> in </a:t>
            </a:r>
            <a:endParaRPr kumimoji="0" lang="en-US" sz="1600" b="0" i="0" u="none" strike="noStrike" kern="0" cap="none" spc="0" normalizeH="0" baseline="0" noProof="0" dirty="0">
              <a:ln>
                <a:noFill/>
              </a:ln>
              <a:solidFill>
                <a:srgbClr val="0070C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0070C0"/>
                </a:solidFill>
                <a:effectLst/>
                <a:uLnTx/>
                <a:uFillTx/>
              </a:rPr>
              <a:t>       Armv8.4</a:t>
            </a:r>
            <a:r>
              <a:rPr kumimoji="0" lang="en-US" sz="1600" b="0" i="0" u="none" strike="noStrike" kern="0" cap="none" spc="0" normalizeH="0" baseline="0" noProof="0" dirty="0">
                <a:ln>
                  <a:noFill/>
                </a:ln>
                <a:solidFill>
                  <a:srgbClr val="000000"/>
                </a:solidFill>
                <a:effectLst/>
                <a:uLnTx/>
                <a:uFillTx/>
              </a:rPr>
              <a:t> implementations.</a:t>
            </a:r>
          </a:p>
        </p:txBody>
      </p:sp>
      <p:sp>
        <p:nvSpPr>
          <p:cNvPr id="3" name="TextBox 2"/>
          <p:cNvSpPr txBox="1"/>
          <p:nvPr/>
        </p:nvSpPr>
        <p:spPr>
          <a:xfrm>
            <a:off x="647564" y="6453336"/>
            <a:ext cx="3078471" cy="338554"/>
          </a:xfrm>
          <a:prstGeom prst="rect">
            <a:avLst/>
          </a:prstGeom>
          <a:noFill/>
        </p:spPr>
        <p:txBody>
          <a:bodyPr wrap="none" rtlCol="0">
            <a:spAutoFit/>
          </a:bodyPr>
          <a:lstStyle/>
          <a:p>
            <a:r>
              <a:rPr lang="en-GB" sz="1600"/>
              <a:t>Dot product: </a:t>
            </a:r>
            <a:r>
              <a:rPr lang="en-GB" sz="1600" err="1"/>
              <a:t>skalár</a:t>
            </a:r>
            <a:r>
              <a:rPr lang="en-GB" sz="1600"/>
              <a:t> </a:t>
            </a:r>
            <a:r>
              <a:rPr lang="en-GB" sz="1600" err="1"/>
              <a:t>szorzat</a:t>
            </a:r>
            <a:endParaRPr lang="en-GB" sz="1600"/>
          </a:p>
        </p:txBody>
      </p:sp>
      <p:sp>
        <p:nvSpPr>
          <p:cNvPr id="4" name="Rounded Rectangle 3"/>
          <p:cNvSpPr/>
          <p:nvPr/>
        </p:nvSpPr>
        <p:spPr>
          <a:xfrm>
            <a:off x="0" y="816094"/>
            <a:ext cx="9144000" cy="1117809"/>
          </a:xfrm>
          <a:prstGeom prst="roundRect">
            <a:avLst/>
          </a:prstGeom>
          <a:solidFill>
            <a:srgbClr val="DDF2FF"/>
          </a:solidFill>
          <a:ln>
            <a:solidFill>
              <a:srgbClr val="86A4A7"/>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dirty="0"/>
          </a:p>
        </p:txBody>
      </p:sp>
      <p:sp>
        <p:nvSpPr>
          <p:cNvPr id="82" name="TextBox 81"/>
          <p:cNvSpPr txBox="1"/>
          <p:nvPr/>
        </p:nvSpPr>
        <p:spPr>
          <a:xfrm>
            <a:off x="418292" y="816094"/>
            <a:ext cx="8882560" cy="1723549"/>
          </a:xfrm>
          <a:prstGeom prst="rect">
            <a:avLst/>
          </a:prstGeom>
          <a:noFill/>
        </p:spPr>
        <p:txBody>
          <a:bodyPr wrap="non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The </a:t>
            </a:r>
            <a:r>
              <a:rPr kumimoji="0" lang="en-US" sz="1600" b="0" i="0" u="none" strike="noStrike" kern="0" cap="none" spc="0" normalizeH="0" baseline="0" noProof="0" dirty="0">
                <a:ln>
                  <a:noFill/>
                </a:ln>
                <a:solidFill>
                  <a:srgbClr val="FF0000"/>
                </a:solidFill>
                <a:effectLst/>
                <a:uLnTx/>
                <a:uFillTx/>
              </a:rPr>
              <a:t>int8MatMul</a:t>
            </a:r>
            <a:r>
              <a:rPr kumimoji="0" lang="en-US" sz="1600" b="0" i="0" u="none" strike="noStrike" kern="0" cap="none" spc="0" normalizeH="0" baseline="0" noProof="0" dirty="0">
                <a:ln>
                  <a:noFill/>
                </a:ln>
                <a:solidFill>
                  <a:srgbClr val="000000"/>
                </a:solidFill>
                <a:effectLst/>
                <a:uLnTx/>
                <a:uFillTx/>
              </a:rPr>
              <a:t> instruction calculates the </a:t>
            </a:r>
            <a:r>
              <a:rPr kumimoji="0" lang="en-US" sz="1600" b="0" i="0" u="none" strike="noStrike" kern="0" cap="none" spc="0" normalizeH="0" baseline="0" noProof="0" dirty="0">
                <a:ln>
                  <a:noFill/>
                </a:ln>
                <a:solidFill>
                  <a:srgbClr val="FF0000"/>
                </a:solidFill>
                <a:effectLst/>
                <a:uLnTx/>
                <a:uFillTx/>
              </a:rPr>
              <a:t>dot product </a:t>
            </a:r>
            <a:r>
              <a:rPr kumimoji="0" lang="en-US" sz="1600" b="0" i="0" u="none" strike="noStrike" kern="0" cap="none" spc="0" normalizeH="0" baseline="0" noProof="0" dirty="0">
                <a:ln>
                  <a:noFill/>
                </a:ln>
                <a:solidFill>
                  <a:srgbClr val="000000"/>
                </a:solidFill>
                <a:effectLst/>
                <a:uLnTx/>
                <a:uFillTx/>
              </a:rPr>
              <a:t>of four 8-bit int8 data</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elements included in the referenced first 32-bit SIMD data with the four</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8-bit data elements of the referenced second SIMD data and accumulates</a:t>
            </a:r>
          </a:p>
          <a:p>
            <a:pPr marL="0" marR="0" lvl="0" indent="0" defTabSz="457200" eaLnBrk="1" fontAlgn="auto" latinLnBrk="0" hangingPunct="1">
              <a:lnSpc>
                <a:spcPct val="100000"/>
              </a:lnSpc>
              <a:spcBef>
                <a:spcPts val="0"/>
              </a:spcBef>
              <a:spcAft>
                <a:spcPts val="1200"/>
              </a:spcAft>
              <a:buClrTx/>
              <a:buSzTx/>
              <a:buFontTx/>
              <a:buNone/>
              <a:tabLst/>
              <a:defRPr/>
            </a:pPr>
            <a:r>
              <a:rPr lang="en-US" sz="1600" kern="0" dirty="0">
                <a:solidFill>
                  <a:srgbClr val="000000"/>
                </a:solidFill>
              </a:rPr>
              <a:t>      </a:t>
            </a:r>
            <a:r>
              <a:rPr kumimoji="0" lang="en-US" sz="1600" b="0" i="0" u="none" strike="noStrike" kern="0" cap="none" spc="0" normalizeH="0" baseline="0" noProof="0" dirty="0">
                <a:ln>
                  <a:noFill/>
                </a:ln>
                <a:solidFill>
                  <a:srgbClr val="000000"/>
                </a:solidFill>
                <a:effectLst/>
                <a:uLnTx/>
                <a:uFillTx/>
              </a:rPr>
              <a:t> </a:t>
            </a:r>
            <a:r>
              <a:rPr kumimoji="0" lang="en-US" sz="1600" b="0" i="0" u="none" strike="noStrike" kern="0" cap="none" spc="-40" normalizeH="0" noProof="0" dirty="0">
                <a:ln>
                  <a:noFill/>
                </a:ln>
                <a:solidFill>
                  <a:srgbClr val="000000"/>
                </a:solidFill>
                <a:effectLst/>
                <a:uLnTx/>
                <a:uFillTx/>
              </a:rPr>
              <a:t>the result into the corresponding 32-bit destination register (see the Figure below).</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There are </a:t>
            </a:r>
            <a:r>
              <a:rPr kumimoji="0" lang="en-US" sz="1600" b="0" i="0" u="none" strike="noStrike" kern="0" cap="none" spc="0" normalizeH="0" baseline="0" noProof="0" dirty="0">
                <a:ln>
                  <a:noFill/>
                </a:ln>
                <a:solidFill>
                  <a:srgbClr val="0070C0"/>
                </a:solidFill>
                <a:effectLst/>
                <a:uLnTx/>
                <a:uFillTx/>
              </a:rPr>
              <a:t>two versions </a:t>
            </a:r>
            <a:r>
              <a:rPr kumimoji="0" lang="en-US" sz="1600" b="0" i="0" u="none" strike="noStrike" kern="0" cap="none" spc="0" normalizeH="0" baseline="0" noProof="0" dirty="0">
                <a:ln>
                  <a:noFill/>
                </a:ln>
                <a:solidFill>
                  <a:srgbClr val="000000"/>
                </a:solidFill>
                <a:effectLst/>
                <a:uLnTx/>
                <a:uFillTx/>
              </a:rPr>
              <a:t>of the instruction, one with </a:t>
            </a:r>
            <a:r>
              <a:rPr kumimoji="0" lang="en-US" sz="1600" b="0" i="0" u="none" strike="noStrike" kern="0" cap="none" spc="0" normalizeH="0" baseline="0" noProof="0" dirty="0">
                <a:ln>
                  <a:noFill/>
                </a:ln>
                <a:solidFill>
                  <a:srgbClr val="0070C0"/>
                </a:solidFill>
                <a:effectLst/>
                <a:uLnTx/>
                <a:uFillTx/>
              </a:rPr>
              <a:t>signed 8-bit integers </a:t>
            </a:r>
            <a:r>
              <a:rPr kumimoji="0" lang="en-US" sz="1600" b="0" i="0" u="none" strike="noStrike" kern="0" cap="none" spc="0" normalizeH="0" baseline="0" noProof="0" dirty="0">
                <a:ln>
                  <a:noFill/>
                </a:ln>
                <a:solidFill>
                  <a:srgbClr val="000000"/>
                </a:solidFill>
                <a:effectLst/>
                <a:uLnTx/>
                <a:uFillTx/>
              </a:rPr>
              <a:t>and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another with </a:t>
            </a:r>
            <a:r>
              <a:rPr kumimoji="0" lang="en-US" sz="1600" b="0" i="0" u="none" strike="noStrike" kern="0" cap="none" spc="0" normalizeH="0" baseline="0" noProof="0" dirty="0">
                <a:ln>
                  <a:noFill/>
                </a:ln>
                <a:solidFill>
                  <a:srgbClr val="0070C0"/>
                </a:solidFill>
                <a:effectLst/>
                <a:uLnTx/>
                <a:uFillTx/>
              </a:rPr>
              <a:t>unsigned integers</a:t>
            </a:r>
            <a:r>
              <a:rPr kumimoji="0" lang="en-US" sz="1600" b="0" i="0" u="none" strike="noStrike" kern="0" cap="none" spc="0" normalizeH="0" baseline="0" noProof="0" dirty="0">
                <a:ln>
                  <a:noFill/>
                </a:ln>
                <a:solidFill>
                  <a:srgbClr val="000000"/>
                </a:solidFill>
                <a:effectLst/>
                <a:uLnTx/>
                <a:uFillTx/>
              </a:rPr>
              <a:t>. </a:t>
            </a:r>
          </a:p>
        </p:txBody>
      </p:sp>
    </p:spTree>
    <p:extLst>
      <p:ext uri="{BB962C8B-B14F-4D97-AF65-F5344CB8AC3E}">
        <p14:creationId xmlns:p14="http://schemas.microsoft.com/office/powerpoint/2010/main" val="18895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 calcmode="lin" valueType="num">
                                      <p:cBhvr additive="base">
                                        <p:cTn id="7"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xEl>
                                              <p:pRg st="1" end="1"/>
                                            </p:txEl>
                                          </p:spTgt>
                                        </p:tgtEl>
                                        <p:attrNameLst>
                                          <p:attrName>style.visibility</p:attrName>
                                        </p:attrNameLst>
                                      </p:cBhvr>
                                      <p:to>
                                        <p:strVal val="visible"/>
                                      </p:to>
                                    </p:set>
                                    <p:anim calcmode="lin" valueType="num">
                                      <p:cBhvr additive="base">
                                        <p:cTn id="11" dur="500" fill="hold"/>
                                        <p:tgtEl>
                                          <p:spTgt spid="8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2">
                                            <p:txEl>
                                              <p:pRg st="2" end="2"/>
                                            </p:txEl>
                                          </p:spTgt>
                                        </p:tgtEl>
                                        <p:attrNameLst>
                                          <p:attrName>style.visibility</p:attrName>
                                        </p:attrNameLst>
                                      </p:cBhvr>
                                      <p:to>
                                        <p:strVal val="visible"/>
                                      </p:to>
                                    </p:set>
                                    <p:anim calcmode="lin" valueType="num">
                                      <p:cBhvr additive="base">
                                        <p:cTn id="15" dur="500" fill="hold"/>
                                        <p:tgtEl>
                                          <p:spTgt spid="8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2">
                                            <p:txEl>
                                              <p:pRg st="3" end="3"/>
                                            </p:txEl>
                                          </p:spTgt>
                                        </p:tgtEl>
                                        <p:attrNameLst>
                                          <p:attrName>style.visibility</p:attrName>
                                        </p:attrNameLst>
                                      </p:cBhvr>
                                      <p:to>
                                        <p:strVal val="visible"/>
                                      </p:to>
                                    </p:set>
                                    <p:anim calcmode="lin" valueType="num">
                                      <p:cBhvr additive="base">
                                        <p:cTn id="19" dur="500" fill="hold"/>
                                        <p:tgtEl>
                                          <p:spTgt spid="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ppt_x"/>
                                          </p:val>
                                        </p:tav>
                                        <p:tav tm="100000">
                                          <p:val>
                                            <p:strVal val="#ppt_x"/>
                                          </p:val>
                                        </p:tav>
                                      </p:tavLst>
                                    </p:anim>
                                    <p:anim calcmode="lin" valueType="num">
                                      <p:cBhvr additive="base">
                                        <p:cTn id="30" dur="500" fill="hold"/>
                                        <p:tgtEl>
                                          <p:spTgt spid="6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500" fill="hold"/>
                                        <p:tgtEl>
                                          <p:spTgt spid="75"/>
                                        </p:tgtEl>
                                        <p:attrNameLst>
                                          <p:attrName>ppt_x</p:attrName>
                                        </p:attrNameLst>
                                      </p:cBhvr>
                                      <p:tavLst>
                                        <p:tav tm="0">
                                          <p:val>
                                            <p:strVal val="#ppt_x"/>
                                          </p:val>
                                        </p:tav>
                                        <p:tav tm="100000">
                                          <p:val>
                                            <p:strVal val="#ppt_x"/>
                                          </p:val>
                                        </p:tav>
                                      </p:tavLst>
                                    </p:anim>
                                    <p:anim calcmode="lin" valueType="num">
                                      <p:cBhvr additive="base">
                                        <p:cTn id="34" dur="500" fill="hold"/>
                                        <p:tgtEl>
                                          <p:spTgt spid="7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500" fill="hold"/>
                                        <p:tgtEl>
                                          <p:spTgt spid="76"/>
                                        </p:tgtEl>
                                        <p:attrNameLst>
                                          <p:attrName>ppt_x</p:attrName>
                                        </p:attrNameLst>
                                      </p:cBhvr>
                                      <p:tavLst>
                                        <p:tav tm="0">
                                          <p:val>
                                            <p:strVal val="#ppt_x"/>
                                          </p:val>
                                        </p:tav>
                                        <p:tav tm="100000">
                                          <p:val>
                                            <p:strVal val="#ppt_x"/>
                                          </p:val>
                                        </p:tav>
                                      </p:tavLst>
                                    </p:anim>
                                    <p:anim calcmode="lin" valueType="num">
                                      <p:cBhvr additive="base">
                                        <p:cTn id="38" dur="500" fill="hold"/>
                                        <p:tgtEl>
                                          <p:spTgt spid="7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ppt_x"/>
                                          </p:val>
                                        </p:tav>
                                        <p:tav tm="100000">
                                          <p:val>
                                            <p:strVal val="#ppt_x"/>
                                          </p:val>
                                        </p:tav>
                                      </p:tavLst>
                                    </p:anim>
                                    <p:anim calcmode="lin" valueType="num">
                                      <p:cBhvr additive="base">
                                        <p:cTn id="42" dur="500" fill="hold"/>
                                        <p:tgtEl>
                                          <p:spTgt spid="7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additive="base">
                                        <p:cTn id="45" dur="500" fill="hold"/>
                                        <p:tgtEl>
                                          <p:spTgt spid="78"/>
                                        </p:tgtEl>
                                        <p:attrNameLst>
                                          <p:attrName>ppt_x</p:attrName>
                                        </p:attrNameLst>
                                      </p:cBhvr>
                                      <p:tavLst>
                                        <p:tav tm="0">
                                          <p:val>
                                            <p:strVal val="#ppt_x"/>
                                          </p:val>
                                        </p:tav>
                                        <p:tav tm="100000">
                                          <p:val>
                                            <p:strVal val="#ppt_x"/>
                                          </p:val>
                                        </p:tav>
                                      </p:tavLst>
                                    </p:anim>
                                    <p:anim calcmode="lin" valueType="num">
                                      <p:cBhvr additive="base">
                                        <p:cTn id="46" dur="500" fill="hold"/>
                                        <p:tgtEl>
                                          <p:spTgt spid="7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additive="base">
                                        <p:cTn id="49" dur="500" fill="hold"/>
                                        <p:tgtEl>
                                          <p:spTgt spid="79"/>
                                        </p:tgtEl>
                                        <p:attrNameLst>
                                          <p:attrName>ppt_x</p:attrName>
                                        </p:attrNameLst>
                                      </p:cBhvr>
                                      <p:tavLst>
                                        <p:tav tm="0">
                                          <p:val>
                                            <p:strVal val="#ppt_x"/>
                                          </p:val>
                                        </p:tav>
                                        <p:tav tm="100000">
                                          <p:val>
                                            <p:strVal val="#ppt_x"/>
                                          </p:val>
                                        </p:tav>
                                      </p:tavLst>
                                    </p:anim>
                                    <p:anim calcmode="lin" valueType="num">
                                      <p:cBhvr additive="base">
                                        <p:cTn id="50" dur="500" fill="hold"/>
                                        <p:tgtEl>
                                          <p:spTgt spid="7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ppt_x"/>
                                          </p:val>
                                        </p:tav>
                                        <p:tav tm="100000">
                                          <p:val>
                                            <p:strVal val="#ppt_x"/>
                                          </p:val>
                                        </p:tav>
                                      </p:tavLst>
                                    </p:anim>
                                    <p:anim calcmode="lin" valueType="num">
                                      <p:cBhvr additive="base">
                                        <p:cTn id="5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2">
                                            <p:txEl>
                                              <p:pRg st="4" end="4"/>
                                            </p:txEl>
                                          </p:spTgt>
                                        </p:tgtEl>
                                        <p:attrNameLst>
                                          <p:attrName>style.visibility</p:attrName>
                                        </p:attrNameLst>
                                      </p:cBhvr>
                                      <p:to>
                                        <p:strVal val="visible"/>
                                      </p:to>
                                    </p:set>
                                    <p:anim calcmode="lin" valueType="num">
                                      <p:cBhvr additive="base">
                                        <p:cTn id="59" dur="500" fill="hold"/>
                                        <p:tgtEl>
                                          <p:spTgt spid="82">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2">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2">
                                            <p:txEl>
                                              <p:pRg st="5" end="5"/>
                                            </p:txEl>
                                          </p:spTgt>
                                        </p:tgtEl>
                                        <p:attrNameLst>
                                          <p:attrName>style.visibility</p:attrName>
                                        </p:attrNameLst>
                                      </p:cBhvr>
                                      <p:to>
                                        <p:strVal val="visible"/>
                                      </p:to>
                                    </p:set>
                                    <p:anim calcmode="lin" valueType="num">
                                      <p:cBhvr additive="base">
                                        <p:cTn id="63" dur="500" fill="hold"/>
                                        <p:tgtEl>
                                          <p:spTgt spid="82">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81">
                                            <p:txEl>
                                              <p:pRg st="0" end="0"/>
                                            </p:txEl>
                                          </p:spTgt>
                                        </p:tgtEl>
                                        <p:attrNameLst>
                                          <p:attrName>style.visibility</p:attrName>
                                        </p:attrNameLst>
                                      </p:cBhvr>
                                      <p:to>
                                        <p:strVal val="visible"/>
                                      </p:to>
                                    </p:set>
                                    <p:anim calcmode="lin" valueType="num">
                                      <p:cBhvr additive="base">
                                        <p:cTn id="75"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81">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81">
                                            <p:txEl>
                                              <p:pRg st="1" end="1"/>
                                            </p:txEl>
                                          </p:spTgt>
                                        </p:tgtEl>
                                        <p:attrNameLst>
                                          <p:attrName>style.visibility</p:attrName>
                                        </p:attrNameLst>
                                      </p:cBhvr>
                                      <p:to>
                                        <p:strVal val="visible"/>
                                      </p:to>
                                    </p:set>
                                    <p:anim calcmode="lin" valueType="num">
                                      <p:cBhvr additive="base">
                                        <p:cTn id="79" dur="500" fill="hold"/>
                                        <p:tgtEl>
                                          <p:spTgt spid="81">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1">
                                            <p:txEl>
                                              <p:pRg st="2" end="2"/>
                                            </p:txEl>
                                          </p:spTgt>
                                        </p:tgtEl>
                                        <p:attrNameLst>
                                          <p:attrName>style.visibility</p:attrName>
                                        </p:attrNameLst>
                                      </p:cBhvr>
                                      <p:to>
                                        <p:strVal val="visible"/>
                                      </p:to>
                                    </p:set>
                                    <p:anim calcmode="lin" valueType="num">
                                      <p:cBhvr additive="base">
                                        <p:cTn id="85" dur="500" fill="hold"/>
                                        <p:tgtEl>
                                          <p:spTgt spid="81">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1">
                                            <p:txEl>
                                              <p:pRg st="2" end="2"/>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81">
                                            <p:txEl>
                                              <p:pRg st="3" end="3"/>
                                            </p:txEl>
                                          </p:spTgt>
                                        </p:tgtEl>
                                        <p:attrNameLst>
                                          <p:attrName>style.visibility</p:attrName>
                                        </p:attrNameLst>
                                      </p:cBhvr>
                                      <p:to>
                                        <p:strVal val="visible"/>
                                      </p:to>
                                    </p:set>
                                    <p:anim calcmode="lin" valueType="num">
                                      <p:cBhvr additive="base">
                                        <p:cTn id="89" dur="500" fill="hold"/>
                                        <p:tgtEl>
                                          <p:spTgt spid="81">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8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03548" y="1880594"/>
            <a:ext cx="8136000"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buNone/>
              <a:defRPr/>
            </a:pPr>
            <a:r>
              <a:rPr lang="en-US" sz="1900" spc="-60" dirty="0">
                <a:solidFill>
                  <a:srgbClr val="FFFFFF"/>
                </a:solidFill>
              </a:rPr>
              <a:t>4.2 Main enhancement of Armv8.2-A based Cortex-A cores: </a:t>
            </a:r>
          </a:p>
          <a:p>
            <a:pPr lvl="0" algn="ctr" fontAlgn="base">
              <a:spcBef>
                <a:spcPct val="0"/>
              </a:spcBef>
              <a:spcAft>
                <a:spcPct val="0"/>
              </a:spcAft>
              <a:buNone/>
              <a:defRPr/>
            </a:pPr>
            <a:r>
              <a:rPr lang="en-US" sz="1900" dirty="0">
                <a:solidFill>
                  <a:srgbClr val="FFFFFF"/>
                </a:solidFill>
              </a:rPr>
              <a:t>The </a:t>
            </a:r>
            <a:r>
              <a:rPr lang="en-US" sz="1900" dirty="0" err="1">
                <a:solidFill>
                  <a:srgbClr val="FFFFFF"/>
                </a:solidFill>
              </a:rPr>
              <a:t>DynamIQ</a:t>
            </a:r>
            <a:r>
              <a:rPr lang="en-US" sz="1900" dirty="0">
                <a:solidFill>
                  <a:srgbClr val="FFFFFF"/>
                </a:solidFill>
              </a:rPr>
              <a:t> core cluster</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3" name="Rectangle 2"/>
          <p:cNvSpPr/>
          <p:nvPr/>
        </p:nvSpPr>
        <p:spPr>
          <a:xfrm>
            <a:off x="189187" y="3042775"/>
            <a:ext cx="8712365" cy="923330"/>
          </a:xfrm>
          <a:prstGeom prst="rect">
            <a:avLst/>
          </a:prstGeom>
        </p:spPr>
        <p:txBody>
          <a:bodyPr wrap="square">
            <a:spAutoFit/>
          </a:bodyPr>
          <a:lstStyle/>
          <a:p>
            <a:pPr lvl="0" algn="ctr"/>
            <a:r>
              <a:rPr lang="en-GB" dirty="0">
                <a:solidFill>
                  <a:srgbClr val="FFFFFF"/>
                </a:solidFill>
              </a:rPr>
              <a:t>(ARM modified the </a:t>
            </a:r>
            <a:r>
              <a:rPr lang="en-GB" dirty="0" err="1">
                <a:solidFill>
                  <a:srgbClr val="FFFFFF"/>
                </a:solidFill>
              </a:rPr>
              <a:t>DynamIQ</a:t>
            </a:r>
            <a:r>
              <a:rPr lang="en-GB" dirty="0">
                <a:solidFill>
                  <a:srgbClr val="FFFFFF"/>
                </a:solidFill>
              </a:rPr>
              <a:t> core cluster in the Armv9 ISA,</a:t>
            </a:r>
          </a:p>
          <a:p>
            <a:pPr lvl="0" algn="ctr"/>
            <a:r>
              <a:rPr lang="en-GB" dirty="0">
                <a:solidFill>
                  <a:srgbClr val="FFFFFF"/>
                </a:solidFill>
              </a:rPr>
              <a:t> so it is just for optional reading and is not part of the exam, </a:t>
            </a:r>
          </a:p>
          <a:p>
            <a:pPr lvl="0" algn="ctr"/>
            <a:r>
              <a:rPr lang="en-GB" dirty="0">
                <a:solidFill>
                  <a:srgbClr val="FFFFFF"/>
                </a:solidFill>
              </a:rPr>
              <a:t>instead the modified </a:t>
            </a:r>
            <a:r>
              <a:rPr lang="en-GB" dirty="0" err="1">
                <a:solidFill>
                  <a:srgbClr val="FFFFFF"/>
                </a:solidFill>
              </a:rPr>
              <a:t>DynamIQ</a:t>
            </a:r>
            <a:r>
              <a:rPr lang="en-GB" dirty="0">
                <a:solidFill>
                  <a:srgbClr val="FFFFFF"/>
                </a:solidFill>
              </a:rPr>
              <a:t> core cluster is dealt with in Section 5.3).</a:t>
            </a:r>
          </a:p>
        </p:txBody>
      </p:sp>
    </p:spTree>
    <p:extLst>
      <p:ext uri="{BB962C8B-B14F-4D97-AF65-F5344CB8AC3E}">
        <p14:creationId xmlns:p14="http://schemas.microsoft.com/office/powerpoint/2010/main" val="29592176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(1)</a:t>
            </a:r>
          </a:p>
        </p:txBody>
      </p:sp>
      <p:sp>
        <p:nvSpPr>
          <p:cNvPr id="3" name="TextBox 2"/>
          <p:cNvSpPr txBox="1"/>
          <p:nvPr/>
        </p:nvSpPr>
        <p:spPr>
          <a:xfrm>
            <a:off x="74813" y="440668"/>
            <a:ext cx="7217104" cy="646331"/>
          </a:xfrm>
          <a:prstGeom prst="rect">
            <a:avLst/>
          </a:prstGeom>
          <a:noFill/>
        </p:spPr>
        <p:txBody>
          <a:bodyPr wrap="square" rtlCol="0">
            <a:spAutoFit/>
          </a:bodyPr>
          <a:lstStyle/>
          <a:p>
            <a:pPr lvl="0">
              <a:defRPr/>
            </a:pPr>
            <a:r>
              <a:rPr kumimoji="0" lang="en-US" sz="1800" b="0" i="0" u="none" strike="noStrike" kern="1200" cap="none" normalizeH="0" baseline="0" noProof="0" dirty="0">
                <a:ln>
                  <a:noFill/>
                </a:ln>
                <a:solidFill>
                  <a:srgbClr val="2D2D8A"/>
                </a:solidFill>
                <a:effectLst/>
                <a:uLnTx/>
                <a:uFillTx/>
                <a:latin typeface="Verdana"/>
              </a:rPr>
              <a:t>4.2 </a:t>
            </a:r>
            <a:r>
              <a:rPr lang="en-GB" dirty="0">
                <a:solidFill>
                  <a:srgbClr val="2D2D8A"/>
                </a:solidFill>
              </a:rPr>
              <a:t>Main enhancement of Armv8.2-A based Cortex-A cores: </a:t>
            </a:r>
          </a:p>
          <a:p>
            <a:pPr lvl="0">
              <a:defRPr/>
            </a:pPr>
            <a:r>
              <a:rPr lang="en-GB" dirty="0">
                <a:solidFill>
                  <a:srgbClr val="2D2D8A"/>
                </a:solidFill>
              </a:rPr>
              <a:t>        The </a:t>
            </a:r>
            <a:r>
              <a:rPr kumimoji="0" lang="en-US" sz="1800" b="0" i="0" u="none" strike="noStrike" kern="1200" cap="none" normalizeH="0" baseline="0" noProof="0" dirty="0" err="1">
                <a:ln>
                  <a:noFill/>
                </a:ln>
                <a:solidFill>
                  <a:srgbClr val="2D2D8A"/>
                </a:solidFill>
                <a:effectLst/>
                <a:uLnTx/>
                <a:uFillTx/>
                <a:latin typeface="Verdana"/>
              </a:rPr>
              <a:t>DynamIQ</a:t>
            </a:r>
            <a:r>
              <a:rPr kumimoji="0" lang="en-US" sz="1800" b="0" i="0" u="none" strike="noStrike" kern="1200" cap="none" normalizeH="0" baseline="0" noProof="0" dirty="0">
                <a:ln>
                  <a:noFill/>
                </a:ln>
                <a:solidFill>
                  <a:srgbClr val="2D2D8A"/>
                </a:solidFill>
                <a:effectLst/>
                <a:uLnTx/>
                <a:uFillTx/>
                <a:latin typeface="Verdana"/>
              </a:rPr>
              <a:t> core cluster -1</a:t>
            </a:r>
          </a:p>
        </p:txBody>
      </p:sp>
      <p:sp>
        <p:nvSpPr>
          <p:cNvPr id="4" name="TextBox 3"/>
          <p:cNvSpPr txBox="1"/>
          <p:nvPr/>
        </p:nvSpPr>
        <p:spPr>
          <a:xfrm>
            <a:off x="232270" y="1110226"/>
            <a:ext cx="8292655"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It represents the </a:t>
            </a:r>
            <a:r>
              <a:rPr kumimoji="0" lang="en-US" sz="1600" b="0" i="0" u="none" strike="noStrike" kern="1200" cap="none" spc="0" normalizeH="0" baseline="0" noProof="0">
                <a:ln>
                  <a:noFill/>
                </a:ln>
                <a:solidFill>
                  <a:srgbClr val="0070C0"/>
                </a:solidFill>
                <a:effectLst/>
                <a:uLnTx/>
                <a:uFillTx/>
                <a:latin typeface="Verdana"/>
                <a:ea typeface="+mn-ea"/>
                <a:cs typeface="+mn-cs"/>
              </a:rPr>
              <a:t>next step in the evolution of the core cluster technology</a:t>
            </a:r>
            <a:r>
              <a:rPr kumimoji="0" lang="en-US" sz="1600" b="0" i="0" u="none" strike="noStrike" kern="1200" cap="none" spc="0" normalizeH="0" baseline="0" noProof="0">
                <a:ln>
                  <a:noFill/>
                </a:ln>
                <a:solidFill>
                  <a:srgbClr val="000000"/>
                </a:solidFill>
                <a:effectLst/>
                <a:uLnTx/>
                <a:uFillTx/>
                <a:latin typeface="Verdana"/>
                <a:ea typeface="+mn-ea"/>
                <a:cs typeface="+mn-cs"/>
              </a:rPr>
              <a:t>.</a:t>
            </a:r>
          </a:p>
        </p:txBody>
      </p:sp>
      <p:sp>
        <p:nvSpPr>
          <p:cNvPr id="7" name="TextBox 6"/>
          <p:cNvSpPr txBox="1"/>
          <p:nvPr/>
        </p:nvSpPr>
        <p:spPr>
          <a:xfrm>
            <a:off x="1016605" y="6396543"/>
            <a:ext cx="63576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Figure: Evolution steps of the core cluster technology [114]</a:t>
            </a:r>
          </a:p>
        </p:txBody>
      </p:sp>
      <p:grpSp>
        <p:nvGrpSpPr>
          <p:cNvPr id="13" name="Group 12"/>
          <p:cNvGrpSpPr/>
          <p:nvPr/>
        </p:nvGrpSpPr>
        <p:grpSpPr>
          <a:xfrm>
            <a:off x="106377" y="1532909"/>
            <a:ext cx="8965669" cy="4848419"/>
            <a:chOff x="106377" y="1460901"/>
            <a:chExt cx="8965669" cy="4848419"/>
          </a:xfrm>
        </p:grpSpPr>
        <p:pic>
          <p:nvPicPr>
            <p:cNvPr id="5" name="Picture 2" descr="https://community.arm.com/cfs-file/__key/communityserver-blogs-components-weblogfiles/00-00-00-21-42/ARM_2D00_DynamiQ_2D00_content_2D00_4_2D00_790x335.png"/>
            <p:cNvPicPr>
              <a:picLocks noChangeAspect="1" noChangeArrowheads="1"/>
            </p:cNvPicPr>
            <p:nvPr/>
          </p:nvPicPr>
          <p:blipFill rotWithShape="1">
            <a:blip r:embed="rId2">
              <a:extLst>
                <a:ext uri="{28A0092B-C50C-407E-A947-70E740481C1C}">
                  <a14:useLocalDpi xmlns:a14="http://schemas.microsoft.com/office/drawing/2010/main" val="0"/>
                </a:ext>
              </a:extLst>
            </a:blip>
            <a:srcRect l="3222" t="99" r="-201" b="-99"/>
            <a:stretch/>
          </p:blipFill>
          <p:spPr bwMode="auto">
            <a:xfrm>
              <a:off x="106377" y="1460901"/>
              <a:ext cx="8965669" cy="44873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0945" y="5994285"/>
              <a:ext cx="22958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Verdana"/>
                  <a:ea typeface="+mn-ea"/>
                  <a:cs typeface="+mn-cs"/>
                </a:rPr>
                <a:t>ARM11</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MPCore</a:t>
              </a:r>
              <a:r>
                <a:rPr kumimoji="0" lang="en-US" sz="1400" b="0" i="0" u="none" strike="noStrike" kern="1200" cap="none" spc="0" normalizeH="0" baseline="0" noProof="0">
                  <a:ln>
                    <a:noFill/>
                  </a:ln>
                  <a:solidFill>
                    <a:srgbClr val="000000"/>
                  </a:solidFill>
                  <a:effectLst/>
                  <a:uLnTx/>
                  <a:uFillTx/>
                  <a:latin typeface="Verdana"/>
                  <a:ea typeface="+mn-ea"/>
                  <a:cs typeface="+mn-cs"/>
                </a:rPr>
                <a:t> (2004) </a:t>
              </a:r>
            </a:p>
          </p:txBody>
        </p:sp>
        <p:sp>
          <p:nvSpPr>
            <p:cNvPr id="9" name="TextBox 8"/>
            <p:cNvSpPr txBox="1"/>
            <p:nvPr/>
          </p:nvSpPr>
          <p:spPr>
            <a:xfrm>
              <a:off x="2826385" y="6001543"/>
              <a:ext cx="24137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A15</a:t>
              </a:r>
              <a:r>
                <a:rPr kumimoji="0" lang="en-US" sz="1400" b="0" i="0" u="none" strike="noStrike" kern="1200" cap="none" spc="0" normalizeH="0" baseline="0" noProof="0">
                  <a:ln>
                    <a:noFill/>
                  </a:ln>
                  <a:solidFill>
                    <a:srgbClr val="000000"/>
                  </a:solidFill>
                  <a:effectLst/>
                  <a:uLnTx/>
                  <a:uFillTx/>
                  <a:latin typeface="Verdana"/>
                  <a:ea typeface="+mn-ea"/>
                  <a:cs typeface="+mn-cs"/>
                </a:rPr>
                <a:t> (~2011) </a:t>
              </a:r>
            </a:p>
          </p:txBody>
        </p:sp>
        <p:sp>
          <p:nvSpPr>
            <p:cNvPr id="11" name="TextBox 10"/>
            <p:cNvSpPr txBox="1"/>
            <p:nvPr/>
          </p:nvSpPr>
          <p:spPr>
            <a:xfrm>
              <a:off x="5453517" y="5994285"/>
              <a:ext cx="25275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A55</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 (~2017) </a:t>
              </a:r>
            </a:p>
          </p:txBody>
        </p:sp>
        <p:sp>
          <p:nvSpPr>
            <p:cNvPr id="6" name="TextBox 5"/>
            <p:cNvSpPr txBox="1"/>
            <p:nvPr/>
          </p:nvSpPr>
          <p:spPr>
            <a:xfrm>
              <a:off x="1139499" y="4004773"/>
              <a:ext cx="6751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FFFFFF"/>
                  </a:solidFill>
                  <a:effectLst/>
                  <a:uLnTx/>
                  <a:uFillTx/>
                  <a:latin typeface="Verdana"/>
                  <a:ea typeface="+mn-ea"/>
                  <a:cs typeface="+mn-cs"/>
                </a:rPr>
                <a:t>SMP</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0" name="TextBox 9"/>
            <p:cNvSpPr txBox="1"/>
            <p:nvPr/>
          </p:nvSpPr>
          <p:spPr>
            <a:xfrm>
              <a:off x="779459" y="4329100"/>
              <a:ext cx="288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Verdana"/>
                  <a:ea typeface="+mn-ea"/>
                  <a:cs typeface="+mn-cs"/>
                </a:rPr>
                <a:t>(</a:t>
              </a:r>
            </a:p>
          </p:txBody>
        </p:sp>
        <p:sp>
          <p:nvSpPr>
            <p:cNvPr id="12" name="TextBox 11"/>
            <p:cNvSpPr txBox="1"/>
            <p:nvPr/>
          </p:nvSpPr>
          <p:spPr>
            <a:xfrm>
              <a:off x="1771048" y="4331366"/>
              <a:ext cx="3367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Verdana"/>
                  <a:ea typeface="+mn-ea"/>
                  <a:cs typeface="+mn-cs"/>
                </a:rPr>
                <a:t>)</a:t>
              </a:r>
            </a:p>
          </p:txBody>
        </p:sp>
      </p:grpSp>
    </p:spTree>
    <p:extLst>
      <p:ext uri="{BB962C8B-B14F-4D97-AF65-F5344CB8AC3E}">
        <p14:creationId xmlns:p14="http://schemas.microsoft.com/office/powerpoint/2010/main" val="4152354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(2)</a:t>
            </a:r>
          </a:p>
        </p:txBody>
      </p:sp>
      <p:sp>
        <p:nvSpPr>
          <p:cNvPr id="22" name="TextBox 21"/>
          <p:cNvSpPr txBox="1"/>
          <p:nvPr/>
        </p:nvSpPr>
        <p:spPr>
          <a:xfrm>
            <a:off x="76132" y="452165"/>
            <a:ext cx="64878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From the ARM11 </a:t>
            </a:r>
            <a:r>
              <a:rPr kumimoji="0" lang="en-US" sz="1800" b="0" i="0" u="none" strike="noStrike" kern="1200" cap="none" spc="0" normalizeH="0" baseline="0" noProof="0" err="1">
                <a:ln>
                  <a:noFill/>
                </a:ln>
                <a:solidFill>
                  <a:srgbClr val="2D2D8A"/>
                </a:solidFill>
                <a:effectLst/>
                <a:uLnTx/>
                <a:uFillTx/>
                <a:latin typeface="Verdana"/>
                <a:ea typeface="+mn-ea"/>
                <a:cs typeface="+mn-cs"/>
              </a:rPr>
              <a:t>MPCore</a:t>
            </a:r>
            <a:r>
              <a:rPr kumimoji="0" lang="en-US" sz="1800" b="0" i="0" u="none" strike="noStrike" kern="1200" cap="none" spc="0" normalizeH="0" baseline="0" noProof="0">
                <a:ln>
                  <a:noFill/>
                </a:ln>
                <a:solidFill>
                  <a:srgbClr val="2D2D8A"/>
                </a:solidFill>
                <a:effectLst/>
                <a:uLnTx/>
                <a:uFillTx/>
                <a:latin typeface="Verdana"/>
                <a:ea typeface="+mn-ea"/>
                <a:cs typeface="+mn-cs"/>
              </a:rPr>
              <a:t> to the </a:t>
            </a:r>
            <a:r>
              <a:rPr kumimoji="0" lang="en-US" sz="1800" b="0" i="0" u="none" strike="noStrike" kern="1200" cap="none" spc="0" normalizeH="0" baseline="0" noProof="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a:ln>
                  <a:noFill/>
                </a:ln>
                <a:solidFill>
                  <a:srgbClr val="2D2D8A"/>
                </a:solidFill>
                <a:effectLst/>
                <a:uLnTx/>
                <a:uFillTx/>
                <a:latin typeface="Verdana"/>
                <a:ea typeface="+mn-ea"/>
                <a:cs typeface="+mn-cs"/>
              </a:rPr>
              <a:t> technology</a:t>
            </a:r>
          </a:p>
        </p:txBody>
      </p:sp>
      <p:grpSp>
        <p:nvGrpSpPr>
          <p:cNvPr id="27" name="Group 26"/>
          <p:cNvGrpSpPr/>
          <p:nvPr/>
        </p:nvGrpSpPr>
        <p:grpSpPr>
          <a:xfrm>
            <a:off x="197505" y="1156634"/>
            <a:ext cx="8804322" cy="4721442"/>
            <a:chOff x="656565" y="1198675"/>
            <a:chExt cx="7819451" cy="406727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65" y="1713189"/>
              <a:ext cx="4931337" cy="3145741"/>
            </a:xfrm>
            <a:prstGeom prst="rect">
              <a:avLst/>
            </a:prstGeom>
          </p:spPr>
        </p:pic>
        <p:grpSp>
          <p:nvGrpSpPr>
            <p:cNvPr id="4" name="Group 3"/>
            <p:cNvGrpSpPr/>
            <p:nvPr/>
          </p:nvGrpSpPr>
          <p:grpSpPr>
            <a:xfrm>
              <a:off x="6049469" y="1664660"/>
              <a:ext cx="2282143" cy="3249505"/>
              <a:chOff x="5481753" y="2843935"/>
              <a:chExt cx="2282143" cy="3249505"/>
            </a:xfrm>
          </p:grpSpPr>
          <p:sp>
            <p:nvSpPr>
              <p:cNvPr id="5" name="Téglalap 21"/>
              <p:cNvSpPr/>
              <p:nvPr/>
            </p:nvSpPr>
            <p:spPr bwMode="auto">
              <a:xfrm>
                <a:off x="5481753" y="2843935"/>
                <a:ext cx="2282143" cy="324950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églalap 12"/>
              <p:cNvSpPr/>
              <p:nvPr/>
            </p:nvSpPr>
            <p:spPr bwMode="auto">
              <a:xfrm>
                <a:off x="5578104" y="3882052"/>
                <a:ext cx="1008062" cy="13668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églalap 13"/>
              <p:cNvSpPr/>
              <p:nvPr/>
            </p:nvSpPr>
            <p:spPr bwMode="auto">
              <a:xfrm>
                <a:off x="5616204"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8" name="Téglalap 14"/>
              <p:cNvSpPr/>
              <p:nvPr/>
            </p:nvSpPr>
            <p:spPr bwMode="auto">
              <a:xfrm>
                <a:off x="6113091"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9" name="Téglalap 15"/>
              <p:cNvSpPr/>
              <p:nvPr/>
            </p:nvSpPr>
            <p:spPr bwMode="auto">
              <a:xfrm>
                <a:off x="5616204"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10" name="Téglalap 16"/>
              <p:cNvSpPr/>
              <p:nvPr/>
            </p:nvSpPr>
            <p:spPr bwMode="auto">
              <a:xfrm>
                <a:off x="6113091"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sp>
            <p:nvSpPr>
              <p:cNvPr id="11" name="Téglalap 17"/>
              <p:cNvSpPr/>
              <p:nvPr/>
            </p:nvSpPr>
            <p:spPr bwMode="auto">
              <a:xfrm>
                <a:off x="5652521" y="5631477"/>
                <a:ext cx="2052638" cy="36036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Cache </a:t>
                </a:r>
                <a:r>
                  <a:rPr kumimoji="0" lang="hu-HU" sz="900" b="0" i="0" u="none" strike="noStrike" kern="1200" cap="none" spc="0" normalizeH="0" baseline="0" noProof="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coherent</a:t>
                </a: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hu-HU" sz="900" b="0" i="0" u="none" strike="noStrike" kern="1200" cap="none" spc="0" normalizeH="0" baseline="0" noProof="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interconnect</a:t>
                </a:r>
                <a:endPar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2" name="Egyenes összekötő nyíllal 20"/>
              <p:cNvCxnSpPr/>
              <p:nvPr/>
            </p:nvCxnSpPr>
            <p:spPr bwMode="auto">
              <a:xfrm>
                <a:off x="6098072" y="5267940"/>
                <a:ext cx="0" cy="36036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Szövegdoboz 23"/>
              <p:cNvSpPr txBox="1">
                <a:spLocks noChangeArrowheads="1"/>
              </p:cNvSpPr>
              <p:nvPr/>
            </p:nvSpPr>
            <p:spPr bwMode="auto">
              <a:xfrm>
                <a:off x="5576111" y="3404602"/>
                <a:ext cx="994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rPr>
                  <a:t>Cluster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rPr>
                  <a:t>LITTLE cores</a:t>
                </a:r>
                <a:endParaRPr kumimoji="0" lang="hu-HU"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endParaRPr>
              </a:p>
            </p:txBody>
          </p:sp>
          <p:cxnSp>
            <p:nvCxnSpPr>
              <p:cNvPr id="14" name="Egyenes összekötő nyíllal 148"/>
              <p:cNvCxnSpPr/>
              <p:nvPr/>
            </p:nvCxnSpPr>
            <p:spPr bwMode="auto">
              <a:xfrm>
                <a:off x="7216209" y="5279052"/>
                <a:ext cx="0" cy="36036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Szövegdoboz 22"/>
              <p:cNvSpPr txBox="1">
                <a:spLocks noChangeArrowheads="1"/>
              </p:cNvSpPr>
              <p:nvPr/>
            </p:nvSpPr>
            <p:spPr bwMode="auto">
              <a:xfrm>
                <a:off x="6778126" y="2941658"/>
                <a:ext cx="84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rPr>
                  <a:t>big cores</a:t>
                </a:r>
                <a:endParaRPr kumimoji="0" lang="hu-HU"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endParaRPr>
              </a:p>
            </p:txBody>
          </p:sp>
          <p:sp>
            <p:nvSpPr>
              <p:cNvPr id="16" name="Téglalap 11"/>
              <p:cNvSpPr/>
              <p:nvPr/>
            </p:nvSpPr>
            <p:spPr bwMode="auto">
              <a:xfrm>
                <a:off x="6661647" y="3441495"/>
                <a:ext cx="1044575" cy="188753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bwMode="auto">
              <a:xfrm>
                <a:off x="6661647" y="3431419"/>
                <a:ext cx="1044575" cy="1878564"/>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8" name="Téglalap 3"/>
              <p:cNvSpPr/>
              <p:nvPr/>
            </p:nvSpPr>
            <p:spPr bwMode="auto">
              <a:xfrm>
                <a:off x="6716756"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19" name="Téglalap 4"/>
              <p:cNvSpPr/>
              <p:nvPr/>
            </p:nvSpPr>
            <p:spPr bwMode="auto">
              <a:xfrm>
                <a:off x="7219168"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20" name="Téglalap 5"/>
              <p:cNvSpPr/>
              <p:nvPr/>
            </p:nvSpPr>
            <p:spPr bwMode="auto">
              <a:xfrm>
                <a:off x="6717602"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21" name="Téglalap 6"/>
              <p:cNvSpPr/>
              <p:nvPr/>
            </p:nvSpPr>
            <p:spPr bwMode="auto">
              <a:xfrm>
                <a:off x="7219168"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grpSp>
        <p:sp>
          <p:nvSpPr>
            <p:cNvPr id="23" name="TextBox 22"/>
            <p:cNvSpPr txBox="1"/>
            <p:nvPr/>
          </p:nvSpPr>
          <p:spPr>
            <a:xfrm>
              <a:off x="5948686" y="1216786"/>
              <a:ext cx="2527330"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a:ea typeface="+mn-ea"/>
                  <a:cs typeface="+mn-cs"/>
                </a:rPr>
                <a:t>big and LITTLE core clusters</a:t>
              </a:r>
            </a:p>
          </p:txBody>
        </p:sp>
        <p:sp>
          <p:nvSpPr>
            <p:cNvPr id="24" name="TextBox 23"/>
            <p:cNvSpPr txBox="1"/>
            <p:nvPr/>
          </p:nvSpPr>
          <p:spPr>
            <a:xfrm>
              <a:off x="2276745" y="1198675"/>
              <a:ext cx="1893789"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err="1">
                  <a:ln>
                    <a:noFill/>
                  </a:ln>
                  <a:solidFill>
                    <a:srgbClr val="000000"/>
                  </a:solidFill>
                  <a:effectLst/>
                  <a:uLnTx/>
                  <a:uFillTx/>
                  <a:latin typeface="Verdana"/>
                  <a:ea typeface="+mn-ea"/>
                  <a:cs typeface="+mn-cs"/>
                </a:rPr>
                <a:t>ARM11</a:t>
              </a:r>
              <a:r>
                <a:rPr kumimoji="0" lang="en-US" sz="1300" b="1" i="0" u="none" strike="noStrike" kern="1200" cap="none" spc="0" normalizeH="0" baseline="0" noProof="0">
                  <a:ln>
                    <a:noFill/>
                  </a:ln>
                  <a:solidFill>
                    <a:srgbClr val="000000"/>
                  </a:solidFill>
                  <a:effectLst/>
                  <a:uLnTx/>
                  <a:uFillTx/>
                  <a:latin typeface="Verdana"/>
                  <a:ea typeface="+mn-ea"/>
                  <a:cs typeface="+mn-cs"/>
                </a:rPr>
                <a:t> </a:t>
              </a:r>
              <a:r>
                <a:rPr kumimoji="0" lang="en-US" sz="1300" b="1" i="0" u="none" strike="noStrike" kern="1200" cap="none" spc="0" normalizeH="0" baseline="0" noProof="0" err="1">
                  <a:ln>
                    <a:noFill/>
                  </a:ln>
                  <a:solidFill>
                    <a:srgbClr val="000000"/>
                  </a:solidFill>
                  <a:effectLst/>
                  <a:uLnTx/>
                  <a:uFillTx/>
                  <a:latin typeface="Verdana"/>
                  <a:ea typeface="+mn-ea"/>
                  <a:cs typeface="+mn-cs"/>
                </a:rPr>
                <a:t>MPCore</a:t>
              </a:r>
              <a:r>
                <a:rPr kumimoji="0" lang="en-US" sz="1300" b="1" i="0" u="none" strike="noStrike" kern="1200" cap="none" spc="0" normalizeH="0" baseline="0" noProof="0">
                  <a:ln>
                    <a:noFill/>
                  </a:ln>
                  <a:solidFill>
                    <a:srgbClr val="000000"/>
                  </a:solidFill>
                  <a:effectLst/>
                  <a:uLnTx/>
                  <a:uFillTx/>
                  <a:latin typeface="Verdana"/>
                  <a:ea typeface="+mn-ea"/>
                  <a:cs typeface="+mn-cs"/>
                </a:rPr>
                <a:t> </a:t>
              </a:r>
              <a:r>
                <a:rPr kumimoji="0" lang="en-US" sz="1300" b="0" i="0" u="none" strike="noStrike" kern="1200" cap="none" spc="0" normalizeH="0" baseline="0" noProof="0">
                  <a:ln>
                    <a:noFill/>
                  </a:ln>
                  <a:solidFill>
                    <a:srgbClr val="000000"/>
                  </a:solidFill>
                  <a:effectLst/>
                  <a:uLnTx/>
                  <a:uFillTx/>
                  <a:latin typeface="Verdana"/>
                  <a:ea typeface="+mn-ea"/>
                  <a:cs typeface="+mn-cs"/>
                </a:rPr>
                <a:t>[115]</a:t>
              </a:r>
            </a:p>
          </p:txBody>
        </p:sp>
        <p:sp>
          <p:nvSpPr>
            <p:cNvPr id="25" name="TextBox 24"/>
            <p:cNvSpPr txBox="1"/>
            <p:nvPr/>
          </p:nvSpPr>
          <p:spPr>
            <a:xfrm>
              <a:off x="2761927" y="5014073"/>
              <a:ext cx="673689" cy="251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(2004)</a:t>
              </a:r>
            </a:p>
          </p:txBody>
        </p:sp>
        <p:sp>
          <p:nvSpPr>
            <p:cNvPr id="26" name="TextBox 25"/>
            <p:cNvSpPr txBox="1"/>
            <p:nvPr/>
          </p:nvSpPr>
          <p:spPr>
            <a:xfrm>
              <a:off x="6870472" y="5004175"/>
              <a:ext cx="673689"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(2011)</a:t>
              </a:r>
            </a:p>
          </p:txBody>
        </p:sp>
      </p:grpSp>
      <p:sp>
        <p:nvSpPr>
          <p:cNvPr id="28" name="TextBox 27"/>
          <p:cNvSpPr txBox="1"/>
          <p:nvPr/>
        </p:nvSpPr>
        <p:spPr>
          <a:xfrm>
            <a:off x="2056363" y="5835232"/>
            <a:ext cx="1723549" cy="292388"/>
          </a:xfrm>
          <a:prstGeom prst="rect">
            <a:avLst/>
          </a:prstGeom>
          <a:noFill/>
        </p:spPr>
        <p:txBody>
          <a:bodyPr wrap="none" rtlCol="0">
            <a:spAutoFit/>
          </a:bodyPr>
          <a:lstStyle/>
          <a:p>
            <a:r>
              <a:rPr lang="en-US" sz="1300"/>
              <a:t>(Shared L1 cache)</a:t>
            </a:r>
          </a:p>
        </p:txBody>
      </p:sp>
      <p:sp>
        <p:nvSpPr>
          <p:cNvPr id="29" name="TextBox 28"/>
          <p:cNvSpPr txBox="1"/>
          <p:nvPr/>
        </p:nvSpPr>
        <p:spPr>
          <a:xfrm>
            <a:off x="6736883" y="5835232"/>
            <a:ext cx="1723549" cy="492443"/>
          </a:xfrm>
          <a:prstGeom prst="rect">
            <a:avLst/>
          </a:prstGeom>
          <a:noFill/>
        </p:spPr>
        <p:txBody>
          <a:bodyPr wrap="none" rtlCol="0">
            <a:spAutoFit/>
          </a:bodyPr>
          <a:lstStyle/>
          <a:p>
            <a:pPr algn="ctr"/>
            <a:r>
              <a:rPr lang="en-US" sz="1300"/>
              <a:t>Private L1 caches</a:t>
            </a:r>
          </a:p>
          <a:p>
            <a:pPr algn="ctr"/>
            <a:r>
              <a:rPr lang="en-US" sz="1300"/>
              <a:t>(Shared L2 cache)</a:t>
            </a:r>
          </a:p>
        </p:txBody>
      </p:sp>
    </p:spTree>
    <p:extLst>
      <p:ext uri="{BB962C8B-B14F-4D97-AF65-F5344CB8AC3E}">
        <p14:creationId xmlns:p14="http://schemas.microsoft.com/office/powerpoint/2010/main" val="28884012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(3)</a:t>
            </a:r>
          </a:p>
        </p:txBody>
      </p:sp>
      <p:sp>
        <p:nvSpPr>
          <p:cNvPr id="3" name="TextBox 2"/>
          <p:cNvSpPr txBox="1"/>
          <p:nvPr/>
        </p:nvSpPr>
        <p:spPr>
          <a:xfrm>
            <a:off x="76061" y="452165"/>
            <a:ext cx="5709576" cy="697627"/>
          </a:xfrm>
          <a:prstGeom prst="rect">
            <a:avLst/>
          </a:prstGeom>
          <a:noFill/>
        </p:spPr>
        <p:txBody>
          <a:bodyPr wrap="square" rtlCol="0">
            <a:spAutoFit/>
          </a:bodyPr>
          <a:lstStyle/>
          <a:p>
            <a:pPr>
              <a:spcAft>
                <a:spcPts val="300"/>
              </a:spcAft>
              <a:defRPr/>
            </a:pPr>
            <a:r>
              <a:rPr lang="en-GB">
                <a:solidFill>
                  <a:srgbClr val="2D2D8A"/>
                </a:solidFill>
              </a:rPr>
              <a:t>Main enhancement of Armv8.2_A based cores: </a:t>
            </a:r>
          </a:p>
          <a:p>
            <a:pPr>
              <a:defRPr/>
            </a:pPr>
            <a:r>
              <a:rPr lang="en-GB">
                <a:solidFill>
                  <a:srgbClr val="2D2D8A"/>
                </a:solidFill>
              </a:rPr>
              <a:t>   The </a:t>
            </a:r>
            <a:r>
              <a:rPr lang="en-US" err="1">
                <a:solidFill>
                  <a:srgbClr val="2D2D8A"/>
                </a:solidFill>
              </a:rPr>
              <a:t>DynamIQ</a:t>
            </a:r>
            <a:r>
              <a:rPr lang="en-US">
                <a:solidFill>
                  <a:srgbClr val="2D2D8A"/>
                </a:solidFill>
              </a:rPr>
              <a:t> core cluster -2</a:t>
            </a:r>
          </a:p>
        </p:txBody>
      </p:sp>
      <p:sp>
        <p:nvSpPr>
          <p:cNvPr id="4" name="TextBox 3"/>
          <p:cNvSpPr txBox="1"/>
          <p:nvPr/>
        </p:nvSpPr>
        <p:spPr>
          <a:xfrm>
            <a:off x="315409" y="1147971"/>
            <a:ext cx="9306971" cy="98488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ARM started working on the </a:t>
            </a:r>
            <a:r>
              <a:rPr kumimoji="0" lang="en-US" sz="1600" b="0" i="0" u="none" strike="noStrike" kern="1200" cap="none" spc="0" normalizeH="0" baseline="0" noProof="0" err="1">
                <a:ln>
                  <a:noFill/>
                </a:ln>
                <a:solidFill>
                  <a:srgbClr val="FF0000"/>
                </a:solidFill>
                <a:effectLst/>
                <a:uLnTx/>
                <a:uFillTx/>
                <a:latin typeface="Verdana"/>
                <a:ea typeface="+mn-ea"/>
                <a:cs typeface="+mn-cs"/>
              </a:rPr>
              <a:t>DynamIQ</a:t>
            </a:r>
            <a:r>
              <a:rPr kumimoji="0" lang="en-US" sz="1600" b="0" i="0" u="none" strike="noStrike" kern="1200" cap="none" spc="0" normalizeH="0" baseline="0" noProof="0">
                <a:ln>
                  <a:noFill/>
                </a:ln>
                <a:solidFill>
                  <a:srgbClr val="000000"/>
                </a:solidFill>
                <a:effectLst/>
                <a:uLnTx/>
                <a:uFillTx/>
                <a:latin typeface="Verdana"/>
                <a:ea typeface="+mn-ea"/>
                <a:cs typeface="+mn-cs"/>
              </a:rPr>
              <a:t> core cluster technology in 2013 [98].</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err="1">
                <a:ln>
                  <a:noFill/>
                </a:ln>
                <a:solidFill>
                  <a:srgbClr val="0070C0"/>
                </a:solidFill>
                <a:effectLst/>
                <a:uLnTx/>
                <a:uFillTx/>
                <a:latin typeface="Verdana"/>
                <a:ea typeface="+mn-ea"/>
                <a:cs typeface="+mn-cs"/>
              </a:rPr>
              <a:t>DynamIQ</a:t>
            </a:r>
            <a:r>
              <a:rPr kumimoji="0" lang="en-US" sz="1600" b="0" i="0" u="none" strike="noStrike" kern="1200" cap="none" spc="0" normalizeH="0" baseline="0" noProof="0">
                <a:ln>
                  <a:noFill/>
                </a:ln>
                <a:solidFill>
                  <a:srgbClr val="000000"/>
                </a:solidFill>
                <a:effectLst/>
                <a:uLnTx/>
                <a:uFillTx/>
                <a:latin typeface="Verdana"/>
                <a:ea typeface="+mn-ea"/>
                <a:cs typeface="+mn-cs"/>
              </a:rPr>
              <a:t> was announced in </a:t>
            </a:r>
            <a:r>
              <a:rPr kumimoji="0" lang="en-US" sz="1600" b="0" i="0" u="none" strike="noStrike" kern="1200" cap="none" spc="0" normalizeH="0" baseline="0" noProof="0">
                <a:ln>
                  <a:noFill/>
                </a:ln>
                <a:solidFill>
                  <a:srgbClr val="0070C0"/>
                </a:solidFill>
                <a:effectLst/>
                <a:uLnTx/>
                <a:uFillTx/>
                <a:latin typeface="Verdana"/>
                <a:ea typeface="+mn-ea"/>
                <a:cs typeface="+mn-cs"/>
              </a:rPr>
              <a:t>03/2017.</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It is an </a:t>
            </a:r>
            <a:r>
              <a:rPr kumimoji="0" lang="en-US" sz="1600" b="0" i="0" u="none" strike="noStrike" kern="1200" cap="none" spc="0" normalizeH="0" baseline="0" noProof="0">
                <a:ln>
                  <a:noFill/>
                </a:ln>
                <a:solidFill>
                  <a:srgbClr val="0070C0"/>
                </a:solidFill>
                <a:effectLst/>
                <a:uLnTx/>
                <a:uFillTx/>
                <a:latin typeface="Verdana"/>
                <a:ea typeface="+mn-ea"/>
                <a:cs typeface="+mn-cs"/>
              </a:rPr>
              <a:t>enhancement of the </a:t>
            </a:r>
            <a:r>
              <a:rPr kumimoji="0" lang="en-US" sz="1600" b="0" i="0" u="none" strike="noStrike" kern="1200" cap="none" spc="0" normalizeH="0" baseline="0" noProof="0" err="1">
                <a:ln>
                  <a:noFill/>
                </a:ln>
                <a:solidFill>
                  <a:srgbClr val="0070C0"/>
                </a:solidFill>
                <a:effectLst/>
                <a:uLnTx/>
                <a:uFillTx/>
                <a:latin typeface="Verdana"/>
                <a:ea typeface="+mn-ea"/>
                <a:cs typeface="+mn-cs"/>
              </a:rPr>
              <a:t>big.LITTLE</a:t>
            </a:r>
            <a:r>
              <a:rPr kumimoji="0" lang="en-US" sz="1600" b="0" i="0" u="none" strike="noStrike" kern="1200" cap="none" spc="0" normalizeH="0" baseline="0" noProof="0">
                <a:ln>
                  <a:noFill/>
                </a:ln>
                <a:solidFill>
                  <a:srgbClr val="0070C0"/>
                </a:solidFill>
                <a:effectLst/>
                <a:uLnTx/>
                <a:uFillTx/>
                <a:latin typeface="Verdana"/>
                <a:ea typeface="+mn-ea"/>
                <a:cs typeface="+mn-cs"/>
              </a:rPr>
              <a:t> technology</a:t>
            </a:r>
            <a:r>
              <a:rPr kumimoji="0" lang="en-US" sz="1600" b="0" i="0" u="none" strike="noStrike" kern="1200" cap="none" spc="0" normalizeH="0" baseline="0" noProof="0">
                <a:ln>
                  <a:noFill/>
                </a:ln>
                <a:solidFill>
                  <a:srgbClr val="000000"/>
                </a:solidFill>
                <a:effectLst/>
                <a:uLnTx/>
                <a:uFillTx/>
                <a:latin typeface="Verdana"/>
                <a:ea typeface="+mn-ea"/>
                <a:cs typeface="+mn-cs"/>
              </a:rPr>
              <a:t>, as indicated in the next slides.</a:t>
            </a:r>
          </a:p>
        </p:txBody>
      </p:sp>
    </p:spTree>
    <p:extLst>
      <p:ext uri="{BB962C8B-B14F-4D97-AF65-F5344CB8AC3E}">
        <p14:creationId xmlns:p14="http://schemas.microsoft.com/office/powerpoint/2010/main" val="1307195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8" y="442409"/>
            <a:ext cx="89922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Main enhancement of Armv9-A based Cortex-A cores: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   The Armv9-A based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a:ln>
                  <a:noFill/>
                </a:ln>
                <a:solidFill>
                  <a:srgbClr val="2D2D8A"/>
                </a:solidFill>
                <a:effectLst/>
                <a:uLnTx/>
                <a:uFillTx/>
                <a:latin typeface="Verdana"/>
                <a:ea typeface="+mn-ea"/>
                <a:cs typeface="+mn-cs"/>
              </a:rPr>
              <a:t> core cluster </a:t>
            </a:r>
          </a:p>
        </p:txBody>
      </p:sp>
      <p:sp>
        <p:nvSpPr>
          <p:cNvPr id="43"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(4)</a:t>
            </a:r>
            <a:endParaRPr lang="en-GB" sz="1700" kern="1200" dirty="0">
              <a:solidFill>
                <a:srgbClr val="FFFFFF"/>
              </a:solidFill>
            </a:endParaRPr>
          </a:p>
        </p:txBody>
      </p:sp>
      <p:sp>
        <p:nvSpPr>
          <p:cNvPr id="2" name="Rounded Rectangle 1"/>
          <p:cNvSpPr/>
          <p:nvPr/>
        </p:nvSpPr>
        <p:spPr>
          <a:xfrm>
            <a:off x="-508" y="1059996"/>
            <a:ext cx="9144000" cy="5798004"/>
          </a:xfrm>
          <a:prstGeom prst="roundRect">
            <a:avLst/>
          </a:prstGeom>
          <a:solidFill>
            <a:srgbClr val="DDF2FF"/>
          </a:solidFill>
          <a:ln>
            <a:solidFill>
              <a:srgbClr val="86A4A7"/>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47" name="TextBox 46"/>
          <p:cNvSpPr txBox="1"/>
          <p:nvPr/>
        </p:nvSpPr>
        <p:spPr>
          <a:xfrm>
            <a:off x="71438" y="1111110"/>
            <a:ext cx="91185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2D8A"/>
                </a:solidFill>
                <a:effectLst/>
                <a:uLnTx/>
                <a:uFillTx/>
                <a:latin typeface="Verdana"/>
                <a:ea typeface="+mn-ea"/>
                <a:cs typeface="+mn-cs"/>
              </a:rPr>
              <a:t>Predecessors: </a:t>
            </a:r>
            <a:r>
              <a:rPr kumimoji="0" lang="en-GB" sz="1800" b="0" i="0" u="none" strike="noStrike" kern="1200" cap="none" spc="0" normalizeH="0" baseline="0" noProof="0" err="1">
                <a:ln>
                  <a:noFill/>
                </a:ln>
                <a:solidFill>
                  <a:srgbClr val="2D2D8A"/>
                </a:solidFill>
                <a:effectLst/>
                <a:uLnTx/>
                <a:uFillTx/>
                <a:latin typeface="Verdana"/>
                <a:ea typeface="+mn-ea"/>
                <a:cs typeface="+mn-cs"/>
              </a:rPr>
              <a:t>big.LITTLE</a:t>
            </a:r>
            <a:r>
              <a:rPr kumimoji="0" lang="en-GB" sz="1800" b="0" i="0" u="none" strike="noStrike" kern="1200" cap="none" spc="0" normalizeH="0" baseline="0" noProof="0">
                <a:ln>
                  <a:noFill/>
                </a:ln>
                <a:solidFill>
                  <a:srgbClr val="2D2D8A"/>
                </a:solidFill>
                <a:effectLst/>
                <a:uLnTx/>
                <a:uFillTx/>
                <a:latin typeface="Verdana"/>
                <a:ea typeface="+mn-ea"/>
                <a:cs typeface="+mn-cs"/>
              </a:rPr>
              <a:t> and Armv8.2-A ISA-based </a:t>
            </a:r>
            <a:r>
              <a:rPr kumimoji="0" lang="en-GB" sz="1800" b="0" i="0" u="none" strike="noStrike" kern="1200" cap="none" spc="0" normalizeH="0" baseline="0" noProof="0" err="1">
                <a:ln>
                  <a:noFill/>
                </a:ln>
                <a:solidFill>
                  <a:srgbClr val="2D2D8A"/>
                </a:solidFill>
                <a:effectLst/>
                <a:uLnTx/>
                <a:uFillTx/>
                <a:latin typeface="Verdana"/>
                <a:ea typeface="+mn-ea"/>
                <a:cs typeface="+mn-cs"/>
              </a:rPr>
              <a:t>DynamIQ</a:t>
            </a:r>
            <a:r>
              <a:rPr kumimoji="0" lang="en-GB" sz="1800" b="0" i="0" u="none" strike="noStrike" kern="1200" cap="none" spc="0" normalizeH="0" baseline="0" noProof="0">
                <a:ln>
                  <a:noFill/>
                </a:ln>
                <a:solidFill>
                  <a:srgbClr val="2D2D8A"/>
                </a:solidFill>
                <a:effectLst/>
                <a:uLnTx/>
                <a:uFillTx/>
                <a:latin typeface="Verdana"/>
                <a:ea typeface="+mn-ea"/>
                <a:cs typeface="+mn-cs"/>
              </a:rPr>
              <a:t> core clusters  </a:t>
            </a:r>
          </a:p>
        </p:txBody>
      </p:sp>
      <p:sp>
        <p:nvSpPr>
          <p:cNvPr id="48" name="Rectangle 47"/>
          <p:cNvSpPr/>
          <p:nvPr/>
        </p:nvSpPr>
        <p:spPr bwMode="auto">
          <a:xfrm>
            <a:off x="3531447" y="5083149"/>
            <a:ext cx="5481918" cy="1620000"/>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rPr>
              <a:t>To</a:t>
            </a:r>
          </a:p>
        </p:txBody>
      </p:sp>
      <p:pic>
        <p:nvPicPr>
          <p:cNvPr id="49" name="Picture 48"/>
          <p:cNvPicPr>
            <a:picLocks noChangeAspect="1"/>
          </p:cNvPicPr>
          <p:nvPr/>
        </p:nvPicPr>
        <p:blipFill rotWithShape="1">
          <a:blip r:embed="rId2"/>
          <a:srcRect b="41705"/>
          <a:stretch/>
        </p:blipFill>
        <p:spPr>
          <a:xfrm>
            <a:off x="3410424" y="1908705"/>
            <a:ext cx="5589494" cy="2952827"/>
          </a:xfrm>
          <a:prstGeom prst="rect">
            <a:avLst/>
          </a:prstGeom>
        </p:spPr>
      </p:pic>
      <p:sp>
        <p:nvSpPr>
          <p:cNvPr id="50" name="TextBox 49"/>
          <p:cNvSpPr txBox="1"/>
          <p:nvPr/>
        </p:nvSpPr>
        <p:spPr>
          <a:xfrm>
            <a:off x="3554409" y="4982055"/>
            <a:ext cx="52191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To the cache coherent interconnect through the AMBA4 ACE bus </a:t>
            </a:r>
          </a:p>
        </p:txBody>
      </p:sp>
      <p:sp>
        <p:nvSpPr>
          <p:cNvPr id="51" name="TextBox 50"/>
          <p:cNvSpPr txBox="1"/>
          <p:nvPr/>
        </p:nvSpPr>
        <p:spPr>
          <a:xfrm>
            <a:off x="323528" y="1580925"/>
            <a:ext cx="28444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Verdana"/>
                <a:ea typeface="+mn-ea"/>
                <a:cs typeface="+mn-cs"/>
              </a:rPr>
              <a:t>big and LITTLE core clusters</a:t>
            </a:r>
          </a:p>
        </p:txBody>
      </p:sp>
      <p:sp>
        <p:nvSpPr>
          <p:cNvPr id="52" name="TextBox 51"/>
          <p:cNvSpPr txBox="1"/>
          <p:nvPr/>
        </p:nvSpPr>
        <p:spPr>
          <a:xfrm>
            <a:off x="3896925" y="1580925"/>
            <a:ext cx="50405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Verdana"/>
                <a:ea typeface="+mn-ea"/>
                <a:cs typeface="+mn-cs"/>
              </a:rPr>
              <a:t>Arm 8.2-A ISA-based </a:t>
            </a:r>
            <a:r>
              <a:rPr kumimoji="0" lang="en-US" sz="1200" b="1" i="0" u="none" strike="noStrike" kern="1200" cap="none" spc="0" normalizeH="0" baseline="0" noProof="0" err="1">
                <a:ln>
                  <a:noFill/>
                </a:ln>
                <a:solidFill>
                  <a:srgbClr val="000000"/>
                </a:solidFill>
                <a:effectLst/>
                <a:uLnTx/>
                <a:uFillTx/>
                <a:latin typeface="Verdana"/>
                <a:ea typeface="+mn-ea"/>
                <a:cs typeface="+mn-cs"/>
              </a:rPr>
              <a:t>DynamIQ</a:t>
            </a:r>
            <a:r>
              <a:rPr kumimoji="0" lang="en-US" sz="1200" b="1" i="0" u="none" strike="noStrike" kern="1200" cap="none" spc="0" normalizeH="0" baseline="0" noProof="0">
                <a:ln>
                  <a:noFill/>
                </a:ln>
                <a:solidFill>
                  <a:srgbClr val="000000"/>
                </a:solidFill>
                <a:effectLst/>
                <a:uLnTx/>
                <a:uFillTx/>
                <a:latin typeface="Verdana"/>
                <a:ea typeface="+mn-ea"/>
                <a:cs typeface="+mn-cs"/>
              </a:rPr>
              <a:t> core cluster </a:t>
            </a:r>
            <a:r>
              <a:rPr kumimoji="0" lang="hu-HU" sz="1200" b="0" i="0" u="none" strike="noStrike" kern="1200" cap="none" spc="0" normalizeH="0" baseline="0" noProof="0">
                <a:ln>
                  <a:noFill/>
                </a:ln>
                <a:solidFill>
                  <a:srgbClr val="000000"/>
                </a:solidFill>
                <a:effectLst/>
                <a:uLnTx/>
                <a:uFillTx/>
                <a:latin typeface="Verdana"/>
                <a:ea typeface="+mn-ea"/>
                <a:cs typeface="+mn-cs"/>
              </a:rPr>
              <a:t>[</a:t>
            </a:r>
            <a:r>
              <a:rPr kumimoji="0" lang="en-US" sz="1200" b="0" i="0" u="none" strike="noStrike" kern="1200" cap="none" spc="0" normalizeH="0" baseline="0" noProof="0">
                <a:ln>
                  <a:noFill/>
                </a:ln>
                <a:solidFill>
                  <a:srgbClr val="000000"/>
                </a:solidFill>
                <a:effectLst/>
                <a:uLnTx/>
                <a:uFillTx/>
                <a:latin typeface="Verdana"/>
                <a:ea typeface="+mn-ea"/>
                <a:cs typeface="+mn-cs"/>
              </a:rPr>
              <a:t>118</a:t>
            </a:r>
            <a:r>
              <a:rPr kumimoji="0" lang="hu-HU" sz="1200" b="0" i="0" u="none" strike="noStrike" kern="1200" cap="none" spc="0" normalizeH="0" baseline="0" noProof="0">
                <a:ln>
                  <a:noFill/>
                </a:ln>
                <a:solidFill>
                  <a:srgbClr val="000000"/>
                </a:solidFill>
                <a:effectLst/>
                <a:uLnTx/>
                <a:uFillTx/>
                <a:latin typeface="Verdana"/>
                <a:ea typeface="+mn-ea"/>
                <a:cs typeface="+mn-cs"/>
              </a:rPr>
              <a: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53" name="TextBox 52"/>
          <p:cNvSpPr txBox="1"/>
          <p:nvPr/>
        </p:nvSpPr>
        <p:spPr>
          <a:xfrm>
            <a:off x="263164" y="6261445"/>
            <a:ext cx="247478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Two stand alone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with up to 4 cores (2011)</a:t>
            </a:r>
          </a:p>
        </p:txBody>
      </p:sp>
      <p:grpSp>
        <p:nvGrpSpPr>
          <p:cNvPr id="54" name="Group 53"/>
          <p:cNvGrpSpPr/>
          <p:nvPr/>
        </p:nvGrpSpPr>
        <p:grpSpPr>
          <a:xfrm>
            <a:off x="271207" y="2030975"/>
            <a:ext cx="2569583" cy="4104000"/>
            <a:chOff x="521550" y="1763814"/>
            <a:chExt cx="2569583" cy="4104000"/>
          </a:xfrm>
        </p:grpSpPr>
        <p:sp>
          <p:nvSpPr>
            <p:cNvPr id="55" name="Téglalap 21"/>
            <p:cNvSpPr/>
            <p:nvPr/>
          </p:nvSpPr>
          <p:spPr bwMode="auto">
            <a:xfrm>
              <a:off x="521550" y="1763814"/>
              <a:ext cx="2569583" cy="410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6" name="Téglalap 12"/>
            <p:cNvSpPr/>
            <p:nvPr/>
          </p:nvSpPr>
          <p:spPr bwMode="auto">
            <a:xfrm>
              <a:off x="630037" y="3012454"/>
              <a:ext cx="1135029" cy="15866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100" b="0" i="0" u="none" strike="noStrike" kern="120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57" name="Téglalap 13"/>
            <p:cNvSpPr/>
            <p:nvPr/>
          </p:nvSpPr>
          <p:spPr bwMode="auto">
            <a:xfrm>
              <a:off x="672935"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CPU0</a:t>
              </a:r>
            </a:p>
          </p:txBody>
        </p:sp>
        <p:sp>
          <p:nvSpPr>
            <p:cNvPr id="58" name="Téglalap 14"/>
            <p:cNvSpPr/>
            <p:nvPr/>
          </p:nvSpPr>
          <p:spPr bwMode="auto">
            <a:xfrm>
              <a:off x="1232406"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CPU1</a:t>
              </a:r>
            </a:p>
          </p:txBody>
        </p:sp>
        <p:sp>
          <p:nvSpPr>
            <p:cNvPr id="59" name="Téglalap 15"/>
            <p:cNvSpPr/>
            <p:nvPr/>
          </p:nvSpPr>
          <p:spPr bwMode="auto">
            <a:xfrm>
              <a:off x="672935"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CPU2</a:t>
              </a:r>
            </a:p>
          </p:txBody>
        </p:sp>
        <p:sp>
          <p:nvSpPr>
            <p:cNvPr id="60" name="Téglalap 16"/>
            <p:cNvSpPr/>
            <p:nvPr/>
          </p:nvSpPr>
          <p:spPr bwMode="auto">
            <a:xfrm>
              <a:off x="1232406"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CPU3</a:t>
              </a:r>
            </a:p>
          </p:txBody>
        </p:sp>
        <p:sp>
          <p:nvSpPr>
            <p:cNvPr id="61" name="Téglalap 17"/>
            <p:cNvSpPr/>
            <p:nvPr/>
          </p:nvSpPr>
          <p:spPr bwMode="auto">
            <a:xfrm>
              <a:off x="645077" y="5357812"/>
              <a:ext cx="2311171" cy="41832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3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Cache coherent interconnect</a:t>
              </a:r>
            </a:p>
          </p:txBody>
        </p:sp>
        <p:cxnSp>
          <p:nvCxnSpPr>
            <p:cNvPr id="62" name="Egyenes összekötő nyíllal 20"/>
            <p:cNvCxnSpPr/>
            <p:nvPr/>
          </p:nvCxnSpPr>
          <p:spPr bwMode="auto">
            <a:xfrm>
              <a:off x="1215495" y="5031675"/>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Szövegdoboz 23"/>
            <p:cNvSpPr txBox="1">
              <a:spLocks noChangeArrowheads="1"/>
            </p:cNvSpPr>
            <p:nvPr/>
          </p:nvSpPr>
          <p:spPr bwMode="auto">
            <a:xfrm>
              <a:off x="600980" y="2458213"/>
              <a:ext cx="1204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 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LITTLE cores</a:t>
              </a:r>
              <a:endParaRPr kumimoji="0" lang="hu-HU" altLang="en-US" sz="1100" b="1" i="0" u="none" strike="noStrike" kern="1200" cap="none" spc="0" normalizeH="0" baseline="0" noProof="0">
                <a:ln>
                  <a:noFill/>
                </a:ln>
                <a:solidFill>
                  <a:srgbClr val="000000"/>
                </a:solidFill>
                <a:effectLst/>
                <a:uLnTx/>
                <a:uFillTx/>
                <a:latin typeface="Verdana"/>
                <a:ea typeface="Verdana" pitchFamily="34" charset="0"/>
                <a:cs typeface="+mn-cs"/>
              </a:endParaRPr>
            </a:p>
          </p:txBody>
        </p:sp>
        <p:cxnSp>
          <p:nvCxnSpPr>
            <p:cNvPr id="64" name="Egyenes összekötő nyíllal 148"/>
            <p:cNvCxnSpPr/>
            <p:nvPr/>
          </p:nvCxnSpPr>
          <p:spPr bwMode="auto">
            <a:xfrm>
              <a:off x="2474464" y="5030824"/>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Szövegdoboz 22"/>
            <p:cNvSpPr txBox="1">
              <a:spLocks noChangeArrowheads="1"/>
            </p:cNvSpPr>
            <p:nvPr/>
          </p:nvSpPr>
          <p:spPr bwMode="auto">
            <a:xfrm>
              <a:off x="1955317" y="1877255"/>
              <a:ext cx="9989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big cores</a:t>
              </a:r>
              <a:endParaRPr kumimoji="0" lang="hu-HU" altLang="en-US" sz="1100" b="1" i="0" u="none" strike="noStrike" kern="1200" cap="none" spc="0" normalizeH="0" baseline="0" noProof="0">
                <a:ln>
                  <a:noFill/>
                </a:ln>
                <a:solidFill>
                  <a:srgbClr val="000000"/>
                </a:solidFill>
                <a:effectLst/>
                <a:uLnTx/>
                <a:uFillTx/>
                <a:latin typeface="Verdana"/>
                <a:ea typeface="Verdana" pitchFamily="34" charset="0"/>
                <a:cs typeface="+mn-cs"/>
              </a:endParaRPr>
            </a:p>
          </p:txBody>
        </p:sp>
        <p:sp>
          <p:nvSpPr>
            <p:cNvPr id="66" name="Téglalap 11"/>
            <p:cNvSpPr/>
            <p:nvPr/>
          </p:nvSpPr>
          <p:spPr bwMode="auto">
            <a:xfrm>
              <a:off x="1850054" y="2457485"/>
              <a:ext cx="1176141" cy="219112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100" b="0" i="0" u="none" strike="noStrike" kern="120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67" name="Rectangle 66"/>
            <p:cNvSpPr/>
            <p:nvPr/>
          </p:nvSpPr>
          <p:spPr bwMode="auto">
            <a:xfrm>
              <a:off x="1850054" y="2445788"/>
              <a:ext cx="1176141" cy="2180706"/>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Verdana"/>
                <a:ea typeface="+mn-ea"/>
                <a:cs typeface="+mn-cs"/>
              </a:endParaRPr>
            </a:p>
          </p:txBody>
        </p:sp>
        <p:sp>
          <p:nvSpPr>
            <p:cNvPr id="68" name="Téglalap 3"/>
            <p:cNvSpPr/>
            <p:nvPr/>
          </p:nvSpPr>
          <p:spPr bwMode="auto">
            <a:xfrm>
              <a:off x="1912104"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CPU0</a:t>
              </a:r>
            </a:p>
          </p:txBody>
        </p:sp>
        <p:sp>
          <p:nvSpPr>
            <p:cNvPr id="69" name="Téglalap 4"/>
            <p:cNvSpPr/>
            <p:nvPr/>
          </p:nvSpPr>
          <p:spPr bwMode="auto">
            <a:xfrm>
              <a:off x="2477796"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CPU1</a:t>
              </a:r>
            </a:p>
          </p:txBody>
        </p:sp>
        <p:sp>
          <p:nvSpPr>
            <p:cNvPr id="70" name="Téglalap 5"/>
            <p:cNvSpPr/>
            <p:nvPr/>
          </p:nvSpPr>
          <p:spPr bwMode="auto">
            <a:xfrm>
              <a:off x="191305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CPU2</a:t>
              </a:r>
            </a:p>
          </p:txBody>
        </p:sp>
        <p:sp>
          <p:nvSpPr>
            <p:cNvPr id="71" name="Téglalap 6"/>
            <p:cNvSpPr/>
            <p:nvPr/>
          </p:nvSpPr>
          <p:spPr bwMode="auto">
            <a:xfrm>
              <a:off x="247779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CPU3</a:t>
              </a:r>
            </a:p>
          </p:txBody>
        </p:sp>
        <p:grpSp>
          <p:nvGrpSpPr>
            <p:cNvPr id="72" name="Group 71"/>
            <p:cNvGrpSpPr/>
            <p:nvPr/>
          </p:nvGrpSpPr>
          <p:grpSpPr>
            <a:xfrm>
              <a:off x="630037" y="4689140"/>
              <a:ext cx="1088555" cy="362590"/>
              <a:chOff x="630037" y="4762640"/>
              <a:chExt cx="1088555" cy="362590"/>
            </a:xfrm>
          </p:grpSpPr>
          <p:sp>
            <p:nvSpPr>
              <p:cNvPr id="76" name="Rectangle 75"/>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Verdana"/>
                  <a:ea typeface="+mn-ea"/>
                  <a:cs typeface="+mn-cs"/>
                </a:endParaRPr>
              </a:p>
            </p:txBody>
          </p:sp>
          <p:sp>
            <p:nvSpPr>
              <p:cNvPr id="77" name="TextBox 76"/>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Verdana"/>
                    <a:ea typeface="+mn-ea"/>
                    <a:cs typeface="+mn-cs"/>
                  </a:rPr>
                  <a:t>Shared</a:t>
                </a:r>
                <a:r>
                  <a:rPr kumimoji="0" lang="en-US" sz="1300" b="0" i="0" u="none" strike="noStrike" kern="1200" cap="none" spc="0" normalizeH="0" baseline="0" noProof="0">
                    <a:ln>
                      <a:noFill/>
                    </a:ln>
                    <a:solidFill>
                      <a:srgbClr val="000000"/>
                    </a:solidFill>
                    <a:effectLst/>
                    <a:uLnTx/>
                    <a:uFillTx/>
                    <a:latin typeface="Verdana"/>
                    <a:ea typeface="+mn-ea"/>
                    <a:cs typeface="+mn-cs"/>
                  </a:rPr>
                  <a:t> </a:t>
                </a:r>
                <a:r>
                  <a:rPr kumimoji="0" lang="en-US" sz="1300" b="0" i="0" u="none" strike="noStrike" kern="1200" cap="none" spc="0" normalizeH="0" baseline="0" noProof="0">
                    <a:ln>
                      <a:noFill/>
                    </a:ln>
                    <a:solidFill>
                      <a:srgbClr val="FFFFFF"/>
                    </a:solidFill>
                    <a:effectLst/>
                    <a:uLnTx/>
                    <a:uFillTx/>
                    <a:latin typeface="Verdana"/>
                    <a:ea typeface="+mn-ea"/>
                    <a:cs typeface="+mn-cs"/>
                  </a:rPr>
                  <a:t>L2</a:t>
                </a:r>
              </a:p>
            </p:txBody>
          </p:sp>
        </p:grpSp>
        <p:grpSp>
          <p:nvGrpSpPr>
            <p:cNvPr id="73" name="Group 72"/>
            <p:cNvGrpSpPr/>
            <p:nvPr/>
          </p:nvGrpSpPr>
          <p:grpSpPr>
            <a:xfrm>
              <a:off x="1845759" y="4689140"/>
              <a:ext cx="1152000" cy="362590"/>
              <a:chOff x="630037" y="4762640"/>
              <a:chExt cx="1088555" cy="362590"/>
            </a:xfrm>
          </p:grpSpPr>
          <p:sp>
            <p:nvSpPr>
              <p:cNvPr id="74" name="Rectangle 73"/>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Verdana"/>
                  <a:ea typeface="+mn-ea"/>
                  <a:cs typeface="+mn-cs"/>
                </a:endParaRPr>
              </a:p>
            </p:txBody>
          </p:sp>
          <p:sp>
            <p:nvSpPr>
              <p:cNvPr id="75" name="TextBox 74"/>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Verdana"/>
                    <a:ea typeface="+mn-ea"/>
                    <a:cs typeface="+mn-cs"/>
                  </a:rPr>
                  <a:t>Shared</a:t>
                </a:r>
                <a:r>
                  <a:rPr kumimoji="0" lang="en-US" sz="1300" b="0" i="0" u="none" strike="noStrike" kern="1200" cap="none" spc="0" normalizeH="0" baseline="0" noProof="0">
                    <a:ln>
                      <a:noFill/>
                    </a:ln>
                    <a:solidFill>
                      <a:srgbClr val="000000"/>
                    </a:solidFill>
                    <a:effectLst/>
                    <a:uLnTx/>
                    <a:uFillTx/>
                    <a:latin typeface="Verdana"/>
                    <a:ea typeface="+mn-ea"/>
                    <a:cs typeface="+mn-cs"/>
                  </a:rPr>
                  <a:t> </a:t>
                </a:r>
                <a:r>
                  <a:rPr kumimoji="0" lang="en-US" sz="1300" b="0" i="0" u="none" strike="noStrike" kern="1200" cap="none" spc="0" normalizeH="0" baseline="0" noProof="0">
                    <a:ln>
                      <a:noFill/>
                    </a:ln>
                    <a:solidFill>
                      <a:srgbClr val="FFFFFF"/>
                    </a:solidFill>
                    <a:effectLst/>
                    <a:uLnTx/>
                    <a:uFillTx/>
                    <a:latin typeface="Verdana"/>
                    <a:ea typeface="+mn-ea"/>
                    <a:cs typeface="+mn-cs"/>
                  </a:rPr>
                  <a:t>L2</a:t>
                </a:r>
              </a:p>
            </p:txBody>
          </p:sp>
        </p:grpSp>
      </p:grpSp>
      <p:sp>
        <p:nvSpPr>
          <p:cNvPr id="78" name="Rectangle 77"/>
          <p:cNvSpPr/>
          <p:nvPr/>
        </p:nvSpPr>
        <p:spPr>
          <a:xfrm>
            <a:off x="3531447" y="3924332"/>
            <a:ext cx="5281864" cy="576000"/>
          </a:xfrm>
          <a:prstGeom prst="rect">
            <a:avLst/>
          </a:prstGeom>
          <a:noFill/>
          <a:ln w="28575">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Verdana"/>
              <a:ea typeface="+mn-ea"/>
              <a:cs typeface="+mn-cs"/>
            </a:endParaRPr>
          </a:p>
        </p:txBody>
      </p:sp>
      <p:sp>
        <p:nvSpPr>
          <p:cNvPr id="79" name="Up-Down Arrow 78"/>
          <p:cNvSpPr/>
          <p:nvPr/>
        </p:nvSpPr>
        <p:spPr>
          <a:xfrm>
            <a:off x="6169676" y="4774149"/>
            <a:ext cx="108000" cy="252000"/>
          </a:xfrm>
          <a:prstGeom prst="upDownArrow">
            <a:avLst/>
          </a:prstGeom>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Verdana"/>
              <a:ea typeface="+mn-ea"/>
              <a:cs typeface="+mn-cs"/>
            </a:endParaRPr>
          </a:p>
        </p:txBody>
      </p:sp>
      <p:sp>
        <p:nvSpPr>
          <p:cNvPr id="80" name="Up-Down Arrow 79"/>
          <p:cNvSpPr/>
          <p:nvPr/>
        </p:nvSpPr>
        <p:spPr>
          <a:xfrm>
            <a:off x="6102350" y="4786153"/>
            <a:ext cx="108000" cy="252000"/>
          </a:xfrm>
          <a:prstGeom prst="upDownArrow">
            <a:avLst/>
          </a:prstGeom>
          <a:solidFill>
            <a:schemeClr val="tx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Verdana"/>
              <a:ea typeface="+mn-ea"/>
              <a:cs typeface="+mn-cs"/>
            </a:endParaRPr>
          </a:p>
        </p:txBody>
      </p:sp>
      <p:sp>
        <p:nvSpPr>
          <p:cNvPr id="81" name="Right Arrow 80"/>
          <p:cNvSpPr/>
          <p:nvPr/>
        </p:nvSpPr>
        <p:spPr>
          <a:xfrm>
            <a:off x="3005932" y="3786170"/>
            <a:ext cx="324000" cy="144000"/>
          </a:xfrm>
          <a:prstGeom prst="rightArrow">
            <a:avLst/>
          </a:prstGeom>
          <a:solidFill>
            <a:srgbClr val="FF000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Verdana"/>
              <a:ea typeface="+mn-ea"/>
              <a:cs typeface="+mn-cs"/>
            </a:endParaRPr>
          </a:p>
        </p:txBody>
      </p:sp>
      <p:grpSp>
        <p:nvGrpSpPr>
          <p:cNvPr id="82" name="Group 81"/>
          <p:cNvGrpSpPr/>
          <p:nvPr/>
        </p:nvGrpSpPr>
        <p:grpSpPr>
          <a:xfrm>
            <a:off x="3258023" y="5208663"/>
            <a:ext cx="5769472" cy="1595712"/>
            <a:chOff x="3258023" y="5129689"/>
            <a:chExt cx="5769472" cy="1595712"/>
          </a:xfrm>
        </p:grpSpPr>
        <p:pic>
          <p:nvPicPr>
            <p:cNvPr id="83" name="Picture 82"/>
            <p:cNvPicPr>
              <a:picLocks noChangeAspect="1"/>
            </p:cNvPicPr>
            <p:nvPr/>
          </p:nvPicPr>
          <p:blipFill rotWithShape="1">
            <a:blip r:embed="rId2"/>
            <a:srcRect t="58032" r="3480" b="20387"/>
            <a:stretch/>
          </p:blipFill>
          <p:spPr>
            <a:xfrm>
              <a:off x="3258023" y="5129689"/>
              <a:ext cx="5726437" cy="883016"/>
            </a:xfrm>
            <a:prstGeom prst="rect">
              <a:avLst/>
            </a:prstGeom>
          </p:spPr>
        </p:pic>
        <p:pic>
          <p:nvPicPr>
            <p:cNvPr id="84" name="Picture 83"/>
            <p:cNvPicPr>
              <a:picLocks noChangeAspect="1"/>
            </p:cNvPicPr>
            <p:nvPr/>
          </p:nvPicPr>
          <p:blipFill rotWithShape="1">
            <a:blip r:embed="rId2"/>
            <a:srcRect l="8397" t="80380" b="2530"/>
            <a:stretch/>
          </p:blipFill>
          <p:spPr>
            <a:xfrm>
              <a:off x="3592731" y="6026156"/>
              <a:ext cx="5434764" cy="699245"/>
            </a:xfrm>
            <a:prstGeom prst="rect">
              <a:avLst/>
            </a:prstGeom>
          </p:spPr>
        </p:pic>
      </p:grpSp>
    </p:spTree>
    <p:extLst>
      <p:ext uri="{BB962C8B-B14F-4D97-AF65-F5344CB8AC3E}">
        <p14:creationId xmlns:p14="http://schemas.microsoft.com/office/powerpoint/2010/main" val="39051978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(5)</a:t>
            </a:r>
            <a:endParaRPr lang="en-GB" sz="1700" kern="1200" dirty="0">
              <a:solidFill>
                <a:srgbClr val="FFFFFF"/>
              </a:solidFill>
            </a:endParaRPr>
          </a:p>
        </p:txBody>
      </p:sp>
      <p:sp>
        <p:nvSpPr>
          <p:cNvPr id="3" name="TextBox 2"/>
          <p:cNvSpPr txBox="1"/>
          <p:nvPr/>
        </p:nvSpPr>
        <p:spPr>
          <a:xfrm>
            <a:off x="71438" y="442409"/>
            <a:ext cx="86374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2D8A"/>
                </a:solidFill>
                <a:effectLst/>
                <a:uLnTx/>
                <a:uFillTx/>
                <a:latin typeface="Verdana"/>
                <a:ea typeface="+mn-ea"/>
                <a:cs typeface="+mn-cs"/>
              </a:rPr>
              <a:t>Enhancements of the Dynamic core cluster vs. the foregoing </a:t>
            </a:r>
            <a:r>
              <a:rPr kumimoji="0" lang="en-GB" sz="1800" b="0" i="0" u="none" strike="noStrike" kern="1200" cap="none" spc="0" normalizeH="0" baseline="0" noProof="0" err="1">
                <a:ln>
                  <a:noFill/>
                </a:ln>
                <a:solidFill>
                  <a:srgbClr val="2D2D8A"/>
                </a:solidFill>
                <a:effectLst/>
                <a:uLnTx/>
                <a:uFillTx/>
                <a:latin typeface="Verdana"/>
                <a:ea typeface="+mn-ea"/>
                <a:cs typeface="+mn-cs"/>
              </a:rPr>
              <a:t>big.LITTLE</a:t>
            </a:r>
            <a:r>
              <a:rPr kumimoji="0" lang="en-GB" sz="1800" b="0" i="0" u="none" strike="noStrike" kern="1200" cap="none" spc="0" normalizeH="0" baseline="0" noProof="0">
                <a:ln>
                  <a:noFill/>
                </a:ln>
                <a:solidFill>
                  <a:srgbClr val="2D2D8A"/>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2D8A"/>
                </a:solidFill>
                <a:effectLst/>
                <a:uLnTx/>
                <a:uFillTx/>
                <a:latin typeface="Verdana"/>
                <a:ea typeface="+mn-ea"/>
                <a:cs typeface="+mn-cs"/>
              </a:rPr>
              <a:t>  core cluster</a:t>
            </a:r>
          </a:p>
        </p:txBody>
      </p:sp>
      <p:graphicFrame>
        <p:nvGraphicFramePr>
          <p:cNvPr id="5" name="Table 4"/>
          <p:cNvGraphicFramePr>
            <a:graphicFrameLocks noGrp="1"/>
          </p:cNvGraphicFramePr>
          <p:nvPr/>
        </p:nvGraphicFramePr>
        <p:xfrm>
          <a:off x="71438" y="1326820"/>
          <a:ext cx="9001062" cy="2382520"/>
        </p:xfrm>
        <a:graphic>
          <a:graphicData uri="http://schemas.openxmlformats.org/drawingml/2006/table">
            <a:tbl>
              <a:tblPr firstRow="1" bandRow="1">
                <a:tableStyleId>{5C22544A-7EE6-4342-B048-85BDC9FD1C3A}</a:tableStyleId>
              </a:tblPr>
              <a:tblGrid>
                <a:gridCol w="2790372">
                  <a:extLst>
                    <a:ext uri="{9D8B030D-6E8A-4147-A177-3AD203B41FA5}">
                      <a16:colId xmlns:a16="http://schemas.microsoft.com/office/drawing/2014/main" val="293000649"/>
                    </a:ext>
                  </a:extLst>
                </a:gridCol>
                <a:gridCol w="3150350">
                  <a:extLst>
                    <a:ext uri="{9D8B030D-6E8A-4147-A177-3AD203B41FA5}">
                      <a16:colId xmlns:a16="http://schemas.microsoft.com/office/drawing/2014/main" val="4281992476"/>
                    </a:ext>
                  </a:extLst>
                </a:gridCol>
                <a:gridCol w="3060340">
                  <a:extLst>
                    <a:ext uri="{9D8B030D-6E8A-4147-A177-3AD203B41FA5}">
                      <a16:colId xmlns:a16="http://schemas.microsoft.com/office/drawing/2014/main" val="3738684736"/>
                    </a:ext>
                  </a:extLst>
                </a:gridCol>
              </a:tblGrid>
              <a:tr h="370840">
                <a:tc>
                  <a:txBody>
                    <a:bodyPr/>
                    <a:lstStyle/>
                    <a:p>
                      <a:pPr algn="ctr"/>
                      <a:endParaRPr lang="en-GB" sz="1400"/>
                    </a:p>
                  </a:txBody>
                  <a:tcPr anchor="ctr">
                    <a:solidFill>
                      <a:srgbClr val="0070C0"/>
                    </a:solidFill>
                  </a:tcPr>
                </a:tc>
                <a:tc>
                  <a:txBody>
                    <a:bodyPr/>
                    <a:lstStyle/>
                    <a:p>
                      <a:pPr algn="ctr"/>
                      <a:r>
                        <a:rPr lang="en-GB" sz="1400" err="1"/>
                        <a:t>big.LITTLE</a:t>
                      </a:r>
                      <a:endParaRPr lang="en-GB" sz="1400"/>
                    </a:p>
                    <a:p>
                      <a:pPr algn="ctr"/>
                      <a:r>
                        <a:rPr lang="en-GB" sz="1400"/>
                        <a:t>core clusters </a:t>
                      </a:r>
                    </a:p>
                  </a:txBody>
                  <a:tcPr anchor="ctr">
                    <a:solidFill>
                      <a:srgbClr val="0070C0"/>
                    </a:solidFill>
                  </a:tcPr>
                </a:tc>
                <a:tc>
                  <a:txBody>
                    <a:bodyPr/>
                    <a:lstStyle/>
                    <a:p>
                      <a:pPr algn="ctr"/>
                      <a:r>
                        <a:rPr lang="en-GB" sz="1400" err="1"/>
                        <a:t>DynamIQ</a:t>
                      </a:r>
                      <a:endParaRPr lang="en-GB" sz="1400"/>
                    </a:p>
                    <a:p>
                      <a:pPr algn="ctr"/>
                      <a:r>
                        <a:rPr lang="en-GB" sz="1400"/>
                        <a:t>core</a:t>
                      </a:r>
                      <a:r>
                        <a:rPr lang="en-GB" sz="1400" baseline="0"/>
                        <a:t> clusters</a:t>
                      </a:r>
                      <a:endParaRPr lang="en-GB" sz="1400"/>
                    </a:p>
                  </a:txBody>
                  <a:tcPr anchor="ctr">
                    <a:solidFill>
                      <a:srgbClr val="0070C0"/>
                    </a:solidFill>
                  </a:tcPr>
                </a:tc>
                <a:extLst>
                  <a:ext uri="{0D108BD9-81ED-4DB2-BD59-A6C34878D82A}">
                    <a16:rowId xmlns:a16="http://schemas.microsoft.com/office/drawing/2014/main" val="173159168"/>
                  </a:ext>
                </a:extLst>
              </a:tr>
              <a:tr h="370840">
                <a:tc>
                  <a:txBody>
                    <a:bodyPr/>
                    <a:lstStyle/>
                    <a:p>
                      <a:pPr algn="ctr"/>
                      <a:r>
                        <a:rPr lang="en-GB" sz="1400"/>
                        <a:t>Cluster</a:t>
                      </a:r>
                      <a:r>
                        <a:rPr lang="en-GB" sz="1400" baseline="0"/>
                        <a:t> topology</a:t>
                      </a:r>
                      <a:endParaRPr lang="en-GB" sz="1400"/>
                    </a:p>
                  </a:txBody>
                  <a:tcPr anchor="ctr">
                    <a:solidFill>
                      <a:srgbClr val="DDF2FF"/>
                    </a:solidFill>
                  </a:tcPr>
                </a:tc>
                <a:tc>
                  <a:txBody>
                    <a:bodyPr/>
                    <a:lstStyle/>
                    <a:p>
                      <a:pPr algn="ctr"/>
                      <a:r>
                        <a:rPr lang="en-GB" sz="1400"/>
                        <a:t>Two stand alone core clusters; </a:t>
                      </a:r>
                    </a:p>
                    <a:p>
                      <a:pPr algn="ctr"/>
                      <a:r>
                        <a:rPr lang="en-GB" sz="1400"/>
                        <a:t>the big and the LITTLE core clusters, with </a:t>
                      </a:r>
                      <a:r>
                        <a:rPr lang="en-GB" sz="1400">
                          <a:solidFill>
                            <a:srgbClr val="0070C0"/>
                          </a:solidFill>
                        </a:rPr>
                        <a:t>up to 4 homogeneous cores each</a:t>
                      </a:r>
                    </a:p>
                  </a:txBody>
                  <a:tcPr anchor="ctr">
                    <a:solidFill>
                      <a:srgbClr val="DDF2FF"/>
                    </a:solidFill>
                  </a:tcPr>
                </a:tc>
                <a:tc>
                  <a:txBody>
                    <a:bodyPr/>
                    <a:lstStyle/>
                    <a:p>
                      <a:pPr algn="ctr"/>
                      <a:r>
                        <a:rPr lang="en-GB" sz="1400"/>
                        <a:t>In a single core cluster</a:t>
                      </a:r>
                    </a:p>
                    <a:p>
                      <a:pPr algn="ctr"/>
                      <a:r>
                        <a:rPr lang="en-GB" sz="1400">
                          <a:solidFill>
                            <a:srgbClr val="0070C0"/>
                          </a:solidFill>
                        </a:rPr>
                        <a:t>up to 8 cores out of two types,</a:t>
                      </a:r>
                    </a:p>
                    <a:p>
                      <a:pPr algn="ctr"/>
                      <a:r>
                        <a:rPr lang="en-GB" sz="1400"/>
                        <a:t>      big cores and LITTLE cores.</a:t>
                      </a:r>
                    </a:p>
                    <a:p>
                      <a:pPr algn="ctr"/>
                      <a:r>
                        <a:rPr lang="en-GB" sz="1400"/>
                        <a:t>1 to 4 big cores.</a:t>
                      </a:r>
                    </a:p>
                  </a:txBody>
                  <a:tcPr anchor="ctr">
                    <a:solidFill>
                      <a:srgbClr val="DDF2FF"/>
                    </a:solidFill>
                  </a:tcPr>
                </a:tc>
                <a:extLst>
                  <a:ext uri="{0D108BD9-81ED-4DB2-BD59-A6C34878D82A}">
                    <a16:rowId xmlns:a16="http://schemas.microsoft.com/office/drawing/2014/main" val="4011305391"/>
                  </a:ext>
                </a:extLst>
              </a:tr>
              <a:tr h="370840">
                <a:tc>
                  <a:txBody>
                    <a:bodyPr/>
                    <a:lstStyle/>
                    <a:p>
                      <a:pPr algn="ctr"/>
                      <a:r>
                        <a:rPr lang="en-GB" sz="1400"/>
                        <a:t>Cache architecture</a:t>
                      </a:r>
                    </a:p>
                  </a:txBody>
                  <a:tcPr anchor="ctr"/>
                </a:tc>
                <a:tc>
                  <a:txBody>
                    <a:bodyPr/>
                    <a:lstStyle/>
                    <a:p>
                      <a:pPr algn="ctr"/>
                      <a:r>
                        <a:rPr lang="en-GB" sz="1400"/>
                        <a:t>Per cluster </a:t>
                      </a:r>
                      <a:r>
                        <a:rPr lang="en-GB" sz="1400">
                          <a:solidFill>
                            <a:srgbClr val="0070C0"/>
                          </a:solidFill>
                        </a:rPr>
                        <a:t>shared L2 </a:t>
                      </a:r>
                      <a:r>
                        <a:rPr lang="en-GB" sz="1400"/>
                        <a:t>cache</a:t>
                      </a:r>
                    </a:p>
                    <a:p>
                      <a:pPr algn="ctr"/>
                      <a:r>
                        <a:rPr lang="en-GB" sz="1400">
                          <a:solidFill>
                            <a:srgbClr val="0070C0"/>
                          </a:solidFill>
                        </a:rPr>
                        <a:t>No L3 </a:t>
                      </a:r>
                      <a:r>
                        <a:rPr lang="en-GB" sz="1400"/>
                        <a:t>cache</a:t>
                      </a:r>
                    </a:p>
                  </a:txBody>
                  <a:tcPr anchor="ctr"/>
                </a:tc>
                <a:tc>
                  <a:txBody>
                    <a:bodyPr/>
                    <a:lstStyle/>
                    <a:p>
                      <a:pPr algn="ctr"/>
                      <a:r>
                        <a:rPr lang="en-GB" sz="1400">
                          <a:solidFill>
                            <a:srgbClr val="0070C0"/>
                          </a:solidFill>
                        </a:rPr>
                        <a:t>Per core L2 </a:t>
                      </a:r>
                      <a:r>
                        <a:rPr lang="en-GB" sz="1600">
                          <a:solidFill>
                            <a:schemeClr val="tx1"/>
                          </a:solidFill>
                        </a:rPr>
                        <a:t>caches</a:t>
                      </a:r>
                    </a:p>
                    <a:p>
                      <a:pPr algn="ctr"/>
                      <a:r>
                        <a:rPr lang="en-GB" sz="1400">
                          <a:solidFill>
                            <a:srgbClr val="0070C0"/>
                          </a:solidFill>
                        </a:rPr>
                        <a:t>Shared L3 </a:t>
                      </a:r>
                      <a:r>
                        <a:rPr lang="en-GB" sz="1400"/>
                        <a:t>cache</a:t>
                      </a:r>
                    </a:p>
                  </a:txBody>
                  <a:tcPr anchor="ctr"/>
                </a:tc>
                <a:extLst>
                  <a:ext uri="{0D108BD9-81ED-4DB2-BD59-A6C34878D82A}">
                    <a16:rowId xmlns:a16="http://schemas.microsoft.com/office/drawing/2014/main" val="3011339185"/>
                  </a:ext>
                </a:extLst>
              </a:tr>
              <a:tr h="370840">
                <a:tc>
                  <a:txBody>
                    <a:bodyPr/>
                    <a:lstStyle/>
                    <a:p>
                      <a:pPr algn="ctr"/>
                      <a:r>
                        <a:rPr lang="en-GB" sz="1400"/>
                        <a:t>Additional features</a:t>
                      </a:r>
                    </a:p>
                  </a:txBody>
                  <a:tcPr anchor="ctr">
                    <a:solidFill>
                      <a:srgbClr val="DDF2FF"/>
                    </a:solidFill>
                  </a:tcPr>
                </a:tc>
                <a:tc>
                  <a:txBody>
                    <a:bodyPr/>
                    <a:lstStyle/>
                    <a:p>
                      <a:pPr algn="ctr"/>
                      <a:r>
                        <a:rPr lang="en-GB" sz="1400"/>
                        <a:t>--</a:t>
                      </a:r>
                    </a:p>
                  </a:txBody>
                  <a:tcPr anchor="ctr">
                    <a:solidFill>
                      <a:srgbClr val="DDF2FF"/>
                    </a:solidFill>
                  </a:tcPr>
                </a:tc>
                <a:tc>
                  <a:txBody>
                    <a:bodyPr/>
                    <a:lstStyle/>
                    <a:p>
                      <a:pPr algn="ctr"/>
                      <a:r>
                        <a:rPr lang="en-GB" sz="1400"/>
                        <a:t>See subsequent Figure</a:t>
                      </a:r>
                    </a:p>
                  </a:txBody>
                  <a:tcPr anchor="ctr">
                    <a:solidFill>
                      <a:srgbClr val="DDF2FF"/>
                    </a:solidFill>
                  </a:tcPr>
                </a:tc>
                <a:extLst>
                  <a:ext uri="{0D108BD9-81ED-4DB2-BD59-A6C34878D82A}">
                    <a16:rowId xmlns:a16="http://schemas.microsoft.com/office/drawing/2014/main" val="3713844468"/>
                  </a:ext>
                </a:extLst>
              </a:tr>
            </a:tbl>
          </a:graphicData>
        </a:graphic>
      </p:graphicFrame>
      <p:sp>
        <p:nvSpPr>
          <p:cNvPr id="4" name="TextBox 3"/>
          <p:cNvSpPr txBox="1"/>
          <p:nvPr/>
        </p:nvSpPr>
        <p:spPr>
          <a:xfrm>
            <a:off x="206375" y="6354325"/>
            <a:ext cx="1847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000000"/>
              </a:solidFill>
              <a:effectLst/>
              <a:uLnTx/>
              <a:uFillTx/>
              <a:latin typeface="Verdana"/>
              <a:ea typeface="+mn-ea"/>
              <a:cs typeface="+mn-cs"/>
            </a:endParaRPr>
          </a:p>
        </p:txBody>
      </p:sp>
      <p:sp>
        <p:nvSpPr>
          <p:cNvPr id="6" name="TextBox 5"/>
          <p:cNvSpPr txBox="1"/>
          <p:nvPr/>
        </p:nvSpPr>
        <p:spPr>
          <a:xfrm>
            <a:off x="71438" y="6354325"/>
            <a:ext cx="802713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ACP: </a:t>
            </a:r>
            <a:r>
              <a:rPr kumimoji="0" lang="hu-HU"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9020561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(6)</a:t>
            </a:r>
          </a:p>
        </p:txBody>
      </p:sp>
      <p:pic>
        <p:nvPicPr>
          <p:cNvPr id="3" name="Picture 2"/>
          <p:cNvPicPr>
            <a:picLocks noChangeAspect="1"/>
          </p:cNvPicPr>
          <p:nvPr/>
        </p:nvPicPr>
        <p:blipFill rotWithShape="1">
          <a:blip r:embed="rId2"/>
          <a:srcRect t="18474"/>
          <a:stretch/>
        </p:blipFill>
        <p:spPr>
          <a:xfrm>
            <a:off x="215843" y="1046558"/>
            <a:ext cx="8686110" cy="3491466"/>
          </a:xfrm>
          <a:prstGeom prst="rect">
            <a:avLst/>
          </a:prstGeom>
        </p:spPr>
      </p:pic>
      <p:sp>
        <p:nvSpPr>
          <p:cNvPr id="4" name="TextBox 3"/>
          <p:cNvSpPr txBox="1"/>
          <p:nvPr/>
        </p:nvSpPr>
        <p:spPr>
          <a:xfrm>
            <a:off x="75139" y="440668"/>
            <a:ext cx="8094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Block diagram of the Armv8.2-A based </a:t>
            </a:r>
            <a:r>
              <a:rPr kumimoji="0" lang="en-US" sz="1800" b="0" i="0" u="none" strike="noStrike" kern="1200" cap="none" spc="0" normalizeH="0" baseline="0" noProof="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a:ln>
                  <a:noFill/>
                </a:ln>
                <a:solidFill>
                  <a:srgbClr val="2D2D8A"/>
                </a:solidFill>
                <a:effectLst/>
                <a:uLnTx/>
                <a:uFillTx/>
                <a:latin typeface="Verdana"/>
                <a:ea typeface="+mn-ea"/>
                <a:cs typeface="+mn-cs"/>
              </a:rPr>
              <a:t> core cluster </a:t>
            </a:r>
            <a:r>
              <a:rPr kumimoji="0" lang="en-US" sz="1800" b="0" i="0" u="none" strike="noStrike" kern="1200" cap="none" spc="0" normalizeH="0" baseline="0" noProof="0">
                <a:ln>
                  <a:noFill/>
                </a:ln>
                <a:solidFill>
                  <a:srgbClr val="000000"/>
                </a:solidFill>
                <a:effectLst/>
                <a:uLnTx/>
                <a:uFillTx/>
                <a:latin typeface="Verdana"/>
                <a:ea typeface="+mn-ea"/>
                <a:cs typeface="+mn-cs"/>
              </a:rPr>
              <a:t>[106]</a:t>
            </a:r>
          </a:p>
        </p:txBody>
      </p:sp>
      <p:sp>
        <p:nvSpPr>
          <p:cNvPr id="6" name="TextBox 5"/>
          <p:cNvSpPr txBox="1"/>
          <p:nvPr/>
        </p:nvSpPr>
        <p:spPr>
          <a:xfrm>
            <a:off x="6395520" y="4509120"/>
            <a:ext cx="2380075" cy="5027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0" i="0" u="none" strike="noStrike" kern="1200" cap="none" spc="0" normalizeH="0" baseline="0" noProof="0">
                <a:ln>
                  <a:noFill/>
                </a:ln>
                <a:solidFill>
                  <a:srgbClr val="808080">
                    <a:lumMod val="50000"/>
                  </a:srgbClr>
                </a:solidFill>
                <a:effectLst/>
                <a:uLnTx/>
                <a:uFillTx/>
                <a:latin typeface="Verdana"/>
                <a:ea typeface="+mn-ea"/>
                <a:cs typeface="+mn-cs"/>
              </a:rPr>
              <a:t>    (Per-core DVFS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a:ln>
                  <a:noFill/>
                </a:ln>
                <a:solidFill>
                  <a:srgbClr val="808080">
                    <a:lumMod val="50000"/>
                  </a:srgbClr>
                </a:solidFill>
                <a:effectLst/>
                <a:uLnTx/>
                <a:uFillTx/>
                <a:latin typeface="Verdana"/>
                <a:ea typeface="+mn-ea"/>
                <a:cs typeface="+mn-cs"/>
              </a:rPr>
              <a:t>     Partial L3 power down) </a:t>
            </a:r>
          </a:p>
        </p:txBody>
      </p:sp>
      <p:sp>
        <p:nvSpPr>
          <p:cNvPr id="8" name="TextBox 7"/>
          <p:cNvSpPr txBox="1"/>
          <p:nvPr/>
        </p:nvSpPr>
        <p:spPr>
          <a:xfrm>
            <a:off x="525124" y="1946658"/>
            <a:ext cx="11934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(Partitions)</a:t>
            </a:r>
          </a:p>
        </p:txBody>
      </p:sp>
      <p:sp>
        <p:nvSpPr>
          <p:cNvPr id="9" name="TextBox 8"/>
          <p:cNvSpPr txBox="1"/>
          <p:nvPr/>
        </p:nvSpPr>
        <p:spPr>
          <a:xfrm>
            <a:off x="2931102" y="4538024"/>
            <a:ext cx="3241593"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808080">
                    <a:lumMod val="50000"/>
                  </a:srgbClr>
                </a:solidFill>
                <a:effectLst/>
                <a:uLnTx/>
                <a:uFillTx/>
                <a:latin typeface="Verdana"/>
                <a:ea typeface="+mn-ea"/>
                <a:cs typeface="+mn-cs"/>
              </a:rPr>
              <a:t>(Up to two 128-bit AMBA 5 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808080">
                    <a:lumMod val="50000"/>
                  </a:srgbClr>
                </a:solidFill>
                <a:effectLst/>
                <a:uLnTx/>
                <a:uFillTx/>
                <a:latin typeface="Verdana"/>
                <a:ea typeface="+mn-ea"/>
                <a:cs typeface="+mn-cs"/>
              </a:rPr>
              <a:t>or a single 256-bit AMBA 5 CHI bus)</a:t>
            </a:r>
          </a:p>
        </p:txBody>
      </p:sp>
      <p:sp>
        <p:nvSpPr>
          <p:cNvPr id="7" name="TextBox 6"/>
          <p:cNvSpPr txBox="1"/>
          <p:nvPr/>
        </p:nvSpPr>
        <p:spPr>
          <a:xfrm>
            <a:off x="250825" y="6056130"/>
            <a:ext cx="86523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ACP:            </a:t>
            </a:r>
            <a:r>
              <a:rPr kumimoji="0" lang="hu-HU"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Snoop filter: Used to speed up cache coherent memory accesses</a:t>
            </a:r>
          </a:p>
        </p:txBody>
      </p:sp>
      <p:sp>
        <p:nvSpPr>
          <p:cNvPr id="5" name="TextBox 4"/>
          <p:cNvSpPr txBox="1"/>
          <p:nvPr/>
        </p:nvSpPr>
        <p:spPr>
          <a:xfrm>
            <a:off x="296525" y="4396752"/>
            <a:ext cx="1250663"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lumMod val="95000"/>
                    <a:lumOff val="5000"/>
                  </a:srgbClr>
                </a:solidFill>
                <a:effectLst/>
                <a:uLnTx/>
                <a:uFillTx/>
                <a:latin typeface="Verdana"/>
                <a:ea typeface="+mn-ea"/>
                <a:cs typeface="+mn-cs"/>
              </a:rPr>
              <a:t>(up to 4 MB)</a:t>
            </a:r>
          </a:p>
        </p:txBody>
      </p:sp>
    </p:spTree>
    <p:extLst>
      <p:ext uri="{BB962C8B-B14F-4D97-AF65-F5344CB8AC3E}">
        <p14:creationId xmlns:p14="http://schemas.microsoft.com/office/powerpoint/2010/main" val="176011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GB" sz="1700">
                <a:solidFill>
                  <a:srgbClr val="FFFFFF"/>
                </a:solidFill>
              </a:rPr>
              <a:t>7</a:t>
            </a:r>
            <a:r>
              <a:rPr lang="hu-HU" sz="1700">
                <a:solidFill>
                  <a:srgbClr val="FFFFFF"/>
                </a:solidFill>
              </a:rPr>
              <a:t>)</a:t>
            </a:r>
            <a:endParaRPr lang="en-US" sz="1700">
              <a:solidFill>
                <a:srgbClr val="FFFFFF"/>
              </a:solidFill>
            </a:endParaRPr>
          </a:p>
        </p:txBody>
      </p:sp>
      <p:sp>
        <p:nvSpPr>
          <p:cNvPr id="3" name="Text Box 5"/>
          <p:cNvSpPr txBox="1">
            <a:spLocks noChangeArrowheads="1"/>
          </p:cNvSpPr>
          <p:nvPr/>
        </p:nvSpPr>
        <p:spPr bwMode="auto">
          <a:xfrm>
            <a:off x="3329503" y="2018171"/>
            <a:ext cx="206498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Semi custom design</a:t>
            </a:r>
          </a:p>
        </p:txBody>
      </p:sp>
      <p:sp>
        <p:nvSpPr>
          <p:cNvPr id="4" name="Text Box 6"/>
          <p:cNvSpPr txBox="1">
            <a:spLocks noChangeArrowheads="1"/>
          </p:cNvSpPr>
          <p:nvPr/>
        </p:nvSpPr>
        <p:spPr bwMode="auto">
          <a:xfrm>
            <a:off x="6299256" y="2018171"/>
            <a:ext cx="254749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Full synthesizable design</a:t>
            </a:r>
          </a:p>
        </p:txBody>
      </p:sp>
      <p:sp>
        <p:nvSpPr>
          <p:cNvPr id="5" name="Line 9"/>
          <p:cNvSpPr>
            <a:spLocks noChangeShapeType="1"/>
          </p:cNvSpPr>
          <p:nvPr/>
        </p:nvSpPr>
        <p:spPr bwMode="auto">
          <a:xfrm>
            <a:off x="4363867" y="1391108"/>
            <a:ext cx="0" cy="246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6" name="Line 10"/>
          <p:cNvSpPr>
            <a:spLocks noChangeShapeType="1"/>
          </p:cNvSpPr>
          <p:nvPr/>
        </p:nvSpPr>
        <p:spPr bwMode="auto">
          <a:xfrm flipH="1">
            <a:off x="4362714" y="1637171"/>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Text Box 13"/>
          <p:cNvSpPr txBox="1">
            <a:spLocks noChangeArrowheads="1"/>
          </p:cNvSpPr>
          <p:nvPr/>
        </p:nvSpPr>
        <p:spPr bwMode="auto">
          <a:xfrm>
            <a:off x="2910273" y="1133745"/>
            <a:ext cx="295305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300" b="1">
                <a:solidFill>
                  <a:srgbClr val="000000"/>
                </a:solidFill>
              </a:rPr>
              <a:t>Approaches to circuit design</a:t>
            </a:r>
          </a:p>
        </p:txBody>
      </p:sp>
      <p:sp>
        <p:nvSpPr>
          <p:cNvPr id="8" name="Text Box 5"/>
          <p:cNvSpPr txBox="1">
            <a:spLocks noChangeArrowheads="1"/>
          </p:cNvSpPr>
          <p:nvPr/>
        </p:nvSpPr>
        <p:spPr bwMode="auto">
          <a:xfrm>
            <a:off x="206515" y="2018171"/>
            <a:ext cx="19447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Full custom design</a:t>
            </a:r>
          </a:p>
        </p:txBody>
      </p:sp>
      <p:cxnSp>
        <p:nvCxnSpPr>
          <p:cNvPr id="9" name="Straight Connector 9"/>
          <p:cNvCxnSpPr>
            <a:stCxn id="5" idx="1"/>
            <a:endCxn id="12" idx="7"/>
          </p:cNvCxnSpPr>
          <p:nvPr/>
        </p:nvCxnSpPr>
        <p:spPr>
          <a:xfrm flipH="1">
            <a:off x="1224812" y="1637171"/>
            <a:ext cx="3139056"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0"/>
          <p:cNvCxnSpPr>
            <a:stCxn id="6" idx="0"/>
            <a:endCxn id="13" idx="7"/>
          </p:cNvCxnSpPr>
          <p:nvPr/>
        </p:nvCxnSpPr>
        <p:spPr>
          <a:xfrm>
            <a:off x="4362714" y="1637171"/>
            <a:ext cx="3235345" cy="27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3"/>
          <p:cNvSpPr>
            <a:spLocks noChangeArrowheads="1"/>
          </p:cNvSpPr>
          <p:nvPr/>
        </p:nvSpPr>
        <p:spPr bwMode="auto">
          <a:xfrm>
            <a:off x="4329803" y="1907046"/>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2" name="Oval 13"/>
          <p:cNvSpPr>
            <a:spLocks noChangeArrowheads="1"/>
          </p:cNvSpPr>
          <p:nvPr/>
        </p:nvSpPr>
        <p:spPr bwMode="auto">
          <a:xfrm>
            <a:off x="1169256" y="1911641"/>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3"/>
          <p:cNvSpPr>
            <a:spLocks noChangeArrowheads="1"/>
          </p:cNvSpPr>
          <p:nvPr/>
        </p:nvSpPr>
        <p:spPr bwMode="auto">
          <a:xfrm>
            <a:off x="7542504" y="1902283"/>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4" name="TextBox 14"/>
          <p:cNvSpPr txBox="1"/>
          <p:nvPr/>
        </p:nvSpPr>
        <p:spPr>
          <a:xfrm>
            <a:off x="290826" y="2467051"/>
            <a:ext cx="1743234" cy="492443"/>
          </a:xfrm>
          <a:prstGeom prst="rect">
            <a:avLst/>
          </a:prstGeom>
          <a:noFill/>
        </p:spPr>
        <p:txBody>
          <a:bodyPr wrap="none" rtlCol="0">
            <a:spAutoFit/>
          </a:bodyPr>
          <a:lstStyle/>
          <a:p>
            <a:pPr algn="ctr"/>
            <a:r>
              <a:rPr lang="en-US" sz="1300">
                <a:solidFill>
                  <a:srgbClr val="000000"/>
                </a:solidFill>
              </a:rPr>
              <a:t>Hand layout of the</a:t>
            </a:r>
          </a:p>
          <a:p>
            <a:pPr algn="ctr"/>
            <a:r>
              <a:rPr lang="en-US" sz="1300">
                <a:solidFill>
                  <a:srgbClr val="000000"/>
                </a:solidFill>
              </a:rPr>
              <a:t>entire circuit</a:t>
            </a:r>
          </a:p>
        </p:txBody>
      </p:sp>
      <p:sp>
        <p:nvSpPr>
          <p:cNvPr id="15" name="TextBox 15"/>
          <p:cNvSpPr txBox="1"/>
          <p:nvPr/>
        </p:nvSpPr>
        <p:spPr>
          <a:xfrm>
            <a:off x="6757587" y="2467051"/>
            <a:ext cx="2224903" cy="892552"/>
          </a:xfrm>
          <a:prstGeom prst="rect">
            <a:avLst/>
          </a:prstGeom>
          <a:noFill/>
        </p:spPr>
        <p:txBody>
          <a:bodyPr wrap="none" rtlCol="0">
            <a:spAutoFit/>
          </a:bodyPr>
          <a:lstStyle/>
          <a:p>
            <a:pPr algn="ctr"/>
            <a:r>
              <a:rPr lang="en-US" sz="1300">
                <a:solidFill>
                  <a:srgbClr val="000000"/>
                </a:solidFill>
              </a:rPr>
              <a:t>Automated layout of the</a:t>
            </a:r>
          </a:p>
          <a:p>
            <a:pPr algn="ctr"/>
            <a:r>
              <a:rPr lang="en-US" sz="1300">
                <a:solidFill>
                  <a:srgbClr val="000000"/>
                </a:solidFill>
              </a:rPr>
              <a:t>entire circuit</a:t>
            </a:r>
            <a:endParaRPr lang="hu-HU" sz="1300">
              <a:solidFill>
                <a:srgbClr val="000000"/>
              </a:solidFill>
            </a:endParaRPr>
          </a:p>
          <a:p>
            <a:pPr algn="ctr"/>
            <a:r>
              <a:rPr lang="hu-HU" sz="1300">
                <a:solidFill>
                  <a:srgbClr val="000000"/>
                </a:solidFill>
              </a:rPr>
              <a:t>Simple scaling, e.g.</a:t>
            </a:r>
          </a:p>
          <a:p>
            <a:pPr algn="ctr"/>
            <a:r>
              <a:rPr lang="hu-HU" sz="1300">
                <a:solidFill>
                  <a:srgbClr val="000000"/>
                </a:solidFill>
              </a:rPr>
              <a:t>from 28 nm to 16 nm </a:t>
            </a:r>
            <a:endParaRPr lang="en-US" sz="1300">
              <a:solidFill>
                <a:srgbClr val="000000"/>
              </a:solidFill>
            </a:endParaRPr>
          </a:p>
        </p:txBody>
      </p:sp>
      <p:sp>
        <p:nvSpPr>
          <p:cNvPr id="16" name="TextBox 16"/>
          <p:cNvSpPr txBox="1"/>
          <p:nvPr/>
        </p:nvSpPr>
        <p:spPr>
          <a:xfrm>
            <a:off x="1839218" y="2467051"/>
            <a:ext cx="4983032" cy="1369606"/>
          </a:xfrm>
          <a:prstGeom prst="rect">
            <a:avLst/>
          </a:prstGeom>
          <a:noFill/>
        </p:spPr>
        <p:txBody>
          <a:bodyPr wrap="none" rtlCol="0">
            <a:spAutoFit/>
          </a:bodyPr>
          <a:lstStyle/>
          <a:p>
            <a:pPr algn="ctr"/>
            <a:r>
              <a:rPr lang="en-US" sz="1400">
                <a:solidFill>
                  <a:srgbClr val="000000"/>
                </a:solidFill>
              </a:rPr>
              <a:t>The design will be subdivided into</a:t>
            </a:r>
          </a:p>
          <a:p>
            <a:pPr algn="ctr"/>
            <a:r>
              <a:rPr lang="en-US" sz="1400">
                <a:solidFill>
                  <a:srgbClr val="000000"/>
                </a:solidFill>
              </a:rPr>
              <a:t> functional units and further on into blocks</a:t>
            </a:r>
          </a:p>
          <a:p>
            <a:pPr algn="ctr"/>
            <a:r>
              <a:rPr lang="en-US" sz="1400">
                <a:solidFill>
                  <a:srgbClr val="000000"/>
                </a:solidFill>
              </a:rPr>
              <a:t>and the appropriate implementation technique </a:t>
            </a:r>
          </a:p>
          <a:p>
            <a:pPr algn="ctr"/>
            <a:r>
              <a:rPr lang="en-US" sz="1400">
                <a:solidFill>
                  <a:srgbClr val="000000"/>
                </a:solidFill>
              </a:rPr>
              <a:t>(hand layout, structured layout or automated layout)</a:t>
            </a:r>
          </a:p>
          <a:p>
            <a:pPr algn="ctr"/>
            <a:r>
              <a:rPr lang="en-US" sz="1400">
                <a:solidFill>
                  <a:srgbClr val="000000"/>
                </a:solidFill>
              </a:rPr>
              <a:t> is chosen for each.  </a:t>
            </a:r>
          </a:p>
          <a:p>
            <a:pPr algn="ctr"/>
            <a:endParaRPr lang="en-US" sz="1300">
              <a:solidFill>
                <a:srgbClr val="000000"/>
              </a:solidFill>
            </a:endParaRPr>
          </a:p>
        </p:txBody>
      </p:sp>
      <p:sp>
        <p:nvSpPr>
          <p:cNvPr id="17" name="TextBox 17"/>
          <p:cNvSpPr txBox="1"/>
          <p:nvPr/>
        </p:nvSpPr>
        <p:spPr>
          <a:xfrm>
            <a:off x="273441" y="3655195"/>
            <a:ext cx="1822102" cy="492443"/>
          </a:xfrm>
          <a:prstGeom prst="rect">
            <a:avLst/>
          </a:prstGeom>
          <a:noFill/>
        </p:spPr>
        <p:txBody>
          <a:bodyPr wrap="none" rtlCol="0">
            <a:spAutoFit/>
          </a:bodyPr>
          <a:lstStyle/>
          <a:p>
            <a:pPr algn="ctr"/>
            <a:r>
              <a:rPr lang="en-US" sz="1300">
                <a:solidFill>
                  <a:srgbClr val="000000"/>
                </a:solidFill>
              </a:rPr>
              <a:t>Power/performance</a:t>
            </a:r>
          </a:p>
          <a:p>
            <a:pPr algn="ctr"/>
            <a:r>
              <a:rPr lang="en-US" sz="1300">
                <a:solidFill>
                  <a:srgbClr val="000000"/>
                </a:solidFill>
              </a:rPr>
              <a:t>optimized</a:t>
            </a:r>
          </a:p>
        </p:txBody>
      </p:sp>
      <p:sp>
        <p:nvSpPr>
          <p:cNvPr id="18" name="TextBox 18"/>
          <p:cNvSpPr txBox="1"/>
          <p:nvPr/>
        </p:nvSpPr>
        <p:spPr>
          <a:xfrm>
            <a:off x="6602004" y="3666725"/>
            <a:ext cx="1951175" cy="492443"/>
          </a:xfrm>
          <a:prstGeom prst="rect">
            <a:avLst/>
          </a:prstGeom>
          <a:noFill/>
        </p:spPr>
        <p:txBody>
          <a:bodyPr wrap="none" rtlCol="0">
            <a:spAutoFit/>
          </a:bodyPr>
          <a:lstStyle/>
          <a:p>
            <a:pPr algn="ctr"/>
            <a:r>
              <a:rPr lang="en-US" sz="1300">
                <a:solidFill>
                  <a:srgbClr val="000000"/>
                </a:solidFill>
              </a:rPr>
              <a:t>Implementation time</a:t>
            </a:r>
          </a:p>
          <a:p>
            <a:pPr algn="ctr"/>
            <a:r>
              <a:rPr lang="en-US" sz="1300">
                <a:solidFill>
                  <a:srgbClr val="000000"/>
                </a:solidFill>
              </a:rPr>
              <a:t>optimized</a:t>
            </a:r>
          </a:p>
        </p:txBody>
      </p:sp>
      <p:sp>
        <p:nvSpPr>
          <p:cNvPr id="19" name="Left-Right Arrow 19"/>
          <p:cNvSpPr/>
          <p:nvPr/>
        </p:nvSpPr>
        <p:spPr bwMode="auto">
          <a:xfrm>
            <a:off x="2277952" y="3744036"/>
            <a:ext cx="4021304" cy="405044"/>
          </a:xfrm>
          <a:prstGeom prst="leftRightArrow">
            <a:avLst/>
          </a:prstGeom>
          <a:solidFill>
            <a:schemeClr val="accent2">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300" b="1">
              <a:solidFill>
                <a:srgbClr val="000000"/>
              </a:solidFill>
            </a:endParaRPr>
          </a:p>
        </p:txBody>
      </p:sp>
      <p:sp>
        <p:nvSpPr>
          <p:cNvPr id="20" name="Right Arrow 20"/>
          <p:cNvSpPr/>
          <p:nvPr/>
        </p:nvSpPr>
        <p:spPr bwMode="auto">
          <a:xfrm>
            <a:off x="340835" y="4474203"/>
            <a:ext cx="8101595" cy="225025"/>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endParaRPr>
          </a:p>
        </p:txBody>
      </p:sp>
      <p:sp>
        <p:nvSpPr>
          <p:cNvPr id="21" name="TextBox 21"/>
          <p:cNvSpPr txBox="1"/>
          <p:nvPr/>
        </p:nvSpPr>
        <p:spPr>
          <a:xfrm>
            <a:off x="72389" y="440668"/>
            <a:ext cx="7078733" cy="369332"/>
          </a:xfrm>
          <a:prstGeom prst="rect">
            <a:avLst/>
          </a:prstGeom>
          <a:noFill/>
        </p:spPr>
        <p:txBody>
          <a:bodyPr wrap="square" rtlCol="0">
            <a:spAutoFit/>
          </a:bodyPr>
          <a:lstStyle/>
          <a:p>
            <a:r>
              <a:rPr lang="en-US">
                <a:solidFill>
                  <a:srgbClr val="2D2D8A"/>
                </a:solidFill>
              </a:rPr>
              <a:t>Evolution of the approaches used for circuit design</a:t>
            </a:r>
            <a:r>
              <a:rPr lang="hu-HU">
                <a:solidFill>
                  <a:srgbClr val="2D2D8A"/>
                </a:solidFill>
              </a:rPr>
              <a:t> -1</a:t>
            </a:r>
            <a:r>
              <a:rPr lang="en-US">
                <a:solidFill>
                  <a:srgbClr val="2D2D8A"/>
                </a:solidFill>
              </a:rPr>
              <a:t> </a:t>
            </a:r>
            <a:r>
              <a:rPr lang="en-US">
                <a:solidFill>
                  <a:srgbClr val="000000"/>
                </a:solidFill>
              </a:rPr>
              <a:t>[</a:t>
            </a:r>
            <a:r>
              <a:rPr lang="hu-HU">
                <a:solidFill>
                  <a:srgbClr val="000000"/>
                </a:solidFill>
              </a:rPr>
              <a:t>1</a:t>
            </a:r>
            <a:r>
              <a:rPr lang="en-US">
                <a:solidFill>
                  <a:srgbClr val="000000"/>
                </a:solidFill>
              </a:rPr>
              <a:t>]</a:t>
            </a:r>
          </a:p>
        </p:txBody>
      </p:sp>
      <p:sp>
        <p:nvSpPr>
          <p:cNvPr id="22" name="TextBox 22"/>
          <p:cNvSpPr txBox="1"/>
          <p:nvPr/>
        </p:nvSpPr>
        <p:spPr>
          <a:xfrm>
            <a:off x="4159811" y="4226334"/>
            <a:ext cx="715972" cy="428086"/>
          </a:xfrm>
          <a:prstGeom prst="rect">
            <a:avLst/>
          </a:prstGeom>
          <a:noFill/>
        </p:spPr>
        <p:txBody>
          <a:bodyPr wrap="none" rtlCol="0">
            <a:spAutoFit/>
          </a:bodyPr>
          <a:lstStyle/>
          <a:p>
            <a:r>
              <a:rPr lang="en-US" sz="1300">
                <a:solidFill>
                  <a:srgbClr val="000000"/>
                </a:solidFill>
              </a:rPr>
              <a:t>Trend</a:t>
            </a:r>
          </a:p>
        </p:txBody>
      </p:sp>
    </p:spTree>
    <p:extLst>
      <p:ext uri="{BB962C8B-B14F-4D97-AF65-F5344CB8AC3E}">
        <p14:creationId xmlns:p14="http://schemas.microsoft.com/office/powerpoint/2010/main" val="107135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4" grpId="0"/>
      <p:bldP spid="15" grpId="0"/>
      <p:bldP spid="16" grpId="0"/>
      <p:bldP spid="17" grpId="0"/>
      <p:bldP spid="18" grpId="0"/>
      <p:bldP spid="19" grpId="0" animBg="1"/>
      <p:bldP spid="20" grpId="0" animBg="1"/>
      <p:bldP spid="2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(7)</a:t>
            </a:r>
          </a:p>
        </p:txBody>
      </p:sp>
      <p:grpSp>
        <p:nvGrpSpPr>
          <p:cNvPr id="3" name="Group 2"/>
          <p:cNvGrpSpPr/>
          <p:nvPr/>
        </p:nvGrpSpPr>
        <p:grpSpPr>
          <a:xfrm>
            <a:off x="431540" y="1493785"/>
            <a:ext cx="2282143" cy="3249505"/>
            <a:chOff x="5481753" y="2843935"/>
            <a:chExt cx="2282143" cy="3249505"/>
          </a:xfrm>
        </p:grpSpPr>
        <p:sp>
          <p:nvSpPr>
            <p:cNvPr id="4" name="Téglalap 21"/>
            <p:cNvSpPr/>
            <p:nvPr/>
          </p:nvSpPr>
          <p:spPr bwMode="auto">
            <a:xfrm>
              <a:off x="5481753" y="2843935"/>
              <a:ext cx="2282143" cy="324950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églalap 12"/>
            <p:cNvSpPr/>
            <p:nvPr/>
          </p:nvSpPr>
          <p:spPr bwMode="auto">
            <a:xfrm>
              <a:off x="5578104" y="3882052"/>
              <a:ext cx="1008062" cy="13668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églalap 13"/>
            <p:cNvSpPr/>
            <p:nvPr/>
          </p:nvSpPr>
          <p:spPr bwMode="auto">
            <a:xfrm>
              <a:off x="5616204"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7" name="Téglalap 14"/>
            <p:cNvSpPr/>
            <p:nvPr/>
          </p:nvSpPr>
          <p:spPr bwMode="auto">
            <a:xfrm>
              <a:off x="6113091"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8" name="Téglalap 15"/>
            <p:cNvSpPr/>
            <p:nvPr/>
          </p:nvSpPr>
          <p:spPr bwMode="auto">
            <a:xfrm>
              <a:off x="5616204"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9" name="Téglalap 16"/>
            <p:cNvSpPr/>
            <p:nvPr/>
          </p:nvSpPr>
          <p:spPr bwMode="auto">
            <a:xfrm>
              <a:off x="6113091"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sp>
          <p:nvSpPr>
            <p:cNvPr id="10" name="Téglalap 17"/>
            <p:cNvSpPr/>
            <p:nvPr/>
          </p:nvSpPr>
          <p:spPr bwMode="auto">
            <a:xfrm>
              <a:off x="5652521" y="5631477"/>
              <a:ext cx="2052638" cy="36036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Cache </a:t>
              </a:r>
              <a:r>
                <a:rPr kumimoji="0" lang="hu-HU" sz="900" b="0" i="0" u="none" strike="noStrike" kern="1200" cap="none" spc="0" normalizeH="0" baseline="0" noProof="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coherent</a:t>
              </a: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hu-HU" sz="900" b="0" i="0" u="none" strike="noStrike" kern="1200" cap="none" spc="0" normalizeH="0" baseline="0" noProof="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interconnect</a:t>
              </a:r>
              <a:endPar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1" name="Egyenes összekötő nyíllal 20"/>
            <p:cNvCxnSpPr/>
            <p:nvPr/>
          </p:nvCxnSpPr>
          <p:spPr bwMode="auto">
            <a:xfrm>
              <a:off x="6098072" y="5267940"/>
              <a:ext cx="0" cy="36036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Szövegdoboz 23"/>
            <p:cNvSpPr txBox="1">
              <a:spLocks noChangeArrowheads="1"/>
            </p:cNvSpPr>
            <p:nvPr/>
          </p:nvSpPr>
          <p:spPr bwMode="auto">
            <a:xfrm>
              <a:off x="5576111" y="3404602"/>
              <a:ext cx="994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rPr>
                <a:t>Cluster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rPr>
                <a:t>LITTLE cores</a:t>
              </a:r>
              <a:endParaRPr kumimoji="0" lang="hu-HU"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endParaRPr>
            </a:p>
          </p:txBody>
        </p:sp>
        <p:cxnSp>
          <p:nvCxnSpPr>
            <p:cNvPr id="13" name="Egyenes összekötő nyíllal 148"/>
            <p:cNvCxnSpPr/>
            <p:nvPr/>
          </p:nvCxnSpPr>
          <p:spPr bwMode="auto">
            <a:xfrm>
              <a:off x="7216209" y="5279052"/>
              <a:ext cx="0" cy="36036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Szövegdoboz 22"/>
            <p:cNvSpPr txBox="1">
              <a:spLocks noChangeArrowheads="1"/>
            </p:cNvSpPr>
            <p:nvPr/>
          </p:nvSpPr>
          <p:spPr bwMode="auto">
            <a:xfrm>
              <a:off x="6778126" y="2941658"/>
              <a:ext cx="84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rPr>
                <a:t>big cores</a:t>
              </a:r>
              <a:endParaRPr kumimoji="0" lang="hu-HU" altLang="en-US" sz="1000" b="1" i="0" u="none" strike="noStrike" kern="1200" cap="none" spc="0" normalizeH="0" baseline="0" noProof="0">
                <a:ln>
                  <a:noFill/>
                </a:ln>
                <a:solidFill>
                  <a:srgbClr val="000000"/>
                </a:solidFill>
                <a:effectLst/>
                <a:uLnTx/>
                <a:uFillTx/>
                <a:latin typeface="Arial" pitchFamily="34" charset="0"/>
                <a:ea typeface="Verdana" pitchFamily="34" charset="0"/>
                <a:cs typeface="+mn-cs"/>
              </a:endParaRPr>
            </a:p>
          </p:txBody>
        </p:sp>
        <p:sp>
          <p:nvSpPr>
            <p:cNvPr id="15" name="Téglalap 11"/>
            <p:cNvSpPr/>
            <p:nvPr/>
          </p:nvSpPr>
          <p:spPr bwMode="auto">
            <a:xfrm>
              <a:off x="6661647" y="3441495"/>
              <a:ext cx="1044575" cy="188753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p:cNvSpPr/>
            <p:nvPr/>
          </p:nvSpPr>
          <p:spPr bwMode="auto">
            <a:xfrm>
              <a:off x="6661647" y="3431419"/>
              <a:ext cx="1044575" cy="1878564"/>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7" name="Téglalap 3"/>
            <p:cNvSpPr/>
            <p:nvPr/>
          </p:nvSpPr>
          <p:spPr bwMode="auto">
            <a:xfrm>
              <a:off x="6716756"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18" name="Téglalap 4"/>
            <p:cNvSpPr/>
            <p:nvPr/>
          </p:nvSpPr>
          <p:spPr bwMode="auto">
            <a:xfrm>
              <a:off x="7219168"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19" name="Téglalap 5"/>
            <p:cNvSpPr/>
            <p:nvPr/>
          </p:nvSpPr>
          <p:spPr bwMode="auto">
            <a:xfrm>
              <a:off x="6717602"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20" name="Téglalap 6"/>
            <p:cNvSpPr/>
            <p:nvPr/>
          </p:nvSpPr>
          <p:spPr bwMode="auto">
            <a:xfrm>
              <a:off x="7219168"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grpSp>
      <p:grpSp>
        <p:nvGrpSpPr>
          <p:cNvPr id="22" name="Group 21"/>
          <p:cNvGrpSpPr/>
          <p:nvPr/>
        </p:nvGrpSpPr>
        <p:grpSpPr>
          <a:xfrm>
            <a:off x="3264836" y="4509120"/>
            <a:ext cx="5769472" cy="2017059"/>
            <a:chOff x="3211048" y="4034118"/>
            <a:chExt cx="5769472" cy="2017059"/>
          </a:xfrm>
        </p:grpSpPr>
        <p:sp>
          <p:nvSpPr>
            <p:cNvPr id="23" name="Rectangle 22"/>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rPr>
                <a:t>To</a:t>
              </a:r>
            </a:p>
          </p:txBody>
        </p:sp>
        <p:pic>
          <p:nvPicPr>
            <p:cNvPr id="24" name="Picture 23"/>
            <p:cNvPicPr>
              <a:picLocks noChangeAspect="1"/>
            </p:cNvPicPr>
            <p:nvPr/>
          </p:nvPicPr>
          <p:blipFill rotWithShape="1">
            <a:blip r:embed="rId2"/>
            <a:srcRect l="8397" t="80380" b="2530"/>
            <a:stretch/>
          </p:blipFill>
          <p:spPr>
            <a:xfrm>
              <a:off x="3545756" y="5205030"/>
              <a:ext cx="5434764" cy="699245"/>
            </a:xfrm>
            <a:prstGeom prst="rect">
              <a:avLst/>
            </a:prstGeom>
          </p:spPr>
        </p:pic>
        <p:pic>
          <p:nvPicPr>
            <p:cNvPr id="25" name="Picture 24"/>
            <p:cNvPicPr>
              <a:picLocks noChangeAspect="1"/>
            </p:cNvPicPr>
            <p:nvPr/>
          </p:nvPicPr>
          <p:blipFill rotWithShape="1">
            <a:blip r:embed="rId2"/>
            <a:srcRect t="58032" r="3480" b="20387"/>
            <a:stretch/>
          </p:blipFill>
          <p:spPr>
            <a:xfrm>
              <a:off x="3211048" y="4308563"/>
              <a:ext cx="5726437" cy="883016"/>
            </a:xfrm>
            <a:prstGeom prst="rect">
              <a:avLst/>
            </a:prstGeom>
          </p:spPr>
        </p:pic>
      </p:grpSp>
      <p:pic>
        <p:nvPicPr>
          <p:cNvPr id="30" name="Picture 29"/>
          <p:cNvPicPr>
            <a:picLocks noChangeAspect="1"/>
          </p:cNvPicPr>
          <p:nvPr/>
        </p:nvPicPr>
        <p:blipFill rotWithShape="1">
          <a:blip r:embed="rId2"/>
          <a:srcRect b="41705"/>
          <a:stretch/>
        </p:blipFill>
        <p:spPr>
          <a:xfrm>
            <a:off x="3417237" y="1358770"/>
            <a:ext cx="5589494" cy="3015335"/>
          </a:xfrm>
          <a:prstGeom prst="rect">
            <a:avLst/>
          </a:prstGeom>
        </p:spPr>
      </p:pic>
      <p:sp>
        <p:nvSpPr>
          <p:cNvPr id="32" name="TextBox 31"/>
          <p:cNvSpPr txBox="1"/>
          <p:nvPr/>
        </p:nvSpPr>
        <p:spPr>
          <a:xfrm>
            <a:off x="3671900" y="4412141"/>
            <a:ext cx="493064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To cache coherent interconnect through the </a:t>
            </a:r>
            <a:r>
              <a:rPr kumimoji="0" lang="en-US" sz="1200" b="0" i="0" u="none" strike="noStrike" kern="1200" cap="none" spc="0" normalizeH="0" baseline="0" noProof="0" err="1">
                <a:ln>
                  <a:noFill/>
                </a:ln>
                <a:solidFill>
                  <a:srgbClr val="000000"/>
                </a:solidFill>
                <a:effectLst/>
                <a:uLnTx/>
                <a:uFillTx/>
                <a:latin typeface="Verdana"/>
                <a:ea typeface="+mn-ea"/>
                <a:cs typeface="+mn-cs"/>
              </a:rPr>
              <a:t>AMBA4</a:t>
            </a:r>
            <a:r>
              <a:rPr kumimoji="0" lang="en-US" sz="1200" b="0" i="0" u="none" strike="noStrike" kern="1200" cap="none" spc="0" normalizeH="0" baseline="0" noProof="0">
                <a:ln>
                  <a:noFill/>
                </a:ln>
                <a:solidFill>
                  <a:srgbClr val="000000"/>
                </a:solidFill>
                <a:effectLst/>
                <a:uLnTx/>
                <a:uFillTx/>
                <a:latin typeface="Verdana"/>
                <a:ea typeface="+mn-ea"/>
                <a:cs typeface="+mn-cs"/>
              </a:rPr>
              <a:t> ACE bus </a:t>
            </a:r>
          </a:p>
        </p:txBody>
      </p:sp>
      <p:sp>
        <p:nvSpPr>
          <p:cNvPr id="33" name="TextBox 32"/>
          <p:cNvSpPr txBox="1"/>
          <p:nvPr/>
        </p:nvSpPr>
        <p:spPr>
          <a:xfrm>
            <a:off x="76327" y="452165"/>
            <a:ext cx="90954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The </a:t>
            </a:r>
            <a:r>
              <a:rPr kumimoji="0" lang="en-US" sz="1800" b="0" i="0" u="none" strike="noStrike" kern="1200" cap="none" spc="0" normalizeH="0" baseline="0" noProof="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a:ln>
                  <a:noFill/>
                </a:ln>
                <a:solidFill>
                  <a:srgbClr val="2D2D8A"/>
                </a:solidFill>
                <a:effectLst/>
                <a:uLnTx/>
                <a:uFillTx/>
                <a:latin typeface="Verdana"/>
                <a:ea typeface="+mn-ea"/>
                <a:cs typeface="+mn-cs"/>
              </a:rPr>
              <a:t> core cluster as an evolution of the </a:t>
            </a:r>
            <a:r>
              <a:rPr kumimoji="0" lang="en-US" sz="1800" b="0" i="0" u="none" strike="noStrike" kern="1200" cap="none" spc="0" normalizeH="0" baseline="0" noProof="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a:ln>
                  <a:noFill/>
                </a:ln>
                <a:solidFill>
                  <a:srgbClr val="2D2D8A"/>
                </a:solidFill>
                <a:effectLst/>
                <a:uLnTx/>
                <a:uFillTx/>
                <a:latin typeface="Verdana"/>
                <a:ea typeface="+mn-ea"/>
                <a:cs typeface="+mn-cs"/>
              </a:rPr>
              <a:t> technology -1</a:t>
            </a:r>
          </a:p>
        </p:txBody>
      </p:sp>
      <p:sp>
        <p:nvSpPr>
          <p:cNvPr id="34" name="TextBox 33"/>
          <p:cNvSpPr txBox="1"/>
          <p:nvPr/>
        </p:nvSpPr>
        <p:spPr>
          <a:xfrm>
            <a:off x="323422" y="1088740"/>
            <a:ext cx="28444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Verdana"/>
                <a:ea typeface="+mn-ea"/>
                <a:cs typeface="+mn-cs"/>
              </a:rPr>
              <a:t>big and LITTLE core clusters</a:t>
            </a:r>
          </a:p>
        </p:txBody>
      </p:sp>
      <p:sp>
        <p:nvSpPr>
          <p:cNvPr id="35" name="TextBox 34"/>
          <p:cNvSpPr txBox="1"/>
          <p:nvPr/>
        </p:nvSpPr>
        <p:spPr>
          <a:xfrm>
            <a:off x="4481990" y="1088740"/>
            <a:ext cx="35553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Verdana"/>
                <a:ea typeface="+mn-ea"/>
                <a:cs typeface="+mn-cs"/>
              </a:rPr>
              <a:t>A single </a:t>
            </a:r>
            <a:r>
              <a:rPr kumimoji="0" lang="en-US" sz="1200" b="1" i="0" u="none" strike="noStrike" kern="1200" cap="none" spc="0" normalizeH="0" baseline="0" noProof="0" err="1">
                <a:ln>
                  <a:noFill/>
                </a:ln>
                <a:solidFill>
                  <a:srgbClr val="000000"/>
                </a:solidFill>
                <a:effectLst/>
                <a:uLnTx/>
                <a:uFillTx/>
                <a:latin typeface="Verdana"/>
                <a:ea typeface="+mn-ea"/>
                <a:cs typeface="+mn-cs"/>
              </a:rPr>
              <a:t>DynamIQ</a:t>
            </a:r>
            <a:r>
              <a:rPr kumimoji="0" lang="en-US" sz="1200" b="1" i="0" u="none" strike="noStrike" kern="1200" cap="none" spc="0" normalizeH="0" baseline="0" noProof="0">
                <a:ln>
                  <a:noFill/>
                </a:ln>
                <a:solidFill>
                  <a:srgbClr val="000000"/>
                </a:solidFill>
                <a:effectLst/>
                <a:uLnTx/>
                <a:uFillTx/>
                <a:latin typeface="Verdana"/>
                <a:ea typeface="+mn-ea"/>
                <a:cs typeface="+mn-cs"/>
              </a:rPr>
              <a:t> core cluster </a:t>
            </a:r>
            <a:r>
              <a:rPr lang="hu-HU" sz="1200">
                <a:solidFill>
                  <a:srgbClr val="000000"/>
                </a:solidFill>
                <a:latin typeface="Verdana"/>
              </a:rPr>
              <a:t>[</a:t>
            </a:r>
            <a:r>
              <a:rPr kumimoji="0" lang="en-US" sz="1200" b="0" i="0" u="none" strike="noStrike" kern="1200" cap="none" spc="0" normalizeH="0" baseline="0" noProof="0">
                <a:ln>
                  <a:noFill/>
                </a:ln>
                <a:solidFill>
                  <a:srgbClr val="000000"/>
                </a:solidFill>
                <a:effectLst/>
                <a:uLnTx/>
                <a:uFillTx/>
                <a:latin typeface="Verdana"/>
                <a:ea typeface="+mn-ea"/>
                <a:cs typeface="+mn-cs"/>
              </a:rPr>
              <a:t>118</a:t>
            </a:r>
            <a:r>
              <a:rPr lang="hu-HU" sz="1200">
                <a:solidFill>
                  <a:srgbClr val="000000"/>
                </a:solidFill>
                <a:latin typeface="Verdana"/>
              </a:rPr>
              <a: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36" name="TextBox 35"/>
          <p:cNvSpPr txBox="1"/>
          <p:nvPr/>
        </p:nvSpPr>
        <p:spPr>
          <a:xfrm>
            <a:off x="271997" y="4959170"/>
            <a:ext cx="258917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Two separate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with up to 4 cores each (2011)</a:t>
            </a:r>
          </a:p>
        </p:txBody>
      </p:sp>
      <p:sp>
        <p:nvSpPr>
          <p:cNvPr id="37" name="TextBox 36"/>
          <p:cNvSpPr txBox="1"/>
          <p:nvPr/>
        </p:nvSpPr>
        <p:spPr>
          <a:xfrm>
            <a:off x="3876646" y="6379549"/>
            <a:ext cx="449437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 single cluster of up to 8 cores of up to two core types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(but up to 4 big cores) (2017)</a:t>
            </a:r>
          </a:p>
        </p:txBody>
      </p:sp>
    </p:spTree>
    <p:extLst>
      <p:ext uri="{BB962C8B-B14F-4D97-AF65-F5344CB8AC3E}">
        <p14:creationId xmlns:p14="http://schemas.microsoft.com/office/powerpoint/2010/main" val="2414543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(8)</a:t>
            </a:r>
          </a:p>
        </p:txBody>
      </p:sp>
      <p:sp>
        <p:nvSpPr>
          <p:cNvPr id="6" name="TextBox 5"/>
          <p:cNvSpPr txBox="1"/>
          <p:nvPr/>
        </p:nvSpPr>
        <p:spPr>
          <a:xfrm>
            <a:off x="107504" y="800708"/>
            <a:ext cx="8899231" cy="584775"/>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It assumes </a:t>
            </a:r>
            <a:r>
              <a:rPr kumimoji="0" lang="en-US" sz="1600" b="0" i="0" u="none" strike="noStrike" kern="1200" cap="none" spc="0" normalizeH="0" baseline="0" noProof="0">
                <a:ln>
                  <a:noFill/>
                </a:ln>
                <a:solidFill>
                  <a:srgbClr val="0070C0"/>
                </a:solidFill>
                <a:effectLst/>
                <a:uLnTx/>
                <a:uFillTx/>
                <a:latin typeface="Verdana"/>
                <a:ea typeface="+mn-ea"/>
                <a:cs typeface="+mn-cs"/>
              </a:rPr>
              <a:t>Armv8.2-A compatible cores</a:t>
            </a:r>
            <a:r>
              <a:rPr kumimoji="0" lang="en-US" sz="1600" b="0" i="0" u="none" strike="noStrike" kern="1200" cap="none" spc="0" normalizeH="0" baseline="0" noProof="0">
                <a:ln>
                  <a:noFill/>
                </a:ln>
                <a:solidFill>
                  <a:srgbClr val="000000"/>
                </a:solidFill>
                <a:effectLst/>
                <a:uLnTx/>
                <a:uFillTx/>
                <a:latin typeface="Verdana"/>
                <a:ea typeface="+mn-ea"/>
                <a:cs typeface="+mn-cs"/>
              </a:rPr>
              <a:t>, such as the Cortex-A55 and Cortex-A75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or subsequent Cortex-A7x cores.     </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Box 6"/>
          <p:cNvSpPr txBox="1"/>
          <p:nvPr/>
        </p:nvSpPr>
        <p:spPr>
          <a:xfrm>
            <a:off x="76327" y="452165"/>
            <a:ext cx="90954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The </a:t>
            </a:r>
            <a:r>
              <a:rPr kumimoji="0" lang="en-US" sz="1800" b="0" i="0" u="none" strike="noStrike" kern="1200" cap="none" spc="0" normalizeH="0" baseline="0" noProof="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a:ln>
                  <a:noFill/>
                </a:ln>
                <a:solidFill>
                  <a:srgbClr val="2D2D8A"/>
                </a:solidFill>
                <a:effectLst/>
                <a:uLnTx/>
                <a:uFillTx/>
                <a:latin typeface="Verdana"/>
                <a:ea typeface="+mn-ea"/>
                <a:cs typeface="+mn-cs"/>
              </a:rPr>
              <a:t> core cluster as an evolution of the </a:t>
            </a:r>
            <a:r>
              <a:rPr kumimoji="0" lang="en-US" sz="1800" b="0" i="0" u="none" strike="noStrike" kern="1200" cap="none" spc="0" normalizeH="0" baseline="0" noProof="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a:ln>
                  <a:noFill/>
                </a:ln>
                <a:solidFill>
                  <a:srgbClr val="2D2D8A"/>
                </a:solidFill>
                <a:effectLst/>
                <a:uLnTx/>
                <a:uFillTx/>
                <a:latin typeface="Verdana"/>
                <a:ea typeface="+mn-ea"/>
                <a:cs typeface="+mn-cs"/>
              </a:rPr>
              <a:t> technology -2</a:t>
            </a:r>
          </a:p>
        </p:txBody>
      </p:sp>
    </p:spTree>
    <p:extLst>
      <p:ext uri="{BB962C8B-B14F-4D97-AF65-F5344CB8AC3E}">
        <p14:creationId xmlns:p14="http://schemas.microsoft.com/office/powerpoint/2010/main" val="41050382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(9)</a:t>
            </a:r>
          </a:p>
        </p:txBody>
      </p:sp>
      <p:sp>
        <p:nvSpPr>
          <p:cNvPr id="3" name="TextBox 2"/>
          <p:cNvSpPr txBox="1"/>
          <p:nvPr/>
        </p:nvSpPr>
        <p:spPr>
          <a:xfrm>
            <a:off x="71500" y="440668"/>
            <a:ext cx="70770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Main enhancements introduced by </a:t>
            </a:r>
            <a:r>
              <a:rPr kumimoji="0" lang="en-US" sz="1800" b="0" i="0" u="none" strike="noStrike" kern="1200" cap="none" spc="0" normalizeH="0" baseline="0" noProof="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a:ln>
                  <a:noFill/>
                </a:ln>
                <a:solidFill>
                  <a:srgbClr val="2D2D8A"/>
                </a:solidFill>
                <a:effectLst/>
                <a:uLnTx/>
                <a:uFillTx/>
                <a:latin typeface="Verdana"/>
                <a:ea typeface="+mn-ea"/>
                <a:cs typeface="+mn-cs"/>
              </a:rPr>
              <a:t> core clusters </a:t>
            </a:r>
          </a:p>
        </p:txBody>
      </p:sp>
      <p:sp>
        <p:nvSpPr>
          <p:cNvPr id="4" name="TextBox 3"/>
          <p:cNvSpPr txBox="1"/>
          <p:nvPr/>
        </p:nvSpPr>
        <p:spPr>
          <a:xfrm>
            <a:off x="262362" y="820256"/>
            <a:ext cx="7580921" cy="1528624"/>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Up to 8 CPU cores of up to two core types </a:t>
            </a:r>
            <a:r>
              <a:rPr kumimoji="0" lang="en-US" sz="1600" b="0" i="0" u="none" strike="noStrike" kern="1200" cap="none" spc="0" normalizeH="0" baseline="0" noProof="0">
                <a:ln>
                  <a:noFill/>
                </a:ln>
                <a:solidFill>
                  <a:srgbClr val="000000"/>
                </a:solidFill>
                <a:effectLst/>
                <a:uLnTx/>
                <a:uFillTx/>
                <a:latin typeface="Verdana"/>
                <a:ea typeface="+mn-ea"/>
                <a:cs typeface="+mn-cs"/>
              </a:rPr>
              <a:t>(Armv8.2-A ISA based )</a:t>
            </a:r>
          </a:p>
          <a:p>
            <a:pPr marL="342900" marR="0" lvl="0" indent="-342900" algn="l" defTabSz="9144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Private (per-core) </a:t>
            </a:r>
            <a:r>
              <a:rPr kumimoji="0" lang="en-US" sz="1600" b="0" i="0" u="none" strike="noStrike" kern="1200" cap="none" spc="0" normalizeH="0" baseline="0" noProof="0" err="1">
                <a:ln>
                  <a:noFill/>
                </a:ln>
                <a:solidFill>
                  <a:srgbClr val="0070C0"/>
                </a:solidFill>
                <a:effectLst/>
                <a:uLnTx/>
                <a:uFillTx/>
                <a:latin typeface="Verdana"/>
                <a:ea typeface="+mn-ea"/>
                <a:cs typeface="+mn-cs"/>
              </a:rPr>
              <a:t>L2</a:t>
            </a:r>
            <a:r>
              <a:rPr kumimoji="0" lang="en-US" sz="1600" b="0" i="0" u="none" strike="noStrike" kern="1200" cap="none" spc="0" normalizeH="0" baseline="0" noProof="0">
                <a:ln>
                  <a:noFill/>
                </a:ln>
                <a:solidFill>
                  <a:srgbClr val="0070C0"/>
                </a:solidFill>
                <a:effectLst/>
                <a:uLnTx/>
                <a:uFillTx/>
                <a:latin typeface="Verdana"/>
                <a:ea typeface="+mn-ea"/>
                <a:cs typeface="+mn-cs"/>
              </a:rPr>
              <a:t> </a:t>
            </a:r>
            <a:r>
              <a:rPr kumimoji="0" lang="en-US" sz="1600" b="0" i="0" u="none" strike="noStrike" kern="1200" cap="none" spc="0" normalizeH="0" baseline="0" noProof="0">
                <a:ln>
                  <a:noFill/>
                </a:ln>
                <a:solidFill>
                  <a:srgbClr val="2D2D8A"/>
                </a:solidFill>
                <a:effectLst/>
                <a:uLnTx/>
                <a:uFillTx/>
                <a:latin typeface="Verdana"/>
                <a:ea typeface="+mn-ea"/>
                <a:cs typeface="+mn-cs"/>
              </a:rPr>
              <a:t>caches </a:t>
            </a:r>
            <a:r>
              <a:rPr kumimoji="0" lang="en-US" sz="1600" b="0" i="0" u="none" strike="noStrike" kern="1200" cap="none" spc="0" normalizeH="0" baseline="0" noProof="0">
                <a:ln>
                  <a:noFill/>
                </a:ln>
                <a:solidFill>
                  <a:srgbClr val="000000"/>
                </a:solidFill>
                <a:effectLst/>
                <a:uLnTx/>
                <a:uFillTx/>
                <a:latin typeface="Verdana"/>
                <a:ea typeface="+mn-ea"/>
                <a:cs typeface="+mn-cs"/>
              </a:rPr>
              <a:t>in the </a:t>
            </a:r>
            <a:r>
              <a:rPr kumimoji="0" lang="en-US" sz="1600" b="0" i="0" u="none" strike="noStrike" kern="1200" cap="none" spc="0" normalizeH="0" baseline="0" noProof="0">
                <a:ln>
                  <a:noFill/>
                </a:ln>
                <a:solidFill>
                  <a:srgbClr val="2D2D8A"/>
                </a:solidFill>
                <a:effectLst/>
                <a:uLnTx/>
                <a:uFillTx/>
                <a:latin typeface="Verdana"/>
                <a:ea typeface="+mn-ea"/>
                <a:cs typeface="+mn-cs"/>
              </a:rPr>
              <a:t>CPU cores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c) </a:t>
            </a:r>
            <a:r>
              <a:rPr kumimoji="0" lang="en-US" sz="1600" b="0" i="0" u="none" strike="noStrike" kern="1200" cap="none" spc="0" normalizeH="0" baseline="0" noProof="0" err="1">
                <a:ln>
                  <a:noFill/>
                </a:ln>
                <a:solidFill>
                  <a:srgbClr val="0070C0"/>
                </a:solidFill>
                <a:effectLst/>
                <a:uLnTx/>
                <a:uFillTx/>
                <a:latin typeface="Verdana"/>
                <a:ea typeface="+mn-ea"/>
                <a:cs typeface="+mn-cs"/>
              </a:rPr>
              <a:t>DynamIQ</a:t>
            </a:r>
            <a:r>
              <a:rPr kumimoji="0" lang="en-US" sz="1600" b="0" i="0" u="none" strike="noStrike" kern="1200" cap="none" spc="0" normalizeH="0" baseline="0" noProof="0">
                <a:ln>
                  <a:noFill/>
                </a:ln>
                <a:solidFill>
                  <a:srgbClr val="0070C0"/>
                </a:solidFill>
                <a:effectLst/>
                <a:uLnTx/>
                <a:uFillTx/>
                <a:latin typeface="Verdana"/>
                <a:ea typeface="+mn-ea"/>
                <a:cs typeface="+mn-cs"/>
              </a:rPr>
              <a:t> Shared Unit </a:t>
            </a:r>
            <a:r>
              <a:rPr kumimoji="0" lang="en-US" sz="1600" b="0" i="0" u="none" strike="noStrike" kern="1200" cap="none" spc="0" normalizeH="0" baseline="0" noProof="0">
                <a:ln>
                  <a:noFill/>
                </a:ln>
                <a:solidFill>
                  <a:srgbClr val="000000"/>
                </a:solidFill>
                <a:effectLst/>
                <a:uLnTx/>
                <a:uFillTx/>
                <a:latin typeface="Verdana"/>
                <a:ea typeface="+mn-ea"/>
                <a:cs typeface="+mn-cs"/>
              </a:rPr>
              <a:t>(</a:t>
            </a:r>
            <a:r>
              <a:rPr kumimoji="0" lang="en-US" sz="1600" b="0" i="0" u="none" strike="noStrike" kern="1200" cap="none" spc="0" normalizeH="0" baseline="0" noProof="0" err="1">
                <a:ln>
                  <a:noFill/>
                </a:ln>
                <a:solidFill>
                  <a:srgbClr val="000000"/>
                </a:solidFill>
                <a:effectLst/>
                <a:uLnTx/>
                <a:uFillTx/>
                <a:latin typeface="Verdana"/>
                <a:ea typeface="+mn-ea"/>
                <a:cs typeface="+mn-cs"/>
              </a:rPr>
              <a:t>DSU</a:t>
            </a:r>
            <a:r>
              <a:rPr kumimoji="0" lang="en-US" sz="1600" b="0" i="0" u="none" strike="noStrike" kern="1200" cap="none" spc="0" normalizeH="0" baseline="0" noProof="0">
                <a:ln>
                  <a:noFill/>
                </a:ln>
                <a:solidFill>
                  <a:srgbClr val="000000"/>
                </a:solidFill>
                <a:effectLst/>
                <a:uLnTx/>
                <a:uFillTx/>
                <a:latin typeface="Verdana"/>
                <a:ea typeface="+mn-ea"/>
                <a:cs typeface="+mn-cs"/>
              </a:rPr>
              <a:t>) with a </a:t>
            </a:r>
            <a:r>
              <a:rPr kumimoji="0" lang="en-US" sz="1600" b="0" i="0" u="none" strike="noStrike" kern="1200" cap="none" spc="0" normalizeH="0" baseline="0" noProof="0">
                <a:ln>
                  <a:noFill/>
                </a:ln>
                <a:solidFill>
                  <a:srgbClr val="0070C0"/>
                </a:solidFill>
                <a:effectLst/>
                <a:uLnTx/>
                <a:uFillTx/>
                <a:latin typeface="Verdana"/>
                <a:ea typeface="+mn-ea"/>
                <a:cs typeface="+mn-cs"/>
              </a:rPr>
              <a:t>shared </a:t>
            </a:r>
            <a:r>
              <a:rPr kumimoji="0" lang="en-US" sz="1600" b="0" i="0" u="none" strike="noStrike" kern="1200" cap="none" spc="0" normalizeH="0" baseline="0" noProof="0" err="1">
                <a:ln>
                  <a:noFill/>
                </a:ln>
                <a:solidFill>
                  <a:srgbClr val="0070C0"/>
                </a:solidFill>
                <a:effectLst/>
                <a:uLnTx/>
                <a:uFillTx/>
                <a:latin typeface="Verdana"/>
                <a:ea typeface="+mn-ea"/>
                <a:cs typeface="+mn-cs"/>
              </a:rPr>
              <a:t>L3</a:t>
            </a:r>
            <a:r>
              <a:rPr kumimoji="0" lang="en-US" sz="1600" b="0" i="0" u="none" strike="noStrike" kern="1200" cap="none" spc="0" normalizeH="0" baseline="0" noProof="0">
                <a:ln>
                  <a:noFill/>
                </a:ln>
                <a:solidFill>
                  <a:srgbClr val="0070C0"/>
                </a:solidFill>
                <a:effectLst/>
                <a:uLnTx/>
                <a:uFillTx/>
                <a:latin typeface="Verdana"/>
                <a:ea typeface="+mn-ea"/>
                <a:cs typeface="+mn-cs"/>
              </a:rPr>
              <a:t> cache </a:t>
            </a:r>
            <a:r>
              <a:rPr kumimoji="0" lang="en-US" sz="1600" b="0" i="0" u="none" strike="noStrike" kern="1200" cap="none" spc="0" normalizeH="0" baseline="0" noProof="0">
                <a:ln>
                  <a:noFill/>
                </a:ln>
                <a:solidFill>
                  <a:srgbClr val="000000"/>
                </a:solidFill>
                <a:effectLst/>
                <a:uLnTx/>
                <a:uFillTx/>
                <a:latin typeface="Verdana"/>
                <a:ea typeface="+mn-ea"/>
                <a:cs typeface="+mn-cs"/>
              </a:rPr>
              <a:t>and snoop filter</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d) Capability for partitioning the cores, the L3 cache and the ACP ports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e) Finer-grain frequency and voltage control</a:t>
            </a:r>
          </a:p>
        </p:txBody>
      </p:sp>
      <p:sp>
        <p:nvSpPr>
          <p:cNvPr id="6" name="TextBox 5"/>
          <p:cNvSpPr txBox="1"/>
          <p:nvPr/>
        </p:nvSpPr>
        <p:spPr>
          <a:xfrm>
            <a:off x="68485" y="6354325"/>
            <a:ext cx="9272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ACP: </a:t>
            </a:r>
            <a:r>
              <a:rPr kumimoji="0" lang="hu-HU" altLang="en-US"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hu-HU" altLang="en-US"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916685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(10)</a:t>
            </a:r>
          </a:p>
        </p:txBody>
      </p:sp>
      <p:pic>
        <p:nvPicPr>
          <p:cNvPr id="17" name="Picture 16"/>
          <p:cNvPicPr>
            <a:picLocks noChangeAspect="1"/>
          </p:cNvPicPr>
          <p:nvPr/>
        </p:nvPicPr>
        <p:blipFill rotWithShape="1">
          <a:blip r:embed="rId3"/>
          <a:srcRect b="41705"/>
          <a:stretch/>
        </p:blipFill>
        <p:spPr>
          <a:xfrm>
            <a:off x="3500434" y="1313765"/>
            <a:ext cx="5589494" cy="3015335"/>
          </a:xfrm>
          <a:prstGeom prst="rect">
            <a:avLst/>
          </a:prstGeom>
        </p:spPr>
      </p:pic>
      <p:grpSp>
        <p:nvGrpSpPr>
          <p:cNvPr id="5" name="Group 4"/>
          <p:cNvGrpSpPr/>
          <p:nvPr/>
        </p:nvGrpSpPr>
        <p:grpSpPr>
          <a:xfrm>
            <a:off x="3348033" y="4034118"/>
            <a:ext cx="5769472" cy="2017059"/>
            <a:chOff x="3211048" y="4034118"/>
            <a:chExt cx="5769472" cy="2017059"/>
          </a:xfrm>
        </p:grpSpPr>
        <p:sp>
          <p:nvSpPr>
            <p:cNvPr id="18" name="Rectangle 17"/>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5756" y="5205030"/>
              <a:ext cx="5434764" cy="699245"/>
            </a:xfrm>
            <a:prstGeom prst="rect">
              <a:avLst/>
            </a:prstGeom>
          </p:spPr>
        </p:pic>
        <p:pic>
          <p:nvPicPr>
            <p:cNvPr id="21" name="Picture 20"/>
            <p:cNvPicPr>
              <a:picLocks noChangeAspect="1"/>
            </p:cNvPicPr>
            <p:nvPr/>
          </p:nvPicPr>
          <p:blipFill rotWithShape="1">
            <a:blip r:embed="rId3"/>
            <a:srcRect t="58032" r="3480" b="20387"/>
            <a:stretch/>
          </p:blipFill>
          <p:spPr>
            <a:xfrm>
              <a:off x="3211048" y="4308563"/>
              <a:ext cx="5726437" cy="883016"/>
            </a:xfrm>
            <a:prstGeom prst="rect">
              <a:avLst/>
            </a:prstGeom>
          </p:spPr>
        </p:pic>
      </p:grpSp>
      <p:sp>
        <p:nvSpPr>
          <p:cNvPr id="22" name="TextBox 21"/>
          <p:cNvSpPr txBox="1"/>
          <p:nvPr/>
        </p:nvSpPr>
        <p:spPr>
          <a:xfrm>
            <a:off x="3904127" y="5929467"/>
            <a:ext cx="5399940" cy="81560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70C0"/>
                </a:solidFill>
                <a:effectLst/>
                <a:uLnTx/>
                <a:uFillTx/>
                <a:latin typeface="Verdana"/>
                <a:ea typeface="+mn-ea"/>
                <a:cs typeface="+mn-cs"/>
              </a:rPr>
              <a:t>Armv8.2-A support</a:t>
            </a:r>
            <a:r>
              <a:rPr kumimoji="0" lang="en-US" sz="1400" b="0" i="0" u="none" strike="noStrike" kern="1200" cap="none" spc="0" normalizeH="0" baseline="0" noProof="0">
                <a:ln>
                  <a:noFill/>
                </a:ln>
                <a:solidFill>
                  <a:srgbClr val="000000"/>
                </a:solidFill>
                <a:effectLst/>
                <a:uLnTx/>
                <a:uFillTx/>
                <a:latin typeface="Verdana"/>
                <a:ea typeface="+mn-ea"/>
                <a:cs typeface="+mn-cs"/>
              </a:rPr>
              <a: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Cortex-A55/75 and subsequent Cortex-A7x cores</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2 core types, up to 8 cores but only up to 4b/cluster </a:t>
            </a:r>
          </a:p>
        </p:txBody>
      </p:sp>
      <p:sp>
        <p:nvSpPr>
          <p:cNvPr id="27" name="TextBox 26"/>
          <p:cNvSpPr txBox="1"/>
          <p:nvPr/>
        </p:nvSpPr>
        <p:spPr>
          <a:xfrm>
            <a:off x="80834" y="446849"/>
            <a:ext cx="821789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 Up to 8 CPU cores of up to two core types (Armv8.2-A ISA based)</a:t>
            </a:r>
          </a:p>
        </p:txBody>
      </p:sp>
      <p:sp>
        <p:nvSpPr>
          <p:cNvPr id="28" name="TextBox 27"/>
          <p:cNvSpPr txBox="1"/>
          <p:nvPr/>
        </p:nvSpPr>
        <p:spPr>
          <a:xfrm>
            <a:off x="103088" y="5913276"/>
            <a:ext cx="4037387" cy="81560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70C0"/>
                </a:solidFill>
                <a:effectLst/>
                <a:uLnTx/>
                <a:uFillTx/>
                <a:latin typeface="Verdana"/>
                <a:ea typeface="+mn-ea"/>
                <a:cs typeface="+mn-cs"/>
              </a:rPr>
              <a:t>Armv8.0-A support,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e.g.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A53</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A57</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A72</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A73</a:t>
            </a:r>
            <a:r>
              <a:rPr kumimoji="0" lang="en-US" sz="1400" b="0" i="0" u="none" strike="noStrike" kern="1200" cap="none" spc="0" normalizeH="0" baseline="0" noProof="0">
                <a:ln>
                  <a:noFill/>
                </a:ln>
                <a:solidFill>
                  <a:srgbClr val="000000"/>
                </a:solidFill>
                <a:effectLst/>
                <a:uLnTx/>
                <a:uFillTx/>
                <a:latin typeface="Verdana"/>
                <a:ea typeface="+mn-ea"/>
                <a:cs typeface="+mn-cs"/>
              </a:rPr>
              <a: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single core type, up to 4 cores/cluster</a:t>
            </a:r>
          </a:p>
        </p:txBody>
      </p:sp>
      <p:grpSp>
        <p:nvGrpSpPr>
          <p:cNvPr id="29" name="Group 28"/>
          <p:cNvGrpSpPr/>
          <p:nvPr/>
        </p:nvGrpSpPr>
        <p:grpSpPr>
          <a:xfrm>
            <a:off x="210568"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3" name="TextBox 2"/>
          <p:cNvSpPr txBox="1"/>
          <p:nvPr/>
        </p:nvSpPr>
        <p:spPr>
          <a:xfrm>
            <a:off x="39942" y="980728"/>
            <a:ext cx="41120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Verdana"/>
                <a:ea typeface="+mn-ea"/>
                <a:cs typeface="+mn-cs"/>
              </a:rPr>
              <a:t>big or LITTLE core cluster (2015) </a:t>
            </a:r>
            <a:r>
              <a:rPr kumimoji="0" lang="en-US" sz="1400" b="0" i="0" u="none" strike="noStrike" kern="1200" cap="none" spc="0" normalizeH="0" baseline="0" noProof="0">
                <a:ln>
                  <a:noFill/>
                </a:ln>
                <a:solidFill>
                  <a:srgbClr val="000000"/>
                </a:solidFill>
                <a:effectLst/>
                <a:uLnTx/>
                <a:uFillTx/>
                <a:latin typeface="Verdana"/>
                <a:ea typeface="+mn-ea"/>
                <a:cs typeface="+mn-cs"/>
              </a:rPr>
              <a:t>[102]</a:t>
            </a:r>
          </a:p>
        </p:txBody>
      </p:sp>
      <p:sp>
        <p:nvSpPr>
          <p:cNvPr id="24" name="TextBox 23"/>
          <p:cNvSpPr txBox="1"/>
          <p:nvPr/>
        </p:nvSpPr>
        <p:spPr>
          <a:xfrm>
            <a:off x="4211726" y="994711"/>
            <a:ext cx="38010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err="1">
                <a:ln>
                  <a:noFill/>
                </a:ln>
                <a:solidFill>
                  <a:srgbClr val="000000"/>
                </a:solidFill>
                <a:effectLst/>
                <a:uLnTx/>
                <a:uFillTx/>
                <a:latin typeface="Verdana"/>
                <a:ea typeface="+mn-ea"/>
                <a:cs typeface="+mn-cs"/>
              </a:rPr>
              <a:t>DynamIQ</a:t>
            </a:r>
            <a:r>
              <a:rPr kumimoji="0" lang="en-US" sz="1400" b="1" i="0" u="none" strike="noStrike" kern="1200" cap="none" spc="0" normalizeH="0" baseline="0" noProof="0">
                <a:ln>
                  <a:noFill/>
                </a:ln>
                <a:solidFill>
                  <a:srgbClr val="000000"/>
                </a:solidFill>
                <a:effectLst/>
                <a:uLnTx/>
                <a:uFillTx/>
                <a:latin typeface="Verdana"/>
                <a:ea typeface="+mn-ea"/>
                <a:cs typeface="+mn-cs"/>
              </a:rPr>
              <a:t> core cluster (2017) </a:t>
            </a:r>
            <a:r>
              <a:rPr kumimoji="0" lang="en-US" sz="1400" b="0" i="0" u="none" strike="noStrike" kern="1200" cap="none" spc="0" normalizeH="0" baseline="0" noProof="0">
                <a:ln>
                  <a:noFill/>
                </a:ln>
                <a:solidFill>
                  <a:srgbClr val="000000"/>
                </a:solidFill>
                <a:effectLst/>
                <a:uLnTx/>
                <a:uFillTx/>
                <a:latin typeface="Verdana"/>
                <a:ea typeface="+mn-ea"/>
                <a:cs typeface="+mn-cs"/>
              </a:rPr>
              <a:t>[118]</a:t>
            </a:r>
          </a:p>
        </p:txBody>
      </p:sp>
      <p:sp>
        <p:nvSpPr>
          <p:cNvPr id="6" name="Rectangle 5"/>
          <p:cNvSpPr/>
          <p:nvPr/>
        </p:nvSpPr>
        <p:spPr bwMode="auto">
          <a:xfrm>
            <a:off x="3530072" y="4042185"/>
            <a:ext cx="914400" cy="287589"/>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391420" y="1991965"/>
            <a:ext cx="1537489" cy="487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Verdana"/>
                <a:ea typeface="+mn-ea"/>
                <a:cs typeface="+mn-cs"/>
              </a:rPr>
              <a:t>Cortex-</a:t>
            </a:r>
            <a:r>
              <a:rPr kumimoji="0" lang="en-US" sz="1200" b="0" i="0" u="none" strike="noStrike" kern="1200" cap="none" spc="0" normalizeH="0" baseline="0" noProof="0" err="1">
                <a:ln>
                  <a:noFill/>
                </a:ln>
                <a:solidFill>
                  <a:srgbClr val="FFFFFF"/>
                </a:solidFill>
                <a:effectLst/>
                <a:uLnTx/>
                <a:uFillTx/>
                <a:latin typeface="Verdana"/>
                <a:ea typeface="+mn-ea"/>
                <a:cs typeface="+mn-cs"/>
              </a:rPr>
              <a:t>A73</a:t>
            </a:r>
            <a:r>
              <a:rPr kumimoji="0" lang="en-US" sz="1200" b="0" i="0" u="none" strike="noStrike" kern="1200" cap="none" spc="0" normalizeH="0" baseline="0" noProof="0">
                <a:ln>
                  <a:noFill/>
                </a:ln>
                <a:solidFill>
                  <a:srgbClr val="FFFFFF"/>
                </a:solidFill>
                <a:effectLst/>
                <a:uLnTx/>
                <a:uFillTx/>
                <a:latin typeface="Verdana"/>
                <a:ea typeface="+mn-ea"/>
                <a:cs typeface="+mn-cs"/>
              </a:rPr>
              <a:t>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Verdana"/>
                <a:ea typeface="+mn-ea"/>
                <a:cs typeface="+mn-cs"/>
              </a:rPr>
              <a:t>Armv8.0 CPU</a:t>
            </a:r>
          </a:p>
        </p:txBody>
      </p:sp>
    </p:spTree>
    <p:extLst>
      <p:ext uri="{BB962C8B-B14F-4D97-AF65-F5344CB8AC3E}">
        <p14:creationId xmlns:p14="http://schemas.microsoft.com/office/powerpoint/2010/main" val="12266934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(11)</a:t>
            </a:r>
          </a:p>
        </p:txBody>
      </p:sp>
      <p:pic>
        <p:nvPicPr>
          <p:cNvPr id="17" name="Picture 16"/>
          <p:cNvPicPr>
            <a:picLocks noChangeAspect="1"/>
          </p:cNvPicPr>
          <p:nvPr/>
        </p:nvPicPr>
        <p:blipFill rotWithShape="1">
          <a:blip r:embed="rId3"/>
          <a:srcRect b="41705"/>
          <a:stretch/>
        </p:blipFill>
        <p:spPr>
          <a:xfrm>
            <a:off x="3507901" y="1313765"/>
            <a:ext cx="5589494" cy="3015335"/>
          </a:xfrm>
          <a:prstGeom prst="rect">
            <a:avLst/>
          </a:prstGeom>
        </p:spPr>
      </p:pic>
      <p:grpSp>
        <p:nvGrpSpPr>
          <p:cNvPr id="5" name="Group 4"/>
          <p:cNvGrpSpPr/>
          <p:nvPr/>
        </p:nvGrpSpPr>
        <p:grpSpPr>
          <a:xfrm>
            <a:off x="3282462" y="4034118"/>
            <a:ext cx="5792905" cy="2017059"/>
            <a:chOff x="3205462" y="4034118"/>
            <a:chExt cx="5792905" cy="2017059"/>
          </a:xfrm>
        </p:grpSpPr>
        <p:sp>
          <p:nvSpPr>
            <p:cNvPr id="18" name="Rectangle 17"/>
            <p:cNvSpPr/>
            <p:nvPr/>
          </p:nvSpPr>
          <p:spPr bwMode="auto">
            <a:xfrm>
              <a:off x="3478886"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1530" y="5205030"/>
              <a:ext cx="5456837" cy="699245"/>
            </a:xfrm>
            <a:prstGeom prst="rect">
              <a:avLst/>
            </a:prstGeom>
          </p:spPr>
        </p:pic>
        <p:pic>
          <p:nvPicPr>
            <p:cNvPr id="21" name="Picture 20"/>
            <p:cNvPicPr>
              <a:picLocks noChangeAspect="1"/>
            </p:cNvPicPr>
            <p:nvPr/>
          </p:nvPicPr>
          <p:blipFill rotWithShape="1">
            <a:blip r:embed="rId3"/>
            <a:srcRect t="58032" r="3022" b="20387"/>
            <a:stretch/>
          </p:blipFill>
          <p:spPr>
            <a:xfrm>
              <a:off x="3205462" y="4308563"/>
              <a:ext cx="5777028" cy="883016"/>
            </a:xfrm>
            <a:prstGeom prst="rect">
              <a:avLst/>
            </a:prstGeom>
          </p:spPr>
        </p:pic>
      </p:grpSp>
      <p:sp>
        <p:nvSpPr>
          <p:cNvPr id="22" name="TextBox 21"/>
          <p:cNvSpPr txBox="1"/>
          <p:nvPr/>
        </p:nvSpPr>
        <p:spPr>
          <a:xfrm>
            <a:off x="4000377" y="5916707"/>
            <a:ext cx="4856522" cy="892552"/>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Armv8.2-A support, (Cortex-A55/75)</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2 CPU types, up to 8 cores but only </a:t>
            </a:r>
            <a:r>
              <a:rPr kumimoji="0" lang="en-US" sz="1400" b="0" i="0" u="none" strike="noStrike" kern="1200" cap="none" spc="0" normalizeH="0" baseline="0" noProof="0" err="1">
                <a:ln>
                  <a:noFill/>
                </a:ln>
                <a:solidFill>
                  <a:srgbClr val="000000"/>
                </a:solidFill>
                <a:effectLst/>
                <a:uLnTx/>
                <a:uFillTx/>
                <a:latin typeface="Verdana"/>
                <a:ea typeface="+mn-ea"/>
                <a:cs typeface="+mn-cs"/>
              </a:rPr>
              <a:t>4b</a:t>
            </a:r>
            <a:r>
              <a:rPr kumimoji="0" lang="en-US" sz="1400" b="0" i="0" u="none" strike="noStrike" kern="1200" cap="none" spc="0" normalizeH="0" baseline="0" noProof="0">
                <a:ln>
                  <a:noFill/>
                </a:ln>
                <a:solidFill>
                  <a:srgbClr val="000000"/>
                </a:solidFill>
                <a:effectLst/>
                <a:uLnTx/>
                <a:uFillTx/>
                <a:latin typeface="Verdana"/>
                <a:ea typeface="+mn-ea"/>
                <a:cs typeface="+mn-cs"/>
              </a:rPr>
              <a:t>/cluster </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70C0"/>
                </a:solidFill>
                <a:effectLst/>
                <a:uLnTx/>
                <a:uFillTx/>
                <a:latin typeface="Verdana"/>
                <a:ea typeface="+mn-ea"/>
                <a:cs typeface="+mn-cs"/>
              </a:rPr>
              <a:t>Private </a:t>
            </a:r>
            <a:r>
              <a:rPr kumimoji="0" lang="en-US" sz="1400" b="0" i="0" u="none" strike="noStrike" kern="1200" cap="none" spc="0" normalizeH="0" baseline="0" noProof="0" err="1">
                <a:ln>
                  <a:noFill/>
                </a:ln>
                <a:solidFill>
                  <a:srgbClr val="0070C0"/>
                </a:solidFill>
                <a:effectLst/>
                <a:uLnTx/>
                <a:uFillTx/>
                <a:latin typeface="Verdana"/>
                <a:ea typeface="+mn-ea"/>
                <a:cs typeface="+mn-cs"/>
              </a:rPr>
              <a:t>L2</a:t>
            </a:r>
            <a:r>
              <a:rPr kumimoji="0" lang="en-US" sz="1400" b="0" i="0" u="none" strike="noStrike" kern="1200" cap="none" spc="0" normalizeH="0" baseline="0" noProof="0">
                <a:ln>
                  <a:noFill/>
                </a:ln>
                <a:solidFill>
                  <a:srgbClr val="0070C0"/>
                </a:solidFill>
                <a:effectLst/>
                <a:uLnTx/>
                <a:uFillTx/>
                <a:latin typeface="Verdana"/>
                <a:ea typeface="+mn-ea"/>
                <a:cs typeface="+mn-cs"/>
              </a:rPr>
              <a:t> caches, shared </a:t>
            </a:r>
            <a:r>
              <a:rPr kumimoji="0" lang="en-US" sz="1400" b="0" i="0" u="none" strike="noStrike" kern="1200" cap="none" spc="0" normalizeH="0" baseline="0" noProof="0" err="1">
                <a:ln>
                  <a:noFill/>
                </a:ln>
                <a:solidFill>
                  <a:srgbClr val="0070C0"/>
                </a:solidFill>
                <a:effectLst/>
                <a:uLnTx/>
                <a:uFillTx/>
                <a:latin typeface="Verdana"/>
                <a:ea typeface="+mn-ea"/>
                <a:cs typeface="+mn-cs"/>
              </a:rPr>
              <a:t>L3</a:t>
            </a:r>
            <a:r>
              <a:rPr kumimoji="0" lang="en-US" sz="1400" b="0" i="0" u="none" strike="noStrike" kern="1200" cap="none" spc="0" normalizeH="0" baseline="0" noProof="0">
                <a:ln>
                  <a:noFill/>
                </a:ln>
                <a:solidFill>
                  <a:srgbClr val="0070C0"/>
                </a:solidFill>
                <a:effectLst/>
                <a:uLnTx/>
                <a:uFillTx/>
                <a:latin typeface="Verdana"/>
                <a:ea typeface="+mn-ea"/>
                <a:cs typeface="+mn-cs"/>
              </a:rPr>
              <a:t> cache</a:t>
            </a:r>
          </a:p>
        </p:txBody>
      </p:sp>
      <p:sp>
        <p:nvSpPr>
          <p:cNvPr id="27" name="TextBox 26"/>
          <p:cNvSpPr txBox="1"/>
          <p:nvPr/>
        </p:nvSpPr>
        <p:spPr>
          <a:xfrm>
            <a:off x="75656" y="440668"/>
            <a:ext cx="580126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b) Private (per-core) </a:t>
            </a:r>
            <a:r>
              <a:rPr kumimoji="0" lang="en-US" sz="1800" b="0" i="0" u="none" strike="noStrike" kern="1200" cap="none" spc="0" normalizeH="0" baseline="0" noProof="0" err="1">
                <a:ln>
                  <a:noFill/>
                </a:ln>
                <a:solidFill>
                  <a:srgbClr val="2D2D8A"/>
                </a:solidFill>
                <a:effectLst/>
                <a:uLnTx/>
                <a:uFillTx/>
                <a:latin typeface="Verdana"/>
                <a:ea typeface="+mn-ea"/>
                <a:cs typeface="+mn-cs"/>
              </a:rPr>
              <a:t>L2</a:t>
            </a:r>
            <a:r>
              <a:rPr kumimoji="0" lang="en-US" sz="1800" b="0" i="0" u="none" strike="noStrike" kern="1200" cap="none" spc="0" normalizeH="0" baseline="0" noProof="0">
                <a:ln>
                  <a:noFill/>
                </a:ln>
                <a:solidFill>
                  <a:srgbClr val="2D2D8A"/>
                </a:solidFill>
                <a:effectLst/>
                <a:uLnTx/>
                <a:uFillTx/>
                <a:latin typeface="Verdana"/>
                <a:ea typeface="+mn-ea"/>
                <a:cs typeface="+mn-cs"/>
              </a:rPr>
              <a:t> caches in the CPU cores</a:t>
            </a:r>
          </a:p>
        </p:txBody>
      </p:sp>
      <p:sp>
        <p:nvSpPr>
          <p:cNvPr id="28" name="TextBox 27"/>
          <p:cNvSpPr txBox="1"/>
          <p:nvPr/>
        </p:nvSpPr>
        <p:spPr>
          <a:xfrm>
            <a:off x="116505" y="5921190"/>
            <a:ext cx="3864904" cy="87972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Armv8.0-A support, e.g.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A53</a:t>
            </a:r>
            <a:r>
              <a:rPr kumimoji="0" lang="en-US"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base" latinLnBrk="0" hangingPunct="1">
              <a:lnSpc>
                <a:spcPct val="100000"/>
              </a:lnSpc>
              <a:spcBef>
                <a:spcPts val="0"/>
              </a:spcBef>
              <a:spcAft>
                <a:spcPts val="11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A57</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A72</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A73</a:t>
            </a:r>
            <a:r>
              <a:rPr kumimoji="0" lang="en-US" sz="1400" b="0" i="0" u="none" strike="noStrike" kern="1200" cap="none" spc="0" normalizeH="0" baseline="0" noProof="0">
                <a:ln>
                  <a:noFill/>
                </a:ln>
                <a:solidFill>
                  <a:srgbClr val="000000"/>
                </a:solidFill>
                <a:effectLst/>
                <a:uLnTx/>
                <a:uFillTx/>
                <a:latin typeface="Verdana"/>
                <a:ea typeface="+mn-ea"/>
                <a:cs typeface="+mn-cs"/>
              </a:rPr>
              <a:t>, up to 4 cores/cluster</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70C0"/>
                </a:solidFill>
                <a:effectLst/>
                <a:uLnTx/>
                <a:uFillTx/>
                <a:latin typeface="Verdana"/>
                <a:ea typeface="+mn-ea"/>
                <a:cs typeface="+mn-cs"/>
              </a:rPr>
              <a:t>Shared </a:t>
            </a:r>
            <a:r>
              <a:rPr kumimoji="0" lang="en-US" sz="1400" b="0" i="0" u="none" strike="noStrike" kern="1200" cap="none" spc="0" normalizeH="0" baseline="0" noProof="0" err="1">
                <a:ln>
                  <a:noFill/>
                </a:ln>
                <a:solidFill>
                  <a:srgbClr val="0070C0"/>
                </a:solidFill>
                <a:effectLst/>
                <a:uLnTx/>
                <a:uFillTx/>
                <a:latin typeface="Verdana"/>
                <a:ea typeface="+mn-ea"/>
                <a:cs typeface="+mn-cs"/>
              </a:rPr>
              <a:t>L2</a:t>
            </a:r>
            <a:r>
              <a:rPr kumimoji="0" lang="en-US" sz="1400" b="0" i="0" u="none" strike="noStrike" kern="1200" cap="none" spc="0" normalizeH="0" baseline="0" noProof="0">
                <a:ln>
                  <a:noFill/>
                </a:ln>
                <a:solidFill>
                  <a:srgbClr val="0070C0"/>
                </a:solidFill>
                <a:effectLst/>
                <a:uLnTx/>
                <a:uFillTx/>
                <a:latin typeface="Verdana"/>
                <a:ea typeface="+mn-ea"/>
                <a:cs typeface="+mn-cs"/>
              </a:rPr>
              <a:t> cache</a:t>
            </a:r>
          </a:p>
        </p:txBody>
      </p:sp>
      <p:sp>
        <p:nvSpPr>
          <p:cNvPr id="34" name="Oval 33"/>
          <p:cNvSpPr/>
          <p:nvPr/>
        </p:nvSpPr>
        <p:spPr bwMode="auto">
          <a:xfrm>
            <a:off x="6675607" y="2639545"/>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5" name="Oval 34"/>
          <p:cNvSpPr/>
          <p:nvPr/>
        </p:nvSpPr>
        <p:spPr bwMode="auto">
          <a:xfrm>
            <a:off x="4039980" y="2625479"/>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nvGrpSpPr>
          <p:cNvPr id="4" name="Group 3"/>
          <p:cNvGrpSpPr/>
          <p:nvPr/>
        </p:nvGrpSpPr>
        <p:grpSpPr>
          <a:xfrm>
            <a:off x="192848" y="1471594"/>
            <a:ext cx="3146297" cy="3028000"/>
            <a:chOff x="232088" y="1471594"/>
            <a:chExt cx="3146297" cy="3028000"/>
          </a:xfrm>
        </p:grpSpPr>
        <p:grpSp>
          <p:nvGrpSpPr>
            <p:cNvPr id="29" name="Group 28"/>
            <p:cNvGrpSpPr/>
            <p:nvPr/>
          </p:nvGrpSpPr>
          <p:grpSpPr>
            <a:xfrm>
              <a:off x="232088"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2" name="TextBox 31"/>
              <p:cNvSpPr txBox="1"/>
              <p:nvPr/>
            </p:nvSpPr>
            <p:spPr>
              <a:xfrm>
                <a:off x="4788417" y="2588689"/>
                <a:ext cx="2118927" cy="730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Verdana"/>
                    <a:ea typeface="+mn-ea"/>
                    <a:cs typeface="+mn-cs"/>
                  </a:rPr>
                  <a:t>Cortex-</a:t>
                </a:r>
                <a:r>
                  <a:rPr kumimoji="0" lang="en-US" sz="1200" b="0" i="0" u="none" strike="noStrike" kern="1200" cap="none" spc="0" normalizeH="0" baseline="0" noProof="0" err="1">
                    <a:ln>
                      <a:noFill/>
                    </a:ln>
                    <a:solidFill>
                      <a:srgbClr val="FFFFFF"/>
                    </a:solidFill>
                    <a:effectLst/>
                    <a:uLnTx/>
                    <a:uFillTx/>
                    <a:latin typeface="Verdana"/>
                    <a:ea typeface="+mn-ea"/>
                    <a:cs typeface="+mn-cs"/>
                  </a:rPr>
                  <a:t>A73</a:t>
                </a:r>
                <a:r>
                  <a:rPr kumimoji="0" lang="en-US" sz="1200" b="0" i="0" u="none" strike="noStrike" kern="1200" cap="none" spc="0" normalizeH="0" baseline="0" noProof="0">
                    <a:ln>
                      <a:noFill/>
                    </a:ln>
                    <a:solidFill>
                      <a:srgbClr val="FFFFFF"/>
                    </a:solidFill>
                    <a:effectLst/>
                    <a:uLnTx/>
                    <a:uFillTx/>
                    <a:latin typeface="Verdana"/>
                    <a:ea typeface="+mn-ea"/>
                    <a:cs typeface="+mn-cs"/>
                  </a:rPr>
                  <a:t>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Verdana"/>
                    <a:ea typeface="+mn-ea"/>
                    <a:cs typeface="+mn-cs"/>
                  </a:rPr>
                  <a:t>Armv8.0 CPU</a:t>
                </a:r>
              </a:p>
            </p:txBody>
          </p:sp>
        </p:grpSp>
        <p:sp>
          <p:nvSpPr>
            <p:cNvPr id="36" name="Oval 35"/>
            <p:cNvSpPr/>
            <p:nvPr/>
          </p:nvSpPr>
          <p:spPr bwMode="auto">
            <a:xfrm>
              <a:off x="385763" y="2588985"/>
              <a:ext cx="2581687"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sp>
        <p:nvSpPr>
          <p:cNvPr id="3" name="TextBox 2"/>
          <p:cNvSpPr txBox="1"/>
          <p:nvPr/>
        </p:nvSpPr>
        <p:spPr>
          <a:xfrm>
            <a:off x="26495" y="980728"/>
            <a:ext cx="399821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Verdana"/>
                <a:ea typeface="+mn-ea"/>
                <a:cs typeface="+mn-cs"/>
              </a:rPr>
              <a:t>big or LITTLE core cluster (2015) </a:t>
            </a:r>
            <a:r>
              <a:rPr kumimoji="0" lang="en-US" sz="1400" b="0" i="0" u="none" strike="noStrike" kern="1200" cap="none" spc="0" normalizeH="0" baseline="0" noProof="0">
                <a:ln>
                  <a:noFill/>
                </a:ln>
                <a:solidFill>
                  <a:srgbClr val="000000"/>
                </a:solidFill>
                <a:effectLst/>
                <a:uLnTx/>
                <a:uFillTx/>
                <a:latin typeface="Verdana"/>
                <a:ea typeface="+mn-ea"/>
                <a:cs typeface="+mn-cs"/>
              </a:rPr>
              <a:t>[55]</a:t>
            </a:r>
          </a:p>
        </p:txBody>
      </p:sp>
      <p:sp>
        <p:nvSpPr>
          <p:cNvPr id="24" name="TextBox 23"/>
          <p:cNvSpPr txBox="1"/>
          <p:nvPr/>
        </p:nvSpPr>
        <p:spPr>
          <a:xfrm>
            <a:off x="4211726" y="989949"/>
            <a:ext cx="36728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err="1">
                <a:ln>
                  <a:noFill/>
                </a:ln>
                <a:solidFill>
                  <a:srgbClr val="000000"/>
                </a:solidFill>
                <a:effectLst/>
                <a:uLnTx/>
                <a:uFillTx/>
                <a:latin typeface="Verdana"/>
                <a:ea typeface="+mn-ea"/>
                <a:cs typeface="+mn-cs"/>
              </a:rPr>
              <a:t>DynamIQ</a:t>
            </a:r>
            <a:r>
              <a:rPr kumimoji="0" lang="en-US" sz="1400" b="1" i="0" u="none" strike="noStrike" kern="1200" cap="none" spc="0" normalizeH="0" baseline="0" noProof="0">
                <a:ln>
                  <a:noFill/>
                </a:ln>
                <a:solidFill>
                  <a:srgbClr val="000000"/>
                </a:solidFill>
                <a:effectLst/>
                <a:uLnTx/>
                <a:uFillTx/>
                <a:latin typeface="Verdana"/>
                <a:ea typeface="+mn-ea"/>
                <a:cs typeface="+mn-cs"/>
              </a:rPr>
              <a:t> core cluster (2017) </a:t>
            </a:r>
            <a:r>
              <a:rPr kumimoji="0" lang="en-US" sz="1400" b="0" i="0" u="none" strike="noStrike" kern="1200" cap="none" spc="0" normalizeH="0" baseline="0" noProof="0">
                <a:ln>
                  <a:noFill/>
                </a:ln>
                <a:solidFill>
                  <a:srgbClr val="000000"/>
                </a:solidFill>
                <a:effectLst/>
                <a:uLnTx/>
                <a:uFillTx/>
                <a:latin typeface="Verdana"/>
                <a:ea typeface="+mn-ea"/>
                <a:cs typeface="+mn-cs"/>
              </a:rPr>
              <a:t>[56]</a:t>
            </a:r>
          </a:p>
        </p:txBody>
      </p:sp>
      <p:sp>
        <p:nvSpPr>
          <p:cNvPr id="6" name="Oval 5"/>
          <p:cNvSpPr/>
          <p:nvPr/>
        </p:nvSpPr>
        <p:spPr bwMode="auto">
          <a:xfrm>
            <a:off x="1467745" y="3672195"/>
            <a:ext cx="1750220" cy="440519"/>
          </a:xfrm>
          <a:prstGeom prst="ellipse">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3644976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(12)</a:t>
            </a:r>
          </a:p>
        </p:txBody>
      </p:sp>
      <p:pic>
        <p:nvPicPr>
          <p:cNvPr id="3" name="Picture 2"/>
          <p:cNvPicPr>
            <a:picLocks noChangeAspect="1"/>
          </p:cNvPicPr>
          <p:nvPr/>
        </p:nvPicPr>
        <p:blipFill rotWithShape="1">
          <a:blip r:embed="rId2"/>
          <a:srcRect t="18474"/>
          <a:stretch/>
        </p:blipFill>
        <p:spPr>
          <a:xfrm>
            <a:off x="215843" y="1008058"/>
            <a:ext cx="8686110" cy="3491466"/>
          </a:xfrm>
          <a:prstGeom prst="rect">
            <a:avLst/>
          </a:prstGeom>
        </p:spPr>
      </p:pic>
      <p:sp>
        <p:nvSpPr>
          <p:cNvPr id="4" name="TextBox 3"/>
          <p:cNvSpPr txBox="1"/>
          <p:nvPr/>
        </p:nvSpPr>
        <p:spPr>
          <a:xfrm>
            <a:off x="75139" y="440668"/>
            <a:ext cx="94003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a:t>
            </a:r>
            <a:r>
              <a:rPr kumimoji="0" lang="en-US" sz="1800" b="0" i="0" u="none" strike="noStrike" kern="1200" cap="none" spc="-20" normalizeH="0" noProof="0" dirty="0">
                <a:ln>
                  <a:noFill/>
                </a:ln>
                <a:solidFill>
                  <a:srgbClr val="2D2D8A"/>
                </a:solidFill>
                <a:effectLst/>
                <a:uLnTx/>
                <a:uFillTx/>
                <a:latin typeface="Verdana"/>
                <a:ea typeface="+mn-ea"/>
                <a:cs typeface="+mn-cs"/>
              </a:rPr>
              <a:t>) </a:t>
            </a:r>
            <a:r>
              <a:rPr kumimoji="0" lang="en-US" sz="1800" b="0" i="0" u="none" strike="noStrike" kern="1200" cap="none" spc="-20" normalizeH="0" noProof="0" dirty="0" err="1">
                <a:ln>
                  <a:noFill/>
                </a:ln>
                <a:solidFill>
                  <a:srgbClr val="2D2D8A"/>
                </a:solidFill>
                <a:effectLst/>
                <a:uLnTx/>
                <a:uFillTx/>
                <a:latin typeface="Verdana"/>
                <a:ea typeface="+mn-ea"/>
                <a:cs typeface="+mn-cs"/>
              </a:rPr>
              <a:t>DynamIQ</a:t>
            </a:r>
            <a:r>
              <a:rPr kumimoji="0" lang="en-US" sz="1800" b="0" i="0" u="none" strike="noStrike" kern="1200" cap="none" spc="-20" normalizeH="0" noProof="0" dirty="0">
                <a:ln>
                  <a:noFill/>
                </a:ln>
                <a:solidFill>
                  <a:srgbClr val="2D2D8A"/>
                </a:solidFill>
                <a:effectLst/>
                <a:uLnTx/>
                <a:uFillTx/>
                <a:latin typeface="Verdana"/>
                <a:ea typeface="+mn-ea"/>
                <a:cs typeface="+mn-cs"/>
              </a:rPr>
              <a:t> Shared Unit (DSU) with a shared L3 cache and snoop filter </a:t>
            </a:r>
            <a:r>
              <a:rPr kumimoji="0" lang="en-US" sz="1800" b="0" i="0" u="none" strike="noStrike" kern="1200" cap="none" spc="-20" normalizeH="0" noProof="0" dirty="0">
                <a:ln>
                  <a:noFill/>
                </a:ln>
                <a:solidFill>
                  <a:srgbClr val="000000"/>
                </a:solidFill>
                <a:effectLst/>
                <a:uLnTx/>
                <a:uFillTx/>
                <a:latin typeface="Verdana"/>
                <a:ea typeface="+mn-ea"/>
                <a:cs typeface="+mn-cs"/>
              </a:rPr>
              <a:t>[106]</a:t>
            </a:r>
          </a:p>
        </p:txBody>
      </p:sp>
      <p:sp>
        <p:nvSpPr>
          <p:cNvPr id="6" name="TextBox 5"/>
          <p:cNvSpPr txBox="1"/>
          <p:nvPr/>
        </p:nvSpPr>
        <p:spPr>
          <a:xfrm>
            <a:off x="6395520" y="3303313"/>
            <a:ext cx="2703304" cy="5488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(Per-core DVFS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Partial </a:t>
            </a:r>
            <a:r>
              <a:rPr kumimoji="0" lang="en-US" sz="1400" b="0" i="0" u="none" strike="noStrike" kern="1200" cap="none" spc="0" normalizeH="0" baseline="0" noProof="0" err="1">
                <a:ln>
                  <a:noFill/>
                </a:ln>
                <a:solidFill>
                  <a:srgbClr val="000000"/>
                </a:solidFill>
                <a:effectLst/>
                <a:uLnTx/>
                <a:uFillTx/>
                <a:latin typeface="Verdana"/>
                <a:ea typeface="+mn-ea"/>
                <a:cs typeface="+mn-cs"/>
              </a:rPr>
              <a:t>L3</a:t>
            </a:r>
            <a:r>
              <a:rPr kumimoji="0" lang="en-US" sz="1400" b="0" i="0" u="none" strike="noStrike" kern="1200" cap="none" spc="0" normalizeH="0" baseline="0" noProof="0">
                <a:ln>
                  <a:noFill/>
                </a:ln>
                <a:solidFill>
                  <a:srgbClr val="000000"/>
                </a:solidFill>
                <a:effectLst/>
                <a:uLnTx/>
                <a:uFillTx/>
                <a:latin typeface="Verdana"/>
                <a:ea typeface="+mn-ea"/>
                <a:cs typeface="+mn-cs"/>
              </a:rPr>
              <a:t> power down) </a:t>
            </a:r>
          </a:p>
        </p:txBody>
      </p:sp>
      <p:sp>
        <p:nvSpPr>
          <p:cNvPr id="8" name="TextBox 7"/>
          <p:cNvSpPr txBox="1"/>
          <p:nvPr/>
        </p:nvSpPr>
        <p:spPr>
          <a:xfrm>
            <a:off x="525124" y="1908158"/>
            <a:ext cx="11934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(Partitions)</a:t>
            </a:r>
          </a:p>
        </p:txBody>
      </p:sp>
      <p:sp>
        <p:nvSpPr>
          <p:cNvPr id="9" name="TextBox 8"/>
          <p:cNvSpPr txBox="1"/>
          <p:nvPr/>
        </p:nvSpPr>
        <p:spPr>
          <a:xfrm>
            <a:off x="2996825" y="4499524"/>
            <a:ext cx="311014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(Up to two 128-bit </a:t>
            </a:r>
            <a:r>
              <a:rPr kumimoji="0" lang="en-US" sz="1400" b="0" i="0" u="none" strike="noStrike" kern="1200" cap="none" spc="0" normalizeH="0" baseline="0" noProof="0" err="1">
                <a:ln>
                  <a:noFill/>
                </a:ln>
                <a:solidFill>
                  <a:srgbClr val="000000"/>
                </a:solidFill>
                <a:effectLst/>
                <a:uLnTx/>
                <a:uFillTx/>
                <a:latin typeface="Verdana"/>
                <a:ea typeface="+mn-ea"/>
                <a:cs typeface="+mn-cs"/>
              </a:rPr>
              <a:t>AMBA</a:t>
            </a:r>
            <a:r>
              <a:rPr kumimoji="0" lang="en-US" sz="1400" b="0" i="0" u="none" strike="noStrike" kern="1200" cap="none" spc="0" normalizeH="0" baseline="0" noProof="0">
                <a:ln>
                  <a:noFill/>
                </a:ln>
                <a:solidFill>
                  <a:srgbClr val="000000"/>
                </a:solidFill>
                <a:effectLst/>
                <a:uLnTx/>
                <a:uFillTx/>
                <a:latin typeface="Verdana"/>
                <a:ea typeface="+mn-ea"/>
                <a:cs typeface="+mn-cs"/>
              </a:rPr>
              <a:t> 5 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or 256-bit AMBA 5 CHI)</a:t>
            </a:r>
          </a:p>
        </p:txBody>
      </p:sp>
      <p:sp>
        <p:nvSpPr>
          <p:cNvPr id="5" name="Rectangle 4"/>
          <p:cNvSpPr/>
          <p:nvPr/>
        </p:nvSpPr>
        <p:spPr bwMode="auto">
          <a:xfrm>
            <a:off x="2587116" y="2798930"/>
            <a:ext cx="1710190" cy="720080"/>
          </a:xfrm>
          <a:prstGeom prst="rect">
            <a:avLst/>
          </a:prstGeom>
          <a:noFill/>
          <a:ln w="38100"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7998560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(13)</a:t>
            </a:r>
          </a:p>
        </p:txBody>
      </p:sp>
      <p:pic>
        <p:nvPicPr>
          <p:cNvPr id="3" name="Picture 2"/>
          <p:cNvPicPr>
            <a:picLocks noChangeAspect="1"/>
          </p:cNvPicPr>
          <p:nvPr/>
        </p:nvPicPr>
        <p:blipFill rotWithShape="1">
          <a:blip r:embed="rId2"/>
          <a:srcRect l="56860" t="16910" b="38680"/>
          <a:stretch/>
        </p:blipFill>
        <p:spPr>
          <a:xfrm>
            <a:off x="3830983" y="1178750"/>
            <a:ext cx="5313016" cy="3183903"/>
          </a:xfrm>
          <a:prstGeom prst="rect">
            <a:avLst/>
          </a:prstGeom>
        </p:spPr>
      </p:pic>
      <p:sp>
        <p:nvSpPr>
          <p:cNvPr id="4" name="TextBox 3"/>
          <p:cNvSpPr txBox="1"/>
          <p:nvPr/>
        </p:nvSpPr>
        <p:spPr>
          <a:xfrm>
            <a:off x="74864" y="440668"/>
            <a:ext cx="59984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e) Finer-grain frequency and voltage control </a:t>
            </a:r>
            <a:r>
              <a:rPr kumimoji="0" lang="en-US" sz="1800" b="0" i="0" u="none" strike="noStrike" kern="1200" cap="none" spc="0" normalizeH="0" baseline="0" noProof="0">
                <a:ln>
                  <a:noFill/>
                </a:ln>
                <a:solidFill>
                  <a:srgbClr val="000000"/>
                </a:solidFill>
                <a:effectLst/>
                <a:uLnTx/>
                <a:uFillTx/>
                <a:latin typeface="Verdana"/>
                <a:ea typeface="+mn-ea"/>
                <a:cs typeface="+mn-cs"/>
              </a:rPr>
              <a:t>[98] </a:t>
            </a:r>
          </a:p>
        </p:txBody>
      </p:sp>
      <p:sp>
        <p:nvSpPr>
          <p:cNvPr id="6" name="TextBox 5"/>
          <p:cNvSpPr txBox="1"/>
          <p:nvPr/>
        </p:nvSpPr>
        <p:spPr>
          <a:xfrm>
            <a:off x="61975" y="2078850"/>
            <a:ext cx="3746538"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In case of </a:t>
            </a:r>
            <a:r>
              <a:rPr kumimoji="0" lang="en-US" sz="1600" b="0" i="0" u="none" strike="noStrike" kern="1200" cap="none" spc="0" normalizeH="0" baseline="0" noProof="0" err="1">
                <a:ln>
                  <a:noFill/>
                </a:ln>
                <a:solidFill>
                  <a:srgbClr val="000000"/>
                </a:solidFill>
                <a:effectLst/>
                <a:uLnTx/>
                <a:uFillTx/>
                <a:latin typeface="Verdana"/>
                <a:ea typeface="+mn-ea"/>
                <a:cs typeface="+mn-cs"/>
              </a:rPr>
              <a:t>DynamIQ</a:t>
            </a:r>
            <a:r>
              <a:rPr kumimoji="0" lang="en-US" sz="1600" b="0" i="0" u="none" strike="noStrike" kern="1200" cap="none" spc="0" normalizeH="0" baseline="0" noProof="0">
                <a:ln>
                  <a:noFill/>
                </a:ln>
                <a:solidFill>
                  <a:srgbClr val="000000"/>
                </a:solidFill>
                <a:effectLst/>
                <a:uLnTx/>
                <a:uFillTx/>
                <a:latin typeface="Verdana"/>
                <a:ea typeface="+mn-ea"/>
                <a:cs typeface="+mn-cs"/>
              </a:rPr>
              <a:t>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groups of cores </a:t>
            </a:r>
            <a:r>
              <a:rPr kumimoji="0" lang="en-US" sz="1600" b="0" i="0" u="none" strike="noStrike" kern="1200" cap="none" spc="0" normalizeH="0" baseline="0" noProof="0">
                <a:ln>
                  <a:noFill/>
                </a:ln>
                <a:solidFill>
                  <a:srgbClr val="000000"/>
                </a:solidFill>
                <a:effectLst/>
                <a:uLnTx/>
                <a:uFillTx/>
                <a:latin typeface="Verdana"/>
                <a:ea typeface="+mn-ea"/>
                <a:cs typeface="+mn-cs"/>
              </a:rPr>
              <a:t>(i.e. partitions)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can run </a:t>
            </a:r>
            <a:r>
              <a:rPr kumimoji="0" lang="en-US" sz="1600" b="0" i="0" u="none" strike="noStrike" kern="1200" cap="none" spc="0" normalizeH="0" baseline="0" noProof="0">
                <a:ln>
                  <a:noFill/>
                </a:ln>
                <a:solidFill>
                  <a:srgbClr val="0070C0"/>
                </a:solidFill>
                <a:effectLst/>
                <a:uLnTx/>
                <a:uFillTx/>
                <a:latin typeface="Verdana"/>
                <a:ea typeface="+mn-ea"/>
                <a:cs typeface="+mn-cs"/>
              </a:rPr>
              <a:t>at</a:t>
            </a:r>
            <a:r>
              <a:rPr kumimoji="0" lang="en-US" sz="1600" b="0" i="0" u="none" strike="noStrike" kern="1200" cap="none" spc="0" normalizeH="0" baseline="0" noProof="0">
                <a:ln>
                  <a:noFill/>
                </a:ln>
                <a:solidFill>
                  <a:srgbClr val="000000"/>
                </a:solidFill>
                <a:effectLst/>
                <a:uLnTx/>
                <a:uFillTx/>
                <a:latin typeface="Verdana"/>
                <a:ea typeface="+mn-ea"/>
                <a:cs typeface="+mn-cs"/>
              </a:rPr>
              <a:t> </a:t>
            </a:r>
            <a:r>
              <a:rPr kumimoji="0" lang="en-US" sz="1600" b="0" i="0" u="none" strike="noStrike" kern="1200" cap="none" spc="0" normalizeH="0" baseline="0" noProof="0">
                <a:ln>
                  <a:noFill/>
                </a:ln>
                <a:solidFill>
                  <a:srgbClr val="0070C0"/>
                </a:solidFill>
                <a:effectLst/>
                <a:uLnTx/>
                <a:uFillTx/>
                <a:latin typeface="Verdana"/>
                <a:ea typeface="+mn-ea"/>
                <a:cs typeface="+mn-cs"/>
              </a:rPr>
              <a:t>different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  frequencies and voltages</a:t>
            </a:r>
            <a:r>
              <a:rPr kumimoji="0" lang="en-US" sz="1600" b="0" i="0" u="none" strike="noStrike" kern="1200" cap="none" spc="0" normalizeH="0" baseline="0" noProof="0">
                <a:ln>
                  <a:noFill/>
                </a:ln>
                <a:solidFill>
                  <a:srgbClr val="000000"/>
                </a:solidFill>
                <a:effectLst/>
                <a:uLnTx/>
                <a:uFillTx/>
                <a:latin typeface="Verdana"/>
                <a:ea typeface="+mn-ea"/>
                <a:cs typeface="+mn-cs"/>
              </a:rPr>
              <a:t>. </a:t>
            </a:r>
          </a:p>
        </p:txBody>
      </p:sp>
    </p:spTree>
    <p:extLst>
      <p:ext uri="{BB962C8B-B14F-4D97-AF65-F5344CB8AC3E}">
        <p14:creationId xmlns:p14="http://schemas.microsoft.com/office/powerpoint/2010/main" val="33911277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4.2 The </a:t>
            </a:r>
            <a:r>
              <a:rPr lang="en-US" sz="1700" kern="1200" dirty="0" err="1">
                <a:solidFill>
                  <a:srgbClr val="FFFFFF"/>
                </a:solidFill>
              </a:rPr>
              <a:t>DynamIQ</a:t>
            </a:r>
            <a:r>
              <a:rPr lang="en-US" sz="1700" kern="1200" dirty="0">
                <a:solidFill>
                  <a:srgbClr val="FFFFFF"/>
                </a:solidFill>
              </a:rPr>
              <a:t> core cluster (14)</a:t>
            </a:r>
          </a:p>
        </p:txBody>
      </p:sp>
      <p:pic>
        <p:nvPicPr>
          <p:cNvPr id="3" name="Picture 2"/>
          <p:cNvPicPr>
            <a:picLocks noChangeAspect="1"/>
          </p:cNvPicPr>
          <p:nvPr/>
        </p:nvPicPr>
        <p:blipFill rotWithShape="1">
          <a:blip r:embed="rId2"/>
          <a:srcRect t="14773" r="9641" b="8388"/>
          <a:stretch/>
        </p:blipFill>
        <p:spPr>
          <a:xfrm>
            <a:off x="0" y="1093103"/>
            <a:ext cx="9129939" cy="4230470"/>
          </a:xfrm>
          <a:prstGeom prst="rect">
            <a:avLst/>
          </a:prstGeom>
        </p:spPr>
      </p:pic>
      <p:sp>
        <p:nvSpPr>
          <p:cNvPr id="5" name="TextBox 4"/>
          <p:cNvSpPr txBox="1"/>
          <p:nvPr/>
        </p:nvSpPr>
        <p:spPr>
          <a:xfrm>
            <a:off x="89611" y="446849"/>
            <a:ext cx="87285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Example of an Armv8.2-A based premium mobile system (2018) </a:t>
            </a:r>
            <a:r>
              <a:rPr kumimoji="0" lang="en-US" sz="1800" b="0" i="0" u="none" strike="noStrike" kern="1200" cap="none" spc="0" normalizeH="0" baseline="0" noProof="0" dirty="0">
                <a:ln>
                  <a:noFill/>
                </a:ln>
                <a:solidFill>
                  <a:srgbClr val="000000"/>
                </a:solidFill>
                <a:effectLst/>
                <a:uLnTx/>
                <a:uFillTx/>
                <a:latin typeface="Verdana"/>
                <a:ea typeface="+mn-ea"/>
                <a:cs typeface="+mn-cs"/>
              </a:rPr>
              <a:t>[108]</a:t>
            </a:r>
          </a:p>
        </p:txBody>
      </p:sp>
      <p:sp>
        <p:nvSpPr>
          <p:cNvPr id="6" name="TextBox 5"/>
          <p:cNvSpPr txBox="1"/>
          <p:nvPr/>
        </p:nvSpPr>
        <p:spPr>
          <a:xfrm>
            <a:off x="37061" y="5386633"/>
            <a:ext cx="8018542" cy="10926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a:ln>
                  <a:noFill/>
                </a:ln>
                <a:solidFill>
                  <a:srgbClr val="000000"/>
                </a:solidFill>
                <a:effectLst/>
                <a:uLnTx/>
                <a:uFillTx/>
                <a:latin typeface="Verdana"/>
                <a:ea typeface="+mn-ea"/>
                <a:cs typeface="+mn-cs"/>
              </a:rPr>
              <a:t>CCI-550:  Cache Coherent Interconnect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err="1">
                <a:ln>
                  <a:noFill/>
                </a:ln>
                <a:solidFill>
                  <a:srgbClr val="000000"/>
                </a:solidFill>
                <a:effectLst/>
                <a:uLnTx/>
                <a:uFillTx/>
                <a:latin typeface="Verdana"/>
                <a:ea typeface="+mn-ea"/>
                <a:cs typeface="+mn-cs"/>
              </a:rPr>
              <a:t>MMU</a:t>
            </a:r>
            <a:r>
              <a:rPr kumimoji="0" lang="en-US" sz="1500" b="0" i="0" u="none" strike="noStrike" kern="1200" cap="none" spc="0" normalizeH="0" baseline="0" noProof="0">
                <a:ln>
                  <a:noFill/>
                </a:ln>
                <a:solidFill>
                  <a:srgbClr val="000000"/>
                </a:solidFill>
                <a:effectLst/>
                <a:uLnTx/>
                <a:uFillTx/>
                <a:latin typeface="Verdana"/>
                <a:ea typeface="+mn-ea"/>
                <a:cs typeface="+mn-cs"/>
              </a:rPr>
              <a:t>-500: Memory Management Unit (responsible for virtualization and caching)</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err="1">
                <a:ln>
                  <a:noFill/>
                </a:ln>
                <a:solidFill>
                  <a:srgbClr val="000000"/>
                </a:solidFill>
                <a:effectLst/>
                <a:uLnTx/>
                <a:uFillTx/>
                <a:latin typeface="Verdana"/>
                <a:ea typeface="+mn-ea"/>
                <a:cs typeface="+mn-cs"/>
              </a:rPr>
              <a:t>NIC</a:t>
            </a:r>
            <a:r>
              <a:rPr kumimoji="0" lang="en-US" sz="1500" b="0" i="0" u="none" strike="noStrike" kern="1200" cap="none" spc="0" normalizeH="0" baseline="0" noProof="0">
                <a:ln>
                  <a:noFill/>
                </a:ln>
                <a:solidFill>
                  <a:srgbClr val="000000"/>
                </a:solidFill>
                <a:effectLst/>
                <a:uLnTx/>
                <a:uFillTx/>
                <a:latin typeface="Verdana"/>
                <a:ea typeface="+mn-ea"/>
                <a:cs typeface="+mn-cs"/>
              </a:rPr>
              <a:t>-450:  Network Interconnect (interface converter)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err="1">
                <a:ln>
                  <a:noFill/>
                </a:ln>
                <a:solidFill>
                  <a:srgbClr val="000000"/>
                </a:solidFill>
                <a:effectLst/>
                <a:uLnTx/>
                <a:uFillTx/>
                <a:latin typeface="Verdana"/>
                <a:ea typeface="+mn-ea"/>
                <a:cs typeface="+mn-cs"/>
              </a:rPr>
              <a:t>GIC</a:t>
            </a:r>
            <a:r>
              <a:rPr kumimoji="0" lang="en-US" sz="1500" b="0" i="0" u="none" strike="noStrike" kern="1200" cap="none" spc="0" normalizeH="0" baseline="0" noProof="0">
                <a:ln>
                  <a:noFill/>
                </a:ln>
                <a:solidFill>
                  <a:srgbClr val="000000"/>
                </a:solidFill>
                <a:effectLst/>
                <a:uLnTx/>
                <a:uFillTx/>
                <a:latin typeface="Verdana"/>
                <a:ea typeface="+mn-ea"/>
                <a:cs typeface="+mn-cs"/>
              </a:rPr>
              <a:t>-600:  General Interrupt Controller </a:t>
            </a:r>
          </a:p>
        </p:txBody>
      </p:sp>
      <p:sp>
        <p:nvSpPr>
          <p:cNvPr id="4" name="TextBox 3"/>
          <p:cNvSpPr txBox="1"/>
          <p:nvPr/>
        </p:nvSpPr>
        <p:spPr>
          <a:xfrm>
            <a:off x="4384435" y="6164205"/>
            <a:ext cx="32051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Verdana"/>
                <a:ea typeface="+mn-ea"/>
                <a:cs typeface="+mn-cs"/>
              </a:rPr>
              <a:t>SCP: System Control Processor</a:t>
            </a:r>
          </a:p>
        </p:txBody>
      </p:sp>
    </p:spTree>
    <p:extLst>
      <p:ext uri="{BB962C8B-B14F-4D97-AF65-F5344CB8AC3E}">
        <p14:creationId xmlns:p14="http://schemas.microsoft.com/office/powerpoint/2010/main" val="32134860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68448" y="1891705"/>
            <a:ext cx="81360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4.3 </a:t>
            </a:r>
            <a:r>
              <a:rPr lang="en-US" sz="1900" dirty="0">
                <a:solidFill>
                  <a:srgbClr val="FFFFFF"/>
                </a:solidFill>
                <a:latin typeface="Verdana"/>
              </a:rPr>
              <a:t>Armv8.2-A based </a:t>
            </a:r>
            <a:r>
              <a:rPr kumimoji="0" lang="en-US" sz="1900" b="0" i="0" u="none" strike="noStrike" kern="1200" cap="none" spc="0" normalizeH="0" baseline="0" noProof="0" dirty="0">
                <a:ln>
                  <a:noFill/>
                </a:ln>
                <a:solidFill>
                  <a:srgbClr val="FFFFFF"/>
                </a:solidFill>
                <a:effectLst/>
                <a:uLnTx/>
                <a:uFillTx/>
                <a:latin typeface="Verdana"/>
                <a:ea typeface="+mn-ea"/>
                <a:cs typeface="+mn-cs"/>
              </a:rPr>
              <a:t>Cortex-A cores </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0230923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4.3 Armv8.2-A based Cortex-A cores (1)</a:t>
            </a:r>
          </a:p>
        </p:txBody>
      </p:sp>
      <p:sp>
        <p:nvSpPr>
          <p:cNvPr id="43" name="TextBox 42"/>
          <p:cNvSpPr txBox="1"/>
          <p:nvPr/>
        </p:nvSpPr>
        <p:spPr>
          <a:xfrm>
            <a:off x="94134" y="440668"/>
            <a:ext cx="4432842" cy="369332"/>
          </a:xfrm>
          <a:prstGeom prst="rect">
            <a:avLst/>
          </a:prstGeom>
          <a:noFill/>
        </p:spPr>
        <p:txBody>
          <a:bodyPr wrap="square" rtlCol="0">
            <a:spAutoFit/>
          </a:bodyPr>
          <a:lstStyle/>
          <a:p>
            <a:pPr lvl="0">
              <a:defRPr/>
            </a:pPr>
            <a:r>
              <a:rPr lang="en-US" dirty="0">
                <a:solidFill>
                  <a:srgbClr val="333399"/>
                </a:solidFill>
              </a:rPr>
              <a:t>4.3 Armv8.2-A based Cortex-A cores</a:t>
            </a:r>
          </a:p>
        </p:txBody>
      </p:sp>
      <p:sp>
        <p:nvSpPr>
          <p:cNvPr id="25" name="Rounded Rectangle 24"/>
          <p:cNvSpPr/>
          <p:nvPr/>
        </p:nvSpPr>
        <p:spPr bwMode="auto">
          <a:xfrm>
            <a:off x="4572000" y="1951838"/>
            <a:ext cx="2042177" cy="3410286"/>
          </a:xfrm>
          <a:prstGeom prst="roundRect">
            <a:avLst/>
          </a:prstGeom>
          <a:noFill/>
          <a:ln w="28575" cap="flat" cmpd="sng" algn="ctr">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44" name="Text Box 7"/>
          <p:cNvSpPr txBox="1">
            <a:spLocks noChangeArrowheads="1"/>
          </p:cNvSpPr>
          <p:nvPr/>
        </p:nvSpPr>
        <p:spPr bwMode="auto">
          <a:xfrm>
            <a:off x="312390" y="2207987"/>
            <a:ext cx="18743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Armv7-A based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Cortex-A cores</a:t>
            </a:r>
          </a:p>
        </p:txBody>
      </p:sp>
      <p:sp>
        <p:nvSpPr>
          <p:cNvPr id="45" name="Text Box 16"/>
          <p:cNvSpPr txBox="1">
            <a:spLocks noChangeArrowheads="1"/>
          </p:cNvSpPr>
          <p:nvPr/>
        </p:nvSpPr>
        <p:spPr bwMode="auto">
          <a:xfrm>
            <a:off x="3823652" y="1480428"/>
            <a:ext cx="15728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Cortex-A cores</a:t>
            </a:r>
          </a:p>
        </p:txBody>
      </p:sp>
      <p:sp>
        <p:nvSpPr>
          <p:cNvPr id="46" name="Line 17"/>
          <p:cNvSpPr>
            <a:spLocks noChangeShapeType="1"/>
          </p:cNvSpPr>
          <p:nvPr/>
        </p:nvSpPr>
        <p:spPr bwMode="auto">
          <a:xfrm flipV="1">
            <a:off x="1241629" y="1951370"/>
            <a:ext cx="680400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47" name="Line 22"/>
          <p:cNvSpPr>
            <a:spLocks noChangeShapeType="1"/>
          </p:cNvSpPr>
          <p:nvPr/>
        </p:nvSpPr>
        <p:spPr bwMode="auto">
          <a:xfrm>
            <a:off x="4608356" y="1768957"/>
            <a:ext cx="1" cy="18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48" name="Line 25"/>
          <p:cNvSpPr>
            <a:spLocks noChangeShapeType="1"/>
          </p:cNvSpPr>
          <p:nvPr/>
        </p:nvSpPr>
        <p:spPr bwMode="auto">
          <a:xfrm>
            <a:off x="1241573" y="194858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49" name="Line 29"/>
          <p:cNvSpPr>
            <a:spLocks noChangeShapeType="1"/>
          </p:cNvSpPr>
          <p:nvPr/>
        </p:nvSpPr>
        <p:spPr bwMode="auto">
          <a:xfrm flipH="1">
            <a:off x="3438908" y="1948587"/>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0" name="Text Box 7"/>
          <p:cNvSpPr txBox="1">
            <a:spLocks noChangeArrowheads="1"/>
          </p:cNvSpPr>
          <p:nvPr/>
        </p:nvSpPr>
        <p:spPr bwMode="auto">
          <a:xfrm>
            <a:off x="2276745" y="2206451"/>
            <a:ext cx="23321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Armv8.0-A based</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Cortex-A cores</a:t>
            </a:r>
          </a:p>
        </p:txBody>
      </p:sp>
      <p:sp>
        <p:nvSpPr>
          <p:cNvPr id="51" name="Oval 13"/>
          <p:cNvSpPr>
            <a:spLocks noChangeArrowheads="1"/>
          </p:cNvSpPr>
          <p:nvPr/>
        </p:nvSpPr>
        <p:spPr bwMode="auto">
          <a:xfrm>
            <a:off x="1200744" y="2100940"/>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2" name="Oval 13"/>
          <p:cNvSpPr>
            <a:spLocks noChangeArrowheads="1"/>
          </p:cNvSpPr>
          <p:nvPr/>
        </p:nvSpPr>
        <p:spPr bwMode="auto">
          <a:xfrm>
            <a:off x="3400305" y="2098423"/>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3" name="TextBox 52"/>
          <p:cNvSpPr txBox="1"/>
          <p:nvPr/>
        </p:nvSpPr>
        <p:spPr>
          <a:xfrm>
            <a:off x="94134" y="2735923"/>
            <a:ext cx="2048959" cy="13696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32-bit</a:t>
            </a:r>
            <a:r>
              <a:rPr kumimoji="0" lang="en-US" sz="1300" b="0" i="1" u="none" strike="noStrike" kern="1200" cap="none" spc="0" normalizeH="0" baseline="0" noProof="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2004</a:t>
            </a:r>
            <a:r>
              <a:rPr kumimoji="0" lang="en-US" sz="1300" b="0" i="1" u="none" strike="noStrike" kern="1200" cap="none" spc="0" normalizeH="0" baseline="0" noProof="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err="1">
                <a:ln>
                  <a:noFill/>
                </a:ln>
                <a:solidFill>
                  <a:srgbClr val="0070C0"/>
                </a:solidFill>
                <a:effectLst/>
                <a:uLnTx/>
                <a:uFillTx/>
                <a:latin typeface="Verdana"/>
                <a:ea typeface="+mn-ea"/>
                <a:cs typeface="+mn-cs"/>
              </a:rPr>
              <a:t>big.LITTLE</a:t>
            </a:r>
            <a:endParaRPr kumimoji="0" lang="en-US" sz="1300" b="0" i="1" u="none" strike="noStrike" kern="1200" cap="none" spc="0" normalizeH="0" baseline="0" noProof="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core clusters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a:solidFill>
                  <a:srgbClr val="000000"/>
                </a:solidFill>
                <a:latin typeface="Verdana"/>
              </a:rPr>
              <a:t>(</a:t>
            </a:r>
            <a:r>
              <a:rPr kumimoji="0" lang="en-US" sz="1300" b="0" i="1" u="none" strike="noStrike" kern="1200" cap="none" spc="0" normalizeH="0" baseline="0" noProof="0">
                <a:ln>
                  <a:noFill/>
                </a:ln>
                <a:solidFill>
                  <a:srgbClr val="0070C0"/>
                </a:solidFill>
                <a:effectLst/>
                <a:uLnTx/>
                <a:uFillTx/>
                <a:latin typeface="Verdana"/>
                <a:ea typeface="+mn-ea"/>
                <a:cs typeface="+mn-cs"/>
              </a:rPr>
              <a:t>since 2011,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in specific models)</a:t>
            </a:r>
          </a:p>
        </p:txBody>
      </p:sp>
      <p:sp>
        <p:nvSpPr>
          <p:cNvPr id="54" name="TextBox 53"/>
          <p:cNvSpPr txBox="1"/>
          <p:nvPr/>
        </p:nvSpPr>
        <p:spPr>
          <a:xfrm>
            <a:off x="2365629" y="2750232"/>
            <a:ext cx="210826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64-bit </a:t>
            </a:r>
            <a:r>
              <a:rPr kumimoji="0" lang="en-US" sz="1300" b="0" i="1" u="none" strike="noStrike" kern="1200" cap="none" spc="0" normalizeH="0" baseline="0" noProof="0">
                <a:ln>
                  <a:noFill/>
                </a:ln>
                <a:solidFill>
                  <a:srgbClr val="000000"/>
                </a:solidFill>
                <a:effectLst/>
                <a:uLnTx/>
                <a:uFillTx/>
                <a:latin typeface="Verdana"/>
                <a:ea typeface="+mn-ea"/>
                <a:cs typeface="+mn-cs"/>
              </a:rPr>
              <a:t>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2012</a:t>
            </a:r>
            <a:r>
              <a:rPr kumimoji="0" lang="en-US" sz="1300" b="0" i="1" u="none" strike="noStrike" kern="1200" cap="none" spc="0" normalizeH="0" baseline="0" noProof="0">
                <a:ln>
                  <a:noFill/>
                </a:ln>
                <a:solidFill>
                  <a:srgbClr val="00000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err="1">
                <a:ln>
                  <a:noFill/>
                </a:ln>
                <a:solidFill>
                  <a:srgbClr val="0070C0"/>
                </a:solidFill>
                <a:effectLst/>
                <a:uLnTx/>
                <a:uFillTx/>
                <a:latin typeface="Verdana"/>
                <a:ea typeface="+mn-ea"/>
                <a:cs typeface="+mn-cs"/>
              </a:rPr>
              <a:t>big.LITTLE</a:t>
            </a:r>
            <a:r>
              <a:rPr kumimoji="0" lang="en-US" sz="1300" b="0" i="1" u="none" strike="noStrike" kern="1200" cap="none" spc="0" normalizeH="0" baseline="0" noProof="0">
                <a:ln>
                  <a:noFill/>
                </a:ln>
                <a:solidFill>
                  <a:srgbClr val="0070C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core clusters</a:t>
            </a:r>
          </a:p>
        </p:txBody>
      </p:sp>
      <p:sp>
        <p:nvSpPr>
          <p:cNvPr id="55" name="Line 29"/>
          <p:cNvSpPr>
            <a:spLocks noChangeShapeType="1"/>
          </p:cNvSpPr>
          <p:nvPr/>
        </p:nvSpPr>
        <p:spPr bwMode="auto">
          <a:xfrm flipH="1">
            <a:off x="5605857" y="1944461"/>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6" name="Oval 13"/>
          <p:cNvSpPr>
            <a:spLocks noChangeArrowheads="1"/>
          </p:cNvSpPr>
          <p:nvPr/>
        </p:nvSpPr>
        <p:spPr bwMode="auto">
          <a:xfrm>
            <a:off x="5567281" y="2098424"/>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7" name="TextBox 56"/>
          <p:cNvSpPr txBox="1"/>
          <p:nvPr/>
        </p:nvSpPr>
        <p:spPr>
          <a:xfrm>
            <a:off x="4653384" y="2755304"/>
            <a:ext cx="1960793"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64-bit</a:t>
            </a:r>
            <a:r>
              <a:rPr kumimoji="0" lang="en-US" sz="1300" b="0" i="1" u="none" strike="noStrike" kern="1200" cap="none" spc="0" normalizeH="0" baseline="0" noProof="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2017</a:t>
            </a:r>
            <a:r>
              <a:rPr kumimoji="0" lang="en-US" sz="1300" b="0" i="1" u="none" strike="noStrike" kern="1200" cap="none" spc="0" normalizeH="0" baseline="0" noProof="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err="1">
                <a:ln>
                  <a:noFill/>
                </a:ln>
                <a:solidFill>
                  <a:srgbClr val="0070C0"/>
                </a:solidFill>
                <a:effectLst/>
                <a:uLnTx/>
                <a:uFillTx/>
                <a:latin typeface="Verdana"/>
                <a:ea typeface="+mn-ea"/>
                <a:cs typeface="+mn-cs"/>
              </a:rPr>
              <a:t>DynamIQ</a:t>
            </a:r>
            <a:endParaRPr kumimoji="0" lang="en-US" sz="1300" b="0" i="1" u="none" strike="noStrike" kern="1200" cap="none" spc="0" normalizeH="0" baseline="0" noProof="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core clusters </a:t>
            </a:r>
          </a:p>
        </p:txBody>
      </p:sp>
      <p:sp>
        <p:nvSpPr>
          <p:cNvPr id="58" name="Text Box 7"/>
          <p:cNvSpPr txBox="1">
            <a:spLocks noChangeArrowheads="1"/>
          </p:cNvSpPr>
          <p:nvPr/>
        </p:nvSpPr>
        <p:spPr bwMode="auto">
          <a:xfrm>
            <a:off x="4572000" y="2206176"/>
            <a:ext cx="21152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Armv8.2-A based Cortex-A cores</a:t>
            </a:r>
          </a:p>
        </p:txBody>
      </p:sp>
      <p:sp>
        <p:nvSpPr>
          <p:cNvPr id="59" name="Right Arrow 58"/>
          <p:cNvSpPr/>
          <p:nvPr/>
        </p:nvSpPr>
        <p:spPr bwMode="auto">
          <a:xfrm>
            <a:off x="2186735" y="2294886"/>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1" name="Right Brace 60"/>
          <p:cNvSpPr/>
          <p:nvPr/>
        </p:nvSpPr>
        <p:spPr bwMode="auto">
          <a:xfrm rot="5400000">
            <a:off x="5527020" y="3793164"/>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3" name="Text Box 7"/>
          <p:cNvSpPr txBox="1">
            <a:spLocks noChangeArrowheads="1"/>
          </p:cNvSpPr>
          <p:nvPr/>
        </p:nvSpPr>
        <p:spPr bwMode="auto">
          <a:xfrm>
            <a:off x="6731559" y="2207987"/>
            <a:ext cx="24309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Armv9-A based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Cortex-A cores</a:t>
            </a:r>
          </a:p>
        </p:txBody>
      </p:sp>
      <p:sp>
        <p:nvSpPr>
          <p:cNvPr id="64" name="Line 25"/>
          <p:cNvSpPr>
            <a:spLocks noChangeShapeType="1"/>
          </p:cNvSpPr>
          <p:nvPr/>
        </p:nvSpPr>
        <p:spPr bwMode="auto">
          <a:xfrm>
            <a:off x="8036647" y="194858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5" name="Oval 13"/>
          <p:cNvSpPr>
            <a:spLocks noChangeArrowheads="1"/>
          </p:cNvSpPr>
          <p:nvPr/>
        </p:nvSpPr>
        <p:spPr bwMode="auto">
          <a:xfrm>
            <a:off x="7995818" y="2100940"/>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6" name="TextBox 65"/>
          <p:cNvSpPr txBox="1"/>
          <p:nvPr/>
        </p:nvSpPr>
        <p:spPr>
          <a:xfrm>
            <a:off x="6771386" y="2735923"/>
            <a:ext cx="2284600"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64-bit</a:t>
            </a:r>
            <a:r>
              <a:rPr kumimoji="0" lang="en-US" sz="1300" b="0" i="1" u="none" strike="noStrike" kern="1200" cap="none" spc="0" normalizeH="0" baseline="0" noProof="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2021</a:t>
            </a:r>
            <a:r>
              <a:rPr kumimoji="0" lang="en-US" sz="1300" b="0" i="1" u="none" strike="noStrike" kern="1200" cap="none" spc="0" normalizeH="0" baseline="0" noProof="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Armv9-based</a:t>
            </a:r>
            <a:endParaRPr kumimoji="0" lang="en-US" sz="1300" b="0" i="1" u="none" strike="noStrike" kern="1200" cap="none" spc="0" normalizeH="0" baseline="0" noProof="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err="1">
                <a:ln>
                  <a:noFill/>
                </a:ln>
                <a:solidFill>
                  <a:srgbClr val="000000"/>
                </a:solidFill>
                <a:effectLst/>
                <a:uLnTx/>
                <a:uFillTx/>
                <a:latin typeface="Verdana"/>
                <a:ea typeface="+mn-ea"/>
                <a:cs typeface="+mn-cs"/>
              </a:rPr>
              <a:t>DynamIQ</a:t>
            </a:r>
            <a:r>
              <a:rPr kumimoji="0" lang="en-US" sz="1300" b="0" i="1" u="none" strike="noStrike" kern="1200" cap="none" spc="0" normalizeH="0" baseline="0" noProof="0">
                <a:ln>
                  <a:noFill/>
                </a:ln>
                <a:solidFill>
                  <a:srgbClr val="000000"/>
                </a:solidFill>
                <a:effectLst/>
                <a:uLnTx/>
                <a:uFillTx/>
                <a:latin typeface="Verdana"/>
                <a:ea typeface="+mn-ea"/>
                <a:cs typeface="+mn-cs"/>
              </a:rPr>
              <a:t> core clusters</a:t>
            </a:r>
          </a:p>
        </p:txBody>
      </p:sp>
      <p:sp>
        <p:nvSpPr>
          <p:cNvPr id="67" name="Right Brace 66"/>
          <p:cNvSpPr/>
          <p:nvPr/>
        </p:nvSpPr>
        <p:spPr bwMode="auto">
          <a:xfrm rot="5400000">
            <a:off x="7912035" y="3703164"/>
            <a:ext cx="196390" cy="194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9" name="Right Arrow 68"/>
          <p:cNvSpPr/>
          <p:nvPr/>
        </p:nvSpPr>
        <p:spPr bwMode="auto">
          <a:xfrm>
            <a:off x="4410010" y="2312876"/>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0" name="Right Arrow 69"/>
          <p:cNvSpPr/>
          <p:nvPr/>
        </p:nvSpPr>
        <p:spPr bwMode="auto">
          <a:xfrm>
            <a:off x="6660260" y="2312876"/>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1" name="TextBox 70"/>
          <p:cNvSpPr txBox="1"/>
          <p:nvPr/>
        </p:nvSpPr>
        <p:spPr>
          <a:xfrm>
            <a:off x="667104" y="4319064"/>
            <a:ext cx="1024576" cy="292388"/>
          </a:xfrm>
          <a:prstGeom prst="rect">
            <a:avLst/>
          </a:prstGeom>
          <a:noFill/>
        </p:spPr>
        <p:txBody>
          <a:bodyPr wrap="none" rtlCol="0">
            <a:spAutoFit/>
          </a:bodyPr>
          <a:lstStyle/>
          <a:p>
            <a:r>
              <a:rPr lang="en-GB" sz="1300"/>
              <a:t>Cortex-A8</a:t>
            </a:r>
          </a:p>
        </p:txBody>
      </p:sp>
      <p:sp>
        <p:nvSpPr>
          <p:cNvPr id="72" name="TextBox 71"/>
          <p:cNvSpPr txBox="1"/>
          <p:nvPr/>
        </p:nvSpPr>
        <p:spPr>
          <a:xfrm>
            <a:off x="2681790" y="4319064"/>
            <a:ext cx="1531125" cy="292388"/>
          </a:xfrm>
          <a:prstGeom prst="rect">
            <a:avLst/>
          </a:prstGeom>
          <a:noFill/>
        </p:spPr>
        <p:txBody>
          <a:bodyPr wrap="none" rtlCol="0">
            <a:spAutoFit/>
          </a:bodyPr>
          <a:lstStyle/>
          <a:p>
            <a:r>
              <a:rPr lang="en-GB" sz="1300"/>
              <a:t>Cortex-A57/A53</a:t>
            </a:r>
          </a:p>
        </p:txBody>
      </p:sp>
      <p:sp>
        <p:nvSpPr>
          <p:cNvPr id="73" name="TextBox 72"/>
          <p:cNvSpPr txBox="1"/>
          <p:nvPr/>
        </p:nvSpPr>
        <p:spPr>
          <a:xfrm>
            <a:off x="4842030" y="4319064"/>
            <a:ext cx="1531125" cy="292388"/>
          </a:xfrm>
          <a:prstGeom prst="rect">
            <a:avLst/>
          </a:prstGeom>
          <a:noFill/>
        </p:spPr>
        <p:txBody>
          <a:bodyPr wrap="none" rtlCol="0">
            <a:spAutoFit/>
          </a:bodyPr>
          <a:lstStyle/>
          <a:p>
            <a:r>
              <a:rPr lang="en-GB" sz="1300"/>
              <a:t>Cortex-A75/A55</a:t>
            </a:r>
          </a:p>
        </p:txBody>
      </p:sp>
      <p:sp>
        <p:nvSpPr>
          <p:cNvPr id="74" name="TextBox 73"/>
          <p:cNvSpPr txBox="1"/>
          <p:nvPr/>
        </p:nvSpPr>
        <p:spPr>
          <a:xfrm>
            <a:off x="6957265" y="4319064"/>
            <a:ext cx="2180277" cy="307777"/>
          </a:xfrm>
          <a:prstGeom prst="rect">
            <a:avLst/>
          </a:prstGeom>
          <a:noFill/>
        </p:spPr>
        <p:txBody>
          <a:bodyPr wrap="none" rtlCol="0">
            <a:spAutoFit/>
          </a:bodyPr>
          <a:lstStyle/>
          <a:p>
            <a:r>
              <a:rPr lang="en-GB" sz="1400">
                <a:solidFill>
                  <a:srgbClr val="000000"/>
                </a:solidFill>
              </a:rPr>
              <a:t>Cortex-X2/A710/A510</a:t>
            </a:r>
            <a:endParaRPr lang="en-GB" sz="1300"/>
          </a:p>
        </p:txBody>
      </p:sp>
      <p:sp>
        <p:nvSpPr>
          <p:cNvPr id="75" name="TextBox 74"/>
          <p:cNvSpPr txBox="1"/>
          <p:nvPr/>
        </p:nvSpPr>
        <p:spPr>
          <a:xfrm>
            <a:off x="123009" y="4083171"/>
            <a:ext cx="1053494" cy="292388"/>
          </a:xfrm>
          <a:prstGeom prst="rect">
            <a:avLst/>
          </a:prstGeom>
          <a:noFill/>
        </p:spPr>
        <p:txBody>
          <a:bodyPr wrap="none" rtlCol="0">
            <a:spAutoFit/>
          </a:bodyPr>
          <a:lstStyle/>
          <a:p>
            <a:r>
              <a:rPr lang="en-GB" sz="1300"/>
              <a:t>First cores</a:t>
            </a:r>
          </a:p>
        </p:txBody>
      </p:sp>
      <p:sp>
        <p:nvSpPr>
          <p:cNvPr id="76" name="Right Brace 75"/>
          <p:cNvSpPr/>
          <p:nvPr/>
        </p:nvSpPr>
        <p:spPr bwMode="auto">
          <a:xfrm rot="5400000">
            <a:off x="1071525" y="3786039"/>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7" name="Right Brace 76"/>
          <p:cNvSpPr/>
          <p:nvPr/>
        </p:nvSpPr>
        <p:spPr bwMode="auto">
          <a:xfrm rot="5400000">
            <a:off x="3375781" y="3788535"/>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 name="TextBox 3"/>
          <p:cNvSpPr txBox="1"/>
          <p:nvPr/>
        </p:nvSpPr>
        <p:spPr>
          <a:xfrm>
            <a:off x="573059" y="827420"/>
            <a:ext cx="9039501" cy="369332"/>
          </a:xfrm>
          <a:prstGeom prst="rect">
            <a:avLst/>
          </a:prstGeom>
          <a:noFill/>
        </p:spPr>
        <p:txBody>
          <a:bodyPr wrap="square" rtlCol="0">
            <a:spAutoFit/>
          </a:bodyPr>
          <a:lstStyle/>
          <a:p>
            <a:r>
              <a:rPr lang="en-US">
                <a:solidFill>
                  <a:schemeClr val="accent6"/>
                </a:solidFill>
              </a:rPr>
              <a:t>Positioning and key features of Armv8.2-A based Cortex-A cores </a:t>
            </a:r>
          </a:p>
        </p:txBody>
      </p:sp>
      <p:sp>
        <p:nvSpPr>
          <p:cNvPr id="41" name="TextBox 40"/>
          <p:cNvSpPr txBox="1"/>
          <p:nvPr/>
        </p:nvSpPr>
        <p:spPr>
          <a:xfrm>
            <a:off x="594806" y="4815154"/>
            <a:ext cx="134203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Not discussed</a:t>
            </a:r>
          </a:p>
        </p:txBody>
      </p:sp>
      <p:sp>
        <p:nvSpPr>
          <p:cNvPr id="42" name="TextBox 41"/>
          <p:cNvSpPr txBox="1"/>
          <p:nvPr/>
        </p:nvSpPr>
        <p:spPr>
          <a:xfrm>
            <a:off x="5067055" y="4792796"/>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4.3</a:t>
            </a:r>
          </a:p>
        </p:txBody>
      </p:sp>
      <p:sp>
        <p:nvSpPr>
          <p:cNvPr id="79" name="TextBox 78"/>
          <p:cNvSpPr txBox="1"/>
          <p:nvPr/>
        </p:nvSpPr>
        <p:spPr>
          <a:xfrm>
            <a:off x="7452320" y="4792796"/>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5.3</a:t>
            </a:r>
          </a:p>
        </p:txBody>
      </p:sp>
      <p:sp>
        <p:nvSpPr>
          <p:cNvPr id="80" name="TextBox 79"/>
          <p:cNvSpPr txBox="1"/>
          <p:nvPr/>
        </p:nvSpPr>
        <p:spPr>
          <a:xfrm>
            <a:off x="2922520" y="4828800"/>
            <a:ext cx="134203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Not discussed</a:t>
            </a:r>
          </a:p>
        </p:txBody>
      </p:sp>
    </p:spTree>
    <p:extLst>
      <p:ext uri="{BB962C8B-B14F-4D97-AF65-F5344CB8AC3E}">
        <p14:creationId xmlns:p14="http://schemas.microsoft.com/office/powerpoint/2010/main" val="218998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125" y="2168860"/>
            <a:ext cx="8776670" cy="830997"/>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rPr>
              <a:t>Over time </a:t>
            </a:r>
            <a:r>
              <a:rPr lang="en-US" sz="1600" dirty="0">
                <a:solidFill>
                  <a:srgbClr val="0070C0"/>
                </a:solidFill>
              </a:rPr>
              <a:t>more and more advanced standard cell libraries were developed </a:t>
            </a:r>
            <a:r>
              <a:rPr lang="en-US" sz="1600" dirty="0">
                <a:solidFill>
                  <a:srgbClr val="000000"/>
                </a:solidFill>
              </a:rPr>
              <a:t>that </a:t>
            </a:r>
          </a:p>
          <a:p>
            <a:r>
              <a:rPr lang="en-US" sz="1600" dirty="0">
                <a:solidFill>
                  <a:srgbClr val="000000"/>
                </a:solidFill>
              </a:rPr>
              <a:t>      have a large variety of </a:t>
            </a:r>
            <a:r>
              <a:rPr lang="hu-HU" sz="1600" dirty="0">
                <a:solidFill>
                  <a:srgbClr val="000000"/>
                </a:solidFill>
              </a:rPr>
              <a:t>design </a:t>
            </a:r>
            <a:r>
              <a:rPr lang="hu-HU" sz="1600" dirty="0" err="1">
                <a:solidFill>
                  <a:srgbClr val="000000"/>
                </a:solidFill>
              </a:rPr>
              <a:t>options</a:t>
            </a:r>
            <a:r>
              <a:rPr lang="hu-HU" sz="1600" dirty="0">
                <a:solidFill>
                  <a:srgbClr val="000000"/>
                </a:solidFill>
              </a:rPr>
              <a:t>, </a:t>
            </a:r>
            <a:r>
              <a:rPr lang="hu-HU" sz="1600" dirty="0" err="1">
                <a:solidFill>
                  <a:srgbClr val="000000"/>
                </a:solidFill>
              </a:rPr>
              <a:t>e.g</a:t>
            </a:r>
            <a:r>
              <a:rPr lang="hu-HU" sz="1600" dirty="0">
                <a:solidFill>
                  <a:srgbClr val="000000"/>
                </a:solidFill>
              </a:rPr>
              <a:t>. </a:t>
            </a:r>
            <a:r>
              <a:rPr lang="en-US" sz="1600" dirty="0">
                <a:solidFill>
                  <a:srgbClr val="000000"/>
                </a:solidFill>
              </a:rPr>
              <a:t>cell types</a:t>
            </a:r>
            <a:r>
              <a:rPr lang="hu-HU" sz="1600" dirty="0">
                <a:solidFill>
                  <a:srgbClr val="000000"/>
                </a:solidFill>
              </a:rPr>
              <a:t> </a:t>
            </a:r>
            <a:r>
              <a:rPr lang="hu-HU" sz="1600" dirty="0" err="1">
                <a:solidFill>
                  <a:srgbClr val="000000"/>
                </a:solidFill>
              </a:rPr>
              <a:t>or</a:t>
            </a:r>
            <a:r>
              <a:rPr lang="en-US" sz="1600" dirty="0">
                <a:solidFill>
                  <a:srgbClr val="000000"/>
                </a:solidFill>
              </a:rPr>
              <a:t> drive strengths</a:t>
            </a:r>
            <a:r>
              <a:rPr lang="hu-HU" sz="1600" dirty="0">
                <a:solidFill>
                  <a:srgbClr val="000000"/>
                </a:solidFill>
              </a:rPr>
              <a:t>,</a:t>
            </a:r>
            <a:r>
              <a:rPr lang="en-US" sz="1600" dirty="0">
                <a:solidFill>
                  <a:srgbClr val="000000"/>
                </a:solidFill>
              </a:rPr>
              <a:t> which</a:t>
            </a:r>
            <a:endParaRPr lang="hu-HU" sz="1600" dirty="0">
              <a:solidFill>
                <a:srgbClr val="000000"/>
              </a:solidFill>
            </a:endParaRPr>
          </a:p>
          <a:p>
            <a:r>
              <a:rPr lang="hu-HU" sz="1600" dirty="0">
                <a:solidFill>
                  <a:srgbClr val="000000"/>
                </a:solidFill>
              </a:rPr>
              <a:t>     </a:t>
            </a:r>
            <a:r>
              <a:rPr lang="en-US" sz="1600" dirty="0">
                <a:solidFill>
                  <a:srgbClr val="000000"/>
                </a:solidFill>
              </a:rPr>
              <a:t> </a:t>
            </a:r>
            <a:r>
              <a:rPr lang="en-US" sz="1600" dirty="0">
                <a:solidFill>
                  <a:srgbClr val="0070C0"/>
                </a:solidFill>
              </a:rPr>
              <a:t>lessens the need</a:t>
            </a:r>
            <a:r>
              <a:rPr lang="hu-HU" sz="1600" dirty="0">
                <a:solidFill>
                  <a:srgbClr val="0070C0"/>
                </a:solidFill>
              </a:rPr>
              <a:t> </a:t>
            </a:r>
            <a:r>
              <a:rPr lang="en-US" sz="1600" dirty="0">
                <a:solidFill>
                  <a:srgbClr val="0070C0"/>
                </a:solidFill>
              </a:rPr>
              <a:t>for custom design</a:t>
            </a:r>
            <a:r>
              <a:rPr lang="en-US" sz="1600" dirty="0">
                <a:solidFill>
                  <a:srgbClr val="2D2D8A"/>
                </a:solidFill>
              </a:rPr>
              <a:t>. </a:t>
            </a:r>
            <a:endParaRPr lang="hu-HU" sz="1600" dirty="0">
              <a:solidFill>
                <a:srgbClr val="2D2D8A"/>
              </a:solidFill>
            </a:endParaRPr>
          </a:p>
        </p:txBody>
      </p:sp>
      <p:sp>
        <p:nvSpPr>
          <p:cNvPr id="5" name="TextBox 4"/>
          <p:cNvSpPr txBox="1"/>
          <p:nvPr/>
        </p:nvSpPr>
        <p:spPr>
          <a:xfrm>
            <a:off x="238820" y="818710"/>
            <a:ext cx="9076780" cy="907941"/>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0000"/>
                </a:solidFill>
              </a:rPr>
              <a:t>ARM's processor designs </a:t>
            </a:r>
            <a:r>
              <a:rPr lang="en-US" sz="1600" dirty="0">
                <a:solidFill>
                  <a:srgbClr val="0070C0"/>
                </a:solidFill>
              </a:rPr>
              <a:t>before the Cortex-A9 </a:t>
            </a:r>
            <a:r>
              <a:rPr lang="en-US" sz="1600" dirty="0">
                <a:solidFill>
                  <a:srgbClr val="000000"/>
                </a:solidFill>
              </a:rPr>
              <a:t>were </a:t>
            </a:r>
            <a:r>
              <a:rPr lang="en-US" sz="1600" dirty="0">
                <a:solidFill>
                  <a:srgbClr val="0070C0"/>
                </a:solidFill>
              </a:rPr>
              <a:t>partly hand layouts and</a:t>
            </a:r>
          </a:p>
          <a:p>
            <a:pPr>
              <a:spcAft>
                <a:spcPts val="600"/>
              </a:spcAft>
            </a:pPr>
            <a:r>
              <a:rPr lang="en-US" sz="1600" dirty="0">
                <a:solidFill>
                  <a:srgbClr val="0070C0"/>
                </a:solidFill>
              </a:rPr>
              <a:t>      partly automated layouts.</a:t>
            </a:r>
          </a:p>
          <a:p>
            <a:pPr marL="285750" indent="-285750">
              <a:buFont typeface="Arial" panose="020B0604020202020204" pitchFamily="34" charset="0"/>
              <a:buChar char="•"/>
            </a:pPr>
            <a:r>
              <a:rPr lang="en-US" sz="1600" spc="-50" dirty="0">
                <a:solidFill>
                  <a:srgbClr val="000000"/>
                </a:solidFill>
              </a:rPr>
              <a:t>ARM’s </a:t>
            </a:r>
            <a:r>
              <a:rPr lang="en-US" sz="1600" spc="-50" dirty="0">
                <a:solidFill>
                  <a:srgbClr val="0070C0"/>
                </a:solidFill>
              </a:rPr>
              <a:t>first fully synthesizable design </a:t>
            </a:r>
            <a:r>
              <a:rPr lang="en-US" sz="1600" spc="-50" dirty="0">
                <a:solidFill>
                  <a:srgbClr val="000000"/>
                </a:solidFill>
              </a:rPr>
              <a:t>was the </a:t>
            </a:r>
            <a:r>
              <a:rPr lang="en-US" sz="1600" spc="-50" dirty="0">
                <a:solidFill>
                  <a:srgbClr val="0070C0"/>
                </a:solidFill>
              </a:rPr>
              <a:t>Cortex-A9</a:t>
            </a:r>
            <a:r>
              <a:rPr lang="en-US" sz="1600" spc="-50" dirty="0">
                <a:solidFill>
                  <a:srgbClr val="000000"/>
                </a:solidFill>
              </a:rPr>
              <a:t> processor </a:t>
            </a:r>
            <a:r>
              <a:rPr lang="hu-HU" sz="1600" spc="-50" dirty="0">
                <a:solidFill>
                  <a:srgbClr val="000000"/>
                </a:solidFill>
              </a:rPr>
              <a:t>(</a:t>
            </a:r>
            <a:r>
              <a:rPr lang="hu-HU" sz="1600" spc="-50" dirty="0" err="1">
                <a:solidFill>
                  <a:srgbClr val="000000"/>
                </a:solidFill>
              </a:rPr>
              <a:t>announced</a:t>
            </a:r>
            <a:r>
              <a:rPr lang="hu-HU" sz="1600" spc="-50" dirty="0">
                <a:solidFill>
                  <a:srgbClr val="000000"/>
                </a:solidFill>
              </a:rPr>
              <a:t> in 2007)</a:t>
            </a:r>
            <a:r>
              <a:rPr lang="en-US" sz="1600" spc="-50" dirty="0">
                <a:solidFill>
                  <a:srgbClr val="000000"/>
                </a:solidFill>
              </a:rPr>
              <a:t>.</a:t>
            </a:r>
          </a:p>
        </p:txBody>
      </p:sp>
      <p:sp>
        <p:nvSpPr>
          <p:cNvPr id="6" name="TextBox 5"/>
          <p:cNvSpPr txBox="1"/>
          <p:nvPr/>
        </p:nvSpPr>
        <p:spPr>
          <a:xfrm>
            <a:off x="73172" y="453368"/>
            <a:ext cx="6907212" cy="369332"/>
          </a:xfrm>
          <a:prstGeom prst="rect">
            <a:avLst/>
          </a:prstGeom>
          <a:noFill/>
        </p:spPr>
        <p:txBody>
          <a:bodyPr wrap="square" rtlCol="0">
            <a:spAutoFit/>
          </a:bodyPr>
          <a:lstStyle/>
          <a:p>
            <a:r>
              <a:rPr lang="en-US" dirty="0">
                <a:solidFill>
                  <a:srgbClr val="2D2D8A"/>
                </a:solidFill>
              </a:rPr>
              <a:t>Evolution of the approaches used to circuit design</a:t>
            </a:r>
            <a:r>
              <a:rPr lang="hu-HU" dirty="0">
                <a:solidFill>
                  <a:srgbClr val="2D2D8A"/>
                </a:solidFill>
              </a:rPr>
              <a:t> -2</a:t>
            </a:r>
            <a:r>
              <a:rPr lang="en-US" dirty="0">
                <a:solidFill>
                  <a:srgbClr val="2D2D8A"/>
                </a:solidFill>
              </a:rPr>
              <a:t> </a:t>
            </a:r>
            <a:r>
              <a:rPr lang="en-US" dirty="0">
                <a:solidFill>
                  <a:srgbClr val="000000"/>
                </a:solidFill>
              </a:rPr>
              <a:t>[</a:t>
            </a:r>
            <a:r>
              <a:rPr lang="hu-HU" dirty="0">
                <a:solidFill>
                  <a:srgbClr val="000000"/>
                </a:solidFill>
              </a:rPr>
              <a:t>1</a:t>
            </a:r>
            <a:r>
              <a:rPr lang="en-US" dirty="0">
                <a:solidFill>
                  <a:srgbClr val="000000"/>
                </a:solidFill>
              </a:rPr>
              <a:t>]</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GB" sz="1700">
                <a:solidFill>
                  <a:srgbClr val="FFFFFF"/>
                </a:solidFill>
              </a:rPr>
              <a:t>8</a:t>
            </a:r>
            <a:r>
              <a:rPr lang="hu-HU" sz="1700">
                <a:solidFill>
                  <a:srgbClr val="FFFFFF"/>
                </a:solidFill>
              </a:rPr>
              <a:t>)</a:t>
            </a:r>
            <a:endParaRPr lang="en-US" sz="1700">
              <a:solidFill>
                <a:srgbClr val="FFFFFF"/>
              </a:solidFill>
            </a:endParaRPr>
          </a:p>
        </p:txBody>
      </p:sp>
      <p:sp>
        <p:nvSpPr>
          <p:cNvPr id="2" name="Rounded Rectangle 1"/>
          <p:cNvSpPr/>
          <p:nvPr/>
        </p:nvSpPr>
        <p:spPr bwMode="auto">
          <a:xfrm>
            <a:off x="5810" y="1808820"/>
            <a:ext cx="9144000" cy="36004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 name="TextBox 8"/>
          <p:cNvSpPr txBox="1"/>
          <p:nvPr/>
        </p:nvSpPr>
        <p:spPr>
          <a:xfrm>
            <a:off x="238820" y="1808820"/>
            <a:ext cx="8775975" cy="338554"/>
          </a:xfrm>
          <a:prstGeom prst="rect">
            <a:avLst/>
          </a:prstGeom>
          <a:noFill/>
        </p:spPr>
        <p:txBody>
          <a:bodyPr wrap="square" rtlCol="0">
            <a:spAutoFit/>
          </a:bodyPr>
          <a:lstStyle/>
          <a:p>
            <a:pPr marL="285750" indent="-285750">
              <a:buFont typeface="Arial" panose="020B0604020202020204" pitchFamily="34" charset="0"/>
              <a:buChar char="•"/>
            </a:pPr>
            <a:r>
              <a:rPr lang="hu-HU" sz="1600" dirty="0" err="1">
                <a:solidFill>
                  <a:srgbClr val="000000"/>
                </a:solidFill>
              </a:rPr>
              <a:t>Recently</a:t>
            </a:r>
            <a:r>
              <a:rPr lang="hu-HU" sz="1600" dirty="0">
                <a:solidFill>
                  <a:srgbClr val="000000"/>
                </a:solidFill>
              </a:rPr>
              <a:t>, </a:t>
            </a:r>
            <a:r>
              <a:rPr lang="en-US" sz="1600" dirty="0">
                <a:solidFill>
                  <a:srgbClr val="FF0000"/>
                </a:solidFill>
              </a:rPr>
              <a:t>automated design tools are typically used </a:t>
            </a:r>
            <a:r>
              <a:rPr lang="en-US" sz="1600" dirty="0">
                <a:solidFill>
                  <a:srgbClr val="000000"/>
                </a:solidFill>
              </a:rPr>
              <a:t>for</a:t>
            </a:r>
            <a:r>
              <a:rPr lang="hu-HU" sz="1600" dirty="0">
                <a:solidFill>
                  <a:srgbClr val="000000"/>
                </a:solidFill>
              </a:rPr>
              <a:t> </a:t>
            </a:r>
            <a:r>
              <a:rPr lang="en-US" sz="1600" dirty="0">
                <a:solidFill>
                  <a:srgbClr val="000000"/>
                </a:solidFill>
              </a:rPr>
              <a:t>processor design.</a:t>
            </a:r>
          </a:p>
        </p:txBody>
      </p:sp>
    </p:spTree>
    <p:extLst>
      <p:ext uri="{BB962C8B-B14F-4D97-AF65-F5344CB8AC3E}">
        <p14:creationId xmlns:p14="http://schemas.microsoft.com/office/powerpoint/2010/main" val="27701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4.3 Armv8.2-A based Cortex-A cores (2)</a:t>
            </a:r>
            <a:endParaRPr lang="en-US" sz="1700" kern="1200" dirty="0">
              <a:solidFill>
                <a:srgbClr val="FFFFFF"/>
              </a:solidFill>
            </a:endParaRPr>
          </a:p>
        </p:txBody>
      </p:sp>
      <p:sp>
        <p:nvSpPr>
          <p:cNvPr id="4" name="TextBox 3"/>
          <p:cNvSpPr txBox="1"/>
          <p:nvPr/>
        </p:nvSpPr>
        <p:spPr>
          <a:xfrm>
            <a:off x="89647" y="451991"/>
            <a:ext cx="6987009" cy="384721"/>
          </a:xfrm>
          <a:prstGeom prst="rect">
            <a:avLst/>
          </a:prstGeom>
          <a:noFill/>
        </p:spPr>
        <p:txBody>
          <a:bodyPr wrap="square" rtlCol="0">
            <a:spAutoFit/>
          </a:bodyPr>
          <a:lstStyle/>
          <a:p>
            <a:pPr lvl="0" fontAlgn="base">
              <a:spcBef>
                <a:spcPct val="0"/>
              </a:spcBef>
              <a:spcAft>
                <a:spcPct val="0"/>
              </a:spcAft>
              <a:defRPr/>
            </a:pPr>
            <a:r>
              <a:rPr lang="en-US" sz="1900">
                <a:solidFill>
                  <a:srgbClr val="2D2D8A"/>
                </a:solidFill>
              </a:rPr>
              <a:t>Introduction of Armv8.2-A based Cortex-A cores  </a:t>
            </a:r>
            <a:r>
              <a:rPr lang="en-US" sz="1900"/>
              <a:t>[</a:t>
            </a:r>
            <a:r>
              <a:rPr lang="hu-HU" sz="1900"/>
              <a:t>153</a:t>
            </a:r>
            <a:r>
              <a:rPr lang="en-US" sz="1900"/>
              <a:t>]</a:t>
            </a:r>
            <a:endParaRPr kumimoji="0" lang="hu-HU" sz="1900" b="0" i="0" u="none" strike="noStrike" kern="1200" cap="none" spc="0" normalizeH="0" baseline="0" noProof="0">
              <a:ln>
                <a:noFill/>
              </a:ln>
              <a:effectLst/>
              <a:uLnTx/>
              <a:uFillTx/>
              <a:latin typeface="Verdana"/>
            </a:endParaRPr>
          </a:p>
        </p:txBody>
      </p:sp>
      <p:sp>
        <p:nvSpPr>
          <p:cNvPr id="8" name="TextBox 7"/>
          <p:cNvSpPr txBox="1"/>
          <p:nvPr/>
        </p:nvSpPr>
        <p:spPr>
          <a:xfrm>
            <a:off x="19494" y="5917840"/>
            <a:ext cx="13516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Source</a:t>
            </a:r>
            <a:r>
              <a:rPr kumimoji="0" lang="en-US" sz="1400" b="0" i="0" u="none" strike="noStrike" kern="1200" cap="none" spc="0" normalizeH="0" baseline="0" noProof="0">
                <a:ln>
                  <a:noFill/>
                </a:ln>
                <a:solidFill>
                  <a:srgbClr val="000000"/>
                </a:solidFill>
                <a:effectLst/>
                <a:uLnTx/>
                <a:uFillTx/>
                <a:latin typeface="Verdana"/>
                <a:ea typeface="+mn-ea"/>
                <a:cs typeface="+mn-cs"/>
              </a:rPr>
              <a:t>: ARM</a:t>
            </a:r>
          </a:p>
        </p:txBody>
      </p:sp>
      <p:pic>
        <p:nvPicPr>
          <p:cNvPr id="9"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00" y="1028943"/>
            <a:ext cx="8736658" cy="5201001"/>
          </a:xfrm>
          <a:prstGeom prst="rect">
            <a:avLst/>
          </a:prstGeom>
        </p:spPr>
      </p:pic>
      <p:sp>
        <p:nvSpPr>
          <p:cNvPr id="10" name="Rounded Rectangle 9"/>
          <p:cNvSpPr/>
          <p:nvPr/>
        </p:nvSpPr>
        <p:spPr bwMode="auto">
          <a:xfrm>
            <a:off x="5002019" y="1555930"/>
            <a:ext cx="4017993" cy="261029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TextBox 10"/>
          <p:cNvSpPr txBox="1"/>
          <p:nvPr/>
        </p:nvSpPr>
        <p:spPr>
          <a:xfrm>
            <a:off x="8225176" y="1910256"/>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Verdana"/>
                <a:ea typeface="+mn-ea"/>
                <a:cs typeface="+mn-cs"/>
              </a:rPr>
              <a:t>A7x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Verdana"/>
                <a:ea typeface="+mn-ea"/>
                <a:cs typeface="+mn-cs"/>
              </a:rPr>
              <a:t>Series</a:t>
            </a:r>
          </a:p>
        </p:txBody>
      </p:sp>
      <p:sp>
        <p:nvSpPr>
          <p:cNvPr id="3" name="TextBox 2"/>
          <p:cNvSpPr txBox="1"/>
          <p:nvPr/>
        </p:nvSpPr>
        <p:spPr>
          <a:xfrm>
            <a:off x="107949" y="6149464"/>
            <a:ext cx="9612623" cy="584775"/>
          </a:xfrm>
          <a:prstGeom prst="rect">
            <a:avLst/>
          </a:prstGeom>
          <a:noFill/>
        </p:spPr>
        <p:txBody>
          <a:bodyPr wrap="square" rtlCol="0">
            <a:spAutoFit/>
          </a:bodyPr>
          <a:lstStyle/>
          <a:p>
            <a:r>
              <a:rPr lang="en-US" sz="1600"/>
              <a:t>As the above Figure shows, first Armv8.2-based cores were the </a:t>
            </a:r>
            <a:r>
              <a:rPr lang="en-US" sz="1600">
                <a:solidFill>
                  <a:srgbClr val="0070C0"/>
                </a:solidFill>
              </a:rPr>
              <a:t>Cortex-A75 and –A55</a:t>
            </a:r>
            <a:r>
              <a:rPr lang="en-US" sz="1600"/>
              <a:t>,</a:t>
            </a:r>
          </a:p>
          <a:p>
            <a:r>
              <a:rPr lang="en-US" sz="1600"/>
              <a:t>  they appeared </a:t>
            </a:r>
            <a:r>
              <a:rPr lang="en-US" sz="1600">
                <a:solidFill>
                  <a:srgbClr val="0070C0"/>
                </a:solidFill>
              </a:rPr>
              <a:t>in 2017 </a:t>
            </a:r>
            <a:r>
              <a:rPr lang="en-US" sz="1600"/>
              <a:t>and were followed by higher numbered </a:t>
            </a:r>
            <a:r>
              <a:rPr lang="en-US" sz="1600">
                <a:solidFill>
                  <a:srgbClr val="0070C0"/>
                </a:solidFill>
              </a:rPr>
              <a:t>A7x series models.</a:t>
            </a:r>
            <a:endParaRPr lang="en-US" sz="1600"/>
          </a:p>
        </p:txBody>
      </p:sp>
    </p:spTree>
    <p:extLst>
      <p:ext uri="{BB962C8B-B14F-4D97-AF65-F5344CB8AC3E}">
        <p14:creationId xmlns:p14="http://schemas.microsoft.com/office/powerpoint/2010/main" val="11188028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m client Compute CPU roadmap"/>
          <p:cNvPicPr>
            <a:picLocks noChangeAspect="1" noChangeArrowheads="1"/>
          </p:cNvPicPr>
          <p:nvPr/>
        </p:nvPicPr>
        <p:blipFill rotWithShape="1">
          <a:blip r:embed="rId2">
            <a:extLst>
              <a:ext uri="{28A0092B-C50C-407E-A947-70E740481C1C}">
                <a14:useLocalDpi xmlns:a14="http://schemas.microsoft.com/office/drawing/2010/main" val="0"/>
              </a:ext>
            </a:extLst>
          </a:blip>
          <a:srcRect l="1957" r="1631"/>
          <a:stretch/>
        </p:blipFill>
        <p:spPr bwMode="auto">
          <a:xfrm>
            <a:off x="116505" y="1088740"/>
            <a:ext cx="8865985" cy="5038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500" y="440668"/>
            <a:ext cx="93690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60" normalizeH="0" baseline="0" noProof="0">
                <a:ln>
                  <a:noFill/>
                </a:ln>
                <a:solidFill>
                  <a:srgbClr val="2D2D8A"/>
                </a:solidFill>
                <a:effectLst/>
                <a:uLnTx/>
                <a:uFillTx/>
                <a:latin typeface="Verdana"/>
                <a:ea typeface="+mn-ea"/>
                <a:cs typeface="+mn-cs"/>
              </a:rPr>
              <a:t>Evolution of Armv8.2-A based cores according</a:t>
            </a:r>
            <a:r>
              <a:rPr kumimoji="0" lang="en-US" sz="1800" b="0" i="0" u="none" strike="noStrike" kern="1200" cap="none" spc="-60" normalizeH="0" noProof="0">
                <a:ln>
                  <a:noFill/>
                </a:ln>
                <a:solidFill>
                  <a:srgbClr val="2D2D8A"/>
                </a:solidFill>
                <a:effectLst/>
                <a:uLnTx/>
                <a:uFillTx/>
                <a:latin typeface="Verdana"/>
                <a:ea typeface="+mn-ea"/>
                <a:cs typeface="+mn-cs"/>
              </a:rPr>
              <a:t> to ARM’s</a:t>
            </a:r>
            <a:r>
              <a:rPr kumimoji="0" lang="en-US" sz="1800" b="0" i="0" u="none" strike="noStrike" kern="1200" cap="none" spc="-60" normalizeH="0" baseline="0" noProof="0">
                <a:ln>
                  <a:noFill/>
                </a:ln>
                <a:solidFill>
                  <a:srgbClr val="2D2D8A"/>
                </a:solidFill>
                <a:effectLst/>
                <a:uLnTx/>
                <a:uFillTx/>
                <a:latin typeface="Verdana"/>
                <a:ea typeface="+mn-ea"/>
                <a:cs typeface="+mn-cs"/>
              </a:rPr>
              <a:t> roadmap from 2018 </a:t>
            </a:r>
            <a:r>
              <a:rPr kumimoji="0" lang="en-US" sz="1800" b="0" i="0" u="none" strike="noStrike" kern="1200" cap="none" spc="-60" normalizeH="0" baseline="0" noProof="0">
                <a:ln>
                  <a:noFill/>
                </a:ln>
                <a:solidFill>
                  <a:srgbClr val="000000"/>
                </a:solidFill>
                <a:effectLst/>
                <a:uLnTx/>
                <a:uFillTx/>
                <a:latin typeface="Verdana"/>
                <a:ea typeface="+mn-ea"/>
                <a:cs typeface="+mn-cs"/>
              </a:rPr>
              <a:t>[133]</a:t>
            </a:r>
          </a:p>
        </p:txBody>
      </p:sp>
      <p:sp>
        <p:nvSpPr>
          <p:cNvPr id="7"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4.3 Armv8.2-A based Cortex-A cores (3)</a:t>
            </a:r>
            <a:endParaRPr lang="en-US" sz="1700" kern="1200" dirty="0">
              <a:solidFill>
                <a:srgbClr val="FFFFFF"/>
              </a:solidFill>
            </a:endParaRPr>
          </a:p>
        </p:txBody>
      </p:sp>
      <p:sp>
        <p:nvSpPr>
          <p:cNvPr id="6" name="TextBox 5"/>
          <p:cNvSpPr txBox="1"/>
          <p:nvPr/>
        </p:nvSpPr>
        <p:spPr>
          <a:xfrm>
            <a:off x="5301971" y="4866040"/>
            <a:ext cx="7320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C000"/>
                </a:solidFill>
                <a:effectLst/>
                <a:uLnTx/>
                <a:uFillTx/>
                <a:latin typeface="Verdana"/>
                <a:ea typeface="+mn-ea"/>
                <a:cs typeface="+mn-cs"/>
              </a:rPr>
              <a:t>(A-77)</a:t>
            </a:r>
          </a:p>
        </p:txBody>
      </p:sp>
      <p:sp>
        <p:nvSpPr>
          <p:cNvPr id="8" name="TextBox 7"/>
          <p:cNvSpPr txBox="1"/>
          <p:nvPr/>
        </p:nvSpPr>
        <p:spPr>
          <a:xfrm>
            <a:off x="7395335" y="4869160"/>
            <a:ext cx="7320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C000"/>
                </a:solidFill>
                <a:effectLst/>
                <a:uLnTx/>
                <a:uFillTx/>
                <a:latin typeface="Verdana"/>
                <a:ea typeface="+mn-ea"/>
                <a:cs typeface="+mn-cs"/>
              </a:rPr>
              <a:t>(A-78)</a:t>
            </a:r>
          </a:p>
        </p:txBody>
      </p:sp>
    </p:spTree>
    <p:extLst>
      <p:ext uri="{BB962C8B-B14F-4D97-AF65-F5344CB8AC3E}">
        <p14:creationId xmlns:p14="http://schemas.microsoft.com/office/powerpoint/2010/main" val="401648243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620" y="452165"/>
            <a:ext cx="5835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Key features of Armv8.2-A based Cortex-A cores</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96904995"/>
              </p:ext>
            </p:extLst>
          </p:nvPr>
        </p:nvGraphicFramePr>
        <p:xfrm>
          <a:off x="386535" y="1243266"/>
          <a:ext cx="8338673" cy="2720861"/>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460501">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Announced</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US" sz="1200" b="1" dirty="0" err="1">
                          <a:solidFill>
                            <a:schemeClr val="bg1"/>
                          </a:solidFill>
                        </a:rPr>
                        <a:t>Big.LITTLE</a:t>
                      </a:r>
                      <a:endParaRPr lang="en-US" sz="1200" b="1" dirty="0">
                        <a:solidFill>
                          <a:schemeClr val="bg1"/>
                        </a:solidFill>
                      </a:endParaRPr>
                    </a:p>
                    <a:p>
                      <a:pPr algn="ctr"/>
                      <a:r>
                        <a:rPr lang="en-US" sz="1200" b="1" dirty="0">
                          <a:solidFill>
                            <a:schemeClr val="bg1"/>
                          </a:solidFill>
                        </a:rPr>
                        <a:t>support</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Target</a:t>
                      </a:r>
                    </a:p>
                    <a:p>
                      <a:pPr algn="ctr"/>
                      <a:r>
                        <a:rPr lang="en-US" sz="1200" b="1" dirty="0">
                          <a:solidFill>
                            <a:schemeClr val="bg1"/>
                          </a:solidFill>
                        </a:rPr>
                        <a:t>category</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Efficiency</a:t>
                      </a: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336562">
                <a:tc>
                  <a:txBody>
                    <a:bodyPr/>
                    <a:lstStyle/>
                    <a:p>
                      <a:pPr algn="ctr"/>
                      <a:r>
                        <a:rPr lang="en-US" sz="1200" b="1" dirty="0"/>
                        <a:t>Cortex-A55</a:t>
                      </a:r>
                    </a:p>
                  </a:txBody>
                  <a:tcPr marL="49736" marR="49736" marT="24868" marB="24868" anchor="ctr">
                    <a:lnL>
                      <a:noFill/>
                    </a:lnL>
                    <a:lnR>
                      <a:noFill/>
                    </a:lnR>
                    <a:lnT>
                      <a:noFill/>
                    </a:lnT>
                    <a:lnB>
                      <a:noFill/>
                    </a:lnB>
                    <a:solidFill>
                      <a:srgbClr val="B7ECFF"/>
                    </a:solidFill>
                  </a:tcPr>
                </a:tc>
                <a:tc>
                  <a:txBody>
                    <a:bodyPr/>
                    <a:lstStyle/>
                    <a:p>
                      <a:pPr algn="ctr"/>
                      <a:r>
                        <a:rPr lang="en-US" sz="1200" dirty="0"/>
                        <a:t>2017</a:t>
                      </a:r>
                    </a:p>
                  </a:txBody>
                  <a:tcPr marL="49736" marR="49736" marT="24868" marB="24868" anchor="ctr">
                    <a:lnL>
                      <a:noFill/>
                    </a:lnL>
                    <a:lnR>
                      <a:noFill/>
                    </a:lnR>
                    <a:lnT>
                      <a:noFill/>
                    </a:lnT>
                    <a:lnB>
                      <a:noFill/>
                    </a:lnB>
                    <a:solidFill>
                      <a:srgbClr val="B7ECFF"/>
                    </a:solidFill>
                  </a:tcPr>
                </a:tc>
                <a:tc>
                  <a:txBody>
                    <a:bodyPr/>
                    <a:lstStyle/>
                    <a:p>
                      <a:pPr algn="ctr"/>
                      <a:r>
                        <a:rPr lang="en-US" sz="1200" dirty="0"/>
                        <a:t>2018</a:t>
                      </a:r>
                    </a:p>
                  </a:txBody>
                  <a:tcPr marL="49736" marR="49736" marT="24868" marB="24868" anchor="ctr">
                    <a:lnL>
                      <a:noFill/>
                    </a:lnL>
                    <a:lnR>
                      <a:noFill/>
                    </a:lnR>
                    <a:lnT>
                      <a:noFill/>
                    </a:lnT>
                    <a:lnB>
                      <a:noFill/>
                    </a:lnB>
                    <a:solidFill>
                      <a:srgbClr val="B7ECFF"/>
                    </a:solidFill>
                  </a:tcPr>
                </a:tc>
                <a:tc>
                  <a:txBody>
                    <a:bodyPr/>
                    <a:lstStyle/>
                    <a:p>
                      <a:pPr algn="ctr"/>
                      <a:r>
                        <a:rPr lang="hu-HU" sz="1200" dirty="0" err="1"/>
                        <a:t>Yes</a:t>
                      </a:r>
                      <a:r>
                        <a:rPr lang="hu-HU" sz="1200" dirty="0"/>
                        <a:t> </a:t>
                      </a:r>
                    </a:p>
                    <a:p>
                      <a:pPr algn="ctr"/>
                      <a:r>
                        <a:rPr lang="hu-HU" sz="1200" dirty="0"/>
                        <a:t>(</a:t>
                      </a:r>
                      <a:r>
                        <a:rPr lang="hu-HU" sz="1200" dirty="0" err="1"/>
                        <a:t>with</a:t>
                      </a:r>
                      <a:r>
                        <a:rPr lang="hu-HU" sz="1200" dirty="0"/>
                        <a:t> A</a:t>
                      </a:r>
                      <a:r>
                        <a:rPr lang="en-US" sz="1200" dirty="0"/>
                        <a:t>75 or higher</a:t>
                      </a:r>
                      <a:r>
                        <a:rPr lang="hu-HU" sz="1200" dirty="0"/>
                        <a:t>)</a:t>
                      </a:r>
                      <a:endParaRPr lang="en-US" sz="1200" dirty="0"/>
                    </a:p>
                  </a:txBody>
                  <a:tcPr marL="49736" marR="49736" marT="24868" marB="24868" anchor="ctr">
                    <a:lnL>
                      <a:noFill/>
                    </a:lnL>
                    <a:lnR>
                      <a:noFill/>
                    </a:lnR>
                    <a:lnT>
                      <a:noFill/>
                    </a:lnT>
                    <a:lnB>
                      <a:noFill/>
                    </a:lnB>
                    <a:solidFill>
                      <a:srgbClr val="B7ECFF"/>
                    </a:solidFill>
                  </a:tcPr>
                </a:tc>
                <a:tc>
                  <a:txBody>
                    <a:bodyPr/>
                    <a:lstStyle/>
                    <a:p>
                      <a:pPr algn="ctr"/>
                      <a:r>
                        <a:rPr lang="en-US" sz="1200" dirty="0"/>
                        <a:t>Low-end</a:t>
                      </a:r>
                    </a:p>
                  </a:txBody>
                  <a:tcPr marL="49736" marR="49736" marT="24868" marB="24868" anchor="ctr">
                    <a:lnL>
                      <a:noFill/>
                    </a:lnL>
                    <a:lnR>
                      <a:noFill/>
                    </a:lnR>
                    <a:lnT>
                      <a:noFill/>
                    </a:lnT>
                    <a:lnB>
                      <a:noFill/>
                    </a:lnB>
                    <a:solidFill>
                      <a:srgbClr val="B7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 </a:t>
                      </a:r>
                      <a:r>
                        <a:rPr lang="hu-HU" sz="1200" dirty="0"/>
                        <a:t>DMIPS/MHz</a:t>
                      </a:r>
                      <a:endParaRPr lang="en-US" sz="1200" dirty="0"/>
                    </a:p>
                  </a:txBody>
                  <a:tcPr marL="49736" marR="49736" marT="24868" marB="24868" anchor="ctr">
                    <a:lnL>
                      <a:noFill/>
                    </a:lnL>
                    <a:lnR>
                      <a:noFill/>
                    </a:lnR>
                    <a:lnT>
                      <a:noFill/>
                    </a:lnT>
                    <a:lnB>
                      <a:noFill/>
                    </a:lnB>
                    <a:solidFill>
                      <a:srgbClr val="B7ECFF"/>
                    </a:solidFill>
                  </a:tcPr>
                </a:tc>
                <a:extLst>
                  <a:ext uri="{0D108BD9-81ED-4DB2-BD59-A6C34878D82A}">
                    <a16:rowId xmlns:a16="http://schemas.microsoft.com/office/drawing/2014/main" val="2274866737"/>
                  </a:ext>
                </a:extLst>
              </a:tr>
              <a:tr h="336562">
                <a:tc>
                  <a:txBody>
                    <a:bodyPr/>
                    <a:lstStyle/>
                    <a:p>
                      <a:pPr algn="ctr"/>
                      <a:r>
                        <a:rPr lang="hu-HU" sz="1200" b="1"/>
                        <a:t>Cortex-A7</a:t>
                      </a:r>
                      <a:r>
                        <a:rPr lang="en-US" sz="1200" b="1"/>
                        <a:t>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a:t>2017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a:t>2018</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err="1"/>
                        <a:t>Yes</a:t>
                      </a:r>
                      <a:r>
                        <a:rPr lang="hu-HU" sz="1200" dirty="0"/>
                        <a:t> </a:t>
                      </a:r>
                    </a:p>
                    <a:p>
                      <a:pPr algn="ctr"/>
                      <a:r>
                        <a:rPr lang="hu-HU" sz="1200" dirty="0"/>
                        <a:t>(</a:t>
                      </a:r>
                      <a:r>
                        <a:rPr lang="hu-HU" sz="1200" dirty="0" err="1"/>
                        <a:t>with</a:t>
                      </a:r>
                      <a:r>
                        <a:rPr lang="hu-HU" sz="1200" dirty="0"/>
                        <a:t> A5</a:t>
                      </a:r>
                      <a:r>
                        <a:rPr lang="en-US" sz="1200" dirty="0"/>
                        <a:t>5</a:t>
                      </a:r>
                      <a:r>
                        <a:rPr lang="hu-HU" sz="1200" dirty="0"/>
                        <a:t>)</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~8.2-9.5 </a:t>
                      </a:r>
                      <a:r>
                        <a:rPr lang="hu-HU" sz="1200" dirty="0"/>
                        <a:t>DMIPS/MHz</a:t>
                      </a:r>
                      <a:endParaRPr lang="en-US" sz="1200" dirty="0"/>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378621522"/>
                  </a:ext>
                </a:extLst>
              </a:tr>
              <a:tr h="336562">
                <a:tc>
                  <a:txBody>
                    <a:bodyPr/>
                    <a:lstStyle/>
                    <a:p>
                      <a:pPr algn="ctr"/>
                      <a:r>
                        <a:rPr lang="hu-HU" sz="1200" b="1" dirty="0"/>
                        <a:t>Cortex-A7</a:t>
                      </a:r>
                      <a:r>
                        <a:rPr lang="en-US" sz="1200" b="1" dirty="0"/>
                        <a:t>6</a:t>
                      </a:r>
                    </a:p>
                  </a:txBody>
                  <a:tcPr marL="49736" marR="49736" marT="24868" marB="24868" anchor="ctr">
                    <a:lnL>
                      <a:noFill/>
                    </a:lnL>
                    <a:lnR>
                      <a:noFill/>
                    </a:lnR>
                    <a:lnT>
                      <a:noFill/>
                    </a:lnT>
                    <a:lnB>
                      <a:noFill/>
                    </a:lnB>
                    <a:solidFill>
                      <a:srgbClr val="D1F3FF"/>
                    </a:solidFill>
                  </a:tcPr>
                </a:tc>
                <a:tc>
                  <a:txBody>
                    <a:bodyPr/>
                    <a:lstStyle/>
                    <a:p>
                      <a:pPr algn="ctr"/>
                      <a:r>
                        <a:rPr lang="en-US" sz="1200" dirty="0"/>
                        <a:t>2018</a:t>
                      </a:r>
                    </a:p>
                  </a:txBody>
                  <a:tcPr marL="49736" marR="49736" marT="24868" marB="24868" anchor="ctr">
                    <a:lnL>
                      <a:noFill/>
                    </a:lnL>
                    <a:lnR>
                      <a:noFill/>
                    </a:lnR>
                    <a:lnT>
                      <a:noFill/>
                    </a:lnT>
                    <a:lnB>
                      <a:noFill/>
                    </a:lnB>
                    <a:solidFill>
                      <a:srgbClr val="D1F3FF"/>
                    </a:solidFill>
                  </a:tcPr>
                </a:tc>
                <a:tc>
                  <a:txBody>
                    <a:bodyPr/>
                    <a:lstStyle/>
                    <a:p>
                      <a:pPr algn="ctr"/>
                      <a:r>
                        <a:rPr lang="en-US" sz="1200" dirty="0"/>
                        <a:t>2018</a:t>
                      </a:r>
                    </a:p>
                  </a:txBody>
                  <a:tcPr marL="49736" marR="49736" marT="24868" marB="24868" anchor="ctr">
                    <a:lnL>
                      <a:noFill/>
                    </a:lnL>
                    <a:lnR>
                      <a:noFill/>
                    </a:lnR>
                    <a:lnT>
                      <a:noFill/>
                    </a:lnT>
                    <a:lnB>
                      <a:noFill/>
                    </a:lnB>
                    <a:solidFill>
                      <a:srgbClr val="D1F3FF"/>
                    </a:solidFill>
                  </a:tcPr>
                </a:tc>
                <a:tc>
                  <a:txBody>
                    <a:bodyPr/>
                    <a:lstStyle/>
                    <a:p>
                      <a:pPr algn="ctr"/>
                      <a:r>
                        <a:rPr lang="hu-HU" sz="1200" dirty="0" err="1"/>
                        <a:t>Yes</a:t>
                      </a:r>
                      <a:r>
                        <a:rPr lang="hu-HU" sz="1200" dirty="0"/>
                        <a:t> </a:t>
                      </a:r>
                    </a:p>
                    <a:p>
                      <a:pPr algn="ctr"/>
                      <a:r>
                        <a:rPr lang="hu-HU" sz="1200" dirty="0"/>
                        <a:t>(</a:t>
                      </a:r>
                      <a:r>
                        <a:rPr lang="hu-HU" sz="1200" dirty="0" err="1"/>
                        <a:t>with</a:t>
                      </a:r>
                      <a:r>
                        <a:rPr lang="hu-HU" sz="1200" dirty="0"/>
                        <a:t> A5</a:t>
                      </a:r>
                      <a:r>
                        <a:rPr lang="en-US" sz="1200" dirty="0"/>
                        <a:t>5</a:t>
                      </a:r>
                      <a:r>
                        <a:rPr lang="hu-HU" sz="1200" dirty="0"/>
                        <a:t>)</a:t>
                      </a:r>
                      <a:endParaRPr lang="en-US" sz="1200" dirty="0"/>
                    </a:p>
                  </a:txBody>
                  <a:tcPr marL="49736" marR="49736" marT="24868" marB="24868" anchor="ctr">
                    <a:lnL>
                      <a:noFill/>
                    </a:lnL>
                    <a:lnR>
                      <a:noFill/>
                    </a:lnR>
                    <a:lnT>
                      <a:noFill/>
                    </a:lnT>
                    <a:lnB>
                      <a:noFill/>
                    </a:lnB>
                    <a:solidFill>
                      <a:srgbClr val="D1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High-end</a:t>
                      </a:r>
                    </a:p>
                  </a:txBody>
                  <a:tcPr marL="49736" marR="49736" marT="24868" marB="24868" anchor="ctr">
                    <a:lnL>
                      <a:noFill/>
                    </a:lnL>
                    <a:lnR>
                      <a:noFill/>
                    </a:lnR>
                    <a:lnT>
                      <a:noFill/>
                    </a:lnT>
                    <a:lnB>
                      <a:noFill/>
                    </a:lnB>
                    <a:solidFill>
                      <a:srgbClr val="D1F3FF"/>
                    </a:solidFill>
                  </a:tcPr>
                </a:tc>
                <a:tc>
                  <a:txBody>
                    <a:bodyPr/>
                    <a:lstStyle/>
                    <a:p>
                      <a:pPr algn="ctr"/>
                      <a:r>
                        <a:rPr lang="en-US" sz="1200"/>
                        <a:t>~10.7-12.4</a:t>
                      </a:r>
                      <a:r>
                        <a:rPr lang="hu-HU" sz="1200"/>
                        <a:t> DMIPS/MHz</a:t>
                      </a:r>
                      <a:endParaRPr lang="en-US" sz="120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798988715"/>
                  </a:ext>
                </a:extLst>
              </a:tr>
              <a:tr h="336562">
                <a:tc>
                  <a:txBody>
                    <a:bodyPr/>
                    <a:lstStyle/>
                    <a:p>
                      <a:pPr algn="ctr"/>
                      <a:r>
                        <a:rPr lang="hu-HU" sz="1200" b="1"/>
                        <a:t>Cortex-A7</a:t>
                      </a:r>
                      <a:r>
                        <a:rPr lang="en-US" sz="1200" b="1"/>
                        <a:t>8</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a:t>2020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a:t>2020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a:t>Yes </a:t>
                      </a:r>
                    </a:p>
                    <a:p>
                      <a:pPr algn="ctr"/>
                      <a:r>
                        <a:rPr lang="hu-HU" sz="1200"/>
                        <a:t>(with A5</a:t>
                      </a:r>
                      <a:r>
                        <a:rPr lang="en-US" sz="1200"/>
                        <a:t>5</a:t>
                      </a:r>
                      <a:r>
                        <a:rPr lang="hu-HU" sz="1200"/>
                        <a:t>)</a:t>
                      </a:r>
                      <a:endParaRPr lang="en-US" sz="120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err="1"/>
                        <a:t>n.a</a:t>
                      </a:r>
                      <a:r>
                        <a:rPr lang="en-US" sz="1200"/>
                        <a:t>.</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975639936"/>
                  </a:ext>
                </a:extLst>
              </a:tr>
              <a:tr h="336562">
                <a:tc>
                  <a:txBody>
                    <a:bodyPr/>
                    <a:lstStyle/>
                    <a:p>
                      <a:pPr algn="ctr"/>
                      <a:r>
                        <a:rPr lang="hu-HU" sz="1200" b="1"/>
                        <a:t>Cortex-</a:t>
                      </a:r>
                      <a:r>
                        <a:rPr lang="en-US" sz="1200" b="1"/>
                        <a:t>X1</a:t>
                      </a:r>
                    </a:p>
                  </a:txBody>
                  <a:tcPr marL="49736" marR="49736" marT="24868" marB="24868" anchor="ctr">
                    <a:lnL>
                      <a:noFill/>
                    </a:lnL>
                    <a:lnR>
                      <a:noFill/>
                    </a:lnR>
                    <a:lnT>
                      <a:noFill/>
                    </a:lnT>
                    <a:lnB>
                      <a:noFill/>
                    </a:lnB>
                    <a:solidFill>
                      <a:srgbClr val="D1F3FF"/>
                    </a:solidFill>
                  </a:tcPr>
                </a:tc>
                <a:tc>
                  <a:txBody>
                    <a:bodyPr/>
                    <a:lstStyle/>
                    <a:p>
                      <a:pPr algn="ctr"/>
                      <a:r>
                        <a:rPr lang="en-US" sz="1200"/>
                        <a:t>2020</a:t>
                      </a:r>
                    </a:p>
                  </a:txBody>
                  <a:tcPr marL="49736" marR="49736" marT="24868" marB="24868" anchor="ctr">
                    <a:lnL>
                      <a:noFill/>
                    </a:lnL>
                    <a:lnR>
                      <a:noFill/>
                    </a:lnR>
                    <a:lnT>
                      <a:noFill/>
                    </a:lnT>
                    <a:lnB>
                      <a:noFill/>
                    </a:lnB>
                    <a:solidFill>
                      <a:srgbClr val="D1F3FF"/>
                    </a:solidFill>
                  </a:tcPr>
                </a:tc>
                <a:tc>
                  <a:txBody>
                    <a:bodyPr/>
                    <a:lstStyle/>
                    <a:p>
                      <a:pPr algn="ctr"/>
                      <a:r>
                        <a:rPr lang="en-US" sz="1200"/>
                        <a:t>2021</a:t>
                      </a:r>
                    </a:p>
                  </a:txBody>
                  <a:tcPr marL="49736" marR="49736" marT="24868" marB="24868" anchor="ctr">
                    <a:lnL>
                      <a:noFill/>
                    </a:lnL>
                    <a:lnR>
                      <a:noFill/>
                    </a:lnR>
                    <a:lnT>
                      <a:noFill/>
                    </a:lnT>
                    <a:lnB>
                      <a:noFill/>
                    </a:lnB>
                    <a:solidFill>
                      <a:srgbClr val="D1F3FF"/>
                    </a:solidFill>
                  </a:tcPr>
                </a:tc>
                <a:tc>
                  <a:txBody>
                    <a:bodyPr/>
                    <a:lstStyle/>
                    <a:p>
                      <a:pPr algn="ctr"/>
                      <a:r>
                        <a:rPr lang="hu-HU" sz="1200"/>
                        <a:t>Yes </a:t>
                      </a:r>
                    </a:p>
                    <a:p>
                      <a:pPr algn="ctr"/>
                      <a:r>
                        <a:rPr lang="hu-HU" sz="1200"/>
                        <a:t>(with A5</a:t>
                      </a:r>
                      <a:r>
                        <a:rPr lang="en-US" sz="1200"/>
                        <a:t>5</a:t>
                      </a:r>
                      <a:r>
                        <a:rPr lang="hu-HU" sz="1200"/>
                        <a:t>)</a:t>
                      </a:r>
                      <a:endParaRPr lang="en-US" sz="1200"/>
                    </a:p>
                  </a:txBody>
                  <a:tcPr marL="49736" marR="49736" marT="24868" marB="24868" anchor="ctr">
                    <a:lnL>
                      <a:noFill/>
                    </a:lnL>
                    <a:lnR>
                      <a:noFill/>
                    </a:lnR>
                    <a:lnT>
                      <a:noFill/>
                    </a:lnT>
                    <a:lnB>
                      <a:noFill/>
                    </a:lnB>
                    <a:solidFill>
                      <a:srgbClr val="D1F3FF"/>
                    </a:solidFill>
                  </a:tcPr>
                </a:tc>
                <a:tc>
                  <a:txBody>
                    <a:bodyPr/>
                    <a:lstStyle/>
                    <a:p>
                      <a:pPr algn="ctr"/>
                      <a:r>
                        <a:rPr lang="en-US" sz="1200"/>
                        <a:t>Extra</a:t>
                      </a:r>
                    </a:p>
                    <a:p>
                      <a:pPr algn="ctr"/>
                      <a:r>
                        <a:rPr lang="en-US" sz="1200"/>
                        <a:t>High-end</a:t>
                      </a:r>
                    </a:p>
                  </a:txBody>
                  <a:tcPr marL="49736" marR="49736" marT="24868" marB="24868" anchor="ctr">
                    <a:lnL>
                      <a:noFill/>
                    </a:lnL>
                    <a:lnR>
                      <a:noFill/>
                    </a:lnR>
                    <a:lnT>
                      <a:noFill/>
                    </a:lnT>
                    <a:lnB>
                      <a:noFill/>
                    </a:lnB>
                    <a:solidFill>
                      <a:srgbClr val="D1F3FF"/>
                    </a:solidFill>
                  </a:tcPr>
                </a:tc>
                <a:tc>
                  <a:txBody>
                    <a:bodyPr/>
                    <a:lstStyle/>
                    <a:p>
                      <a:pPr algn="ctr"/>
                      <a:r>
                        <a:rPr lang="en-US" sz="1200" dirty="0" err="1"/>
                        <a:t>n.a</a:t>
                      </a:r>
                      <a:r>
                        <a:rPr lang="en-US" sz="1200" dirty="0"/>
                        <a:t>.</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748908514"/>
                  </a:ext>
                </a:extLst>
              </a:tr>
            </a:tbl>
          </a:graphicData>
        </a:graphic>
      </p:graphicFrame>
      <p:sp>
        <p:nvSpPr>
          <p:cNvPr id="4" name="Title 3"/>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4.3 Armv8.2-A based Cortex-A cores (4)</a:t>
            </a:r>
            <a:endParaRPr lang="en-US" sz="1700" kern="1200" dirty="0">
              <a:solidFill>
                <a:srgbClr val="FFFFFF"/>
              </a:solidFill>
            </a:endParaRPr>
          </a:p>
        </p:txBody>
      </p:sp>
      <p:sp>
        <p:nvSpPr>
          <p:cNvPr id="2" name="TextBox 1"/>
          <p:cNvSpPr txBox="1"/>
          <p:nvPr/>
        </p:nvSpPr>
        <p:spPr>
          <a:xfrm>
            <a:off x="251966" y="4230036"/>
            <a:ext cx="8820534" cy="1400383"/>
          </a:xfrm>
          <a:prstGeom prst="rect">
            <a:avLst/>
          </a:prstGeom>
          <a:noFill/>
        </p:spPr>
        <p:txBody>
          <a:bodyPr wrap="square" rtlCol="0">
            <a:spAutoFit/>
          </a:bodyPr>
          <a:lstStyle/>
          <a:p>
            <a:pPr marL="285750" indent="-285750">
              <a:buFont typeface="Arial" panose="020B0604020202020204" pitchFamily="34" charset="0"/>
              <a:buChar char="•"/>
            </a:pPr>
            <a:r>
              <a:rPr lang="en-US" sz="1600" dirty="0"/>
              <a:t>According to the above Table, subsequent A7x models were </a:t>
            </a:r>
            <a:r>
              <a:rPr lang="en-US" sz="1600" dirty="0">
                <a:solidFill>
                  <a:srgbClr val="0070C0"/>
                </a:solidFill>
              </a:rPr>
              <a:t>high-end</a:t>
            </a:r>
            <a:r>
              <a:rPr lang="en-US" sz="1600" dirty="0"/>
              <a:t> and </a:t>
            </a:r>
            <a:r>
              <a:rPr lang="en-US" sz="1600" dirty="0">
                <a:solidFill>
                  <a:srgbClr val="0070C0"/>
                </a:solidFill>
              </a:rPr>
              <a:t>extra </a:t>
            </a:r>
          </a:p>
          <a:p>
            <a:pPr>
              <a:spcAft>
                <a:spcPts val="600"/>
              </a:spcAft>
            </a:pPr>
            <a:r>
              <a:rPr lang="en-US" sz="1600" dirty="0">
                <a:solidFill>
                  <a:srgbClr val="0070C0"/>
                </a:solidFill>
              </a:rPr>
              <a:t>      high-end models (X1).</a:t>
            </a:r>
          </a:p>
          <a:p>
            <a:pPr marL="285750" indent="-285750">
              <a:buFont typeface="Arial" panose="020B0604020202020204" pitchFamily="34" charset="0"/>
              <a:buChar char="•"/>
            </a:pPr>
            <a:r>
              <a:rPr lang="en-US" sz="1600" dirty="0"/>
              <a:t>In addition, </a:t>
            </a:r>
            <a:r>
              <a:rPr lang="en-US" sz="1600" dirty="0">
                <a:solidFill>
                  <a:srgbClr val="0070C0"/>
                </a:solidFill>
              </a:rPr>
              <a:t>all models support </a:t>
            </a:r>
            <a:r>
              <a:rPr lang="en-US" sz="1600" dirty="0" err="1">
                <a:solidFill>
                  <a:srgbClr val="0070C0"/>
                </a:solidFill>
              </a:rPr>
              <a:t>big.LITTLE</a:t>
            </a:r>
            <a:r>
              <a:rPr lang="en-US" sz="1600" dirty="0">
                <a:solidFill>
                  <a:srgbClr val="0070C0"/>
                </a:solidFill>
              </a:rPr>
              <a:t> core configurations </a:t>
            </a:r>
            <a:r>
              <a:rPr lang="en-US" sz="1600" dirty="0"/>
              <a:t>within a D</a:t>
            </a:r>
            <a:r>
              <a:rPr lang="hu-HU" sz="1600" dirty="0"/>
              <a:t>y</a:t>
            </a:r>
            <a:r>
              <a:rPr lang="en-US" sz="1600" dirty="0" err="1"/>
              <a:t>namIQ</a:t>
            </a:r>
            <a:endParaRPr lang="en-US" sz="1600" dirty="0"/>
          </a:p>
          <a:p>
            <a:r>
              <a:rPr lang="en-US" sz="1600" dirty="0"/>
              <a:t>       core cluster, where the big cores may be the A7x models whereas the LITTLE </a:t>
            </a:r>
          </a:p>
          <a:p>
            <a:r>
              <a:rPr lang="en-US" sz="1600" dirty="0"/>
              <a:t>       cores are A55 CPUs.</a:t>
            </a:r>
          </a:p>
        </p:txBody>
      </p:sp>
    </p:spTree>
    <p:extLst>
      <p:ext uri="{BB962C8B-B14F-4D97-AF65-F5344CB8AC3E}">
        <p14:creationId xmlns:p14="http://schemas.microsoft.com/office/powerpoint/2010/main" val="221280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4.3 Armv8.2-A based Cortex-A cores (5)</a:t>
            </a:r>
            <a:endParaRPr lang="en-US" sz="1700" kern="1200"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36633188"/>
              </p:ext>
            </p:extLst>
          </p:nvPr>
        </p:nvGraphicFramePr>
        <p:xfrm>
          <a:off x="71438" y="1233176"/>
          <a:ext cx="9023268" cy="3347895"/>
        </p:xfrm>
        <a:graphic>
          <a:graphicData uri="http://schemas.openxmlformats.org/drawingml/2006/table">
            <a:tbl>
              <a:tblPr firstRow="1" bandRow="1">
                <a:tableStyleId>{5C22544A-7EE6-4342-B048-85BDC9FD1C3A}</a:tableStyleId>
              </a:tblPr>
              <a:tblGrid>
                <a:gridCol w="987561">
                  <a:extLst>
                    <a:ext uri="{9D8B030D-6E8A-4147-A177-3AD203B41FA5}">
                      <a16:colId xmlns:a16="http://schemas.microsoft.com/office/drawing/2014/main" val="2791126187"/>
                    </a:ext>
                  </a:extLst>
                </a:gridCol>
                <a:gridCol w="987561">
                  <a:extLst>
                    <a:ext uri="{9D8B030D-6E8A-4147-A177-3AD203B41FA5}">
                      <a16:colId xmlns:a16="http://schemas.microsoft.com/office/drawing/2014/main" val="1590581103"/>
                    </a:ext>
                  </a:extLst>
                </a:gridCol>
                <a:gridCol w="1175290">
                  <a:extLst>
                    <a:ext uri="{9D8B030D-6E8A-4147-A177-3AD203B41FA5}">
                      <a16:colId xmlns:a16="http://schemas.microsoft.com/office/drawing/2014/main" val="3469614198"/>
                    </a:ext>
                  </a:extLst>
                </a:gridCol>
                <a:gridCol w="1485165">
                  <a:extLst>
                    <a:ext uri="{9D8B030D-6E8A-4147-A177-3AD203B41FA5}">
                      <a16:colId xmlns:a16="http://schemas.microsoft.com/office/drawing/2014/main" val="1304252618"/>
                    </a:ext>
                  </a:extLst>
                </a:gridCol>
                <a:gridCol w="1125125">
                  <a:extLst>
                    <a:ext uri="{9D8B030D-6E8A-4147-A177-3AD203B41FA5}">
                      <a16:colId xmlns:a16="http://schemas.microsoft.com/office/drawing/2014/main" val="2514083328"/>
                    </a:ext>
                  </a:extLst>
                </a:gridCol>
                <a:gridCol w="1170130">
                  <a:extLst>
                    <a:ext uri="{9D8B030D-6E8A-4147-A177-3AD203B41FA5}">
                      <a16:colId xmlns:a16="http://schemas.microsoft.com/office/drawing/2014/main" val="180672529"/>
                    </a:ext>
                  </a:extLst>
                </a:gridCol>
                <a:gridCol w="990110">
                  <a:extLst>
                    <a:ext uri="{9D8B030D-6E8A-4147-A177-3AD203B41FA5}">
                      <a16:colId xmlns:a16="http://schemas.microsoft.com/office/drawing/2014/main" val="1005831356"/>
                    </a:ext>
                  </a:extLst>
                </a:gridCol>
                <a:gridCol w="1102326">
                  <a:extLst>
                    <a:ext uri="{9D8B030D-6E8A-4147-A177-3AD203B41FA5}">
                      <a16:colId xmlns:a16="http://schemas.microsoft.com/office/drawing/2014/main" val="1917716556"/>
                    </a:ext>
                  </a:extLst>
                </a:gridCol>
              </a:tblGrid>
              <a:tr h="622640">
                <a:tc>
                  <a:txBody>
                    <a:bodyPr/>
                    <a:lstStyle/>
                    <a:p>
                      <a:pPr algn="ctr"/>
                      <a:r>
                        <a:rPr lang="en-US" sz="1400"/>
                        <a:t>Cortex</a:t>
                      </a:r>
                    </a:p>
                    <a:p>
                      <a:pPr algn="ctr"/>
                      <a:r>
                        <a:rPr lang="en-US" sz="1400"/>
                        <a:t>model</a:t>
                      </a:r>
                    </a:p>
                  </a:txBody>
                  <a:tcPr anchor="ctr">
                    <a:solidFill>
                      <a:srgbClr val="0070C0"/>
                    </a:solidFill>
                  </a:tcPr>
                </a:tc>
                <a:tc>
                  <a:txBody>
                    <a:bodyPr/>
                    <a:lstStyle/>
                    <a:p>
                      <a:pPr algn="ctr"/>
                      <a:r>
                        <a:rPr lang="en-US" sz="1400"/>
                        <a:t>ISA</a:t>
                      </a:r>
                    </a:p>
                  </a:txBody>
                  <a:tcPr anchor="ctr">
                    <a:solidFill>
                      <a:srgbClr val="0070C0"/>
                    </a:solidFill>
                  </a:tcPr>
                </a:tc>
                <a:tc>
                  <a:txBody>
                    <a:bodyPr/>
                    <a:lstStyle/>
                    <a:p>
                      <a:pPr algn="ctr"/>
                      <a:r>
                        <a:rPr lang="en-US" sz="1400"/>
                        <a:t>Launched in</a:t>
                      </a:r>
                    </a:p>
                  </a:txBody>
                  <a:tcPr anchor="ctr">
                    <a:solidFill>
                      <a:srgbClr val="0070C0"/>
                    </a:solidFill>
                  </a:tcPr>
                </a:tc>
                <a:tc>
                  <a:txBody>
                    <a:bodyPr/>
                    <a:lstStyle/>
                    <a:p>
                      <a:pPr algn="ctr"/>
                      <a:r>
                        <a:rPr lang="en-US" sz="1400"/>
                        <a:t>Target </a:t>
                      </a:r>
                    </a:p>
                    <a:p>
                      <a:pPr algn="ctr"/>
                      <a:r>
                        <a:rPr lang="en-US" sz="1400"/>
                        <a:t>IC </a:t>
                      </a:r>
                      <a:r>
                        <a:rPr lang="en-US" sz="1400" err="1"/>
                        <a:t>techn</a:t>
                      </a:r>
                      <a:r>
                        <a:rPr lang="en-US" sz="1400"/>
                        <a:t>.</a:t>
                      </a:r>
                    </a:p>
                  </a:txBody>
                  <a:tcPr anchor="ctr">
                    <a:solidFill>
                      <a:srgbClr val="0070C0"/>
                    </a:solidFill>
                  </a:tcPr>
                </a:tc>
                <a:tc>
                  <a:txBody>
                    <a:bodyPr/>
                    <a:lstStyle/>
                    <a:p>
                      <a:pPr algn="ctr"/>
                      <a:r>
                        <a:rPr lang="en-US" sz="1400"/>
                        <a:t>Decode</a:t>
                      </a:r>
                    </a:p>
                    <a:p>
                      <a:pPr algn="ctr"/>
                      <a:r>
                        <a:rPr lang="en-US" sz="1400" baseline="0"/>
                        <a:t> rate</a:t>
                      </a:r>
                      <a:endParaRPr lang="en-US" sz="1400"/>
                    </a:p>
                  </a:txBody>
                  <a:tcPr anchor="ctr">
                    <a:solidFill>
                      <a:srgbClr val="0070C0"/>
                    </a:solidFill>
                  </a:tcPr>
                </a:tc>
                <a:tc>
                  <a:txBody>
                    <a:bodyPr/>
                    <a:lstStyle/>
                    <a:p>
                      <a:pPr algn="ctr"/>
                      <a:r>
                        <a:rPr lang="en-US" sz="1400"/>
                        <a:t>Dispatch</a:t>
                      </a:r>
                    </a:p>
                    <a:p>
                      <a:pPr algn="ctr"/>
                      <a:r>
                        <a:rPr lang="en-US" sz="1400"/>
                        <a:t>rate</a:t>
                      </a:r>
                    </a:p>
                  </a:txBody>
                  <a:tcPr anchor="ctr">
                    <a:solidFill>
                      <a:srgbClr val="0070C0"/>
                    </a:solidFill>
                  </a:tcPr>
                </a:tc>
                <a:tc>
                  <a:txBody>
                    <a:bodyPr/>
                    <a:lstStyle/>
                    <a:p>
                      <a:pPr algn="ctr"/>
                      <a:r>
                        <a:rPr lang="en-US" sz="1400"/>
                        <a:t>Issue rate</a:t>
                      </a:r>
                    </a:p>
                  </a:txBody>
                  <a:tcPr anchor="ctr">
                    <a:solidFill>
                      <a:srgbClr val="0070C0"/>
                    </a:solidFill>
                  </a:tcPr>
                </a:tc>
                <a:tc>
                  <a:txBody>
                    <a:bodyPr/>
                    <a:lstStyle/>
                    <a:p>
                      <a:pPr algn="ctr"/>
                      <a:r>
                        <a:rPr lang="en-US" sz="1400"/>
                        <a:t>ROB size</a:t>
                      </a:r>
                    </a:p>
                  </a:txBody>
                  <a:tcPr anchor="ctr">
                    <a:solidFill>
                      <a:srgbClr val="0070C0"/>
                    </a:solidFill>
                  </a:tcPr>
                </a:tc>
                <a:extLst>
                  <a:ext uri="{0D108BD9-81ED-4DB2-BD59-A6C34878D82A}">
                    <a16:rowId xmlns:a16="http://schemas.microsoft.com/office/drawing/2014/main" val="349495708"/>
                  </a:ext>
                </a:extLst>
              </a:tr>
              <a:tr h="380703">
                <a:tc>
                  <a:txBody>
                    <a:bodyPr/>
                    <a:lstStyle/>
                    <a:p>
                      <a:pPr algn="ctr"/>
                      <a:r>
                        <a:rPr lang="en-US" sz="1400"/>
                        <a:t>A72</a:t>
                      </a:r>
                    </a:p>
                  </a:txBody>
                  <a:tcPr anchor="ctr">
                    <a:solidFill>
                      <a:srgbClr val="D1F3FF"/>
                    </a:solidFill>
                  </a:tcPr>
                </a:tc>
                <a:tc>
                  <a:txBody>
                    <a:bodyPr/>
                    <a:lstStyle/>
                    <a:p>
                      <a:pPr algn="ctr"/>
                      <a:r>
                        <a:rPr lang="en-US" sz="1400"/>
                        <a:t>ARM 8.0</a:t>
                      </a:r>
                    </a:p>
                  </a:txBody>
                  <a:tcPr anchor="ctr">
                    <a:solidFill>
                      <a:srgbClr val="D1F3FF"/>
                    </a:solidFill>
                  </a:tcPr>
                </a:tc>
                <a:tc>
                  <a:txBody>
                    <a:bodyPr/>
                    <a:lstStyle/>
                    <a:p>
                      <a:pPr algn="ctr"/>
                      <a:r>
                        <a:rPr lang="en-US" sz="1400"/>
                        <a:t>02/2015</a:t>
                      </a:r>
                    </a:p>
                  </a:txBody>
                  <a:tcPr anchor="ctr">
                    <a:solidFill>
                      <a:srgbClr val="D1F3FF"/>
                    </a:solidFill>
                  </a:tcPr>
                </a:tc>
                <a:tc>
                  <a:txBody>
                    <a:bodyPr/>
                    <a:lstStyle/>
                    <a:p>
                      <a:pPr algn="ctr"/>
                      <a:r>
                        <a:rPr lang="en-US" sz="1400"/>
                        <a:t>16 nm</a:t>
                      </a:r>
                    </a:p>
                  </a:txBody>
                  <a:tcPr anchor="ctr">
                    <a:solidFill>
                      <a:srgbClr val="D1F3FF"/>
                    </a:solidFill>
                  </a:tcPr>
                </a:tc>
                <a:tc>
                  <a:txBody>
                    <a:bodyPr/>
                    <a:lstStyle/>
                    <a:p>
                      <a:pPr algn="ctr"/>
                      <a:r>
                        <a:rPr lang="en-US" sz="1400"/>
                        <a:t>3</a:t>
                      </a:r>
                    </a:p>
                  </a:txBody>
                  <a:tcPr anchor="ctr">
                    <a:solidFill>
                      <a:srgbClr val="D1F3FF"/>
                    </a:solidFill>
                  </a:tcPr>
                </a:tc>
                <a:tc>
                  <a:txBody>
                    <a:bodyPr/>
                    <a:lstStyle/>
                    <a:p>
                      <a:pPr algn="ctr"/>
                      <a:r>
                        <a:rPr lang="en-US" sz="1400"/>
                        <a:t>5</a:t>
                      </a:r>
                    </a:p>
                  </a:txBody>
                  <a:tcPr anchor="ctr">
                    <a:solidFill>
                      <a:srgbClr val="D1F3FF"/>
                    </a:solidFill>
                  </a:tcPr>
                </a:tc>
                <a:tc>
                  <a:txBody>
                    <a:bodyPr/>
                    <a:lstStyle/>
                    <a:p>
                      <a:pPr algn="ctr"/>
                      <a:r>
                        <a:rPr lang="en-US" sz="1400"/>
                        <a:t>8</a:t>
                      </a:r>
                    </a:p>
                  </a:txBody>
                  <a:tcPr anchor="ctr">
                    <a:solidFill>
                      <a:srgbClr val="D1F3FF"/>
                    </a:solidFill>
                  </a:tcPr>
                </a:tc>
                <a:tc>
                  <a:txBody>
                    <a:bodyPr/>
                    <a:lstStyle/>
                    <a:p>
                      <a:pPr algn="ctr"/>
                      <a:r>
                        <a:rPr lang="en-US" sz="1400" err="1"/>
                        <a:t>n.a</a:t>
                      </a:r>
                      <a:r>
                        <a:rPr lang="en-US" sz="1400"/>
                        <a:t>.</a:t>
                      </a:r>
                    </a:p>
                  </a:txBody>
                  <a:tcPr anchor="ctr">
                    <a:solidFill>
                      <a:srgbClr val="D1F3FF"/>
                    </a:solidFill>
                  </a:tcPr>
                </a:tc>
                <a:extLst>
                  <a:ext uri="{0D108BD9-81ED-4DB2-BD59-A6C34878D82A}">
                    <a16:rowId xmlns:a16="http://schemas.microsoft.com/office/drawing/2014/main" val="603521172"/>
                  </a:ext>
                </a:extLst>
              </a:tr>
              <a:tr h="380703">
                <a:tc>
                  <a:txBody>
                    <a:bodyPr/>
                    <a:lstStyle/>
                    <a:p>
                      <a:pPr algn="ctr"/>
                      <a:r>
                        <a:rPr lang="en-US" sz="1400"/>
                        <a:t>A73</a:t>
                      </a:r>
                    </a:p>
                  </a:txBody>
                  <a:tcPr anchor="ctr">
                    <a:solidFill>
                      <a:schemeClr val="bg1">
                        <a:lumMod val="95000"/>
                      </a:schemeClr>
                    </a:solidFill>
                  </a:tcPr>
                </a:tc>
                <a:tc>
                  <a:txBody>
                    <a:bodyPr/>
                    <a:lstStyle/>
                    <a:p>
                      <a:pPr algn="ctr"/>
                      <a:r>
                        <a:rPr lang="en-US" sz="1400"/>
                        <a:t>ARM 8.0</a:t>
                      </a:r>
                    </a:p>
                  </a:txBody>
                  <a:tcPr anchor="ctr">
                    <a:solidFill>
                      <a:schemeClr val="bg1">
                        <a:lumMod val="95000"/>
                      </a:schemeClr>
                    </a:solidFill>
                  </a:tcPr>
                </a:tc>
                <a:tc>
                  <a:txBody>
                    <a:bodyPr/>
                    <a:lstStyle/>
                    <a:p>
                      <a:pPr algn="ctr"/>
                      <a:r>
                        <a:rPr lang="en-US" sz="1400"/>
                        <a:t>05/2016</a:t>
                      </a:r>
                    </a:p>
                  </a:txBody>
                  <a:tcPr anchor="ctr">
                    <a:solidFill>
                      <a:schemeClr val="bg1">
                        <a:lumMod val="95000"/>
                      </a:schemeClr>
                    </a:solidFill>
                  </a:tcPr>
                </a:tc>
                <a:tc>
                  <a:txBody>
                    <a:bodyPr/>
                    <a:lstStyle/>
                    <a:p>
                      <a:pPr algn="ctr"/>
                      <a:r>
                        <a:rPr lang="en-US" sz="1400"/>
                        <a:t>10 nm</a:t>
                      </a:r>
                    </a:p>
                  </a:txBody>
                  <a:tcPr anchor="ctr">
                    <a:solidFill>
                      <a:schemeClr val="bg1">
                        <a:lumMod val="95000"/>
                      </a:schemeClr>
                    </a:solidFill>
                  </a:tcPr>
                </a:tc>
                <a:tc>
                  <a:txBody>
                    <a:bodyPr/>
                    <a:lstStyle/>
                    <a:p>
                      <a:pPr algn="ctr"/>
                      <a:r>
                        <a:rPr lang="en-US" sz="1400"/>
                        <a:t>2</a:t>
                      </a:r>
                    </a:p>
                  </a:txBody>
                  <a:tcPr anchor="ctr">
                    <a:solidFill>
                      <a:schemeClr val="bg1">
                        <a:lumMod val="95000"/>
                      </a:schemeClr>
                    </a:solidFill>
                  </a:tcPr>
                </a:tc>
                <a:tc>
                  <a:txBody>
                    <a:bodyPr/>
                    <a:lstStyle/>
                    <a:p>
                      <a:pPr algn="ctr"/>
                      <a:r>
                        <a:rPr lang="en-US" sz="1400"/>
                        <a:t>4</a:t>
                      </a:r>
                    </a:p>
                  </a:txBody>
                  <a:tcPr anchor="ctr">
                    <a:solidFill>
                      <a:schemeClr val="bg1">
                        <a:lumMod val="95000"/>
                      </a:schemeClr>
                    </a:solidFill>
                  </a:tcPr>
                </a:tc>
                <a:tc>
                  <a:txBody>
                    <a:bodyPr/>
                    <a:lstStyle/>
                    <a:p>
                      <a:pPr algn="ctr"/>
                      <a:r>
                        <a:rPr lang="en-US" sz="1400"/>
                        <a:t>7</a:t>
                      </a:r>
                    </a:p>
                  </a:txBody>
                  <a:tcPr anchor="ctr">
                    <a:solidFill>
                      <a:schemeClr val="bg1">
                        <a:lumMod val="95000"/>
                      </a:schemeClr>
                    </a:solidFill>
                  </a:tcPr>
                </a:tc>
                <a:tc>
                  <a:txBody>
                    <a:bodyPr/>
                    <a:lstStyle/>
                    <a:p>
                      <a:pPr algn="ctr"/>
                      <a:r>
                        <a:rPr lang="en-US" sz="1400" err="1"/>
                        <a:t>n.a</a:t>
                      </a:r>
                      <a:r>
                        <a:rPr lang="en-US" sz="1400"/>
                        <a:t>.</a:t>
                      </a:r>
                    </a:p>
                  </a:txBody>
                  <a:tcPr anchor="ctr">
                    <a:solidFill>
                      <a:schemeClr val="bg1">
                        <a:lumMod val="95000"/>
                      </a:schemeClr>
                    </a:solidFill>
                  </a:tcPr>
                </a:tc>
                <a:extLst>
                  <a:ext uri="{0D108BD9-81ED-4DB2-BD59-A6C34878D82A}">
                    <a16:rowId xmlns:a16="http://schemas.microsoft.com/office/drawing/2014/main" val="3225570220"/>
                  </a:ext>
                </a:extLst>
              </a:tr>
              <a:tr h="380703">
                <a:tc>
                  <a:txBody>
                    <a:bodyPr/>
                    <a:lstStyle/>
                    <a:p>
                      <a:pPr algn="ctr"/>
                      <a:r>
                        <a:rPr lang="en-US" sz="1400"/>
                        <a:t>A75</a:t>
                      </a:r>
                    </a:p>
                  </a:txBody>
                  <a:tcPr anchor="ctr">
                    <a:solidFill>
                      <a:srgbClr val="D1F3FF"/>
                    </a:solidFill>
                  </a:tcPr>
                </a:tc>
                <a:tc>
                  <a:txBody>
                    <a:bodyPr/>
                    <a:lstStyle/>
                    <a:p>
                      <a:pPr algn="ctr"/>
                      <a:r>
                        <a:rPr lang="en-US" sz="1400"/>
                        <a:t>ARM 8.2</a:t>
                      </a:r>
                    </a:p>
                  </a:txBody>
                  <a:tcPr anchor="ctr">
                    <a:solidFill>
                      <a:srgbClr val="D1F3FF"/>
                    </a:solidFill>
                  </a:tcPr>
                </a:tc>
                <a:tc>
                  <a:txBody>
                    <a:bodyPr/>
                    <a:lstStyle/>
                    <a:p>
                      <a:pPr algn="ctr"/>
                      <a:r>
                        <a:rPr lang="en-US" sz="1400"/>
                        <a:t>05/2017</a:t>
                      </a:r>
                    </a:p>
                  </a:txBody>
                  <a:tcPr anchor="ctr">
                    <a:solidFill>
                      <a:srgbClr val="D1F3FF"/>
                    </a:solidFill>
                  </a:tcPr>
                </a:tc>
                <a:tc>
                  <a:txBody>
                    <a:bodyPr/>
                    <a:lstStyle/>
                    <a:p>
                      <a:pPr algn="ctr"/>
                      <a:r>
                        <a:rPr lang="en-US" sz="1400"/>
                        <a:t>10</a:t>
                      </a:r>
                      <a:r>
                        <a:rPr lang="en-US" sz="1400" baseline="0"/>
                        <a:t> nm</a:t>
                      </a:r>
                      <a:endParaRPr lang="en-US" sz="1400"/>
                    </a:p>
                  </a:txBody>
                  <a:tcPr anchor="ctr">
                    <a:solidFill>
                      <a:srgbClr val="D1F3FF"/>
                    </a:solidFill>
                  </a:tcPr>
                </a:tc>
                <a:tc>
                  <a:txBody>
                    <a:bodyPr/>
                    <a:lstStyle/>
                    <a:p>
                      <a:pPr algn="ctr"/>
                      <a:r>
                        <a:rPr lang="en-US" sz="1400" dirty="0">
                          <a:solidFill>
                            <a:srgbClr val="FF0000"/>
                          </a:solidFill>
                        </a:rPr>
                        <a:t>3</a:t>
                      </a:r>
                    </a:p>
                  </a:txBody>
                  <a:tcPr anchor="ctr">
                    <a:solidFill>
                      <a:srgbClr val="D1F3FF"/>
                    </a:solidFill>
                  </a:tcPr>
                </a:tc>
                <a:tc>
                  <a:txBody>
                    <a:bodyPr/>
                    <a:lstStyle/>
                    <a:p>
                      <a:pPr algn="ctr"/>
                      <a:r>
                        <a:rPr lang="en-US" sz="1400"/>
                        <a:t>6</a:t>
                      </a:r>
                    </a:p>
                  </a:txBody>
                  <a:tcPr anchor="ctr">
                    <a:solidFill>
                      <a:srgbClr val="D1F3FF"/>
                    </a:solidFill>
                  </a:tcPr>
                </a:tc>
                <a:tc>
                  <a:txBody>
                    <a:bodyPr/>
                    <a:lstStyle/>
                    <a:p>
                      <a:pPr algn="ctr"/>
                      <a:r>
                        <a:rPr lang="en-US" sz="1400"/>
                        <a:t>8</a:t>
                      </a:r>
                    </a:p>
                  </a:txBody>
                  <a:tcPr anchor="ctr">
                    <a:solidFill>
                      <a:srgbClr val="D1F3FF"/>
                    </a:solidFill>
                  </a:tcPr>
                </a:tc>
                <a:tc>
                  <a:txBody>
                    <a:bodyPr/>
                    <a:lstStyle/>
                    <a:p>
                      <a:pPr algn="ctr"/>
                      <a:r>
                        <a:rPr lang="en-US" sz="1400"/>
                        <a:t>128</a:t>
                      </a:r>
                    </a:p>
                  </a:txBody>
                  <a:tcPr anchor="ctr">
                    <a:solidFill>
                      <a:srgbClr val="D1F3FF"/>
                    </a:solidFill>
                  </a:tcPr>
                </a:tc>
                <a:extLst>
                  <a:ext uri="{0D108BD9-81ED-4DB2-BD59-A6C34878D82A}">
                    <a16:rowId xmlns:a16="http://schemas.microsoft.com/office/drawing/2014/main" val="3099001218"/>
                  </a:ext>
                </a:extLst>
              </a:tr>
              <a:tr h="441037">
                <a:tc>
                  <a:txBody>
                    <a:bodyPr/>
                    <a:lstStyle/>
                    <a:p>
                      <a:pPr algn="ctr"/>
                      <a:r>
                        <a:rPr lang="en-US" sz="1400"/>
                        <a:t>A76</a:t>
                      </a:r>
                    </a:p>
                  </a:txBody>
                  <a:tcPr anchor="ctr"/>
                </a:tc>
                <a:tc>
                  <a:txBody>
                    <a:bodyPr/>
                    <a:lstStyle/>
                    <a:p>
                      <a:pPr algn="ctr"/>
                      <a:r>
                        <a:rPr lang="en-US" sz="1400"/>
                        <a:t>ARM 8.2</a:t>
                      </a:r>
                    </a:p>
                  </a:txBody>
                  <a:tcPr anchor="ctr"/>
                </a:tc>
                <a:tc>
                  <a:txBody>
                    <a:bodyPr/>
                    <a:lstStyle/>
                    <a:p>
                      <a:pPr algn="ctr"/>
                      <a:r>
                        <a:rPr lang="en-US" sz="1400"/>
                        <a:t>05/2018</a:t>
                      </a:r>
                    </a:p>
                  </a:txBody>
                  <a:tcPr anchor="ctr"/>
                </a:tc>
                <a:tc>
                  <a:txBody>
                    <a:bodyPr/>
                    <a:lstStyle/>
                    <a:p>
                      <a:pPr algn="ctr"/>
                      <a:r>
                        <a:rPr lang="en-US" sz="1400"/>
                        <a:t>12, 7, 5 nm</a:t>
                      </a:r>
                    </a:p>
                  </a:txBody>
                  <a:tcPr anchor="ctr"/>
                </a:tc>
                <a:tc>
                  <a:txBody>
                    <a:bodyPr/>
                    <a:lstStyle/>
                    <a:p>
                      <a:pPr algn="ctr"/>
                      <a:r>
                        <a:rPr lang="en-US" sz="1400" dirty="0">
                          <a:solidFill>
                            <a:srgbClr val="FF0000"/>
                          </a:solidFill>
                        </a:rPr>
                        <a:t>4</a:t>
                      </a:r>
                    </a:p>
                  </a:txBody>
                  <a:tcPr anchor="ctr"/>
                </a:tc>
                <a:tc>
                  <a:txBody>
                    <a:bodyPr/>
                    <a:lstStyle/>
                    <a:p>
                      <a:pPr algn="ctr"/>
                      <a:r>
                        <a:rPr lang="en-US" sz="1400"/>
                        <a:t>8</a:t>
                      </a:r>
                    </a:p>
                  </a:txBody>
                  <a:tcPr anchor="ctr"/>
                </a:tc>
                <a:tc>
                  <a:txBody>
                    <a:bodyPr/>
                    <a:lstStyle/>
                    <a:p>
                      <a:pPr algn="ctr"/>
                      <a:r>
                        <a:rPr lang="en-US" sz="1400"/>
                        <a:t>9</a:t>
                      </a:r>
                    </a:p>
                  </a:txBody>
                  <a:tcPr anchor="ctr"/>
                </a:tc>
                <a:tc>
                  <a:txBody>
                    <a:bodyPr/>
                    <a:lstStyle/>
                    <a:p>
                      <a:pPr algn="ctr"/>
                      <a:r>
                        <a:rPr lang="en-US" sz="1400"/>
                        <a:t>128</a:t>
                      </a:r>
                    </a:p>
                  </a:txBody>
                  <a:tcPr anchor="ctr"/>
                </a:tc>
                <a:extLst>
                  <a:ext uri="{0D108BD9-81ED-4DB2-BD59-A6C34878D82A}">
                    <a16:rowId xmlns:a16="http://schemas.microsoft.com/office/drawing/2014/main" val="3046943186"/>
                  </a:ext>
                </a:extLst>
              </a:tr>
              <a:tr h="380703">
                <a:tc>
                  <a:txBody>
                    <a:bodyPr/>
                    <a:lstStyle/>
                    <a:p>
                      <a:pPr algn="ctr"/>
                      <a:r>
                        <a:rPr lang="en-US" sz="1400"/>
                        <a:t>A77</a:t>
                      </a:r>
                    </a:p>
                  </a:txBody>
                  <a:tcPr anchor="ctr">
                    <a:solidFill>
                      <a:srgbClr val="D1F3FF"/>
                    </a:solidFill>
                  </a:tcPr>
                </a:tc>
                <a:tc>
                  <a:txBody>
                    <a:bodyPr/>
                    <a:lstStyle/>
                    <a:p>
                      <a:pPr algn="ctr"/>
                      <a:r>
                        <a:rPr lang="en-US" sz="1400"/>
                        <a:t>ARM 8.2</a:t>
                      </a:r>
                    </a:p>
                  </a:txBody>
                  <a:tcPr anchor="ctr">
                    <a:solidFill>
                      <a:srgbClr val="D1F3FF"/>
                    </a:solidFill>
                  </a:tcPr>
                </a:tc>
                <a:tc>
                  <a:txBody>
                    <a:bodyPr/>
                    <a:lstStyle/>
                    <a:p>
                      <a:pPr algn="ctr"/>
                      <a:r>
                        <a:rPr lang="en-US" sz="1400"/>
                        <a:t>05/2019</a:t>
                      </a:r>
                    </a:p>
                  </a:txBody>
                  <a:tcPr anchor="ctr">
                    <a:solidFill>
                      <a:srgbClr val="D1F3FF"/>
                    </a:solidFill>
                  </a:tcPr>
                </a:tc>
                <a:tc>
                  <a:txBody>
                    <a:bodyPr/>
                    <a:lstStyle/>
                    <a:p>
                      <a:pPr algn="ctr"/>
                      <a:r>
                        <a:rPr lang="en-US" sz="1400"/>
                        <a:t>7, 5 nm</a:t>
                      </a:r>
                    </a:p>
                  </a:txBody>
                  <a:tcPr anchor="ctr">
                    <a:solidFill>
                      <a:srgbClr val="D1F3FF"/>
                    </a:solidFill>
                  </a:tcPr>
                </a:tc>
                <a:tc>
                  <a:txBody>
                    <a:bodyPr/>
                    <a:lstStyle/>
                    <a:p>
                      <a:pPr algn="ctr"/>
                      <a:r>
                        <a:rPr lang="en-US" sz="1400" dirty="0">
                          <a:solidFill>
                            <a:srgbClr val="FF0000"/>
                          </a:solidFill>
                        </a:rPr>
                        <a:t>4</a:t>
                      </a:r>
                    </a:p>
                  </a:txBody>
                  <a:tcPr anchor="ctr">
                    <a:solidFill>
                      <a:srgbClr val="D1F3FF"/>
                    </a:solidFill>
                  </a:tcPr>
                </a:tc>
                <a:tc>
                  <a:txBody>
                    <a:bodyPr/>
                    <a:lstStyle/>
                    <a:p>
                      <a:pPr algn="ctr"/>
                      <a:r>
                        <a:rPr lang="en-US" sz="1400"/>
                        <a:t>6</a:t>
                      </a:r>
                    </a:p>
                  </a:txBody>
                  <a:tcPr anchor="ctr">
                    <a:solidFill>
                      <a:srgbClr val="D1F3FF"/>
                    </a:solidFill>
                  </a:tcPr>
                </a:tc>
                <a:tc>
                  <a:txBody>
                    <a:bodyPr/>
                    <a:lstStyle/>
                    <a:p>
                      <a:pPr algn="ctr"/>
                      <a:r>
                        <a:rPr lang="en-US" sz="1400"/>
                        <a:t>12</a:t>
                      </a:r>
                    </a:p>
                  </a:txBody>
                  <a:tcPr anchor="ctr">
                    <a:solidFill>
                      <a:srgbClr val="D1F3FF"/>
                    </a:solidFill>
                  </a:tcPr>
                </a:tc>
                <a:tc>
                  <a:txBody>
                    <a:bodyPr/>
                    <a:lstStyle/>
                    <a:p>
                      <a:pPr algn="ctr"/>
                      <a:r>
                        <a:rPr lang="en-US" sz="1400"/>
                        <a:t>160</a:t>
                      </a:r>
                    </a:p>
                  </a:txBody>
                  <a:tcPr anchor="ctr">
                    <a:solidFill>
                      <a:srgbClr val="D1F3FF"/>
                    </a:solidFill>
                  </a:tcPr>
                </a:tc>
                <a:extLst>
                  <a:ext uri="{0D108BD9-81ED-4DB2-BD59-A6C34878D82A}">
                    <a16:rowId xmlns:a16="http://schemas.microsoft.com/office/drawing/2014/main" val="1740852769"/>
                  </a:ext>
                </a:extLst>
              </a:tr>
              <a:tr h="380703">
                <a:tc>
                  <a:txBody>
                    <a:bodyPr/>
                    <a:lstStyle/>
                    <a:p>
                      <a:pPr algn="ctr"/>
                      <a:r>
                        <a:rPr lang="en-US" sz="1400"/>
                        <a:t>A78</a:t>
                      </a:r>
                    </a:p>
                  </a:txBody>
                  <a:tcPr anchor="ctr">
                    <a:solidFill>
                      <a:schemeClr val="bg1">
                        <a:lumMod val="95000"/>
                      </a:schemeClr>
                    </a:solidFill>
                  </a:tcPr>
                </a:tc>
                <a:tc>
                  <a:txBody>
                    <a:bodyPr/>
                    <a:lstStyle/>
                    <a:p>
                      <a:pPr algn="ctr"/>
                      <a:r>
                        <a:rPr lang="en-US" sz="1400"/>
                        <a:t>ARM 8.2</a:t>
                      </a:r>
                    </a:p>
                  </a:txBody>
                  <a:tcPr anchor="ctr">
                    <a:solidFill>
                      <a:schemeClr val="bg1">
                        <a:lumMod val="95000"/>
                      </a:schemeClr>
                    </a:solidFill>
                  </a:tcPr>
                </a:tc>
                <a:tc>
                  <a:txBody>
                    <a:bodyPr/>
                    <a:lstStyle/>
                    <a:p>
                      <a:pPr algn="ctr"/>
                      <a:r>
                        <a:rPr lang="en-US" sz="1400"/>
                        <a:t>05/2020</a:t>
                      </a:r>
                    </a:p>
                  </a:txBody>
                  <a:tcPr anchor="ctr">
                    <a:solidFill>
                      <a:schemeClr val="bg1">
                        <a:lumMod val="95000"/>
                      </a:schemeClr>
                    </a:solidFill>
                  </a:tcPr>
                </a:tc>
                <a:tc>
                  <a:txBody>
                    <a:bodyPr/>
                    <a:lstStyle/>
                    <a:p>
                      <a:pPr algn="ctr"/>
                      <a:r>
                        <a:rPr lang="en-US" sz="1400"/>
                        <a:t>5 nm</a:t>
                      </a:r>
                    </a:p>
                  </a:txBody>
                  <a:tcPr anchor="ctr">
                    <a:solidFill>
                      <a:schemeClr val="bg1">
                        <a:lumMod val="95000"/>
                      </a:schemeClr>
                    </a:solidFill>
                  </a:tcPr>
                </a:tc>
                <a:tc>
                  <a:txBody>
                    <a:bodyPr/>
                    <a:lstStyle/>
                    <a:p>
                      <a:pPr algn="ctr"/>
                      <a:r>
                        <a:rPr lang="en-US" sz="1400" dirty="0">
                          <a:solidFill>
                            <a:srgbClr val="FF0000"/>
                          </a:solidFill>
                        </a:rPr>
                        <a:t>4</a:t>
                      </a:r>
                    </a:p>
                  </a:txBody>
                  <a:tcPr anchor="ctr">
                    <a:solidFill>
                      <a:schemeClr val="bg1">
                        <a:lumMod val="95000"/>
                      </a:schemeClr>
                    </a:solidFill>
                  </a:tcPr>
                </a:tc>
                <a:tc>
                  <a:txBody>
                    <a:bodyPr/>
                    <a:lstStyle/>
                    <a:p>
                      <a:pPr algn="ctr"/>
                      <a:r>
                        <a:rPr lang="en-US" sz="1400"/>
                        <a:t>6</a:t>
                      </a:r>
                    </a:p>
                  </a:txBody>
                  <a:tcPr anchor="ctr">
                    <a:solidFill>
                      <a:schemeClr val="bg1">
                        <a:lumMod val="95000"/>
                      </a:schemeClr>
                    </a:solidFill>
                  </a:tcPr>
                </a:tc>
                <a:tc>
                  <a:txBody>
                    <a:bodyPr/>
                    <a:lstStyle/>
                    <a:p>
                      <a:pPr algn="ctr"/>
                      <a:r>
                        <a:rPr lang="en-US" sz="1400"/>
                        <a:t>13</a:t>
                      </a:r>
                    </a:p>
                  </a:txBody>
                  <a:tcPr anchor="ctr">
                    <a:solidFill>
                      <a:schemeClr val="bg1">
                        <a:lumMod val="95000"/>
                      </a:schemeClr>
                    </a:solidFill>
                  </a:tcPr>
                </a:tc>
                <a:tc>
                  <a:txBody>
                    <a:bodyPr/>
                    <a:lstStyle/>
                    <a:p>
                      <a:pPr algn="ctr"/>
                      <a:r>
                        <a:rPr lang="en-US" sz="1400" err="1"/>
                        <a:t>n.a</a:t>
                      </a:r>
                      <a:r>
                        <a:rPr lang="en-US" sz="1400"/>
                        <a:t>.</a:t>
                      </a:r>
                    </a:p>
                  </a:txBody>
                  <a:tcPr anchor="ctr">
                    <a:solidFill>
                      <a:schemeClr val="bg1">
                        <a:lumMod val="95000"/>
                      </a:schemeClr>
                    </a:solidFill>
                  </a:tcPr>
                </a:tc>
                <a:extLst>
                  <a:ext uri="{0D108BD9-81ED-4DB2-BD59-A6C34878D82A}">
                    <a16:rowId xmlns:a16="http://schemas.microsoft.com/office/drawing/2014/main" val="3404972501"/>
                  </a:ext>
                </a:extLst>
              </a:tr>
              <a:tr h="380703">
                <a:tc>
                  <a:txBody>
                    <a:bodyPr/>
                    <a:lstStyle/>
                    <a:p>
                      <a:pPr algn="ctr"/>
                      <a:r>
                        <a:rPr lang="en-US" sz="1400"/>
                        <a:t>X1</a:t>
                      </a:r>
                    </a:p>
                  </a:txBody>
                  <a:tcPr anchor="ctr">
                    <a:solidFill>
                      <a:srgbClr val="D1F3FF"/>
                    </a:solidFill>
                  </a:tcPr>
                </a:tc>
                <a:tc>
                  <a:txBody>
                    <a:bodyPr/>
                    <a:lstStyle/>
                    <a:p>
                      <a:pPr algn="ctr"/>
                      <a:r>
                        <a:rPr lang="en-US" sz="1400"/>
                        <a:t>ARM 8.2</a:t>
                      </a:r>
                    </a:p>
                  </a:txBody>
                  <a:tcPr anchor="ctr">
                    <a:solidFill>
                      <a:srgbClr val="D1F3FF"/>
                    </a:solidFill>
                  </a:tcPr>
                </a:tc>
                <a:tc>
                  <a:txBody>
                    <a:bodyPr/>
                    <a:lstStyle/>
                    <a:p>
                      <a:pPr algn="ctr"/>
                      <a:r>
                        <a:rPr lang="en-US" sz="1400"/>
                        <a:t>05/2020</a:t>
                      </a:r>
                    </a:p>
                  </a:txBody>
                  <a:tcPr anchor="ctr">
                    <a:solidFill>
                      <a:srgbClr val="D1F3FF"/>
                    </a:solidFill>
                  </a:tcPr>
                </a:tc>
                <a:tc>
                  <a:txBody>
                    <a:bodyPr/>
                    <a:lstStyle/>
                    <a:p>
                      <a:pPr algn="ctr"/>
                      <a:r>
                        <a:rPr lang="en-US" sz="1400"/>
                        <a:t>5 nm</a:t>
                      </a:r>
                    </a:p>
                  </a:txBody>
                  <a:tcPr anchor="ctr">
                    <a:solidFill>
                      <a:srgbClr val="D1F3FF"/>
                    </a:solidFill>
                  </a:tcPr>
                </a:tc>
                <a:tc>
                  <a:txBody>
                    <a:bodyPr/>
                    <a:lstStyle/>
                    <a:p>
                      <a:pPr algn="ctr"/>
                      <a:r>
                        <a:rPr lang="en-US" sz="1400" dirty="0">
                          <a:solidFill>
                            <a:srgbClr val="FF0000"/>
                          </a:solidFill>
                        </a:rPr>
                        <a:t>5</a:t>
                      </a:r>
                    </a:p>
                  </a:txBody>
                  <a:tcPr anchor="ctr">
                    <a:solidFill>
                      <a:srgbClr val="D1F3FF"/>
                    </a:solidFill>
                  </a:tcPr>
                </a:tc>
                <a:tc>
                  <a:txBody>
                    <a:bodyPr/>
                    <a:lstStyle/>
                    <a:p>
                      <a:pPr algn="ctr"/>
                      <a:r>
                        <a:rPr lang="en-US" sz="1400"/>
                        <a:t>8</a:t>
                      </a:r>
                    </a:p>
                  </a:txBody>
                  <a:tcPr anchor="ctr">
                    <a:solidFill>
                      <a:srgbClr val="D1F3FF"/>
                    </a:solidFill>
                  </a:tcPr>
                </a:tc>
                <a:tc>
                  <a:txBody>
                    <a:bodyPr/>
                    <a:lstStyle/>
                    <a:p>
                      <a:pPr algn="ctr"/>
                      <a:r>
                        <a:rPr lang="en-US" sz="1400"/>
                        <a:t>15</a:t>
                      </a:r>
                    </a:p>
                  </a:txBody>
                  <a:tcPr anchor="ctr">
                    <a:solidFill>
                      <a:srgbClr val="D1F3FF"/>
                    </a:solidFill>
                  </a:tcPr>
                </a:tc>
                <a:tc>
                  <a:txBody>
                    <a:bodyPr/>
                    <a:lstStyle/>
                    <a:p>
                      <a:pPr algn="ctr"/>
                      <a:r>
                        <a:rPr lang="en-US" sz="1400" dirty="0"/>
                        <a:t>224</a:t>
                      </a:r>
                    </a:p>
                  </a:txBody>
                  <a:tcPr anchor="ctr">
                    <a:solidFill>
                      <a:srgbClr val="D1F3FF"/>
                    </a:solidFill>
                  </a:tcPr>
                </a:tc>
                <a:extLst>
                  <a:ext uri="{0D108BD9-81ED-4DB2-BD59-A6C34878D82A}">
                    <a16:rowId xmlns:a16="http://schemas.microsoft.com/office/drawing/2014/main" val="2699452307"/>
                  </a:ext>
                </a:extLst>
              </a:tr>
            </a:tbl>
          </a:graphicData>
        </a:graphic>
      </p:graphicFrame>
      <p:sp>
        <p:nvSpPr>
          <p:cNvPr id="4" name="TextBox 3"/>
          <p:cNvSpPr txBox="1"/>
          <p:nvPr/>
        </p:nvSpPr>
        <p:spPr>
          <a:xfrm>
            <a:off x="71500" y="455259"/>
            <a:ext cx="46184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Widening the Cortex-A7x/X1 cores -1 </a:t>
            </a:r>
          </a:p>
        </p:txBody>
      </p:sp>
      <p:sp>
        <p:nvSpPr>
          <p:cNvPr id="5" name="Rounded Rectangle 4"/>
          <p:cNvSpPr/>
          <p:nvPr/>
        </p:nvSpPr>
        <p:spPr bwMode="auto">
          <a:xfrm>
            <a:off x="71500" y="2645855"/>
            <a:ext cx="9023206" cy="1935216"/>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0" name="TextBox 9"/>
          <p:cNvSpPr txBox="1"/>
          <p:nvPr/>
        </p:nvSpPr>
        <p:spPr>
          <a:xfrm>
            <a:off x="179512" y="4778108"/>
            <a:ext cx="9183155" cy="1646605"/>
          </a:xfrm>
          <a:prstGeom prst="rect">
            <a:avLst/>
          </a:prstGeom>
          <a:noFill/>
        </p:spPr>
        <p:txBody>
          <a:bodyPr wrap="none" rtlCol="0">
            <a:spAutoFit/>
          </a:bodyPr>
          <a:lstStyle/>
          <a:p>
            <a:pPr marL="285750" indent="-285750">
              <a:buFont typeface="Arial" panose="020B0604020202020204" pitchFamily="34" charset="0"/>
              <a:buChar char="•"/>
            </a:pPr>
            <a:r>
              <a:rPr lang="en-US" sz="1600" dirty="0"/>
              <a:t>Data in the above Table indicates that subsequent, Armv8.2-based cores </a:t>
            </a:r>
            <a:r>
              <a:rPr lang="en-US" sz="1600" dirty="0">
                <a:solidFill>
                  <a:srgbClr val="0070C0"/>
                </a:solidFill>
              </a:rPr>
              <a:t>almost</a:t>
            </a:r>
          </a:p>
          <a:p>
            <a:r>
              <a:rPr lang="en-US" sz="1600" dirty="0">
                <a:solidFill>
                  <a:srgbClr val="0070C0"/>
                </a:solidFill>
              </a:rPr>
              <a:t>       </a:t>
            </a:r>
            <a:r>
              <a:rPr lang="en-US" sz="1600" spc="-40" dirty="0">
                <a:solidFill>
                  <a:srgbClr val="0070C0"/>
                </a:solidFill>
              </a:rPr>
              <a:t>doubled the </a:t>
            </a:r>
            <a:r>
              <a:rPr lang="en-US" sz="1600" spc="-40" dirty="0">
                <a:solidFill>
                  <a:srgbClr val="FF0000"/>
                </a:solidFill>
              </a:rPr>
              <a:t>front end width </a:t>
            </a:r>
            <a:r>
              <a:rPr lang="en-US" sz="1600" spc="-40" dirty="0">
                <a:solidFill>
                  <a:srgbClr val="0070C0"/>
                </a:solidFill>
              </a:rPr>
              <a:t>of the microarchitectures (while raising </a:t>
            </a:r>
            <a:r>
              <a:rPr lang="en-US" sz="1600" spc="-40" dirty="0"/>
              <a:t>the </a:t>
            </a:r>
            <a:r>
              <a:rPr lang="en-US" sz="1600" spc="-40" dirty="0">
                <a:solidFill>
                  <a:srgbClr val="FF0000"/>
                </a:solidFill>
              </a:rPr>
              <a:t>decode rate</a:t>
            </a:r>
          </a:p>
          <a:p>
            <a:pPr>
              <a:spcAft>
                <a:spcPts val="600"/>
              </a:spcAft>
            </a:pPr>
            <a:r>
              <a:rPr lang="en-US" sz="1600" spc="-30" dirty="0">
                <a:solidFill>
                  <a:srgbClr val="FF0000"/>
                </a:solidFill>
              </a:rPr>
              <a:t>       </a:t>
            </a:r>
            <a:r>
              <a:rPr lang="en-US" sz="1600" spc="-30" dirty="0"/>
              <a:t> </a:t>
            </a:r>
            <a:r>
              <a:rPr lang="en-US" sz="1600" spc="-30" dirty="0">
                <a:solidFill>
                  <a:srgbClr val="0070C0"/>
                </a:solidFill>
              </a:rPr>
              <a:t>from 3 </a:t>
            </a:r>
            <a:r>
              <a:rPr lang="en-US" sz="1600" spc="-30" dirty="0"/>
              <a:t>(in the A75) </a:t>
            </a:r>
            <a:r>
              <a:rPr lang="en-US" sz="1600" spc="-30" dirty="0">
                <a:solidFill>
                  <a:srgbClr val="0070C0"/>
                </a:solidFill>
              </a:rPr>
              <a:t>to 5</a:t>
            </a:r>
            <a:r>
              <a:rPr lang="en-US" sz="1600" spc="-30" dirty="0"/>
              <a:t> (in the X1). </a:t>
            </a:r>
          </a:p>
          <a:p>
            <a:pPr marL="285750" indent="-285750">
              <a:buFont typeface="Arial" panose="020B0604020202020204" pitchFamily="34" charset="0"/>
              <a:buChar char="•"/>
            </a:pPr>
            <a:r>
              <a:rPr lang="en-US" sz="1600" dirty="0"/>
              <a:t>This could be </a:t>
            </a:r>
            <a:r>
              <a:rPr lang="en-US" sz="1600" dirty="0">
                <a:solidFill>
                  <a:srgbClr val="0070C0"/>
                </a:solidFill>
              </a:rPr>
              <a:t>motivated by Apple’s very dynamic move</a:t>
            </a:r>
            <a:r>
              <a:rPr lang="en-US" sz="1600" dirty="0"/>
              <a:t>, as their </a:t>
            </a:r>
            <a:r>
              <a:rPr lang="en-US" sz="1600" dirty="0">
                <a:solidFill>
                  <a:srgbClr val="0070C0"/>
                </a:solidFill>
              </a:rPr>
              <a:t>A7 became</a:t>
            </a:r>
          </a:p>
          <a:p>
            <a:r>
              <a:rPr lang="en-US" sz="1600" dirty="0">
                <a:solidFill>
                  <a:srgbClr val="0070C0"/>
                </a:solidFill>
              </a:rPr>
              <a:t>       already 6-wide</a:t>
            </a:r>
            <a:r>
              <a:rPr lang="en-US" sz="1600" dirty="0"/>
              <a:t> (in 2013) and </a:t>
            </a:r>
            <a:r>
              <a:rPr lang="en-US" sz="1600" dirty="0">
                <a:solidFill>
                  <a:srgbClr val="0070C0"/>
                </a:solidFill>
              </a:rPr>
              <a:t>subsequent models first 7-wide </a:t>
            </a:r>
            <a:r>
              <a:rPr lang="en-US" sz="1600" dirty="0"/>
              <a:t>(A11/A12), then </a:t>
            </a:r>
          </a:p>
          <a:p>
            <a:r>
              <a:rPr lang="en-US" sz="1600" dirty="0"/>
              <a:t>       even </a:t>
            </a:r>
            <a:r>
              <a:rPr lang="en-US" sz="1600" dirty="0">
                <a:solidFill>
                  <a:srgbClr val="0070C0"/>
                </a:solidFill>
              </a:rPr>
              <a:t>8-wide </a:t>
            </a:r>
            <a:r>
              <a:rPr lang="en-US" sz="1600" dirty="0"/>
              <a:t>(A13/A14/M1) between 2017 and 2020, as the next Figures show.</a:t>
            </a:r>
          </a:p>
        </p:txBody>
      </p:sp>
    </p:spTree>
    <p:extLst>
      <p:ext uri="{BB962C8B-B14F-4D97-AF65-F5344CB8AC3E}">
        <p14:creationId xmlns:p14="http://schemas.microsoft.com/office/powerpoint/2010/main" val="217973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0" y="10219"/>
            <a:ext cx="9144000" cy="393700"/>
          </a:xfrm>
          <a:solidFill>
            <a:srgbClr val="0066FF"/>
          </a:solidFill>
        </p:spPr>
        <p:txBody>
          <a:bodyPr/>
          <a:lstStyle/>
          <a:p>
            <a:r>
              <a:rPr lang="en-GB" sz="1700" kern="1200" dirty="0">
                <a:solidFill>
                  <a:srgbClr val="FFFFFF"/>
                </a:solidFill>
              </a:rPr>
              <a:t>4.3 Armv8.2-A based Cortex-A cores (6)</a:t>
            </a:r>
            <a:endParaRPr lang="en-US" sz="1700" dirty="0"/>
          </a:p>
        </p:txBody>
      </p:sp>
      <p:sp>
        <p:nvSpPr>
          <p:cNvPr id="69" name="Text Box 5"/>
          <p:cNvSpPr txBox="1">
            <a:spLocks noChangeArrowheads="1"/>
          </p:cNvSpPr>
          <p:nvPr/>
        </p:nvSpPr>
        <p:spPr bwMode="auto">
          <a:xfrm>
            <a:off x="3504432" y="1715244"/>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Verdana" pitchFamily="34" charset="0"/>
                <a:ea typeface="+mn-ea"/>
                <a:cs typeface="+mn-cs"/>
              </a:rPr>
              <a:t>3-wide</a:t>
            </a:r>
          </a:p>
        </p:txBody>
      </p:sp>
      <p:sp>
        <p:nvSpPr>
          <p:cNvPr id="71" name="Text Box 5"/>
          <p:cNvSpPr txBox="1">
            <a:spLocks noChangeArrowheads="1"/>
          </p:cNvSpPr>
          <p:nvPr/>
        </p:nvSpPr>
        <p:spPr bwMode="auto">
          <a:xfrm>
            <a:off x="1379190" y="171315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Verdana" pitchFamily="34" charset="0"/>
                <a:ea typeface="+mn-ea"/>
                <a:cs typeface="+mn-cs"/>
              </a:rPr>
              <a:t>2-wide</a:t>
            </a:r>
          </a:p>
        </p:txBody>
      </p:sp>
      <p:sp>
        <p:nvSpPr>
          <p:cNvPr id="73" name="Oval 13"/>
          <p:cNvSpPr>
            <a:spLocks noChangeArrowheads="1"/>
          </p:cNvSpPr>
          <p:nvPr/>
        </p:nvSpPr>
        <p:spPr bwMode="auto">
          <a:xfrm>
            <a:off x="8109328" y="163396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4" name="Text Box 5"/>
          <p:cNvSpPr txBox="1">
            <a:spLocks noChangeArrowheads="1"/>
          </p:cNvSpPr>
          <p:nvPr/>
        </p:nvSpPr>
        <p:spPr bwMode="auto">
          <a:xfrm>
            <a:off x="5234942" y="1711807"/>
            <a:ext cx="18787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Verdana" pitchFamily="34" charset="0"/>
                <a:ea typeface="+mn-ea"/>
                <a:cs typeface="+mn-cs"/>
              </a:rPr>
              <a:t>4-wide</a:t>
            </a:r>
          </a:p>
        </p:txBody>
      </p:sp>
      <p:cxnSp>
        <p:nvCxnSpPr>
          <p:cNvPr id="75" name="Straight Connector 74"/>
          <p:cNvCxnSpPr>
            <a:endCxn id="79" idx="6"/>
          </p:cNvCxnSpPr>
          <p:nvPr/>
        </p:nvCxnSpPr>
        <p:spPr bwMode="auto">
          <a:xfrm flipH="1">
            <a:off x="1689406" y="1408053"/>
            <a:ext cx="3218830" cy="26406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4900451" y="1408053"/>
            <a:ext cx="3235487" cy="233898"/>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 Box 4"/>
          <p:cNvSpPr txBox="1">
            <a:spLocks noChangeArrowheads="1"/>
          </p:cNvSpPr>
          <p:nvPr/>
        </p:nvSpPr>
        <p:spPr bwMode="auto">
          <a:xfrm>
            <a:off x="1983142" y="901717"/>
            <a:ext cx="5878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a:ln>
                  <a:noFill/>
                </a:ln>
                <a:solidFill>
                  <a:srgbClr val="000000"/>
                </a:solidFill>
                <a:effectLst/>
                <a:uLnTx/>
                <a:uFillTx/>
                <a:latin typeface="Verdana" pitchFamily="34" charset="0"/>
                <a:ea typeface="+mn-ea"/>
                <a:cs typeface="+mn-cs"/>
              </a:rPr>
              <a:t>Width of mobile cores</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a:ln>
                  <a:noFill/>
                </a:ln>
                <a:solidFill>
                  <a:srgbClr val="000000"/>
                </a:solidFill>
                <a:effectLst/>
                <a:uLnTx/>
                <a:uFillTx/>
                <a:latin typeface="Verdana" pitchFamily="34" charset="0"/>
                <a:ea typeface="+mn-ea"/>
                <a:cs typeface="+mn-cs"/>
              </a:rPr>
              <a:t>(or of big cores of </a:t>
            </a:r>
            <a:r>
              <a:rPr kumimoji="0" lang="en-US" altLang="en-US" sz="1200" b="1" i="0" u="none" strike="noStrike" kern="1200" cap="none" spc="0" normalizeH="0" baseline="0" noProof="0" err="1">
                <a:ln>
                  <a:noFill/>
                </a:ln>
                <a:solidFill>
                  <a:srgbClr val="000000"/>
                </a:solidFill>
                <a:effectLst/>
                <a:uLnTx/>
                <a:uFillTx/>
                <a:latin typeface="Verdana" pitchFamily="34" charset="0"/>
                <a:ea typeface="+mn-ea"/>
                <a:cs typeface="+mn-cs"/>
              </a:rPr>
              <a:t>big.LITTLE</a:t>
            </a:r>
            <a:r>
              <a:rPr kumimoji="0" lang="en-US" altLang="en-US" sz="1200" b="1" i="0" u="none" strike="noStrike" kern="1200" cap="none" spc="0" normalizeH="0" baseline="0" noProof="0">
                <a:ln>
                  <a:noFill/>
                </a:ln>
                <a:solidFill>
                  <a:srgbClr val="000000"/>
                </a:solidFill>
                <a:effectLst/>
                <a:uLnTx/>
                <a:uFillTx/>
                <a:latin typeface="Verdana" pitchFamily="34" charset="0"/>
                <a:ea typeface="+mn-ea"/>
                <a:cs typeface="+mn-cs"/>
              </a:rPr>
              <a:t>  or </a:t>
            </a:r>
            <a:r>
              <a:rPr kumimoji="0" lang="en-US" altLang="en-US" sz="1200" b="1" i="0" u="none" strike="noStrike" kern="1200" cap="none" spc="0" normalizeH="0" baseline="0" noProof="0" err="1">
                <a:ln>
                  <a:noFill/>
                </a:ln>
                <a:solidFill>
                  <a:srgbClr val="000000"/>
                </a:solidFill>
                <a:effectLst/>
                <a:uLnTx/>
                <a:uFillTx/>
                <a:latin typeface="Verdana" pitchFamily="34" charset="0"/>
                <a:ea typeface="+mn-ea"/>
                <a:cs typeface="+mn-cs"/>
              </a:rPr>
              <a:t>dynamIQ</a:t>
            </a:r>
            <a:r>
              <a:rPr kumimoji="0" lang="en-US" altLang="en-US" sz="1200" b="1" i="0" u="none" strike="noStrike" kern="1200" cap="none" spc="0" normalizeH="0" baseline="0" noProof="0">
                <a:ln>
                  <a:noFill/>
                </a:ln>
                <a:solidFill>
                  <a:srgbClr val="000000"/>
                </a:solidFill>
                <a:effectLst/>
                <a:uLnTx/>
                <a:uFillTx/>
                <a:latin typeface="Verdana" pitchFamily="34" charset="0"/>
                <a:ea typeface="+mn-ea"/>
                <a:cs typeface="+mn-cs"/>
              </a:rPr>
              <a:t> core clusters)</a:t>
            </a:r>
          </a:p>
        </p:txBody>
      </p:sp>
      <p:sp>
        <p:nvSpPr>
          <p:cNvPr id="78" name="Text Box 6"/>
          <p:cNvSpPr txBox="1">
            <a:spLocks noChangeArrowheads="1"/>
          </p:cNvSpPr>
          <p:nvPr/>
        </p:nvSpPr>
        <p:spPr bwMode="auto">
          <a:xfrm>
            <a:off x="7745444" y="171386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a:solidFill>
                  <a:srgbClr val="000000"/>
                </a:solidFill>
              </a:rPr>
              <a:t>5</a:t>
            </a:r>
            <a:r>
              <a:rPr kumimoji="0" lang="en-US" sz="1200" b="1" i="0" u="none" strike="noStrike" kern="1200" cap="none" spc="0" normalizeH="0" baseline="0" noProof="0">
                <a:ln>
                  <a:noFill/>
                </a:ln>
                <a:solidFill>
                  <a:srgbClr val="000000"/>
                </a:solidFill>
                <a:effectLst/>
                <a:uLnTx/>
                <a:uFillTx/>
                <a:latin typeface="Verdana" pitchFamily="34" charset="0"/>
                <a:ea typeface="+mn-ea"/>
                <a:cs typeface="+mn-cs"/>
              </a:rPr>
              <a:t>-wide</a:t>
            </a:r>
          </a:p>
        </p:txBody>
      </p:sp>
      <p:sp>
        <p:nvSpPr>
          <p:cNvPr id="79" name="Oval 78"/>
          <p:cNvSpPr>
            <a:spLocks noChangeArrowheads="1"/>
          </p:cNvSpPr>
          <p:nvPr/>
        </p:nvSpPr>
        <p:spPr bwMode="auto">
          <a:xfrm>
            <a:off x="1624318" y="164195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80" name="Straight Connector 79"/>
          <p:cNvCxnSpPr/>
          <p:nvPr/>
        </p:nvCxnSpPr>
        <p:spPr bwMode="auto">
          <a:xfrm flipH="1">
            <a:off x="3917379" y="1408053"/>
            <a:ext cx="969126" cy="27003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a:off x="4900451" y="1401790"/>
            <a:ext cx="1257605" cy="252936"/>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Oval 81"/>
          <p:cNvSpPr>
            <a:spLocks noChangeArrowheads="1"/>
          </p:cNvSpPr>
          <p:nvPr/>
        </p:nvSpPr>
        <p:spPr bwMode="auto">
          <a:xfrm>
            <a:off x="3884834" y="164559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3" name="Oval 82"/>
          <p:cNvSpPr>
            <a:spLocks noChangeArrowheads="1"/>
          </p:cNvSpPr>
          <p:nvPr/>
        </p:nvSpPr>
        <p:spPr bwMode="auto">
          <a:xfrm>
            <a:off x="6137115" y="163765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4" name="TextBox 83"/>
          <p:cNvSpPr txBox="1"/>
          <p:nvPr/>
        </p:nvSpPr>
        <p:spPr>
          <a:xfrm>
            <a:off x="71500" y="1965312"/>
            <a:ext cx="749218" cy="2827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p>
        </p:txBody>
      </p:sp>
      <p:sp>
        <p:nvSpPr>
          <p:cNvPr id="85" name="TextBox 84"/>
          <p:cNvSpPr txBox="1"/>
          <p:nvPr/>
        </p:nvSpPr>
        <p:spPr>
          <a:xfrm>
            <a:off x="351450" y="1966178"/>
            <a:ext cx="26548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v7 Cortex-A (2005-09)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(except 1-wide LP A5 (2009)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and 3-wide HP A15)) </a:t>
            </a:r>
          </a:p>
        </p:txBody>
      </p:sp>
      <p:sp>
        <p:nvSpPr>
          <p:cNvPr id="86" name="TextBox 85"/>
          <p:cNvSpPr txBox="1"/>
          <p:nvPr/>
        </p:nvSpPr>
        <p:spPr>
          <a:xfrm>
            <a:off x="2851920" y="1962587"/>
            <a:ext cx="2137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v7 HP Cortex-A15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 (2010)</a:t>
            </a:r>
          </a:p>
        </p:txBody>
      </p:sp>
      <p:sp>
        <p:nvSpPr>
          <p:cNvPr id="87" name="TextBox 86"/>
          <p:cNvSpPr txBox="1"/>
          <p:nvPr/>
        </p:nvSpPr>
        <p:spPr>
          <a:xfrm>
            <a:off x="124593" y="3477527"/>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Intel</a:t>
            </a:r>
          </a:p>
        </p:txBody>
      </p:sp>
      <p:sp>
        <p:nvSpPr>
          <p:cNvPr id="88" name="TextBox 87"/>
          <p:cNvSpPr txBox="1"/>
          <p:nvPr/>
        </p:nvSpPr>
        <p:spPr>
          <a:xfrm>
            <a:off x="647220" y="3492409"/>
            <a:ext cx="20786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Atom family (2008-15)</a:t>
            </a:r>
          </a:p>
        </p:txBody>
      </p:sp>
      <p:sp>
        <p:nvSpPr>
          <p:cNvPr id="89" name="TextBox 88"/>
          <p:cNvSpPr txBox="1"/>
          <p:nvPr/>
        </p:nvSpPr>
        <p:spPr>
          <a:xfrm>
            <a:off x="114534" y="3733469"/>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AMD</a:t>
            </a:r>
          </a:p>
        </p:txBody>
      </p:sp>
      <p:sp>
        <p:nvSpPr>
          <p:cNvPr id="90" name="TextBox 89"/>
          <p:cNvSpPr txBox="1"/>
          <p:nvPr/>
        </p:nvSpPr>
        <p:spPr>
          <a:xfrm>
            <a:off x="566690" y="3751148"/>
            <a:ext cx="22788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Cat family (2011-2015)</a:t>
            </a:r>
          </a:p>
        </p:txBody>
      </p:sp>
      <p:sp>
        <p:nvSpPr>
          <p:cNvPr id="91" name="TextBox 90"/>
          <p:cNvSpPr txBox="1"/>
          <p:nvPr/>
        </p:nvSpPr>
        <p:spPr>
          <a:xfrm>
            <a:off x="114534" y="4012048"/>
            <a:ext cx="724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Apple</a:t>
            </a:r>
          </a:p>
        </p:txBody>
      </p:sp>
      <p:sp>
        <p:nvSpPr>
          <p:cNvPr id="92" name="TextBox 91"/>
          <p:cNvSpPr txBox="1"/>
          <p:nvPr/>
        </p:nvSpPr>
        <p:spPr>
          <a:xfrm>
            <a:off x="768002" y="4018580"/>
            <a:ext cx="188829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v7 Cortex-A8 (2009)</a:t>
            </a:r>
          </a:p>
        </p:txBody>
      </p:sp>
      <p:sp>
        <p:nvSpPr>
          <p:cNvPr id="93" name="TextBox 92"/>
          <p:cNvSpPr txBox="1"/>
          <p:nvPr/>
        </p:nvSpPr>
        <p:spPr>
          <a:xfrm>
            <a:off x="3045994" y="4015760"/>
            <a:ext cx="19951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v7 Swift (A6) (2012)</a:t>
            </a:r>
          </a:p>
        </p:txBody>
      </p:sp>
      <p:sp>
        <p:nvSpPr>
          <p:cNvPr id="95" name="TextBox 94"/>
          <p:cNvSpPr txBox="1"/>
          <p:nvPr/>
        </p:nvSpPr>
        <p:spPr>
          <a:xfrm>
            <a:off x="107112" y="4299409"/>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Qualcomm</a:t>
            </a:r>
          </a:p>
        </p:txBody>
      </p:sp>
      <p:sp>
        <p:nvSpPr>
          <p:cNvPr id="96" name="TextBox 95"/>
          <p:cNvSpPr txBox="1"/>
          <p:nvPr/>
        </p:nvSpPr>
        <p:spPr>
          <a:xfrm>
            <a:off x="744909" y="4304020"/>
            <a:ext cx="19426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v7 Scorpion</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(S1-S3) (2007-10)</a:t>
            </a:r>
          </a:p>
        </p:txBody>
      </p:sp>
      <p:sp>
        <p:nvSpPr>
          <p:cNvPr id="97" name="TextBox 96"/>
          <p:cNvSpPr txBox="1"/>
          <p:nvPr/>
        </p:nvSpPr>
        <p:spPr>
          <a:xfrm>
            <a:off x="2953227" y="4298965"/>
            <a:ext cx="1933277" cy="1685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v7 Krait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(S4/S400/S60x/S80x)</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(2012-14)</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 </a:t>
            </a:r>
            <a:r>
              <a:rPr kumimoji="0" lang="en-US" sz="1200" b="0" i="0" u="none" strike="noStrike" kern="1200" cap="none" spc="0" normalizeH="0" baseline="0" noProof="0" err="1">
                <a:ln>
                  <a:noFill/>
                </a:ln>
                <a:solidFill>
                  <a:srgbClr val="000000"/>
                </a:solidFill>
                <a:effectLst/>
                <a:uLnTx/>
                <a:uFillTx/>
                <a:latin typeface="Verdana"/>
                <a:ea typeface="+mn-ea"/>
                <a:cs typeface="+mn-cs"/>
              </a:rPr>
              <a:t>Kryo</a:t>
            </a: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en-US" sz="1200" b="0" i="0" u="none" strike="noStrike" kern="1200" cap="none" spc="0" normalizeH="0" baseline="0" noProof="0" err="1">
                <a:ln>
                  <a:noFill/>
                </a:ln>
                <a:solidFill>
                  <a:srgbClr val="000000"/>
                </a:solidFill>
                <a:effectLst/>
                <a:uLnTx/>
                <a:uFillTx/>
                <a:latin typeface="Verdana"/>
                <a:ea typeface="+mn-ea"/>
                <a:cs typeface="+mn-cs"/>
              </a:rPr>
              <a:t>Kryo</a:t>
            </a:r>
            <a:r>
              <a:rPr kumimoji="0" lang="en-US" sz="1200" b="0" i="0" u="none" strike="noStrike" kern="1200" cap="none" spc="0" normalizeH="0" baseline="0" noProof="0">
                <a:ln>
                  <a:noFill/>
                </a:ln>
                <a:solidFill>
                  <a:srgbClr val="000000"/>
                </a:solidFill>
                <a:effectLst/>
                <a:uLnTx/>
                <a:uFillTx/>
                <a:latin typeface="Verdana"/>
                <a:ea typeface="+mn-ea"/>
                <a:cs typeface="+mn-cs"/>
              </a:rPr>
              <a:t> 280</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(S820/821/835) (2015/2016/2017)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v8.2 </a:t>
            </a:r>
            <a:r>
              <a:rPr kumimoji="0" lang="en-US" sz="1200" b="0" i="0" u="none" strike="noStrike" kern="1200" cap="none" spc="0" normalizeH="0" baseline="0" noProof="0" err="1">
                <a:ln>
                  <a:noFill/>
                </a:ln>
                <a:solidFill>
                  <a:srgbClr val="000000"/>
                </a:solidFill>
                <a:effectLst/>
                <a:uLnTx/>
                <a:uFillTx/>
                <a:latin typeface="Verdana"/>
                <a:ea typeface="+mn-ea"/>
                <a:cs typeface="+mn-cs"/>
              </a:rPr>
              <a:t>Kryo</a:t>
            </a:r>
            <a:r>
              <a:rPr kumimoji="0" lang="en-US" sz="1200" b="0" i="0" u="none" strike="noStrike" kern="1200" cap="none" spc="0" normalizeH="0" baseline="0" noProof="0">
                <a:ln>
                  <a:noFill/>
                </a:ln>
                <a:solidFill>
                  <a:srgbClr val="000000"/>
                </a:solidFill>
                <a:effectLst/>
                <a:uLnTx/>
                <a:uFillTx/>
                <a:latin typeface="Verdana"/>
                <a:ea typeface="+mn-ea"/>
                <a:cs typeface="+mn-cs"/>
              </a:rPr>
              <a:t> 385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(S845) (2018)</a:t>
            </a:r>
          </a:p>
        </p:txBody>
      </p:sp>
      <p:sp>
        <p:nvSpPr>
          <p:cNvPr id="98" name="TextBox 97"/>
          <p:cNvSpPr txBox="1"/>
          <p:nvPr/>
        </p:nvSpPr>
        <p:spPr>
          <a:xfrm>
            <a:off x="116505" y="5941959"/>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Samsung</a:t>
            </a:r>
          </a:p>
        </p:txBody>
      </p:sp>
      <p:sp>
        <p:nvSpPr>
          <p:cNvPr id="99" name="TextBox 98"/>
          <p:cNvSpPr txBox="1"/>
          <p:nvPr/>
        </p:nvSpPr>
        <p:spPr>
          <a:xfrm>
            <a:off x="5088487" y="5960661"/>
            <a:ext cx="2251557" cy="8822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v8.0 M1 (2016) </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en-US" sz="1200" b="0" i="0" u="none" strike="noStrike" kern="1200" cap="none" spc="0" normalizeH="0" baseline="0" noProof="0" err="1">
                <a:ln>
                  <a:noFill/>
                </a:ln>
                <a:solidFill>
                  <a:srgbClr val="000000"/>
                </a:solidFill>
                <a:effectLst/>
                <a:uLnTx/>
                <a:uFillTx/>
                <a:latin typeface="Verdana"/>
                <a:ea typeface="+mn-ea"/>
                <a:cs typeface="+mn-cs"/>
              </a:rPr>
              <a:t>Exynos</a:t>
            </a:r>
            <a:r>
              <a:rPr kumimoji="0" lang="en-US" sz="1200" b="0" i="0" u="none" strike="noStrike" kern="1200" cap="none" spc="0" normalizeH="0" baseline="0" noProof="0">
                <a:ln>
                  <a:noFill/>
                </a:ln>
                <a:solidFill>
                  <a:srgbClr val="000000"/>
                </a:solidFill>
                <a:effectLst/>
                <a:uLnTx/>
                <a:uFillTx/>
                <a:latin typeface="Verdana"/>
                <a:ea typeface="+mn-ea"/>
                <a:cs typeface="+mn-cs"/>
              </a:rPr>
              <a:t> 8 </a:t>
            </a:r>
            <a:r>
              <a:rPr kumimoji="0" lang="en-US" sz="1200" b="0" i="0" u="none" strike="noStrike" kern="1200" cap="none" spc="0" normalizeH="0" baseline="0" noProof="0" err="1">
                <a:ln>
                  <a:noFill/>
                </a:ln>
                <a:solidFill>
                  <a:srgbClr val="000000"/>
                </a:solidFill>
                <a:effectLst/>
                <a:uLnTx/>
                <a:uFillTx/>
                <a:latin typeface="Verdana"/>
                <a:ea typeface="+mn-ea"/>
                <a:cs typeface="+mn-cs"/>
              </a:rPr>
              <a:t>Octa</a:t>
            </a:r>
            <a:r>
              <a:rPr kumimoji="0" lang="en-US" sz="1200" b="0" i="0" u="none" strike="noStrike" kern="1200" cap="none" spc="0" normalizeH="0" baseline="0" noProof="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 M2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en-US" sz="1200" b="0" i="0" u="none" strike="noStrike" kern="1200" cap="none" spc="0" normalizeH="0" baseline="0" noProof="0" err="1">
                <a:ln>
                  <a:noFill/>
                </a:ln>
                <a:solidFill>
                  <a:srgbClr val="000000"/>
                </a:solidFill>
                <a:effectLst/>
                <a:uLnTx/>
                <a:uFillTx/>
                <a:latin typeface="Verdana"/>
                <a:ea typeface="+mn-ea"/>
                <a:cs typeface="+mn-cs"/>
              </a:rPr>
              <a:t>Exynos</a:t>
            </a:r>
            <a:r>
              <a:rPr kumimoji="0" lang="en-US" sz="1200" b="0" i="0" u="none" strike="noStrike" kern="1200" cap="none" spc="0" normalizeH="0" baseline="0" noProof="0">
                <a:ln>
                  <a:noFill/>
                </a:ln>
                <a:solidFill>
                  <a:srgbClr val="000000"/>
                </a:solidFill>
                <a:effectLst/>
                <a:uLnTx/>
                <a:uFillTx/>
                <a:latin typeface="Verdana"/>
                <a:ea typeface="+mn-ea"/>
                <a:cs typeface="+mn-cs"/>
              </a:rPr>
              <a:t> 9 </a:t>
            </a:r>
            <a:r>
              <a:rPr kumimoji="0" lang="en-US" sz="1200" b="0" i="0" u="none" strike="noStrike" kern="1200" cap="none" spc="0" normalizeH="0" baseline="0" noProof="0" err="1">
                <a:ln>
                  <a:noFill/>
                </a:ln>
                <a:solidFill>
                  <a:srgbClr val="000000"/>
                </a:solidFill>
                <a:effectLst/>
                <a:uLnTx/>
                <a:uFillTx/>
                <a:latin typeface="Verdana"/>
                <a:ea typeface="+mn-ea"/>
                <a:cs typeface="+mn-cs"/>
              </a:rPr>
              <a:t>Octa</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101" name="TextBox 100"/>
          <p:cNvSpPr txBox="1"/>
          <p:nvPr/>
        </p:nvSpPr>
        <p:spPr>
          <a:xfrm>
            <a:off x="2516697" y="2582116"/>
            <a:ext cx="27868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v8.0 HP Cortex-A  (2013-15) (except 2-wide HP Cortex-A73)</a:t>
            </a:r>
          </a:p>
        </p:txBody>
      </p:sp>
      <p:sp>
        <p:nvSpPr>
          <p:cNvPr id="102" name="TextBox 101"/>
          <p:cNvSpPr txBox="1"/>
          <p:nvPr/>
        </p:nvSpPr>
        <p:spPr>
          <a:xfrm>
            <a:off x="2780501" y="5944577"/>
            <a:ext cx="2219170" cy="8694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v7 Ex</a:t>
            </a:r>
            <a:r>
              <a:rPr kumimoji="0" lang="en-US" sz="1200" b="0" i="0" u="none" strike="noStrike" kern="1200" cap="none" spc="0" normalizeH="0" baseline="0" noProof="0" err="1">
                <a:ln>
                  <a:noFill/>
                </a:ln>
                <a:solidFill>
                  <a:srgbClr val="000000"/>
                </a:solidFill>
                <a:effectLst/>
                <a:uLnTx/>
                <a:uFillTx/>
                <a:latin typeface="Verdana"/>
                <a:ea typeface="+mn-ea"/>
                <a:cs typeface="+mn-cs"/>
              </a:rPr>
              <a:t>ynos</a:t>
            </a:r>
            <a:r>
              <a:rPr kumimoji="0" lang="en-US" sz="1200" b="0" i="0" u="none" strike="noStrike" kern="1200" cap="none" spc="0" normalizeH="0" baseline="0" noProof="0">
                <a:ln>
                  <a:noFill/>
                </a:ln>
                <a:solidFill>
                  <a:srgbClr val="000000"/>
                </a:solidFill>
                <a:effectLst/>
                <a:uLnTx/>
                <a:uFillTx/>
                <a:latin typeface="Verdana"/>
                <a:ea typeface="+mn-ea"/>
                <a:cs typeface="+mn-cs"/>
              </a:rPr>
              <a:t> 5</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(2013-14)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 </a:t>
            </a:r>
            <a:r>
              <a:rPr kumimoji="0" lang="en-US" sz="1200" b="0" i="0" u="none" strike="noStrike" kern="1200" cap="none" spc="0" normalizeH="0" baseline="0" noProof="0" err="1">
                <a:ln>
                  <a:noFill/>
                </a:ln>
                <a:solidFill>
                  <a:srgbClr val="000000"/>
                </a:solidFill>
                <a:effectLst/>
                <a:uLnTx/>
                <a:uFillTx/>
                <a:latin typeface="Verdana"/>
                <a:ea typeface="+mn-ea"/>
                <a:cs typeface="+mn-cs"/>
              </a:rPr>
              <a:t>Exynos</a:t>
            </a:r>
            <a:r>
              <a:rPr kumimoji="0" lang="en-US" sz="1200" b="0" i="0" u="none" strike="noStrike" kern="1200" cap="none" spc="0" normalizeH="0" baseline="0" noProof="0">
                <a:ln>
                  <a:noFill/>
                </a:ln>
                <a:solidFill>
                  <a:srgbClr val="000000"/>
                </a:solidFill>
                <a:effectLst/>
                <a:uLnTx/>
                <a:uFillTx/>
                <a:latin typeface="Verdana"/>
                <a:ea typeface="+mn-ea"/>
                <a:cs typeface="+mn-cs"/>
              </a:rPr>
              <a:t> 7</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 (2016) </a:t>
            </a:r>
          </a:p>
        </p:txBody>
      </p:sp>
      <p:sp>
        <p:nvSpPr>
          <p:cNvPr id="103" name="Right Arrow 102"/>
          <p:cNvSpPr/>
          <p:nvPr/>
        </p:nvSpPr>
        <p:spPr bwMode="auto">
          <a:xfrm>
            <a:off x="2815669" y="206507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4" name="Right Arrow 103"/>
          <p:cNvSpPr/>
          <p:nvPr/>
        </p:nvSpPr>
        <p:spPr bwMode="auto">
          <a:xfrm>
            <a:off x="2806421" y="4109988"/>
            <a:ext cx="273600" cy="90000"/>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5" name="Right Arrow 104"/>
          <p:cNvSpPr/>
          <p:nvPr/>
        </p:nvSpPr>
        <p:spPr bwMode="auto">
          <a:xfrm>
            <a:off x="2805857" y="441240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6" name="Right Arrow 105"/>
          <p:cNvSpPr/>
          <p:nvPr/>
        </p:nvSpPr>
        <p:spPr bwMode="auto">
          <a:xfrm>
            <a:off x="4833152" y="6051537"/>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9" name="TextBox 66"/>
          <p:cNvSpPr txBox="1"/>
          <p:nvPr/>
        </p:nvSpPr>
        <p:spPr>
          <a:xfrm>
            <a:off x="5251055" y="3035657"/>
            <a:ext cx="1736887" cy="1041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v8.2 HP Cortex-A76</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 (2018)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Verdana"/>
              </a:rPr>
              <a:t>HP Cortex-A78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Verdana"/>
              </a:rPr>
              <a:t>(2020)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sp>
        <p:nvSpPr>
          <p:cNvPr id="110" name="Right Arrow 36"/>
          <p:cNvSpPr/>
          <p:nvPr/>
        </p:nvSpPr>
        <p:spPr bwMode="auto">
          <a:xfrm>
            <a:off x="4889942" y="3147901"/>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1" name="Szövegdoboz 1"/>
          <p:cNvSpPr txBox="1"/>
          <p:nvPr/>
        </p:nvSpPr>
        <p:spPr>
          <a:xfrm>
            <a:off x="359854" y="6345324"/>
            <a:ext cx="28799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HP: High-Performance/big core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LP: Low-Power</a:t>
            </a:r>
          </a:p>
        </p:txBody>
      </p:sp>
      <p:sp>
        <p:nvSpPr>
          <p:cNvPr id="112" name="Szövegdoboz 8"/>
          <p:cNvSpPr txBox="1"/>
          <p:nvPr/>
        </p:nvSpPr>
        <p:spPr>
          <a:xfrm>
            <a:off x="819738" y="2604335"/>
            <a:ext cx="171918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v8.0 HP Cortex-A73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 (2016)</a:t>
            </a:r>
          </a:p>
        </p:txBody>
      </p:sp>
      <p:sp>
        <p:nvSpPr>
          <p:cNvPr id="113" name="TextBox 53"/>
          <p:cNvSpPr txBox="1"/>
          <p:nvPr/>
        </p:nvSpPr>
        <p:spPr>
          <a:xfrm>
            <a:off x="3001480" y="3438418"/>
            <a:ext cx="17570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000000"/>
                </a:solidFill>
                <a:effectLst/>
                <a:uLnTx/>
                <a:uFillTx/>
                <a:latin typeface="Verdana"/>
                <a:ea typeface="+mn-ea"/>
                <a:cs typeface="+mn-cs"/>
              </a:rPr>
              <a:t>Airmont</a:t>
            </a:r>
            <a:r>
              <a:rPr kumimoji="0" lang="en-US" sz="1200" b="0" i="0" u="none" strike="noStrike" kern="1200" cap="none" spc="0" normalizeH="0" baseline="0" noProof="0">
                <a:ln>
                  <a:noFill/>
                </a:ln>
                <a:solidFill>
                  <a:srgbClr val="000000"/>
                </a:solidFill>
                <a:effectLst/>
                <a:uLnTx/>
                <a:uFillTx/>
                <a:latin typeface="Verdana"/>
                <a:ea typeface="+mn-ea"/>
                <a:cs typeface="+mn-cs"/>
              </a:rPr>
              <a:t>-based Atom core (2016)</a:t>
            </a:r>
          </a:p>
        </p:txBody>
      </p:sp>
      <p:sp>
        <p:nvSpPr>
          <p:cNvPr id="114" name="Right Arrow 36"/>
          <p:cNvSpPr/>
          <p:nvPr/>
        </p:nvSpPr>
        <p:spPr bwMode="auto">
          <a:xfrm>
            <a:off x="2820506" y="3619292"/>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6" name="Right Arrow 36"/>
          <p:cNvSpPr/>
          <p:nvPr/>
        </p:nvSpPr>
        <p:spPr bwMode="auto">
          <a:xfrm>
            <a:off x="7100549" y="3136014"/>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7" name="TextBox 116"/>
          <p:cNvSpPr txBox="1"/>
          <p:nvPr/>
        </p:nvSpPr>
        <p:spPr>
          <a:xfrm>
            <a:off x="763222" y="3038080"/>
            <a:ext cx="181536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v8.0/8.2 LP Cortex-A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 (2013/2017)</a:t>
            </a:r>
          </a:p>
        </p:txBody>
      </p:sp>
      <p:sp>
        <p:nvSpPr>
          <p:cNvPr id="118" name="TextBox 117"/>
          <p:cNvSpPr txBox="1"/>
          <p:nvPr/>
        </p:nvSpPr>
        <p:spPr>
          <a:xfrm>
            <a:off x="3061495" y="3038096"/>
            <a:ext cx="17191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v8.2 HP Cortex-A75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  (2017)</a:t>
            </a:r>
          </a:p>
        </p:txBody>
      </p:sp>
      <p:sp>
        <p:nvSpPr>
          <p:cNvPr id="63" name="Right Arrow 62"/>
          <p:cNvSpPr/>
          <p:nvPr/>
        </p:nvSpPr>
        <p:spPr bwMode="auto">
          <a:xfrm>
            <a:off x="6987942" y="6061791"/>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3" name="TextBox 52"/>
          <p:cNvSpPr txBox="1"/>
          <p:nvPr/>
        </p:nvSpPr>
        <p:spPr>
          <a:xfrm>
            <a:off x="7380312" y="3039343"/>
            <a:ext cx="18209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v8.2 HP Cortex-X1 </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(2020))</a:t>
            </a:r>
          </a:p>
        </p:txBody>
      </p:sp>
      <p:sp>
        <p:nvSpPr>
          <p:cNvPr id="54" name="Right Arrow 53"/>
          <p:cNvSpPr/>
          <p:nvPr/>
        </p:nvSpPr>
        <p:spPr bwMode="auto">
          <a:xfrm>
            <a:off x="5004048" y="4113076"/>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1" name="TextBox 50"/>
          <p:cNvSpPr txBox="1"/>
          <p:nvPr/>
        </p:nvSpPr>
        <p:spPr>
          <a:xfrm>
            <a:off x="71500" y="440668"/>
            <a:ext cx="6124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2D2D8A"/>
                </a:solidFill>
                <a:latin typeface="Verdana"/>
              </a:rPr>
              <a:t>Evolution of the decoding width of mobile cores -1 </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23399810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0" y="10219"/>
            <a:ext cx="9144000" cy="393700"/>
          </a:xfrm>
          <a:solidFill>
            <a:srgbClr val="0066FF"/>
          </a:solidFill>
        </p:spPr>
        <p:txBody>
          <a:bodyPr/>
          <a:lstStyle/>
          <a:p>
            <a:r>
              <a:rPr lang="en-GB" sz="1700" kern="1200" dirty="0">
                <a:solidFill>
                  <a:srgbClr val="FFFFFF"/>
                </a:solidFill>
              </a:rPr>
              <a:t>4.3 Armv8.2-A based Cortex-A cores (7)</a:t>
            </a:r>
            <a:endParaRPr lang="en-US" sz="1700" dirty="0"/>
          </a:p>
        </p:txBody>
      </p:sp>
      <p:sp>
        <p:nvSpPr>
          <p:cNvPr id="69" name="Text Box 5"/>
          <p:cNvSpPr txBox="1">
            <a:spLocks noChangeArrowheads="1"/>
          </p:cNvSpPr>
          <p:nvPr/>
        </p:nvSpPr>
        <p:spPr bwMode="auto">
          <a:xfrm>
            <a:off x="3152390" y="1785690"/>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Verdana" pitchFamily="34" charset="0"/>
                <a:ea typeface="+mn-ea"/>
                <a:cs typeface="+mn-cs"/>
              </a:rPr>
              <a:t>6-wide</a:t>
            </a:r>
          </a:p>
        </p:txBody>
      </p:sp>
      <p:sp>
        <p:nvSpPr>
          <p:cNvPr id="73" name="Oval 13"/>
          <p:cNvSpPr>
            <a:spLocks noChangeArrowheads="1"/>
          </p:cNvSpPr>
          <p:nvPr/>
        </p:nvSpPr>
        <p:spPr bwMode="auto">
          <a:xfrm>
            <a:off x="7757286" y="1704410"/>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4" name="Text Box 5"/>
          <p:cNvSpPr txBox="1">
            <a:spLocks noChangeArrowheads="1"/>
          </p:cNvSpPr>
          <p:nvPr/>
        </p:nvSpPr>
        <p:spPr bwMode="auto">
          <a:xfrm>
            <a:off x="4882900" y="1782253"/>
            <a:ext cx="18787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a:solidFill>
                  <a:srgbClr val="000000"/>
                </a:solidFill>
              </a:rPr>
              <a:t>7</a:t>
            </a:r>
            <a:r>
              <a:rPr kumimoji="0" lang="en-US" sz="1200" b="1" i="0" u="none" strike="noStrike" kern="1200" cap="none" spc="0" normalizeH="0" baseline="0" noProof="0">
                <a:ln>
                  <a:noFill/>
                </a:ln>
                <a:solidFill>
                  <a:srgbClr val="000000"/>
                </a:solidFill>
                <a:effectLst/>
                <a:uLnTx/>
                <a:uFillTx/>
                <a:latin typeface="Verdana" pitchFamily="34" charset="0"/>
                <a:ea typeface="+mn-ea"/>
                <a:cs typeface="+mn-cs"/>
              </a:rPr>
              <a:t>-wide</a:t>
            </a:r>
          </a:p>
        </p:txBody>
      </p:sp>
      <p:cxnSp>
        <p:nvCxnSpPr>
          <p:cNvPr id="76" name="Straight Connector 75"/>
          <p:cNvCxnSpPr/>
          <p:nvPr/>
        </p:nvCxnSpPr>
        <p:spPr bwMode="auto">
          <a:xfrm>
            <a:off x="4548409" y="1478499"/>
            <a:ext cx="3235487" cy="233898"/>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 Box 4"/>
          <p:cNvSpPr txBox="1">
            <a:spLocks noChangeArrowheads="1"/>
          </p:cNvSpPr>
          <p:nvPr/>
        </p:nvSpPr>
        <p:spPr bwMode="auto">
          <a:xfrm>
            <a:off x="1631100" y="972163"/>
            <a:ext cx="5878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a:ln>
                  <a:noFill/>
                </a:ln>
                <a:solidFill>
                  <a:srgbClr val="000000"/>
                </a:solidFill>
                <a:effectLst/>
                <a:uLnTx/>
                <a:uFillTx/>
                <a:latin typeface="Verdana" pitchFamily="34" charset="0"/>
                <a:ea typeface="+mn-ea"/>
                <a:cs typeface="+mn-cs"/>
              </a:rPr>
              <a:t>Width of mobile cores</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a:ln>
                  <a:noFill/>
                </a:ln>
                <a:solidFill>
                  <a:srgbClr val="000000"/>
                </a:solidFill>
                <a:effectLst/>
                <a:uLnTx/>
                <a:uFillTx/>
                <a:latin typeface="Verdana" pitchFamily="34" charset="0"/>
                <a:ea typeface="+mn-ea"/>
                <a:cs typeface="+mn-cs"/>
              </a:rPr>
              <a:t>(or of big cores of </a:t>
            </a:r>
            <a:r>
              <a:rPr kumimoji="0" lang="en-US" altLang="en-US" sz="1200" b="1" i="0" u="none" strike="noStrike" kern="1200" cap="none" spc="0" normalizeH="0" baseline="0" noProof="0" err="1">
                <a:ln>
                  <a:noFill/>
                </a:ln>
                <a:solidFill>
                  <a:srgbClr val="000000"/>
                </a:solidFill>
                <a:effectLst/>
                <a:uLnTx/>
                <a:uFillTx/>
                <a:latin typeface="Verdana" pitchFamily="34" charset="0"/>
                <a:ea typeface="+mn-ea"/>
                <a:cs typeface="+mn-cs"/>
              </a:rPr>
              <a:t>big.LITTLE</a:t>
            </a:r>
            <a:r>
              <a:rPr kumimoji="0" lang="en-US" altLang="en-US" sz="1200" b="1" i="0" u="none" strike="noStrike" kern="1200" cap="none" spc="0" normalizeH="0" baseline="0" noProof="0">
                <a:ln>
                  <a:noFill/>
                </a:ln>
                <a:solidFill>
                  <a:srgbClr val="000000"/>
                </a:solidFill>
                <a:effectLst/>
                <a:uLnTx/>
                <a:uFillTx/>
                <a:latin typeface="Verdana" pitchFamily="34" charset="0"/>
                <a:ea typeface="+mn-ea"/>
                <a:cs typeface="+mn-cs"/>
              </a:rPr>
              <a:t>  or </a:t>
            </a:r>
            <a:r>
              <a:rPr kumimoji="0" lang="en-US" altLang="en-US" sz="1200" b="1" i="0" u="none" strike="noStrike" kern="1200" cap="none" spc="0" normalizeH="0" baseline="0" noProof="0" err="1">
                <a:ln>
                  <a:noFill/>
                </a:ln>
                <a:solidFill>
                  <a:srgbClr val="000000"/>
                </a:solidFill>
                <a:effectLst/>
                <a:uLnTx/>
                <a:uFillTx/>
                <a:latin typeface="Verdana" pitchFamily="34" charset="0"/>
                <a:ea typeface="+mn-ea"/>
                <a:cs typeface="+mn-cs"/>
              </a:rPr>
              <a:t>dynamIQ</a:t>
            </a:r>
            <a:r>
              <a:rPr kumimoji="0" lang="en-US" altLang="en-US" sz="1200" b="1" i="0" u="none" strike="noStrike" kern="1200" cap="none" spc="0" normalizeH="0" baseline="0" noProof="0">
                <a:ln>
                  <a:noFill/>
                </a:ln>
                <a:solidFill>
                  <a:srgbClr val="000000"/>
                </a:solidFill>
                <a:effectLst/>
                <a:uLnTx/>
                <a:uFillTx/>
                <a:latin typeface="Verdana" pitchFamily="34" charset="0"/>
                <a:ea typeface="+mn-ea"/>
                <a:cs typeface="+mn-cs"/>
              </a:rPr>
              <a:t> core clusters)</a:t>
            </a:r>
          </a:p>
        </p:txBody>
      </p:sp>
      <p:sp>
        <p:nvSpPr>
          <p:cNvPr id="78" name="Text Box 6"/>
          <p:cNvSpPr txBox="1">
            <a:spLocks noChangeArrowheads="1"/>
          </p:cNvSpPr>
          <p:nvPr/>
        </p:nvSpPr>
        <p:spPr bwMode="auto">
          <a:xfrm>
            <a:off x="7393402" y="1784307"/>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Verdana" pitchFamily="34" charset="0"/>
                <a:ea typeface="+mn-ea"/>
                <a:cs typeface="+mn-cs"/>
              </a:rPr>
              <a:t>8-wide</a:t>
            </a:r>
          </a:p>
        </p:txBody>
      </p:sp>
      <p:cxnSp>
        <p:nvCxnSpPr>
          <p:cNvPr id="80" name="Straight Connector 79"/>
          <p:cNvCxnSpPr/>
          <p:nvPr/>
        </p:nvCxnSpPr>
        <p:spPr bwMode="auto">
          <a:xfrm flipH="1">
            <a:off x="3565337" y="1478499"/>
            <a:ext cx="969126" cy="27003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a:off x="4548409" y="1472236"/>
            <a:ext cx="1257605" cy="252936"/>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Oval 81"/>
          <p:cNvSpPr>
            <a:spLocks noChangeArrowheads="1"/>
          </p:cNvSpPr>
          <p:nvPr/>
        </p:nvSpPr>
        <p:spPr bwMode="auto">
          <a:xfrm>
            <a:off x="3532792" y="171603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3" name="Oval 82"/>
          <p:cNvSpPr>
            <a:spLocks noChangeArrowheads="1"/>
          </p:cNvSpPr>
          <p:nvPr/>
        </p:nvSpPr>
        <p:spPr bwMode="auto">
          <a:xfrm>
            <a:off x="5785073" y="1708103"/>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4" name="TextBox 83"/>
          <p:cNvSpPr txBox="1"/>
          <p:nvPr/>
        </p:nvSpPr>
        <p:spPr>
          <a:xfrm>
            <a:off x="71500" y="2035758"/>
            <a:ext cx="749218" cy="2827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p>
        </p:txBody>
      </p:sp>
      <p:sp>
        <p:nvSpPr>
          <p:cNvPr id="87" name="TextBox 86"/>
          <p:cNvSpPr txBox="1"/>
          <p:nvPr/>
        </p:nvSpPr>
        <p:spPr>
          <a:xfrm>
            <a:off x="124593" y="3535450"/>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Intel</a:t>
            </a:r>
          </a:p>
        </p:txBody>
      </p:sp>
      <p:sp>
        <p:nvSpPr>
          <p:cNvPr id="89" name="TextBox 88"/>
          <p:cNvSpPr txBox="1"/>
          <p:nvPr/>
        </p:nvSpPr>
        <p:spPr>
          <a:xfrm>
            <a:off x="114534" y="3791392"/>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AMD</a:t>
            </a:r>
          </a:p>
        </p:txBody>
      </p:sp>
      <p:sp>
        <p:nvSpPr>
          <p:cNvPr id="91" name="TextBox 90"/>
          <p:cNvSpPr txBox="1"/>
          <p:nvPr/>
        </p:nvSpPr>
        <p:spPr>
          <a:xfrm>
            <a:off x="114534" y="4111514"/>
            <a:ext cx="724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Apple</a:t>
            </a:r>
          </a:p>
        </p:txBody>
      </p:sp>
      <p:sp>
        <p:nvSpPr>
          <p:cNvPr id="95" name="TextBox 94"/>
          <p:cNvSpPr txBox="1"/>
          <p:nvPr/>
        </p:nvSpPr>
        <p:spPr>
          <a:xfrm>
            <a:off x="107112" y="4842627"/>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Qualcomm</a:t>
            </a:r>
          </a:p>
        </p:txBody>
      </p:sp>
      <p:sp>
        <p:nvSpPr>
          <p:cNvPr id="98" name="TextBox 97"/>
          <p:cNvSpPr txBox="1"/>
          <p:nvPr/>
        </p:nvSpPr>
        <p:spPr>
          <a:xfrm>
            <a:off x="116505" y="5238671"/>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Samsung</a:t>
            </a:r>
          </a:p>
        </p:txBody>
      </p:sp>
      <p:sp>
        <p:nvSpPr>
          <p:cNvPr id="104" name="Right Arrow 103"/>
          <p:cNvSpPr/>
          <p:nvPr/>
        </p:nvSpPr>
        <p:spPr bwMode="auto">
          <a:xfrm>
            <a:off x="4471986" y="4237538"/>
            <a:ext cx="273600" cy="90000"/>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5" name="Right Arrow 104"/>
          <p:cNvSpPr/>
          <p:nvPr/>
        </p:nvSpPr>
        <p:spPr bwMode="auto">
          <a:xfrm>
            <a:off x="5493810" y="5368692"/>
            <a:ext cx="233222" cy="63389"/>
          </a:xfrm>
          <a:prstGeom prst="rightArrow">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7" name="Right Arrow 106"/>
          <p:cNvSpPr/>
          <p:nvPr/>
        </p:nvSpPr>
        <p:spPr bwMode="auto">
          <a:xfrm>
            <a:off x="6537926" y="4291534"/>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1" name="Szövegdoboz 1"/>
          <p:cNvSpPr txBox="1"/>
          <p:nvPr/>
        </p:nvSpPr>
        <p:spPr>
          <a:xfrm>
            <a:off x="296547" y="6307983"/>
            <a:ext cx="276328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HP: High-Performance/big core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LP: Low-Power</a:t>
            </a:r>
          </a:p>
        </p:txBody>
      </p:sp>
      <p:sp>
        <p:nvSpPr>
          <p:cNvPr id="61" name="TextBox 60"/>
          <p:cNvSpPr txBox="1"/>
          <p:nvPr/>
        </p:nvSpPr>
        <p:spPr>
          <a:xfrm>
            <a:off x="2598677" y="4117901"/>
            <a:ext cx="20173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v8.0 HP A7-</a:t>
            </a:r>
            <a:r>
              <a:rPr lang="en-US" sz="1200">
                <a:solidFill>
                  <a:srgbClr val="000000"/>
                </a:solidFill>
                <a:latin typeface="Verdana"/>
              </a:rPr>
              <a:t>A10X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 (2013-2017)</a:t>
            </a:r>
          </a:p>
        </p:txBody>
      </p:sp>
      <p:sp>
        <p:nvSpPr>
          <p:cNvPr id="53" name="TextBox 52"/>
          <p:cNvSpPr txBox="1"/>
          <p:nvPr/>
        </p:nvSpPr>
        <p:spPr>
          <a:xfrm>
            <a:off x="4724014" y="4081897"/>
            <a:ext cx="18362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v8.2 HP A11 (2017)</a:t>
            </a:r>
          </a:p>
          <a:p>
            <a:pPr lvl="0" algn="ctr" defTabSz="914400">
              <a:defRPr/>
            </a:pPr>
            <a:r>
              <a:rPr lang="en-US" sz="1200">
                <a:solidFill>
                  <a:srgbClr val="000000"/>
                </a:solidFill>
              </a:rPr>
              <a:t>v8.3 HP A12/A12X </a:t>
            </a:r>
          </a:p>
          <a:p>
            <a:pPr lvl="0" algn="ctr" defTabSz="914400">
              <a:defRPr/>
            </a:pPr>
            <a:r>
              <a:rPr lang="en-US" sz="1200">
                <a:solidFill>
                  <a:srgbClr val="000000"/>
                </a:solidFill>
              </a:rPr>
              <a:t>(2018)</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54" name="TextBox 53"/>
          <p:cNvSpPr txBox="1"/>
          <p:nvPr/>
        </p:nvSpPr>
        <p:spPr>
          <a:xfrm>
            <a:off x="6776242" y="4113255"/>
            <a:ext cx="18362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v8.4 HP A13 (2019)</a:t>
            </a:r>
          </a:p>
          <a:p>
            <a:pPr lvl="0" algn="ctr" defTabSz="914400">
              <a:defRPr/>
            </a:pPr>
            <a:r>
              <a:rPr lang="en-US" sz="1200">
                <a:solidFill>
                  <a:srgbClr val="000000"/>
                </a:solidFill>
              </a:rPr>
              <a:t>v8.6 HP A14/M1 </a:t>
            </a:r>
          </a:p>
          <a:p>
            <a:pPr lvl="0" algn="ctr" defTabSz="914400">
              <a:defRPr/>
            </a:pPr>
            <a:r>
              <a:rPr lang="en-US" sz="1200">
                <a:solidFill>
                  <a:srgbClr val="000000"/>
                </a:solidFill>
              </a:rPr>
              <a:t>(2020)</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55" name="TextBox 54"/>
          <p:cNvSpPr txBox="1"/>
          <p:nvPr/>
        </p:nvSpPr>
        <p:spPr>
          <a:xfrm>
            <a:off x="6704234" y="5242678"/>
            <a:ext cx="175804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v8.2 M6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 (2020)/cancelled</a:t>
            </a:r>
          </a:p>
        </p:txBody>
      </p:sp>
      <p:sp>
        <p:nvSpPr>
          <p:cNvPr id="34" name="TextBox 33"/>
          <p:cNvSpPr txBox="1"/>
          <p:nvPr/>
        </p:nvSpPr>
        <p:spPr>
          <a:xfrm>
            <a:off x="2749949" y="5241573"/>
            <a:ext cx="1758041" cy="1354217"/>
          </a:xfrm>
          <a:prstGeom prst="rect">
            <a:avLst/>
          </a:prstGeom>
          <a:noFill/>
        </p:spPr>
        <p:txBody>
          <a:bodyPr wrap="square" rtlCol="0">
            <a:spAutoFit/>
          </a:bodyPr>
          <a:lstStyle/>
          <a:p>
            <a:pPr algn="ctr" defTabSz="914400">
              <a:spcBef>
                <a:spcPts val="300"/>
              </a:spcBef>
              <a:spcAft>
                <a:spcPts val="300"/>
              </a:spcAft>
              <a:defRPr/>
            </a:pPr>
            <a:r>
              <a:rPr kumimoji="0" lang="en-US" sz="1200" b="0" i="0" u="none" strike="noStrike" kern="1200" cap="none" spc="0" normalizeH="0" baseline="0" noProof="0">
                <a:ln>
                  <a:noFill/>
                </a:ln>
                <a:solidFill>
                  <a:srgbClr val="000000"/>
                </a:solidFill>
                <a:effectLst/>
                <a:uLnTx/>
                <a:uFillTx/>
                <a:latin typeface="Verdana"/>
                <a:ea typeface="+mn-ea"/>
                <a:cs typeface="+mn-cs"/>
              </a:rPr>
              <a:t>v8.2 M3 (2018) </a:t>
            </a:r>
            <a:r>
              <a:rPr kumimoji="0" lang="en-US" sz="1200" b="0" i="0" u="none" strike="noStrike" kern="1200" cap="none" spc="0" normalizeH="0" baseline="0" noProof="0" err="1">
                <a:ln>
                  <a:noFill/>
                </a:ln>
                <a:solidFill>
                  <a:srgbClr val="000000"/>
                </a:solidFill>
                <a:effectLst/>
                <a:uLnTx/>
                <a:uFillTx/>
                <a:latin typeface="Verdana"/>
                <a:ea typeface="+mn-ea"/>
                <a:cs typeface="+mn-cs"/>
              </a:rPr>
              <a:t>Exynos</a:t>
            </a:r>
            <a:r>
              <a:rPr lang="en-US" sz="1200">
                <a:solidFill>
                  <a:srgbClr val="000000"/>
                </a:solidFill>
                <a:latin typeface="Verdana"/>
              </a:rPr>
              <a:t> 9810)</a:t>
            </a:r>
            <a:endParaRPr lang="en-US" sz="1200">
              <a:solidFill>
                <a:srgbClr val="000000"/>
              </a:solidFill>
            </a:endParaRPr>
          </a:p>
          <a:p>
            <a:pPr algn="ctr" defTabSz="914400">
              <a:spcBef>
                <a:spcPts val="300"/>
              </a:spcBef>
              <a:spcAft>
                <a:spcPts val="300"/>
              </a:spcAft>
              <a:defRPr/>
            </a:pPr>
            <a:r>
              <a:rPr lang="en-US" sz="1200">
                <a:solidFill>
                  <a:srgbClr val="000000"/>
                </a:solidFill>
              </a:rPr>
              <a:t> v8.2 M4 (2019) </a:t>
            </a:r>
            <a:r>
              <a:rPr lang="en-US" sz="1200" err="1">
                <a:solidFill>
                  <a:srgbClr val="000000"/>
                </a:solidFill>
              </a:rPr>
              <a:t>Exynos</a:t>
            </a:r>
            <a:r>
              <a:rPr lang="en-US" sz="1200">
                <a:solidFill>
                  <a:srgbClr val="000000"/>
                </a:solidFill>
              </a:rPr>
              <a:t> 9820)</a:t>
            </a:r>
          </a:p>
          <a:p>
            <a:pPr algn="ctr" defTabSz="914400">
              <a:spcBef>
                <a:spcPts val="300"/>
              </a:spcBef>
              <a:spcAft>
                <a:spcPts val="300"/>
              </a:spcAft>
              <a:defRPr/>
            </a:pPr>
            <a:r>
              <a:rPr lang="en-US" sz="1200">
                <a:solidFill>
                  <a:srgbClr val="000000"/>
                </a:solidFill>
              </a:rPr>
              <a:t>v8.2 M5 (2019) </a:t>
            </a:r>
            <a:r>
              <a:rPr lang="en-US" sz="1200" err="1">
                <a:solidFill>
                  <a:srgbClr val="000000"/>
                </a:solidFill>
              </a:rPr>
              <a:t>Exynos</a:t>
            </a:r>
            <a:r>
              <a:rPr lang="en-US" sz="1200">
                <a:solidFill>
                  <a:srgbClr val="000000"/>
                </a:solidFill>
              </a:rPr>
              <a:t> 990)</a:t>
            </a:r>
            <a:endParaRPr lang="en-US" sz="1200">
              <a:solidFill>
                <a:srgbClr val="000000"/>
              </a:solidFill>
              <a:latin typeface="Verdana"/>
            </a:endParaRPr>
          </a:p>
        </p:txBody>
      </p:sp>
      <p:sp>
        <p:nvSpPr>
          <p:cNvPr id="30" name="TextBox 29"/>
          <p:cNvSpPr txBox="1"/>
          <p:nvPr/>
        </p:nvSpPr>
        <p:spPr>
          <a:xfrm>
            <a:off x="71500" y="440668"/>
            <a:ext cx="6124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2D2D8A"/>
                </a:solidFill>
                <a:latin typeface="Verdana"/>
              </a:rPr>
              <a:t>Evolution of the decoding width of mobile cores -2 </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5632252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6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4.3 Armv8.2-A based Cortex-A cores (8)</a:t>
            </a:r>
            <a:endParaRPr lang="en-US" sz="1700" kern="1200"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444405568"/>
              </p:ext>
            </p:extLst>
          </p:nvPr>
        </p:nvGraphicFramePr>
        <p:xfrm>
          <a:off x="71438" y="1628800"/>
          <a:ext cx="9023268" cy="3347895"/>
        </p:xfrm>
        <a:graphic>
          <a:graphicData uri="http://schemas.openxmlformats.org/drawingml/2006/table">
            <a:tbl>
              <a:tblPr firstRow="1" bandRow="1">
                <a:tableStyleId>{5C22544A-7EE6-4342-B048-85BDC9FD1C3A}</a:tableStyleId>
              </a:tblPr>
              <a:tblGrid>
                <a:gridCol w="987561">
                  <a:extLst>
                    <a:ext uri="{9D8B030D-6E8A-4147-A177-3AD203B41FA5}">
                      <a16:colId xmlns:a16="http://schemas.microsoft.com/office/drawing/2014/main" val="2791126187"/>
                    </a:ext>
                  </a:extLst>
                </a:gridCol>
                <a:gridCol w="987561">
                  <a:extLst>
                    <a:ext uri="{9D8B030D-6E8A-4147-A177-3AD203B41FA5}">
                      <a16:colId xmlns:a16="http://schemas.microsoft.com/office/drawing/2014/main" val="1590581103"/>
                    </a:ext>
                  </a:extLst>
                </a:gridCol>
                <a:gridCol w="1175290">
                  <a:extLst>
                    <a:ext uri="{9D8B030D-6E8A-4147-A177-3AD203B41FA5}">
                      <a16:colId xmlns:a16="http://schemas.microsoft.com/office/drawing/2014/main" val="3469614198"/>
                    </a:ext>
                  </a:extLst>
                </a:gridCol>
                <a:gridCol w="1485165">
                  <a:extLst>
                    <a:ext uri="{9D8B030D-6E8A-4147-A177-3AD203B41FA5}">
                      <a16:colId xmlns:a16="http://schemas.microsoft.com/office/drawing/2014/main" val="1304252618"/>
                    </a:ext>
                  </a:extLst>
                </a:gridCol>
                <a:gridCol w="1125125">
                  <a:extLst>
                    <a:ext uri="{9D8B030D-6E8A-4147-A177-3AD203B41FA5}">
                      <a16:colId xmlns:a16="http://schemas.microsoft.com/office/drawing/2014/main" val="2514083328"/>
                    </a:ext>
                  </a:extLst>
                </a:gridCol>
                <a:gridCol w="1170130">
                  <a:extLst>
                    <a:ext uri="{9D8B030D-6E8A-4147-A177-3AD203B41FA5}">
                      <a16:colId xmlns:a16="http://schemas.microsoft.com/office/drawing/2014/main" val="180672529"/>
                    </a:ext>
                  </a:extLst>
                </a:gridCol>
                <a:gridCol w="990110">
                  <a:extLst>
                    <a:ext uri="{9D8B030D-6E8A-4147-A177-3AD203B41FA5}">
                      <a16:colId xmlns:a16="http://schemas.microsoft.com/office/drawing/2014/main" val="1005831356"/>
                    </a:ext>
                  </a:extLst>
                </a:gridCol>
                <a:gridCol w="1102326">
                  <a:extLst>
                    <a:ext uri="{9D8B030D-6E8A-4147-A177-3AD203B41FA5}">
                      <a16:colId xmlns:a16="http://schemas.microsoft.com/office/drawing/2014/main" val="1917716556"/>
                    </a:ext>
                  </a:extLst>
                </a:gridCol>
              </a:tblGrid>
              <a:tr h="622640">
                <a:tc>
                  <a:txBody>
                    <a:bodyPr/>
                    <a:lstStyle/>
                    <a:p>
                      <a:pPr algn="ctr"/>
                      <a:r>
                        <a:rPr lang="en-US" sz="1400"/>
                        <a:t>Cortex</a:t>
                      </a:r>
                    </a:p>
                    <a:p>
                      <a:pPr algn="ctr"/>
                      <a:r>
                        <a:rPr lang="en-US" sz="1400"/>
                        <a:t>model</a:t>
                      </a:r>
                    </a:p>
                  </a:txBody>
                  <a:tcPr anchor="ctr">
                    <a:solidFill>
                      <a:srgbClr val="0070C0"/>
                    </a:solidFill>
                  </a:tcPr>
                </a:tc>
                <a:tc>
                  <a:txBody>
                    <a:bodyPr/>
                    <a:lstStyle/>
                    <a:p>
                      <a:pPr algn="ctr"/>
                      <a:r>
                        <a:rPr lang="en-US" sz="1400"/>
                        <a:t>ISA</a:t>
                      </a:r>
                    </a:p>
                  </a:txBody>
                  <a:tcPr anchor="ctr">
                    <a:solidFill>
                      <a:srgbClr val="0070C0"/>
                    </a:solidFill>
                  </a:tcPr>
                </a:tc>
                <a:tc>
                  <a:txBody>
                    <a:bodyPr/>
                    <a:lstStyle/>
                    <a:p>
                      <a:pPr algn="ctr"/>
                      <a:r>
                        <a:rPr lang="en-US" sz="1400"/>
                        <a:t>Launched in</a:t>
                      </a:r>
                    </a:p>
                  </a:txBody>
                  <a:tcPr anchor="ctr">
                    <a:solidFill>
                      <a:srgbClr val="0070C0"/>
                    </a:solidFill>
                  </a:tcPr>
                </a:tc>
                <a:tc>
                  <a:txBody>
                    <a:bodyPr/>
                    <a:lstStyle/>
                    <a:p>
                      <a:pPr algn="ctr"/>
                      <a:r>
                        <a:rPr lang="en-US" sz="1400"/>
                        <a:t>Target </a:t>
                      </a:r>
                    </a:p>
                    <a:p>
                      <a:pPr algn="ctr"/>
                      <a:r>
                        <a:rPr lang="en-US" sz="1400"/>
                        <a:t>IC </a:t>
                      </a:r>
                      <a:r>
                        <a:rPr lang="en-US" sz="1400" err="1"/>
                        <a:t>techn</a:t>
                      </a:r>
                      <a:r>
                        <a:rPr lang="en-US" sz="1400"/>
                        <a:t>.</a:t>
                      </a:r>
                    </a:p>
                  </a:txBody>
                  <a:tcPr anchor="ctr">
                    <a:solidFill>
                      <a:srgbClr val="0070C0"/>
                    </a:solidFill>
                  </a:tcPr>
                </a:tc>
                <a:tc>
                  <a:txBody>
                    <a:bodyPr/>
                    <a:lstStyle/>
                    <a:p>
                      <a:pPr algn="ctr"/>
                      <a:r>
                        <a:rPr lang="en-US" sz="1400"/>
                        <a:t>Decode</a:t>
                      </a:r>
                    </a:p>
                    <a:p>
                      <a:pPr algn="ctr"/>
                      <a:r>
                        <a:rPr lang="en-US" sz="1400" baseline="0"/>
                        <a:t> rate</a:t>
                      </a:r>
                      <a:endParaRPr lang="en-US" sz="1400"/>
                    </a:p>
                  </a:txBody>
                  <a:tcPr anchor="ctr">
                    <a:solidFill>
                      <a:srgbClr val="0070C0"/>
                    </a:solidFill>
                  </a:tcPr>
                </a:tc>
                <a:tc>
                  <a:txBody>
                    <a:bodyPr/>
                    <a:lstStyle/>
                    <a:p>
                      <a:pPr algn="ctr"/>
                      <a:r>
                        <a:rPr lang="en-US" sz="1400"/>
                        <a:t>Dispatch</a:t>
                      </a:r>
                    </a:p>
                    <a:p>
                      <a:pPr algn="ctr"/>
                      <a:r>
                        <a:rPr lang="en-US" sz="1400"/>
                        <a:t>rate</a:t>
                      </a:r>
                    </a:p>
                  </a:txBody>
                  <a:tcPr anchor="ctr">
                    <a:solidFill>
                      <a:srgbClr val="0070C0"/>
                    </a:solidFill>
                  </a:tcPr>
                </a:tc>
                <a:tc>
                  <a:txBody>
                    <a:bodyPr/>
                    <a:lstStyle/>
                    <a:p>
                      <a:pPr algn="ctr"/>
                      <a:r>
                        <a:rPr lang="en-US" sz="1400"/>
                        <a:t>Issue rate</a:t>
                      </a:r>
                    </a:p>
                  </a:txBody>
                  <a:tcPr anchor="ctr">
                    <a:solidFill>
                      <a:srgbClr val="0070C0"/>
                    </a:solidFill>
                  </a:tcPr>
                </a:tc>
                <a:tc>
                  <a:txBody>
                    <a:bodyPr/>
                    <a:lstStyle/>
                    <a:p>
                      <a:pPr algn="ctr"/>
                      <a:r>
                        <a:rPr lang="en-US" sz="1400"/>
                        <a:t>ROB size</a:t>
                      </a:r>
                    </a:p>
                  </a:txBody>
                  <a:tcPr anchor="ctr">
                    <a:solidFill>
                      <a:srgbClr val="0070C0"/>
                    </a:solidFill>
                  </a:tcPr>
                </a:tc>
                <a:extLst>
                  <a:ext uri="{0D108BD9-81ED-4DB2-BD59-A6C34878D82A}">
                    <a16:rowId xmlns:a16="http://schemas.microsoft.com/office/drawing/2014/main" val="349495708"/>
                  </a:ext>
                </a:extLst>
              </a:tr>
              <a:tr h="380703">
                <a:tc>
                  <a:txBody>
                    <a:bodyPr/>
                    <a:lstStyle/>
                    <a:p>
                      <a:pPr algn="ctr"/>
                      <a:r>
                        <a:rPr lang="en-US" sz="1400"/>
                        <a:t>A72</a:t>
                      </a:r>
                    </a:p>
                  </a:txBody>
                  <a:tcPr anchor="ctr">
                    <a:solidFill>
                      <a:srgbClr val="D1F3FF"/>
                    </a:solidFill>
                  </a:tcPr>
                </a:tc>
                <a:tc>
                  <a:txBody>
                    <a:bodyPr/>
                    <a:lstStyle/>
                    <a:p>
                      <a:pPr algn="ctr"/>
                      <a:r>
                        <a:rPr lang="en-US" sz="1400"/>
                        <a:t>ARM 8.0</a:t>
                      </a:r>
                    </a:p>
                  </a:txBody>
                  <a:tcPr anchor="ctr">
                    <a:solidFill>
                      <a:srgbClr val="D1F3FF"/>
                    </a:solidFill>
                  </a:tcPr>
                </a:tc>
                <a:tc>
                  <a:txBody>
                    <a:bodyPr/>
                    <a:lstStyle/>
                    <a:p>
                      <a:pPr algn="ctr"/>
                      <a:r>
                        <a:rPr lang="en-US" sz="1400"/>
                        <a:t>02/2015</a:t>
                      </a:r>
                    </a:p>
                  </a:txBody>
                  <a:tcPr anchor="ctr">
                    <a:solidFill>
                      <a:srgbClr val="D1F3FF"/>
                    </a:solidFill>
                  </a:tcPr>
                </a:tc>
                <a:tc>
                  <a:txBody>
                    <a:bodyPr/>
                    <a:lstStyle/>
                    <a:p>
                      <a:pPr algn="ctr"/>
                      <a:r>
                        <a:rPr lang="en-US" sz="1400"/>
                        <a:t>16 nm</a:t>
                      </a:r>
                    </a:p>
                  </a:txBody>
                  <a:tcPr anchor="ctr">
                    <a:solidFill>
                      <a:srgbClr val="D1F3FF"/>
                    </a:solidFill>
                  </a:tcPr>
                </a:tc>
                <a:tc>
                  <a:txBody>
                    <a:bodyPr/>
                    <a:lstStyle/>
                    <a:p>
                      <a:pPr algn="ctr"/>
                      <a:r>
                        <a:rPr lang="en-US" sz="1400"/>
                        <a:t>3</a:t>
                      </a:r>
                    </a:p>
                  </a:txBody>
                  <a:tcPr anchor="ctr">
                    <a:solidFill>
                      <a:srgbClr val="D1F3FF"/>
                    </a:solidFill>
                  </a:tcPr>
                </a:tc>
                <a:tc>
                  <a:txBody>
                    <a:bodyPr/>
                    <a:lstStyle/>
                    <a:p>
                      <a:pPr algn="ctr"/>
                      <a:r>
                        <a:rPr lang="en-US" sz="1400"/>
                        <a:t>5</a:t>
                      </a:r>
                    </a:p>
                  </a:txBody>
                  <a:tcPr anchor="ctr">
                    <a:solidFill>
                      <a:srgbClr val="D1F3FF"/>
                    </a:solidFill>
                  </a:tcPr>
                </a:tc>
                <a:tc>
                  <a:txBody>
                    <a:bodyPr/>
                    <a:lstStyle/>
                    <a:p>
                      <a:pPr algn="ctr"/>
                      <a:r>
                        <a:rPr lang="en-US" sz="1400"/>
                        <a:t>8</a:t>
                      </a:r>
                    </a:p>
                  </a:txBody>
                  <a:tcPr anchor="ctr">
                    <a:solidFill>
                      <a:srgbClr val="D1F3FF"/>
                    </a:solidFill>
                  </a:tcPr>
                </a:tc>
                <a:tc>
                  <a:txBody>
                    <a:bodyPr/>
                    <a:lstStyle/>
                    <a:p>
                      <a:pPr algn="ctr"/>
                      <a:r>
                        <a:rPr lang="en-US" sz="1400" err="1"/>
                        <a:t>n.a</a:t>
                      </a:r>
                      <a:r>
                        <a:rPr lang="en-US" sz="1400"/>
                        <a:t>.</a:t>
                      </a:r>
                    </a:p>
                  </a:txBody>
                  <a:tcPr anchor="ctr">
                    <a:solidFill>
                      <a:srgbClr val="D1F3FF"/>
                    </a:solidFill>
                  </a:tcPr>
                </a:tc>
                <a:extLst>
                  <a:ext uri="{0D108BD9-81ED-4DB2-BD59-A6C34878D82A}">
                    <a16:rowId xmlns:a16="http://schemas.microsoft.com/office/drawing/2014/main" val="603521172"/>
                  </a:ext>
                </a:extLst>
              </a:tr>
              <a:tr h="380703">
                <a:tc>
                  <a:txBody>
                    <a:bodyPr/>
                    <a:lstStyle/>
                    <a:p>
                      <a:pPr algn="ctr"/>
                      <a:r>
                        <a:rPr lang="en-US" sz="1400"/>
                        <a:t>A73</a:t>
                      </a:r>
                    </a:p>
                  </a:txBody>
                  <a:tcPr anchor="ctr">
                    <a:solidFill>
                      <a:schemeClr val="bg1">
                        <a:lumMod val="95000"/>
                      </a:schemeClr>
                    </a:solidFill>
                  </a:tcPr>
                </a:tc>
                <a:tc>
                  <a:txBody>
                    <a:bodyPr/>
                    <a:lstStyle/>
                    <a:p>
                      <a:pPr algn="ctr"/>
                      <a:r>
                        <a:rPr lang="en-US" sz="1400"/>
                        <a:t>ARM 8.0</a:t>
                      </a:r>
                    </a:p>
                  </a:txBody>
                  <a:tcPr anchor="ctr">
                    <a:solidFill>
                      <a:schemeClr val="bg1">
                        <a:lumMod val="95000"/>
                      </a:schemeClr>
                    </a:solidFill>
                  </a:tcPr>
                </a:tc>
                <a:tc>
                  <a:txBody>
                    <a:bodyPr/>
                    <a:lstStyle/>
                    <a:p>
                      <a:pPr algn="ctr"/>
                      <a:r>
                        <a:rPr lang="en-US" sz="1400"/>
                        <a:t>05/2016</a:t>
                      </a:r>
                    </a:p>
                  </a:txBody>
                  <a:tcPr anchor="ctr">
                    <a:solidFill>
                      <a:schemeClr val="bg1">
                        <a:lumMod val="95000"/>
                      </a:schemeClr>
                    </a:solidFill>
                  </a:tcPr>
                </a:tc>
                <a:tc>
                  <a:txBody>
                    <a:bodyPr/>
                    <a:lstStyle/>
                    <a:p>
                      <a:pPr algn="ctr"/>
                      <a:r>
                        <a:rPr lang="en-US" sz="1400"/>
                        <a:t>10 nm</a:t>
                      </a:r>
                    </a:p>
                  </a:txBody>
                  <a:tcPr anchor="ctr">
                    <a:solidFill>
                      <a:schemeClr val="bg1">
                        <a:lumMod val="95000"/>
                      </a:schemeClr>
                    </a:solidFill>
                  </a:tcPr>
                </a:tc>
                <a:tc>
                  <a:txBody>
                    <a:bodyPr/>
                    <a:lstStyle/>
                    <a:p>
                      <a:pPr algn="ctr"/>
                      <a:r>
                        <a:rPr lang="en-US" sz="1400"/>
                        <a:t>2</a:t>
                      </a:r>
                    </a:p>
                  </a:txBody>
                  <a:tcPr anchor="ctr">
                    <a:solidFill>
                      <a:schemeClr val="bg1">
                        <a:lumMod val="95000"/>
                      </a:schemeClr>
                    </a:solidFill>
                  </a:tcPr>
                </a:tc>
                <a:tc>
                  <a:txBody>
                    <a:bodyPr/>
                    <a:lstStyle/>
                    <a:p>
                      <a:pPr algn="ctr"/>
                      <a:r>
                        <a:rPr lang="en-US" sz="1400"/>
                        <a:t>4</a:t>
                      </a:r>
                    </a:p>
                  </a:txBody>
                  <a:tcPr anchor="ctr">
                    <a:solidFill>
                      <a:schemeClr val="bg1">
                        <a:lumMod val="95000"/>
                      </a:schemeClr>
                    </a:solidFill>
                  </a:tcPr>
                </a:tc>
                <a:tc>
                  <a:txBody>
                    <a:bodyPr/>
                    <a:lstStyle/>
                    <a:p>
                      <a:pPr algn="ctr"/>
                      <a:r>
                        <a:rPr lang="en-US" sz="1400"/>
                        <a:t>7</a:t>
                      </a:r>
                    </a:p>
                  </a:txBody>
                  <a:tcPr anchor="ctr">
                    <a:solidFill>
                      <a:schemeClr val="bg1">
                        <a:lumMod val="95000"/>
                      </a:schemeClr>
                    </a:solidFill>
                  </a:tcPr>
                </a:tc>
                <a:tc>
                  <a:txBody>
                    <a:bodyPr/>
                    <a:lstStyle/>
                    <a:p>
                      <a:pPr algn="ctr"/>
                      <a:r>
                        <a:rPr lang="en-US" sz="1400" err="1"/>
                        <a:t>n.a</a:t>
                      </a:r>
                      <a:r>
                        <a:rPr lang="en-US" sz="1400"/>
                        <a:t>.</a:t>
                      </a:r>
                    </a:p>
                  </a:txBody>
                  <a:tcPr anchor="ctr">
                    <a:solidFill>
                      <a:schemeClr val="bg1">
                        <a:lumMod val="95000"/>
                      </a:schemeClr>
                    </a:solidFill>
                  </a:tcPr>
                </a:tc>
                <a:extLst>
                  <a:ext uri="{0D108BD9-81ED-4DB2-BD59-A6C34878D82A}">
                    <a16:rowId xmlns:a16="http://schemas.microsoft.com/office/drawing/2014/main" val="3225570220"/>
                  </a:ext>
                </a:extLst>
              </a:tr>
              <a:tr h="380703">
                <a:tc>
                  <a:txBody>
                    <a:bodyPr/>
                    <a:lstStyle/>
                    <a:p>
                      <a:pPr algn="ctr"/>
                      <a:r>
                        <a:rPr lang="en-US" sz="1400"/>
                        <a:t>A75</a:t>
                      </a:r>
                    </a:p>
                  </a:txBody>
                  <a:tcPr anchor="ctr">
                    <a:solidFill>
                      <a:srgbClr val="D1F3FF"/>
                    </a:solidFill>
                  </a:tcPr>
                </a:tc>
                <a:tc>
                  <a:txBody>
                    <a:bodyPr/>
                    <a:lstStyle/>
                    <a:p>
                      <a:pPr algn="ctr"/>
                      <a:r>
                        <a:rPr lang="en-US" sz="1400"/>
                        <a:t>ARM 8.2</a:t>
                      </a:r>
                    </a:p>
                  </a:txBody>
                  <a:tcPr anchor="ctr">
                    <a:solidFill>
                      <a:srgbClr val="D1F3FF"/>
                    </a:solidFill>
                  </a:tcPr>
                </a:tc>
                <a:tc>
                  <a:txBody>
                    <a:bodyPr/>
                    <a:lstStyle/>
                    <a:p>
                      <a:pPr algn="ctr"/>
                      <a:r>
                        <a:rPr lang="en-US" sz="1400"/>
                        <a:t>05/2017</a:t>
                      </a:r>
                    </a:p>
                  </a:txBody>
                  <a:tcPr anchor="ctr">
                    <a:solidFill>
                      <a:srgbClr val="D1F3FF"/>
                    </a:solidFill>
                  </a:tcPr>
                </a:tc>
                <a:tc>
                  <a:txBody>
                    <a:bodyPr/>
                    <a:lstStyle/>
                    <a:p>
                      <a:pPr algn="ctr"/>
                      <a:r>
                        <a:rPr lang="en-US" sz="1400"/>
                        <a:t>10</a:t>
                      </a:r>
                      <a:r>
                        <a:rPr lang="en-US" sz="1400" baseline="0"/>
                        <a:t> nm</a:t>
                      </a:r>
                      <a:endParaRPr lang="en-US" sz="1400"/>
                    </a:p>
                  </a:txBody>
                  <a:tcPr anchor="ctr">
                    <a:solidFill>
                      <a:srgbClr val="D1F3FF"/>
                    </a:solidFill>
                  </a:tcPr>
                </a:tc>
                <a:tc>
                  <a:txBody>
                    <a:bodyPr/>
                    <a:lstStyle/>
                    <a:p>
                      <a:pPr algn="ctr"/>
                      <a:r>
                        <a:rPr lang="en-US" sz="1400" dirty="0">
                          <a:solidFill>
                            <a:srgbClr val="FF0000"/>
                          </a:solidFill>
                        </a:rPr>
                        <a:t>3</a:t>
                      </a:r>
                    </a:p>
                  </a:txBody>
                  <a:tcPr anchor="ctr">
                    <a:solidFill>
                      <a:srgbClr val="D1F3FF"/>
                    </a:solidFill>
                  </a:tcPr>
                </a:tc>
                <a:tc>
                  <a:txBody>
                    <a:bodyPr/>
                    <a:lstStyle/>
                    <a:p>
                      <a:pPr algn="ctr"/>
                      <a:r>
                        <a:rPr lang="en-US" sz="1400" dirty="0">
                          <a:solidFill>
                            <a:srgbClr val="FF0000"/>
                          </a:solidFill>
                        </a:rPr>
                        <a:t>6</a:t>
                      </a:r>
                    </a:p>
                  </a:txBody>
                  <a:tcPr anchor="ctr">
                    <a:solidFill>
                      <a:srgbClr val="D1F3FF"/>
                    </a:solidFill>
                  </a:tcPr>
                </a:tc>
                <a:tc>
                  <a:txBody>
                    <a:bodyPr/>
                    <a:lstStyle/>
                    <a:p>
                      <a:pPr algn="ctr"/>
                      <a:r>
                        <a:rPr lang="en-US" sz="1400" dirty="0">
                          <a:solidFill>
                            <a:srgbClr val="FF0000"/>
                          </a:solidFill>
                        </a:rPr>
                        <a:t>8</a:t>
                      </a:r>
                    </a:p>
                  </a:txBody>
                  <a:tcPr anchor="ctr">
                    <a:solidFill>
                      <a:srgbClr val="D1F3FF"/>
                    </a:solidFill>
                  </a:tcPr>
                </a:tc>
                <a:tc>
                  <a:txBody>
                    <a:bodyPr/>
                    <a:lstStyle/>
                    <a:p>
                      <a:pPr algn="ctr"/>
                      <a:r>
                        <a:rPr lang="en-US" sz="1400"/>
                        <a:t>128</a:t>
                      </a:r>
                    </a:p>
                  </a:txBody>
                  <a:tcPr anchor="ctr">
                    <a:solidFill>
                      <a:srgbClr val="D1F3FF"/>
                    </a:solidFill>
                  </a:tcPr>
                </a:tc>
                <a:extLst>
                  <a:ext uri="{0D108BD9-81ED-4DB2-BD59-A6C34878D82A}">
                    <a16:rowId xmlns:a16="http://schemas.microsoft.com/office/drawing/2014/main" val="3099001218"/>
                  </a:ext>
                </a:extLst>
              </a:tr>
              <a:tr h="441037">
                <a:tc>
                  <a:txBody>
                    <a:bodyPr/>
                    <a:lstStyle/>
                    <a:p>
                      <a:pPr algn="ctr"/>
                      <a:r>
                        <a:rPr lang="en-US" sz="1400"/>
                        <a:t>A76</a:t>
                      </a:r>
                    </a:p>
                  </a:txBody>
                  <a:tcPr anchor="ctr"/>
                </a:tc>
                <a:tc>
                  <a:txBody>
                    <a:bodyPr/>
                    <a:lstStyle/>
                    <a:p>
                      <a:pPr algn="ctr"/>
                      <a:r>
                        <a:rPr lang="en-US" sz="1400"/>
                        <a:t>ARM 8.2</a:t>
                      </a:r>
                    </a:p>
                  </a:txBody>
                  <a:tcPr anchor="ctr"/>
                </a:tc>
                <a:tc>
                  <a:txBody>
                    <a:bodyPr/>
                    <a:lstStyle/>
                    <a:p>
                      <a:pPr algn="ctr"/>
                      <a:r>
                        <a:rPr lang="en-US" sz="1400"/>
                        <a:t>05/2018</a:t>
                      </a:r>
                    </a:p>
                  </a:txBody>
                  <a:tcPr anchor="ctr"/>
                </a:tc>
                <a:tc>
                  <a:txBody>
                    <a:bodyPr/>
                    <a:lstStyle/>
                    <a:p>
                      <a:pPr algn="ctr"/>
                      <a:r>
                        <a:rPr lang="en-US" sz="1400"/>
                        <a:t>12, 7, 5 nm</a:t>
                      </a:r>
                    </a:p>
                  </a:txBody>
                  <a:tcPr anchor="ctr"/>
                </a:tc>
                <a:tc>
                  <a:txBody>
                    <a:bodyPr/>
                    <a:lstStyle/>
                    <a:p>
                      <a:pPr algn="ctr"/>
                      <a:r>
                        <a:rPr lang="en-US" sz="1400" dirty="0">
                          <a:solidFill>
                            <a:srgbClr val="FF0000"/>
                          </a:solidFill>
                        </a:rPr>
                        <a:t>4</a:t>
                      </a:r>
                    </a:p>
                  </a:txBody>
                  <a:tcPr anchor="ctr"/>
                </a:tc>
                <a:tc>
                  <a:txBody>
                    <a:bodyPr/>
                    <a:lstStyle/>
                    <a:p>
                      <a:pPr algn="ctr"/>
                      <a:r>
                        <a:rPr lang="en-US" sz="1400" dirty="0">
                          <a:solidFill>
                            <a:srgbClr val="FF0000"/>
                          </a:solidFill>
                        </a:rPr>
                        <a:t>8</a:t>
                      </a:r>
                    </a:p>
                  </a:txBody>
                  <a:tcPr anchor="ctr"/>
                </a:tc>
                <a:tc>
                  <a:txBody>
                    <a:bodyPr/>
                    <a:lstStyle/>
                    <a:p>
                      <a:pPr algn="ctr"/>
                      <a:r>
                        <a:rPr lang="en-US" sz="1400" dirty="0">
                          <a:solidFill>
                            <a:srgbClr val="FF0000"/>
                          </a:solidFill>
                        </a:rPr>
                        <a:t>9</a:t>
                      </a:r>
                    </a:p>
                  </a:txBody>
                  <a:tcPr anchor="ctr"/>
                </a:tc>
                <a:tc>
                  <a:txBody>
                    <a:bodyPr/>
                    <a:lstStyle/>
                    <a:p>
                      <a:pPr algn="ctr"/>
                      <a:r>
                        <a:rPr lang="en-US" sz="1400"/>
                        <a:t>128</a:t>
                      </a:r>
                    </a:p>
                  </a:txBody>
                  <a:tcPr anchor="ctr"/>
                </a:tc>
                <a:extLst>
                  <a:ext uri="{0D108BD9-81ED-4DB2-BD59-A6C34878D82A}">
                    <a16:rowId xmlns:a16="http://schemas.microsoft.com/office/drawing/2014/main" val="3046943186"/>
                  </a:ext>
                </a:extLst>
              </a:tr>
              <a:tr h="380703">
                <a:tc>
                  <a:txBody>
                    <a:bodyPr/>
                    <a:lstStyle/>
                    <a:p>
                      <a:pPr algn="ctr"/>
                      <a:r>
                        <a:rPr lang="en-US" sz="1400"/>
                        <a:t>A77</a:t>
                      </a:r>
                    </a:p>
                  </a:txBody>
                  <a:tcPr anchor="ctr">
                    <a:solidFill>
                      <a:srgbClr val="D1F3FF"/>
                    </a:solidFill>
                  </a:tcPr>
                </a:tc>
                <a:tc>
                  <a:txBody>
                    <a:bodyPr/>
                    <a:lstStyle/>
                    <a:p>
                      <a:pPr algn="ctr"/>
                      <a:r>
                        <a:rPr lang="en-US" sz="1400"/>
                        <a:t>ARM 8.2</a:t>
                      </a:r>
                    </a:p>
                  </a:txBody>
                  <a:tcPr anchor="ctr">
                    <a:solidFill>
                      <a:srgbClr val="D1F3FF"/>
                    </a:solidFill>
                  </a:tcPr>
                </a:tc>
                <a:tc>
                  <a:txBody>
                    <a:bodyPr/>
                    <a:lstStyle/>
                    <a:p>
                      <a:pPr algn="ctr"/>
                      <a:r>
                        <a:rPr lang="en-US" sz="1400"/>
                        <a:t>05/2019</a:t>
                      </a:r>
                    </a:p>
                  </a:txBody>
                  <a:tcPr anchor="ctr">
                    <a:solidFill>
                      <a:srgbClr val="D1F3FF"/>
                    </a:solidFill>
                  </a:tcPr>
                </a:tc>
                <a:tc>
                  <a:txBody>
                    <a:bodyPr/>
                    <a:lstStyle/>
                    <a:p>
                      <a:pPr algn="ctr"/>
                      <a:r>
                        <a:rPr lang="en-US" sz="1400"/>
                        <a:t>7, 5 nm</a:t>
                      </a:r>
                    </a:p>
                  </a:txBody>
                  <a:tcPr anchor="ctr">
                    <a:solidFill>
                      <a:srgbClr val="D1F3FF"/>
                    </a:solidFill>
                  </a:tcPr>
                </a:tc>
                <a:tc>
                  <a:txBody>
                    <a:bodyPr/>
                    <a:lstStyle/>
                    <a:p>
                      <a:pPr algn="ctr"/>
                      <a:r>
                        <a:rPr lang="en-US" sz="1400" dirty="0">
                          <a:solidFill>
                            <a:srgbClr val="FF0000"/>
                          </a:solidFill>
                        </a:rPr>
                        <a:t>4</a:t>
                      </a:r>
                    </a:p>
                  </a:txBody>
                  <a:tcPr anchor="ctr">
                    <a:solidFill>
                      <a:srgbClr val="D1F3FF"/>
                    </a:solidFill>
                  </a:tcPr>
                </a:tc>
                <a:tc>
                  <a:txBody>
                    <a:bodyPr/>
                    <a:lstStyle/>
                    <a:p>
                      <a:pPr algn="ctr"/>
                      <a:r>
                        <a:rPr lang="en-US" sz="1400" dirty="0">
                          <a:solidFill>
                            <a:srgbClr val="FF0000"/>
                          </a:solidFill>
                        </a:rPr>
                        <a:t>6</a:t>
                      </a:r>
                    </a:p>
                  </a:txBody>
                  <a:tcPr anchor="ctr">
                    <a:solidFill>
                      <a:srgbClr val="D1F3FF"/>
                    </a:solidFill>
                  </a:tcPr>
                </a:tc>
                <a:tc>
                  <a:txBody>
                    <a:bodyPr/>
                    <a:lstStyle/>
                    <a:p>
                      <a:pPr algn="ctr"/>
                      <a:r>
                        <a:rPr lang="en-US" sz="1400" dirty="0">
                          <a:solidFill>
                            <a:srgbClr val="FF0000"/>
                          </a:solidFill>
                        </a:rPr>
                        <a:t>12</a:t>
                      </a:r>
                    </a:p>
                  </a:txBody>
                  <a:tcPr anchor="ctr">
                    <a:solidFill>
                      <a:srgbClr val="D1F3FF"/>
                    </a:solidFill>
                  </a:tcPr>
                </a:tc>
                <a:tc>
                  <a:txBody>
                    <a:bodyPr/>
                    <a:lstStyle/>
                    <a:p>
                      <a:pPr algn="ctr"/>
                      <a:r>
                        <a:rPr lang="en-US" sz="1400"/>
                        <a:t>160</a:t>
                      </a:r>
                    </a:p>
                  </a:txBody>
                  <a:tcPr anchor="ctr">
                    <a:solidFill>
                      <a:srgbClr val="D1F3FF"/>
                    </a:solidFill>
                  </a:tcPr>
                </a:tc>
                <a:extLst>
                  <a:ext uri="{0D108BD9-81ED-4DB2-BD59-A6C34878D82A}">
                    <a16:rowId xmlns:a16="http://schemas.microsoft.com/office/drawing/2014/main" val="1740852769"/>
                  </a:ext>
                </a:extLst>
              </a:tr>
              <a:tr h="380703">
                <a:tc>
                  <a:txBody>
                    <a:bodyPr/>
                    <a:lstStyle/>
                    <a:p>
                      <a:pPr algn="ctr"/>
                      <a:r>
                        <a:rPr lang="en-US" sz="1400"/>
                        <a:t>A78</a:t>
                      </a:r>
                    </a:p>
                  </a:txBody>
                  <a:tcPr anchor="ctr">
                    <a:solidFill>
                      <a:schemeClr val="bg1">
                        <a:lumMod val="95000"/>
                      </a:schemeClr>
                    </a:solidFill>
                  </a:tcPr>
                </a:tc>
                <a:tc>
                  <a:txBody>
                    <a:bodyPr/>
                    <a:lstStyle/>
                    <a:p>
                      <a:pPr algn="ctr"/>
                      <a:r>
                        <a:rPr lang="en-US" sz="1400"/>
                        <a:t>ARM 8.2</a:t>
                      </a:r>
                    </a:p>
                  </a:txBody>
                  <a:tcPr anchor="ctr">
                    <a:solidFill>
                      <a:schemeClr val="bg1">
                        <a:lumMod val="95000"/>
                      </a:schemeClr>
                    </a:solidFill>
                  </a:tcPr>
                </a:tc>
                <a:tc>
                  <a:txBody>
                    <a:bodyPr/>
                    <a:lstStyle/>
                    <a:p>
                      <a:pPr algn="ctr"/>
                      <a:r>
                        <a:rPr lang="en-US" sz="1400"/>
                        <a:t>05/2020</a:t>
                      </a:r>
                    </a:p>
                  </a:txBody>
                  <a:tcPr anchor="ctr">
                    <a:solidFill>
                      <a:schemeClr val="bg1">
                        <a:lumMod val="95000"/>
                      </a:schemeClr>
                    </a:solidFill>
                  </a:tcPr>
                </a:tc>
                <a:tc>
                  <a:txBody>
                    <a:bodyPr/>
                    <a:lstStyle/>
                    <a:p>
                      <a:pPr algn="ctr"/>
                      <a:r>
                        <a:rPr lang="en-US" sz="1400"/>
                        <a:t>5 nm</a:t>
                      </a:r>
                    </a:p>
                  </a:txBody>
                  <a:tcPr anchor="ctr">
                    <a:solidFill>
                      <a:schemeClr val="bg1">
                        <a:lumMod val="95000"/>
                      </a:schemeClr>
                    </a:solidFill>
                  </a:tcPr>
                </a:tc>
                <a:tc>
                  <a:txBody>
                    <a:bodyPr/>
                    <a:lstStyle/>
                    <a:p>
                      <a:pPr algn="ctr"/>
                      <a:r>
                        <a:rPr lang="en-US" sz="1400" dirty="0">
                          <a:solidFill>
                            <a:srgbClr val="FF0000"/>
                          </a:solidFill>
                        </a:rPr>
                        <a:t>4</a:t>
                      </a:r>
                    </a:p>
                  </a:txBody>
                  <a:tcPr anchor="ctr">
                    <a:solidFill>
                      <a:schemeClr val="bg1">
                        <a:lumMod val="95000"/>
                      </a:schemeClr>
                    </a:solidFill>
                  </a:tcPr>
                </a:tc>
                <a:tc>
                  <a:txBody>
                    <a:bodyPr/>
                    <a:lstStyle/>
                    <a:p>
                      <a:pPr algn="ctr"/>
                      <a:r>
                        <a:rPr lang="en-US" sz="1400" dirty="0">
                          <a:solidFill>
                            <a:srgbClr val="FF0000"/>
                          </a:solidFill>
                        </a:rPr>
                        <a:t>6</a:t>
                      </a:r>
                    </a:p>
                  </a:txBody>
                  <a:tcPr anchor="ctr">
                    <a:solidFill>
                      <a:schemeClr val="bg1">
                        <a:lumMod val="95000"/>
                      </a:schemeClr>
                    </a:solidFill>
                  </a:tcPr>
                </a:tc>
                <a:tc>
                  <a:txBody>
                    <a:bodyPr/>
                    <a:lstStyle/>
                    <a:p>
                      <a:pPr algn="ctr"/>
                      <a:r>
                        <a:rPr lang="en-US" sz="1400" dirty="0">
                          <a:solidFill>
                            <a:srgbClr val="FF0000"/>
                          </a:solidFill>
                        </a:rPr>
                        <a:t>13</a:t>
                      </a:r>
                    </a:p>
                  </a:txBody>
                  <a:tcPr anchor="ctr">
                    <a:solidFill>
                      <a:schemeClr val="bg1">
                        <a:lumMod val="95000"/>
                      </a:schemeClr>
                    </a:solidFill>
                  </a:tcPr>
                </a:tc>
                <a:tc>
                  <a:txBody>
                    <a:bodyPr/>
                    <a:lstStyle/>
                    <a:p>
                      <a:pPr algn="ctr"/>
                      <a:r>
                        <a:rPr lang="en-US" sz="1400" err="1"/>
                        <a:t>n.a</a:t>
                      </a:r>
                      <a:r>
                        <a:rPr lang="en-US" sz="1400"/>
                        <a:t>.</a:t>
                      </a:r>
                    </a:p>
                  </a:txBody>
                  <a:tcPr anchor="ctr">
                    <a:solidFill>
                      <a:schemeClr val="bg1">
                        <a:lumMod val="95000"/>
                      </a:schemeClr>
                    </a:solidFill>
                  </a:tcPr>
                </a:tc>
                <a:extLst>
                  <a:ext uri="{0D108BD9-81ED-4DB2-BD59-A6C34878D82A}">
                    <a16:rowId xmlns:a16="http://schemas.microsoft.com/office/drawing/2014/main" val="3404972501"/>
                  </a:ext>
                </a:extLst>
              </a:tr>
              <a:tr h="380703">
                <a:tc>
                  <a:txBody>
                    <a:bodyPr/>
                    <a:lstStyle/>
                    <a:p>
                      <a:pPr algn="ctr"/>
                      <a:r>
                        <a:rPr lang="en-US" sz="1400"/>
                        <a:t>X1</a:t>
                      </a:r>
                    </a:p>
                  </a:txBody>
                  <a:tcPr anchor="ctr">
                    <a:solidFill>
                      <a:srgbClr val="D1F3FF"/>
                    </a:solidFill>
                  </a:tcPr>
                </a:tc>
                <a:tc>
                  <a:txBody>
                    <a:bodyPr/>
                    <a:lstStyle/>
                    <a:p>
                      <a:pPr algn="ctr"/>
                      <a:r>
                        <a:rPr lang="en-US" sz="1400"/>
                        <a:t>ARM 8.2</a:t>
                      </a:r>
                    </a:p>
                  </a:txBody>
                  <a:tcPr anchor="ctr">
                    <a:solidFill>
                      <a:srgbClr val="D1F3FF"/>
                    </a:solidFill>
                  </a:tcPr>
                </a:tc>
                <a:tc>
                  <a:txBody>
                    <a:bodyPr/>
                    <a:lstStyle/>
                    <a:p>
                      <a:pPr algn="ctr"/>
                      <a:r>
                        <a:rPr lang="en-US" sz="1400"/>
                        <a:t>05/2020</a:t>
                      </a:r>
                    </a:p>
                  </a:txBody>
                  <a:tcPr anchor="ctr">
                    <a:solidFill>
                      <a:srgbClr val="D1F3FF"/>
                    </a:solidFill>
                  </a:tcPr>
                </a:tc>
                <a:tc>
                  <a:txBody>
                    <a:bodyPr/>
                    <a:lstStyle/>
                    <a:p>
                      <a:pPr algn="ctr"/>
                      <a:r>
                        <a:rPr lang="en-US" sz="1400"/>
                        <a:t>5 nm</a:t>
                      </a:r>
                    </a:p>
                  </a:txBody>
                  <a:tcPr anchor="ctr">
                    <a:solidFill>
                      <a:srgbClr val="D1F3FF"/>
                    </a:solidFill>
                  </a:tcPr>
                </a:tc>
                <a:tc>
                  <a:txBody>
                    <a:bodyPr/>
                    <a:lstStyle/>
                    <a:p>
                      <a:pPr algn="ctr"/>
                      <a:r>
                        <a:rPr lang="en-US" sz="1400" dirty="0">
                          <a:solidFill>
                            <a:srgbClr val="FF0000"/>
                          </a:solidFill>
                        </a:rPr>
                        <a:t>5</a:t>
                      </a:r>
                    </a:p>
                  </a:txBody>
                  <a:tcPr anchor="ctr">
                    <a:solidFill>
                      <a:srgbClr val="D1F3FF"/>
                    </a:solidFill>
                  </a:tcPr>
                </a:tc>
                <a:tc>
                  <a:txBody>
                    <a:bodyPr/>
                    <a:lstStyle/>
                    <a:p>
                      <a:pPr algn="ctr"/>
                      <a:r>
                        <a:rPr lang="en-US" sz="1400" dirty="0">
                          <a:solidFill>
                            <a:srgbClr val="FF0000"/>
                          </a:solidFill>
                        </a:rPr>
                        <a:t>8</a:t>
                      </a:r>
                    </a:p>
                  </a:txBody>
                  <a:tcPr anchor="ctr">
                    <a:solidFill>
                      <a:srgbClr val="D1F3FF"/>
                    </a:solidFill>
                  </a:tcPr>
                </a:tc>
                <a:tc>
                  <a:txBody>
                    <a:bodyPr/>
                    <a:lstStyle/>
                    <a:p>
                      <a:pPr algn="ctr"/>
                      <a:r>
                        <a:rPr lang="en-US" sz="1400" dirty="0">
                          <a:solidFill>
                            <a:srgbClr val="FF0000"/>
                          </a:solidFill>
                        </a:rPr>
                        <a:t>15</a:t>
                      </a:r>
                    </a:p>
                  </a:txBody>
                  <a:tcPr anchor="ctr">
                    <a:solidFill>
                      <a:srgbClr val="D1F3FF"/>
                    </a:solidFill>
                  </a:tcPr>
                </a:tc>
                <a:tc>
                  <a:txBody>
                    <a:bodyPr/>
                    <a:lstStyle/>
                    <a:p>
                      <a:pPr algn="ctr"/>
                      <a:r>
                        <a:rPr lang="en-US" sz="1400" dirty="0"/>
                        <a:t>224</a:t>
                      </a:r>
                    </a:p>
                  </a:txBody>
                  <a:tcPr anchor="ctr">
                    <a:solidFill>
                      <a:srgbClr val="D1F3FF"/>
                    </a:solidFill>
                  </a:tcPr>
                </a:tc>
                <a:extLst>
                  <a:ext uri="{0D108BD9-81ED-4DB2-BD59-A6C34878D82A}">
                    <a16:rowId xmlns:a16="http://schemas.microsoft.com/office/drawing/2014/main" val="2699452307"/>
                  </a:ext>
                </a:extLst>
              </a:tr>
            </a:tbl>
          </a:graphicData>
        </a:graphic>
      </p:graphicFrame>
      <p:sp>
        <p:nvSpPr>
          <p:cNvPr id="4" name="TextBox 3"/>
          <p:cNvSpPr txBox="1"/>
          <p:nvPr/>
        </p:nvSpPr>
        <p:spPr>
          <a:xfrm>
            <a:off x="71500" y="440668"/>
            <a:ext cx="46184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Widening the Cortex-A7x/X1 cores -2 </a:t>
            </a:r>
          </a:p>
        </p:txBody>
      </p:sp>
      <p:sp>
        <p:nvSpPr>
          <p:cNvPr id="5" name="Rounded Rectangle 4"/>
          <p:cNvSpPr/>
          <p:nvPr/>
        </p:nvSpPr>
        <p:spPr bwMode="auto">
          <a:xfrm>
            <a:off x="71500" y="3041479"/>
            <a:ext cx="9023206" cy="1935216"/>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0" name="TextBox 9"/>
          <p:cNvSpPr txBox="1"/>
          <p:nvPr/>
        </p:nvSpPr>
        <p:spPr>
          <a:xfrm>
            <a:off x="107950" y="864005"/>
            <a:ext cx="9037282" cy="584775"/>
          </a:xfrm>
          <a:prstGeom prst="rect">
            <a:avLst/>
          </a:prstGeom>
          <a:noFill/>
        </p:spPr>
        <p:txBody>
          <a:bodyPr wrap="none" rtlCol="0">
            <a:spAutoFit/>
          </a:bodyPr>
          <a:lstStyle/>
          <a:p>
            <a:r>
              <a:rPr lang="en-US" sz="1600">
                <a:solidFill>
                  <a:srgbClr val="FF0000"/>
                </a:solidFill>
              </a:rPr>
              <a:t>Note</a:t>
            </a:r>
            <a:r>
              <a:rPr lang="en-US" sz="1600"/>
              <a:t> further on, that the </a:t>
            </a:r>
            <a:r>
              <a:rPr lang="en-US" sz="1600">
                <a:solidFill>
                  <a:srgbClr val="FF0000"/>
                </a:solidFill>
              </a:rPr>
              <a:t>dispatch rate </a:t>
            </a:r>
            <a:r>
              <a:rPr lang="en-US" sz="1600">
                <a:solidFill>
                  <a:srgbClr val="0070C0"/>
                </a:solidFill>
              </a:rPr>
              <a:t>is roughly twice </a:t>
            </a:r>
            <a:r>
              <a:rPr lang="en-US" sz="1600"/>
              <a:t>as wide as the decode rate </a:t>
            </a:r>
          </a:p>
          <a:p>
            <a:r>
              <a:rPr lang="en-US" sz="1600"/>
              <a:t>  and the </a:t>
            </a:r>
            <a:r>
              <a:rPr lang="en-US" sz="1600">
                <a:solidFill>
                  <a:srgbClr val="FF0000"/>
                </a:solidFill>
              </a:rPr>
              <a:t>issue rate </a:t>
            </a:r>
            <a:r>
              <a:rPr lang="en-US" sz="1600">
                <a:solidFill>
                  <a:srgbClr val="0070C0"/>
                </a:solidFill>
              </a:rPr>
              <a:t>even almost 3-times wider, </a:t>
            </a:r>
            <a:r>
              <a:rPr lang="en-US" sz="1600"/>
              <a:t>as data in the presented Table show. </a:t>
            </a:r>
          </a:p>
        </p:txBody>
      </p:sp>
      <p:sp>
        <p:nvSpPr>
          <p:cNvPr id="11" name="TextBox 10"/>
          <p:cNvSpPr txBox="1"/>
          <p:nvPr/>
        </p:nvSpPr>
        <p:spPr>
          <a:xfrm>
            <a:off x="1925661" y="5166140"/>
            <a:ext cx="4374531" cy="338554"/>
          </a:xfrm>
          <a:prstGeom prst="rect">
            <a:avLst/>
          </a:prstGeom>
          <a:noFill/>
        </p:spPr>
        <p:txBody>
          <a:bodyPr wrap="none" rtlCol="0">
            <a:spAutoFit/>
          </a:bodyPr>
          <a:lstStyle/>
          <a:p>
            <a:r>
              <a:rPr lang="en-US" sz="1600" dirty="0"/>
              <a:t>Table: Main features of Cortex-A7x CPUs</a:t>
            </a:r>
          </a:p>
        </p:txBody>
      </p:sp>
      <p:sp>
        <p:nvSpPr>
          <p:cNvPr id="12" name="TextBox 11"/>
          <p:cNvSpPr txBox="1"/>
          <p:nvPr/>
        </p:nvSpPr>
        <p:spPr>
          <a:xfrm>
            <a:off x="107950" y="5589240"/>
            <a:ext cx="8841266" cy="830997"/>
          </a:xfrm>
          <a:prstGeom prst="rect">
            <a:avLst/>
          </a:prstGeom>
          <a:noFill/>
        </p:spPr>
        <p:txBody>
          <a:bodyPr wrap="none" rtlCol="0">
            <a:spAutoFit/>
          </a:bodyPr>
          <a:lstStyle/>
          <a:p>
            <a:r>
              <a:rPr lang="en-US" sz="1600" dirty="0"/>
              <a:t>In addition we note that </a:t>
            </a:r>
            <a:r>
              <a:rPr lang="en-US" sz="1600" dirty="0">
                <a:solidFill>
                  <a:srgbClr val="FF0000"/>
                </a:solidFill>
              </a:rPr>
              <a:t>ROB sizes </a:t>
            </a:r>
            <a:r>
              <a:rPr lang="en-US" sz="1600" dirty="0"/>
              <a:t>were </a:t>
            </a:r>
            <a:r>
              <a:rPr lang="en-US" sz="1600" dirty="0">
                <a:solidFill>
                  <a:srgbClr val="0070C0"/>
                </a:solidFill>
              </a:rPr>
              <a:t>also increased </a:t>
            </a:r>
            <a:r>
              <a:rPr lang="en-US" sz="1600" dirty="0"/>
              <a:t>more or less </a:t>
            </a:r>
            <a:r>
              <a:rPr lang="en-US" sz="1600" dirty="0">
                <a:solidFill>
                  <a:srgbClr val="0070C0"/>
                </a:solidFill>
              </a:rPr>
              <a:t>in line with the</a:t>
            </a:r>
          </a:p>
          <a:p>
            <a:r>
              <a:rPr lang="en-US" sz="1600" dirty="0">
                <a:solidFill>
                  <a:srgbClr val="0070C0"/>
                </a:solidFill>
              </a:rPr>
              <a:t>  widening of the cores.</a:t>
            </a:r>
          </a:p>
          <a:p>
            <a:endParaRPr lang="en-US" sz="1600" dirty="0">
              <a:solidFill>
                <a:srgbClr val="0070C0"/>
              </a:solidFill>
            </a:endParaRPr>
          </a:p>
        </p:txBody>
      </p:sp>
      <p:sp>
        <p:nvSpPr>
          <p:cNvPr id="14" name="TextBox 13"/>
          <p:cNvSpPr txBox="1"/>
          <p:nvPr/>
        </p:nvSpPr>
        <p:spPr>
          <a:xfrm>
            <a:off x="107504" y="6201308"/>
            <a:ext cx="860947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Verdana"/>
                <a:ea typeface="+mn-ea"/>
                <a:cs typeface="+mn-cs"/>
              </a:rPr>
              <a:t>(ROB: </a:t>
            </a:r>
            <a:r>
              <a:rPr kumimoji="0" lang="en-US" sz="1500" b="0" i="0" u="none" strike="noStrike" kern="1200" cap="none" spc="0" normalizeH="0" baseline="0" noProof="0" err="1">
                <a:ln>
                  <a:noFill/>
                </a:ln>
                <a:solidFill>
                  <a:srgbClr val="000000"/>
                </a:solidFill>
                <a:effectLst/>
                <a:uLnTx/>
                <a:uFillTx/>
                <a:latin typeface="Verdana"/>
                <a:ea typeface="+mn-ea"/>
                <a:cs typeface="+mn-cs"/>
              </a:rPr>
              <a:t>ReOrder</a:t>
            </a:r>
            <a:r>
              <a:rPr kumimoji="0" lang="en-US" sz="1500" b="0" i="0" u="none" strike="noStrike" kern="1200" cap="none" spc="0" normalizeH="0" baseline="0" noProof="0">
                <a:ln>
                  <a:noFill/>
                </a:ln>
                <a:solidFill>
                  <a:srgbClr val="000000"/>
                </a:solidFill>
                <a:effectLst/>
                <a:uLnTx/>
                <a:uFillTx/>
                <a:latin typeface="Verdana"/>
                <a:ea typeface="+mn-ea"/>
                <a:cs typeface="+mn-cs"/>
              </a:rPr>
              <a:t> Buffer (Out-of-order window) determines the max. number of  in-flight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Verdana"/>
                <a:ea typeface="+mn-ea"/>
                <a:cs typeface="+mn-cs"/>
              </a:rPr>
              <a:t>          instructions)</a:t>
            </a:r>
          </a:p>
        </p:txBody>
      </p:sp>
    </p:spTree>
    <p:extLst>
      <p:ext uri="{BB962C8B-B14F-4D97-AF65-F5344CB8AC3E}">
        <p14:creationId xmlns:p14="http://schemas.microsoft.com/office/powerpoint/2010/main" val="425650136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kern="1200" dirty="0">
                <a:solidFill>
                  <a:srgbClr val="FFFFFF"/>
                </a:solidFill>
              </a:rPr>
              <a:t>4.3 Armv8.2-A based Cortex-A cores (9)</a:t>
            </a:r>
            <a:endParaRPr lang="en-US" dirty="0"/>
          </a:p>
        </p:txBody>
      </p:sp>
      <p:sp>
        <p:nvSpPr>
          <p:cNvPr id="4" name="TextBox 3"/>
          <p:cNvSpPr txBox="1"/>
          <p:nvPr/>
        </p:nvSpPr>
        <p:spPr>
          <a:xfrm>
            <a:off x="90071" y="440668"/>
            <a:ext cx="8874417"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0000"/>
                </a:solidFill>
                <a:effectLst/>
                <a:uLnTx/>
                <a:uFillTx/>
                <a:latin typeface="Verdana"/>
                <a:ea typeface="+mn-ea"/>
                <a:cs typeface="+mn-cs"/>
              </a:rPr>
              <a:t>Remarks to further enhancements of the microarchitectures of Armv8.§/8.2-based cores</a:t>
            </a:r>
          </a:p>
        </p:txBody>
      </p:sp>
      <p:sp>
        <p:nvSpPr>
          <p:cNvPr id="5" name="TextBox 4"/>
          <p:cNvSpPr txBox="1"/>
          <p:nvPr/>
        </p:nvSpPr>
        <p:spPr>
          <a:xfrm>
            <a:off x="164000" y="826693"/>
            <a:ext cx="8973675" cy="111569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600" b="0" i="0" u="none" strike="noStrike" kern="1200" cap="none" spc="-30" normalizeH="0" noProof="0">
                <a:ln>
                  <a:noFill/>
                </a:ln>
                <a:solidFill>
                  <a:srgbClr val="000000"/>
                </a:solidFill>
                <a:effectLst/>
                <a:uLnTx/>
                <a:uFillTx/>
                <a:latin typeface="Verdana"/>
                <a:ea typeface="+mn-ea"/>
                <a:cs typeface="+mn-cs"/>
              </a:rPr>
              <a:t>The A72 and A73 support </a:t>
            </a:r>
            <a:r>
              <a:rPr kumimoji="0" lang="en-US" sz="1600" b="0" i="0" u="none" strike="noStrike" kern="1200" cap="none" spc="-30" normalizeH="0" noProof="0" err="1">
                <a:ln>
                  <a:noFill/>
                </a:ln>
                <a:solidFill>
                  <a:srgbClr val="000000"/>
                </a:solidFill>
                <a:effectLst/>
                <a:uLnTx/>
                <a:uFillTx/>
                <a:latin typeface="Verdana"/>
                <a:ea typeface="+mn-ea"/>
                <a:cs typeface="+mn-cs"/>
              </a:rPr>
              <a:t>big.LITTLE</a:t>
            </a:r>
            <a:r>
              <a:rPr kumimoji="0" lang="en-US" sz="1600" b="0" i="0" u="none" strike="noStrike" kern="1200" cap="none" spc="-30" normalizeH="0" noProof="0">
                <a:ln>
                  <a:noFill/>
                </a:ln>
                <a:solidFill>
                  <a:srgbClr val="000000"/>
                </a:solidFill>
                <a:effectLst/>
                <a:uLnTx/>
                <a:uFillTx/>
                <a:latin typeface="Verdana"/>
                <a:ea typeface="+mn-ea"/>
                <a:cs typeface="+mn-cs"/>
              </a:rPr>
              <a:t> core clusters the others </a:t>
            </a:r>
            <a:r>
              <a:rPr kumimoji="0" lang="en-US" sz="1600" b="0" i="0" u="none" strike="noStrike" kern="1200" cap="none" spc="-30" normalizeH="0" noProof="0" err="1">
                <a:ln>
                  <a:noFill/>
                </a:ln>
                <a:solidFill>
                  <a:srgbClr val="000000"/>
                </a:solidFill>
                <a:effectLst/>
                <a:uLnTx/>
                <a:uFillTx/>
                <a:latin typeface="Verdana"/>
                <a:ea typeface="+mn-ea"/>
                <a:cs typeface="+mn-cs"/>
              </a:rPr>
              <a:t>DynamIQ</a:t>
            </a:r>
            <a:r>
              <a:rPr kumimoji="0" lang="en-US" sz="1600" b="0" i="0" u="none" strike="noStrike" kern="1200" cap="none" spc="-30" normalizeH="0" noProof="0">
                <a:ln>
                  <a:noFill/>
                </a:ln>
                <a:solidFill>
                  <a:srgbClr val="000000"/>
                </a:solidFill>
                <a:effectLst/>
                <a:uLnTx/>
                <a:uFillTx/>
                <a:latin typeface="Verdana"/>
                <a:ea typeface="+mn-ea"/>
                <a:cs typeface="+mn-cs"/>
              </a:rPr>
              <a:t> core clusters.</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A72 introduced instruction fusion.</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A75 introduced FP16 and Int8 datatypes to support AI</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A77 introduced a Macro-Op (MOP) cache</a:t>
            </a:r>
          </a:p>
        </p:txBody>
      </p:sp>
      <p:sp>
        <p:nvSpPr>
          <p:cNvPr id="7" name="TextBox 6"/>
          <p:cNvSpPr txBox="1"/>
          <p:nvPr/>
        </p:nvSpPr>
        <p:spPr>
          <a:xfrm>
            <a:off x="150637" y="1916832"/>
            <a:ext cx="8671989" cy="584775"/>
          </a:xfrm>
          <a:prstGeom prst="rect">
            <a:avLst/>
          </a:prstGeom>
          <a:noFill/>
        </p:spPr>
        <p:txBody>
          <a:bodyPr wrap="none" rtlCol="0">
            <a:spAutoFit/>
          </a:bodyPr>
          <a:lstStyle/>
          <a:p>
            <a:pPr marL="285750" indent="-285750">
              <a:buFont typeface="Arial" panose="020B0604020202020204" pitchFamily="34" charset="0"/>
              <a:buChar char="•"/>
            </a:pPr>
            <a:r>
              <a:rPr lang="en-US" sz="1600">
                <a:solidFill>
                  <a:srgbClr val="000000"/>
                </a:solidFill>
              </a:rPr>
              <a:t>We note also that the A73 and A75 were designed in the Sophia Design Center,</a:t>
            </a:r>
          </a:p>
          <a:p>
            <a:r>
              <a:rPr lang="en-US" sz="1600">
                <a:solidFill>
                  <a:srgbClr val="000000"/>
                </a:solidFill>
              </a:rPr>
              <a:t>      in France, all others in Austin.</a:t>
            </a:r>
            <a:endParaRPr lang="en-US" sz="1600"/>
          </a:p>
        </p:txBody>
      </p:sp>
    </p:spTree>
    <p:extLst>
      <p:ext uri="{BB962C8B-B14F-4D97-AF65-F5344CB8AC3E}">
        <p14:creationId xmlns:p14="http://schemas.microsoft.com/office/powerpoint/2010/main" val="380309457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630" y="440668"/>
            <a:ext cx="76017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ARM’s expectations related to their CPU performance leadership</a:t>
            </a:r>
          </a:p>
        </p:txBody>
      </p:sp>
      <p:sp>
        <p:nvSpPr>
          <p:cNvPr id="4" name="TextBox 3"/>
          <p:cNvSpPr txBox="1"/>
          <p:nvPr/>
        </p:nvSpPr>
        <p:spPr>
          <a:xfrm>
            <a:off x="71500" y="758770"/>
            <a:ext cx="90595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As the Figure below clearly indicates, </a:t>
            </a:r>
            <a:r>
              <a:rPr kumimoji="0" lang="en-US" sz="1600" b="0" i="0" u="none" strike="noStrike" kern="1200" cap="none" spc="0" normalizeH="0" baseline="0" noProof="0" dirty="0">
                <a:ln>
                  <a:noFill/>
                </a:ln>
                <a:solidFill>
                  <a:srgbClr val="0070C0"/>
                </a:solidFill>
                <a:effectLst/>
                <a:uLnTx/>
                <a:uFillTx/>
                <a:latin typeface="Verdana"/>
                <a:ea typeface="+mn-ea"/>
                <a:cs typeface="+mn-cs"/>
              </a:rPr>
              <a:t>ARM expected higher performance gains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Verdana"/>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their cores than from Intel’s comparable processors.   </a:t>
            </a:r>
          </a:p>
        </p:txBody>
      </p:sp>
      <p:pic>
        <p:nvPicPr>
          <p:cNvPr id="5" name="Picture 2" descr="https://images.anandtech.com/doci/13226/3.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62"/>
          <a:stretch/>
        </p:blipFill>
        <p:spPr bwMode="auto">
          <a:xfrm>
            <a:off x="87630" y="1464935"/>
            <a:ext cx="8988425" cy="4091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216" y="5547243"/>
            <a:ext cx="927907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noProof="0" dirty="0">
                <a:ln>
                  <a:noFill/>
                </a:ln>
                <a:solidFill>
                  <a:srgbClr val="000000"/>
                </a:solidFill>
                <a:effectLst/>
                <a:uLnTx/>
                <a:uFillTx/>
                <a:latin typeface="Verdana"/>
                <a:ea typeface="+mn-ea"/>
                <a:cs typeface="+mn-cs"/>
              </a:rPr>
              <a:t>Figure: Expected year-over-year performance gain of ARM cores vs. Intel’s processors [125]</a:t>
            </a:r>
          </a:p>
        </p:txBody>
      </p:sp>
      <p:sp>
        <p:nvSpPr>
          <p:cNvPr id="9"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4.3 Armv8.2-A based Cortex-A cores (10)</a:t>
            </a:r>
            <a:endParaRPr lang="en-US" sz="1700" kern="1200" dirty="0">
              <a:solidFill>
                <a:srgbClr val="FFFFFF"/>
              </a:solidFill>
            </a:endParaRPr>
          </a:p>
        </p:txBody>
      </p:sp>
      <p:sp>
        <p:nvSpPr>
          <p:cNvPr id="2" name="TextBox 1"/>
          <p:cNvSpPr txBox="1"/>
          <p:nvPr/>
        </p:nvSpPr>
        <p:spPr>
          <a:xfrm>
            <a:off x="4948170" y="1769057"/>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Verdana"/>
                <a:ea typeface="+mn-ea"/>
                <a:cs typeface="+mn-cs"/>
              </a:rPr>
              <a:t>A-77</a:t>
            </a:r>
          </a:p>
        </p:txBody>
      </p:sp>
      <p:sp>
        <p:nvSpPr>
          <p:cNvPr id="10" name="TextBox 9"/>
          <p:cNvSpPr txBox="1"/>
          <p:nvPr/>
        </p:nvSpPr>
        <p:spPr>
          <a:xfrm>
            <a:off x="5653129" y="1499437"/>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Verdana"/>
                <a:ea typeface="+mn-ea"/>
                <a:cs typeface="+mn-cs"/>
              </a:rPr>
              <a:t>A-78</a:t>
            </a:r>
          </a:p>
        </p:txBody>
      </p:sp>
      <p:sp>
        <p:nvSpPr>
          <p:cNvPr id="12" name="TextBox 11"/>
          <p:cNvSpPr txBox="1"/>
          <p:nvPr/>
        </p:nvSpPr>
        <p:spPr>
          <a:xfrm>
            <a:off x="4192710" y="2291041"/>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Verdana"/>
                <a:ea typeface="+mn-ea"/>
                <a:cs typeface="+mn-cs"/>
              </a:rPr>
              <a:t>A-76</a:t>
            </a:r>
          </a:p>
        </p:txBody>
      </p:sp>
      <p:sp>
        <p:nvSpPr>
          <p:cNvPr id="7" name="TextBox 6"/>
          <p:cNvSpPr txBox="1"/>
          <p:nvPr/>
        </p:nvSpPr>
        <p:spPr>
          <a:xfrm>
            <a:off x="87630" y="5892772"/>
            <a:ext cx="8991179" cy="830997"/>
          </a:xfrm>
          <a:prstGeom prst="rect">
            <a:avLst/>
          </a:prstGeom>
          <a:noFill/>
        </p:spPr>
        <p:txBody>
          <a:bodyPr wrap="none" rtlCol="0">
            <a:spAutoFit/>
          </a:bodyPr>
          <a:lstStyle/>
          <a:p>
            <a:r>
              <a:rPr lang="en-US" sz="1600" spc="-110" dirty="0"/>
              <a:t>Nevertheless, </a:t>
            </a:r>
            <a:r>
              <a:rPr lang="en-US" sz="1600" spc="-110" dirty="0">
                <a:solidFill>
                  <a:srgbClr val="0070C0"/>
                </a:solidFill>
              </a:rPr>
              <a:t>ARM could not meet this expectation</a:t>
            </a:r>
            <a:r>
              <a:rPr lang="en-US" sz="1600" spc="-110" dirty="0"/>
              <a:t>, since e.g. 12</a:t>
            </a:r>
            <a:r>
              <a:rPr lang="en-US" sz="1600" spc="-110" baseline="30000" dirty="0"/>
              <a:t>th</a:t>
            </a:r>
            <a:r>
              <a:rPr lang="en-US" sz="1600" spc="-110" dirty="0"/>
              <a:t> gen. Core i5-1230U processors</a:t>
            </a:r>
          </a:p>
          <a:p>
            <a:r>
              <a:rPr lang="en-US" sz="1600" dirty="0"/>
              <a:t>  provide </a:t>
            </a:r>
            <a:r>
              <a:rPr lang="en-US" sz="1600" dirty="0" err="1"/>
              <a:t>Geekbench</a:t>
            </a:r>
            <a:r>
              <a:rPr lang="en-US" sz="1600" dirty="0"/>
              <a:t> 5 single core scores of ≈1400 whereas ARM Cortex-X1 based </a:t>
            </a:r>
          </a:p>
          <a:p>
            <a:r>
              <a:rPr lang="en-US" sz="1600" dirty="0"/>
              <a:t>  Qualcomm Snapdragon processors only ≈1100 (According to </a:t>
            </a:r>
            <a:r>
              <a:rPr lang="en-US" sz="1600" dirty="0" err="1"/>
              <a:t>Geekbench</a:t>
            </a:r>
            <a:r>
              <a:rPr lang="en-US" sz="1600" dirty="0"/>
              <a:t> 5 results).</a:t>
            </a:r>
          </a:p>
        </p:txBody>
      </p:sp>
    </p:spTree>
    <p:extLst>
      <p:ext uri="{BB962C8B-B14F-4D97-AF65-F5344CB8AC3E}">
        <p14:creationId xmlns:p14="http://schemas.microsoft.com/office/powerpoint/2010/main" val="290862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03548" y="1518547"/>
            <a:ext cx="8136000" cy="512064"/>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5. Armv9-A ISA extensions and related Cortex-A cores</a:t>
            </a:r>
          </a:p>
        </p:txBody>
      </p:sp>
      <p:grpSp>
        <p:nvGrpSpPr>
          <p:cNvPr id="12" name="Group 10"/>
          <p:cNvGrpSpPr>
            <a:grpSpLocks/>
          </p:cNvGrpSpPr>
          <p:nvPr/>
        </p:nvGrpSpPr>
        <p:grpSpPr bwMode="auto">
          <a:xfrm>
            <a:off x="550322" y="2340807"/>
            <a:ext cx="8089226" cy="503238"/>
            <a:chOff x="699" y="1638"/>
            <a:chExt cx="4450" cy="317"/>
          </a:xfrm>
        </p:grpSpPr>
        <p:sp>
          <p:nvSpPr>
            <p:cNvPr id="13" name="AutoShape 11"/>
            <p:cNvSpPr>
              <a:spLocks noChangeArrowheads="1"/>
            </p:cNvSpPr>
            <p:nvPr/>
          </p:nvSpPr>
          <p:spPr bwMode="auto">
            <a:xfrm>
              <a:off x="860" y="1638"/>
              <a:ext cx="4289" cy="317"/>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5.1 Main extensions of</a:t>
              </a:r>
              <a:r>
                <a:rPr lang="en-US" sz="1900" dirty="0">
                  <a:solidFill>
                    <a:srgbClr val="FFFFFF"/>
                  </a:solidFill>
                  <a:latin typeface="Verdana"/>
                </a:rPr>
                <a:t> the </a:t>
              </a:r>
              <a:r>
                <a:rPr kumimoji="0" lang="en-US" sz="1900" b="0" i="0" u="none" strike="noStrike" kern="1200" cap="none" spc="0" normalizeH="0" baseline="0" noProof="0" dirty="0">
                  <a:ln>
                    <a:noFill/>
                  </a:ln>
                  <a:solidFill>
                    <a:srgbClr val="FFFFFF"/>
                  </a:solidFill>
                  <a:effectLst/>
                  <a:uLnTx/>
                  <a:uFillTx/>
                  <a:latin typeface="Verdana"/>
                  <a:ea typeface="+mn-ea"/>
                  <a:cs typeface="+mn-cs"/>
                </a:rPr>
                <a:t>Armv9-A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grpSp>
        <p:nvGrpSpPr>
          <p:cNvPr id="15" name="Group 10"/>
          <p:cNvGrpSpPr>
            <a:grpSpLocks/>
          </p:cNvGrpSpPr>
          <p:nvPr/>
        </p:nvGrpSpPr>
        <p:grpSpPr bwMode="auto">
          <a:xfrm>
            <a:off x="519110" y="3717032"/>
            <a:ext cx="8120438" cy="641096"/>
            <a:chOff x="699" y="1638"/>
            <a:chExt cx="4374" cy="260"/>
          </a:xfrm>
        </p:grpSpPr>
        <p:sp>
          <p:nvSpPr>
            <p:cNvPr id="16" name="AutoShape 11"/>
            <p:cNvSpPr>
              <a:spLocks noChangeArrowheads="1"/>
            </p:cNvSpPr>
            <p:nvPr/>
          </p:nvSpPr>
          <p:spPr bwMode="auto">
            <a:xfrm>
              <a:off x="877" y="1638"/>
              <a:ext cx="4196" cy="20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900" dirty="0">
                  <a:solidFill>
                    <a:srgbClr val="FFFFFF"/>
                  </a:solidFill>
                  <a:latin typeface="Verdana"/>
                  <a:cs typeface="Times New Roman" pitchFamily="18" charset="0"/>
                </a:rPr>
                <a:t>5</a:t>
              </a:r>
              <a:r>
                <a:rPr kumimoji="0" lang="en-GB"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.3</a:t>
              </a:r>
              <a:r>
                <a:rPr kumimoji="0" lang="en-US" sz="1900" b="0" i="0" u="none" strike="noStrike" kern="1200" cap="none" spc="0" normalizeH="0" baseline="0" noProof="0" dirty="0">
                  <a:ln>
                    <a:noFill/>
                  </a:ln>
                  <a:solidFill>
                    <a:srgbClr val="FFFFFF"/>
                  </a:solidFill>
                  <a:effectLst/>
                  <a:uLnTx/>
                  <a:uFillTx/>
                  <a:latin typeface="Verdana"/>
                  <a:ea typeface="+mn-ea"/>
                  <a:cs typeface="+mn-cs"/>
                </a:rPr>
                <a:t> Overview of Armv9-based Cortex-A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7"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sp>
        <p:nvSpPr>
          <p:cNvPr id="24" name="AutoShape 11"/>
          <p:cNvSpPr>
            <a:spLocks noChangeArrowheads="1"/>
          </p:cNvSpPr>
          <p:nvPr/>
        </p:nvSpPr>
        <p:spPr bwMode="auto">
          <a:xfrm>
            <a:off x="791580" y="2924944"/>
            <a:ext cx="7847968" cy="72000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fontAlgn="base">
              <a:spcBef>
                <a:spcPct val="0"/>
              </a:spcBef>
              <a:spcAft>
                <a:spcPct val="0"/>
              </a:spcAft>
              <a:buNone/>
              <a:defRPr/>
            </a:pPr>
            <a:r>
              <a:rPr lang="en-US" sz="1900" dirty="0">
                <a:solidFill>
                  <a:srgbClr val="FFFFFF"/>
                </a:solidFill>
                <a:latin typeface="Verdana"/>
              </a:rPr>
              <a:t>5</a:t>
            </a:r>
            <a:r>
              <a:rPr kumimoji="0" lang="en-US" sz="1900" b="0" i="0" u="none" strike="noStrike" kern="1200" cap="none" spc="0" normalizeH="0" baseline="0" noProof="0" dirty="0">
                <a:ln>
                  <a:noFill/>
                </a:ln>
                <a:solidFill>
                  <a:srgbClr val="FFFFFF"/>
                </a:solidFill>
                <a:effectLst/>
                <a:uLnTx/>
                <a:uFillTx/>
                <a:latin typeface="Verdana"/>
                <a:ea typeface="+mn-ea"/>
                <a:cs typeface="+mn-cs"/>
              </a:rPr>
              <a:t>.2 Main enhancement</a:t>
            </a:r>
            <a:r>
              <a:rPr lang="en-US" sz="1900" dirty="0">
                <a:solidFill>
                  <a:srgbClr val="FFFFFF"/>
                </a:solidFill>
                <a:latin typeface="Verdana"/>
              </a:rPr>
              <a:t> of Armv9-A based Cortex-A cores:</a:t>
            </a:r>
          </a:p>
          <a:p>
            <a:pPr lvl="0" fontAlgn="base">
              <a:spcBef>
                <a:spcPct val="0"/>
              </a:spcBef>
              <a:spcAft>
                <a:spcPct val="0"/>
              </a:spcAft>
              <a:buNone/>
              <a:defRPr/>
            </a:pPr>
            <a:r>
              <a:rPr lang="en-US" sz="1900" dirty="0">
                <a:solidFill>
                  <a:srgbClr val="FFFFFF"/>
                </a:solidFill>
                <a:latin typeface="Verdana"/>
              </a:rPr>
              <a:t>            The Armv9-based </a:t>
            </a:r>
            <a:r>
              <a:rPr lang="en-US" sz="1900" dirty="0" err="1">
                <a:solidFill>
                  <a:srgbClr val="FFFFFF"/>
                </a:solidFill>
                <a:latin typeface="Verdana"/>
              </a:rPr>
              <a:t>DynamIQ</a:t>
            </a:r>
            <a:r>
              <a:rPr lang="en-US" sz="1900" dirty="0">
                <a:solidFill>
                  <a:srgbClr val="FFFFFF"/>
                </a:solidFill>
                <a:latin typeface="Verdana"/>
              </a:rPr>
              <a:t> core cluster </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5" name="Text Box 12"/>
          <p:cNvSpPr txBox="1">
            <a:spLocks noChangeArrowheads="1"/>
          </p:cNvSpPr>
          <p:nvPr/>
        </p:nvSpPr>
        <p:spPr bwMode="auto">
          <a:xfrm>
            <a:off x="549177" y="2931242"/>
            <a:ext cx="38234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spTree>
    <p:extLst>
      <p:ext uri="{BB962C8B-B14F-4D97-AF65-F5344CB8AC3E}">
        <p14:creationId xmlns:p14="http://schemas.microsoft.com/office/powerpoint/2010/main" val="416124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p:spPr>
        <p:txBody>
          <a:bodyPr/>
          <a:lstStyle/>
          <a:p>
            <a:r>
              <a:rPr lang="hu-HU" sz="1700">
                <a:solidFill>
                  <a:srgbClr val="FFFFFF"/>
                </a:solidFill>
              </a:rPr>
              <a:t>1. Introduction to </a:t>
            </a:r>
            <a:r>
              <a:rPr lang="en-US" sz="1700">
                <a:solidFill>
                  <a:srgbClr val="FFFFFF"/>
                </a:solidFill>
              </a:rPr>
              <a:t>ARM </a:t>
            </a:r>
            <a:r>
              <a:rPr lang="en-GB" sz="1700">
                <a:solidFill>
                  <a:srgbClr val="FFFFFF"/>
                </a:solidFill>
              </a:rPr>
              <a:t>(9</a:t>
            </a:r>
            <a:r>
              <a:rPr lang="hu-HU" sz="1700">
                <a:solidFill>
                  <a:srgbClr val="FFFFFF"/>
                </a:solidFill>
              </a:rPr>
              <a:t>)</a:t>
            </a:r>
            <a:endParaRPr lang="en-US" sz="1700"/>
          </a:p>
        </p:txBody>
      </p:sp>
      <p:sp>
        <p:nvSpPr>
          <p:cNvPr id="3" name="TextBox 2"/>
          <p:cNvSpPr txBox="1"/>
          <p:nvPr/>
        </p:nvSpPr>
        <p:spPr>
          <a:xfrm>
            <a:off x="71500" y="440668"/>
            <a:ext cx="37754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ARM’s licensing policy </a:t>
            </a:r>
            <a:r>
              <a:rPr kumimoji="0" lang="en-US" sz="1800" b="0" i="0" u="none" strike="noStrike" kern="1200" cap="none" spc="0" normalizeH="0" baseline="0" noProof="0">
                <a:ln>
                  <a:noFill/>
                </a:ln>
                <a:effectLst/>
                <a:uLnTx/>
                <a:uFillTx/>
                <a:latin typeface="Verdana"/>
                <a:ea typeface="+mn-ea"/>
                <a:cs typeface="+mn-cs"/>
              </a:rPr>
              <a:t>[</a:t>
            </a:r>
            <a:r>
              <a:rPr kumimoji="0" lang="hu-HU" sz="1800" b="0" i="0" u="none" strike="noStrike" kern="1200" cap="none" spc="0" normalizeH="0" baseline="0" noProof="0">
                <a:ln>
                  <a:noFill/>
                </a:ln>
                <a:effectLst/>
                <a:uLnTx/>
                <a:uFillTx/>
                <a:latin typeface="Verdana"/>
                <a:ea typeface="+mn-ea"/>
                <a:cs typeface="+mn-cs"/>
              </a:rPr>
              <a:t>131</a:t>
            </a:r>
            <a:r>
              <a:rPr kumimoji="0" lang="en-US" sz="1800" b="0" i="0" u="none" strike="noStrike" kern="1200" cap="none" spc="0" normalizeH="0" baseline="0" noProof="0">
                <a:ln>
                  <a:noFill/>
                </a:ln>
                <a:effectLst/>
                <a:uLnTx/>
                <a:uFillTx/>
                <a:latin typeface="Verdana"/>
                <a:ea typeface="+mn-ea"/>
                <a:cs typeface="+mn-cs"/>
              </a:rPr>
              <a:t>] </a:t>
            </a:r>
            <a:r>
              <a:rPr kumimoji="0" lang="en-US" sz="1800" b="0" i="0" u="none" strike="noStrike" kern="1200" cap="none" spc="0" normalizeH="0" baseline="0" noProof="0">
                <a:ln>
                  <a:noFill/>
                </a:ln>
                <a:solidFill>
                  <a:srgbClr val="2D2D8A"/>
                </a:solidFill>
                <a:effectLst/>
                <a:uLnTx/>
                <a:uFillTx/>
                <a:latin typeface="Verdana"/>
                <a:ea typeface="+mn-ea"/>
                <a:cs typeface="+mn-cs"/>
              </a:rPr>
              <a:t>-1</a:t>
            </a:r>
          </a:p>
        </p:txBody>
      </p:sp>
      <p:pic>
        <p:nvPicPr>
          <p:cNvPr id="6" name="Picture 2" descr="https://images.anandtech.com/doci/10366/1.PNG"/>
          <p:cNvPicPr>
            <a:picLocks noChangeAspect="1" noChangeArrowheads="1"/>
          </p:cNvPicPr>
          <p:nvPr/>
        </p:nvPicPr>
        <p:blipFill rotWithShape="1">
          <a:blip r:embed="rId2">
            <a:extLst>
              <a:ext uri="{28A0092B-C50C-407E-A947-70E740481C1C}">
                <a14:useLocalDpi xmlns:a14="http://schemas.microsoft.com/office/drawing/2010/main" val="0"/>
              </a:ext>
            </a:extLst>
          </a:blip>
          <a:srcRect l="31973" t="13741" r="32520" b="51389"/>
          <a:stretch/>
        </p:blipFill>
        <p:spPr bwMode="auto">
          <a:xfrm>
            <a:off x="2506661" y="1358770"/>
            <a:ext cx="3910544" cy="2153633"/>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2380" y="871842"/>
            <a:ext cx="9144000" cy="396918"/>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 name="TextBox 8"/>
          <p:cNvSpPr txBox="1"/>
          <p:nvPr/>
        </p:nvSpPr>
        <p:spPr>
          <a:xfrm>
            <a:off x="260682" y="871842"/>
            <a:ext cx="7050456"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ARM provides either a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 license </a:t>
            </a:r>
            <a:r>
              <a:rPr kumimoji="0" lang="en-US" sz="1600" b="0" i="0" u="none" strike="noStrike" kern="1200" cap="none" spc="0" normalizeH="0" baseline="0" noProof="0" dirty="0">
                <a:ln>
                  <a:noFill/>
                </a:ln>
                <a:solidFill>
                  <a:srgbClr val="000000"/>
                </a:solidFill>
                <a:effectLst/>
                <a:uLnTx/>
                <a:uFillTx/>
                <a:latin typeface="Verdana"/>
                <a:ea typeface="+mn-ea"/>
                <a:cs typeface="+mn-cs"/>
              </a:rPr>
              <a:t>or an </a:t>
            </a:r>
            <a:r>
              <a:rPr kumimoji="0" lang="en-US" sz="1600" b="0" i="0" u="none" strike="noStrike" kern="1200" cap="none" spc="0" normalizeH="0" baseline="0" noProof="0" dirty="0">
                <a:ln>
                  <a:noFill/>
                </a:ln>
                <a:solidFill>
                  <a:srgbClr val="FF0000"/>
                </a:solidFill>
                <a:effectLst/>
                <a:uLnTx/>
                <a:uFillTx/>
                <a:latin typeface="Verdana"/>
                <a:ea typeface="+mn-ea"/>
                <a:cs typeface="+mn-cs"/>
              </a:rPr>
              <a:t>Architecture license</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0" name="Rounded Rectangle 9"/>
          <p:cNvSpPr/>
          <p:nvPr/>
        </p:nvSpPr>
        <p:spPr bwMode="auto">
          <a:xfrm>
            <a:off x="15985" y="3844495"/>
            <a:ext cx="9114632" cy="196977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1" name="TextBox 10"/>
          <p:cNvSpPr txBox="1"/>
          <p:nvPr/>
        </p:nvSpPr>
        <p:spPr>
          <a:xfrm>
            <a:off x="229153" y="3844495"/>
            <a:ext cx="9021380" cy="1969770"/>
          </a:xfrm>
          <a:prstGeom prst="rect">
            <a:avLst/>
          </a:prstGeom>
          <a:noFill/>
        </p:spPr>
        <p:txBody>
          <a:bodyPr wrap="none" rtlCol="0">
            <a:spAutoFit/>
          </a:bodyPr>
          <a:lstStyle/>
          <a:p>
            <a:pPr marL="285750" lvl="0" indent="-285750">
              <a:buFont typeface="Arial" panose="020B0604020202020204" pitchFamily="34" charset="0"/>
              <a:buChar char="•"/>
              <a:defRPr/>
            </a:pPr>
            <a:r>
              <a:rPr lang="en-US" sz="1600" dirty="0">
                <a:solidFill>
                  <a:srgbClr val="000000"/>
                </a:solidFill>
              </a:rPr>
              <a:t> </a:t>
            </a:r>
            <a:r>
              <a:rPr lang="en-US" sz="1600" spc="-20" dirty="0">
                <a:solidFill>
                  <a:srgbClr val="000000"/>
                </a:solidFill>
              </a:rPr>
              <a:t>In case of a </a:t>
            </a:r>
            <a:r>
              <a:rPr lang="en-US" sz="1600" spc="-20" dirty="0">
                <a:solidFill>
                  <a:srgbClr val="FF0000"/>
                </a:solidFill>
              </a:rPr>
              <a:t>Cortex license </a:t>
            </a:r>
            <a:r>
              <a:rPr lang="en-US" sz="1600" spc="-20" dirty="0">
                <a:solidFill>
                  <a:srgbClr val="000000"/>
                </a:solidFill>
              </a:rPr>
              <a:t>the licensee gets a </a:t>
            </a:r>
            <a:r>
              <a:rPr lang="en-US" sz="1600" spc="-20" dirty="0">
                <a:solidFill>
                  <a:srgbClr val="0070C0"/>
                </a:solidFill>
              </a:rPr>
              <a:t>complete standard microarchitecture </a:t>
            </a:r>
          </a:p>
          <a:p>
            <a:pPr lvl="0">
              <a:defRPr/>
            </a:pPr>
            <a:r>
              <a:rPr lang="en-US" sz="1600" dirty="0">
                <a:solidFill>
                  <a:srgbClr val="000000"/>
                </a:solidFill>
              </a:rPr>
              <a:t>      design (IP) with </a:t>
            </a:r>
            <a:r>
              <a:rPr lang="en-US" sz="1600" dirty="0">
                <a:solidFill>
                  <a:srgbClr val="0070C0"/>
                </a:solidFill>
              </a:rPr>
              <a:t>flexible configuration options</a:t>
            </a:r>
            <a:r>
              <a:rPr lang="en-US" sz="1600" dirty="0">
                <a:solidFill>
                  <a:srgbClr val="000000"/>
                </a:solidFill>
              </a:rPr>
              <a:t>, e.g. for the sizes of the L1 or L2</a:t>
            </a:r>
          </a:p>
          <a:p>
            <a:pPr lvl="0">
              <a:spcAft>
                <a:spcPts val="600"/>
              </a:spcAft>
              <a:defRPr/>
            </a:pPr>
            <a:r>
              <a:rPr lang="en-US" sz="1600" dirty="0">
                <a:solidFill>
                  <a:srgbClr val="000000"/>
                </a:solidFill>
              </a:rPr>
              <a:t>      caches.</a:t>
            </a:r>
          </a:p>
          <a:p>
            <a:pPr marL="285750" lvl="0" indent="-285750">
              <a:buFont typeface="Arial" panose="020B0604020202020204" pitchFamily="34" charset="0"/>
              <a:buChar char="•"/>
              <a:defRPr/>
            </a:pPr>
            <a:r>
              <a:rPr lang="en-US" sz="1600" dirty="0">
                <a:solidFill>
                  <a:srgbClr val="000000"/>
                </a:solidFill>
              </a:rPr>
              <a:t>The </a:t>
            </a:r>
            <a:r>
              <a:rPr lang="en-US" sz="1600" dirty="0">
                <a:solidFill>
                  <a:srgbClr val="FF0000"/>
                </a:solidFill>
              </a:rPr>
              <a:t>Architecture license </a:t>
            </a:r>
            <a:r>
              <a:rPr lang="en-US" sz="1600" dirty="0">
                <a:solidFill>
                  <a:srgbClr val="000000"/>
                </a:solidFill>
              </a:rPr>
              <a:t>allows </a:t>
            </a:r>
            <a:r>
              <a:rPr lang="en-US" sz="1600" dirty="0">
                <a:solidFill>
                  <a:srgbClr val="0070C0"/>
                </a:solidFill>
              </a:rPr>
              <a:t>using the ARM ISA </a:t>
            </a:r>
            <a:r>
              <a:rPr lang="en-US" sz="1600" dirty="0">
                <a:solidFill>
                  <a:srgbClr val="000000"/>
                </a:solidFill>
              </a:rPr>
              <a:t>and the licensee has to design</a:t>
            </a:r>
          </a:p>
          <a:p>
            <a:pPr lvl="0">
              <a:spcAft>
                <a:spcPts val="600"/>
              </a:spcAft>
              <a:defRPr/>
            </a:pPr>
            <a:r>
              <a:rPr lang="en-US" sz="1600" dirty="0">
                <a:solidFill>
                  <a:srgbClr val="000000"/>
                </a:solidFill>
              </a:rPr>
              <a:t>       their </a:t>
            </a:r>
            <a:r>
              <a:rPr lang="en-US" sz="1600" dirty="0">
                <a:solidFill>
                  <a:srgbClr val="0070C0"/>
                </a:solidFill>
              </a:rPr>
              <a:t>custom microarchitecture, </a:t>
            </a:r>
            <a:r>
              <a:rPr lang="en-US" sz="1600" dirty="0"/>
              <a:t>which leads to a </a:t>
            </a:r>
            <a:r>
              <a:rPr lang="en-US" sz="1600" dirty="0">
                <a:solidFill>
                  <a:srgbClr val="0070C0"/>
                </a:solidFill>
              </a:rPr>
              <a:t>proprietary CPU.</a:t>
            </a:r>
          </a:p>
          <a:p>
            <a:pPr lvl="0">
              <a:defRPr/>
            </a:pPr>
            <a:r>
              <a:rPr lang="en-US" sz="1600" dirty="0">
                <a:solidFill>
                  <a:srgbClr val="000000"/>
                </a:solidFill>
              </a:rPr>
              <a:t>     E.g. Apple or Samsung bought an Architecture license, designed their CPUs</a:t>
            </a:r>
          </a:p>
          <a:p>
            <a:pPr lvl="0">
              <a:spcAft>
                <a:spcPts val="600"/>
              </a:spcAft>
              <a:defRPr/>
            </a:pPr>
            <a:r>
              <a:rPr lang="en-US" sz="1600" dirty="0">
                <a:solidFill>
                  <a:srgbClr val="000000"/>
                </a:solidFill>
              </a:rPr>
              <a:t>      and named them as they liked.</a:t>
            </a:r>
          </a:p>
        </p:txBody>
      </p:sp>
    </p:spTree>
    <p:extLst>
      <p:ext uri="{BB962C8B-B14F-4D97-AF65-F5344CB8AC3E}">
        <p14:creationId xmlns:p14="http://schemas.microsoft.com/office/powerpoint/2010/main" val="14075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additive="base">
                                        <p:cTn id="3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 calcmode="lin" valueType="num">
                                      <p:cBhvr additive="base">
                                        <p:cTn id="39"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additive="base">
                                        <p:cTn id="4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891703"/>
            <a:ext cx="810119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5.1 Main extensions of the Armv9-A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0033226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5.1 Main extensions of the Armv9-A ISA (1)</a:t>
            </a:r>
          </a:p>
        </p:txBody>
      </p:sp>
      <p:sp>
        <p:nvSpPr>
          <p:cNvPr id="4" name="Szövegdoboz 3"/>
          <p:cNvSpPr txBox="1"/>
          <p:nvPr/>
        </p:nvSpPr>
        <p:spPr>
          <a:xfrm>
            <a:off x="77942" y="440668"/>
            <a:ext cx="7830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b="0" i="0" u="none" strike="noStrike" kern="1200" cap="none" spc="0" normalizeH="0" baseline="0" noProof="0" dirty="0">
                <a:ln>
                  <a:noFill/>
                </a:ln>
                <a:solidFill>
                  <a:srgbClr val="2D2D8A"/>
                </a:solidFill>
                <a:effectLst/>
                <a:uLnTx/>
                <a:uFillTx/>
                <a:latin typeface="Verdana"/>
                <a:ea typeface="+mn-ea"/>
                <a:cs typeface="+mn-cs"/>
              </a:rPr>
              <a:t>5.1 Main extensions of the Armv9-A </a:t>
            </a:r>
            <a:r>
              <a:rPr kumimoji="0" lang="hu-HU" b="0" i="0" u="none" strike="noStrike" kern="1200" cap="none" spc="0" normalizeH="0" baseline="0" noProof="0" dirty="0">
                <a:ln>
                  <a:noFill/>
                </a:ln>
                <a:solidFill>
                  <a:srgbClr val="2D2D8A"/>
                </a:solidFill>
                <a:effectLst/>
                <a:uLnTx/>
                <a:uFillTx/>
                <a:latin typeface="Verdana"/>
                <a:ea typeface="+mn-ea"/>
                <a:cs typeface="+mn-cs"/>
              </a:rPr>
              <a:t>ISA </a:t>
            </a:r>
            <a:r>
              <a:rPr kumimoji="0" lang="hu-HU" b="0" i="0" u="none" strike="noStrike" kern="1200" cap="none" spc="0" normalizeH="0" baseline="0" noProof="0" dirty="0">
                <a:ln>
                  <a:noFill/>
                </a:ln>
                <a:effectLst/>
                <a:uLnTx/>
                <a:uFillTx/>
                <a:latin typeface="Verdana"/>
                <a:ea typeface="+mn-ea"/>
                <a:cs typeface="+mn-cs"/>
              </a:rPr>
              <a:t>[154]</a:t>
            </a:r>
            <a:r>
              <a:rPr kumimoji="0" lang="en-GB" b="0" i="0" u="none" strike="noStrike" kern="1200" cap="none" spc="0" normalizeH="0" baseline="0" noProof="0" dirty="0">
                <a:ln>
                  <a:noFill/>
                </a:ln>
                <a:effectLst/>
                <a:uLnTx/>
                <a:uFillTx/>
                <a:latin typeface="Verdana"/>
                <a:ea typeface="+mn-ea"/>
                <a:cs typeface="+mn-cs"/>
              </a:rPr>
              <a:t>, [</a:t>
            </a:r>
            <a:r>
              <a:rPr kumimoji="0" lang="hu-HU" b="0" i="0" u="none" strike="noStrike" kern="1200" cap="none" spc="0" normalizeH="0" baseline="0" noProof="0" dirty="0">
                <a:ln>
                  <a:noFill/>
                </a:ln>
                <a:effectLst/>
                <a:uLnTx/>
                <a:uFillTx/>
                <a:latin typeface="Verdana"/>
                <a:ea typeface="+mn-ea"/>
                <a:cs typeface="+mn-cs"/>
              </a:rPr>
              <a:t>144</a:t>
            </a:r>
            <a:r>
              <a:rPr kumimoji="0" lang="en-GB" b="0" i="0" u="none" strike="noStrike" kern="1200" cap="none" spc="0" normalizeH="0" baseline="0" noProof="0" dirty="0">
                <a:ln>
                  <a:noFill/>
                </a:ln>
                <a:effectLst/>
                <a:uLnTx/>
                <a:uFillTx/>
                <a:latin typeface="Verdana"/>
                <a:ea typeface="+mn-ea"/>
                <a:cs typeface="+mn-cs"/>
              </a:rPr>
              <a:t>]</a:t>
            </a:r>
            <a:r>
              <a:rPr kumimoji="0" lang="en-GB" b="0" i="0" u="none" strike="noStrike" kern="1200" cap="none" spc="0" normalizeH="0" baseline="0" noProof="0" dirty="0">
                <a:ln>
                  <a:noFill/>
                </a:ln>
                <a:solidFill>
                  <a:srgbClr val="2D2D8A"/>
                </a:solidFill>
                <a:effectLst/>
                <a:uLnTx/>
                <a:uFillTx/>
                <a:latin typeface="Verdana"/>
                <a:ea typeface="+mn-ea"/>
                <a:cs typeface="+mn-cs"/>
              </a:rPr>
              <a:t> -1 </a:t>
            </a:r>
            <a:r>
              <a:rPr kumimoji="0" lang="en-GB" b="0" i="0" u="none" strike="noStrike" kern="1200" cap="none" spc="0" normalizeH="0" baseline="0" noProof="0" dirty="0">
                <a:ln>
                  <a:noFill/>
                </a:ln>
                <a:solidFill>
                  <a:srgbClr val="0070C0"/>
                </a:solidFill>
                <a:effectLst/>
                <a:uLnTx/>
                <a:uFillTx/>
                <a:latin typeface="Verdana"/>
                <a:ea typeface="+mn-ea"/>
                <a:cs typeface="+mn-cs"/>
              </a:rPr>
              <a:t>           </a:t>
            </a:r>
            <a:endParaRPr kumimoji="0" lang="en-US"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9" name="Group 8"/>
          <p:cNvGrpSpPr/>
          <p:nvPr/>
        </p:nvGrpSpPr>
        <p:grpSpPr>
          <a:xfrm>
            <a:off x="114300" y="1341499"/>
            <a:ext cx="8915400" cy="3448051"/>
            <a:chOff x="114300" y="1628800"/>
            <a:chExt cx="8915400" cy="3448051"/>
          </a:xfrm>
        </p:grpSpPr>
        <p:pic>
          <p:nvPicPr>
            <p:cNvPr id="11266" name="Picture 2" descr="http://3s81si1s5ygj3mzby34dq6qf-wpengine.netdna-ssl.com/wp-content/uploads/2021/03/arm-vision-architecture-road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628800"/>
              <a:ext cx="8915400" cy="34480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mages.anandtech.com/doci/16584/car_678x452.png"/>
            <p:cNvPicPr>
              <a:picLocks noChangeAspect="1" noChangeArrowheads="1"/>
            </p:cNvPicPr>
            <p:nvPr/>
          </p:nvPicPr>
          <p:blipFill rotWithShape="1">
            <a:blip r:embed="rId3">
              <a:extLst>
                <a:ext uri="{28A0092B-C50C-407E-A947-70E740481C1C}">
                  <a14:useLocalDpi xmlns:a14="http://schemas.microsoft.com/office/drawing/2010/main" val="0"/>
                </a:ext>
              </a:extLst>
            </a:blip>
            <a:srcRect l="58046" t="8650" r="8441" b="1138"/>
            <a:stretch/>
          </p:blipFill>
          <p:spPr bwMode="auto">
            <a:xfrm>
              <a:off x="6355427" y="1663051"/>
              <a:ext cx="2582058" cy="341379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115191" y="4949545"/>
              <a:ext cx="1981534" cy="126000"/>
            </a:xfrm>
            <a:prstGeom prst="roundRect">
              <a:avLst/>
            </a:prstGeom>
            <a:solidFill>
              <a:schemeClr val="tx1">
                <a:lumMod val="75000"/>
                <a:lumOff val="2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grpSp>
      <p:sp>
        <p:nvSpPr>
          <p:cNvPr id="11" name="Rounded Rectangle 10"/>
          <p:cNvSpPr/>
          <p:nvPr/>
        </p:nvSpPr>
        <p:spPr bwMode="auto">
          <a:xfrm>
            <a:off x="3357563" y="3335349"/>
            <a:ext cx="854397" cy="194062"/>
          </a:xfrm>
          <a:prstGeom prst="roundRect">
            <a:avLst/>
          </a:prstGeom>
          <a:solidFill>
            <a:srgbClr val="3D3D3D"/>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13" name="TextBox 12"/>
          <p:cNvSpPr txBox="1"/>
          <p:nvPr/>
        </p:nvSpPr>
        <p:spPr>
          <a:xfrm>
            <a:off x="3186366" y="3317629"/>
            <a:ext cx="1293169" cy="230832"/>
          </a:xfrm>
          <a:prstGeom prst="rect">
            <a:avLst/>
          </a:prstGeom>
          <a:noFill/>
        </p:spPr>
        <p:txBody>
          <a:bodyPr wrap="square" rtlCol="0">
            <a:spAutoFit/>
          </a:bodyPr>
          <a:lstStyle/>
          <a:p>
            <a:r>
              <a:rPr lang="en-GB" sz="900">
                <a:solidFill>
                  <a:srgbClr val="84AE5A"/>
                </a:solidFill>
              </a:rPr>
              <a:t>Adv. SIMD (NEON) </a:t>
            </a:r>
          </a:p>
        </p:txBody>
      </p:sp>
      <p:sp>
        <p:nvSpPr>
          <p:cNvPr id="3" name="Rectangle 2"/>
          <p:cNvSpPr/>
          <p:nvPr/>
        </p:nvSpPr>
        <p:spPr bwMode="auto">
          <a:xfrm>
            <a:off x="6355427" y="1423878"/>
            <a:ext cx="2582058" cy="3024000"/>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6" name="TextBox 5"/>
          <p:cNvSpPr txBox="1"/>
          <p:nvPr/>
        </p:nvSpPr>
        <p:spPr>
          <a:xfrm>
            <a:off x="550882" y="764704"/>
            <a:ext cx="2940998" cy="369332"/>
          </a:xfrm>
          <a:prstGeom prst="rect">
            <a:avLst/>
          </a:prstGeom>
          <a:noFill/>
        </p:spPr>
        <p:txBody>
          <a:bodyPr wrap="none" rtlCol="0">
            <a:spAutoFit/>
          </a:bodyPr>
          <a:lstStyle/>
          <a:p>
            <a:r>
              <a:rPr lang="en-US">
                <a:solidFill>
                  <a:schemeClr val="accent6"/>
                </a:solidFill>
              </a:rPr>
              <a:t>Evolution</a:t>
            </a:r>
            <a:r>
              <a:rPr lang="en-US" sz="1600">
                <a:solidFill>
                  <a:schemeClr val="accent6"/>
                </a:solidFill>
              </a:rPr>
              <a:t> of the Arm ISA </a:t>
            </a:r>
          </a:p>
        </p:txBody>
      </p:sp>
      <p:sp>
        <p:nvSpPr>
          <p:cNvPr id="10" name="Rounded Rectangle 9"/>
          <p:cNvSpPr/>
          <p:nvPr/>
        </p:nvSpPr>
        <p:spPr bwMode="auto">
          <a:xfrm>
            <a:off x="20509" y="5402727"/>
            <a:ext cx="9109075" cy="619909"/>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4" name="TextBox 13"/>
          <p:cNvSpPr txBox="1"/>
          <p:nvPr/>
        </p:nvSpPr>
        <p:spPr>
          <a:xfrm>
            <a:off x="115191" y="5050528"/>
            <a:ext cx="7284558" cy="338554"/>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sz="1600" dirty="0"/>
              <a:t>It was a long evolution path until the Armv9, as illustrated above.</a:t>
            </a:r>
          </a:p>
        </p:txBody>
      </p:sp>
      <p:sp>
        <p:nvSpPr>
          <p:cNvPr id="7" name="TextBox 6"/>
          <p:cNvSpPr txBox="1"/>
          <p:nvPr/>
        </p:nvSpPr>
        <p:spPr>
          <a:xfrm>
            <a:off x="71438" y="6390292"/>
            <a:ext cx="2441694" cy="338554"/>
          </a:xfrm>
          <a:prstGeom prst="rect">
            <a:avLst/>
          </a:prstGeom>
          <a:noFill/>
        </p:spPr>
        <p:txBody>
          <a:bodyPr wrap="none" rtlCol="0">
            <a:spAutoFit/>
          </a:bodyPr>
          <a:lstStyle/>
          <a:p>
            <a:r>
              <a:rPr lang="en-US" sz="1600" dirty="0"/>
              <a:t>ML: Machine Learning</a:t>
            </a:r>
          </a:p>
        </p:txBody>
      </p:sp>
      <p:sp>
        <p:nvSpPr>
          <p:cNvPr id="15" name="TextBox 14"/>
          <p:cNvSpPr txBox="1"/>
          <p:nvPr/>
        </p:nvSpPr>
        <p:spPr>
          <a:xfrm>
            <a:off x="114300" y="5486402"/>
            <a:ext cx="9387052" cy="584775"/>
          </a:xfrm>
          <a:prstGeom prst="rect">
            <a:avLst/>
          </a:prstGeom>
          <a:noFill/>
        </p:spPr>
        <p:txBody>
          <a:bodyPr wrap="square" rtlCol="0">
            <a:spAutoFit/>
          </a:bodyPr>
          <a:lstStyle/>
          <a:p>
            <a:pPr marL="285750" indent="-285750">
              <a:buFont typeface="Arial" panose="020B0604020202020204" pitchFamily="34" charset="0"/>
              <a:buChar char="•"/>
            </a:pPr>
            <a:r>
              <a:rPr lang="en-US" sz="1600"/>
              <a:t>As seen in the Figure, Armv9’s enhancements focus on vector processing, ML, DSP </a:t>
            </a:r>
          </a:p>
          <a:p>
            <a:r>
              <a:rPr lang="en-US" sz="1600"/>
              <a:t>      and security.  </a:t>
            </a:r>
            <a:endParaRPr lang="en-US" sz="1600" dirty="0"/>
          </a:p>
        </p:txBody>
      </p:sp>
    </p:spTree>
    <p:extLst>
      <p:ext uri="{BB962C8B-B14F-4D97-AF65-F5344CB8AC3E}">
        <p14:creationId xmlns:p14="http://schemas.microsoft.com/office/powerpoint/2010/main" val="149551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3" grpId="0" animBg="1"/>
      <p:bldP spid="6" grpId="0"/>
      <p:bldP spid="10" grpId="0" animBg="1"/>
      <p:bldP spid="7" grpId="0"/>
      <p:bldP spid="15"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5.1 Main extensions of the Armv9-A ISA (2)</a:t>
            </a:r>
            <a:endParaRPr lang="en-GB" sz="1700" kern="1200" dirty="0">
              <a:solidFill>
                <a:srgbClr val="FFFFFF"/>
              </a:solidFill>
            </a:endParaRPr>
          </a:p>
        </p:txBody>
      </p:sp>
      <p:sp>
        <p:nvSpPr>
          <p:cNvPr id="3" name="TextBox 2"/>
          <p:cNvSpPr txBox="1"/>
          <p:nvPr/>
        </p:nvSpPr>
        <p:spPr>
          <a:xfrm>
            <a:off x="86410" y="440668"/>
            <a:ext cx="8832290" cy="369332"/>
          </a:xfrm>
          <a:prstGeom prst="rect">
            <a:avLst/>
          </a:prstGeom>
          <a:noFill/>
        </p:spPr>
        <p:txBody>
          <a:bodyPr wrap="square" rtlCol="0">
            <a:spAutoFit/>
          </a:bodyPr>
          <a:lstStyle/>
          <a:p>
            <a:pPr lvl="0" fontAlgn="base">
              <a:spcBef>
                <a:spcPct val="0"/>
              </a:spcBef>
              <a:spcAft>
                <a:spcPct val="0"/>
              </a:spcAft>
              <a:defRPr/>
            </a:pPr>
            <a:r>
              <a:rPr lang="en-US">
                <a:solidFill>
                  <a:schemeClr val="accent6"/>
                </a:solidFill>
              </a:rPr>
              <a:t>Introduction of the Armv9-A ISA extension and Cortex-A cores based on it</a:t>
            </a:r>
          </a:p>
        </p:txBody>
      </p:sp>
      <p:sp>
        <p:nvSpPr>
          <p:cNvPr id="4" name="Rounded Rectangle 3"/>
          <p:cNvSpPr/>
          <p:nvPr/>
        </p:nvSpPr>
        <p:spPr bwMode="auto">
          <a:xfrm>
            <a:off x="508" y="782997"/>
            <a:ext cx="9144000" cy="36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Szövegdoboz 5"/>
          <p:cNvSpPr txBox="1"/>
          <p:nvPr/>
        </p:nvSpPr>
        <p:spPr>
          <a:xfrm>
            <a:off x="251520" y="800708"/>
            <a:ext cx="9272343"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kumimoji="0" lang="en-GB" sz="1600" b="0" i="0" u="none" strike="noStrike" kern="1200" cap="none" spc="0" normalizeH="0" baseline="0" noProof="0">
                <a:ln>
                  <a:noFill/>
                </a:ln>
                <a:solidFill>
                  <a:srgbClr val="000000"/>
                </a:solidFill>
                <a:effectLst/>
                <a:uLnTx/>
                <a:uFillTx/>
                <a:latin typeface="Verdana"/>
                <a:ea typeface="+mn-ea"/>
                <a:cs typeface="+mn-cs"/>
              </a:rPr>
              <a:t>ARM announced the Armv9 ISA in </a:t>
            </a:r>
            <a:r>
              <a:rPr lang="hu-HU" sz="1600">
                <a:solidFill>
                  <a:srgbClr val="0070C0"/>
                </a:solidFill>
              </a:rPr>
              <a:t>03/2021</a:t>
            </a:r>
            <a:r>
              <a:rPr lang="en-GB" sz="1600">
                <a:solidFill>
                  <a:srgbClr val="0070C0"/>
                </a:solidFill>
              </a:rPr>
              <a:t>.</a:t>
            </a:r>
            <a:endParaRPr kumimoji="0" lang="en-GB" sz="1600" b="0" i="0" u="none" strike="noStrike" kern="1200" cap="none" spc="0" normalizeH="0" baseline="0" noProof="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Verdana"/>
                <a:ea typeface="+mn-ea"/>
                <a:cs typeface="+mn-cs"/>
              </a:rPr>
              <a:t>The </a:t>
            </a:r>
            <a:r>
              <a:rPr kumimoji="0" lang="hu-HU" sz="1600" b="0" i="0" u="none" strike="noStrike" kern="1200" cap="none" spc="0" normalizeH="0" baseline="0" noProof="0" err="1">
                <a:ln>
                  <a:noFill/>
                </a:ln>
                <a:solidFill>
                  <a:srgbClr val="0070C0"/>
                </a:solidFill>
                <a:effectLst/>
                <a:uLnTx/>
                <a:uFillTx/>
                <a:latin typeface="Verdana"/>
                <a:ea typeface="+mn-ea"/>
                <a:cs typeface="+mn-cs"/>
              </a:rPr>
              <a:t>first</a:t>
            </a:r>
            <a:r>
              <a:rPr kumimoji="0" lang="hu-HU" sz="1600" b="0" i="0" u="none" strike="noStrike" kern="1200" cap="none" spc="0" normalizeH="0" baseline="0" noProof="0">
                <a:ln>
                  <a:noFill/>
                </a:ln>
                <a:solidFill>
                  <a:srgbClr val="0070C0"/>
                </a:solidFill>
                <a:effectLst/>
                <a:uLnTx/>
                <a:uFillTx/>
                <a:latin typeface="Verdana"/>
                <a:ea typeface="+mn-ea"/>
                <a:cs typeface="+mn-cs"/>
              </a:rPr>
              <a:t> </a:t>
            </a:r>
            <a:r>
              <a:rPr kumimoji="0" lang="en-US" sz="1600" b="0" i="0" u="none" strike="noStrike" kern="1200" cap="none" spc="0" normalizeH="0" baseline="0" noProof="0">
                <a:ln>
                  <a:noFill/>
                </a:ln>
                <a:solidFill>
                  <a:srgbClr val="0070C0"/>
                </a:solidFill>
                <a:effectLst/>
                <a:uLnTx/>
                <a:uFillTx/>
                <a:latin typeface="Verdana"/>
                <a:ea typeface="+mn-ea"/>
                <a:cs typeface="+mn-cs"/>
              </a:rPr>
              <a:t>core</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en-US" sz="1600" b="0" i="0" u="none" strike="noStrike" kern="1200" cap="none" spc="0" normalizeH="0" baseline="0" noProof="0">
                <a:ln>
                  <a:noFill/>
                </a:ln>
                <a:solidFill>
                  <a:srgbClr val="000000"/>
                </a:solidFill>
                <a:effectLst/>
                <a:uLnTx/>
                <a:uFillTx/>
                <a:latin typeface="Verdana"/>
                <a:ea typeface="+mn-ea"/>
                <a:cs typeface="+mn-cs"/>
              </a:rPr>
              <a:t>that</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en-GB" sz="1600" b="0" i="0" u="none" strike="noStrike" kern="1200" cap="none" spc="0" normalizeH="0" baseline="0" noProof="0">
                <a:ln>
                  <a:noFill/>
                </a:ln>
                <a:solidFill>
                  <a:srgbClr val="000000"/>
                </a:solidFill>
                <a:effectLst/>
                <a:uLnTx/>
                <a:uFillTx/>
                <a:latin typeface="Verdana"/>
                <a:ea typeface="+mn-ea"/>
                <a:cs typeface="+mn-cs"/>
              </a:rPr>
              <a:t>implemented</a:t>
            </a:r>
            <a:r>
              <a:rPr kumimoji="0" lang="hu-HU" sz="1600" b="0" i="0" u="none" strike="noStrike" kern="1200" cap="none" spc="0" normalizeH="0" baseline="0" noProof="0">
                <a:ln>
                  <a:noFill/>
                </a:ln>
                <a:solidFill>
                  <a:srgbClr val="000000"/>
                </a:solidFill>
                <a:effectLst/>
                <a:uLnTx/>
                <a:uFillTx/>
                <a:latin typeface="Verdana"/>
                <a:ea typeface="+mn-ea"/>
                <a:cs typeface="+mn-cs"/>
              </a:rPr>
              <a:t> Armv9</a:t>
            </a:r>
            <a:r>
              <a:rPr kumimoji="0" lang="en-US" sz="1600" b="0" i="0" u="none" strike="noStrike" kern="1200" cap="none" spc="0" normalizeH="0" baseline="0" noProof="0">
                <a:ln>
                  <a:noFill/>
                </a:ln>
                <a:solidFill>
                  <a:srgbClr val="000000"/>
                </a:solidFill>
                <a:effectLst/>
                <a:uLnTx/>
                <a:uFillTx/>
                <a:latin typeface="Verdana"/>
                <a:ea typeface="+mn-ea"/>
                <a:cs typeface="+mn-cs"/>
              </a:rPr>
              <a:t>-A</a:t>
            </a:r>
            <a:r>
              <a:rPr kumimoji="0" lang="hu-HU" sz="1600" b="0" i="0" u="none" strike="noStrike" kern="1200" cap="none" spc="0" normalizeH="0" baseline="0" noProof="0">
                <a:ln>
                  <a:noFill/>
                </a:ln>
                <a:solidFill>
                  <a:srgbClr val="000000"/>
                </a:solidFill>
                <a:effectLst/>
                <a:uLnTx/>
                <a:uFillTx/>
                <a:latin typeface="Verdana"/>
                <a:ea typeface="+mn-ea"/>
                <a:cs typeface="+mn-cs"/>
              </a:rPr>
              <a:t> ISA is the </a:t>
            </a:r>
            <a:r>
              <a:rPr kumimoji="0" lang="en-GB" sz="1600" b="0" i="0" u="none" strike="noStrike" kern="1200" cap="none" spc="0" normalizeH="0" baseline="0" noProof="0">
                <a:ln>
                  <a:noFill/>
                </a:ln>
                <a:solidFill>
                  <a:srgbClr val="0070C0"/>
                </a:solidFill>
                <a:effectLst/>
                <a:uLnTx/>
                <a:uFillTx/>
                <a:latin typeface="Verdana"/>
                <a:ea typeface="+mn-ea"/>
                <a:cs typeface="+mn-cs"/>
              </a:rPr>
              <a:t>server</a:t>
            </a:r>
            <a:r>
              <a:rPr kumimoji="0" lang="en-GB" sz="1600" b="0" i="0" u="none" strike="noStrike" kern="1200" cap="none" spc="0" normalizeH="0" baseline="0" noProof="0">
                <a:ln>
                  <a:noFill/>
                </a:ln>
                <a:solidFill>
                  <a:srgbClr val="000000"/>
                </a:solidFill>
                <a:effectLst/>
                <a:uLnTx/>
                <a:uFillTx/>
                <a:latin typeface="Verdana"/>
                <a:ea typeface="+mn-ea"/>
                <a:cs typeface="+mn-cs"/>
              </a:rPr>
              <a:t> oriented </a:t>
            </a:r>
            <a:r>
              <a:rPr kumimoji="0" lang="en-GB" sz="1600" b="0" i="0" u="none" strike="noStrike" kern="1200" cap="none" spc="0" normalizeH="0" baseline="0" noProof="0" err="1">
                <a:ln>
                  <a:noFill/>
                </a:ln>
                <a:solidFill>
                  <a:srgbClr val="0070C0"/>
                </a:solidFill>
                <a:effectLst/>
                <a:uLnTx/>
                <a:uFillTx/>
                <a:latin typeface="Verdana"/>
                <a:ea typeface="+mn-ea"/>
                <a:cs typeface="+mn-cs"/>
              </a:rPr>
              <a:t>Neoverse</a:t>
            </a:r>
            <a:r>
              <a:rPr kumimoji="0" lang="en-GB" sz="1600" b="0" i="0" u="none" strike="noStrike" kern="1200" cap="none" spc="0" normalizeH="0" baseline="0" noProof="0">
                <a:ln>
                  <a:noFill/>
                </a:ln>
                <a:solidFill>
                  <a:srgbClr val="0070C0"/>
                </a:solidFill>
                <a:effectLst/>
                <a:uLnTx/>
                <a:uFillTx/>
                <a:latin typeface="Verdana"/>
                <a:ea typeface="+mn-ea"/>
                <a:cs typeface="+mn-cs"/>
              </a:rPr>
              <a:t> N2</a:t>
            </a:r>
          </a:p>
          <a:p>
            <a:pPr marR="0" lvl="0" algn="l" defTabSz="914400" rtl="0" eaLnBrk="1" fontAlgn="auto" latinLnBrk="0" hangingPunct="1">
              <a:lnSpc>
                <a:spcPct val="100000"/>
              </a:lnSpc>
              <a:spcBef>
                <a:spcPts val="0"/>
              </a:spcBef>
              <a:spcAft>
                <a:spcPts val="0"/>
              </a:spcAft>
              <a:buClrTx/>
              <a:buSzTx/>
              <a:tabLst/>
              <a:defRPr/>
            </a:pPr>
            <a:r>
              <a:rPr lang="en-GB" sz="1600">
                <a:solidFill>
                  <a:srgbClr val="000000"/>
                </a:solidFill>
                <a:latin typeface="Verdana"/>
              </a:rPr>
              <a:t>      </a:t>
            </a:r>
            <a:r>
              <a:rPr kumimoji="0" lang="en-US" sz="1600" b="0" i="0" u="none" strike="noStrike" kern="1200" cap="none" spc="0" normalizeH="0" baseline="0" noProof="0">
                <a:ln>
                  <a:noFill/>
                </a:ln>
                <a:solidFill>
                  <a:srgbClr val="0070C0"/>
                </a:solidFill>
                <a:effectLst/>
                <a:uLnTx/>
                <a:uFillTx/>
                <a:latin typeface="Verdana"/>
                <a:ea typeface="+mn-ea"/>
                <a:cs typeface="+mn-cs"/>
              </a:rPr>
              <a:t>core</a:t>
            </a:r>
            <a:r>
              <a:rPr kumimoji="0" lang="hu-HU" sz="1600" b="0" i="0" u="none" strike="noStrike" kern="1200" cap="none" spc="0" normalizeH="0" baseline="0" noProof="0">
                <a:ln>
                  <a:noFill/>
                </a:ln>
                <a:solidFill>
                  <a:srgbClr val="000000"/>
                </a:solidFill>
                <a:effectLst/>
                <a:uLnTx/>
                <a:uFillTx/>
                <a:latin typeface="Verdana"/>
                <a:ea typeface="+mn-ea"/>
                <a:cs typeface="+mn-cs"/>
              </a:rPr>
              <a:t>, introduced in </a:t>
            </a:r>
            <a:r>
              <a:rPr kumimoji="0" lang="hu-HU" sz="1600" b="0" i="0" u="none" strike="noStrike" kern="1200" cap="none" spc="0" normalizeH="0" baseline="0" noProof="0">
                <a:ln>
                  <a:noFill/>
                </a:ln>
                <a:solidFill>
                  <a:srgbClr val="0070C0"/>
                </a:solidFill>
                <a:effectLst/>
                <a:uLnTx/>
                <a:uFillTx/>
                <a:latin typeface="Verdana"/>
                <a:ea typeface="+mn-ea"/>
                <a:cs typeface="+mn-cs"/>
              </a:rPr>
              <a:t>04/2021</a:t>
            </a:r>
            <a:r>
              <a:rPr kumimoji="0" lang="en-GB" sz="1600" b="0" i="0" u="none" strike="noStrike" kern="1200" cap="none" spc="0" normalizeH="0" baseline="0" noProof="0">
                <a:ln>
                  <a:noFill/>
                </a:ln>
                <a:solidFill>
                  <a:srgbClr val="000000"/>
                </a:solidFill>
                <a:effectLst/>
                <a:uLnTx/>
                <a:uFillTx/>
                <a:latin typeface="Verdana"/>
                <a:ea typeface="+mn-ea"/>
                <a:cs typeface="+mn-cs"/>
              </a:rPr>
              <a:t> followed</a:t>
            </a:r>
            <a:r>
              <a:rPr kumimoji="0" lang="en-GB" sz="1600" b="0" i="0" u="none" strike="noStrike" kern="1200" cap="none" spc="0" normalizeH="0" noProof="0">
                <a:ln>
                  <a:noFill/>
                </a:ln>
                <a:solidFill>
                  <a:srgbClr val="000000"/>
                </a:solidFill>
                <a:effectLst/>
                <a:uLnTx/>
                <a:uFillTx/>
                <a:latin typeface="Verdana"/>
                <a:ea typeface="+mn-ea"/>
                <a:cs typeface="+mn-cs"/>
              </a:rPr>
              <a:t> by the </a:t>
            </a:r>
            <a:r>
              <a:rPr kumimoji="0" lang="en-GB" sz="1600" b="0" i="0" u="none" strike="noStrike" kern="1200" cap="none" spc="0" normalizeH="0" noProof="0">
                <a:ln>
                  <a:noFill/>
                </a:ln>
                <a:solidFill>
                  <a:srgbClr val="0070C0"/>
                </a:solidFill>
                <a:effectLst/>
                <a:uLnTx/>
                <a:uFillTx/>
                <a:latin typeface="Verdana"/>
                <a:ea typeface="+mn-ea"/>
                <a:cs typeface="+mn-cs"/>
              </a:rPr>
              <a:t>mobile </a:t>
            </a:r>
            <a:r>
              <a:rPr kumimoji="0" lang="en-GB" sz="1600" b="0" i="0" u="none" strike="noStrike" kern="1200" cap="none" spc="0" normalizeH="0" noProof="0">
                <a:ln>
                  <a:noFill/>
                </a:ln>
                <a:solidFill>
                  <a:srgbClr val="000000"/>
                </a:solidFill>
                <a:effectLst/>
                <a:uLnTx/>
                <a:uFillTx/>
                <a:latin typeface="Verdana"/>
                <a:ea typeface="+mn-ea"/>
                <a:cs typeface="+mn-cs"/>
              </a:rPr>
              <a:t>oriented </a:t>
            </a:r>
            <a:r>
              <a:rPr kumimoji="0" lang="en-GB" sz="1600" b="0" i="0" u="none" strike="noStrike" kern="1200" cap="none" spc="0" normalizeH="0" noProof="0">
                <a:ln>
                  <a:noFill/>
                </a:ln>
                <a:solidFill>
                  <a:srgbClr val="0070C0"/>
                </a:solidFill>
                <a:effectLst/>
                <a:uLnTx/>
                <a:uFillTx/>
                <a:latin typeface="Verdana"/>
                <a:ea typeface="+mn-ea"/>
                <a:cs typeface="+mn-cs"/>
              </a:rPr>
              <a:t>Cortex-X2, -A710</a:t>
            </a:r>
          </a:p>
          <a:p>
            <a:pPr marR="0" lvl="0" algn="l" defTabSz="914400" rtl="0" eaLnBrk="1" fontAlgn="auto" latinLnBrk="0" hangingPunct="1">
              <a:lnSpc>
                <a:spcPct val="100000"/>
              </a:lnSpc>
              <a:spcBef>
                <a:spcPts val="0"/>
              </a:spcBef>
              <a:spcAft>
                <a:spcPts val="0"/>
              </a:spcAft>
              <a:buClrTx/>
              <a:buSzTx/>
              <a:tabLst/>
              <a:defRPr/>
            </a:pPr>
            <a:r>
              <a:rPr lang="en-GB" sz="1600">
                <a:solidFill>
                  <a:srgbClr val="0070C0"/>
                </a:solidFill>
                <a:latin typeface="Verdana"/>
              </a:rPr>
              <a:t>      </a:t>
            </a:r>
            <a:r>
              <a:rPr kumimoji="0" lang="en-GB" sz="1600" b="0" i="0" u="none" strike="noStrike" kern="1200" cap="none" spc="0" normalizeH="0" noProof="0">
                <a:ln>
                  <a:noFill/>
                </a:ln>
                <a:solidFill>
                  <a:srgbClr val="0070C0"/>
                </a:solidFill>
                <a:effectLst/>
                <a:uLnTx/>
                <a:uFillTx/>
                <a:latin typeface="Verdana"/>
                <a:ea typeface="+mn-ea"/>
                <a:cs typeface="+mn-cs"/>
              </a:rPr>
              <a:t>and –A510 cores</a:t>
            </a:r>
            <a:r>
              <a:rPr kumimoji="0" lang="en-GB" sz="1600" b="0" i="0" u="none" strike="noStrike" kern="1200" cap="none" spc="0" normalizeH="0" noProof="0">
                <a:ln>
                  <a:noFill/>
                </a:ln>
                <a:solidFill>
                  <a:srgbClr val="000000"/>
                </a:solidFill>
                <a:effectLst/>
                <a:uLnTx/>
                <a:uFillTx/>
                <a:latin typeface="Verdana"/>
                <a:ea typeface="+mn-ea"/>
                <a:cs typeface="+mn-cs"/>
              </a:rPr>
              <a:t>, </a:t>
            </a:r>
            <a:r>
              <a:rPr lang="en-GB" sz="1600" baseline="0">
                <a:solidFill>
                  <a:srgbClr val="000000"/>
                </a:solidFill>
                <a:latin typeface="Verdana"/>
              </a:rPr>
              <a:t>announced in </a:t>
            </a:r>
            <a:r>
              <a:rPr lang="en-GB" sz="1600" baseline="0">
                <a:solidFill>
                  <a:srgbClr val="0070C0"/>
                </a:solidFill>
                <a:latin typeface="Verdana"/>
              </a:rPr>
              <a:t>05/2021. </a:t>
            </a:r>
            <a:endParaRPr kumimoji="0" lang="en-US" sz="1600" b="0" i="0" u="none" strike="noStrike" kern="1200" cap="none" spc="0" normalizeH="0" baseline="0" noProof="0">
              <a:ln>
                <a:noFill/>
              </a:ln>
              <a:solidFill>
                <a:srgbClr val="0070C0"/>
              </a:solidFill>
              <a:effectLst/>
              <a:uLnTx/>
              <a:uFillTx/>
              <a:latin typeface="Verdana"/>
            </a:endParaRPr>
          </a:p>
        </p:txBody>
      </p:sp>
    </p:spTree>
    <p:extLst>
      <p:ext uri="{BB962C8B-B14F-4D97-AF65-F5344CB8AC3E}">
        <p14:creationId xmlns:p14="http://schemas.microsoft.com/office/powerpoint/2010/main" val="424517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5.1 Main extensions of the Armv9-A ISA (3)</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567"/>
          <a:stretch/>
        </p:blipFill>
        <p:spPr>
          <a:xfrm>
            <a:off x="0" y="1943835"/>
            <a:ext cx="9144000" cy="3807640"/>
          </a:xfrm>
          <a:prstGeom prst="rect">
            <a:avLst/>
          </a:prstGeom>
        </p:spPr>
      </p:pic>
      <p:sp>
        <p:nvSpPr>
          <p:cNvPr id="6" name="TextBox 5"/>
          <p:cNvSpPr txBox="1"/>
          <p:nvPr/>
        </p:nvSpPr>
        <p:spPr>
          <a:xfrm>
            <a:off x="71500" y="440668"/>
            <a:ext cx="489377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2D2D8A"/>
                </a:solidFill>
                <a:latin typeface="Verdana"/>
              </a:rPr>
              <a:t>Main extensions of the</a:t>
            </a:r>
            <a:r>
              <a:rPr kumimoji="0" lang="en-US" sz="1800" b="0" i="0" u="none" strike="noStrike" kern="1200" cap="none" spc="0" normalizeH="0" baseline="0" noProof="0">
                <a:ln>
                  <a:noFill/>
                </a:ln>
                <a:solidFill>
                  <a:srgbClr val="2D2D8A"/>
                </a:solidFill>
                <a:effectLst/>
                <a:uLnTx/>
                <a:uFillTx/>
                <a:latin typeface="Verdana"/>
                <a:ea typeface="+mn-ea"/>
                <a:cs typeface="+mn-cs"/>
              </a:rPr>
              <a:t> Armv9-A ISA -2  </a:t>
            </a:r>
          </a:p>
        </p:txBody>
      </p:sp>
      <p:sp>
        <p:nvSpPr>
          <p:cNvPr id="10" name="TextBox 9"/>
          <p:cNvSpPr txBox="1"/>
          <p:nvPr/>
        </p:nvSpPr>
        <p:spPr>
          <a:xfrm>
            <a:off x="776748" y="5925277"/>
            <a:ext cx="775949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Figure: Architectural features supported by the </a:t>
            </a:r>
            <a:r>
              <a:rPr kumimoji="0" lang="en-US" sz="1600" b="0" i="0" u="none" strike="noStrike" kern="1200" cap="none" spc="0" normalizeH="0" baseline="0" noProof="0" err="1">
                <a:ln>
                  <a:noFill/>
                </a:ln>
                <a:solidFill>
                  <a:srgbClr val="000000"/>
                </a:solidFill>
                <a:effectLst/>
                <a:uLnTx/>
                <a:uFillTx/>
                <a:latin typeface="Verdana"/>
                <a:ea typeface="+mn-ea"/>
                <a:cs typeface="+mn-cs"/>
              </a:rPr>
              <a:t>Neoverse</a:t>
            </a:r>
            <a:r>
              <a:rPr kumimoji="0" lang="en-US" sz="1600" b="0" i="0" u="none" strike="noStrike" kern="1200" cap="none" spc="0" normalizeH="0" baseline="0" noProof="0">
                <a:ln>
                  <a:noFill/>
                </a:ln>
                <a:solidFill>
                  <a:srgbClr val="000000"/>
                </a:solidFill>
                <a:effectLst/>
                <a:uLnTx/>
                <a:uFillTx/>
                <a:latin typeface="Verdana"/>
                <a:ea typeface="+mn-ea"/>
                <a:cs typeface="+mn-cs"/>
              </a:rPr>
              <a:t> N2</a:t>
            </a:r>
            <a:r>
              <a:rPr kumimoji="0" lang="hu-HU" sz="1600" b="0" i="0" u="none" strike="noStrike" kern="1200" cap="none" spc="0" normalizeH="0" baseline="0" noProof="0">
                <a:ln>
                  <a:noFill/>
                </a:ln>
                <a:solidFill>
                  <a:srgbClr val="000000"/>
                </a:solidFill>
                <a:effectLst/>
                <a:uLnTx/>
                <a:uFillTx/>
                <a:latin typeface="Verdana"/>
                <a:ea typeface="+mn-ea"/>
                <a:cs typeface="+mn-cs"/>
              </a:rPr>
              <a:t> CPU</a:t>
            </a:r>
            <a:r>
              <a:rPr kumimoji="0" lang="en-US"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a:ln>
                  <a:noFill/>
                </a:ln>
                <a:solidFill>
                  <a:srgbClr val="000000"/>
                </a:solidFill>
                <a:effectLst/>
                <a:uLnTx/>
                <a:uFillTx/>
                <a:latin typeface="Verdana"/>
                <a:ea typeface="+mn-ea"/>
                <a:cs typeface="+mn-cs"/>
              </a:rPr>
              <a:t>158</a:t>
            </a:r>
            <a:r>
              <a:rPr kumimoji="0" lang="en-US" sz="1600" b="0" i="0" u="none" strike="noStrike" kern="1200" cap="none" spc="0" normalizeH="0" baseline="0" noProof="0">
                <a:ln>
                  <a:noFill/>
                </a:ln>
                <a:solidFill>
                  <a:srgbClr val="000000"/>
                </a:solidFill>
                <a:effectLst/>
                <a:uLnTx/>
                <a:uFillTx/>
                <a:latin typeface="Verdana"/>
                <a:ea typeface="+mn-ea"/>
                <a:cs typeface="+mn-cs"/>
              </a:rPr>
              <a:t>]</a:t>
            </a:r>
          </a:p>
        </p:txBody>
      </p:sp>
      <p:sp>
        <p:nvSpPr>
          <p:cNvPr id="3" name="Rounded Rectangle 2"/>
          <p:cNvSpPr/>
          <p:nvPr/>
        </p:nvSpPr>
        <p:spPr bwMode="auto">
          <a:xfrm>
            <a:off x="-10133" y="774221"/>
            <a:ext cx="9144000" cy="854554"/>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71500" y="774221"/>
            <a:ext cx="901041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 </a:t>
            </a:r>
            <a:r>
              <a:rPr kumimoji="0" lang="en-GB" sz="1600" b="0" i="0" u="none" strike="noStrike" kern="1200" cap="none" spc="0" normalizeH="0" baseline="0" noProof="0" dirty="0">
                <a:ln>
                  <a:noFill/>
                </a:ln>
                <a:solidFill>
                  <a:srgbClr val="FF0000"/>
                </a:solidFill>
                <a:effectLst/>
                <a:uLnTx/>
                <a:uFillTx/>
                <a:latin typeface="Verdana"/>
                <a:ea typeface="+mn-ea"/>
                <a:cs typeface="+mn-cs"/>
              </a:rPr>
              <a:t>Armv9-A ISA </a:t>
            </a:r>
            <a:r>
              <a:rPr kumimoji="0" lang="en-GB" sz="1600" b="0" i="0" u="none" strike="noStrike" kern="1200" cap="none" spc="0" normalizeH="0" baseline="0" noProof="0" dirty="0">
                <a:ln>
                  <a:noFill/>
                </a:ln>
                <a:solidFill>
                  <a:srgbClr val="000000"/>
                </a:solidFill>
                <a:effectLst/>
                <a:uLnTx/>
                <a:uFillTx/>
                <a:latin typeface="Verdana"/>
                <a:ea typeface="+mn-ea"/>
                <a:cs typeface="+mn-cs"/>
              </a:rPr>
              <a:t>includes </a:t>
            </a:r>
            <a:r>
              <a:rPr kumimoji="0" lang="en-GB" sz="1600" b="0" i="0" u="none" strike="noStrike" kern="1200" cap="none" spc="0" normalizeH="0" baseline="0" noProof="0" dirty="0">
                <a:ln>
                  <a:noFill/>
                </a:ln>
                <a:solidFill>
                  <a:srgbClr val="0070C0"/>
                </a:solidFill>
                <a:effectLst/>
                <a:uLnTx/>
                <a:uFillTx/>
                <a:latin typeface="Verdana"/>
                <a:ea typeface="+mn-ea"/>
                <a:cs typeface="+mn-cs"/>
              </a:rPr>
              <a:t>all enhancements </a:t>
            </a:r>
            <a:r>
              <a:rPr kumimoji="0" lang="en-GB" sz="1600" b="0" i="0" u="none" strike="noStrike" kern="1200" cap="none" spc="0" normalizeH="0" baseline="0" noProof="0" dirty="0">
                <a:ln>
                  <a:noFill/>
                </a:ln>
                <a:solidFill>
                  <a:srgbClr val="000000"/>
                </a:solidFill>
                <a:effectLst/>
                <a:uLnTx/>
                <a:uFillTx/>
                <a:latin typeface="Verdana"/>
                <a:ea typeface="+mn-ea"/>
                <a:cs typeface="+mn-cs"/>
              </a:rPr>
              <a:t>introduced in the new releases of the</a:t>
            </a:r>
            <a:r>
              <a:rPr kumimoji="0" lang="en-GB" sz="1600" b="0" i="0" u="none" strike="noStrike" kern="1200" cap="none" spc="0" normalizeH="0" noProof="0" dirty="0">
                <a:ln>
                  <a:noFill/>
                </a:ln>
                <a:solidFill>
                  <a:srgbClr val="000000"/>
                </a:solidFill>
                <a:effectLst/>
                <a:uLnTx/>
                <a:uFillTx/>
                <a:latin typeface="Verdana"/>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aseline="0" dirty="0">
                <a:solidFill>
                  <a:srgbClr val="000000"/>
                </a:solidFill>
                <a:latin typeface="Verdana"/>
              </a:rPr>
              <a:t>  </a:t>
            </a:r>
            <a:r>
              <a:rPr lang="en-GB" sz="1600" baseline="0" dirty="0">
                <a:solidFill>
                  <a:srgbClr val="0070C0"/>
                </a:solidFill>
                <a:latin typeface="Verdana"/>
              </a:rPr>
              <a:t>Armv8</a:t>
            </a:r>
            <a:r>
              <a:rPr lang="en-GB" sz="1600" dirty="0">
                <a:solidFill>
                  <a:srgbClr val="0070C0"/>
                </a:solidFill>
                <a:latin typeface="Verdana"/>
              </a:rPr>
              <a:t> ISA </a:t>
            </a:r>
            <a:r>
              <a:rPr lang="en-GB" sz="1600" dirty="0">
                <a:latin typeface="Verdana"/>
              </a:rPr>
              <a:t>(for compatibility), and</a:t>
            </a:r>
            <a:r>
              <a:rPr lang="en-GB" sz="1600" dirty="0">
                <a:solidFill>
                  <a:srgbClr val="0070C0"/>
                </a:solidFill>
                <a:latin typeface="Verdana"/>
              </a:rPr>
              <a:t> </a:t>
            </a:r>
            <a:r>
              <a:rPr lang="en-GB" sz="1600" dirty="0">
                <a:latin typeface="Verdana"/>
              </a:rPr>
              <a:t>introduces </a:t>
            </a:r>
            <a:r>
              <a:rPr lang="en-GB" sz="1600" dirty="0">
                <a:solidFill>
                  <a:srgbClr val="000000"/>
                </a:solidFill>
                <a:latin typeface="Verdana"/>
              </a:rPr>
              <a:t>a number of few </a:t>
            </a:r>
            <a:r>
              <a:rPr lang="en-GB" sz="1600" dirty="0">
                <a:solidFill>
                  <a:srgbClr val="0070C0"/>
                </a:solidFill>
                <a:latin typeface="Verdana"/>
              </a:rPr>
              <a:t>further extensions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r>
              <a:rPr lang="en-GB" sz="1600" dirty="0">
                <a:solidFill>
                  <a:srgbClr val="000000"/>
                </a:solidFill>
                <a:latin typeface="Verdana"/>
              </a:rPr>
              <a:t>as well, as the Figure below indicates on the example of the ARM </a:t>
            </a:r>
            <a:r>
              <a:rPr lang="en-GB" sz="1600" dirty="0" err="1">
                <a:solidFill>
                  <a:srgbClr val="000000"/>
                </a:solidFill>
                <a:latin typeface="Verdana"/>
              </a:rPr>
              <a:t>Neoverse</a:t>
            </a:r>
            <a:r>
              <a:rPr lang="en-GB" sz="1600" dirty="0">
                <a:solidFill>
                  <a:srgbClr val="000000"/>
                </a:solidFill>
                <a:latin typeface="Verdana"/>
              </a:rPr>
              <a:t> N2 CPU.</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54886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5.1 Main extensions of the Armv9-A ISA (4)</a:t>
            </a:r>
            <a:endParaRPr lang="en-GB" sz="1700" kern="1200" dirty="0">
              <a:solidFill>
                <a:srgbClr val="FFFFFF"/>
              </a:solidFill>
            </a:endParaRPr>
          </a:p>
        </p:txBody>
      </p:sp>
      <p:sp>
        <p:nvSpPr>
          <p:cNvPr id="4" name="Szövegdoboz 3"/>
          <p:cNvSpPr txBox="1"/>
          <p:nvPr/>
        </p:nvSpPr>
        <p:spPr>
          <a:xfrm>
            <a:off x="77942" y="440668"/>
            <a:ext cx="89609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b="0" i="0" u="none" strike="noStrike" kern="1200" cap="none" spc="0" normalizeH="0" baseline="0" noProof="0" dirty="0">
                <a:ln>
                  <a:noFill/>
                </a:ln>
                <a:solidFill>
                  <a:srgbClr val="2D2D8A"/>
                </a:solidFill>
                <a:effectLst/>
                <a:uLnTx/>
                <a:uFillTx/>
                <a:latin typeface="Verdana"/>
                <a:ea typeface="+mn-ea"/>
                <a:cs typeface="+mn-cs"/>
              </a:rPr>
              <a:t>Main extensions of the Armv9-A </a:t>
            </a:r>
            <a:r>
              <a:rPr kumimoji="0" lang="hu-HU" b="0" i="0" u="none" strike="noStrike" kern="1200" cap="none" spc="0" normalizeH="0" baseline="0" noProof="0" dirty="0">
                <a:ln>
                  <a:noFill/>
                </a:ln>
                <a:solidFill>
                  <a:srgbClr val="2D2D8A"/>
                </a:solidFill>
                <a:effectLst/>
                <a:uLnTx/>
                <a:uFillTx/>
                <a:latin typeface="Verdana"/>
                <a:ea typeface="+mn-ea"/>
                <a:cs typeface="+mn-cs"/>
              </a:rPr>
              <a:t>ISA </a:t>
            </a:r>
            <a:r>
              <a:rPr kumimoji="0" lang="en-US" b="0" i="0" u="none" strike="noStrike" kern="1200" cap="none" spc="0" normalizeH="0" baseline="0" noProof="0" dirty="0">
                <a:ln>
                  <a:noFill/>
                </a:ln>
                <a:solidFill>
                  <a:srgbClr val="2D2D8A"/>
                </a:solidFill>
                <a:effectLst/>
                <a:uLnTx/>
                <a:uFillTx/>
                <a:latin typeface="Verdana"/>
                <a:ea typeface="+mn-ea"/>
                <a:cs typeface="+mn-cs"/>
              </a:rPr>
              <a:t>to enhance computing efficiency </a:t>
            </a:r>
            <a:r>
              <a:rPr kumimoji="0" lang="hu-HU" b="0" i="0" u="none" strike="noStrike" kern="1200" cap="none" spc="0" normalizeH="0" baseline="0" noProof="0" dirty="0">
                <a:ln>
                  <a:noFill/>
                </a:ln>
                <a:effectLst/>
                <a:uLnTx/>
                <a:uFillTx/>
                <a:latin typeface="Verdana"/>
                <a:ea typeface="+mn-ea"/>
                <a:cs typeface="+mn-cs"/>
              </a:rPr>
              <a:t>[144]</a:t>
            </a:r>
            <a:r>
              <a:rPr kumimoji="0" lang="en-GB" b="0" i="0" u="none" strike="noStrike" kern="1200" cap="none" spc="0" normalizeH="0" baseline="0" noProof="0" dirty="0">
                <a:ln>
                  <a:noFill/>
                </a:ln>
                <a:solidFill>
                  <a:srgbClr val="2D2D8A"/>
                </a:solidFill>
                <a:effectLst/>
                <a:uLnTx/>
                <a:uFillTx/>
                <a:latin typeface="Verdana"/>
                <a:ea typeface="+mn-ea"/>
                <a:cs typeface="+mn-cs"/>
              </a:rPr>
              <a:t> </a:t>
            </a:r>
            <a:r>
              <a:rPr kumimoji="0" lang="en-GB" b="0" i="0" u="none" strike="noStrike" kern="1200" cap="none" spc="0" normalizeH="0" baseline="0" noProof="0" dirty="0">
                <a:ln>
                  <a:noFill/>
                </a:ln>
                <a:solidFill>
                  <a:srgbClr val="0070C0"/>
                </a:solidFill>
                <a:effectLst/>
                <a:uLnTx/>
                <a:uFillTx/>
                <a:latin typeface="Verdana"/>
                <a:ea typeface="+mn-ea"/>
                <a:cs typeface="+mn-cs"/>
              </a:rPr>
              <a:t>           </a:t>
            </a:r>
            <a:endParaRPr kumimoji="0" lang="en-US" b="0" i="0" u="none" strike="noStrike" kern="1200" cap="none" spc="0" normalizeH="0" baseline="0" noProof="0" dirty="0">
              <a:ln>
                <a:noFill/>
              </a:ln>
              <a:solidFill>
                <a:srgbClr val="000000"/>
              </a:solidFill>
              <a:effectLst/>
              <a:uLnTx/>
              <a:uFillTx/>
              <a:latin typeface="Verdana"/>
              <a:ea typeface="+mn-ea"/>
              <a:cs typeface="+mn-cs"/>
            </a:endParaRPr>
          </a:p>
        </p:txBody>
      </p:sp>
      <p:sp>
        <p:nvSpPr>
          <p:cNvPr id="3" name="TextBox 2"/>
          <p:cNvSpPr txBox="1"/>
          <p:nvPr/>
        </p:nvSpPr>
        <p:spPr>
          <a:xfrm>
            <a:off x="26495" y="6399330"/>
            <a:ext cx="4050035" cy="338554"/>
          </a:xfrm>
          <a:prstGeom prst="rect">
            <a:avLst/>
          </a:prstGeom>
          <a:noFill/>
        </p:spPr>
        <p:txBody>
          <a:bodyPr wrap="square" rtlCol="0">
            <a:spAutoFit/>
          </a:bodyPr>
          <a:lstStyle/>
          <a:p>
            <a:r>
              <a:rPr lang="en-GB" sz="1600" dirty="0"/>
              <a:t>DSP: Digital Signal Processing</a:t>
            </a:r>
          </a:p>
        </p:txBody>
      </p:sp>
      <p:sp>
        <p:nvSpPr>
          <p:cNvPr id="9" name="Rounded Rectangle 8"/>
          <p:cNvSpPr/>
          <p:nvPr/>
        </p:nvSpPr>
        <p:spPr bwMode="auto">
          <a:xfrm>
            <a:off x="-10133" y="836952"/>
            <a:ext cx="9144000" cy="104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0" name="TextBox 9"/>
          <p:cNvSpPr txBox="1"/>
          <p:nvPr/>
        </p:nvSpPr>
        <p:spPr>
          <a:xfrm>
            <a:off x="116505" y="872332"/>
            <a:ext cx="8905258" cy="338554"/>
          </a:xfrm>
          <a:prstGeom prst="rect">
            <a:avLst/>
          </a:prstGeom>
          <a:noFill/>
        </p:spPr>
        <p:txBody>
          <a:bodyPr wrap="none" rtlCol="0">
            <a:spAutoFit/>
          </a:bodyPr>
          <a:lstStyle/>
          <a:p>
            <a:r>
              <a:rPr lang="en-GB" sz="1600" dirty="0"/>
              <a:t>The </a:t>
            </a:r>
            <a:r>
              <a:rPr lang="en-GB" sz="1600" dirty="0">
                <a:solidFill>
                  <a:srgbClr val="FF0000"/>
                </a:solidFill>
              </a:rPr>
              <a:t>Armv9-A ISA </a:t>
            </a:r>
            <a:r>
              <a:rPr lang="en-GB" sz="1600" dirty="0"/>
              <a:t>introduces </a:t>
            </a:r>
            <a:r>
              <a:rPr lang="en-GB" sz="1600" dirty="0">
                <a:solidFill>
                  <a:srgbClr val="FF0000"/>
                </a:solidFill>
              </a:rPr>
              <a:t>two key additions</a:t>
            </a:r>
            <a:r>
              <a:rPr lang="en-GB" sz="1600" dirty="0">
                <a:solidFill>
                  <a:srgbClr val="0070C0"/>
                </a:solidFill>
              </a:rPr>
              <a:t> to enhance computing efficiency: </a:t>
            </a:r>
          </a:p>
        </p:txBody>
      </p:sp>
      <p:sp>
        <p:nvSpPr>
          <p:cNvPr id="11" name="TextBox 10"/>
          <p:cNvSpPr txBox="1"/>
          <p:nvPr/>
        </p:nvSpPr>
        <p:spPr>
          <a:xfrm>
            <a:off x="266339" y="1178715"/>
            <a:ext cx="9623896" cy="623248"/>
          </a:xfrm>
          <a:prstGeom prst="rect">
            <a:avLst/>
          </a:prstGeom>
          <a:noFill/>
        </p:spPr>
        <p:txBody>
          <a:bodyPr wrap="square" rtlCol="0">
            <a:spAutoFit/>
          </a:bodyPr>
          <a:lstStyle/>
          <a:p>
            <a:pPr>
              <a:spcAft>
                <a:spcPts val="300"/>
              </a:spcAft>
            </a:pPr>
            <a:r>
              <a:rPr lang="en-GB" sz="1600" dirty="0"/>
              <a:t>a) SVE2 to improve vector and DSP capabilities</a:t>
            </a:r>
          </a:p>
          <a:p>
            <a:r>
              <a:rPr lang="en-GB" sz="1600" spc="-20" dirty="0"/>
              <a:t>b) </a:t>
            </a:r>
            <a:r>
              <a:rPr lang="en-GB" sz="1600" spc="-20" dirty="0" err="1"/>
              <a:t>Transactionalal</a:t>
            </a:r>
            <a:r>
              <a:rPr lang="en-GB" sz="1600" spc="-20" dirty="0"/>
              <a:t> memory for </a:t>
            </a:r>
            <a:r>
              <a:rPr lang="en-GB" sz="1600" spc="-20" dirty="0">
                <a:solidFill>
                  <a:schemeClr val="accent6"/>
                </a:solidFill>
              </a:rPr>
              <a:t>improving the efficiency of multithreaded programming,   </a:t>
            </a:r>
          </a:p>
        </p:txBody>
      </p:sp>
      <p:sp>
        <p:nvSpPr>
          <p:cNvPr id="5" name="TextBox 4"/>
          <p:cNvSpPr txBox="1"/>
          <p:nvPr/>
        </p:nvSpPr>
        <p:spPr>
          <a:xfrm>
            <a:off x="116505" y="1881188"/>
            <a:ext cx="2082621" cy="338554"/>
          </a:xfrm>
          <a:prstGeom prst="rect">
            <a:avLst/>
          </a:prstGeom>
          <a:noFill/>
        </p:spPr>
        <p:txBody>
          <a:bodyPr wrap="none" rtlCol="0">
            <a:spAutoFit/>
          </a:bodyPr>
          <a:lstStyle/>
          <a:p>
            <a:r>
              <a:rPr lang="en-US" sz="1600" dirty="0"/>
              <a:t>as discussed next.</a:t>
            </a:r>
          </a:p>
        </p:txBody>
      </p:sp>
    </p:spTree>
    <p:extLst>
      <p:ext uri="{BB962C8B-B14F-4D97-AF65-F5344CB8AC3E}">
        <p14:creationId xmlns:p14="http://schemas.microsoft.com/office/powerpoint/2010/main" val="42776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5"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5.1 Main extensions of the Armv9-A ISA (5)</a:t>
            </a:r>
            <a:endParaRPr lang="en-GB" sz="1700" kern="1200" dirty="0">
              <a:solidFill>
                <a:srgbClr val="FFFFFF"/>
              </a:solidFill>
            </a:endParaRPr>
          </a:p>
        </p:txBody>
      </p:sp>
      <p:sp>
        <p:nvSpPr>
          <p:cNvPr id="4" name="TextBox 3"/>
          <p:cNvSpPr txBox="1"/>
          <p:nvPr/>
        </p:nvSpPr>
        <p:spPr>
          <a:xfrm>
            <a:off x="161510" y="4149080"/>
            <a:ext cx="184731" cy="338554"/>
          </a:xfrm>
          <a:prstGeom prst="rect">
            <a:avLst/>
          </a:prstGeom>
          <a:noFill/>
        </p:spPr>
        <p:txBody>
          <a:bodyPr wrap="square" rtlCol="0">
            <a:spAutoFit/>
          </a:bodyPr>
          <a:lstStyle/>
          <a:p>
            <a:endParaRPr lang="en-GB" sz="1600"/>
          </a:p>
        </p:txBody>
      </p:sp>
      <p:sp>
        <p:nvSpPr>
          <p:cNvPr id="6" name="TextBox 5"/>
          <p:cNvSpPr txBox="1"/>
          <p:nvPr/>
        </p:nvSpPr>
        <p:spPr>
          <a:xfrm>
            <a:off x="71500" y="452165"/>
            <a:ext cx="9057739" cy="369332"/>
          </a:xfrm>
          <a:prstGeom prst="rect">
            <a:avLst/>
          </a:prstGeom>
          <a:noFill/>
        </p:spPr>
        <p:txBody>
          <a:bodyPr wrap="square" rtlCol="0">
            <a:spAutoFit/>
          </a:bodyPr>
          <a:lstStyle/>
          <a:p>
            <a:pPr marL="342900" indent="-342900">
              <a:spcAft>
                <a:spcPts val="300"/>
              </a:spcAft>
              <a:buAutoNum type="alphaLcParenR"/>
            </a:pPr>
            <a:r>
              <a:rPr lang="en-GB">
                <a:solidFill>
                  <a:schemeClr val="accent6"/>
                </a:solidFill>
              </a:rPr>
              <a:t>Improving vector and DSP capabilities by introducing the SVE2 extension</a:t>
            </a:r>
            <a:endParaRPr lang="en-GB"/>
          </a:p>
        </p:txBody>
      </p:sp>
      <p:sp>
        <p:nvSpPr>
          <p:cNvPr id="3" name="TextBox 2"/>
          <p:cNvSpPr txBox="1"/>
          <p:nvPr/>
        </p:nvSpPr>
        <p:spPr>
          <a:xfrm>
            <a:off x="71500" y="6399330"/>
            <a:ext cx="3799245" cy="338554"/>
          </a:xfrm>
          <a:prstGeom prst="rect">
            <a:avLst/>
          </a:prstGeom>
          <a:noFill/>
        </p:spPr>
        <p:txBody>
          <a:bodyPr wrap="none" rtlCol="0">
            <a:spAutoFit/>
          </a:bodyPr>
          <a:lstStyle/>
          <a:p>
            <a:r>
              <a:rPr lang="en-GB" sz="1600" dirty="0"/>
              <a:t>HPC: High Performance Computing</a:t>
            </a:r>
          </a:p>
        </p:txBody>
      </p:sp>
      <p:sp>
        <p:nvSpPr>
          <p:cNvPr id="5" name="Rounded Rectangle 4"/>
          <p:cNvSpPr/>
          <p:nvPr/>
        </p:nvSpPr>
        <p:spPr bwMode="auto">
          <a:xfrm>
            <a:off x="-508" y="917021"/>
            <a:ext cx="9144000" cy="2043927"/>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 name="TextBox 8"/>
          <p:cNvSpPr txBox="1"/>
          <p:nvPr/>
        </p:nvSpPr>
        <p:spPr>
          <a:xfrm>
            <a:off x="446936" y="914234"/>
            <a:ext cx="8693405" cy="2046714"/>
          </a:xfrm>
          <a:prstGeom prst="rect">
            <a:avLst/>
          </a:prstGeom>
          <a:noFill/>
        </p:spPr>
        <p:txBody>
          <a:bodyPr wrap="none" rtlCol="0">
            <a:spAutoFit/>
          </a:bodyPr>
          <a:lstStyle/>
          <a:p>
            <a:pPr marL="285750" indent="-285750">
              <a:buFont typeface="Arial" panose="020B0604020202020204" pitchFamily="34" charset="0"/>
              <a:buChar char="•"/>
            </a:pPr>
            <a:r>
              <a:rPr lang="en-GB" sz="1600" dirty="0"/>
              <a:t>Previously, in the Armv8.2-A ISA ARM introduced the </a:t>
            </a:r>
            <a:r>
              <a:rPr lang="en-GB" sz="1600" dirty="0">
                <a:solidFill>
                  <a:srgbClr val="FF0000"/>
                </a:solidFill>
              </a:rPr>
              <a:t>SVE</a:t>
            </a:r>
            <a:r>
              <a:rPr lang="en-GB" sz="1600" dirty="0"/>
              <a:t> (Scalable Vector</a:t>
            </a:r>
          </a:p>
          <a:p>
            <a:pPr>
              <a:spcAft>
                <a:spcPts val="600"/>
              </a:spcAft>
            </a:pPr>
            <a:r>
              <a:rPr lang="en-GB" sz="1600" dirty="0"/>
              <a:t>      Extension) as an </a:t>
            </a:r>
            <a:r>
              <a:rPr lang="en-GB" sz="1600" dirty="0">
                <a:solidFill>
                  <a:srgbClr val="0070C0"/>
                </a:solidFill>
              </a:rPr>
              <a:t>optional </a:t>
            </a:r>
            <a:r>
              <a:rPr lang="en-GB" sz="1600" dirty="0"/>
              <a:t>feature in 2017.</a:t>
            </a:r>
          </a:p>
          <a:p>
            <a:r>
              <a:rPr lang="en-GB" sz="1600" dirty="0"/>
              <a:t>    </a:t>
            </a:r>
            <a:r>
              <a:rPr lang="en-GB" sz="1600" dirty="0">
                <a:solidFill>
                  <a:srgbClr val="0070C0"/>
                </a:solidFill>
              </a:rPr>
              <a:t>It aimed primarily at HPC workloads and did not cover the wide spectrum of </a:t>
            </a:r>
          </a:p>
          <a:p>
            <a:pPr>
              <a:spcAft>
                <a:spcPts val="600"/>
              </a:spcAft>
            </a:pPr>
            <a:r>
              <a:rPr lang="en-GB" sz="1600" dirty="0">
                <a:solidFill>
                  <a:srgbClr val="0070C0"/>
                </a:solidFill>
              </a:rPr>
              <a:t>       instructions that were provided by the Neon extension.</a:t>
            </a:r>
          </a:p>
          <a:p>
            <a:pPr marL="285750" indent="-285750">
              <a:buFont typeface="Arial" panose="020B0604020202020204" pitchFamily="34" charset="0"/>
              <a:buChar char="•"/>
            </a:pPr>
            <a:r>
              <a:rPr lang="en-GB" sz="1600" dirty="0">
                <a:solidFill>
                  <a:srgbClr val="FF0000"/>
                </a:solidFill>
              </a:rPr>
              <a:t>SVE2</a:t>
            </a:r>
            <a:r>
              <a:rPr lang="en-GB" sz="1600" dirty="0"/>
              <a:t>, announced in </a:t>
            </a:r>
            <a:r>
              <a:rPr lang="en-GB" sz="1600" dirty="0">
                <a:solidFill>
                  <a:srgbClr val="0070C0"/>
                </a:solidFill>
              </a:rPr>
              <a:t>04/2019 and introduced in 2021</a:t>
            </a:r>
            <a:r>
              <a:rPr lang="en-GB" sz="1600" dirty="0"/>
              <a:t> as mandatory part of the </a:t>
            </a:r>
          </a:p>
          <a:p>
            <a:pPr>
              <a:spcAft>
                <a:spcPts val="600"/>
              </a:spcAft>
            </a:pPr>
            <a:r>
              <a:rPr lang="en-GB" sz="1600" dirty="0">
                <a:solidFill>
                  <a:srgbClr val="0070C0"/>
                </a:solidFill>
              </a:rPr>
              <a:t>     Armv9 ISA, amends the above mentioned deficiency of SVE.</a:t>
            </a:r>
          </a:p>
          <a:p>
            <a:pPr>
              <a:spcAft>
                <a:spcPts val="600"/>
              </a:spcAft>
            </a:pPr>
            <a:r>
              <a:rPr lang="en-GB" sz="1600" dirty="0"/>
              <a:t>    This qualifies </a:t>
            </a:r>
            <a:r>
              <a:rPr lang="en-GB" sz="1600" dirty="0">
                <a:solidFill>
                  <a:srgbClr val="FF0000"/>
                </a:solidFill>
              </a:rPr>
              <a:t>SVE2 to become a replacement of the Neon extension</a:t>
            </a:r>
            <a:r>
              <a:rPr lang="en-GB" sz="1600" dirty="0"/>
              <a:t>.</a:t>
            </a:r>
          </a:p>
        </p:txBody>
      </p:sp>
      <p:sp>
        <p:nvSpPr>
          <p:cNvPr id="7" name="TextBox 6"/>
          <p:cNvSpPr txBox="1"/>
          <p:nvPr/>
        </p:nvSpPr>
        <p:spPr>
          <a:xfrm>
            <a:off x="434779" y="3026983"/>
            <a:ext cx="5618846"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t>SVE2 has already been discussed in Section 2.3.</a:t>
            </a:r>
          </a:p>
        </p:txBody>
      </p:sp>
    </p:spTree>
    <p:extLst>
      <p:ext uri="{BB962C8B-B14F-4D97-AF65-F5344CB8AC3E}">
        <p14:creationId xmlns:p14="http://schemas.microsoft.com/office/powerpoint/2010/main" val="275759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 calcmode="lin" valueType="num">
                                      <p:cBhvr additive="base">
                                        <p:cTn id="3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additive="base">
                                        <p:cTn id="4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5.1 Main extensions of the Armv9-A ISA (6)</a:t>
            </a:r>
            <a:endParaRPr lang="en-GB" sz="1700" kern="1200" dirty="0">
              <a:solidFill>
                <a:srgbClr val="FFFFFF"/>
              </a:solidFill>
            </a:endParaRPr>
          </a:p>
        </p:txBody>
      </p:sp>
      <p:sp>
        <p:nvSpPr>
          <p:cNvPr id="5" name="TextBox 4"/>
          <p:cNvSpPr txBox="1"/>
          <p:nvPr/>
        </p:nvSpPr>
        <p:spPr>
          <a:xfrm>
            <a:off x="71438" y="442409"/>
            <a:ext cx="9997472" cy="646331"/>
          </a:xfrm>
          <a:prstGeom prst="rect">
            <a:avLst/>
          </a:prstGeom>
          <a:noFill/>
        </p:spPr>
        <p:txBody>
          <a:bodyPr wrap="square" rtlCol="0">
            <a:spAutoFit/>
          </a:bodyPr>
          <a:lstStyle/>
          <a:p>
            <a:r>
              <a:rPr lang="en-GB" dirty="0">
                <a:solidFill>
                  <a:schemeClr val="accent6"/>
                </a:solidFill>
              </a:rPr>
              <a:t>b) Transaction memory for improving the efficiency of multithreaded</a:t>
            </a:r>
          </a:p>
          <a:p>
            <a:r>
              <a:rPr lang="en-GB" dirty="0">
                <a:solidFill>
                  <a:schemeClr val="accent6"/>
                </a:solidFill>
              </a:rPr>
              <a:t>      programming   </a:t>
            </a:r>
          </a:p>
        </p:txBody>
      </p:sp>
      <p:sp>
        <p:nvSpPr>
          <p:cNvPr id="3" name="Rounded Rectangle 2"/>
          <p:cNvSpPr/>
          <p:nvPr/>
        </p:nvSpPr>
        <p:spPr bwMode="auto">
          <a:xfrm>
            <a:off x="-508" y="1132004"/>
            <a:ext cx="9144000" cy="2080972"/>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566555" y="1160748"/>
            <a:ext cx="8777852" cy="1969770"/>
          </a:xfrm>
          <a:prstGeom prst="rect">
            <a:avLst/>
          </a:prstGeom>
          <a:noFill/>
        </p:spPr>
        <p:txBody>
          <a:bodyPr wrap="none" rtlCol="0">
            <a:spAutoFit/>
          </a:bodyPr>
          <a:lstStyle/>
          <a:p>
            <a:pPr marL="285750" indent="-285750">
              <a:buFont typeface="Arial" panose="020B0604020202020204" pitchFamily="34" charset="0"/>
              <a:buChar char="•"/>
            </a:pPr>
            <a:r>
              <a:rPr lang="en-GB" sz="1600"/>
              <a:t>In multithreaded programming </a:t>
            </a:r>
            <a:r>
              <a:rPr lang="en-GB" sz="1600">
                <a:solidFill>
                  <a:srgbClr val="FF0000"/>
                </a:solidFill>
              </a:rPr>
              <a:t>race conditions </a:t>
            </a:r>
            <a:r>
              <a:rPr lang="en-GB" sz="1600">
                <a:solidFill>
                  <a:srgbClr val="0070C0"/>
                </a:solidFill>
              </a:rPr>
              <a:t>occur if two or more threads </a:t>
            </a:r>
          </a:p>
          <a:p>
            <a:pPr>
              <a:spcAft>
                <a:spcPts val="600"/>
              </a:spcAft>
            </a:pPr>
            <a:r>
              <a:rPr lang="en-GB" sz="1600">
                <a:solidFill>
                  <a:srgbClr val="0070C0"/>
                </a:solidFill>
              </a:rPr>
              <a:t>     may modify shared data in a not controlled way.</a:t>
            </a:r>
          </a:p>
          <a:p>
            <a:r>
              <a:rPr lang="en-GB" sz="1600"/>
              <a:t>    In such cases </a:t>
            </a:r>
            <a:r>
              <a:rPr lang="en-GB" sz="1600">
                <a:solidFill>
                  <a:srgbClr val="0070C0"/>
                </a:solidFill>
              </a:rPr>
              <a:t>cores access shared data in the order that is determined by the</a:t>
            </a:r>
          </a:p>
          <a:p>
            <a:r>
              <a:rPr lang="en-GB" sz="1600">
                <a:solidFill>
                  <a:srgbClr val="0070C0"/>
                </a:solidFill>
              </a:rPr>
              <a:t>      thread scheduling algorithm and this may differ from the sequence of </a:t>
            </a:r>
          </a:p>
          <a:p>
            <a:pPr>
              <a:spcAft>
                <a:spcPts val="600"/>
              </a:spcAft>
            </a:pPr>
            <a:r>
              <a:rPr lang="en-GB" sz="1600">
                <a:solidFill>
                  <a:srgbClr val="0070C0"/>
                </a:solidFill>
              </a:rPr>
              <a:t>      program logic</a:t>
            </a:r>
            <a:r>
              <a:rPr lang="en-GB" sz="1600"/>
              <a:t>, which cause program errors.  </a:t>
            </a:r>
          </a:p>
          <a:p>
            <a:pPr marL="285750" indent="-285750" fontAlgn="base">
              <a:spcBef>
                <a:spcPct val="0"/>
              </a:spcBef>
              <a:spcAft>
                <a:spcPct val="0"/>
              </a:spcAft>
              <a:buFont typeface="Arial" panose="020B0604020202020204" pitchFamily="34" charset="0"/>
              <a:buChar char="•"/>
              <a:defRPr/>
            </a:pPr>
            <a:r>
              <a:rPr lang="en-GB" sz="1600"/>
              <a:t>Basically, </a:t>
            </a:r>
            <a:r>
              <a:rPr lang="en-US" sz="1600">
                <a:solidFill>
                  <a:srgbClr val="000000"/>
                </a:solidFill>
              </a:rPr>
              <a:t>there are </a:t>
            </a:r>
            <a:r>
              <a:rPr lang="en-US" sz="1600">
                <a:solidFill>
                  <a:srgbClr val="0070C0"/>
                </a:solidFill>
              </a:rPr>
              <a:t>two mechanisms to address race conditions </a:t>
            </a:r>
            <a:r>
              <a:rPr lang="en-US" sz="1600">
                <a:solidFill>
                  <a:srgbClr val="000000"/>
                </a:solidFill>
              </a:rPr>
              <a:t>in</a:t>
            </a:r>
          </a:p>
          <a:p>
            <a:pPr fontAlgn="base">
              <a:spcBef>
                <a:spcPct val="0"/>
              </a:spcBef>
              <a:spcAft>
                <a:spcPct val="0"/>
              </a:spcAft>
              <a:defRPr/>
            </a:pPr>
            <a:r>
              <a:rPr lang="en-US" sz="1600">
                <a:solidFill>
                  <a:srgbClr val="000000"/>
                </a:solidFill>
              </a:rPr>
              <a:t>      multithreaded programming, as discussed subsequently:</a:t>
            </a:r>
            <a:endParaRPr lang="en-GB" sz="1600"/>
          </a:p>
        </p:txBody>
      </p:sp>
    </p:spTree>
    <p:extLst>
      <p:ext uri="{BB962C8B-B14F-4D97-AF65-F5344CB8AC3E}">
        <p14:creationId xmlns:p14="http://schemas.microsoft.com/office/powerpoint/2010/main" val="4479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5.1 Main extensions of the Armv9-A ISA (7)</a:t>
            </a:r>
            <a:endParaRPr lang="en-US" altLang="en-US" sz="1700" kern="1200" dirty="0">
              <a:solidFill>
                <a:srgbClr val="FFFFFF"/>
              </a:solidFill>
            </a:endParaRPr>
          </a:p>
        </p:txBody>
      </p:sp>
      <p:sp>
        <p:nvSpPr>
          <p:cNvPr id="3" name="TextBox 2"/>
          <p:cNvSpPr txBox="1"/>
          <p:nvPr/>
        </p:nvSpPr>
        <p:spPr>
          <a:xfrm>
            <a:off x="89386" y="440668"/>
            <a:ext cx="8618000" cy="369332"/>
          </a:xfrm>
          <a:prstGeom prst="rect">
            <a:avLst/>
          </a:prstGeom>
          <a:noFill/>
        </p:spPr>
        <p:txBody>
          <a:bodyPr wrap="square">
            <a:spAutoFit/>
          </a:bodyPr>
          <a:lstStyle/>
          <a:p>
            <a:pPr fontAlgn="base">
              <a:spcBef>
                <a:spcPct val="0"/>
              </a:spcBef>
              <a:spcAft>
                <a:spcPct val="0"/>
              </a:spcAft>
              <a:defRPr/>
            </a:pPr>
            <a:r>
              <a:rPr lang="en-GB">
                <a:solidFill>
                  <a:srgbClr val="2D2D8A"/>
                </a:solidFill>
              </a:rPr>
              <a:t>Basic mechanisms to address race conditions in multithreaded programs</a:t>
            </a:r>
          </a:p>
        </p:txBody>
      </p:sp>
      <p:sp>
        <p:nvSpPr>
          <p:cNvPr id="32" name="TextBox 31"/>
          <p:cNvSpPr txBox="1"/>
          <p:nvPr/>
        </p:nvSpPr>
        <p:spPr>
          <a:xfrm>
            <a:off x="71500" y="4464115"/>
            <a:ext cx="7426648" cy="338554"/>
          </a:xfrm>
          <a:prstGeom prst="rect">
            <a:avLst/>
          </a:prstGeom>
          <a:noFill/>
        </p:spPr>
        <p:txBody>
          <a:bodyPr wrap="none">
            <a:spAutoFit/>
          </a:bodyPr>
          <a:lstStyle/>
          <a:p>
            <a:pPr fontAlgn="base">
              <a:spcBef>
                <a:spcPct val="0"/>
              </a:spcBef>
              <a:spcAft>
                <a:spcPct val="0"/>
              </a:spcAft>
              <a:defRPr/>
            </a:pPr>
            <a:r>
              <a:rPr lang="en-US" sz="1600" dirty="0">
                <a:solidFill>
                  <a:srgbClr val="000000"/>
                </a:solidFill>
                <a:latin typeface="Verdana"/>
              </a:rPr>
              <a:t>The next Figure contrasts these thread synchronization mechanisms.</a:t>
            </a:r>
          </a:p>
        </p:txBody>
      </p:sp>
      <p:sp>
        <p:nvSpPr>
          <p:cNvPr id="2" name="Rounded Rectangle 1"/>
          <p:cNvSpPr/>
          <p:nvPr/>
        </p:nvSpPr>
        <p:spPr bwMode="auto">
          <a:xfrm>
            <a:off x="-44028" y="1016732"/>
            <a:ext cx="9152532" cy="3384376"/>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0" name="Text Box 4"/>
          <p:cNvSpPr txBox="1">
            <a:spLocks noChangeArrowheads="1"/>
          </p:cNvSpPr>
          <p:nvPr/>
        </p:nvSpPr>
        <p:spPr bwMode="auto">
          <a:xfrm>
            <a:off x="1912938" y="1851295"/>
            <a:ext cx="7127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a:solidFill>
                  <a:srgbClr val="000000"/>
                </a:solidFill>
                <a:latin typeface="Verdana"/>
              </a:rPr>
              <a:t>Locks</a:t>
            </a:r>
            <a:endParaRPr lang="hu-HU" altLang="en-US" sz="1300" b="1">
              <a:solidFill>
                <a:srgbClr val="000000"/>
              </a:solidFill>
              <a:latin typeface="Verdana"/>
            </a:endParaRPr>
          </a:p>
        </p:txBody>
      </p:sp>
      <p:sp>
        <p:nvSpPr>
          <p:cNvPr id="21" name="Text Box 5"/>
          <p:cNvSpPr txBox="1">
            <a:spLocks noChangeArrowheads="1"/>
          </p:cNvSpPr>
          <p:nvPr/>
        </p:nvSpPr>
        <p:spPr bwMode="auto">
          <a:xfrm>
            <a:off x="5192713" y="1851295"/>
            <a:ext cx="279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a:solidFill>
                  <a:srgbClr val="000000"/>
                </a:solidFill>
                <a:latin typeface="Verdana"/>
              </a:rPr>
              <a:t>Transactional memory (TM)</a:t>
            </a:r>
            <a:endParaRPr lang="hu-HU" altLang="en-US" sz="1300" b="1">
              <a:solidFill>
                <a:srgbClr val="000000"/>
              </a:solidFill>
              <a:latin typeface="Verdana"/>
            </a:endParaRPr>
          </a:p>
        </p:txBody>
      </p:sp>
      <p:sp>
        <p:nvSpPr>
          <p:cNvPr id="22" name="Text Box 6"/>
          <p:cNvSpPr txBox="1">
            <a:spLocks noChangeArrowheads="1"/>
          </p:cNvSpPr>
          <p:nvPr/>
        </p:nvSpPr>
        <p:spPr bwMode="auto">
          <a:xfrm>
            <a:off x="927977" y="1133745"/>
            <a:ext cx="70086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a:solidFill>
                  <a:srgbClr val="000000"/>
                </a:solidFill>
                <a:latin typeface="Verdana"/>
              </a:rPr>
              <a:t>Basic mechanisms to address race conditions in multithreaded programs</a:t>
            </a:r>
            <a:endParaRPr lang="hu-HU" altLang="en-US" sz="1300" b="1">
              <a:solidFill>
                <a:srgbClr val="000000"/>
              </a:solidFill>
              <a:latin typeface="Verdana"/>
            </a:endParaRPr>
          </a:p>
        </p:txBody>
      </p:sp>
      <p:sp>
        <p:nvSpPr>
          <p:cNvPr id="23" name="Line 9"/>
          <p:cNvSpPr>
            <a:spLocks noChangeShapeType="1"/>
          </p:cNvSpPr>
          <p:nvPr/>
        </p:nvSpPr>
        <p:spPr bwMode="auto">
          <a:xfrm flipH="1" flipV="1">
            <a:off x="4427538" y="1519508"/>
            <a:ext cx="2159000" cy="307975"/>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300">
              <a:solidFill>
                <a:srgbClr val="000000"/>
              </a:solidFill>
              <a:latin typeface="Verdana"/>
            </a:endParaRPr>
          </a:p>
        </p:txBody>
      </p:sp>
      <p:sp>
        <p:nvSpPr>
          <p:cNvPr id="24" name="Line 10"/>
          <p:cNvSpPr>
            <a:spLocks noChangeShapeType="1"/>
          </p:cNvSpPr>
          <p:nvPr/>
        </p:nvSpPr>
        <p:spPr bwMode="auto">
          <a:xfrm flipV="1">
            <a:off x="2266950" y="1519508"/>
            <a:ext cx="2171700" cy="319087"/>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300">
              <a:solidFill>
                <a:srgbClr val="000000"/>
              </a:solidFill>
              <a:latin typeface="Verdana"/>
            </a:endParaRPr>
          </a:p>
        </p:txBody>
      </p:sp>
      <p:sp>
        <p:nvSpPr>
          <p:cNvPr id="25" name="Oval 11"/>
          <p:cNvSpPr>
            <a:spLocks noChangeArrowheads="1"/>
          </p:cNvSpPr>
          <p:nvPr/>
        </p:nvSpPr>
        <p:spPr bwMode="auto">
          <a:xfrm>
            <a:off x="2225675" y="1811608"/>
            <a:ext cx="53975" cy="53975"/>
          </a:xfrm>
          <a:prstGeom prst="ellipse">
            <a:avLst/>
          </a:prstGeom>
          <a:solidFill>
            <a:schemeClr val="bg1"/>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300">
              <a:solidFill>
                <a:srgbClr val="000000"/>
              </a:solidFill>
              <a:latin typeface="Verdana"/>
            </a:endParaRPr>
          </a:p>
        </p:txBody>
      </p:sp>
      <p:sp>
        <p:nvSpPr>
          <p:cNvPr id="26" name="Oval 12"/>
          <p:cNvSpPr>
            <a:spLocks noChangeArrowheads="1"/>
          </p:cNvSpPr>
          <p:nvPr/>
        </p:nvSpPr>
        <p:spPr bwMode="auto">
          <a:xfrm>
            <a:off x="6530975" y="1800495"/>
            <a:ext cx="53975" cy="53975"/>
          </a:xfrm>
          <a:prstGeom prst="ellipse">
            <a:avLst/>
          </a:prstGeom>
          <a:solidFill>
            <a:schemeClr val="bg1"/>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300">
              <a:solidFill>
                <a:srgbClr val="000000"/>
              </a:solidFill>
              <a:latin typeface="Verdana"/>
            </a:endParaRPr>
          </a:p>
        </p:txBody>
      </p:sp>
      <p:sp>
        <p:nvSpPr>
          <p:cNvPr id="27" name="TextBox 26"/>
          <p:cNvSpPr txBox="1"/>
          <p:nvPr/>
        </p:nvSpPr>
        <p:spPr>
          <a:xfrm>
            <a:off x="503238" y="2235470"/>
            <a:ext cx="3582987" cy="892175"/>
          </a:xfrm>
          <a:prstGeom prst="rect">
            <a:avLst/>
          </a:prstGeom>
          <a:noFill/>
        </p:spPr>
        <p:txBody>
          <a:bodyPr wrap="none">
            <a:spAutoFit/>
          </a:bodyPr>
          <a:lstStyle/>
          <a:p>
            <a:pPr algn="ctr" fontAlgn="base">
              <a:spcBef>
                <a:spcPct val="0"/>
              </a:spcBef>
              <a:spcAft>
                <a:spcPct val="0"/>
              </a:spcAft>
              <a:defRPr/>
            </a:pPr>
            <a:r>
              <a:rPr lang="en-US" sz="1300">
                <a:solidFill>
                  <a:srgbClr val="0070C0"/>
                </a:solidFill>
                <a:latin typeface="Verdana"/>
              </a:rPr>
              <a:t>Pessimistic approach</a:t>
            </a:r>
            <a:r>
              <a:rPr lang="en-US" sz="1300">
                <a:solidFill>
                  <a:srgbClr val="000000"/>
                </a:solidFill>
                <a:latin typeface="Verdana"/>
              </a:rPr>
              <a:t>,</a:t>
            </a:r>
          </a:p>
          <a:p>
            <a:pPr algn="ctr" fontAlgn="base">
              <a:spcBef>
                <a:spcPct val="0"/>
              </a:spcBef>
              <a:spcAft>
                <a:spcPct val="0"/>
              </a:spcAft>
              <a:defRPr/>
            </a:pPr>
            <a:r>
              <a:rPr lang="en-US" sz="1300">
                <a:solidFill>
                  <a:srgbClr val="000000"/>
                </a:solidFill>
                <a:latin typeface="Verdana"/>
              </a:rPr>
              <a:t>it intends to prevent possible conflicts</a:t>
            </a:r>
          </a:p>
          <a:p>
            <a:pPr algn="ctr" fontAlgn="base">
              <a:spcBef>
                <a:spcPct val="0"/>
              </a:spcBef>
              <a:spcAft>
                <a:spcPct val="0"/>
              </a:spcAft>
              <a:defRPr/>
            </a:pPr>
            <a:r>
              <a:rPr lang="en-US" sz="1300">
                <a:solidFill>
                  <a:srgbClr val="000000"/>
                </a:solidFill>
                <a:latin typeface="Verdana"/>
              </a:rPr>
              <a:t>by enforcing </a:t>
            </a:r>
            <a:r>
              <a:rPr lang="en-US" sz="1300">
                <a:solidFill>
                  <a:srgbClr val="0070C0"/>
                </a:solidFill>
                <a:latin typeface="Verdana"/>
              </a:rPr>
              <a:t>serialization</a:t>
            </a:r>
            <a:r>
              <a:rPr lang="en-US" sz="1300">
                <a:solidFill>
                  <a:srgbClr val="000000"/>
                </a:solidFill>
                <a:latin typeface="Verdana"/>
              </a:rPr>
              <a:t> of transactions</a:t>
            </a:r>
          </a:p>
          <a:p>
            <a:pPr algn="ctr" fontAlgn="base">
              <a:spcBef>
                <a:spcPct val="0"/>
              </a:spcBef>
              <a:spcAft>
                <a:spcPct val="0"/>
              </a:spcAft>
              <a:defRPr/>
            </a:pPr>
            <a:r>
              <a:rPr lang="en-US" sz="1300">
                <a:solidFill>
                  <a:srgbClr val="000000"/>
                </a:solidFill>
                <a:latin typeface="Verdana"/>
              </a:rPr>
              <a:t>through </a:t>
            </a:r>
            <a:r>
              <a:rPr lang="en-US" sz="1300">
                <a:solidFill>
                  <a:srgbClr val="0070C0"/>
                </a:solidFill>
                <a:latin typeface="Verdana"/>
              </a:rPr>
              <a:t>locks</a:t>
            </a:r>
            <a:r>
              <a:rPr lang="en-US" sz="1300">
                <a:solidFill>
                  <a:srgbClr val="000000"/>
                </a:solidFill>
                <a:latin typeface="Verdana"/>
              </a:rPr>
              <a:t>.</a:t>
            </a:r>
          </a:p>
        </p:txBody>
      </p:sp>
      <p:sp>
        <p:nvSpPr>
          <p:cNvPr id="28" name="TextBox 27"/>
          <p:cNvSpPr txBox="1"/>
          <p:nvPr/>
        </p:nvSpPr>
        <p:spPr>
          <a:xfrm>
            <a:off x="4033245" y="2235470"/>
            <a:ext cx="5119287" cy="2292935"/>
          </a:xfrm>
          <a:prstGeom prst="rect">
            <a:avLst/>
          </a:prstGeom>
          <a:noFill/>
        </p:spPr>
        <p:txBody>
          <a:bodyPr wrap="none">
            <a:spAutoFit/>
          </a:bodyPr>
          <a:lstStyle/>
          <a:p>
            <a:pPr algn="ctr" fontAlgn="base">
              <a:spcBef>
                <a:spcPct val="0"/>
              </a:spcBef>
              <a:spcAft>
                <a:spcPct val="0"/>
              </a:spcAft>
              <a:defRPr/>
            </a:pPr>
            <a:r>
              <a:rPr lang="en-US" sz="1300">
                <a:solidFill>
                  <a:srgbClr val="0070C0"/>
                </a:solidFill>
                <a:latin typeface="Verdana"/>
              </a:rPr>
              <a:t>Optimistic approach</a:t>
            </a:r>
            <a:r>
              <a:rPr lang="en-US" sz="1300">
                <a:solidFill>
                  <a:srgbClr val="000000"/>
                </a:solidFill>
                <a:latin typeface="Verdana"/>
              </a:rPr>
              <a:t>,</a:t>
            </a:r>
          </a:p>
          <a:p>
            <a:pPr algn="ctr" fontAlgn="base">
              <a:spcBef>
                <a:spcPct val="0"/>
              </a:spcBef>
              <a:spcAft>
                <a:spcPct val="0"/>
              </a:spcAft>
              <a:defRPr/>
            </a:pPr>
            <a:r>
              <a:rPr lang="en-US" sz="1300">
                <a:solidFill>
                  <a:srgbClr val="000000"/>
                </a:solidFill>
                <a:latin typeface="Verdana"/>
              </a:rPr>
              <a:t>it allows access conflicts to occur </a:t>
            </a:r>
          </a:p>
          <a:p>
            <a:pPr algn="ctr" fontAlgn="base">
              <a:spcBef>
                <a:spcPct val="0"/>
              </a:spcBef>
              <a:spcAft>
                <a:spcPct val="0"/>
              </a:spcAft>
              <a:defRPr/>
            </a:pPr>
            <a:r>
              <a:rPr lang="en-US" sz="1300">
                <a:solidFill>
                  <a:srgbClr val="000000"/>
                </a:solidFill>
                <a:latin typeface="Verdana"/>
              </a:rPr>
              <a:t>but provides a </a:t>
            </a:r>
            <a:r>
              <a:rPr lang="en-US" sz="1300">
                <a:solidFill>
                  <a:srgbClr val="0070C0"/>
                </a:solidFill>
                <a:latin typeface="Verdana"/>
              </a:rPr>
              <a:t>checking and repair mechanism</a:t>
            </a:r>
          </a:p>
          <a:p>
            <a:pPr algn="ctr" fontAlgn="base">
              <a:spcBef>
                <a:spcPct val="0"/>
              </a:spcBef>
              <a:spcAft>
                <a:spcPct val="0"/>
              </a:spcAft>
              <a:defRPr/>
            </a:pPr>
            <a:r>
              <a:rPr lang="en-US" sz="1300">
                <a:solidFill>
                  <a:srgbClr val="000000"/>
                </a:solidFill>
                <a:latin typeface="Verdana"/>
              </a:rPr>
              <a:t> for managing these conflicts, i.e.</a:t>
            </a:r>
          </a:p>
          <a:p>
            <a:pPr algn="ctr" fontAlgn="base">
              <a:spcBef>
                <a:spcPct val="0"/>
              </a:spcBef>
              <a:spcAft>
                <a:spcPct val="0"/>
              </a:spcAft>
              <a:defRPr/>
            </a:pPr>
            <a:r>
              <a:rPr lang="en-US" sz="1300">
                <a:solidFill>
                  <a:srgbClr val="000000"/>
                </a:solidFill>
                <a:latin typeface="Verdana"/>
              </a:rPr>
              <a:t> it allows all threads to access shared data simultaneously.</a:t>
            </a:r>
          </a:p>
          <a:p>
            <a:pPr algn="ctr" fontAlgn="base">
              <a:spcBef>
                <a:spcPct val="0"/>
              </a:spcBef>
              <a:spcAft>
                <a:spcPct val="0"/>
              </a:spcAft>
              <a:defRPr/>
            </a:pPr>
            <a:r>
              <a:rPr lang="en-US" sz="1300">
                <a:solidFill>
                  <a:srgbClr val="000000"/>
                </a:solidFill>
                <a:latin typeface="Verdana"/>
              </a:rPr>
              <a:t>After completing a transaction however,</a:t>
            </a:r>
          </a:p>
          <a:p>
            <a:pPr algn="ctr" fontAlgn="base">
              <a:spcBef>
                <a:spcPct val="0"/>
              </a:spcBef>
              <a:spcAft>
                <a:spcPct val="0"/>
              </a:spcAft>
              <a:defRPr/>
            </a:pPr>
            <a:r>
              <a:rPr lang="en-US" sz="1300">
                <a:solidFill>
                  <a:srgbClr val="000000"/>
                </a:solidFill>
                <a:latin typeface="Verdana"/>
              </a:rPr>
              <a:t>it will be checked whether a conflict arose,</a:t>
            </a:r>
          </a:p>
          <a:p>
            <a:pPr algn="ctr" fontAlgn="base">
              <a:spcBef>
                <a:spcPct val="0"/>
              </a:spcBef>
              <a:spcAft>
                <a:spcPct val="0"/>
              </a:spcAft>
              <a:defRPr/>
            </a:pPr>
            <a:r>
              <a:rPr lang="en-US" sz="1300">
                <a:solidFill>
                  <a:srgbClr val="000000"/>
                </a:solidFill>
                <a:latin typeface="Verdana"/>
              </a:rPr>
              <a:t> if yes, the transaction will be rolled back and</a:t>
            </a:r>
          </a:p>
          <a:p>
            <a:pPr algn="ctr" fontAlgn="base">
              <a:spcBef>
                <a:spcPct val="0"/>
              </a:spcBef>
              <a:spcAft>
                <a:spcPct val="0"/>
              </a:spcAft>
              <a:defRPr/>
            </a:pPr>
            <a:r>
              <a:rPr lang="en-US" sz="1300">
                <a:solidFill>
                  <a:srgbClr val="000000"/>
                </a:solidFill>
                <a:latin typeface="Verdana"/>
              </a:rPr>
              <a:t>replayed in the right order</a:t>
            </a:r>
          </a:p>
          <a:p>
            <a:pPr algn="ctr" fontAlgn="base">
              <a:spcBef>
                <a:spcPct val="0"/>
              </a:spcBef>
              <a:spcAft>
                <a:spcPct val="0"/>
              </a:spcAft>
              <a:defRPr/>
            </a:pPr>
            <a:r>
              <a:rPr lang="en-US" sz="1300">
                <a:solidFill>
                  <a:srgbClr val="000000"/>
                </a:solidFill>
                <a:latin typeface="Verdana"/>
              </a:rPr>
              <a:t> else the execution continues.</a:t>
            </a:r>
          </a:p>
          <a:p>
            <a:pPr algn="ctr" fontAlgn="base">
              <a:spcBef>
                <a:spcPct val="0"/>
              </a:spcBef>
              <a:spcAft>
                <a:spcPct val="0"/>
              </a:spcAft>
              <a:defRPr/>
            </a:pPr>
            <a:r>
              <a:rPr lang="en-US" sz="1300">
                <a:solidFill>
                  <a:srgbClr val="000000"/>
                </a:solidFill>
                <a:latin typeface="Verdana"/>
              </a:rPr>
              <a:t> </a:t>
            </a:r>
          </a:p>
        </p:txBody>
      </p:sp>
    </p:spTree>
    <p:extLst>
      <p:ext uri="{BB962C8B-B14F-4D97-AF65-F5344CB8AC3E}">
        <p14:creationId xmlns:p14="http://schemas.microsoft.com/office/powerpoint/2010/main" val="41986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animBg="1"/>
      <p:bldP spid="27" grpId="0"/>
      <p:bldP spid="28"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5.1 Main extensions of the Armv9-A ISA (8)</a:t>
            </a:r>
            <a:endParaRPr lang="en-US" altLang="en-US" sz="1700" kern="1200" dirty="0">
              <a:solidFill>
                <a:srgbClr val="FFFFFF"/>
              </a:solidFill>
            </a:endParaRPr>
          </a:p>
        </p:txBody>
      </p:sp>
      <p:pic>
        <p:nvPicPr>
          <p:cNvPr id="6215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295710"/>
            <a:ext cx="560863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500" y="440668"/>
            <a:ext cx="7980362" cy="646113"/>
          </a:xfrm>
          <a:prstGeom prst="rect">
            <a:avLst/>
          </a:prstGeom>
          <a:noFill/>
        </p:spPr>
        <p:txBody>
          <a:bodyPr wrap="square">
            <a:spAutoFit/>
          </a:bodyPr>
          <a:lstStyle/>
          <a:p>
            <a:pPr fontAlgn="base">
              <a:spcBef>
                <a:spcPct val="0"/>
              </a:spcBef>
              <a:spcAft>
                <a:spcPct val="0"/>
              </a:spcAft>
              <a:defRPr/>
            </a:pPr>
            <a:r>
              <a:rPr lang="en-US">
                <a:solidFill>
                  <a:srgbClr val="2D2D8A"/>
                </a:solidFill>
                <a:latin typeface="Verdana"/>
              </a:rPr>
              <a:t>Contrasting lock based and transaction memory (TM) based thread</a:t>
            </a:r>
          </a:p>
          <a:p>
            <a:pPr fontAlgn="base">
              <a:spcBef>
                <a:spcPct val="0"/>
              </a:spcBef>
              <a:spcAft>
                <a:spcPct val="0"/>
              </a:spcAft>
              <a:defRPr/>
            </a:pPr>
            <a:r>
              <a:rPr lang="en-US">
                <a:solidFill>
                  <a:srgbClr val="2D2D8A"/>
                </a:solidFill>
                <a:latin typeface="Verdana"/>
              </a:rPr>
              <a:t>  synchronization </a:t>
            </a:r>
            <a:r>
              <a:rPr lang="en-US">
                <a:latin typeface="Verdana"/>
              </a:rPr>
              <a:t>[</a:t>
            </a:r>
            <a:r>
              <a:rPr lang="hu-HU">
                <a:latin typeface="Verdana"/>
              </a:rPr>
              <a:t>155</a:t>
            </a:r>
            <a:r>
              <a:rPr lang="en-US">
                <a:latin typeface="Verdana"/>
              </a:rPr>
              <a:t>]</a:t>
            </a:r>
          </a:p>
        </p:txBody>
      </p:sp>
      <p:sp>
        <p:nvSpPr>
          <p:cNvPr id="2" name="TextBox 1"/>
          <p:cNvSpPr txBox="1"/>
          <p:nvPr/>
        </p:nvSpPr>
        <p:spPr>
          <a:xfrm>
            <a:off x="7250113" y="2400610"/>
            <a:ext cx="1447800" cy="522287"/>
          </a:xfrm>
          <a:prstGeom prst="rect">
            <a:avLst/>
          </a:prstGeom>
          <a:noFill/>
        </p:spPr>
        <p:txBody>
          <a:bodyPr wrap="none">
            <a:spAutoFit/>
          </a:bodyPr>
          <a:lstStyle/>
          <a:p>
            <a:pPr fontAlgn="base">
              <a:spcBef>
                <a:spcPct val="0"/>
              </a:spcBef>
              <a:spcAft>
                <a:spcPct val="0"/>
              </a:spcAft>
              <a:defRPr/>
            </a:pPr>
            <a:r>
              <a:rPr lang="en-US" sz="1400">
                <a:solidFill>
                  <a:srgbClr val="FF0000"/>
                </a:solidFill>
                <a:latin typeface="Verdana"/>
              </a:rPr>
              <a:t>Conflict, to be</a:t>
            </a:r>
          </a:p>
          <a:p>
            <a:pPr fontAlgn="base">
              <a:spcBef>
                <a:spcPct val="0"/>
              </a:spcBef>
              <a:spcAft>
                <a:spcPct val="0"/>
              </a:spcAft>
              <a:defRPr/>
            </a:pPr>
            <a:r>
              <a:rPr lang="en-US" sz="1400">
                <a:solidFill>
                  <a:srgbClr val="FF0000"/>
                </a:solidFill>
                <a:latin typeface="Verdana"/>
              </a:rPr>
              <a:t>     repaired</a:t>
            </a:r>
          </a:p>
        </p:txBody>
      </p:sp>
    </p:spTree>
    <p:extLst>
      <p:ext uri="{BB962C8B-B14F-4D97-AF65-F5344CB8AC3E}">
        <p14:creationId xmlns:p14="http://schemas.microsoft.com/office/powerpoint/2010/main" val="68160284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5.1 Main extensions of the Armv9-A ISA (9)</a:t>
            </a:r>
            <a:endParaRPr lang="en-US" altLang="en-US" sz="1700" kern="1200" dirty="0">
              <a:solidFill>
                <a:srgbClr val="FFFFFF"/>
              </a:solidFill>
            </a:endParaRPr>
          </a:p>
        </p:txBody>
      </p:sp>
      <p:sp>
        <p:nvSpPr>
          <p:cNvPr id="3" name="TextBox 2"/>
          <p:cNvSpPr txBox="1"/>
          <p:nvPr/>
        </p:nvSpPr>
        <p:spPr>
          <a:xfrm>
            <a:off x="71500" y="440668"/>
            <a:ext cx="3029052" cy="369332"/>
          </a:xfrm>
          <a:prstGeom prst="rect">
            <a:avLst/>
          </a:prstGeom>
          <a:noFill/>
        </p:spPr>
        <p:txBody>
          <a:bodyPr wrap="square">
            <a:spAutoFit/>
          </a:bodyPr>
          <a:lstStyle/>
          <a:p>
            <a:pPr fontAlgn="base">
              <a:spcBef>
                <a:spcPct val="0"/>
              </a:spcBef>
              <a:spcAft>
                <a:spcPct val="0"/>
              </a:spcAft>
              <a:defRPr/>
            </a:pPr>
            <a:r>
              <a:rPr lang="en-US" dirty="0">
                <a:solidFill>
                  <a:srgbClr val="2D2D8A"/>
                </a:solidFill>
                <a:latin typeface="Verdana"/>
              </a:rPr>
              <a:t>b1) Locks </a:t>
            </a:r>
            <a:r>
              <a:rPr lang="en-US" dirty="0">
                <a:latin typeface="Verdana"/>
              </a:rPr>
              <a:t>[</a:t>
            </a:r>
            <a:r>
              <a:rPr lang="hu-HU" dirty="0">
                <a:latin typeface="Verdana"/>
              </a:rPr>
              <a:t>156</a:t>
            </a:r>
            <a:r>
              <a:rPr lang="en-US" dirty="0">
                <a:latin typeface="Verdana"/>
              </a:rPr>
              <a:t>]</a:t>
            </a:r>
          </a:p>
        </p:txBody>
      </p:sp>
      <p:sp>
        <p:nvSpPr>
          <p:cNvPr id="2" name="Rounded Rectangle 1"/>
          <p:cNvSpPr/>
          <p:nvPr/>
        </p:nvSpPr>
        <p:spPr bwMode="auto">
          <a:xfrm>
            <a:off x="-19758" y="846004"/>
            <a:ext cx="9163758" cy="1391091"/>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228600" y="836712"/>
            <a:ext cx="8856079" cy="1400383"/>
          </a:xfrm>
          <a:prstGeom prst="rect">
            <a:avLst/>
          </a:prstGeom>
          <a:noFill/>
        </p:spPr>
        <p:txBody>
          <a:bodyPr wrap="none">
            <a:spAutoFit/>
          </a:bodyPr>
          <a:lstStyle/>
          <a:p>
            <a:pPr marL="285750" indent="-285750" fontAlgn="t">
              <a:spcBef>
                <a:spcPct val="0"/>
              </a:spcBef>
              <a:spcAft>
                <a:spcPct val="0"/>
              </a:spcAft>
              <a:buFont typeface="Arial" panose="020B0604020202020204" pitchFamily="34" charset="0"/>
              <a:buChar char="•"/>
              <a:defRPr/>
            </a:pPr>
            <a:r>
              <a:rPr lang="en-US" sz="1600" dirty="0">
                <a:solidFill>
                  <a:srgbClr val="000000"/>
                </a:solidFill>
                <a:latin typeface="Verdana"/>
              </a:rPr>
              <a:t>The most common way of </a:t>
            </a:r>
            <a:r>
              <a:rPr lang="en-US" sz="1600" dirty="0">
                <a:solidFill>
                  <a:srgbClr val="0070C0"/>
                </a:solidFill>
                <a:latin typeface="Verdana"/>
              </a:rPr>
              <a:t>addressing race conditions </a:t>
            </a:r>
            <a:r>
              <a:rPr lang="en-US" sz="1600" dirty="0">
                <a:solidFill>
                  <a:srgbClr val="000000"/>
                </a:solidFill>
                <a:latin typeface="Verdana"/>
              </a:rPr>
              <a:t>is to use </a:t>
            </a:r>
            <a:r>
              <a:rPr lang="en-US" sz="1600" dirty="0">
                <a:solidFill>
                  <a:srgbClr val="FF0000"/>
                </a:solidFill>
                <a:latin typeface="Verdana"/>
              </a:rPr>
              <a:t>locks</a:t>
            </a:r>
            <a:r>
              <a:rPr lang="en-US" sz="1600" dirty="0">
                <a:solidFill>
                  <a:srgbClr val="000000"/>
                </a:solidFill>
                <a:latin typeface="Verdana"/>
              </a:rPr>
              <a:t>, called also </a:t>
            </a:r>
          </a:p>
          <a:p>
            <a:pPr fontAlgn="t">
              <a:spcBef>
                <a:spcPct val="0"/>
              </a:spcBef>
              <a:spcAft>
                <a:spcPts val="600"/>
              </a:spcAft>
              <a:defRPr/>
            </a:pPr>
            <a:r>
              <a:rPr lang="en-US" sz="1600" dirty="0">
                <a:solidFill>
                  <a:srgbClr val="000000"/>
                </a:solidFill>
                <a:latin typeface="Verdana"/>
              </a:rPr>
              <a:t>      </a:t>
            </a:r>
            <a:r>
              <a:rPr lang="en-US" sz="1600" dirty="0">
                <a:solidFill>
                  <a:srgbClr val="FF0000"/>
                </a:solidFill>
                <a:latin typeface="Verdana"/>
              </a:rPr>
              <a:t>monitors, critical sections, </a:t>
            </a:r>
            <a:r>
              <a:rPr lang="en-US" sz="1600" dirty="0" err="1">
                <a:solidFill>
                  <a:srgbClr val="FF0000"/>
                </a:solidFill>
                <a:latin typeface="Verdana"/>
              </a:rPr>
              <a:t>mutexes</a:t>
            </a:r>
            <a:r>
              <a:rPr lang="en-US" sz="1600" dirty="0">
                <a:solidFill>
                  <a:srgbClr val="FF0000"/>
                </a:solidFill>
                <a:latin typeface="Verdana"/>
              </a:rPr>
              <a:t> or binary semaphores</a:t>
            </a:r>
            <a:r>
              <a:rPr lang="en-US" sz="1600" dirty="0">
                <a:solidFill>
                  <a:srgbClr val="000000"/>
                </a:solidFill>
                <a:latin typeface="Verdana"/>
              </a:rPr>
              <a:t>.</a:t>
            </a:r>
          </a:p>
          <a:p>
            <a:pPr marL="285750" indent="-285750" fontAlgn="t">
              <a:spcBef>
                <a:spcPct val="0"/>
              </a:spcBef>
              <a:spcAft>
                <a:spcPct val="0"/>
              </a:spcAft>
              <a:buFont typeface="Arial" panose="020B0604020202020204" pitchFamily="34" charset="0"/>
              <a:buChar char="•"/>
              <a:defRPr/>
            </a:pPr>
            <a:r>
              <a:rPr lang="en-US" sz="1600" dirty="0">
                <a:solidFill>
                  <a:srgbClr val="000000"/>
                </a:solidFill>
                <a:latin typeface="Verdana"/>
              </a:rPr>
              <a:t>Locks </a:t>
            </a:r>
            <a:r>
              <a:rPr lang="en-US" sz="1600" dirty="0">
                <a:solidFill>
                  <a:srgbClr val="0070C0"/>
                </a:solidFill>
                <a:latin typeface="Verdana"/>
              </a:rPr>
              <a:t>provide a mechanism for ensuring that at any time only one thread can</a:t>
            </a:r>
          </a:p>
          <a:p>
            <a:pPr fontAlgn="t">
              <a:spcBef>
                <a:spcPct val="0"/>
              </a:spcBef>
              <a:spcAft>
                <a:spcPct val="0"/>
              </a:spcAft>
              <a:defRPr/>
            </a:pPr>
            <a:r>
              <a:rPr lang="en-US" sz="1600" dirty="0">
                <a:solidFill>
                  <a:srgbClr val="0070C0"/>
                </a:solidFill>
                <a:latin typeface="Verdana"/>
              </a:rPr>
              <a:t>      execute a particular section of code </a:t>
            </a:r>
            <a:r>
              <a:rPr lang="en-US" sz="1600" dirty="0">
                <a:solidFill>
                  <a:srgbClr val="000000"/>
                </a:solidFill>
                <a:latin typeface="Verdana"/>
              </a:rPr>
              <a:t>(called critical section) that includes shared</a:t>
            </a:r>
          </a:p>
          <a:p>
            <a:pPr fontAlgn="t">
              <a:spcBef>
                <a:spcPct val="0"/>
              </a:spcBef>
              <a:spcAft>
                <a:spcPts val="600"/>
              </a:spcAft>
              <a:defRPr/>
            </a:pPr>
            <a:r>
              <a:rPr lang="en-US" sz="1600" dirty="0">
                <a:solidFill>
                  <a:srgbClr val="000000"/>
                </a:solidFill>
                <a:latin typeface="Verdana"/>
              </a:rPr>
              <a:t>      data.</a:t>
            </a:r>
          </a:p>
        </p:txBody>
      </p:sp>
    </p:spTree>
    <p:extLst>
      <p:ext uri="{BB962C8B-B14F-4D97-AF65-F5344CB8AC3E}">
        <p14:creationId xmlns:p14="http://schemas.microsoft.com/office/powerpoint/2010/main" val="19320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003" y="440668"/>
            <a:ext cx="8580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ARM’s </a:t>
            </a:r>
            <a:r>
              <a:rPr lang="en-US">
                <a:solidFill>
                  <a:srgbClr val="2D2D8A"/>
                </a:solidFill>
                <a:latin typeface="Verdana"/>
              </a:rPr>
              <a:t>advanced </a:t>
            </a:r>
            <a:r>
              <a:rPr kumimoji="0" lang="en-US" sz="1800" b="0" i="0" u="none" strike="noStrike" kern="1200" cap="none" spc="0" normalizeH="0" baseline="0" noProof="0">
                <a:ln>
                  <a:noFill/>
                </a:ln>
                <a:solidFill>
                  <a:srgbClr val="2D2D8A"/>
                </a:solidFill>
                <a:effectLst/>
                <a:uLnTx/>
                <a:uFillTx/>
                <a:latin typeface="Verdana"/>
                <a:ea typeface="+mn-ea"/>
                <a:cs typeface="+mn-cs"/>
              </a:rPr>
              <a:t>“Built on ARM Cortex Technology” licensing model </a:t>
            </a:r>
            <a:r>
              <a:rPr kumimoji="0" lang="en-US" sz="1800" b="0" i="0" u="none" strike="noStrike" kern="1200" cap="none" spc="0" normalizeH="0" baseline="0" noProof="0">
                <a:ln>
                  <a:noFill/>
                </a:ln>
                <a:effectLst/>
                <a:uLnTx/>
                <a:uFillTx/>
                <a:latin typeface="Verdana"/>
                <a:ea typeface="+mn-ea"/>
                <a:cs typeface="+mn-cs"/>
              </a:rPr>
              <a:t>[</a:t>
            </a:r>
            <a:r>
              <a:rPr kumimoji="0" lang="hu-HU" sz="1800" b="0" i="0" u="none" strike="noStrike" kern="1200" cap="none" spc="0" normalizeH="0" baseline="0" noProof="0">
                <a:ln>
                  <a:noFill/>
                </a:ln>
                <a:effectLst/>
                <a:uLnTx/>
                <a:uFillTx/>
                <a:latin typeface="Verdana"/>
                <a:ea typeface="+mn-ea"/>
                <a:cs typeface="+mn-cs"/>
              </a:rPr>
              <a:t>131</a:t>
            </a:r>
            <a:r>
              <a:rPr kumimoji="0" lang="en-US" sz="1800" b="0" i="0" u="none" strike="noStrike" kern="1200" cap="none" spc="0" normalizeH="0" baseline="0" noProof="0">
                <a:ln>
                  <a:noFill/>
                </a:ln>
                <a:effectLst/>
                <a:uLnTx/>
                <a:uFillTx/>
                <a:latin typeface="Verdana"/>
                <a:ea typeface="+mn-ea"/>
                <a:cs typeface="+mn-cs"/>
              </a:rPr>
              <a:t>]</a:t>
            </a:r>
          </a:p>
        </p:txBody>
      </p:sp>
      <p:sp>
        <p:nvSpPr>
          <p:cNvPr id="7" name="TextBox 6"/>
          <p:cNvSpPr txBox="1"/>
          <p:nvPr/>
        </p:nvSpPr>
        <p:spPr>
          <a:xfrm>
            <a:off x="304865" y="820447"/>
            <a:ext cx="8921160" cy="350865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Introduced in </a:t>
            </a:r>
            <a:r>
              <a:rPr kumimoji="0" lang="en-US" sz="1600" b="0" i="0" u="none" strike="noStrike" kern="1200" cap="none" spc="0" normalizeH="0" baseline="0" noProof="0">
                <a:ln>
                  <a:noFill/>
                </a:ln>
                <a:solidFill>
                  <a:srgbClr val="0070C0"/>
                </a:solidFill>
                <a:effectLst/>
                <a:uLnTx/>
                <a:uFillTx/>
                <a:latin typeface="Verdana"/>
                <a:ea typeface="+mn-ea"/>
                <a:cs typeface="+mn-cs"/>
              </a:rPr>
              <a:t>02/2016.</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It is available only </a:t>
            </a:r>
            <a:r>
              <a:rPr kumimoji="0" lang="en-US" sz="1600" b="0" i="0" u="none" strike="noStrike" kern="1200" cap="none" spc="0" normalizeH="0" baseline="0" noProof="0">
                <a:ln>
                  <a:noFill/>
                </a:ln>
                <a:solidFill>
                  <a:srgbClr val="0070C0"/>
                </a:solidFill>
                <a:effectLst/>
                <a:uLnTx/>
                <a:uFillTx/>
                <a:latin typeface="Verdana"/>
                <a:ea typeface="+mn-ea"/>
                <a:cs typeface="+mn-cs"/>
              </a:rPr>
              <a:t>for lead partners</a:t>
            </a:r>
            <a:r>
              <a:rPr kumimoji="0" lang="en-US" sz="1600" b="0" i="0" u="none" strike="noStrike" kern="1200" cap="none" spc="0" normalizeH="0" baseline="0" noProof="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new license agreement allows licensees </a:t>
            </a:r>
            <a:r>
              <a:rPr kumimoji="0" lang="en-US" sz="1600" b="0" i="0" u="none" strike="noStrike" kern="1200" cap="none" spc="0" normalizeH="0" baseline="0" noProof="0">
                <a:ln>
                  <a:noFill/>
                </a:ln>
                <a:solidFill>
                  <a:srgbClr val="0070C0"/>
                </a:solidFill>
                <a:effectLst/>
                <a:uLnTx/>
                <a:uFillTx/>
                <a:latin typeface="Verdana"/>
                <a:ea typeface="+mn-ea"/>
                <a:cs typeface="+mn-cs"/>
              </a:rPr>
              <a:t>to request changes </a:t>
            </a:r>
            <a:r>
              <a:rPr kumimoji="0" lang="en-US" sz="1600" b="0" i="0" u="none" strike="noStrike" kern="1200" cap="none" spc="0" normalizeH="0" baseline="0" noProof="0">
                <a:ln>
                  <a:noFill/>
                </a:ln>
                <a:solidFill>
                  <a:srgbClr val="000000"/>
                </a:solidFill>
                <a:effectLst/>
                <a:uLnTx/>
                <a:uFillTx/>
                <a:latin typeface="Verdana"/>
                <a:ea typeface="+mn-ea"/>
                <a:cs typeface="+mn-cs"/>
              </a:rPr>
              <a:t>of the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microarchitecture and use this customized design in their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ARM provides its engineering and design services </a:t>
            </a:r>
            <a:r>
              <a:rPr kumimoji="0" lang="en-US" sz="1600" b="0" i="0" u="none" strike="noStrike" kern="1200" cap="none" spc="0" normalizeH="0" baseline="0" noProof="0">
                <a:ln>
                  <a:noFill/>
                </a:ln>
                <a:solidFill>
                  <a:srgbClr val="000000"/>
                </a:solidFill>
                <a:effectLst/>
                <a:uLnTx/>
                <a:uFillTx/>
                <a:latin typeface="Verdana"/>
                <a:ea typeface="+mn-ea"/>
                <a:cs typeface="+mn-cs"/>
              </a:rPr>
              <a:t>for implementing the requested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modifications for additional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Under the license's terms, </a:t>
            </a:r>
            <a:r>
              <a:rPr kumimoji="0" lang="en-US" sz="1600" b="0" i="0" u="none" strike="noStrike" kern="1200" cap="none" spc="0" normalizeH="0" baseline="0" noProof="0">
                <a:ln>
                  <a:noFill/>
                </a:ln>
                <a:solidFill>
                  <a:srgbClr val="0070C0"/>
                </a:solidFill>
                <a:effectLst/>
                <a:uLnTx/>
                <a:uFillTx/>
                <a:latin typeface="Verdana"/>
                <a:ea typeface="+mn-ea"/>
                <a:cs typeface="+mn-cs"/>
              </a:rPr>
              <a:t>ARM still owns the IP</a:t>
            </a:r>
            <a:r>
              <a:rPr kumimoji="0" lang="en-US" sz="1600" b="0" i="0" u="none" strike="noStrike" kern="1200" cap="none" spc="0" normalizeH="0" baseline="0" noProof="0">
                <a:ln>
                  <a:noFill/>
                </a:ln>
                <a:solidFill>
                  <a:srgbClr val="000000"/>
                </a:solidFill>
                <a:effectLst/>
                <a:uLnTx/>
                <a:uFillTx/>
                <a:latin typeface="Verdana"/>
                <a:ea typeface="+mn-ea"/>
                <a:cs typeface="+mn-cs"/>
              </a:rPr>
              <a:t>, however the modified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microarchitecture is </a:t>
            </a:r>
            <a:r>
              <a:rPr kumimoji="0" lang="en-US" sz="1600" b="0" i="0" u="none" strike="noStrike" kern="1200" cap="none" spc="0" normalizeH="0" baseline="0" noProof="0">
                <a:ln>
                  <a:noFill/>
                </a:ln>
                <a:solidFill>
                  <a:srgbClr val="0070C0"/>
                </a:solidFill>
                <a:effectLst/>
                <a:uLnTx/>
                <a:uFillTx/>
                <a:latin typeface="Verdana"/>
                <a:ea typeface="+mn-ea"/>
                <a:cs typeface="+mn-cs"/>
              </a:rPr>
              <a:t>not shared or made available to other licensees</a:t>
            </a:r>
            <a:r>
              <a:rPr kumimoji="0" lang="en-US" sz="1600" b="0" i="0" u="none" strike="noStrike" kern="1200" cap="none" spc="0" normalizeH="0" baseline="0" noProof="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70C0"/>
                </a:solidFill>
                <a:effectLst/>
                <a:uLnTx/>
                <a:uFillTx/>
                <a:latin typeface="Verdana"/>
                <a:ea typeface="+mn-ea"/>
                <a:cs typeface="+mn-cs"/>
              </a:rPr>
              <a:t>Licensees</a:t>
            </a:r>
            <a:r>
              <a:rPr kumimoji="0" lang="en-US" sz="1600" b="0" i="0" u="none" strike="noStrike" kern="1200" cap="none" spc="0" normalizeH="0" baseline="0" noProof="0">
                <a:ln>
                  <a:noFill/>
                </a:ln>
                <a:solidFill>
                  <a:srgbClr val="000000"/>
                </a:solidFill>
                <a:effectLst/>
                <a:uLnTx/>
                <a:uFillTx/>
                <a:latin typeface="Verdana"/>
                <a:ea typeface="+mn-ea"/>
                <a:cs typeface="+mn-cs"/>
              </a:rPr>
              <a:t> have </a:t>
            </a:r>
            <a:r>
              <a:rPr kumimoji="0" lang="en-US" sz="1600" b="0" i="0" u="none" strike="noStrike" kern="1200" cap="none" spc="0" normalizeH="0" baseline="0" noProof="0">
                <a:ln>
                  <a:noFill/>
                </a:ln>
                <a:solidFill>
                  <a:srgbClr val="0070C0"/>
                </a:solidFill>
                <a:effectLst/>
                <a:uLnTx/>
                <a:uFillTx/>
                <a:latin typeface="Verdana"/>
                <a:ea typeface="+mn-ea"/>
                <a:cs typeface="+mn-cs"/>
              </a:rPr>
              <a:t>branding freedom</a:t>
            </a:r>
            <a:r>
              <a:rPr kumimoji="0" lang="en-US" sz="16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An example is Qualcomm’s </a:t>
            </a:r>
            <a:r>
              <a:rPr kumimoji="0" lang="en-US" sz="1600" b="0" i="0" u="none" strike="noStrike" kern="1200" cap="none" spc="0" normalizeH="0" baseline="0" noProof="0" err="1">
                <a:ln>
                  <a:noFill/>
                </a:ln>
                <a:solidFill>
                  <a:srgbClr val="000000"/>
                </a:solidFill>
                <a:effectLst/>
                <a:uLnTx/>
                <a:uFillTx/>
                <a:latin typeface="Verdana"/>
                <a:ea typeface="+mn-ea"/>
                <a:cs typeface="+mn-cs"/>
              </a:rPr>
              <a:t>Kryo</a:t>
            </a:r>
            <a:r>
              <a:rPr kumimoji="0" lang="en-US" sz="1600" b="0" i="0" u="none" strike="noStrike" kern="1200" cap="none" spc="0" normalizeH="0" baseline="0" noProof="0">
                <a:ln>
                  <a:noFill/>
                </a:ln>
                <a:solidFill>
                  <a:srgbClr val="000000"/>
                </a:solidFill>
                <a:effectLst/>
                <a:uLnTx/>
                <a:uFillTx/>
                <a:latin typeface="Verdana"/>
                <a:ea typeface="+mn-ea"/>
                <a:cs typeface="+mn-cs"/>
              </a:rPr>
              <a:t> 280 CPU that is based on ARM’s Cortex-A73,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Verdana"/>
              </a:rPr>
              <a:t>     </a:t>
            </a:r>
            <a:r>
              <a:rPr kumimoji="0" lang="en-US" sz="1600" b="0" i="0" u="none" strike="noStrike" kern="1200" cap="none" spc="0" normalizeH="0" baseline="0" noProof="0">
                <a:ln>
                  <a:noFill/>
                </a:ln>
                <a:solidFill>
                  <a:srgbClr val="000000"/>
                </a:solidFill>
                <a:effectLst/>
                <a:uLnTx/>
                <a:uFillTx/>
                <a:latin typeface="Verdana"/>
                <a:ea typeface="+mn-ea"/>
                <a:cs typeface="+mn-cs"/>
              </a:rPr>
              <a:t> whereas earlier Qualcomm CPUs were custom designed based on 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Verdana"/>
              </a:rPr>
              <a:t>      </a:t>
            </a:r>
            <a:r>
              <a:rPr kumimoji="0" lang="en-US" sz="1600" b="0" i="0" u="none" strike="noStrike" kern="1200" cap="none" spc="0" normalizeH="0" baseline="0" noProof="0">
                <a:ln>
                  <a:noFill/>
                </a:ln>
                <a:solidFill>
                  <a:srgbClr val="000000"/>
                </a:solidFill>
                <a:effectLst/>
                <a:uLnTx/>
                <a:uFillTx/>
                <a:latin typeface="Verdana"/>
                <a:ea typeface="+mn-ea"/>
                <a:cs typeface="+mn-cs"/>
              </a:rPr>
              <a:t>Architecture license.</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US" sz="1700">
                <a:solidFill>
                  <a:srgbClr val="FFFFFF"/>
                </a:solidFill>
              </a:rPr>
              <a:t>10</a:t>
            </a:r>
            <a:r>
              <a:rPr lang="hu-HU" sz="1700">
                <a:solidFill>
                  <a:srgbClr val="FFFFFF"/>
                </a:solidFill>
              </a:rPr>
              <a:t>)</a:t>
            </a:r>
            <a:endParaRPr lang="en-US" sz="1700">
              <a:solidFill>
                <a:srgbClr val="FFFFFF"/>
              </a:solidFill>
            </a:endParaRPr>
          </a:p>
        </p:txBody>
      </p:sp>
    </p:spTree>
    <p:extLst>
      <p:ext uri="{BB962C8B-B14F-4D97-AF65-F5344CB8AC3E}">
        <p14:creationId xmlns:p14="http://schemas.microsoft.com/office/powerpoint/2010/main" val="18762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 calcmode="lin" valueType="num">
                                      <p:cBhvr additive="base">
                                        <p:cTn id="5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 calcmode="lin" valueType="num">
                                      <p:cBhvr additive="base">
                                        <p:cTn id="5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itle 1"/>
          <p:cNvSpPr>
            <a:spLocks noGrp="1"/>
          </p:cNvSpPr>
          <p:nvPr>
            <p:ph type="title"/>
          </p:nvPr>
        </p:nvSpPr>
        <p:spPr>
          <a:xfrm>
            <a:off x="0" y="-198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5.1 Main extensions of the Armv9-A ISA (10)</a:t>
            </a:r>
            <a:endParaRPr lang="en-US" altLang="en-US" sz="1700" kern="1200" dirty="0">
              <a:solidFill>
                <a:srgbClr val="FFFFFF"/>
              </a:solidFill>
            </a:endParaRPr>
          </a:p>
        </p:txBody>
      </p:sp>
      <p:sp>
        <p:nvSpPr>
          <p:cNvPr id="3" name="TextBox 2"/>
          <p:cNvSpPr txBox="1"/>
          <p:nvPr/>
        </p:nvSpPr>
        <p:spPr>
          <a:xfrm>
            <a:off x="565914" y="744793"/>
            <a:ext cx="5739841" cy="369332"/>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The concept of the transactional memory (TM)</a:t>
            </a:r>
          </a:p>
        </p:txBody>
      </p:sp>
      <p:sp>
        <p:nvSpPr>
          <p:cNvPr id="5" name="TextBox 4"/>
          <p:cNvSpPr txBox="1"/>
          <p:nvPr/>
        </p:nvSpPr>
        <p:spPr>
          <a:xfrm>
            <a:off x="71500" y="440668"/>
            <a:ext cx="3825727" cy="369332"/>
          </a:xfrm>
          <a:prstGeom prst="rect">
            <a:avLst/>
          </a:prstGeom>
          <a:noFill/>
        </p:spPr>
        <p:txBody>
          <a:bodyPr wrap="square">
            <a:spAutoFit/>
          </a:bodyPr>
          <a:lstStyle/>
          <a:p>
            <a:pPr fontAlgn="base">
              <a:spcBef>
                <a:spcPct val="0"/>
              </a:spcBef>
              <a:spcAft>
                <a:spcPct val="0"/>
              </a:spcAft>
              <a:defRPr/>
            </a:pPr>
            <a:r>
              <a:rPr lang="en-US" dirty="0">
                <a:solidFill>
                  <a:srgbClr val="2D2D8A"/>
                </a:solidFill>
                <a:latin typeface="Verdana"/>
              </a:rPr>
              <a:t>b2) Transactional memory (TM)</a:t>
            </a:r>
          </a:p>
        </p:txBody>
      </p:sp>
      <p:sp>
        <p:nvSpPr>
          <p:cNvPr id="2" name="Rounded Rectangle 1"/>
          <p:cNvSpPr/>
          <p:nvPr/>
        </p:nvSpPr>
        <p:spPr bwMode="auto">
          <a:xfrm>
            <a:off x="-508" y="1197000"/>
            <a:ext cx="9144000" cy="277206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251520" y="1197000"/>
            <a:ext cx="8940011" cy="2708434"/>
          </a:xfrm>
          <a:prstGeom prst="rect">
            <a:avLst/>
          </a:prstGeom>
          <a:noFill/>
        </p:spPr>
        <p:txBody>
          <a:bodyPr wrap="none">
            <a:spAutoFit/>
          </a:bodyPr>
          <a:lstStyle/>
          <a:p>
            <a:pPr marL="285750" indent="-285750" fontAlgn="base">
              <a:spcBef>
                <a:spcPct val="0"/>
              </a:spcBef>
              <a:spcAft>
                <a:spcPct val="0"/>
              </a:spcAft>
              <a:buClr>
                <a:schemeClr val="tx1"/>
              </a:buClr>
              <a:buFont typeface="Arial" panose="020B0604020202020204" pitchFamily="34" charset="0"/>
              <a:buChar char="•"/>
              <a:defRPr/>
            </a:pPr>
            <a:r>
              <a:rPr lang="en-US" sz="1600">
                <a:solidFill>
                  <a:srgbClr val="000000"/>
                </a:solidFill>
                <a:latin typeface="Verdana"/>
              </a:rPr>
              <a:t>Note that the concept of transactional memory is a kind of </a:t>
            </a:r>
            <a:r>
              <a:rPr lang="en-US" sz="1600">
                <a:solidFill>
                  <a:srgbClr val="FF0000"/>
                </a:solidFill>
                <a:latin typeface="Verdana"/>
              </a:rPr>
              <a:t>speculative execution </a:t>
            </a:r>
          </a:p>
          <a:p>
            <a:pPr fontAlgn="base">
              <a:spcBef>
                <a:spcPct val="0"/>
              </a:spcBef>
              <a:defRPr/>
            </a:pPr>
            <a:r>
              <a:rPr lang="en-US" sz="1600">
                <a:solidFill>
                  <a:srgbClr val="000000"/>
                </a:solidFill>
                <a:latin typeface="Verdana"/>
              </a:rPr>
              <a:t>       </a:t>
            </a:r>
            <a:r>
              <a:rPr lang="en-US" sz="1600">
                <a:solidFill>
                  <a:srgbClr val="0070C0"/>
                </a:solidFill>
                <a:latin typeface="Verdana"/>
              </a:rPr>
              <a:t>of accessing shared data</a:t>
            </a:r>
            <a:r>
              <a:rPr lang="en-US" sz="1600">
                <a:solidFill>
                  <a:srgbClr val="000000"/>
                </a:solidFill>
                <a:latin typeface="Verdana"/>
              </a:rPr>
              <a:t> while providing a </a:t>
            </a:r>
            <a:r>
              <a:rPr lang="en-US" sz="1600">
                <a:solidFill>
                  <a:srgbClr val="0070C0"/>
                </a:solidFill>
                <a:latin typeface="Verdana"/>
              </a:rPr>
              <a:t>repair mechanism </a:t>
            </a:r>
            <a:r>
              <a:rPr lang="en-US" sz="1600">
                <a:solidFill>
                  <a:srgbClr val="000000"/>
                </a:solidFill>
                <a:latin typeface="Verdana"/>
              </a:rPr>
              <a:t>for occurring</a:t>
            </a:r>
          </a:p>
          <a:p>
            <a:pPr fontAlgn="base">
              <a:spcBef>
                <a:spcPct val="0"/>
              </a:spcBef>
              <a:spcAft>
                <a:spcPts val="600"/>
              </a:spcAft>
              <a:defRPr/>
            </a:pPr>
            <a:r>
              <a:rPr lang="en-US" sz="1600">
                <a:solidFill>
                  <a:srgbClr val="000000"/>
                </a:solidFill>
                <a:latin typeface="Verdana"/>
              </a:rPr>
              <a:t>       conflicts.</a:t>
            </a:r>
          </a:p>
          <a:p>
            <a:pPr fontAlgn="base">
              <a:spcBef>
                <a:spcPct val="0"/>
              </a:spcBef>
              <a:defRPr/>
            </a:pPr>
            <a:r>
              <a:rPr lang="en-US" sz="1600">
                <a:solidFill>
                  <a:srgbClr val="000000"/>
                </a:solidFill>
                <a:latin typeface="Verdana"/>
              </a:rPr>
              <a:t>     The </a:t>
            </a:r>
            <a:r>
              <a:rPr lang="en-US" sz="1600">
                <a:solidFill>
                  <a:srgbClr val="FF0000"/>
                </a:solidFill>
                <a:latin typeface="Verdana"/>
              </a:rPr>
              <a:t>repair mechanism </a:t>
            </a:r>
            <a:r>
              <a:rPr lang="en-US" sz="1600">
                <a:solidFill>
                  <a:srgbClr val="0070C0"/>
                </a:solidFill>
                <a:latin typeface="Verdana"/>
              </a:rPr>
              <a:t>saves the execution state </a:t>
            </a:r>
            <a:r>
              <a:rPr lang="en-US" sz="1600">
                <a:solidFill>
                  <a:srgbClr val="000000"/>
                </a:solidFill>
                <a:latin typeface="Verdana"/>
              </a:rPr>
              <a:t>before the conditional execution</a:t>
            </a:r>
          </a:p>
          <a:p>
            <a:pPr fontAlgn="base">
              <a:spcBef>
                <a:spcPct val="0"/>
              </a:spcBef>
              <a:defRPr/>
            </a:pPr>
            <a:r>
              <a:rPr lang="en-US" sz="1600">
                <a:solidFill>
                  <a:srgbClr val="000000"/>
                </a:solidFill>
                <a:latin typeface="Verdana"/>
              </a:rPr>
              <a:t>        is performed and in case </a:t>
            </a:r>
            <a:r>
              <a:rPr lang="en-US" sz="1600">
                <a:solidFill>
                  <a:srgbClr val="0070C0"/>
                </a:solidFill>
                <a:latin typeface="Verdana"/>
              </a:rPr>
              <a:t>when a conflict occurs restores it and lets continue  </a:t>
            </a:r>
          </a:p>
          <a:p>
            <a:pPr fontAlgn="base">
              <a:spcBef>
                <a:spcPct val="0"/>
              </a:spcBef>
              <a:spcAft>
                <a:spcPts val="600"/>
              </a:spcAft>
              <a:defRPr/>
            </a:pPr>
            <a:r>
              <a:rPr lang="en-US" sz="1600">
                <a:solidFill>
                  <a:srgbClr val="0070C0"/>
                </a:solidFill>
                <a:latin typeface="Verdana"/>
              </a:rPr>
              <a:t>        execution</a:t>
            </a:r>
            <a:r>
              <a:rPr lang="en-US" sz="1600">
                <a:solidFill>
                  <a:srgbClr val="000000"/>
                </a:solidFill>
                <a:latin typeface="Verdana"/>
              </a:rPr>
              <a:t>. </a:t>
            </a:r>
          </a:p>
          <a:p>
            <a:pPr fontAlgn="base">
              <a:spcBef>
                <a:spcPct val="0"/>
              </a:spcBef>
              <a:defRPr/>
            </a:pPr>
            <a:r>
              <a:rPr lang="en-US" sz="1600">
                <a:solidFill>
                  <a:srgbClr val="000000"/>
                </a:solidFill>
                <a:latin typeface="Verdana"/>
              </a:rPr>
              <a:t>     This is basically the </a:t>
            </a:r>
            <a:r>
              <a:rPr lang="en-US" sz="1600">
                <a:solidFill>
                  <a:srgbClr val="0070C0"/>
                </a:solidFill>
                <a:latin typeface="Verdana"/>
              </a:rPr>
              <a:t>same mechanism as</a:t>
            </a:r>
            <a:r>
              <a:rPr lang="en-US" sz="1600">
                <a:solidFill>
                  <a:srgbClr val="000000"/>
                </a:solidFill>
                <a:latin typeface="Verdana"/>
              </a:rPr>
              <a:t> the speculative execution of </a:t>
            </a:r>
            <a:r>
              <a:rPr lang="en-US" sz="1600">
                <a:solidFill>
                  <a:srgbClr val="0070C0"/>
                </a:solidFill>
                <a:latin typeface="Verdana"/>
              </a:rPr>
              <a:t>predicted</a:t>
            </a:r>
          </a:p>
          <a:p>
            <a:pPr fontAlgn="base">
              <a:spcBef>
                <a:spcPct val="0"/>
              </a:spcBef>
              <a:defRPr/>
            </a:pPr>
            <a:r>
              <a:rPr lang="en-US" sz="1600">
                <a:solidFill>
                  <a:srgbClr val="0070C0"/>
                </a:solidFill>
                <a:latin typeface="Verdana"/>
              </a:rPr>
              <a:t>        branches</a:t>
            </a:r>
            <a:r>
              <a:rPr lang="en-US" sz="1600">
                <a:solidFill>
                  <a:srgbClr val="000000"/>
                </a:solidFill>
                <a:latin typeface="Verdana"/>
              </a:rPr>
              <a:t> or the </a:t>
            </a:r>
            <a:r>
              <a:rPr lang="en-US" sz="1600">
                <a:solidFill>
                  <a:srgbClr val="0070C0"/>
                </a:solidFill>
                <a:latin typeface="Verdana"/>
              </a:rPr>
              <a:t>speculative execution of loads, </a:t>
            </a:r>
            <a:r>
              <a:rPr lang="en-US" sz="1600">
                <a:solidFill>
                  <a:srgbClr val="000000"/>
                </a:solidFill>
                <a:latin typeface="Verdana"/>
              </a:rPr>
              <a:t>i.e. execution of loads before </a:t>
            </a:r>
          </a:p>
          <a:p>
            <a:pPr fontAlgn="base">
              <a:spcBef>
                <a:spcPct val="0"/>
              </a:spcBef>
              <a:defRPr/>
            </a:pPr>
            <a:r>
              <a:rPr lang="en-US" sz="1600">
                <a:solidFill>
                  <a:srgbClr val="000000"/>
                </a:solidFill>
                <a:latin typeface="Verdana"/>
              </a:rPr>
              <a:t>        checking for possible load-store conflicts (loading memory data from a given</a:t>
            </a:r>
          </a:p>
          <a:p>
            <a:pPr fontAlgn="base">
              <a:spcBef>
                <a:spcPct val="0"/>
              </a:spcBef>
              <a:defRPr/>
            </a:pPr>
            <a:r>
              <a:rPr lang="en-US" sz="1600">
                <a:solidFill>
                  <a:srgbClr val="000000"/>
                </a:solidFill>
                <a:latin typeface="Verdana"/>
              </a:rPr>
              <a:t>        address before storing to this address has been completed).</a:t>
            </a:r>
          </a:p>
        </p:txBody>
      </p:sp>
    </p:spTree>
    <p:extLst>
      <p:ext uri="{BB962C8B-B14F-4D97-AF65-F5344CB8AC3E}">
        <p14:creationId xmlns:p14="http://schemas.microsoft.com/office/powerpoint/2010/main" val="145203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 calcmode="lin" valueType="num">
                                      <p:cBhvr additive="base">
                                        <p:cTn id="4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5.1 Main extensions of the Armv9-A ISA (11)</a:t>
            </a:r>
            <a:endParaRPr lang="en-GB" sz="1700" kern="1200" dirty="0">
              <a:solidFill>
                <a:srgbClr val="FFFFFF"/>
              </a:solidFill>
            </a:endParaRPr>
          </a:p>
        </p:txBody>
      </p:sp>
      <p:sp>
        <p:nvSpPr>
          <p:cNvPr id="3" name="TextBox 2"/>
          <p:cNvSpPr txBox="1"/>
          <p:nvPr/>
        </p:nvSpPr>
        <p:spPr>
          <a:xfrm>
            <a:off x="88283" y="440668"/>
            <a:ext cx="8918892"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Implementation of </a:t>
            </a:r>
            <a:r>
              <a:rPr lang="en-US">
                <a:solidFill>
                  <a:srgbClr val="2D2D8A"/>
                </a:solidFill>
                <a:latin typeface="Verdana"/>
              </a:rPr>
              <a:t>Transactional Memory (TM) in</a:t>
            </a:r>
            <a:r>
              <a:rPr kumimoji="0" lang="en-US" sz="1800" b="0" i="0" u="none" strike="noStrike" kern="1200" cap="none" spc="0" normalizeH="0" baseline="0" noProof="0">
                <a:ln>
                  <a:noFill/>
                </a:ln>
                <a:solidFill>
                  <a:srgbClr val="2D2D8A"/>
                </a:solidFill>
                <a:effectLst/>
                <a:uLnTx/>
                <a:uFillTx/>
                <a:latin typeface="Verdana"/>
                <a:ea typeface="+mn-ea"/>
                <a:cs typeface="+mn-cs"/>
              </a:rPr>
              <a:t> commercial CPUs</a:t>
            </a:r>
          </a:p>
        </p:txBody>
      </p:sp>
      <p:sp>
        <p:nvSpPr>
          <p:cNvPr id="4" name="TextBox 3"/>
          <p:cNvSpPr txBox="1"/>
          <p:nvPr/>
        </p:nvSpPr>
        <p:spPr>
          <a:xfrm>
            <a:off x="88283" y="773705"/>
            <a:ext cx="9659292"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From 2009 on a number of commercial CPUs </a:t>
            </a:r>
            <a:r>
              <a:rPr kumimoji="0" lang="en-US" sz="1600" b="0" i="0" u="none" strike="noStrike" kern="1200" cap="none" spc="0" normalizeH="0" baseline="0" noProof="0">
                <a:ln>
                  <a:noFill/>
                </a:ln>
                <a:solidFill>
                  <a:srgbClr val="0070C0"/>
                </a:solidFill>
                <a:effectLst/>
                <a:uLnTx/>
                <a:uFillTx/>
                <a:latin typeface="Verdana"/>
                <a:ea typeface="+mn-ea"/>
                <a:cs typeface="+mn-cs"/>
              </a:rPr>
              <a:t>introduced TM</a:t>
            </a:r>
            <a:r>
              <a:rPr lang="en-US" sz="1600">
                <a:solidFill>
                  <a:srgbClr val="000000"/>
                </a:solidFill>
                <a:latin typeface="Verdana"/>
              </a:rPr>
              <a:t>, as enlisted below.</a:t>
            </a:r>
            <a:r>
              <a:rPr kumimoji="0" lang="en-US" sz="1600" b="0" i="0" u="none" strike="noStrike" kern="1200" cap="none" spc="0" normalizeH="0" baseline="0" noProof="0">
                <a:ln>
                  <a:noFill/>
                </a:ln>
                <a:solidFill>
                  <a:srgbClr val="000000"/>
                </a:solidFill>
                <a:effectLst/>
                <a:uLnTx/>
                <a:uFillTx/>
                <a:latin typeface="Verdana"/>
                <a:ea typeface="+mn-ea"/>
                <a:cs typeface="+mn-cs"/>
              </a:rPr>
              <a:t> </a:t>
            </a:r>
            <a:endParaRPr kumimoji="0" lang="en-US" sz="1600" b="0" i="0" u="none" strike="noStrike" kern="1200" cap="none" spc="0" normalizeH="0" baseline="0" noProof="0">
              <a:ln>
                <a:noFill/>
              </a:ln>
              <a:solidFill>
                <a:srgbClr val="0070C0"/>
              </a:solidFill>
              <a:effectLst/>
              <a:uLnTx/>
              <a:uFillTx/>
              <a:latin typeface="Verdana"/>
              <a:ea typeface="+mn-ea"/>
              <a:cs typeface="+mn-cs"/>
            </a:endParaRPr>
          </a:p>
        </p:txBody>
      </p:sp>
      <p:sp>
        <p:nvSpPr>
          <p:cNvPr id="5" name="TextBox 4"/>
          <p:cNvSpPr txBox="1"/>
          <p:nvPr/>
        </p:nvSpPr>
        <p:spPr>
          <a:xfrm>
            <a:off x="224808" y="1088740"/>
            <a:ext cx="8802687" cy="2046714"/>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Sun’s Rock (2009)</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IBM Blue Gene/Q (2011)</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pl-PL" sz="1600" b="0" i="0" u="none" strike="noStrike" kern="1200" cap="none" spc="0" normalizeH="0" baseline="0" noProof="0">
                <a:ln>
                  <a:noFill/>
                </a:ln>
                <a:solidFill>
                  <a:srgbClr val="000000"/>
                </a:solidFill>
                <a:effectLst/>
                <a:uLnTx/>
                <a:uFillTx/>
                <a:latin typeface="Verdana"/>
                <a:ea typeface="+mn-ea"/>
                <a:cs typeface="+mn-cs"/>
              </a:rPr>
              <a:t>IBM</a:t>
            </a:r>
            <a:r>
              <a:rPr kumimoji="0" lang="en-US" sz="1600" b="0" i="0" u="none" strike="noStrike" kern="1200" cap="none" spc="0" normalizeH="0" baseline="0" noProof="0">
                <a:ln>
                  <a:noFill/>
                </a:ln>
                <a:solidFill>
                  <a:srgbClr val="000000"/>
                </a:solidFill>
                <a:effectLst/>
                <a:uLnTx/>
                <a:uFillTx/>
                <a:latin typeface="Verdana"/>
                <a:ea typeface="+mn-ea"/>
                <a:cs typeface="+mn-cs"/>
              </a:rPr>
              <a:t>’s </a:t>
            </a:r>
            <a:r>
              <a:rPr kumimoji="0" lang="pl-PL" sz="1600" b="0" i="0" u="none" strike="noStrike" kern="1200" cap="none" spc="0" normalizeH="0" baseline="0" noProof="0">
                <a:ln>
                  <a:noFill/>
                </a:ln>
                <a:solidFill>
                  <a:srgbClr val="000000"/>
                </a:solidFill>
                <a:effectLst/>
                <a:uLnTx/>
                <a:uFillTx/>
                <a:latin typeface="Verdana"/>
                <a:ea typeface="+mn-ea"/>
                <a:cs typeface="+mn-cs"/>
              </a:rPr>
              <a:t>Syst</a:t>
            </a:r>
            <a:r>
              <a:rPr kumimoji="0" lang="en-US" sz="1600" b="0" i="0" u="none" strike="noStrike" kern="1200" cap="none" spc="0" normalizeH="0" baseline="0" noProof="0" err="1">
                <a:ln>
                  <a:noFill/>
                </a:ln>
                <a:solidFill>
                  <a:srgbClr val="000000"/>
                </a:solidFill>
                <a:effectLst/>
                <a:uLnTx/>
                <a:uFillTx/>
                <a:latin typeface="Verdana"/>
                <a:ea typeface="+mn-ea"/>
                <a:cs typeface="+mn-cs"/>
              </a:rPr>
              <a:t>em</a:t>
            </a:r>
            <a:r>
              <a:rPr kumimoji="0" lang="pl-PL" sz="1600" b="0" i="0" u="none" strike="noStrike" kern="1200" cap="none" spc="0" normalizeH="0" baseline="0" noProof="0">
                <a:ln>
                  <a:noFill/>
                </a:ln>
                <a:solidFill>
                  <a:srgbClr val="000000"/>
                </a:solidFill>
                <a:effectLst/>
                <a:uLnTx/>
                <a:uFillTx/>
                <a:latin typeface="Verdana"/>
                <a:ea typeface="+mn-ea"/>
                <a:cs typeface="+mn-cs"/>
              </a:rPr>
              <a:t>/z EC12</a:t>
            </a:r>
            <a:r>
              <a:rPr kumimoji="0" lang="en-US" sz="1600" b="0" i="0" u="none" strike="noStrike" kern="1200" cap="none" spc="0" normalizeH="0" baseline="0" noProof="0">
                <a:ln>
                  <a:noFill/>
                </a:ln>
                <a:solidFill>
                  <a:srgbClr val="000000"/>
                </a:solidFill>
                <a:effectLst/>
                <a:uLnTx/>
                <a:uFillTx/>
                <a:latin typeface="Verdana"/>
                <a:ea typeface="+mn-ea"/>
                <a:cs typeface="+mn-cs"/>
              </a:rPr>
              <a:t> </a:t>
            </a:r>
            <a:r>
              <a:rPr kumimoji="0" lang="pl-PL" sz="1600" b="0" i="0" u="none" strike="noStrike" kern="1200" cap="none" spc="0" normalizeH="0" baseline="0" noProof="0">
                <a:ln>
                  <a:noFill/>
                </a:ln>
                <a:solidFill>
                  <a:srgbClr val="000000"/>
                </a:solidFill>
                <a:effectLst/>
                <a:uLnTx/>
                <a:uFillTx/>
                <a:latin typeface="Verdana"/>
                <a:ea typeface="+mn-ea"/>
                <a:cs typeface="+mn-cs"/>
              </a:rPr>
              <a:t>(2012)</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Intel’s </a:t>
            </a:r>
            <a:r>
              <a:rPr kumimoji="0" lang="en-US" sz="1600" b="0" i="0" u="none" strike="noStrike" kern="1200" cap="none" spc="0" normalizeH="0" baseline="0" noProof="0" err="1">
                <a:ln>
                  <a:noFill/>
                </a:ln>
                <a:solidFill>
                  <a:srgbClr val="000000"/>
                </a:solidFill>
                <a:effectLst/>
                <a:uLnTx/>
                <a:uFillTx/>
                <a:latin typeface="Verdana"/>
                <a:ea typeface="+mn-ea"/>
                <a:cs typeface="+mn-cs"/>
              </a:rPr>
              <a:t>Haswell</a:t>
            </a:r>
            <a:r>
              <a:rPr kumimoji="0" lang="en-US" sz="1600" b="0" i="0" u="none" strike="noStrike" kern="1200" cap="none" spc="0" normalizeH="0" baseline="0" noProof="0">
                <a:ln>
                  <a:noFill/>
                </a:ln>
                <a:solidFill>
                  <a:srgbClr val="000000"/>
                </a:solidFill>
                <a:effectLst/>
                <a:uLnTx/>
                <a:uFillTx/>
                <a:latin typeface="Verdana"/>
                <a:ea typeface="+mn-ea"/>
                <a:cs typeface="+mn-cs"/>
              </a:rPr>
              <a:t> (2013)</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IBM’s POWER8 (2014)</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lang="en-US" sz="1600">
                <a:solidFill>
                  <a:srgbClr val="000000"/>
                </a:solidFill>
                <a:latin typeface="Verdana"/>
              </a:rPr>
              <a:t>ARM’s Armv9-A based Cortex-A and </a:t>
            </a:r>
            <a:r>
              <a:rPr lang="en-US" sz="1600" err="1">
                <a:solidFill>
                  <a:srgbClr val="000000"/>
                </a:solidFill>
                <a:latin typeface="Verdana"/>
              </a:rPr>
              <a:t>Neoverse</a:t>
            </a:r>
            <a:r>
              <a:rPr lang="en-US" sz="1600">
                <a:solidFill>
                  <a:srgbClr val="000000"/>
                </a:solidFill>
                <a:latin typeface="Verdana"/>
              </a:rPr>
              <a:t> models, such as the Cortex-X2  </a:t>
            </a:r>
          </a:p>
          <a:p>
            <a:pPr marR="0" lvl="0" algn="l" defTabSz="914400" rtl="0" eaLnBrk="1" fontAlgn="base" latinLnBrk="0" hangingPunct="1">
              <a:lnSpc>
                <a:spcPct val="100000"/>
              </a:lnSpc>
              <a:spcBef>
                <a:spcPct val="0"/>
              </a:spcBef>
              <a:spcAft>
                <a:spcPts val="300"/>
              </a:spcAft>
              <a:buClrTx/>
              <a:buSzTx/>
              <a:tabLst/>
              <a:defRPr/>
            </a:pPr>
            <a:r>
              <a:rPr lang="en-US" sz="1600">
                <a:solidFill>
                  <a:srgbClr val="000000"/>
                </a:solidFill>
                <a:latin typeface="Verdana"/>
              </a:rPr>
              <a:t>      and </a:t>
            </a:r>
            <a:r>
              <a:rPr lang="en-US" sz="1600" err="1">
                <a:solidFill>
                  <a:srgbClr val="000000"/>
                </a:solidFill>
                <a:latin typeface="Verdana"/>
              </a:rPr>
              <a:t>Neoverse</a:t>
            </a:r>
            <a:r>
              <a:rPr lang="en-US" sz="1600">
                <a:solidFill>
                  <a:srgbClr val="000000"/>
                </a:solidFill>
                <a:latin typeface="Verdana"/>
              </a:rPr>
              <a:t> N2 (2021)</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5803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757390"/>
            <a:ext cx="8136000"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5.2 Main enhancement of </a:t>
            </a:r>
            <a:r>
              <a:rPr lang="en-US" sz="1900" dirty="0">
                <a:solidFill>
                  <a:srgbClr val="FFFFFF"/>
                </a:solidFill>
                <a:latin typeface="Verdana"/>
              </a:rPr>
              <a:t>Armv9-A based Cortex-A cores: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 The Armv9-A based </a:t>
            </a:r>
            <a:r>
              <a:rPr kumimoji="0" lang="en-US" sz="1900" b="0" i="0" u="none" strike="noStrike" kern="1200" cap="none" spc="0" normalizeH="0" baseline="0" noProof="0" dirty="0" err="1">
                <a:ln>
                  <a:noFill/>
                </a:ln>
                <a:solidFill>
                  <a:srgbClr val="FFFFFF"/>
                </a:solidFill>
                <a:effectLst/>
                <a:uLnTx/>
                <a:uFillTx/>
                <a:latin typeface="Verdana"/>
                <a:ea typeface="+mn-ea"/>
                <a:cs typeface="+mn-cs"/>
              </a:rPr>
              <a:t>DynamIQ</a:t>
            </a:r>
            <a:r>
              <a:rPr kumimoji="0" lang="en-US" sz="1900" b="0" i="0" u="none" strike="noStrike" kern="1200" cap="none" spc="0" normalizeH="0" baseline="0" noProof="0" dirty="0">
                <a:ln>
                  <a:noFill/>
                </a:ln>
                <a:solidFill>
                  <a:srgbClr val="FFFFFF"/>
                </a:solidFill>
                <a:effectLst/>
                <a:uLnTx/>
                <a:uFillTx/>
                <a:latin typeface="Verdana"/>
                <a:ea typeface="+mn-ea"/>
                <a:cs typeface="+mn-cs"/>
              </a:rPr>
              <a:t> core cluster </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07440030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(5)</a:t>
            </a:r>
            <a:endParaRPr lang="en-GB" sz="1700" kern="1200" dirty="0">
              <a:solidFill>
                <a:srgbClr val="FFFFFF"/>
              </a:solidFill>
            </a:endParaRPr>
          </a:p>
        </p:txBody>
      </p:sp>
      <p:sp>
        <p:nvSpPr>
          <p:cNvPr id="3" name="TextBox 2"/>
          <p:cNvSpPr txBox="1"/>
          <p:nvPr/>
        </p:nvSpPr>
        <p:spPr>
          <a:xfrm>
            <a:off x="71500" y="447725"/>
            <a:ext cx="83387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Overview of the main enhancements of the Armv9-A based </a:t>
            </a:r>
            <a:r>
              <a:rPr kumimoji="0" lang="en-GB"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GB" sz="1800" b="0" i="0" u="none" strike="noStrike" kern="1200" cap="none" spc="0" normalizeH="0" baseline="0" noProof="0" dirty="0">
                <a:ln>
                  <a:noFill/>
                </a:ln>
                <a:solidFill>
                  <a:srgbClr val="2D2D8A"/>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  core cluster</a:t>
            </a:r>
          </a:p>
        </p:txBody>
      </p:sp>
      <p:sp>
        <p:nvSpPr>
          <p:cNvPr id="5" name="Rounded Rectangle 4"/>
          <p:cNvSpPr/>
          <p:nvPr/>
        </p:nvSpPr>
        <p:spPr>
          <a:xfrm>
            <a:off x="-508" y="1075265"/>
            <a:ext cx="9144000" cy="1188000"/>
          </a:xfrm>
          <a:prstGeom prst="roundRect">
            <a:avLst/>
          </a:prstGeom>
          <a:solidFill>
            <a:srgbClr val="DDF2FF"/>
          </a:solidFill>
          <a:ln>
            <a:solidFill>
              <a:srgbClr val="86A4A7"/>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Box 6"/>
          <p:cNvSpPr txBox="1"/>
          <p:nvPr/>
        </p:nvSpPr>
        <p:spPr>
          <a:xfrm>
            <a:off x="250825" y="1075265"/>
            <a:ext cx="9355630" cy="11798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400"/>
              </a:spcAft>
              <a:buClrTx/>
              <a:buSzTx/>
              <a:buFontTx/>
              <a:buAutoNum type="alphaLcParen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it allows to use </a:t>
            </a:r>
            <a:r>
              <a:rPr kumimoji="0" lang="en-GB" sz="1600" b="0" i="0" u="none" strike="noStrike" kern="1200" cap="none" spc="0" normalizeH="0" baseline="0" noProof="0" dirty="0">
                <a:ln>
                  <a:noFill/>
                </a:ln>
                <a:solidFill>
                  <a:srgbClr val="0070C0"/>
                </a:solidFill>
                <a:effectLst/>
                <a:uLnTx/>
                <a:uFillTx/>
                <a:latin typeface="Verdana"/>
                <a:ea typeface="+mn-ea"/>
                <a:cs typeface="+mn-cs"/>
              </a:rPr>
              <a:t>three core types </a:t>
            </a:r>
            <a:r>
              <a:rPr kumimoji="0" lang="en-GB" sz="1600" b="0" i="0" u="none" strike="noStrike" kern="1200" cap="none" spc="0" normalizeH="0" baseline="0" noProof="0" dirty="0">
                <a:ln>
                  <a:noFill/>
                </a:ln>
                <a:solidFill>
                  <a:srgbClr val="000000"/>
                </a:solidFill>
                <a:effectLst/>
                <a:uLnTx/>
                <a:uFillTx/>
                <a:latin typeface="Verdana"/>
                <a:ea typeface="+mn-ea"/>
                <a:cs typeface="+mn-cs"/>
              </a:rPr>
              <a:t>rather than only two, as before.</a:t>
            </a:r>
          </a:p>
          <a:p>
            <a:pPr marL="342900" lvl="0" indent="-342900">
              <a:buFontTx/>
              <a:buAutoNum type="alphaLcParenR"/>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Sliced implementation of </a:t>
            </a:r>
            <a:r>
              <a:rPr lang="en-GB" sz="1600" dirty="0">
                <a:solidFill>
                  <a:srgbClr val="0070C0"/>
                </a:solidFill>
              </a:rPr>
              <a:t>the L3 cache</a:t>
            </a:r>
            <a:r>
              <a:rPr lang="en-GB" sz="1600" dirty="0">
                <a:solidFill>
                  <a:srgbClr val="000000"/>
                </a:solidFill>
              </a:rPr>
              <a:t>, </a:t>
            </a:r>
            <a:r>
              <a:rPr lang="en-GB" sz="1600" dirty="0">
                <a:solidFill>
                  <a:srgbClr val="0070C0"/>
                </a:solidFill>
              </a:rPr>
              <a:t>snoop filter </a:t>
            </a:r>
            <a:r>
              <a:rPr lang="en-GB" sz="1600" dirty="0">
                <a:solidFill>
                  <a:srgbClr val="000000"/>
                </a:solidFill>
              </a:rPr>
              <a:t>and the </a:t>
            </a:r>
            <a:r>
              <a:rPr lang="en-GB" sz="1600" dirty="0">
                <a:solidFill>
                  <a:srgbClr val="0070C0"/>
                </a:solidFill>
              </a:rPr>
              <a:t>control logic of the</a:t>
            </a:r>
          </a:p>
          <a:p>
            <a:pPr lvl="0">
              <a:spcAft>
                <a:spcPts val="400"/>
              </a:spcAft>
              <a:defRPr/>
            </a:pPr>
            <a:r>
              <a:rPr lang="en-GB" sz="1600" dirty="0">
                <a:solidFill>
                  <a:srgbClr val="0070C0"/>
                </a:solidFill>
              </a:rPr>
              <a:t>       </a:t>
            </a:r>
            <a:r>
              <a:rPr lang="en-GB" sz="1600" dirty="0" err="1">
                <a:solidFill>
                  <a:srgbClr val="0070C0"/>
                </a:solidFill>
              </a:rPr>
              <a:t>DynamIQ</a:t>
            </a:r>
            <a:r>
              <a:rPr lang="en-GB" sz="1600" dirty="0">
                <a:solidFill>
                  <a:srgbClr val="0070C0"/>
                </a:solidFill>
              </a:rPr>
              <a:t> Shared Unit</a:t>
            </a:r>
            <a:endParaRPr kumimoji="0" lang="en-GB" sz="1600" b="0" i="0" u="none" strike="noStrike" kern="1200" cap="none" spc="0" normalizeH="0" baseline="0" noProof="0" dirty="0">
              <a:ln>
                <a:noFill/>
              </a:ln>
              <a:solidFill>
                <a:srgbClr val="0070C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400"/>
              </a:spcAft>
              <a:buClrTx/>
              <a:buSzTx/>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c) Wider </a:t>
            </a:r>
            <a:r>
              <a:rPr kumimoji="0" lang="en-GB" sz="1600" b="0" i="0" u="none" strike="noStrike" kern="1200" cap="none" spc="0" normalizeH="0" baseline="0" noProof="0" dirty="0">
                <a:ln>
                  <a:noFill/>
                </a:ln>
                <a:solidFill>
                  <a:srgbClr val="000000"/>
                </a:solidFill>
                <a:effectLst/>
                <a:uLnTx/>
                <a:uFillTx/>
                <a:latin typeface="Verdana"/>
                <a:ea typeface="+mn-ea"/>
                <a:cs typeface="+mn-cs"/>
              </a:rPr>
              <a:t>(scalable) </a:t>
            </a:r>
            <a:r>
              <a:rPr kumimoji="0" lang="en-GB" sz="1600" b="0" i="0" u="none" strike="noStrike" kern="1200" cap="none" spc="0" normalizeH="0" baseline="0" noProof="0" dirty="0">
                <a:ln>
                  <a:noFill/>
                </a:ln>
                <a:solidFill>
                  <a:srgbClr val="0070C0"/>
                </a:solidFill>
                <a:effectLst/>
                <a:uLnTx/>
                <a:uFillTx/>
                <a:latin typeface="Verdana"/>
                <a:ea typeface="+mn-ea"/>
                <a:cs typeface="+mn-cs"/>
              </a:rPr>
              <a:t>bus interface</a:t>
            </a:r>
          </a:p>
        </p:txBody>
      </p:sp>
      <p:sp>
        <p:nvSpPr>
          <p:cNvPr id="8" name="TextBox 7"/>
          <p:cNvSpPr txBox="1"/>
          <p:nvPr/>
        </p:nvSpPr>
        <p:spPr>
          <a:xfrm>
            <a:off x="71500" y="2293362"/>
            <a:ext cx="80108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Subsequently, we discuss the above mentioned enhancements.</a:t>
            </a:r>
          </a:p>
        </p:txBody>
      </p:sp>
    </p:spTree>
    <p:extLst>
      <p:ext uri="{BB962C8B-B14F-4D97-AF65-F5344CB8AC3E}">
        <p14:creationId xmlns:p14="http://schemas.microsoft.com/office/powerpoint/2010/main" val="40489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(6)</a:t>
            </a:r>
            <a:endParaRPr lang="en-GB" sz="1700" kern="1200" dirty="0">
              <a:solidFill>
                <a:srgbClr val="FFFFFF"/>
              </a:solidFill>
            </a:endParaRPr>
          </a:p>
        </p:txBody>
      </p:sp>
      <p:sp>
        <p:nvSpPr>
          <p:cNvPr id="4" name="TextBox 3"/>
          <p:cNvSpPr txBox="1"/>
          <p:nvPr/>
        </p:nvSpPr>
        <p:spPr>
          <a:xfrm>
            <a:off x="71498" y="442540"/>
            <a:ext cx="90271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 </a:t>
            </a:r>
            <a:r>
              <a:rPr kumimoji="0" lang="en-GB" sz="1800" b="0" i="0" u="none" strike="noStrike" kern="1200" cap="none" spc="-40" normalizeH="0" baseline="0" noProof="0" dirty="0">
                <a:ln>
                  <a:noFill/>
                </a:ln>
                <a:solidFill>
                  <a:srgbClr val="2D2D8A"/>
                </a:solidFill>
                <a:effectLst/>
                <a:uLnTx/>
                <a:uFillTx/>
                <a:latin typeface="Verdana"/>
                <a:ea typeface="+mn-ea"/>
                <a:cs typeface="+mn-cs"/>
              </a:rPr>
              <a:t>a) Use of three core types rather than two as in </a:t>
            </a:r>
            <a:r>
              <a:rPr kumimoji="0" lang="en-GB" sz="1800" b="0" i="0" u="none" strike="noStrike" kern="1200" cap="none" spc="-40" normalizeH="0" baseline="0" noProof="0" dirty="0" err="1">
                <a:ln>
                  <a:noFill/>
                </a:ln>
                <a:solidFill>
                  <a:srgbClr val="2D2D8A"/>
                </a:solidFill>
                <a:effectLst/>
                <a:uLnTx/>
                <a:uFillTx/>
                <a:latin typeface="Verdana"/>
                <a:ea typeface="+mn-ea"/>
                <a:cs typeface="+mn-cs"/>
              </a:rPr>
              <a:t>DynamIQ</a:t>
            </a:r>
            <a:r>
              <a:rPr kumimoji="0" lang="en-GB" sz="1800" b="0" i="0" u="none" strike="noStrike" kern="1200" cap="none" spc="-40" normalizeH="0" baseline="0" noProof="0" dirty="0">
                <a:ln>
                  <a:noFill/>
                </a:ln>
                <a:solidFill>
                  <a:srgbClr val="2D2D8A"/>
                </a:solidFill>
                <a:effectLst/>
                <a:uLnTx/>
                <a:uFillTx/>
                <a:latin typeface="Verdana"/>
                <a:ea typeface="+mn-ea"/>
                <a:cs typeface="+mn-cs"/>
              </a:rPr>
              <a:t> core clusters</a:t>
            </a:r>
          </a:p>
        </p:txBody>
      </p:sp>
      <p:sp>
        <p:nvSpPr>
          <p:cNvPr id="7" name="Rounded Rectangle 6"/>
          <p:cNvSpPr/>
          <p:nvPr/>
        </p:nvSpPr>
        <p:spPr>
          <a:xfrm>
            <a:off x="-508" y="819949"/>
            <a:ext cx="9144000" cy="6120000"/>
          </a:xfrm>
          <a:prstGeom prst="roundRect">
            <a:avLst/>
          </a:prstGeom>
          <a:solidFill>
            <a:srgbClr val="DDF2FF"/>
          </a:solidFill>
          <a:ln>
            <a:solidFill>
              <a:srgbClr val="86A4A7"/>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12" name="TextBox 11"/>
          <p:cNvSpPr txBox="1"/>
          <p:nvPr/>
        </p:nvSpPr>
        <p:spPr>
          <a:xfrm>
            <a:off x="145927" y="816639"/>
            <a:ext cx="89566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latin typeface="Verdana"/>
              </a:rPr>
              <a:t>T</a:t>
            </a:r>
            <a:r>
              <a:rPr kumimoji="0" lang="en-GB" sz="1600" b="0" i="0" u="none" strike="noStrike" kern="1200" cap="none" spc="0" normalizeH="0" baseline="0" noProof="0" dirty="0">
                <a:ln>
                  <a:noFill/>
                </a:ln>
                <a:solidFill>
                  <a:srgbClr val="000000"/>
                </a:solidFill>
                <a:effectLst/>
                <a:uLnTx/>
                <a:uFillTx/>
                <a:latin typeface="Verdana"/>
                <a:ea typeface="+mn-ea"/>
                <a:cs typeface="+mn-cs"/>
              </a:rPr>
              <a:t>he </a:t>
            </a:r>
            <a:r>
              <a:rPr kumimoji="0" lang="en-GB" sz="1600" b="0" i="0" u="none" strike="noStrike" kern="1200" cap="none" spc="0" normalizeH="0" baseline="0" noProof="0" dirty="0">
                <a:ln>
                  <a:noFill/>
                </a:ln>
                <a:solidFill>
                  <a:srgbClr val="FF0000"/>
                </a:solidFill>
                <a:effectLst/>
                <a:uLnTx/>
                <a:uFillTx/>
                <a:latin typeface="Verdana"/>
                <a:ea typeface="+mn-ea"/>
                <a:cs typeface="+mn-cs"/>
              </a:rPr>
              <a:t>new Dynamic core cluster </a:t>
            </a:r>
            <a:r>
              <a:rPr kumimoji="0" lang="en-GB" sz="1600" b="0" i="0" u="none" strike="noStrike" kern="1200" cap="none" spc="0" normalizeH="0" baseline="0" noProof="0" dirty="0">
                <a:ln>
                  <a:noFill/>
                </a:ln>
                <a:solidFill>
                  <a:srgbClr val="000000"/>
                </a:solidFill>
                <a:effectLst/>
                <a:uLnTx/>
                <a:uFillTx/>
                <a:latin typeface="Verdana"/>
                <a:ea typeface="+mn-ea"/>
                <a:cs typeface="+mn-cs"/>
              </a:rPr>
              <a:t>may have </a:t>
            </a:r>
            <a:r>
              <a:rPr kumimoji="0" lang="en-GB" sz="1600" b="0" i="0" u="none" strike="noStrike" kern="1200" cap="none" spc="0" normalizeH="0" baseline="0" noProof="0" dirty="0">
                <a:ln>
                  <a:noFill/>
                </a:ln>
                <a:solidFill>
                  <a:srgbClr val="0070C0"/>
                </a:solidFill>
                <a:effectLst/>
                <a:uLnTx/>
                <a:uFillTx/>
                <a:latin typeface="Verdana"/>
                <a:ea typeface="+mn-ea"/>
                <a:cs typeface="+mn-cs"/>
              </a:rPr>
              <a:t>up to 8 cores out of 3 core types</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13" name="TextBox 12"/>
          <p:cNvSpPr txBox="1"/>
          <p:nvPr/>
        </p:nvSpPr>
        <p:spPr>
          <a:xfrm>
            <a:off x="341530" y="1116179"/>
            <a:ext cx="6665030" cy="88229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high-performance Cortex-X2 cores (even 8 Cortex-X cores),</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the high-efficiency Cortex-A710 big and</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the higher-efficiency Cortex-A510 LITTLE cores,</a:t>
            </a:r>
          </a:p>
        </p:txBody>
      </p:sp>
      <p:sp>
        <p:nvSpPr>
          <p:cNvPr id="14" name="TextBox 13"/>
          <p:cNvSpPr txBox="1"/>
          <p:nvPr/>
        </p:nvSpPr>
        <p:spPr>
          <a:xfrm>
            <a:off x="116505" y="1998471"/>
            <a:ext cx="89466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while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chosen mix </a:t>
            </a:r>
            <a:r>
              <a:rPr kumimoji="0" lang="en-GB" sz="1600" b="0" i="0" u="none" strike="noStrike" kern="1200" cap="none" spc="0" normalizeH="0" baseline="0" noProof="0" dirty="0">
                <a:ln>
                  <a:noFill/>
                </a:ln>
                <a:solidFill>
                  <a:srgbClr val="000000"/>
                </a:solidFill>
                <a:effectLst/>
                <a:uLnTx/>
                <a:uFillTx/>
                <a:latin typeface="Verdana"/>
                <a:ea typeface="+mn-ea"/>
                <a:cs typeface="+mn-cs"/>
              </a:rPr>
              <a:t>of the cores </a:t>
            </a:r>
            <a:r>
              <a:rPr kumimoji="0" lang="en-GB" sz="1600" b="0" i="0" u="none" strike="noStrike" kern="1200" cap="none" spc="0" normalizeH="0" baseline="0" noProof="0" dirty="0">
                <a:ln>
                  <a:noFill/>
                </a:ln>
                <a:solidFill>
                  <a:srgbClr val="0070C0"/>
                </a:solidFill>
                <a:effectLst/>
                <a:uLnTx/>
                <a:uFillTx/>
                <a:latin typeface="Verdana"/>
                <a:ea typeface="+mn-ea"/>
                <a:cs typeface="+mn-cs"/>
              </a:rPr>
              <a:t>depends on the target device type, </a:t>
            </a:r>
            <a:r>
              <a:rPr kumimoji="0" lang="en-GB" sz="1600" b="0" i="0" u="none" strike="noStrike" kern="1200" cap="none" spc="0" normalizeH="0" baseline="0" noProof="0" dirty="0">
                <a:ln>
                  <a:noFill/>
                </a:ln>
                <a:effectLst/>
                <a:uLnTx/>
                <a:uFillTx/>
                <a:latin typeface="Verdana"/>
                <a:ea typeface="+mn-ea"/>
                <a:cs typeface="+mn-cs"/>
              </a:rPr>
              <a:t>as seen below.</a:t>
            </a:r>
          </a:p>
        </p:txBody>
      </p:sp>
      <p:pic>
        <p:nvPicPr>
          <p:cNvPr id="9" name="Picture 2" descr="CPU_PU__53.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1589" t="20645" r="3557" b="7214"/>
          <a:stretch/>
        </p:blipFill>
        <p:spPr bwMode="auto">
          <a:xfrm>
            <a:off x="145758" y="2530005"/>
            <a:ext cx="8836732" cy="37804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530" y="6442847"/>
            <a:ext cx="8366393" cy="338554"/>
          </a:xfrm>
          <a:prstGeom prst="rect">
            <a:avLst/>
          </a:prstGeom>
          <a:noFill/>
        </p:spPr>
        <p:txBody>
          <a:bodyPr wrap="none" rtlCol="0">
            <a:spAutoFit/>
          </a:bodyPr>
          <a:lstStyle/>
          <a:p>
            <a:r>
              <a:rPr lang="en-US" sz="1600" dirty="0"/>
              <a:t>Figure: </a:t>
            </a:r>
            <a:r>
              <a:rPr lang="en-GB" sz="1600" spc="-40" dirty="0"/>
              <a:t>Possible use of three core types </a:t>
            </a:r>
            <a:r>
              <a:rPr lang="en-GB" sz="1600" dirty="0"/>
              <a:t>depends on the target device type [157]</a:t>
            </a:r>
            <a:endParaRPr lang="en-US" sz="1600" dirty="0"/>
          </a:p>
        </p:txBody>
      </p:sp>
    </p:spTree>
    <p:extLst>
      <p:ext uri="{BB962C8B-B14F-4D97-AF65-F5344CB8AC3E}">
        <p14:creationId xmlns:p14="http://schemas.microsoft.com/office/powerpoint/2010/main" val="16644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3"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(3)</a:t>
            </a:r>
          </a:p>
        </p:txBody>
      </p:sp>
      <p:pic>
        <p:nvPicPr>
          <p:cNvPr id="3" name="Picture 2"/>
          <p:cNvPicPr>
            <a:picLocks noChangeAspect="1"/>
          </p:cNvPicPr>
          <p:nvPr/>
        </p:nvPicPr>
        <p:blipFill rotWithShape="1">
          <a:blip r:embed="rId2"/>
          <a:srcRect t="18474"/>
          <a:stretch/>
        </p:blipFill>
        <p:spPr>
          <a:xfrm>
            <a:off x="215843" y="983498"/>
            <a:ext cx="8686110" cy="3491466"/>
          </a:xfrm>
          <a:prstGeom prst="rect">
            <a:avLst/>
          </a:prstGeom>
        </p:spPr>
      </p:pic>
      <p:sp>
        <p:nvSpPr>
          <p:cNvPr id="4" name="TextBox 3"/>
          <p:cNvSpPr txBox="1"/>
          <p:nvPr/>
        </p:nvSpPr>
        <p:spPr>
          <a:xfrm>
            <a:off x="75138" y="440668"/>
            <a:ext cx="10035813" cy="369332"/>
          </a:xfrm>
          <a:prstGeom prst="rect">
            <a:avLst/>
          </a:prstGeom>
          <a:noFill/>
        </p:spPr>
        <p:txBody>
          <a:bodyPr wrap="square" rtlCol="0">
            <a:spAutoFit/>
          </a:bodyPr>
          <a:lstStyle/>
          <a:p>
            <a:pPr lvl="0">
              <a:defRPr/>
            </a:pPr>
            <a:r>
              <a:rPr lang="en-US" spc="-70" dirty="0">
                <a:solidFill>
                  <a:srgbClr val="2D2D8A"/>
                </a:solidFill>
              </a:rPr>
              <a:t>Key parts of the </a:t>
            </a:r>
            <a:r>
              <a:rPr lang="en-US" spc="-70" dirty="0" err="1">
                <a:solidFill>
                  <a:srgbClr val="2D2D8A"/>
                </a:solidFill>
              </a:rPr>
              <a:t>DynamIQ</a:t>
            </a:r>
            <a:r>
              <a:rPr lang="en-US" spc="-70" dirty="0">
                <a:solidFill>
                  <a:srgbClr val="2D2D8A"/>
                </a:solidFill>
              </a:rPr>
              <a:t> Shared Unit of CPUs based on the</a:t>
            </a:r>
            <a:r>
              <a:rPr kumimoji="0" lang="en-US" sz="1800" b="0" i="0" u="none" strike="noStrike" kern="1200" cap="none" spc="-70" normalizeH="0" baseline="0" noProof="0" dirty="0">
                <a:ln>
                  <a:noFill/>
                </a:ln>
                <a:solidFill>
                  <a:srgbClr val="2D2D8A"/>
                </a:solidFill>
                <a:effectLst/>
                <a:uLnTx/>
                <a:uFillTx/>
                <a:latin typeface="Verdana"/>
              </a:rPr>
              <a:t> Armv8.2-A ISA </a:t>
            </a:r>
            <a:r>
              <a:rPr kumimoji="0" lang="en-US" sz="1800" b="0" i="0" u="none" strike="noStrike" kern="1200" cap="none" spc="-70" normalizeH="0" baseline="0" noProof="0" dirty="0">
                <a:ln>
                  <a:noFill/>
                </a:ln>
                <a:solidFill>
                  <a:srgbClr val="000000"/>
                </a:solidFill>
                <a:effectLst/>
                <a:uLnTx/>
                <a:uFillTx/>
                <a:latin typeface="Verdana"/>
              </a:rPr>
              <a:t>[106]</a:t>
            </a:r>
          </a:p>
        </p:txBody>
      </p:sp>
      <p:sp>
        <p:nvSpPr>
          <p:cNvPr id="6" name="TextBox 5"/>
          <p:cNvSpPr txBox="1"/>
          <p:nvPr/>
        </p:nvSpPr>
        <p:spPr>
          <a:xfrm>
            <a:off x="6500622" y="3310940"/>
            <a:ext cx="2380075" cy="5027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0" i="0" u="none" strike="noStrike" kern="1200" cap="none" spc="0" normalizeH="0" baseline="0" noProof="0" dirty="0">
                <a:ln>
                  <a:noFill/>
                </a:ln>
                <a:solidFill>
                  <a:srgbClr val="808080">
                    <a:lumMod val="50000"/>
                  </a:srgbClr>
                </a:solidFill>
                <a:effectLst/>
                <a:uLnTx/>
                <a:uFillTx/>
                <a:latin typeface="Verdana"/>
                <a:ea typeface="+mn-ea"/>
                <a:cs typeface="+mn-cs"/>
              </a:rPr>
              <a:t>    (Per-core DVFS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808080">
                    <a:lumMod val="50000"/>
                  </a:srgbClr>
                </a:solidFill>
                <a:effectLst/>
                <a:uLnTx/>
                <a:uFillTx/>
                <a:latin typeface="Verdana"/>
                <a:ea typeface="+mn-ea"/>
                <a:cs typeface="+mn-cs"/>
              </a:rPr>
              <a:t>     Partial L3 power down) </a:t>
            </a:r>
          </a:p>
        </p:txBody>
      </p:sp>
      <p:sp>
        <p:nvSpPr>
          <p:cNvPr id="8" name="TextBox 7"/>
          <p:cNvSpPr txBox="1"/>
          <p:nvPr/>
        </p:nvSpPr>
        <p:spPr>
          <a:xfrm>
            <a:off x="525124" y="1883598"/>
            <a:ext cx="11934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(Partitions)</a:t>
            </a:r>
          </a:p>
        </p:txBody>
      </p:sp>
      <p:sp>
        <p:nvSpPr>
          <p:cNvPr id="9" name="TextBox 8"/>
          <p:cNvSpPr txBox="1"/>
          <p:nvPr/>
        </p:nvSpPr>
        <p:spPr>
          <a:xfrm>
            <a:off x="2931102" y="4474964"/>
            <a:ext cx="3241593"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808080">
                    <a:lumMod val="50000"/>
                  </a:srgbClr>
                </a:solidFill>
                <a:effectLst/>
                <a:uLnTx/>
                <a:uFillTx/>
                <a:latin typeface="Verdana"/>
                <a:ea typeface="+mn-ea"/>
                <a:cs typeface="+mn-cs"/>
              </a:rPr>
              <a:t>(Up to two 128-bit AMBA 5 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808080">
                    <a:lumMod val="50000"/>
                  </a:srgbClr>
                </a:solidFill>
                <a:effectLst/>
                <a:uLnTx/>
                <a:uFillTx/>
                <a:latin typeface="Verdana"/>
                <a:ea typeface="+mn-ea"/>
                <a:cs typeface="+mn-cs"/>
              </a:rPr>
              <a:t>or a single 256-bit AMBA 5 CHI bus)</a:t>
            </a:r>
          </a:p>
        </p:txBody>
      </p:sp>
      <p:sp>
        <p:nvSpPr>
          <p:cNvPr id="7" name="TextBox 6"/>
          <p:cNvSpPr txBox="1"/>
          <p:nvPr/>
        </p:nvSpPr>
        <p:spPr>
          <a:xfrm>
            <a:off x="250825" y="6056130"/>
            <a:ext cx="86523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ACP:            </a:t>
            </a:r>
            <a:r>
              <a:rPr kumimoji="0" lang="hu-HU"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Snoop filter: Used to speed up cache coherent memory accesses</a:t>
            </a:r>
          </a:p>
        </p:txBody>
      </p:sp>
      <p:sp>
        <p:nvSpPr>
          <p:cNvPr id="5" name="TextBox 4"/>
          <p:cNvSpPr txBox="1"/>
          <p:nvPr/>
        </p:nvSpPr>
        <p:spPr>
          <a:xfrm>
            <a:off x="296525" y="4333692"/>
            <a:ext cx="1250663"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lumMod val="95000"/>
                    <a:lumOff val="5000"/>
                  </a:srgbClr>
                </a:solidFill>
                <a:effectLst/>
                <a:uLnTx/>
                <a:uFillTx/>
                <a:latin typeface="Verdana"/>
                <a:ea typeface="+mn-ea"/>
                <a:cs typeface="+mn-cs"/>
              </a:rPr>
              <a:t>(up to 4 MB)</a:t>
            </a:r>
          </a:p>
        </p:txBody>
      </p:sp>
      <p:sp>
        <p:nvSpPr>
          <p:cNvPr id="10" name="Oval 9"/>
          <p:cNvSpPr/>
          <p:nvPr/>
        </p:nvSpPr>
        <p:spPr>
          <a:xfrm>
            <a:off x="-19451" y="2511975"/>
            <a:ext cx="1688574" cy="882869"/>
          </a:xfrm>
          <a:prstGeom prst="ellipse">
            <a:avLst/>
          </a:prstGeom>
          <a:ln w="19050">
            <a:solidFill>
              <a:srgbClr val="FF000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dirty="0"/>
          </a:p>
        </p:txBody>
      </p:sp>
      <p:sp>
        <p:nvSpPr>
          <p:cNvPr id="11" name="Oval 10"/>
          <p:cNvSpPr/>
          <p:nvPr/>
        </p:nvSpPr>
        <p:spPr>
          <a:xfrm>
            <a:off x="43609" y="3624050"/>
            <a:ext cx="2321220" cy="1152000"/>
          </a:xfrm>
          <a:prstGeom prst="ellipse">
            <a:avLst/>
          </a:prstGeom>
          <a:ln w="19050">
            <a:solidFill>
              <a:srgbClr val="FF000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dirty="0"/>
          </a:p>
        </p:txBody>
      </p:sp>
      <p:sp>
        <p:nvSpPr>
          <p:cNvPr id="12" name="Oval 11"/>
          <p:cNvSpPr/>
          <p:nvPr/>
        </p:nvSpPr>
        <p:spPr>
          <a:xfrm>
            <a:off x="2645217" y="3667302"/>
            <a:ext cx="3892220" cy="1655212"/>
          </a:xfrm>
          <a:prstGeom prst="ellipse">
            <a:avLst/>
          </a:prstGeom>
          <a:ln w="19050">
            <a:solidFill>
              <a:srgbClr val="FF000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dirty="0"/>
          </a:p>
        </p:txBody>
      </p:sp>
      <p:sp>
        <p:nvSpPr>
          <p:cNvPr id="13" name="Oval 12"/>
          <p:cNvSpPr/>
          <p:nvPr/>
        </p:nvSpPr>
        <p:spPr>
          <a:xfrm>
            <a:off x="6400802" y="2417385"/>
            <a:ext cx="2599810" cy="1513489"/>
          </a:xfrm>
          <a:prstGeom prst="ellipse">
            <a:avLst/>
          </a:prstGeom>
          <a:ln w="19050">
            <a:solidFill>
              <a:srgbClr val="FF000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dirty="0"/>
          </a:p>
        </p:txBody>
      </p:sp>
    </p:spTree>
    <p:extLst>
      <p:ext uri="{BB962C8B-B14F-4D97-AF65-F5344CB8AC3E}">
        <p14:creationId xmlns:p14="http://schemas.microsoft.com/office/powerpoint/2010/main" val="223929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(3)</a:t>
            </a:r>
          </a:p>
        </p:txBody>
      </p:sp>
      <p:pic>
        <p:nvPicPr>
          <p:cNvPr id="3" name="Picture 2"/>
          <p:cNvPicPr>
            <a:picLocks noChangeAspect="1"/>
          </p:cNvPicPr>
          <p:nvPr/>
        </p:nvPicPr>
        <p:blipFill rotWithShape="1">
          <a:blip r:embed="rId2"/>
          <a:srcRect t="18474"/>
          <a:stretch/>
        </p:blipFill>
        <p:spPr>
          <a:xfrm>
            <a:off x="215843" y="1109618"/>
            <a:ext cx="8686110" cy="3491466"/>
          </a:xfrm>
          <a:prstGeom prst="rect">
            <a:avLst/>
          </a:prstGeom>
        </p:spPr>
      </p:pic>
      <p:sp>
        <p:nvSpPr>
          <p:cNvPr id="4" name="TextBox 3"/>
          <p:cNvSpPr txBox="1"/>
          <p:nvPr/>
        </p:nvSpPr>
        <p:spPr>
          <a:xfrm>
            <a:off x="75139" y="440668"/>
            <a:ext cx="9878158" cy="646331"/>
          </a:xfrm>
          <a:prstGeom prst="rect">
            <a:avLst/>
          </a:prstGeom>
          <a:noFill/>
        </p:spPr>
        <p:txBody>
          <a:bodyPr wrap="square" rtlCol="0">
            <a:spAutoFit/>
          </a:bodyPr>
          <a:lstStyle/>
          <a:p>
            <a:pPr lvl="0">
              <a:defRPr/>
            </a:pPr>
            <a:r>
              <a:rPr lang="en-US" dirty="0">
                <a:solidFill>
                  <a:srgbClr val="2D2D8A"/>
                </a:solidFill>
              </a:rPr>
              <a:t>Sliced implementation of the L3 cache, Snoop filter and the control logic of the</a:t>
            </a:r>
          </a:p>
          <a:p>
            <a:pPr lvl="0">
              <a:defRPr/>
            </a:pPr>
            <a:r>
              <a:rPr lang="en-US" dirty="0">
                <a:solidFill>
                  <a:srgbClr val="2D2D8A"/>
                </a:solidFill>
              </a:rPr>
              <a:t>  </a:t>
            </a:r>
            <a:r>
              <a:rPr lang="en-US" dirty="0" err="1">
                <a:solidFill>
                  <a:srgbClr val="2D2D8A"/>
                </a:solidFill>
              </a:rPr>
              <a:t>DynamIQ</a:t>
            </a:r>
            <a:r>
              <a:rPr lang="en-US" dirty="0">
                <a:solidFill>
                  <a:srgbClr val="2D2D8A"/>
                </a:solidFill>
              </a:rPr>
              <a:t> shared Unit</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[106]</a:t>
            </a:r>
          </a:p>
        </p:txBody>
      </p:sp>
      <p:sp>
        <p:nvSpPr>
          <p:cNvPr id="6" name="TextBox 5"/>
          <p:cNvSpPr txBox="1"/>
          <p:nvPr/>
        </p:nvSpPr>
        <p:spPr>
          <a:xfrm>
            <a:off x="6500622" y="3437060"/>
            <a:ext cx="2380075" cy="5027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0" i="0" u="none" strike="noStrike" kern="1200" cap="none" spc="0" normalizeH="0" baseline="0" noProof="0" dirty="0">
                <a:ln>
                  <a:noFill/>
                </a:ln>
                <a:solidFill>
                  <a:srgbClr val="808080">
                    <a:lumMod val="50000"/>
                  </a:srgbClr>
                </a:solidFill>
                <a:effectLst/>
                <a:uLnTx/>
                <a:uFillTx/>
                <a:latin typeface="Verdana"/>
                <a:ea typeface="+mn-ea"/>
                <a:cs typeface="+mn-cs"/>
              </a:rPr>
              <a:t>    (Per-core DVFS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808080">
                    <a:lumMod val="50000"/>
                  </a:srgbClr>
                </a:solidFill>
                <a:effectLst/>
                <a:uLnTx/>
                <a:uFillTx/>
                <a:latin typeface="Verdana"/>
                <a:ea typeface="+mn-ea"/>
                <a:cs typeface="+mn-cs"/>
              </a:rPr>
              <a:t>     Partial L3 power down) </a:t>
            </a:r>
          </a:p>
        </p:txBody>
      </p:sp>
      <p:sp>
        <p:nvSpPr>
          <p:cNvPr id="8" name="TextBox 7"/>
          <p:cNvSpPr txBox="1"/>
          <p:nvPr/>
        </p:nvSpPr>
        <p:spPr>
          <a:xfrm>
            <a:off x="525124" y="2009718"/>
            <a:ext cx="11934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(Partitions)</a:t>
            </a:r>
          </a:p>
        </p:txBody>
      </p:sp>
      <p:sp>
        <p:nvSpPr>
          <p:cNvPr id="9" name="TextBox 8"/>
          <p:cNvSpPr txBox="1"/>
          <p:nvPr/>
        </p:nvSpPr>
        <p:spPr>
          <a:xfrm>
            <a:off x="2931102" y="4601084"/>
            <a:ext cx="3241593"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808080">
                    <a:lumMod val="50000"/>
                  </a:srgbClr>
                </a:solidFill>
                <a:effectLst/>
                <a:uLnTx/>
                <a:uFillTx/>
                <a:latin typeface="Verdana"/>
                <a:ea typeface="+mn-ea"/>
                <a:cs typeface="+mn-cs"/>
              </a:rPr>
              <a:t>(Up to two 128-bit AMBA 5 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808080">
                    <a:lumMod val="50000"/>
                  </a:srgbClr>
                </a:solidFill>
                <a:effectLst/>
                <a:uLnTx/>
                <a:uFillTx/>
                <a:latin typeface="Verdana"/>
                <a:ea typeface="+mn-ea"/>
                <a:cs typeface="+mn-cs"/>
              </a:rPr>
              <a:t>or a single 256-bit AMBA 5 CHI bus)</a:t>
            </a:r>
          </a:p>
        </p:txBody>
      </p:sp>
      <p:sp>
        <p:nvSpPr>
          <p:cNvPr id="7" name="TextBox 6"/>
          <p:cNvSpPr txBox="1"/>
          <p:nvPr/>
        </p:nvSpPr>
        <p:spPr>
          <a:xfrm>
            <a:off x="250825" y="6056130"/>
            <a:ext cx="86523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ACP:            </a:t>
            </a:r>
            <a:r>
              <a:rPr kumimoji="0" lang="hu-HU"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4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Snoop filter: Used to speed up cache coherent memory accesses</a:t>
            </a:r>
          </a:p>
        </p:txBody>
      </p:sp>
      <p:sp>
        <p:nvSpPr>
          <p:cNvPr id="5" name="TextBox 4"/>
          <p:cNvSpPr txBox="1"/>
          <p:nvPr/>
        </p:nvSpPr>
        <p:spPr>
          <a:xfrm>
            <a:off x="296525" y="4459812"/>
            <a:ext cx="1250663"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lumMod val="95000"/>
                    <a:lumOff val="5000"/>
                  </a:srgbClr>
                </a:solidFill>
                <a:effectLst/>
                <a:uLnTx/>
                <a:uFillTx/>
                <a:latin typeface="Verdana"/>
                <a:ea typeface="+mn-ea"/>
                <a:cs typeface="+mn-cs"/>
              </a:rPr>
              <a:t>(up to 4 MB)</a:t>
            </a:r>
          </a:p>
        </p:txBody>
      </p:sp>
      <p:sp>
        <p:nvSpPr>
          <p:cNvPr id="10" name="Oval 9"/>
          <p:cNvSpPr/>
          <p:nvPr/>
        </p:nvSpPr>
        <p:spPr>
          <a:xfrm>
            <a:off x="-19454" y="2638095"/>
            <a:ext cx="1688574" cy="882869"/>
          </a:xfrm>
          <a:prstGeom prst="ellipse">
            <a:avLst/>
          </a:prstGeom>
          <a:ln w="38100">
            <a:solidFill>
              <a:srgbClr val="FF000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dirty="0"/>
          </a:p>
        </p:txBody>
      </p:sp>
      <p:sp>
        <p:nvSpPr>
          <p:cNvPr id="11" name="Oval 10"/>
          <p:cNvSpPr/>
          <p:nvPr/>
        </p:nvSpPr>
        <p:spPr>
          <a:xfrm>
            <a:off x="43609" y="3750170"/>
            <a:ext cx="2321220" cy="1152000"/>
          </a:xfrm>
          <a:prstGeom prst="ellipse">
            <a:avLst/>
          </a:prstGeom>
          <a:ln w="38100">
            <a:solidFill>
              <a:srgbClr val="FF000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dirty="0"/>
          </a:p>
        </p:txBody>
      </p:sp>
      <p:sp>
        <p:nvSpPr>
          <p:cNvPr id="12" name="Oval 11"/>
          <p:cNvSpPr/>
          <p:nvPr/>
        </p:nvSpPr>
        <p:spPr>
          <a:xfrm>
            <a:off x="2645217" y="3793422"/>
            <a:ext cx="3892220" cy="1655212"/>
          </a:xfrm>
          <a:prstGeom prst="ellipse">
            <a:avLst/>
          </a:prstGeom>
          <a:ln w="19050">
            <a:solidFill>
              <a:srgbClr val="FF000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dirty="0"/>
          </a:p>
        </p:txBody>
      </p:sp>
      <p:sp>
        <p:nvSpPr>
          <p:cNvPr id="13" name="Oval 12"/>
          <p:cNvSpPr/>
          <p:nvPr/>
        </p:nvSpPr>
        <p:spPr>
          <a:xfrm>
            <a:off x="6400802" y="2543505"/>
            <a:ext cx="2599810" cy="1513489"/>
          </a:xfrm>
          <a:prstGeom prst="ellipse">
            <a:avLst/>
          </a:prstGeom>
          <a:ln w="38100">
            <a:solidFill>
              <a:srgbClr val="FF000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dirty="0"/>
          </a:p>
        </p:txBody>
      </p:sp>
    </p:spTree>
    <p:extLst>
      <p:ext uri="{BB962C8B-B14F-4D97-AF65-F5344CB8AC3E}">
        <p14:creationId xmlns:p14="http://schemas.microsoft.com/office/powerpoint/2010/main" val="27367258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(7)</a:t>
            </a:r>
            <a:endParaRPr lang="en-GB" sz="1700" kern="1200" dirty="0">
              <a:solidFill>
                <a:srgbClr val="FFFFFF"/>
              </a:solidFill>
            </a:endParaRPr>
          </a:p>
        </p:txBody>
      </p:sp>
      <p:sp>
        <p:nvSpPr>
          <p:cNvPr id="4" name="TextBox 3"/>
          <p:cNvSpPr txBox="1"/>
          <p:nvPr/>
        </p:nvSpPr>
        <p:spPr>
          <a:xfrm>
            <a:off x="71438" y="449378"/>
            <a:ext cx="916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srgbClr val="2D2D8A"/>
                </a:solidFill>
                <a:effectLst/>
                <a:uLnTx/>
                <a:uFillTx/>
                <a:latin typeface="Verdana"/>
                <a:ea typeface="+mn-ea"/>
                <a:cs typeface="+mn-cs"/>
              </a:rPr>
              <a:t>Sliced implementation of the L3 cache, snoop filter and the control logic </a:t>
            </a:r>
            <a:r>
              <a:rPr kumimoji="0" lang="en-GB" sz="1800" b="0" i="0" u="none" strike="noStrike" kern="1200" cap="none" spc="-50" normalizeH="0" baseline="0" noProof="0" dirty="0">
                <a:ln>
                  <a:noFill/>
                </a:ln>
                <a:solidFill>
                  <a:srgbClr val="000000"/>
                </a:solidFill>
                <a:effectLst/>
                <a:uLnTx/>
                <a:uFillTx/>
                <a:latin typeface="Verdana"/>
                <a:ea typeface="+mn-ea"/>
                <a:cs typeface="+mn-cs"/>
              </a:rPr>
              <a:t>[</a:t>
            </a:r>
            <a:r>
              <a:rPr kumimoji="0" lang="hu-HU" sz="1800" b="0" i="0" u="none" strike="noStrike" kern="1200" cap="none" spc="-50" normalizeH="0" baseline="0" noProof="0" dirty="0">
                <a:ln>
                  <a:noFill/>
                </a:ln>
                <a:solidFill>
                  <a:srgbClr val="000000"/>
                </a:solidFill>
                <a:effectLst/>
                <a:uLnTx/>
                <a:uFillTx/>
                <a:latin typeface="Verdana"/>
                <a:ea typeface="+mn-ea"/>
                <a:cs typeface="+mn-cs"/>
              </a:rPr>
              <a:t>157</a:t>
            </a:r>
            <a:r>
              <a:rPr kumimoji="0" lang="en-GB" sz="1800" b="0" i="0" u="none" strike="noStrike" kern="1200" cap="none" spc="-50" normalizeH="0" baseline="0" noProof="0" dirty="0">
                <a:ln>
                  <a:noFill/>
                </a:ln>
                <a:solidFill>
                  <a:srgbClr val="000000"/>
                </a:solidFill>
                <a:effectLst/>
                <a:uLnTx/>
                <a:uFillTx/>
                <a:latin typeface="Verdana"/>
                <a:ea typeface="+mn-ea"/>
                <a:cs typeface="+mn-cs"/>
              </a:rPr>
              <a:t>] </a:t>
            </a:r>
          </a:p>
        </p:txBody>
      </p:sp>
      <p:sp>
        <p:nvSpPr>
          <p:cNvPr id="3" name="Rounded Rectangle 2"/>
          <p:cNvSpPr/>
          <p:nvPr/>
        </p:nvSpPr>
        <p:spPr>
          <a:xfrm>
            <a:off x="-35496" y="1016732"/>
            <a:ext cx="9144000" cy="5040560"/>
          </a:xfrm>
          <a:prstGeom prst="roundRect">
            <a:avLst/>
          </a:prstGeom>
          <a:solidFill>
            <a:srgbClr val="DDF2FF"/>
          </a:solidFill>
          <a:ln>
            <a:solidFill>
              <a:srgbClr val="86A4A7"/>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a:p>
        </p:txBody>
      </p:sp>
      <p:sp>
        <p:nvSpPr>
          <p:cNvPr id="10" name="TextBox 9"/>
          <p:cNvSpPr txBox="1"/>
          <p:nvPr/>
        </p:nvSpPr>
        <p:spPr>
          <a:xfrm>
            <a:off x="116444" y="2747511"/>
            <a:ext cx="3282836" cy="18928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L3 cache, snoop filter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and control logic </a:t>
            </a:r>
            <a:r>
              <a:rPr kumimoji="0" lang="en-GB" sz="1600" b="0" i="0" u="none" strike="noStrike" kern="1200" cap="none" spc="0" normalizeH="0" baseline="0" noProof="0" dirty="0">
                <a:ln>
                  <a:noFill/>
                </a:ln>
                <a:solidFill>
                  <a:srgbClr val="000000"/>
                </a:solidFill>
                <a:effectLst/>
                <a:uLnTx/>
                <a:uFillTx/>
                <a:latin typeface="Verdana"/>
                <a:ea typeface="+mn-ea"/>
                <a:cs typeface="+mn-cs"/>
              </a:rPr>
              <a:t>is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sliced.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Slices are interconnected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by dual bi-directional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ring buses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(see next slide)</a:t>
            </a:r>
          </a:p>
        </p:txBody>
      </p:sp>
      <p:grpSp>
        <p:nvGrpSpPr>
          <p:cNvPr id="12" name="Group 11"/>
          <p:cNvGrpSpPr/>
          <p:nvPr/>
        </p:nvGrpSpPr>
        <p:grpSpPr>
          <a:xfrm>
            <a:off x="3221850" y="1313765"/>
            <a:ext cx="5805645" cy="4539091"/>
            <a:chOff x="3222625" y="1358769"/>
            <a:chExt cx="5628216" cy="4539091"/>
          </a:xfrm>
        </p:grpSpPr>
        <p:pic>
          <p:nvPicPr>
            <p:cNvPr id="13" name="Picture 4" descr="https://images.anandtech.com/doci/16693/CPU_49.png"/>
            <p:cNvPicPr>
              <a:picLocks noChangeAspect="1" noChangeArrowheads="1"/>
            </p:cNvPicPr>
            <p:nvPr/>
          </p:nvPicPr>
          <p:blipFill rotWithShape="1">
            <a:blip r:embed="rId2">
              <a:extLst>
                <a:ext uri="{28A0092B-C50C-407E-A947-70E740481C1C}">
                  <a14:useLocalDpi xmlns:a14="http://schemas.microsoft.com/office/drawing/2010/main" val="0"/>
                </a:ext>
              </a:extLst>
            </a:blip>
            <a:srcRect l="40957" t="7985" b="7362"/>
            <a:stretch/>
          </p:blipFill>
          <p:spPr bwMode="auto">
            <a:xfrm>
              <a:off x="3222625" y="1358769"/>
              <a:ext cx="5628216" cy="45390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222625" y="1358769"/>
              <a:ext cx="3059565" cy="288000"/>
            </a:xfrm>
            <a:prstGeom prst="rect">
              <a:avLst/>
            </a:prstGeom>
            <a:solidFill>
              <a:schemeClr val="tx2">
                <a:lumMod val="75000"/>
                <a:lumOff val="2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Verdana"/>
                <a:ea typeface="+mn-ea"/>
                <a:cs typeface="+mn-cs"/>
              </a:endParaRPr>
            </a:p>
          </p:txBody>
        </p:sp>
      </p:grpSp>
    </p:spTree>
    <p:extLst>
      <p:ext uri="{BB962C8B-B14F-4D97-AF65-F5344CB8AC3E}">
        <p14:creationId xmlns:p14="http://schemas.microsoft.com/office/powerpoint/2010/main" val="114176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(8)</a:t>
            </a:r>
            <a:endParaRPr lang="en-GB" sz="1700" kern="1200" dirty="0">
              <a:solidFill>
                <a:srgbClr val="FFFFFF"/>
              </a:solidFill>
            </a:endParaRPr>
          </a:p>
        </p:txBody>
      </p:sp>
      <p:sp>
        <p:nvSpPr>
          <p:cNvPr id="3" name="TextBox 2"/>
          <p:cNvSpPr txBox="1"/>
          <p:nvPr/>
        </p:nvSpPr>
        <p:spPr>
          <a:xfrm>
            <a:off x="71438" y="440668"/>
            <a:ext cx="4206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2D8A"/>
                </a:solidFill>
                <a:effectLst/>
                <a:uLnTx/>
                <a:uFillTx/>
                <a:latin typeface="Verdana"/>
                <a:ea typeface="+mn-ea"/>
                <a:cs typeface="+mn-cs"/>
              </a:rPr>
              <a:t>Interconnection of the slices </a:t>
            </a:r>
            <a:r>
              <a:rPr kumimoji="0" lang="en-GB" sz="1800" b="0" i="0" u="none" strike="noStrike" kern="1200" cap="none" spc="0" normalizeH="0" baseline="0" noProof="0">
                <a:ln>
                  <a:noFill/>
                </a:ln>
                <a:solidFill>
                  <a:srgbClr val="000000"/>
                </a:solidFill>
                <a:effectLst/>
                <a:uLnTx/>
                <a:uFillTx/>
                <a:latin typeface="Verdana"/>
                <a:ea typeface="+mn-ea"/>
                <a:cs typeface="+mn-cs"/>
              </a:rPr>
              <a:t>[</a:t>
            </a:r>
            <a:r>
              <a:rPr kumimoji="0" lang="hu-HU" sz="1800" b="0" i="0" u="none" strike="noStrike" kern="1200" cap="none" spc="0" normalizeH="0" baseline="0" noProof="0">
                <a:ln>
                  <a:noFill/>
                </a:ln>
                <a:solidFill>
                  <a:srgbClr val="000000"/>
                </a:solidFill>
                <a:effectLst/>
                <a:uLnTx/>
                <a:uFillTx/>
                <a:latin typeface="Verdana"/>
                <a:ea typeface="+mn-ea"/>
                <a:cs typeface="+mn-cs"/>
              </a:rPr>
              <a:t>157</a:t>
            </a:r>
            <a:r>
              <a:rPr kumimoji="0" lang="en-GB" sz="1800" b="0" i="0" u="none" strike="noStrike" kern="1200" cap="none" spc="0" normalizeH="0" baseline="0" noProof="0">
                <a:ln>
                  <a:noFill/>
                </a:ln>
                <a:solidFill>
                  <a:srgbClr val="000000"/>
                </a:solidFill>
                <a:effectLst/>
                <a:uLnTx/>
                <a:uFillTx/>
                <a:latin typeface="Verdana"/>
                <a:ea typeface="+mn-ea"/>
                <a:cs typeface="+mn-cs"/>
              </a:rPr>
              <a:t>]</a:t>
            </a:r>
          </a:p>
        </p:txBody>
      </p:sp>
      <p:sp>
        <p:nvSpPr>
          <p:cNvPr id="7" name="Rounded Rectangle 6"/>
          <p:cNvSpPr/>
          <p:nvPr/>
        </p:nvSpPr>
        <p:spPr>
          <a:xfrm>
            <a:off x="-508" y="980728"/>
            <a:ext cx="9163187" cy="4536504"/>
          </a:xfrm>
          <a:prstGeom prst="roundRect">
            <a:avLst/>
          </a:prstGeom>
          <a:solidFill>
            <a:srgbClr val="DDF2FF"/>
          </a:solidFill>
          <a:ln>
            <a:solidFill>
              <a:srgbClr val="86A4A7"/>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a:p>
        </p:txBody>
      </p:sp>
      <p:sp>
        <p:nvSpPr>
          <p:cNvPr id="8" name="TextBox 7"/>
          <p:cNvSpPr txBox="1"/>
          <p:nvPr/>
        </p:nvSpPr>
        <p:spPr>
          <a:xfrm>
            <a:off x="137200" y="2044296"/>
            <a:ext cx="3624710" cy="196977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Ring-based transport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connects the cores to the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slices and the bus interfaces.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There are </a:t>
            </a:r>
            <a:r>
              <a:rPr kumimoji="0" lang="en-GB" sz="1600" b="0" i="0" u="none" strike="noStrike" kern="1200" cap="none" spc="0" normalizeH="0" baseline="0" noProof="0" dirty="0">
                <a:ln>
                  <a:noFill/>
                </a:ln>
                <a:solidFill>
                  <a:srgbClr val="0070C0"/>
                </a:solidFill>
                <a:effectLst/>
                <a:uLnTx/>
                <a:uFillTx/>
                <a:latin typeface="Verdana"/>
                <a:ea typeface="+mn-ea"/>
                <a:cs typeface="+mn-cs"/>
              </a:rPr>
              <a:t>dual bi-directional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rings.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Traffic can take either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direction to shorten delay. </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2125" t="12375" b="8001"/>
          <a:stretch/>
        </p:blipFill>
        <p:spPr>
          <a:xfrm>
            <a:off x="3871107" y="1268760"/>
            <a:ext cx="5292080" cy="4095455"/>
          </a:xfrm>
          <a:prstGeom prst="rect">
            <a:avLst/>
          </a:prstGeom>
        </p:spPr>
      </p:pic>
    </p:spTree>
    <p:extLst>
      <p:ext uri="{BB962C8B-B14F-4D97-AF65-F5344CB8AC3E}">
        <p14:creationId xmlns:p14="http://schemas.microsoft.com/office/powerpoint/2010/main" val="324115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(9)</a:t>
            </a:r>
            <a:endParaRPr lang="en-GB" sz="1700" kern="1200" dirty="0">
              <a:solidFill>
                <a:srgbClr val="FFFFFF"/>
              </a:solidFill>
            </a:endParaRPr>
          </a:p>
        </p:txBody>
      </p:sp>
      <p:sp>
        <p:nvSpPr>
          <p:cNvPr id="11" name="TextBox 10"/>
          <p:cNvSpPr txBox="1"/>
          <p:nvPr/>
        </p:nvSpPr>
        <p:spPr>
          <a:xfrm>
            <a:off x="67379" y="440668"/>
            <a:ext cx="3573414"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Principle of slicing L3 caches </a:t>
            </a:r>
          </a:p>
        </p:txBody>
      </p:sp>
      <p:sp>
        <p:nvSpPr>
          <p:cNvPr id="61" name="Rounded Rectangle 60"/>
          <p:cNvSpPr/>
          <p:nvPr/>
        </p:nvSpPr>
        <p:spPr>
          <a:xfrm>
            <a:off x="-508" y="980728"/>
            <a:ext cx="9144000" cy="5598622"/>
          </a:xfrm>
          <a:prstGeom prst="roundRect">
            <a:avLst/>
          </a:prstGeom>
          <a:solidFill>
            <a:srgbClr val="DDF2FF"/>
          </a:solidFill>
          <a:ln>
            <a:solidFill>
              <a:srgbClr val="86A4A7"/>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a:p>
        </p:txBody>
      </p:sp>
      <p:sp>
        <p:nvSpPr>
          <p:cNvPr id="64" name="TextBox 63"/>
          <p:cNvSpPr txBox="1"/>
          <p:nvPr/>
        </p:nvSpPr>
        <p:spPr>
          <a:xfrm>
            <a:off x="1318659" y="2101171"/>
            <a:ext cx="1933838"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Uniform</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cache architecture</a:t>
            </a:r>
          </a:p>
        </p:txBody>
      </p:sp>
      <p:sp>
        <p:nvSpPr>
          <p:cNvPr id="65" name="TextBox 64"/>
          <p:cNvSpPr txBox="1"/>
          <p:nvPr/>
        </p:nvSpPr>
        <p:spPr>
          <a:xfrm>
            <a:off x="5619553" y="2099565"/>
            <a:ext cx="1933838"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Non-uniform</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cache architecture</a:t>
            </a:r>
          </a:p>
        </p:txBody>
      </p:sp>
      <p:sp>
        <p:nvSpPr>
          <p:cNvPr id="66" name="TextBox 65"/>
          <p:cNvSpPr txBox="1"/>
          <p:nvPr/>
        </p:nvSpPr>
        <p:spPr>
          <a:xfrm>
            <a:off x="358775" y="2649257"/>
            <a:ext cx="3847465" cy="718145"/>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The cache is made up as a </a:t>
            </a:r>
            <a:r>
              <a:rPr kumimoji="0" lang="en-US" sz="1300" b="0" i="0" u="none" strike="noStrike" kern="1200" cap="none" spc="0" normalizeH="0" baseline="0" noProof="0">
                <a:ln>
                  <a:noFill/>
                </a:ln>
                <a:solidFill>
                  <a:srgbClr val="0070C0"/>
                </a:solidFill>
                <a:effectLst/>
                <a:uLnTx/>
                <a:uFillTx/>
                <a:latin typeface="Verdana"/>
                <a:ea typeface="+mn-ea"/>
                <a:cs typeface="+mn-cs"/>
              </a:rPr>
              <a:t>single entity,</a:t>
            </a:r>
            <a:r>
              <a:rPr kumimoji="0" lang="en-US" sz="1300" b="0" i="0" u="none" strike="noStrike" kern="1200" cap="none" spc="0" normalizeH="0" baseline="0" noProof="0">
                <a:ln>
                  <a:noFill/>
                </a:ln>
                <a:solidFill>
                  <a:srgbClr val="000000"/>
                </a:solidFill>
                <a:effectLst/>
                <a:uLnTx/>
                <a:uFillTx/>
                <a:latin typeface="Verdana"/>
                <a:ea typeface="+mn-ea"/>
                <a:cs typeface="+mn-cs"/>
              </a:rPr>
              <a:t> accessible at a </a:t>
            </a:r>
            <a:r>
              <a:rPr kumimoji="0" lang="en-US" sz="1300" b="0" i="0" u="none" strike="noStrike" kern="1200" cap="none" spc="0" normalizeH="0" baseline="0" noProof="0">
                <a:ln>
                  <a:noFill/>
                </a:ln>
                <a:solidFill>
                  <a:srgbClr val="0070C0"/>
                </a:solidFill>
                <a:effectLst/>
                <a:uLnTx/>
                <a:uFillTx/>
                <a:latin typeface="Verdana"/>
                <a:ea typeface="+mn-ea"/>
                <a:cs typeface="+mn-cs"/>
              </a:rPr>
              <a:t>single point.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All </a:t>
            </a:r>
            <a:r>
              <a:rPr kumimoji="0" lang="en-US" sz="1300" b="0" i="0" u="none" strike="noStrike" kern="1200" cap="none" spc="0" normalizeH="0" baseline="0" noProof="0">
                <a:ln>
                  <a:noFill/>
                </a:ln>
                <a:solidFill>
                  <a:srgbClr val="0070C0"/>
                </a:solidFill>
                <a:effectLst/>
                <a:uLnTx/>
                <a:uFillTx/>
                <a:latin typeface="Verdana"/>
                <a:ea typeface="+mn-ea"/>
                <a:cs typeface="+mn-cs"/>
              </a:rPr>
              <a:t>accesses</a:t>
            </a:r>
            <a:r>
              <a:rPr kumimoji="0" lang="en-US" sz="1300" b="0" i="0" u="none" strike="noStrike" kern="1200" cap="none" spc="0" normalizeH="0" baseline="0" noProof="0">
                <a:ln>
                  <a:noFill/>
                </a:ln>
                <a:solidFill>
                  <a:srgbClr val="000000"/>
                </a:solidFill>
                <a:effectLst/>
                <a:uLnTx/>
                <a:uFillTx/>
                <a:latin typeface="Verdana"/>
                <a:ea typeface="+mn-ea"/>
                <a:cs typeface="+mn-cs"/>
              </a:rPr>
              <a:t> are </a:t>
            </a:r>
            <a:r>
              <a:rPr kumimoji="0" lang="en-US" sz="1300" b="0" i="0" u="none" strike="noStrike" kern="1200" cap="none" spc="0" normalizeH="0" baseline="0" noProof="0">
                <a:ln>
                  <a:noFill/>
                </a:ln>
                <a:solidFill>
                  <a:srgbClr val="0070C0"/>
                </a:solidFill>
                <a:effectLst/>
                <a:uLnTx/>
                <a:uFillTx/>
                <a:latin typeface="Verdana"/>
                <a:ea typeface="+mn-ea"/>
                <a:cs typeface="+mn-cs"/>
              </a:rPr>
              <a:t>equal long </a:t>
            </a:r>
            <a:r>
              <a:rPr kumimoji="0" lang="en-US" sz="1300" b="0" i="0" u="none" strike="noStrike" kern="1200" cap="none" spc="0" normalizeH="0" baseline="0" noProof="0">
                <a:ln>
                  <a:noFill/>
                </a:ln>
                <a:solidFill>
                  <a:srgbClr val="000000"/>
                </a:solidFill>
                <a:effectLst/>
                <a:uLnTx/>
                <a:uFillTx/>
                <a:latin typeface="Verdana"/>
                <a:ea typeface="+mn-ea"/>
                <a:cs typeface="+mn-cs"/>
              </a:rPr>
              <a:t>(uniform).</a:t>
            </a:r>
          </a:p>
        </p:txBody>
      </p:sp>
      <p:sp>
        <p:nvSpPr>
          <p:cNvPr id="67" name="TextBox 66"/>
          <p:cNvSpPr txBox="1"/>
          <p:nvPr/>
        </p:nvSpPr>
        <p:spPr>
          <a:xfrm>
            <a:off x="4275437" y="2635136"/>
            <a:ext cx="4644000" cy="1544012"/>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The cache is built up of </a:t>
            </a:r>
            <a:r>
              <a:rPr kumimoji="0" lang="en-US" sz="1300" b="0" i="0" u="none" strike="noStrike" kern="1200" cap="none" spc="0" normalizeH="0" baseline="0" noProof="0">
                <a:ln>
                  <a:noFill/>
                </a:ln>
                <a:solidFill>
                  <a:srgbClr val="0070C0"/>
                </a:solidFill>
                <a:effectLst/>
                <a:uLnTx/>
                <a:uFillTx/>
                <a:latin typeface="Verdana"/>
                <a:ea typeface="+mn-ea"/>
                <a:cs typeface="+mn-cs"/>
              </a:rPr>
              <a:t>multiple small slices</a:t>
            </a:r>
            <a:r>
              <a:rPr kumimoji="0" lang="en-US" sz="1300" b="0" i="0" u="none" strike="noStrike" kern="1200" cap="none" spc="0" normalizeH="0" baseline="0" noProof="0">
                <a:ln>
                  <a:noFill/>
                </a:ln>
                <a:solidFill>
                  <a:srgbClr val="000000"/>
                </a:solidFill>
                <a:effectLst/>
                <a:uLnTx/>
                <a:uFillTx/>
                <a:latin typeface="Verdana"/>
                <a:ea typeface="+mn-ea"/>
                <a:cs typeface="+mn-cs"/>
              </a:rPr>
              <a:t>, </a:t>
            </a:r>
          </a:p>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a:ln>
                  <a:noFill/>
                </a:ln>
                <a:solidFill>
                  <a:srgbClr val="0070C0"/>
                </a:solidFill>
                <a:effectLst/>
                <a:uLnTx/>
                <a:uFillTx/>
                <a:latin typeface="Verdana"/>
                <a:ea typeface="+mn-ea"/>
                <a:cs typeface="+mn-cs"/>
              </a:rPr>
              <a:t>properly interconnected</a:t>
            </a:r>
            <a:r>
              <a:rPr kumimoji="0" lang="en-US" sz="1300" b="0" i="0" u="none" strike="noStrike" kern="1200" cap="none" spc="0" normalizeH="0" baseline="0" noProof="0">
                <a:ln>
                  <a:noFill/>
                </a:ln>
                <a:solidFill>
                  <a:srgbClr val="000000"/>
                </a:solidFill>
                <a:effectLst/>
                <a:uLnTx/>
                <a:uFillTx/>
                <a:latin typeface="Verdana"/>
                <a:ea typeface="+mn-ea"/>
                <a:cs typeface="+mn-cs"/>
              </a:rPr>
              <a:t>, </a:t>
            </a:r>
            <a:r>
              <a:rPr kumimoji="0" lang="en-US" sz="1300" b="0" i="0" u="none" strike="noStrike" kern="1200" cap="none" spc="0" normalizeH="0" baseline="0" noProof="0">
                <a:ln>
                  <a:noFill/>
                </a:ln>
                <a:solidFill>
                  <a:srgbClr val="0070C0"/>
                </a:solidFill>
                <a:effectLst/>
                <a:uLnTx/>
                <a:uFillTx/>
                <a:latin typeface="Verdana"/>
                <a:ea typeface="+mn-ea"/>
                <a:cs typeface="+mn-cs"/>
              </a:rPr>
              <a:t>operating independently </a:t>
            </a:r>
            <a:r>
              <a:rPr kumimoji="0" lang="en-US" sz="1300" b="0" i="0" u="none" strike="noStrike" kern="1200" cap="none" spc="0" normalizeH="0" baseline="0" noProof="0">
                <a:ln>
                  <a:noFill/>
                </a:ln>
                <a:solidFill>
                  <a:srgbClr val="000000"/>
                </a:solidFill>
                <a:effectLst/>
                <a:uLnTx/>
                <a:uFillTx/>
                <a:latin typeface="Verdana"/>
                <a:ea typeface="+mn-ea"/>
                <a:cs typeface="+mn-cs"/>
              </a:rPr>
              <a:t>and </a:t>
            </a:r>
            <a:r>
              <a:rPr kumimoji="0" lang="en-US" sz="1300" b="0" i="0" u="none" strike="noStrike" kern="1200" cap="none" spc="0" normalizeH="0" baseline="0" noProof="0">
                <a:ln>
                  <a:noFill/>
                </a:ln>
                <a:solidFill>
                  <a:srgbClr val="0070C0"/>
                </a:solidFill>
                <a:effectLst/>
                <a:uLnTx/>
                <a:uFillTx/>
                <a:latin typeface="Verdana"/>
                <a:ea typeface="+mn-ea"/>
                <a:cs typeface="+mn-cs"/>
              </a:rPr>
              <a:t>in parallel</a:t>
            </a:r>
            <a:r>
              <a:rPr kumimoji="0" lang="en-US" sz="1300" b="0" i="0" u="none" strike="noStrike" kern="1200" cap="none" spc="0" normalizeH="0" baseline="0" noProof="0">
                <a:ln>
                  <a:noFill/>
                </a:ln>
                <a:solidFill>
                  <a:srgbClr val="000000"/>
                </a:solidFill>
                <a:effectLst/>
                <a:uLnTx/>
                <a:uFillTx/>
                <a:latin typeface="Verdana"/>
                <a:ea typeface="+mn-ea"/>
                <a:cs typeface="+mn-cs"/>
              </a:rPr>
              <a:t>.</a:t>
            </a:r>
          </a:p>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In this way, the cache becomes physically distributed, but logically all slices are shared.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Cache </a:t>
            </a:r>
            <a:r>
              <a:rPr kumimoji="0" lang="en-US" sz="1300" b="0" i="0" u="none" strike="noStrike" kern="1200" cap="none" spc="0" normalizeH="0" baseline="0" noProof="0">
                <a:ln>
                  <a:noFill/>
                </a:ln>
                <a:solidFill>
                  <a:srgbClr val="0070C0"/>
                </a:solidFill>
                <a:effectLst/>
                <a:uLnTx/>
                <a:uFillTx/>
                <a:latin typeface="Verdana"/>
                <a:ea typeface="+mn-ea"/>
                <a:cs typeface="+mn-cs"/>
              </a:rPr>
              <a:t>accesses</a:t>
            </a:r>
            <a:r>
              <a:rPr kumimoji="0" lang="en-US" sz="1300" b="0" i="0" u="none" strike="noStrike" kern="1200" cap="none" spc="0" normalizeH="0" baseline="0" noProof="0">
                <a:ln>
                  <a:noFill/>
                </a:ln>
                <a:solidFill>
                  <a:srgbClr val="000000"/>
                </a:solidFill>
                <a:effectLst/>
                <a:uLnTx/>
                <a:uFillTx/>
                <a:latin typeface="Verdana"/>
                <a:ea typeface="+mn-ea"/>
                <a:cs typeface="+mn-cs"/>
              </a:rPr>
              <a:t> may be </a:t>
            </a:r>
            <a:r>
              <a:rPr kumimoji="0" lang="en-US" sz="1300" b="0" i="0" u="none" strike="noStrike" kern="1200" cap="none" spc="0" normalizeH="0" baseline="0" noProof="0">
                <a:ln>
                  <a:noFill/>
                </a:ln>
                <a:solidFill>
                  <a:srgbClr val="0070C0"/>
                </a:solidFill>
                <a:effectLst/>
                <a:uLnTx/>
                <a:uFillTx/>
                <a:latin typeface="Verdana"/>
                <a:ea typeface="+mn-ea"/>
                <a:cs typeface="+mn-cs"/>
              </a:rPr>
              <a:t>different long </a:t>
            </a:r>
            <a:r>
              <a:rPr kumimoji="0" lang="en-US" sz="1300" b="0" i="0" u="none" strike="noStrike" kern="1200" cap="none" spc="0" normalizeH="0" baseline="0" noProof="0">
                <a:ln>
                  <a:noFill/>
                </a:ln>
                <a:solidFill>
                  <a:srgbClr val="000000"/>
                </a:solidFill>
                <a:effectLst/>
                <a:uLnTx/>
                <a:uFillTx/>
                <a:latin typeface="Verdana"/>
                <a:ea typeface="+mn-ea"/>
                <a:cs typeface="+mn-cs"/>
              </a:rPr>
              <a:t>(non-uniform).</a:t>
            </a: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grpSp>
        <p:nvGrpSpPr>
          <p:cNvPr id="68" name="Group 67"/>
          <p:cNvGrpSpPr/>
          <p:nvPr/>
        </p:nvGrpSpPr>
        <p:grpSpPr>
          <a:xfrm>
            <a:off x="1213826" y="4312911"/>
            <a:ext cx="2116843" cy="1965611"/>
            <a:chOff x="1329330" y="4319681"/>
            <a:chExt cx="2116843" cy="1965611"/>
          </a:xfrm>
        </p:grpSpPr>
        <p:sp>
          <p:nvSpPr>
            <p:cNvPr id="69" name="Rectangle 68"/>
            <p:cNvSpPr/>
            <p:nvPr/>
          </p:nvSpPr>
          <p:spPr bwMode="auto">
            <a:xfrm>
              <a:off x="1329330" y="5234533"/>
              <a:ext cx="2035212" cy="1050759"/>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70" name="Oval 69"/>
            <p:cNvSpPr/>
            <p:nvPr/>
          </p:nvSpPr>
          <p:spPr bwMode="auto">
            <a:xfrm>
              <a:off x="3014173" y="4330597"/>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71" name="Oval 70"/>
            <p:cNvSpPr/>
            <p:nvPr/>
          </p:nvSpPr>
          <p:spPr bwMode="auto">
            <a:xfrm>
              <a:off x="2459901" y="4319681"/>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72" name="Oval 71"/>
            <p:cNvSpPr/>
            <p:nvPr/>
          </p:nvSpPr>
          <p:spPr bwMode="auto">
            <a:xfrm>
              <a:off x="1900030" y="4327385"/>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73" name="Oval 72"/>
            <p:cNvSpPr/>
            <p:nvPr/>
          </p:nvSpPr>
          <p:spPr bwMode="auto">
            <a:xfrm>
              <a:off x="1341766" y="4321787"/>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74" name="Straight Connector 73"/>
            <p:cNvCxnSpPr/>
            <p:nvPr/>
          </p:nvCxnSpPr>
          <p:spPr bwMode="auto">
            <a:xfrm>
              <a:off x="1525958" y="4997327"/>
              <a:ext cx="1718834" cy="0"/>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2379121" y="501285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1559368" y="4770617"/>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a:off x="2098450" y="4771317"/>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p:nvPr/>
          </p:nvCxnSpPr>
          <p:spPr bwMode="auto">
            <a:xfrm>
              <a:off x="2664318" y="4772639"/>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p:cNvCxnSpPr/>
            <p:nvPr/>
          </p:nvCxnSpPr>
          <p:spPr bwMode="auto">
            <a:xfrm>
              <a:off x="3232846" y="4768661"/>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Box 79"/>
            <p:cNvSpPr txBox="1"/>
            <p:nvPr/>
          </p:nvSpPr>
          <p:spPr>
            <a:xfrm>
              <a:off x="1394135" y="4379493"/>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C</a:t>
              </a:r>
            </a:p>
          </p:txBody>
        </p:sp>
        <p:sp>
          <p:nvSpPr>
            <p:cNvPr id="81" name="TextBox 80"/>
            <p:cNvSpPr txBox="1"/>
            <p:nvPr/>
          </p:nvSpPr>
          <p:spPr>
            <a:xfrm>
              <a:off x="1960422" y="4387512"/>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C</a:t>
              </a:r>
            </a:p>
          </p:txBody>
        </p:sp>
        <p:sp>
          <p:nvSpPr>
            <p:cNvPr id="82" name="TextBox 81"/>
            <p:cNvSpPr txBox="1"/>
            <p:nvPr/>
          </p:nvSpPr>
          <p:spPr>
            <a:xfrm>
              <a:off x="2519218" y="4376286"/>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C</a:t>
              </a:r>
            </a:p>
          </p:txBody>
        </p:sp>
        <p:sp>
          <p:nvSpPr>
            <p:cNvPr id="83" name="TextBox 82"/>
            <p:cNvSpPr txBox="1"/>
            <p:nvPr/>
          </p:nvSpPr>
          <p:spPr>
            <a:xfrm>
              <a:off x="3083371" y="4384309"/>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C</a:t>
              </a:r>
            </a:p>
          </p:txBody>
        </p:sp>
        <p:sp>
          <p:nvSpPr>
            <p:cNvPr id="84" name="TextBox 83"/>
            <p:cNvSpPr txBox="1"/>
            <p:nvPr/>
          </p:nvSpPr>
          <p:spPr>
            <a:xfrm>
              <a:off x="2088681" y="5573025"/>
              <a:ext cx="574196"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L3 $</a:t>
              </a:r>
            </a:p>
          </p:txBody>
        </p:sp>
      </p:grpSp>
      <p:grpSp>
        <p:nvGrpSpPr>
          <p:cNvPr id="85" name="Group 84"/>
          <p:cNvGrpSpPr/>
          <p:nvPr/>
        </p:nvGrpSpPr>
        <p:grpSpPr>
          <a:xfrm>
            <a:off x="5332106" y="4140951"/>
            <a:ext cx="2538199" cy="2328184"/>
            <a:chOff x="4629461" y="4195846"/>
            <a:chExt cx="2538199" cy="2328184"/>
          </a:xfrm>
        </p:grpSpPr>
        <p:sp>
          <p:nvSpPr>
            <p:cNvPr id="86" name="Rectangle 85"/>
            <p:cNvSpPr/>
            <p:nvPr/>
          </p:nvSpPr>
          <p:spPr bwMode="auto">
            <a:xfrm>
              <a:off x="4629750" y="4873390"/>
              <a:ext cx="1086095" cy="402519"/>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87" name="Rectangle 86"/>
            <p:cNvSpPr/>
            <p:nvPr/>
          </p:nvSpPr>
          <p:spPr bwMode="auto">
            <a:xfrm>
              <a:off x="6081565" y="4871785"/>
              <a:ext cx="1086095" cy="404261"/>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88" name="Rectangle 87"/>
            <p:cNvSpPr/>
            <p:nvPr/>
          </p:nvSpPr>
          <p:spPr bwMode="auto">
            <a:xfrm>
              <a:off x="4629461" y="5474734"/>
              <a:ext cx="1086095" cy="404261"/>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89" name="Rectangle 88"/>
            <p:cNvSpPr/>
            <p:nvPr/>
          </p:nvSpPr>
          <p:spPr bwMode="auto">
            <a:xfrm>
              <a:off x="6060711" y="5473129"/>
              <a:ext cx="1086095" cy="404261"/>
            </a:xfrm>
            <a:prstGeom prst="rect">
              <a:avLst/>
            </a:prstGeom>
            <a:noFill/>
            <a:ln w="15875" cap="flat" cmpd="sng" algn="ctr">
              <a:solidFill>
                <a:srgbClr val="379AD1"/>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90" name="Oval 89"/>
            <p:cNvSpPr/>
            <p:nvPr/>
          </p:nvSpPr>
          <p:spPr bwMode="auto">
            <a:xfrm>
              <a:off x="4956058" y="4197452"/>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91" name="Straight Connector 90"/>
            <p:cNvCxnSpPr>
              <a:stCxn id="90" idx="4"/>
            </p:cNvCxnSpPr>
            <p:nvPr/>
          </p:nvCxnSpPr>
          <p:spPr bwMode="auto">
            <a:xfrm>
              <a:off x="5172058" y="462945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Oval 91"/>
            <p:cNvSpPr/>
            <p:nvPr/>
          </p:nvSpPr>
          <p:spPr bwMode="auto">
            <a:xfrm>
              <a:off x="6417497" y="4195846"/>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93" name="Straight Connector 92"/>
            <p:cNvCxnSpPr>
              <a:stCxn id="92" idx="4"/>
            </p:cNvCxnSpPr>
            <p:nvPr/>
          </p:nvCxnSpPr>
          <p:spPr bwMode="auto">
            <a:xfrm>
              <a:off x="6633497" y="4627846"/>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Oval 93"/>
            <p:cNvSpPr/>
            <p:nvPr/>
          </p:nvSpPr>
          <p:spPr bwMode="auto">
            <a:xfrm>
              <a:off x="4957312" y="6092030"/>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95" name="Oval 94"/>
            <p:cNvSpPr/>
            <p:nvPr/>
          </p:nvSpPr>
          <p:spPr bwMode="auto">
            <a:xfrm>
              <a:off x="6415087" y="6089619"/>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96" name="Straight Connector 95"/>
            <p:cNvCxnSpPr/>
            <p:nvPr/>
          </p:nvCxnSpPr>
          <p:spPr bwMode="auto">
            <a:xfrm>
              <a:off x="5170456" y="587913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p:cNvCxnSpPr/>
            <p:nvPr/>
          </p:nvCxnSpPr>
          <p:spPr bwMode="auto">
            <a:xfrm>
              <a:off x="6631895" y="5858276"/>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a:stCxn id="86" idx="3"/>
            </p:cNvCxnSpPr>
            <p:nvPr/>
          </p:nvCxnSpPr>
          <p:spPr bwMode="auto">
            <a:xfrm flipV="1">
              <a:off x="5715845" y="5073918"/>
              <a:ext cx="360000" cy="732"/>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flipV="1">
              <a:off x="5701994" y="5663635"/>
              <a:ext cx="360000" cy="160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99"/>
            <p:cNvCxnSpPr/>
            <p:nvPr/>
          </p:nvCxnSpPr>
          <p:spPr bwMode="auto">
            <a:xfrm flipH="1">
              <a:off x="5715845" y="5286339"/>
              <a:ext cx="360000" cy="18679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00"/>
            <p:cNvCxnSpPr/>
            <p:nvPr/>
          </p:nvCxnSpPr>
          <p:spPr bwMode="auto">
            <a:xfrm>
              <a:off x="5715845" y="5276046"/>
              <a:ext cx="344866" cy="197083"/>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Connector 101"/>
            <p:cNvCxnSpPr>
              <a:stCxn id="86" idx="2"/>
              <a:endCxn id="88" idx="0"/>
            </p:cNvCxnSpPr>
            <p:nvPr/>
          </p:nvCxnSpPr>
          <p:spPr bwMode="auto">
            <a:xfrm flipH="1">
              <a:off x="5172509" y="5275909"/>
              <a:ext cx="289" cy="19882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02"/>
            <p:cNvCxnSpPr/>
            <p:nvPr/>
          </p:nvCxnSpPr>
          <p:spPr bwMode="auto">
            <a:xfrm flipH="1">
              <a:off x="6628995" y="5278088"/>
              <a:ext cx="289" cy="19882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xtBox 103"/>
            <p:cNvSpPr txBox="1"/>
            <p:nvPr/>
          </p:nvSpPr>
          <p:spPr>
            <a:xfrm>
              <a:off x="5016445" y="4238328"/>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C</a:t>
              </a:r>
            </a:p>
          </p:txBody>
        </p:sp>
        <p:sp>
          <p:nvSpPr>
            <p:cNvPr id="105" name="TextBox 104"/>
            <p:cNvSpPr txBox="1"/>
            <p:nvPr/>
          </p:nvSpPr>
          <p:spPr>
            <a:xfrm>
              <a:off x="6477881" y="4236724"/>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C</a:t>
              </a:r>
            </a:p>
          </p:txBody>
        </p:sp>
        <p:sp>
          <p:nvSpPr>
            <p:cNvPr id="106" name="TextBox 105"/>
            <p:cNvSpPr txBox="1"/>
            <p:nvPr/>
          </p:nvSpPr>
          <p:spPr>
            <a:xfrm>
              <a:off x="6476799" y="6150550"/>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C</a:t>
              </a:r>
            </a:p>
          </p:txBody>
        </p:sp>
        <p:sp>
          <p:nvSpPr>
            <p:cNvPr id="107" name="TextBox 106"/>
            <p:cNvSpPr txBox="1"/>
            <p:nvPr/>
          </p:nvSpPr>
          <p:spPr>
            <a:xfrm>
              <a:off x="5021256" y="6158572"/>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C</a:t>
              </a:r>
            </a:p>
          </p:txBody>
        </p:sp>
        <p:sp>
          <p:nvSpPr>
            <p:cNvPr id="108" name="TextBox 107"/>
            <p:cNvSpPr txBox="1"/>
            <p:nvPr/>
          </p:nvSpPr>
          <p:spPr>
            <a:xfrm>
              <a:off x="4674353" y="4918720"/>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L3 slice 0</a:t>
              </a:r>
            </a:p>
          </p:txBody>
        </p:sp>
        <p:sp>
          <p:nvSpPr>
            <p:cNvPr id="109" name="TextBox 108"/>
            <p:cNvSpPr txBox="1"/>
            <p:nvPr/>
          </p:nvSpPr>
          <p:spPr>
            <a:xfrm>
              <a:off x="6106912" y="4926739"/>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L3 slice 1</a:t>
              </a:r>
            </a:p>
          </p:txBody>
        </p:sp>
        <p:sp>
          <p:nvSpPr>
            <p:cNvPr id="110" name="TextBox 109"/>
            <p:cNvSpPr txBox="1"/>
            <p:nvPr/>
          </p:nvSpPr>
          <p:spPr>
            <a:xfrm>
              <a:off x="4653502" y="5533130"/>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L3 slice 2</a:t>
              </a:r>
            </a:p>
          </p:txBody>
        </p:sp>
        <p:sp>
          <p:nvSpPr>
            <p:cNvPr id="111" name="TextBox 110"/>
            <p:cNvSpPr txBox="1"/>
            <p:nvPr/>
          </p:nvSpPr>
          <p:spPr>
            <a:xfrm>
              <a:off x="6078039" y="5523506"/>
              <a:ext cx="1029449" cy="307777"/>
            </a:xfrm>
            <a:prstGeom prst="rect">
              <a:avLst/>
            </a:prstGeom>
            <a:solidFill>
              <a:srgbClr val="C5F0FF"/>
            </a:solid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L3 slice 0</a:t>
              </a:r>
            </a:p>
          </p:txBody>
        </p:sp>
      </p:grpSp>
      <p:grpSp>
        <p:nvGrpSpPr>
          <p:cNvPr id="112" name="Group 111"/>
          <p:cNvGrpSpPr/>
          <p:nvPr/>
        </p:nvGrpSpPr>
        <p:grpSpPr>
          <a:xfrm>
            <a:off x="1725809" y="998730"/>
            <a:ext cx="5217328" cy="1109635"/>
            <a:chOff x="1725809" y="1178750"/>
            <a:chExt cx="5217328" cy="1109635"/>
          </a:xfrm>
        </p:grpSpPr>
        <p:sp>
          <p:nvSpPr>
            <p:cNvPr id="113" name="TextBox 112"/>
            <p:cNvSpPr txBox="1"/>
            <p:nvPr/>
          </p:nvSpPr>
          <p:spPr>
            <a:xfrm>
              <a:off x="2449191" y="1178750"/>
              <a:ext cx="4047126" cy="477054"/>
            </a:xfrm>
            <a:prstGeom prst="rect">
              <a:avLst/>
            </a:prstGeom>
            <a:noFill/>
          </p:spPr>
          <p:txBody>
            <a:bodyPr wrap="square" rtlCol="0">
              <a:spAutoFit/>
            </a:bodyPr>
            <a:lstStyle/>
            <a:p>
              <a:pPr marL="0" marR="0" lvl="0" indent="0" algn="ctr" defTabSz="457200" rtl="0" eaLnBrk="1" fontAlgn="base" latinLnBrk="0" hangingPunct="1">
                <a:lnSpc>
                  <a:spcPts val="1400"/>
                </a:lnSpc>
                <a:spcBef>
                  <a:spcPts val="0"/>
                </a:spcBef>
                <a:spcAft>
                  <a:spcPts val="20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a:ea typeface="+mn-ea"/>
                  <a:cs typeface="+mn-cs"/>
                </a:rPr>
                <a:t>L3 caches </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(They are mostly unified and shared)</a:t>
              </a:r>
            </a:p>
          </p:txBody>
        </p:sp>
        <p:sp>
          <p:nvSpPr>
            <p:cNvPr id="114" name="TextBox 113"/>
            <p:cNvSpPr txBox="1"/>
            <p:nvPr/>
          </p:nvSpPr>
          <p:spPr>
            <a:xfrm>
              <a:off x="1725809" y="1995997"/>
              <a:ext cx="1112804"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a:ea typeface="+mn-ea"/>
                  <a:cs typeface="+mn-cs"/>
                </a:rPr>
                <a:t>Not sliced</a:t>
              </a:r>
            </a:p>
          </p:txBody>
        </p:sp>
        <p:sp>
          <p:nvSpPr>
            <p:cNvPr id="115" name="TextBox 114"/>
            <p:cNvSpPr txBox="1"/>
            <p:nvPr/>
          </p:nvSpPr>
          <p:spPr>
            <a:xfrm>
              <a:off x="6199024" y="1975141"/>
              <a:ext cx="744113"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a:ea typeface="+mn-ea"/>
                  <a:cs typeface="+mn-cs"/>
                </a:rPr>
                <a:t>Sliced</a:t>
              </a:r>
            </a:p>
          </p:txBody>
        </p:sp>
        <p:cxnSp>
          <p:nvCxnSpPr>
            <p:cNvPr id="116" name="Straight Connector 115"/>
            <p:cNvCxnSpPr/>
            <p:nvPr/>
          </p:nvCxnSpPr>
          <p:spPr bwMode="auto">
            <a:xfrm flipH="1">
              <a:off x="3987224" y="1687171"/>
              <a:ext cx="2080" cy="4671"/>
            </a:xfrm>
            <a:prstGeom prst="line">
              <a:avLst/>
            </a:prstGeom>
            <a:noFill/>
            <a:ln w="19050" cap="flat" cmpd="sng" algn="ctr">
              <a:solidFill>
                <a:srgbClr val="FF0000"/>
              </a:solidFill>
              <a:prstDash val="solid"/>
              <a:round/>
              <a:headEnd type="none" w="med" len="med"/>
              <a:tailEnd type="none" w="med" len="med"/>
            </a:ln>
            <a:effectLst/>
          </p:spPr>
        </p:cxnSp>
        <p:cxnSp>
          <p:nvCxnSpPr>
            <p:cNvPr id="117" name="Straight Connector 116"/>
            <p:cNvCxnSpPr>
              <a:stCxn id="113" idx="2"/>
            </p:cNvCxnSpPr>
            <p:nvPr/>
          </p:nvCxnSpPr>
          <p:spPr bwMode="auto">
            <a:xfrm flipH="1">
              <a:off x="2282212" y="1698357"/>
              <a:ext cx="2087162" cy="182140"/>
            </a:xfrm>
            <a:prstGeom prst="line">
              <a:avLst/>
            </a:prstGeom>
            <a:noFill/>
            <a:ln w="6350" cap="flat" cmpd="sng" algn="ctr">
              <a:solidFill>
                <a:schemeClr val="tx1"/>
              </a:solidFill>
              <a:prstDash val="solid"/>
              <a:round/>
              <a:headEnd type="none" w="med" len="med"/>
              <a:tailEnd type="none" w="med" len="med"/>
            </a:ln>
            <a:effectLst/>
          </p:spPr>
        </p:cxnSp>
        <p:sp>
          <p:nvSpPr>
            <p:cNvPr id="118" name="Oval 117"/>
            <p:cNvSpPr>
              <a:spLocks noChangeArrowheads="1"/>
            </p:cNvSpPr>
            <p:nvPr/>
          </p:nvSpPr>
          <p:spPr bwMode="auto">
            <a:xfrm>
              <a:off x="2229594" y="1855319"/>
              <a:ext cx="72260" cy="72122"/>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0000"/>
                </a:solidFill>
                <a:effectLst/>
                <a:uLnTx/>
                <a:uFillTx/>
                <a:latin typeface="Arial"/>
                <a:ea typeface="+mn-ea"/>
                <a:cs typeface="+mn-cs"/>
              </a:endParaRPr>
            </a:p>
          </p:txBody>
        </p:sp>
        <p:cxnSp>
          <p:nvCxnSpPr>
            <p:cNvPr id="119" name="Straight Connector 118"/>
            <p:cNvCxnSpPr>
              <a:endCxn id="113" idx="2"/>
            </p:cNvCxnSpPr>
            <p:nvPr/>
          </p:nvCxnSpPr>
          <p:spPr bwMode="auto">
            <a:xfrm flipH="1" flipV="1">
              <a:off x="4369374" y="1698357"/>
              <a:ext cx="2201707" cy="161284"/>
            </a:xfrm>
            <a:prstGeom prst="line">
              <a:avLst/>
            </a:prstGeom>
            <a:noFill/>
            <a:ln w="6350" cap="flat" cmpd="sng" algn="ctr">
              <a:solidFill>
                <a:schemeClr val="tx1"/>
              </a:solidFill>
              <a:prstDash val="solid"/>
              <a:round/>
              <a:headEnd type="none" w="med" len="med"/>
              <a:tailEnd type="none" w="med" len="med"/>
            </a:ln>
            <a:effectLst/>
          </p:spPr>
        </p:cxnSp>
        <p:sp>
          <p:nvSpPr>
            <p:cNvPr id="120" name="Oval 8"/>
            <p:cNvSpPr>
              <a:spLocks noChangeArrowheads="1"/>
            </p:cNvSpPr>
            <p:nvPr/>
          </p:nvSpPr>
          <p:spPr bwMode="auto">
            <a:xfrm>
              <a:off x="6550171" y="1836604"/>
              <a:ext cx="72000" cy="72000"/>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0000"/>
                </a:solidFill>
                <a:effectLst/>
                <a:uLnTx/>
                <a:uFillTx/>
                <a:latin typeface="Arial"/>
                <a:ea typeface="+mn-ea"/>
                <a:cs typeface="+mn-cs"/>
              </a:endParaRPr>
            </a:p>
          </p:txBody>
        </p:sp>
        <p:sp>
          <p:nvSpPr>
            <p:cNvPr id="121" name="Right Arrow 120"/>
            <p:cNvSpPr/>
            <p:nvPr/>
          </p:nvSpPr>
          <p:spPr bwMode="auto">
            <a:xfrm>
              <a:off x="4077000" y="2161015"/>
              <a:ext cx="504000" cy="90000"/>
            </a:xfrm>
            <a:prstGeom prst="rightArrow">
              <a:avLst/>
            </a:prstGeom>
            <a:solidFill>
              <a:srgbClr val="FF0000"/>
            </a:solidFill>
            <a:ln w="158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spTree>
    <p:extLst>
      <p:ext uri="{BB962C8B-B14F-4D97-AF65-F5344CB8AC3E}">
        <p14:creationId xmlns:p14="http://schemas.microsoft.com/office/powerpoint/2010/main" val="361396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ppt_x"/>
                                          </p:val>
                                        </p:tav>
                                        <p:tav tm="100000">
                                          <p:val>
                                            <p:strVal val="#ppt_x"/>
                                          </p:val>
                                        </p:tav>
                                      </p:tavLst>
                                    </p:anim>
                                    <p:anim calcmode="lin" valueType="num">
                                      <p:cBhvr additive="base">
                                        <p:cTn id="26" dur="500" fill="hold"/>
                                        <p:tgtEl>
                                          <p:spTgt spid="6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500" fill="hold"/>
                                        <p:tgtEl>
                                          <p:spTgt spid="85"/>
                                        </p:tgtEl>
                                        <p:attrNameLst>
                                          <p:attrName>ppt_x</p:attrName>
                                        </p:attrNameLst>
                                      </p:cBhvr>
                                      <p:tavLst>
                                        <p:tav tm="0">
                                          <p:val>
                                            <p:strVal val="#ppt_x"/>
                                          </p:val>
                                        </p:tav>
                                        <p:tav tm="100000">
                                          <p:val>
                                            <p:strVal val="#ppt_x"/>
                                          </p:val>
                                        </p:tav>
                                      </p:tavLst>
                                    </p:anim>
                                    <p:anim calcmode="lin" valueType="num">
                                      <p:cBhvr additive="base">
                                        <p:cTn id="3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fill="hold"/>
                                        <p:tgtEl>
                                          <p:spTgt spid="61"/>
                                        </p:tgtEl>
                                        <p:attrNameLst>
                                          <p:attrName>ppt_x</p:attrName>
                                        </p:attrNameLst>
                                      </p:cBhvr>
                                      <p:tavLst>
                                        <p:tav tm="0">
                                          <p:val>
                                            <p:strVal val="#ppt_x"/>
                                          </p:val>
                                        </p:tav>
                                        <p:tav tm="100000">
                                          <p:val>
                                            <p:strVal val="#ppt_x"/>
                                          </p:val>
                                        </p:tav>
                                      </p:tavLst>
                                    </p:anim>
                                    <p:anim calcmode="lin" valueType="num">
                                      <p:cBhvr additive="base">
                                        <p:cTn id="3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4" grpId="0"/>
      <p:bldP spid="65" grpId="0"/>
      <p:bldP spid="66"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 r="3219"/>
          <a:stretch/>
        </p:blipFill>
        <p:spPr bwMode="auto">
          <a:xfrm>
            <a:off x="65837" y="1223754"/>
            <a:ext cx="9078163" cy="436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4679" y="440668"/>
            <a:ext cx="9252533" cy="369332"/>
          </a:xfrm>
          <a:prstGeom prst="rect">
            <a:avLst/>
          </a:prstGeom>
          <a:noFill/>
        </p:spPr>
        <p:txBody>
          <a:bodyPr wrap="square" rtlCol="0">
            <a:spAutoFit/>
          </a:bodyPr>
          <a:lstStyle/>
          <a:p>
            <a:r>
              <a:rPr lang="en-US" spc="-70">
                <a:solidFill>
                  <a:schemeClr val="accent6"/>
                </a:solidFill>
              </a:rPr>
              <a:t>Evolution of ARM’s products and the total number of ARM based chips shipped </a:t>
            </a:r>
            <a:r>
              <a:rPr lang="en-US" spc="-70"/>
              <a:t>[</a:t>
            </a:r>
            <a:r>
              <a:rPr lang="hu-HU" spc="-70"/>
              <a:t>19</a:t>
            </a:r>
            <a:r>
              <a:rPr lang="en-US" spc="-70"/>
              <a:t>]</a:t>
            </a:r>
          </a:p>
        </p:txBody>
      </p:sp>
      <p:sp>
        <p:nvSpPr>
          <p:cNvPr id="5" name="TextBox 4"/>
          <p:cNvSpPr txBox="1"/>
          <p:nvPr/>
        </p:nvSpPr>
        <p:spPr>
          <a:xfrm>
            <a:off x="116505" y="5705671"/>
            <a:ext cx="9136015" cy="1246495"/>
          </a:xfrm>
          <a:prstGeom prst="rect">
            <a:avLst/>
          </a:prstGeom>
          <a:noFill/>
        </p:spPr>
        <p:txBody>
          <a:bodyPr wrap="square" rtlCol="0">
            <a:spAutoFit/>
          </a:bodyPr>
          <a:lstStyle/>
          <a:p>
            <a:pPr>
              <a:spcAft>
                <a:spcPts val="300"/>
              </a:spcAft>
            </a:pPr>
            <a:r>
              <a:rPr lang="hu-HU" sz="1400"/>
              <a:t>Keil: Software development tool for embedded processors</a:t>
            </a:r>
            <a:r>
              <a:rPr lang="en-GB" sz="1400"/>
              <a:t>   Cortex R: Real time   M: Embedded</a:t>
            </a:r>
            <a:endParaRPr lang="hu-HU" sz="1400"/>
          </a:p>
          <a:p>
            <a:r>
              <a:rPr lang="hu-HU" sz="1400">
                <a:solidFill>
                  <a:srgbClr val="FF0000"/>
                </a:solidFill>
              </a:rPr>
              <a:t>Linaro</a:t>
            </a:r>
            <a:r>
              <a:rPr lang="hu-HU" sz="1400"/>
              <a:t>: Nonprofit company, established by </a:t>
            </a:r>
            <a:r>
              <a:rPr lang="en-US" sz="1400"/>
              <a:t>ARM, Freescale, IBM, Samsung, ST-Ericsson and </a:t>
            </a:r>
            <a:r>
              <a:rPr lang="hu-HU" sz="1400"/>
              <a:t>TI </a:t>
            </a:r>
          </a:p>
          <a:p>
            <a:pPr>
              <a:spcAft>
                <a:spcPts val="300"/>
              </a:spcAft>
            </a:pPr>
            <a:r>
              <a:rPr lang="hu-HU" sz="1400"/>
              <a:t>            to support </a:t>
            </a:r>
            <a:r>
              <a:rPr lang="en-US" sz="1400"/>
              <a:t>open source software developers using Linux on</a:t>
            </a:r>
            <a:r>
              <a:rPr lang="hu-HU" sz="1400"/>
              <a:t> </a:t>
            </a:r>
            <a:r>
              <a:rPr lang="en-US" sz="1400" err="1"/>
              <a:t>SoCs</a:t>
            </a:r>
            <a:r>
              <a:rPr lang="en-US" sz="1400"/>
              <a:t>.</a:t>
            </a:r>
            <a:endParaRPr lang="hu-HU" sz="1400"/>
          </a:p>
          <a:p>
            <a:r>
              <a:rPr lang="en-US" sz="1400"/>
              <a:t>SBSA: Server Base System Architecture, a standardized </a:t>
            </a:r>
            <a:r>
              <a:rPr lang="hu-HU" sz="1400"/>
              <a:t>server platform for</a:t>
            </a:r>
            <a:r>
              <a:rPr lang="en-US" sz="1400"/>
              <a:t> 64-bit ARM</a:t>
            </a:r>
            <a:r>
              <a:rPr lang="hu-HU" sz="1400"/>
              <a:t> processors.         </a:t>
            </a:r>
            <a:r>
              <a:rPr lang="en-US" sz="1400"/>
              <a:t> </a:t>
            </a:r>
            <a:r>
              <a:rPr lang="hu-HU" sz="1400"/>
              <a:t> </a:t>
            </a:r>
          </a:p>
          <a:p>
            <a:endParaRPr lang="en-US" sz="140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US" sz="1700">
                <a:solidFill>
                  <a:srgbClr val="FFFFFF"/>
                </a:solidFill>
              </a:rPr>
              <a:t>11</a:t>
            </a:r>
            <a:r>
              <a:rPr lang="hu-HU" sz="1700">
                <a:solidFill>
                  <a:srgbClr val="FFFFFF"/>
                </a:solidFill>
              </a:rPr>
              <a:t>)</a:t>
            </a:r>
            <a:endParaRPr lang="en-US" sz="1700">
              <a:solidFill>
                <a:srgbClr val="FFFFFF"/>
              </a:solidFill>
            </a:endParaRPr>
          </a:p>
        </p:txBody>
      </p:sp>
    </p:spTree>
    <p:extLst>
      <p:ext uri="{BB962C8B-B14F-4D97-AF65-F5344CB8AC3E}">
        <p14:creationId xmlns:p14="http://schemas.microsoft.com/office/powerpoint/2010/main" val="12014809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(10)</a:t>
            </a:r>
            <a:endParaRPr lang="en-GB" sz="1700" kern="1200" dirty="0">
              <a:solidFill>
                <a:srgbClr val="FFFFFF"/>
              </a:solidFill>
            </a:endParaRPr>
          </a:p>
        </p:txBody>
      </p:sp>
      <p:sp>
        <p:nvSpPr>
          <p:cNvPr id="6" name="TextBox 5"/>
          <p:cNvSpPr txBox="1"/>
          <p:nvPr/>
        </p:nvSpPr>
        <p:spPr>
          <a:xfrm>
            <a:off x="77000" y="445984"/>
            <a:ext cx="4880711"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Major benefits of the sliced L3 caches -1</a:t>
            </a:r>
          </a:p>
        </p:txBody>
      </p:sp>
      <p:grpSp>
        <p:nvGrpSpPr>
          <p:cNvPr id="10" name="Group 9"/>
          <p:cNvGrpSpPr/>
          <p:nvPr/>
        </p:nvGrpSpPr>
        <p:grpSpPr>
          <a:xfrm>
            <a:off x="45005" y="2006895"/>
            <a:ext cx="3536885" cy="2520280"/>
            <a:chOff x="6147175" y="1178750"/>
            <a:chExt cx="2353458" cy="1485165"/>
          </a:xfrm>
        </p:grpSpPr>
        <p:grpSp>
          <p:nvGrpSpPr>
            <p:cNvPr id="11" name="Group 10"/>
            <p:cNvGrpSpPr/>
            <p:nvPr/>
          </p:nvGrpSpPr>
          <p:grpSpPr>
            <a:xfrm>
              <a:off x="6147175" y="1178750"/>
              <a:ext cx="2340260" cy="1485165"/>
              <a:chOff x="6147175" y="1178750"/>
              <a:chExt cx="2340260" cy="1485165"/>
            </a:xfrm>
          </p:grpSpPr>
          <p:pic>
            <p:nvPicPr>
              <p:cNvPr id="13" name="Picture 12" descr="CPU_48.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67530" t="17325" r="6601" b="54720"/>
              <a:stretch/>
            </p:blipFill>
            <p:spPr bwMode="auto">
              <a:xfrm>
                <a:off x="6192180" y="1223755"/>
                <a:ext cx="2295255" cy="139515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147175" y="1178750"/>
                <a:ext cx="90010" cy="148516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Verdana"/>
                  <a:ea typeface="+mn-ea"/>
                  <a:cs typeface="+mn-cs"/>
                </a:endParaRPr>
              </a:p>
            </p:txBody>
          </p:sp>
        </p:grpSp>
        <p:sp>
          <p:nvSpPr>
            <p:cNvPr id="12" name="Rectangle 11"/>
            <p:cNvSpPr/>
            <p:nvPr/>
          </p:nvSpPr>
          <p:spPr>
            <a:xfrm>
              <a:off x="8454914" y="1178750"/>
              <a:ext cx="45719" cy="148516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Verdana"/>
                <a:ea typeface="+mn-ea"/>
                <a:cs typeface="+mn-cs"/>
              </a:endParaRPr>
            </a:p>
          </p:txBody>
        </p:sp>
      </p:grpSp>
      <p:pic>
        <p:nvPicPr>
          <p:cNvPr id="15" name="Picture 2" descr="CPU_48.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55863" t="47985" r="5079" b="10534"/>
          <a:stretch/>
        </p:blipFill>
        <p:spPr bwMode="auto">
          <a:xfrm>
            <a:off x="3710055" y="1826875"/>
            <a:ext cx="5047410" cy="30153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6505" y="4998711"/>
            <a:ext cx="90460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D2D8A"/>
                </a:solidFill>
                <a:effectLst/>
                <a:uLnTx/>
                <a:uFillTx/>
                <a:latin typeface="Verdana"/>
                <a:ea typeface="+mn-ea"/>
                <a:cs typeface="+mn-cs"/>
              </a:rPr>
              <a:t>Figure: Raising the L3 cache bandwidth due to parallel operation of DSU slices </a:t>
            </a:r>
            <a:r>
              <a:rPr kumimoji="0" lang="en-GB" sz="1600" b="0" i="0" u="none" strike="noStrike" kern="1200" cap="none" spc="0" normalizeH="0" baseline="0" noProof="0">
                <a:ln>
                  <a:noFill/>
                </a:ln>
                <a:solidFill>
                  <a:srgbClr val="000000"/>
                </a:solidFill>
                <a:effectLst/>
                <a:uLnTx/>
                <a:uFillTx/>
                <a:latin typeface="Verdana"/>
                <a:ea typeface="+mn-ea"/>
                <a:cs typeface="+mn-cs"/>
              </a:rPr>
              <a:t>[</a:t>
            </a:r>
            <a:r>
              <a:rPr kumimoji="0" lang="hu-HU" sz="1600" b="0" i="0" u="none" strike="noStrike" kern="1200" cap="none" spc="0" normalizeH="0" baseline="0" noProof="0">
                <a:ln>
                  <a:noFill/>
                </a:ln>
                <a:solidFill>
                  <a:srgbClr val="000000"/>
                </a:solidFill>
                <a:effectLst/>
                <a:uLnTx/>
                <a:uFillTx/>
                <a:latin typeface="Verdana"/>
                <a:ea typeface="+mn-ea"/>
                <a:cs typeface="+mn-cs"/>
              </a:rPr>
              <a:t>157</a:t>
            </a:r>
            <a:r>
              <a:rPr kumimoji="0" lang="en-GB" sz="1600" b="0" i="0" u="none" strike="noStrike" kern="1200" cap="none" spc="0" normalizeH="0" baseline="0" noProof="0">
                <a:ln>
                  <a:noFill/>
                </a:ln>
                <a:solidFill>
                  <a:srgbClr val="000000"/>
                </a:solidFill>
                <a:effectLst/>
                <a:uLnTx/>
                <a:uFillTx/>
                <a:latin typeface="Verdana"/>
                <a:ea typeface="+mn-ea"/>
                <a:cs typeface="+mn-cs"/>
              </a:rPr>
              <a:t>]</a:t>
            </a:r>
          </a:p>
        </p:txBody>
      </p:sp>
      <p:sp>
        <p:nvSpPr>
          <p:cNvPr id="4" name="Rounded Rectangle 3"/>
          <p:cNvSpPr/>
          <p:nvPr/>
        </p:nvSpPr>
        <p:spPr>
          <a:xfrm>
            <a:off x="-508" y="815745"/>
            <a:ext cx="9144000" cy="584775"/>
          </a:xfrm>
          <a:prstGeom prst="roundRect">
            <a:avLst/>
          </a:prstGeom>
          <a:solidFill>
            <a:srgbClr val="DDF2FF"/>
          </a:solidFill>
          <a:ln>
            <a:solidFill>
              <a:srgbClr val="86A4A7"/>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a:p>
        </p:txBody>
      </p:sp>
      <p:sp>
        <p:nvSpPr>
          <p:cNvPr id="17" name="TextBox 16"/>
          <p:cNvSpPr txBox="1"/>
          <p:nvPr/>
        </p:nvSpPr>
        <p:spPr>
          <a:xfrm>
            <a:off x="77001" y="842748"/>
            <a:ext cx="8661154"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a) </a:t>
            </a:r>
            <a:r>
              <a:rPr kumimoji="0" lang="en-GB" sz="1600" b="0" i="0" u="none" strike="noStrike" kern="1200" cap="none" spc="0" normalizeH="0" baseline="0" noProof="0" dirty="0">
                <a:ln>
                  <a:noFill/>
                </a:ln>
                <a:solidFill>
                  <a:srgbClr val="0070C0"/>
                </a:solidFill>
                <a:effectLst/>
                <a:uLnTx/>
                <a:uFillTx/>
                <a:latin typeface="Verdana"/>
                <a:ea typeface="+mn-ea"/>
                <a:cs typeface="+mn-cs"/>
              </a:rPr>
              <a:t>As slices </a:t>
            </a:r>
            <a:r>
              <a:rPr kumimoji="0" lang="en-GB" sz="1600" b="0" i="0" u="none" strike="noStrike" kern="1200" cap="none" spc="0" normalizeH="0" baseline="0" noProof="0" dirty="0">
                <a:ln>
                  <a:noFill/>
                </a:ln>
                <a:effectLst/>
                <a:uLnTx/>
                <a:uFillTx/>
                <a:latin typeface="Verdana"/>
                <a:ea typeface="+mn-ea"/>
                <a:cs typeface="+mn-cs"/>
              </a:rPr>
              <a:t>of L3 caches can </a:t>
            </a:r>
            <a:r>
              <a:rPr kumimoji="0" lang="en-GB" sz="1600" b="0" i="0" u="none" strike="noStrike" kern="1200" cap="none" spc="0" normalizeH="0" baseline="0" noProof="0" dirty="0">
                <a:ln>
                  <a:noFill/>
                </a:ln>
                <a:solidFill>
                  <a:srgbClr val="0070C0"/>
                </a:solidFill>
                <a:effectLst/>
                <a:uLnTx/>
                <a:uFillTx/>
                <a:latin typeface="Verdana"/>
                <a:ea typeface="+mn-ea"/>
                <a:cs typeface="+mn-cs"/>
              </a:rPr>
              <a:t>operate in parallel</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sliced caches </a:t>
            </a:r>
            <a:r>
              <a:rPr kumimoji="0" lang="en-GB" sz="1600" b="0" i="0" u="none" strike="noStrike" kern="1200" cap="none" spc="0" normalizeH="0" baseline="0" noProof="0" dirty="0">
                <a:ln>
                  <a:noFill/>
                </a:ln>
                <a:solidFill>
                  <a:srgbClr val="000000"/>
                </a:solidFill>
                <a:effectLst/>
                <a:uLnTx/>
                <a:uFillTx/>
                <a:latin typeface="Verdana"/>
                <a:ea typeface="+mn-ea"/>
                <a:cs typeface="+mn-cs"/>
              </a:rPr>
              <a:t>with n slices,</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have in principle an </a:t>
            </a:r>
            <a:r>
              <a:rPr kumimoji="0" lang="en-GB" sz="1600" b="0" i="0" u="none" strike="noStrike" kern="1200" cap="none" spc="0" normalizeH="0" baseline="0" noProof="0" dirty="0">
                <a:ln>
                  <a:noFill/>
                </a:ln>
                <a:solidFill>
                  <a:srgbClr val="0070C0"/>
                </a:solidFill>
                <a:effectLst/>
                <a:uLnTx/>
                <a:uFillTx/>
                <a:latin typeface="Verdana"/>
                <a:ea typeface="+mn-ea"/>
                <a:cs typeface="+mn-cs"/>
              </a:rPr>
              <a:t>n-times higher memory bandwidth </a:t>
            </a:r>
            <a:r>
              <a:rPr kumimoji="0" lang="en-GB" sz="1600" b="0" i="0" u="none" strike="noStrike" kern="1200" cap="none" spc="0" normalizeH="0" baseline="0" noProof="0" dirty="0">
                <a:ln>
                  <a:noFill/>
                </a:ln>
                <a:solidFill>
                  <a:srgbClr val="000000"/>
                </a:solidFill>
                <a:effectLst/>
                <a:uLnTx/>
                <a:uFillTx/>
                <a:latin typeface="Verdana"/>
                <a:ea typeface="+mn-ea"/>
                <a:cs typeface="+mn-cs"/>
              </a:rPr>
              <a:t>than unsliced caches.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1489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anim calcmode="lin" valueType="num">
                                      <p:cBhvr additive="base">
                                        <p:cTn id="2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(11)</a:t>
            </a:r>
            <a:endParaRPr lang="en-GB" sz="1700" kern="1200" dirty="0">
              <a:solidFill>
                <a:srgbClr val="FFFFFF"/>
              </a:solidFill>
            </a:endParaRPr>
          </a:p>
        </p:txBody>
      </p:sp>
      <p:sp>
        <p:nvSpPr>
          <p:cNvPr id="3" name="TextBox 2"/>
          <p:cNvSpPr txBox="1"/>
          <p:nvPr/>
        </p:nvSpPr>
        <p:spPr>
          <a:xfrm>
            <a:off x="77001" y="773705"/>
            <a:ext cx="7479740" cy="584775"/>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b) </a:t>
            </a:r>
            <a:r>
              <a:rPr kumimoji="0" lang="en-US" sz="1600" b="0" i="0" u="none" strike="noStrike" kern="1200" cap="none" spc="0" normalizeH="0" baseline="0" noProof="0">
                <a:ln>
                  <a:noFill/>
                </a:ln>
                <a:solidFill>
                  <a:srgbClr val="0070C0"/>
                </a:solidFill>
                <a:effectLst/>
                <a:uLnTx/>
                <a:uFillTx/>
                <a:latin typeface="Verdana"/>
                <a:ea typeface="+mn-ea"/>
                <a:cs typeface="+mn-cs"/>
              </a:rPr>
              <a:t>Smaller cache slices </a:t>
            </a:r>
            <a:r>
              <a:rPr kumimoji="0" lang="en-US" sz="1600" b="0" i="0" u="none" strike="noStrike" kern="1200" cap="none" spc="0" normalizeH="0" baseline="0" noProof="0">
                <a:ln>
                  <a:noFill/>
                </a:ln>
                <a:solidFill>
                  <a:srgbClr val="000000"/>
                </a:solidFill>
                <a:effectLst/>
                <a:uLnTx/>
                <a:uFillTx/>
                <a:latin typeface="Verdana"/>
                <a:ea typeface="+mn-ea"/>
                <a:cs typeface="+mn-cs"/>
              </a:rPr>
              <a:t>have a </a:t>
            </a:r>
            <a:r>
              <a:rPr kumimoji="0" lang="en-US" sz="1600" b="0" i="0" u="none" strike="noStrike" kern="1200" cap="none" spc="0" normalizeH="0" baseline="0" noProof="0">
                <a:ln>
                  <a:noFill/>
                </a:ln>
                <a:solidFill>
                  <a:srgbClr val="FF0000"/>
                </a:solidFill>
                <a:effectLst/>
                <a:uLnTx/>
                <a:uFillTx/>
                <a:latin typeface="Verdana"/>
                <a:ea typeface="+mn-ea"/>
                <a:cs typeface="+mn-cs"/>
              </a:rPr>
              <a:t>lower access time </a:t>
            </a:r>
            <a:r>
              <a:rPr kumimoji="0" lang="en-US" sz="1600" b="0" i="0" u="none" strike="noStrike" kern="1200" cap="none" spc="0" normalizeH="0" baseline="0" noProof="0">
                <a:ln>
                  <a:noFill/>
                </a:ln>
                <a:solidFill>
                  <a:srgbClr val="000000"/>
                </a:solidFill>
                <a:effectLst/>
                <a:uLnTx/>
                <a:uFillTx/>
                <a:latin typeface="Verdana"/>
                <a:ea typeface="+mn-ea"/>
                <a:cs typeface="+mn-cs"/>
              </a:rPr>
              <a:t>than a large cache.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a:t>
            </a:r>
          </a:p>
        </p:txBody>
      </p:sp>
      <p:sp>
        <p:nvSpPr>
          <p:cNvPr id="6" name="TextBox 5"/>
          <p:cNvSpPr txBox="1"/>
          <p:nvPr/>
        </p:nvSpPr>
        <p:spPr>
          <a:xfrm>
            <a:off x="77000" y="440668"/>
            <a:ext cx="4880711"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Major benefits of the sliced L3 caches -2</a:t>
            </a:r>
          </a:p>
        </p:txBody>
      </p:sp>
    </p:spTree>
    <p:extLst>
      <p:ext uri="{BB962C8B-B14F-4D97-AF65-F5344CB8AC3E}">
        <p14:creationId xmlns:p14="http://schemas.microsoft.com/office/powerpoint/2010/main" val="382416533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(12)</a:t>
            </a:r>
            <a:endParaRPr lang="en-GB" sz="1700" dirty="0"/>
          </a:p>
        </p:txBody>
      </p:sp>
      <p:sp>
        <p:nvSpPr>
          <p:cNvPr id="3" name="TextBox 2"/>
          <p:cNvSpPr txBox="1"/>
          <p:nvPr/>
        </p:nvSpPr>
        <p:spPr>
          <a:xfrm>
            <a:off x="653618" y="1077503"/>
            <a:ext cx="8094846" cy="1154162"/>
          </a:xfrm>
          <a:prstGeom prst="rect">
            <a:avLst/>
          </a:prstGeom>
          <a:noFill/>
        </p:spPr>
        <p:txBody>
          <a:bodyPr wrap="square" rtlCol="0">
            <a:spAutoFit/>
          </a:bodyPr>
          <a:lstStyle/>
          <a:p>
            <a:pPr marL="342900" marR="0" lvl="0" indent="-342900" algn="l" defTabSz="457200" rtl="0" eaLnBrk="1" fontAlgn="base" latinLnBrk="0" hangingPunct="1">
              <a:lnSpc>
                <a:spcPct val="100000"/>
              </a:lnSpc>
              <a:spcBef>
                <a:spcPts val="0"/>
              </a:spcBef>
              <a:spcAft>
                <a:spcPts val="0"/>
              </a:spcAft>
              <a:buClrTx/>
              <a:buSzTx/>
              <a:buFontTx/>
              <a:buAutoNum type="alphaLcParen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requested data is </a:t>
            </a:r>
            <a:r>
              <a:rPr kumimoji="0" lang="en-US" sz="1600" b="0" i="0" u="none" strike="noStrike" kern="1200" cap="none" spc="0" normalizeH="0" baseline="0" noProof="0">
                <a:ln>
                  <a:noFill/>
                </a:ln>
                <a:solidFill>
                  <a:srgbClr val="0070C0"/>
                </a:solidFill>
                <a:effectLst/>
                <a:uLnTx/>
                <a:uFillTx/>
                <a:latin typeface="Verdana"/>
                <a:ea typeface="+mn-ea"/>
                <a:cs typeface="+mn-cs"/>
              </a:rPr>
              <a:t>held in the accessed slice</a:t>
            </a:r>
            <a:r>
              <a:rPr kumimoji="0" lang="en-US" sz="1600" b="0" i="0" u="none" strike="noStrike" kern="1200" cap="none" spc="0" normalizeH="0" baseline="0" noProof="0">
                <a:ln>
                  <a:noFill/>
                </a:ln>
                <a:solidFill>
                  <a:srgbClr val="000000"/>
                </a:solidFill>
                <a:effectLst/>
                <a:uLnTx/>
                <a:uFillTx/>
                <a:latin typeface="Verdana"/>
                <a:ea typeface="+mn-ea"/>
                <a:cs typeface="+mn-cs"/>
              </a:rPr>
              <a:t>, i.e. it can be accessed </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with a </a:t>
            </a:r>
            <a:r>
              <a:rPr kumimoji="0" lang="en-US" sz="1600" b="0" i="0" u="none" strike="noStrike" kern="1200" cap="none" spc="0" normalizeH="0" baseline="0" noProof="0">
                <a:ln>
                  <a:noFill/>
                </a:ln>
                <a:solidFill>
                  <a:srgbClr val="0070C0"/>
                </a:solidFill>
                <a:effectLst/>
                <a:uLnTx/>
                <a:uFillTx/>
                <a:latin typeface="Verdana"/>
                <a:ea typeface="+mn-ea"/>
                <a:cs typeface="+mn-cs"/>
              </a:rPr>
              <a:t>lower access time</a:t>
            </a:r>
            <a:r>
              <a:rPr kumimoji="0" lang="en-US" sz="1600" b="0" i="0" u="none" strike="noStrike" kern="1200" cap="none" spc="0" normalizeH="0" baseline="0" noProof="0">
                <a:ln>
                  <a:noFill/>
                </a:ln>
                <a:solidFill>
                  <a:srgbClr val="000000"/>
                </a:solidFill>
                <a:effectLst/>
                <a:uLnTx/>
                <a:uFillTx/>
                <a:latin typeface="Verdana"/>
                <a:ea typeface="+mn-ea"/>
                <a:cs typeface="+mn-cs"/>
              </a:rPr>
              <a:t>, and</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b) the requested data is kept in a </a:t>
            </a:r>
            <a:r>
              <a:rPr kumimoji="0" lang="en-US" sz="1600" b="0" i="0" u="none" strike="noStrike" kern="1200" cap="none" spc="0" normalizeH="0" baseline="0" noProof="0">
                <a:ln>
                  <a:noFill/>
                </a:ln>
                <a:solidFill>
                  <a:srgbClr val="0070C0"/>
                </a:solidFill>
                <a:effectLst/>
                <a:uLnTx/>
                <a:uFillTx/>
                <a:latin typeface="Verdana"/>
                <a:ea typeface="+mn-ea"/>
                <a:cs typeface="+mn-cs"/>
              </a:rPr>
              <a:t>remote slice</a:t>
            </a:r>
            <a:r>
              <a:rPr kumimoji="0" lang="en-US" sz="1600" b="0" i="0" u="none" strike="noStrike" kern="1200" cap="none" spc="0" normalizeH="0" baseline="0" noProof="0">
                <a:ln>
                  <a:noFill/>
                </a:ln>
                <a:solidFill>
                  <a:srgbClr val="000000"/>
                </a:solidFill>
                <a:effectLst/>
                <a:uLnTx/>
                <a:uFillTx/>
                <a:latin typeface="Verdana"/>
                <a:ea typeface="+mn-ea"/>
                <a:cs typeface="+mn-cs"/>
              </a:rPr>
              <a:t>, than the access needs a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a:t>
            </a:r>
            <a:r>
              <a:rPr kumimoji="0" lang="en-US" sz="1600" b="0" i="0" u="none" strike="noStrike" kern="1200" cap="none" spc="0" normalizeH="0" baseline="0" noProof="0">
                <a:ln>
                  <a:noFill/>
                </a:ln>
                <a:solidFill>
                  <a:srgbClr val="0070C0"/>
                </a:solidFill>
                <a:effectLst/>
                <a:uLnTx/>
                <a:uFillTx/>
                <a:latin typeface="Verdana"/>
                <a:ea typeface="+mn-ea"/>
                <a:cs typeface="+mn-cs"/>
              </a:rPr>
              <a:t>longer time</a:t>
            </a:r>
            <a:r>
              <a:rPr kumimoji="0" lang="en-US" sz="1600" b="0" i="0" u="none" strike="noStrike" kern="1200" cap="none" spc="0" normalizeH="0" baseline="0" noProof="0">
                <a:ln>
                  <a:noFill/>
                </a:ln>
                <a:solidFill>
                  <a:srgbClr val="000000"/>
                </a:solidFill>
                <a:effectLst/>
                <a:uLnTx/>
                <a:uFillTx/>
                <a:latin typeface="Verdana"/>
                <a:ea typeface="+mn-ea"/>
                <a:cs typeface="+mn-cs"/>
              </a:rPr>
              <a:t>. </a:t>
            </a:r>
          </a:p>
        </p:txBody>
      </p:sp>
      <p:sp>
        <p:nvSpPr>
          <p:cNvPr id="4" name="TextBox 3"/>
          <p:cNvSpPr txBox="1"/>
          <p:nvPr/>
        </p:nvSpPr>
        <p:spPr>
          <a:xfrm>
            <a:off x="174491" y="2192045"/>
            <a:ext cx="8691610" cy="584775"/>
          </a:xfrm>
          <a:prstGeom prst="rect">
            <a:avLst/>
          </a:prstGeom>
          <a:noFill/>
        </p:spPr>
        <p:txBody>
          <a:bodyPr wrap="none" rtlCol="0">
            <a:sp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It follows that </a:t>
            </a:r>
            <a:r>
              <a:rPr kumimoji="0" lang="en-US" sz="1600" b="0" i="0" u="none" strike="noStrike" kern="1200" cap="none" spc="0" normalizeH="0" baseline="0" noProof="0">
                <a:ln>
                  <a:noFill/>
                </a:ln>
                <a:solidFill>
                  <a:srgbClr val="0070C0"/>
                </a:solidFill>
                <a:effectLst/>
                <a:uLnTx/>
                <a:uFillTx/>
                <a:latin typeface="Verdana"/>
                <a:ea typeface="+mn-ea"/>
                <a:cs typeface="+mn-cs"/>
              </a:rPr>
              <a:t>cache access times are now non uniform,</a:t>
            </a:r>
            <a:r>
              <a:rPr kumimoji="0" lang="en-US" sz="1600" b="0" i="0" u="none" strike="noStrike" kern="1200" cap="none" spc="0" normalizeH="0" baseline="0" noProof="0">
                <a:ln>
                  <a:noFill/>
                </a:ln>
                <a:solidFill>
                  <a:srgbClr val="000000"/>
                </a:solidFill>
                <a:effectLst/>
                <a:uLnTx/>
                <a:uFillTx/>
                <a:latin typeface="Verdana"/>
                <a:ea typeface="+mn-ea"/>
                <a:cs typeface="+mn-cs"/>
              </a:rPr>
              <a:t> a sliced cache behaves</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as a NUCA (Non-Uniform Cache Architecture).</a:t>
            </a:r>
          </a:p>
        </p:txBody>
      </p:sp>
      <p:sp>
        <p:nvSpPr>
          <p:cNvPr id="5" name="TextBox 4"/>
          <p:cNvSpPr txBox="1"/>
          <p:nvPr/>
        </p:nvSpPr>
        <p:spPr>
          <a:xfrm>
            <a:off x="185520" y="774329"/>
            <a:ext cx="8661955" cy="338554"/>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While accessing sliced caches there are </a:t>
            </a:r>
            <a:r>
              <a:rPr kumimoji="0" lang="en-US" sz="1600" b="0" i="0" u="none" strike="noStrike" kern="1200" cap="none" spc="0" normalizeH="0" baseline="0" noProof="0">
                <a:ln>
                  <a:noFill/>
                </a:ln>
                <a:solidFill>
                  <a:srgbClr val="FF0000"/>
                </a:solidFill>
                <a:effectLst/>
                <a:uLnTx/>
                <a:uFillTx/>
                <a:latin typeface="Verdana"/>
                <a:ea typeface="+mn-ea"/>
                <a:cs typeface="+mn-cs"/>
              </a:rPr>
              <a:t>two access patterns:</a:t>
            </a:r>
            <a:r>
              <a:rPr kumimoji="0" lang="en-US" sz="1600" b="0" i="0" u="none" strike="noStrike" kern="1200" cap="none" spc="0" normalizeH="0" baseline="0" noProof="0">
                <a:ln>
                  <a:noFill/>
                </a:ln>
                <a:solidFill>
                  <a:srgbClr val="000000"/>
                </a:solidFill>
                <a:effectLst/>
                <a:uLnTx/>
                <a:uFillTx/>
                <a:latin typeface="Verdana"/>
                <a:ea typeface="+mn-ea"/>
                <a:cs typeface="+mn-cs"/>
              </a:rPr>
              <a:t> </a:t>
            </a:r>
          </a:p>
        </p:txBody>
      </p:sp>
      <p:sp>
        <p:nvSpPr>
          <p:cNvPr id="6" name="TextBox 5"/>
          <p:cNvSpPr txBox="1"/>
          <p:nvPr/>
        </p:nvSpPr>
        <p:spPr>
          <a:xfrm>
            <a:off x="71500" y="440668"/>
            <a:ext cx="43877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2D8A"/>
                </a:solidFill>
                <a:effectLst/>
                <a:uLnTx/>
                <a:uFillTx/>
                <a:latin typeface="Verdana"/>
                <a:ea typeface="+mn-ea"/>
                <a:cs typeface="+mn-cs"/>
              </a:rPr>
              <a:t>Consequence of slicing the L3 cache</a:t>
            </a:r>
          </a:p>
        </p:txBody>
      </p:sp>
    </p:spTree>
    <p:extLst>
      <p:ext uri="{BB962C8B-B14F-4D97-AF65-F5344CB8AC3E}">
        <p14:creationId xmlns:p14="http://schemas.microsoft.com/office/powerpoint/2010/main" val="34458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(13)</a:t>
            </a:r>
            <a:endParaRPr lang="en-GB" sz="1700" kern="1200" dirty="0">
              <a:solidFill>
                <a:srgbClr val="FFFFFF"/>
              </a:solidFill>
            </a:endParaRPr>
          </a:p>
        </p:txBody>
      </p:sp>
      <p:sp>
        <p:nvSpPr>
          <p:cNvPr id="3" name="TextBox 2"/>
          <p:cNvSpPr txBox="1"/>
          <p:nvPr/>
        </p:nvSpPr>
        <p:spPr>
          <a:xfrm>
            <a:off x="71500" y="446849"/>
            <a:ext cx="364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2D8A"/>
                </a:solidFill>
                <a:effectLst/>
                <a:uLnTx/>
                <a:uFillTx/>
                <a:latin typeface="Verdana"/>
                <a:ea typeface="+mn-ea"/>
                <a:cs typeface="+mn-cs"/>
              </a:rPr>
              <a:t>Increasing the L3 cache size </a:t>
            </a:r>
          </a:p>
        </p:txBody>
      </p:sp>
      <p:sp>
        <p:nvSpPr>
          <p:cNvPr id="4" name="TextBox 3"/>
          <p:cNvSpPr txBox="1"/>
          <p:nvPr/>
        </p:nvSpPr>
        <p:spPr>
          <a:xfrm>
            <a:off x="201565" y="834678"/>
            <a:ext cx="9451050"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In addition, the size of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L3 cache is raised from up to 4 MBs </a:t>
            </a:r>
            <a:r>
              <a:rPr kumimoji="0" lang="en-GB" sz="1600" b="0" i="0" u="none" strike="noStrike" kern="1200" cap="none" spc="0" normalizeH="0" baseline="0" noProof="0" dirty="0">
                <a:ln>
                  <a:noFill/>
                </a:ln>
                <a:solidFill>
                  <a:srgbClr val="000000"/>
                </a:solidFill>
                <a:effectLst/>
                <a:uLnTx/>
                <a:uFillTx/>
                <a:latin typeface="Verdana"/>
                <a:ea typeface="+mn-ea"/>
                <a:cs typeface="+mn-cs"/>
              </a:rPr>
              <a:t>(in the previous</a:t>
            </a:r>
          </a:p>
          <a:p>
            <a:pPr marL="0" marR="0" lvl="0" indent="0" algn="l" defTabSz="914400" rtl="0" eaLnBrk="1" fontAlgn="auto" latinLnBrk="0" hangingPunct="1">
              <a:lnSpc>
                <a:spcPct val="100000"/>
              </a:lnSpc>
              <a:spcBef>
                <a:spcPts val="0"/>
              </a:spcBef>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generation)</a:t>
            </a:r>
            <a:r>
              <a:rPr kumimoji="0" lang="en-GB" sz="1600" b="0" i="0" u="none" strike="noStrike" kern="1200" cap="none" spc="0" normalizeH="0" baseline="0" noProof="0" dirty="0">
                <a:ln>
                  <a:noFill/>
                </a:ln>
                <a:solidFill>
                  <a:srgbClr val="0070C0"/>
                </a:solidFill>
                <a:effectLst/>
                <a:uLnTx/>
                <a:uFillTx/>
                <a:latin typeface="Verdana"/>
                <a:ea typeface="+mn-ea"/>
                <a:cs typeface="+mn-cs"/>
              </a:rPr>
              <a:t> to up to 16 MB</a:t>
            </a:r>
            <a:r>
              <a:rPr kumimoji="0" lang="en-GB" sz="1600" b="0" i="0" u="none" strike="noStrike" kern="1200" cap="none" spc="0" normalizeH="0" baseline="0" noProof="0" dirty="0">
                <a:ln>
                  <a:noFill/>
                </a:ln>
                <a:solidFill>
                  <a:srgbClr val="000000"/>
                </a:solidFill>
                <a:effectLst/>
                <a:uLnTx/>
                <a:uFillTx/>
                <a:latin typeface="Verdana"/>
                <a:ea typeface="+mn-ea"/>
                <a:cs typeface="+mn-cs"/>
              </a:rPr>
              <a:t> to achieve higher performance and lower power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000000"/>
                </a:solidFill>
                <a:latin typeface="Verdana"/>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consumption.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Also the operation frequency has been raised</a:t>
            </a:r>
            <a:r>
              <a:rPr kumimoji="0" lang="en-GB" sz="1600" b="0" i="0" u="none" strike="noStrike" kern="1200" cap="none" spc="0" normalizeH="0" baseline="0" noProof="0" dirty="0">
                <a:ln>
                  <a:noFill/>
                </a:ln>
                <a:solidFill>
                  <a:srgbClr val="000000"/>
                </a:solidFill>
                <a:effectLst/>
                <a:uLnTx/>
                <a:uFillTx/>
                <a:latin typeface="Verdana"/>
                <a:ea typeface="+mn-ea"/>
                <a:cs typeface="+mn-cs"/>
              </a:rPr>
              <a:t> to achieve higher bandwidth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lower latencies.</a:t>
            </a:r>
          </a:p>
        </p:txBody>
      </p:sp>
    </p:spTree>
    <p:extLst>
      <p:ext uri="{BB962C8B-B14F-4D97-AF65-F5344CB8AC3E}">
        <p14:creationId xmlns:p14="http://schemas.microsoft.com/office/powerpoint/2010/main" val="32571107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(14)</a:t>
            </a:r>
          </a:p>
        </p:txBody>
      </p:sp>
      <p:sp>
        <p:nvSpPr>
          <p:cNvPr id="36" name="TextBox 35"/>
          <p:cNvSpPr txBox="1"/>
          <p:nvPr/>
        </p:nvSpPr>
        <p:spPr>
          <a:xfrm>
            <a:off x="79075" y="440668"/>
            <a:ext cx="957792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Remarks to the emergence of sliced L3 caches</a:t>
            </a:r>
          </a:p>
        </p:txBody>
      </p:sp>
      <p:sp>
        <p:nvSpPr>
          <p:cNvPr id="8" name="TextBox 7"/>
          <p:cNvSpPr txBox="1"/>
          <p:nvPr/>
        </p:nvSpPr>
        <p:spPr>
          <a:xfrm>
            <a:off x="88363" y="773705"/>
            <a:ext cx="9474197"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It is worth noting that </a:t>
            </a:r>
            <a:r>
              <a:rPr kumimoji="0" lang="en-GB" sz="1600" b="0" i="0" u="none" strike="noStrike" kern="1200" cap="none" spc="0" normalizeH="0" baseline="0" noProof="0" dirty="0">
                <a:ln>
                  <a:noFill/>
                </a:ln>
                <a:solidFill>
                  <a:srgbClr val="FF0000"/>
                </a:solidFill>
                <a:effectLst/>
                <a:uLnTx/>
                <a:uFillTx/>
                <a:latin typeface="Verdana"/>
                <a:ea typeface="+mn-ea"/>
                <a:cs typeface="+mn-cs"/>
              </a:rPr>
              <a:t>L3</a:t>
            </a:r>
            <a:r>
              <a:rPr kumimoji="0" lang="en-GB" sz="1600" b="0" i="0" u="none" strike="noStrike" kern="1200" cap="none" spc="0" normalizeH="0" noProof="0" dirty="0">
                <a:ln>
                  <a:noFill/>
                </a:ln>
                <a:solidFill>
                  <a:srgbClr val="FF0000"/>
                </a:solidFill>
                <a:effectLst/>
                <a:uLnTx/>
                <a:uFillTx/>
                <a:latin typeface="Verdana"/>
                <a:ea typeface="+mn-ea"/>
                <a:cs typeface="+mn-cs"/>
              </a:rPr>
              <a:t> caches in</a:t>
            </a:r>
            <a:r>
              <a:rPr kumimoji="0" lang="en-GB" sz="1600" b="0" i="0" u="none" strike="noStrike" kern="1200" cap="none" spc="0" normalizeH="0" baseline="0" noProof="0" dirty="0">
                <a:ln>
                  <a:noFill/>
                </a:ln>
                <a:solidFill>
                  <a:srgbClr val="FF0000"/>
                </a:solidFill>
                <a:effectLst/>
                <a:uLnTx/>
                <a:uFillTx/>
                <a:latin typeface="Verdana"/>
                <a:ea typeface="+mn-ea"/>
                <a:cs typeface="+mn-cs"/>
              </a:rPr>
              <a:t> Intel’s or AMD’s client cores and in ARM’s Cortex</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FF0000"/>
                </a:solidFill>
                <a:latin typeface="Verdana"/>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cores followed</a:t>
            </a:r>
            <a:r>
              <a:rPr lang="en-GB" sz="1600" dirty="0">
                <a:solidFill>
                  <a:srgbClr val="FF0000"/>
                </a:solidFill>
                <a:latin typeface="Verdana"/>
              </a:rPr>
              <a:t> the same evolution </a:t>
            </a:r>
            <a:r>
              <a:rPr lang="en-GB" sz="1600" spc="-30" dirty="0">
                <a:solidFill>
                  <a:srgbClr val="FF0000"/>
                </a:solidFill>
                <a:latin typeface="Verdana"/>
              </a:rPr>
              <a:t>paths</a:t>
            </a:r>
            <a:r>
              <a:rPr kumimoji="0" lang="en-GB" sz="1600" b="0" i="0" u="none" strike="noStrike" kern="1200" cap="none" spc="-30" normalizeH="0" noProof="0" dirty="0">
                <a:ln>
                  <a:noFill/>
                </a:ln>
                <a:solidFill>
                  <a:srgbClr val="000000"/>
                </a:solidFill>
                <a:effectLst/>
                <a:uLnTx/>
                <a:uFillTx/>
                <a:latin typeface="Verdana"/>
                <a:ea typeface="+mn-ea"/>
                <a:cs typeface="+mn-cs"/>
              </a:rPr>
              <a:t>, namely all firms mentioned first introduced</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spc="-30" dirty="0">
                <a:solidFill>
                  <a:srgbClr val="000000"/>
                </a:solidFill>
                <a:latin typeface="Verdana"/>
              </a:rPr>
              <a:t>   </a:t>
            </a:r>
            <a:r>
              <a:rPr kumimoji="0" lang="en-GB" sz="1600" b="0" i="0" u="none" strike="noStrike" kern="1200" cap="none" spc="-30" normalizeH="0" noProof="0" dirty="0">
                <a:ln>
                  <a:noFill/>
                </a:ln>
                <a:solidFill>
                  <a:srgbClr val="0070C0"/>
                </a:solidFill>
                <a:effectLst/>
                <a:uLnTx/>
                <a:uFillTx/>
                <a:latin typeface="Verdana"/>
                <a:ea typeface="+mn-ea"/>
                <a:cs typeface="+mn-cs"/>
              </a:rPr>
              <a:t>homogeneous (not sliced) L3 caches displaced by </a:t>
            </a:r>
            <a:r>
              <a:rPr kumimoji="0" lang="en-GB" sz="1600" b="0" i="0" u="none" strike="noStrike" kern="1200" cap="none" spc="0" normalizeH="0" baseline="0" noProof="0" dirty="0">
                <a:ln>
                  <a:noFill/>
                </a:ln>
                <a:solidFill>
                  <a:srgbClr val="0070C0"/>
                </a:solidFill>
                <a:effectLst/>
                <a:uLnTx/>
                <a:uFillTx/>
                <a:latin typeface="Verdana"/>
                <a:ea typeface="+mn-ea"/>
                <a:cs typeface="+mn-cs"/>
              </a:rPr>
              <a:t>sliced designs</a:t>
            </a:r>
            <a:r>
              <a:rPr kumimoji="0" lang="en-GB" sz="1600" b="0" i="0" u="none" strike="noStrike" kern="1200" cap="none" spc="0" normalizeH="0" baseline="0" noProof="0" dirty="0">
                <a:ln>
                  <a:noFill/>
                </a:ln>
                <a:solidFill>
                  <a:srgbClr val="000000"/>
                </a:solidFill>
                <a:effectLst/>
                <a:uLnTx/>
                <a:uFillTx/>
                <a:latin typeface="Verdana"/>
                <a:ea typeface="+mn-ea"/>
                <a:cs typeface="+mn-cs"/>
              </a:rPr>
              <a:t> (as indicated below),</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000000"/>
                </a:solidFill>
                <a:latin typeface="Verdana"/>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 primarily to achieve higher performance (cache bandwidth) due to parallel operating</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000000"/>
                </a:solidFill>
                <a:latin typeface="Verdana"/>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 slices. </a:t>
            </a:r>
          </a:p>
        </p:txBody>
      </p:sp>
      <p:sp>
        <p:nvSpPr>
          <p:cNvPr id="37" name="Rounded Rectangle 36"/>
          <p:cNvSpPr/>
          <p:nvPr/>
        </p:nvSpPr>
        <p:spPr bwMode="auto">
          <a:xfrm>
            <a:off x="2816805" y="2240868"/>
            <a:ext cx="4248000" cy="2052000"/>
          </a:xfrm>
          <a:prstGeom prst="roundRect">
            <a:avLst/>
          </a:prstGeom>
          <a:solidFill>
            <a:srgbClr val="D5F4FF"/>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8" name="TextBox 37"/>
          <p:cNvSpPr txBox="1"/>
          <p:nvPr/>
        </p:nvSpPr>
        <p:spPr>
          <a:xfrm>
            <a:off x="3608181" y="2543063"/>
            <a:ext cx="2719014"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a:ea typeface="+mn-ea"/>
                <a:cs typeface="+mn-cs"/>
              </a:rPr>
              <a:t>3-level cache architectures</a:t>
            </a:r>
          </a:p>
        </p:txBody>
      </p:sp>
      <p:sp>
        <p:nvSpPr>
          <p:cNvPr id="41" name="TextBox 40"/>
          <p:cNvSpPr txBox="1"/>
          <p:nvPr/>
        </p:nvSpPr>
        <p:spPr>
          <a:xfrm>
            <a:off x="4192849" y="2862717"/>
            <a:ext cx="1570430" cy="451406"/>
          </a:xfrm>
          <a:prstGeom prst="rect">
            <a:avLst/>
          </a:prstGeom>
          <a:noFill/>
        </p:spPr>
        <p:txBody>
          <a:bodyPr wrap="none" rtlCol="0">
            <a:spAutoFit/>
          </a:bodyPr>
          <a:lstStyle/>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Per-core, unified</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  L2 cache</a:t>
            </a:r>
          </a:p>
        </p:txBody>
      </p:sp>
      <p:sp>
        <p:nvSpPr>
          <p:cNvPr id="43" name="TextBox 42"/>
          <p:cNvSpPr txBox="1"/>
          <p:nvPr/>
        </p:nvSpPr>
        <p:spPr>
          <a:xfrm>
            <a:off x="4121950" y="3320988"/>
            <a:ext cx="1733535" cy="451406"/>
          </a:xfrm>
          <a:prstGeom prst="rect">
            <a:avLst/>
          </a:prstGeom>
          <a:noFill/>
        </p:spPr>
        <p:txBody>
          <a:bodyPr wrap="square" rtlCol="0">
            <a:spAutoFit/>
          </a:bodyPr>
          <a:lstStyle/>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Shared, unified</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 L3 cache</a:t>
            </a:r>
          </a:p>
        </p:txBody>
      </p:sp>
      <p:sp>
        <p:nvSpPr>
          <p:cNvPr id="46" name="TextBox 45"/>
          <p:cNvSpPr txBox="1"/>
          <p:nvPr/>
        </p:nvSpPr>
        <p:spPr>
          <a:xfrm>
            <a:off x="3161552" y="3908665"/>
            <a:ext cx="1005403" cy="492443"/>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0000"/>
                </a:solidFill>
                <a:effectLst/>
                <a:uLnTx/>
                <a:uFillTx/>
                <a:latin typeface="Verdana"/>
                <a:ea typeface="+mn-ea"/>
                <a:cs typeface="+mn-cs"/>
              </a:rPr>
              <a:t>Not sliced</a:t>
            </a: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47" name="TextBox 46"/>
          <p:cNvSpPr txBox="1"/>
          <p:nvPr/>
        </p:nvSpPr>
        <p:spPr>
          <a:xfrm>
            <a:off x="5960904" y="3887809"/>
            <a:ext cx="681597"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0000"/>
                </a:solidFill>
                <a:effectLst/>
                <a:uLnTx/>
                <a:uFillTx/>
                <a:latin typeface="Verdana"/>
                <a:ea typeface="+mn-ea"/>
                <a:cs typeface="+mn-cs"/>
              </a:rPr>
              <a:t>Sliced</a:t>
            </a:r>
          </a:p>
        </p:txBody>
      </p:sp>
      <p:cxnSp>
        <p:nvCxnSpPr>
          <p:cNvPr id="48" name="Straight Connector 47"/>
          <p:cNvCxnSpPr/>
          <p:nvPr/>
        </p:nvCxnSpPr>
        <p:spPr bwMode="auto">
          <a:xfrm flipH="1">
            <a:off x="4444838" y="3724964"/>
            <a:ext cx="2080" cy="4671"/>
          </a:xfrm>
          <a:prstGeom prst="line">
            <a:avLst/>
          </a:prstGeom>
          <a:noFill/>
          <a:ln w="19050" cap="flat" cmpd="sng" algn="ctr">
            <a:solidFill>
              <a:srgbClr val="FF0000"/>
            </a:solidFill>
            <a:prstDash val="solid"/>
            <a:round/>
            <a:headEnd type="none" w="med" len="med"/>
            <a:tailEnd type="none" w="med" len="med"/>
          </a:ln>
          <a:effectLst/>
        </p:spPr>
      </p:cxnSp>
      <p:cxnSp>
        <p:nvCxnSpPr>
          <p:cNvPr id="49" name="Straight Connector 48"/>
          <p:cNvCxnSpPr>
            <a:stCxn id="43" idx="2"/>
          </p:cNvCxnSpPr>
          <p:nvPr/>
        </p:nvCxnSpPr>
        <p:spPr bwMode="auto">
          <a:xfrm flipH="1">
            <a:off x="3657484" y="3772394"/>
            <a:ext cx="1331234" cy="103534"/>
          </a:xfrm>
          <a:prstGeom prst="line">
            <a:avLst/>
          </a:prstGeom>
          <a:noFill/>
          <a:ln w="6350" cap="flat" cmpd="sng" algn="ctr">
            <a:solidFill>
              <a:schemeClr val="tx1"/>
            </a:solidFill>
            <a:prstDash val="solid"/>
            <a:round/>
            <a:headEnd type="none" w="med" len="med"/>
            <a:tailEnd type="none" w="med" len="med"/>
          </a:ln>
          <a:effectLst/>
        </p:spPr>
      </p:cxnSp>
      <p:sp>
        <p:nvSpPr>
          <p:cNvPr id="50" name="Oval 8"/>
          <p:cNvSpPr>
            <a:spLocks noChangeArrowheads="1"/>
          </p:cNvSpPr>
          <p:nvPr/>
        </p:nvSpPr>
        <p:spPr bwMode="auto">
          <a:xfrm>
            <a:off x="3626970" y="3839899"/>
            <a:ext cx="72260" cy="72122"/>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cxnSp>
        <p:nvCxnSpPr>
          <p:cNvPr id="53" name="Straight Connector 52"/>
          <p:cNvCxnSpPr/>
          <p:nvPr/>
        </p:nvCxnSpPr>
        <p:spPr bwMode="auto">
          <a:xfrm flipH="1" flipV="1">
            <a:off x="4977318" y="3771283"/>
            <a:ext cx="1321797" cy="114693"/>
          </a:xfrm>
          <a:prstGeom prst="line">
            <a:avLst/>
          </a:prstGeom>
          <a:noFill/>
          <a:ln w="6350" cap="flat" cmpd="sng" algn="ctr">
            <a:solidFill>
              <a:schemeClr val="tx1"/>
            </a:solidFill>
            <a:prstDash val="solid"/>
            <a:round/>
            <a:headEnd type="none" w="med" len="med"/>
            <a:tailEnd type="none" w="med" len="med"/>
          </a:ln>
          <a:effectLst/>
        </p:spPr>
      </p:cxnSp>
      <p:sp>
        <p:nvSpPr>
          <p:cNvPr id="54" name="Oval 8"/>
          <p:cNvSpPr>
            <a:spLocks noChangeArrowheads="1"/>
          </p:cNvSpPr>
          <p:nvPr/>
        </p:nvSpPr>
        <p:spPr bwMode="auto">
          <a:xfrm>
            <a:off x="6262530" y="3845522"/>
            <a:ext cx="72000" cy="72000"/>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
        <p:nvSpPr>
          <p:cNvPr id="60" name="Rounded Rectangle 59"/>
          <p:cNvSpPr/>
          <p:nvPr/>
        </p:nvSpPr>
        <p:spPr bwMode="auto">
          <a:xfrm>
            <a:off x="3582436" y="2535044"/>
            <a:ext cx="2789764" cy="1209817"/>
          </a:xfrm>
          <a:prstGeom prst="round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62" name="TextBox 61"/>
          <p:cNvSpPr txBox="1"/>
          <p:nvPr/>
        </p:nvSpPr>
        <p:spPr>
          <a:xfrm>
            <a:off x="3041766" y="4458514"/>
            <a:ext cx="1290738" cy="692497"/>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Core 2 based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 Nehalem 4C</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(2008)</a:t>
            </a:r>
          </a:p>
        </p:txBody>
      </p:sp>
      <p:sp>
        <p:nvSpPr>
          <p:cNvPr id="63" name="TextBox 62"/>
          <p:cNvSpPr txBox="1"/>
          <p:nvPr/>
        </p:nvSpPr>
        <p:spPr>
          <a:xfrm>
            <a:off x="5254046" y="4456912"/>
            <a:ext cx="1999265" cy="931024"/>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Core 2 based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 Sandy Bridge 4C</a:t>
            </a:r>
          </a:p>
          <a:p>
            <a:pPr marL="0" marR="0" lvl="0" indent="0" algn="ctr" defTabSz="457200" rtl="0" eaLnBrk="1" fontAlgn="base"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(2011),</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and subsequent proc.</a:t>
            </a:r>
          </a:p>
        </p:txBody>
      </p:sp>
      <p:sp>
        <p:nvSpPr>
          <p:cNvPr id="64" name="TextBox 63"/>
          <p:cNvSpPr txBox="1"/>
          <p:nvPr/>
        </p:nvSpPr>
        <p:spPr>
          <a:xfrm>
            <a:off x="2897387" y="5387325"/>
            <a:ext cx="1600953"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K10 Barcelona</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(2007)</a:t>
            </a:r>
          </a:p>
        </p:txBody>
      </p:sp>
      <p:sp>
        <p:nvSpPr>
          <p:cNvPr id="65" name="TextBox 64"/>
          <p:cNvSpPr txBox="1"/>
          <p:nvPr/>
        </p:nvSpPr>
        <p:spPr>
          <a:xfrm>
            <a:off x="1601670" y="4334783"/>
            <a:ext cx="638316"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a:ln>
                  <a:noFill/>
                </a:ln>
                <a:solidFill>
                  <a:srgbClr val="000000"/>
                </a:solidFill>
                <a:effectLst/>
                <a:uLnTx/>
                <a:uFillTx/>
                <a:latin typeface="Verdana"/>
                <a:ea typeface="+mn-ea"/>
                <a:cs typeface="+mn-cs"/>
              </a:rPr>
              <a:t>Intel</a:t>
            </a:r>
          </a:p>
        </p:txBody>
      </p:sp>
      <p:sp>
        <p:nvSpPr>
          <p:cNvPr id="66" name="TextBox 65"/>
          <p:cNvSpPr txBox="1"/>
          <p:nvPr/>
        </p:nvSpPr>
        <p:spPr>
          <a:xfrm>
            <a:off x="1646675" y="5215462"/>
            <a:ext cx="611065"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a:ln>
                  <a:noFill/>
                </a:ln>
                <a:solidFill>
                  <a:srgbClr val="000000"/>
                </a:solidFill>
                <a:effectLst/>
                <a:uLnTx/>
                <a:uFillTx/>
                <a:latin typeface="Verdana"/>
                <a:ea typeface="+mn-ea"/>
                <a:cs typeface="+mn-cs"/>
              </a:rPr>
              <a:t>AMD</a:t>
            </a:r>
          </a:p>
        </p:txBody>
      </p:sp>
      <p:sp>
        <p:nvSpPr>
          <p:cNvPr id="67" name="Right Arrow 66"/>
          <p:cNvSpPr/>
          <p:nvPr/>
        </p:nvSpPr>
        <p:spPr bwMode="auto">
          <a:xfrm>
            <a:off x="4574136" y="4570187"/>
            <a:ext cx="239607" cy="110097"/>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8" name="TextBox 67"/>
          <p:cNvSpPr txBox="1"/>
          <p:nvPr/>
        </p:nvSpPr>
        <p:spPr>
          <a:xfrm>
            <a:off x="5067055" y="5393830"/>
            <a:ext cx="2430270"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K17 Zen core-based lines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(2017)</a:t>
            </a:r>
          </a:p>
        </p:txBody>
      </p:sp>
      <p:sp>
        <p:nvSpPr>
          <p:cNvPr id="69" name="TextBox 68"/>
          <p:cNvSpPr txBox="1"/>
          <p:nvPr/>
        </p:nvSpPr>
        <p:spPr>
          <a:xfrm>
            <a:off x="2501770" y="5968126"/>
            <a:ext cx="2372454"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v8.2-A based cores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(2016)</a:t>
            </a:r>
          </a:p>
        </p:txBody>
      </p:sp>
      <p:sp>
        <p:nvSpPr>
          <p:cNvPr id="71" name="TextBox 70"/>
          <p:cNvSpPr txBox="1"/>
          <p:nvPr/>
        </p:nvSpPr>
        <p:spPr>
          <a:xfrm>
            <a:off x="1626355" y="5796263"/>
            <a:ext cx="603050"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a:ln>
                  <a:noFill/>
                </a:ln>
                <a:solidFill>
                  <a:srgbClr val="000000"/>
                </a:solidFill>
                <a:effectLst/>
                <a:uLnTx/>
                <a:uFillTx/>
                <a:latin typeface="Verdana"/>
                <a:ea typeface="+mn-ea"/>
                <a:cs typeface="+mn-cs"/>
              </a:rPr>
              <a:t>ARM</a:t>
            </a:r>
          </a:p>
        </p:txBody>
      </p:sp>
      <p:sp>
        <p:nvSpPr>
          <p:cNvPr id="73" name="TextBox 72"/>
          <p:cNvSpPr txBox="1"/>
          <p:nvPr/>
        </p:nvSpPr>
        <p:spPr>
          <a:xfrm>
            <a:off x="5067055" y="5974631"/>
            <a:ext cx="2430270"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v9-A based cores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(2021)</a:t>
            </a:r>
          </a:p>
        </p:txBody>
      </p:sp>
    </p:spTree>
    <p:extLst>
      <p:ext uri="{BB962C8B-B14F-4D97-AF65-F5344CB8AC3E}">
        <p14:creationId xmlns:p14="http://schemas.microsoft.com/office/powerpoint/2010/main" val="22977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ppt_x"/>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ppt_x"/>
                                          </p:val>
                                        </p:tav>
                                        <p:tav tm="100000">
                                          <p:val>
                                            <p:strVal val="#ppt_x"/>
                                          </p:val>
                                        </p:tav>
                                      </p:tavLst>
                                    </p:anim>
                                    <p:anim calcmode="lin" valueType="num">
                                      <p:cBhvr additive="base">
                                        <p:cTn id="54" dur="500" fill="hold"/>
                                        <p:tgtEl>
                                          <p:spTgt spid="4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additive="base">
                                        <p:cTn id="65" dur="500" fill="hold"/>
                                        <p:tgtEl>
                                          <p:spTgt spid="53"/>
                                        </p:tgtEl>
                                        <p:attrNameLst>
                                          <p:attrName>ppt_x</p:attrName>
                                        </p:attrNameLst>
                                      </p:cBhvr>
                                      <p:tavLst>
                                        <p:tav tm="0">
                                          <p:val>
                                            <p:strVal val="#ppt_x"/>
                                          </p:val>
                                        </p:tav>
                                        <p:tav tm="100000">
                                          <p:val>
                                            <p:strVal val="#ppt_x"/>
                                          </p:val>
                                        </p:tav>
                                      </p:tavLst>
                                    </p:anim>
                                    <p:anim calcmode="lin" valueType="num">
                                      <p:cBhvr additive="base">
                                        <p:cTn id="66" dur="500" fill="hold"/>
                                        <p:tgtEl>
                                          <p:spTgt spid="5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additive="base">
                                        <p:cTn id="69" dur="500" fill="hold"/>
                                        <p:tgtEl>
                                          <p:spTgt spid="54"/>
                                        </p:tgtEl>
                                        <p:attrNameLst>
                                          <p:attrName>ppt_x</p:attrName>
                                        </p:attrNameLst>
                                      </p:cBhvr>
                                      <p:tavLst>
                                        <p:tav tm="0">
                                          <p:val>
                                            <p:strVal val="#ppt_x"/>
                                          </p:val>
                                        </p:tav>
                                        <p:tav tm="100000">
                                          <p:val>
                                            <p:strVal val="#ppt_x"/>
                                          </p:val>
                                        </p:tav>
                                      </p:tavLst>
                                    </p:anim>
                                    <p:anim calcmode="lin" valueType="num">
                                      <p:cBhvr additive="base">
                                        <p:cTn id="70" dur="500" fill="hold"/>
                                        <p:tgtEl>
                                          <p:spTgt spid="5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additive="base">
                                        <p:cTn id="73" dur="500" fill="hold"/>
                                        <p:tgtEl>
                                          <p:spTgt spid="60"/>
                                        </p:tgtEl>
                                        <p:attrNameLst>
                                          <p:attrName>ppt_x</p:attrName>
                                        </p:attrNameLst>
                                      </p:cBhvr>
                                      <p:tavLst>
                                        <p:tav tm="0">
                                          <p:val>
                                            <p:strVal val="#ppt_x"/>
                                          </p:val>
                                        </p:tav>
                                        <p:tav tm="100000">
                                          <p:val>
                                            <p:strVal val="#ppt_x"/>
                                          </p:val>
                                        </p:tav>
                                      </p:tavLst>
                                    </p:anim>
                                    <p:anim calcmode="lin" valueType="num">
                                      <p:cBhvr additive="base">
                                        <p:cTn id="7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ppt_x"/>
                                          </p:val>
                                        </p:tav>
                                        <p:tav tm="100000">
                                          <p:val>
                                            <p:strVal val="#ppt_x"/>
                                          </p:val>
                                        </p:tav>
                                      </p:tavLst>
                                    </p:anim>
                                    <p:anim calcmode="lin" valueType="num">
                                      <p:cBhvr additive="base">
                                        <p:cTn id="80" dur="500" fill="hold"/>
                                        <p:tgtEl>
                                          <p:spTgt spid="6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additive="base">
                                        <p:cTn id="87" dur="500" fill="hold"/>
                                        <p:tgtEl>
                                          <p:spTgt spid="64"/>
                                        </p:tgtEl>
                                        <p:attrNameLst>
                                          <p:attrName>ppt_x</p:attrName>
                                        </p:attrNameLst>
                                      </p:cBhvr>
                                      <p:tavLst>
                                        <p:tav tm="0">
                                          <p:val>
                                            <p:strVal val="#ppt_x"/>
                                          </p:val>
                                        </p:tav>
                                        <p:tav tm="100000">
                                          <p:val>
                                            <p:strVal val="#ppt_x"/>
                                          </p:val>
                                        </p:tav>
                                      </p:tavLst>
                                    </p:anim>
                                    <p:anim calcmode="lin" valueType="num">
                                      <p:cBhvr additive="base">
                                        <p:cTn id="88" dur="500" fill="hold"/>
                                        <p:tgtEl>
                                          <p:spTgt spid="6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additive="base">
                                        <p:cTn id="91" dur="500" fill="hold"/>
                                        <p:tgtEl>
                                          <p:spTgt spid="65"/>
                                        </p:tgtEl>
                                        <p:attrNameLst>
                                          <p:attrName>ppt_x</p:attrName>
                                        </p:attrNameLst>
                                      </p:cBhvr>
                                      <p:tavLst>
                                        <p:tav tm="0">
                                          <p:val>
                                            <p:strVal val="#ppt_x"/>
                                          </p:val>
                                        </p:tav>
                                        <p:tav tm="100000">
                                          <p:val>
                                            <p:strVal val="#ppt_x"/>
                                          </p:val>
                                        </p:tav>
                                      </p:tavLst>
                                    </p:anim>
                                    <p:anim calcmode="lin" valueType="num">
                                      <p:cBhvr additive="base">
                                        <p:cTn id="92" dur="500" fill="hold"/>
                                        <p:tgtEl>
                                          <p:spTgt spid="6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500" fill="hold"/>
                                        <p:tgtEl>
                                          <p:spTgt spid="66"/>
                                        </p:tgtEl>
                                        <p:attrNameLst>
                                          <p:attrName>ppt_x</p:attrName>
                                        </p:attrNameLst>
                                      </p:cBhvr>
                                      <p:tavLst>
                                        <p:tav tm="0">
                                          <p:val>
                                            <p:strVal val="#ppt_x"/>
                                          </p:val>
                                        </p:tav>
                                        <p:tav tm="100000">
                                          <p:val>
                                            <p:strVal val="#ppt_x"/>
                                          </p:val>
                                        </p:tav>
                                      </p:tavLst>
                                    </p:anim>
                                    <p:anim calcmode="lin" valueType="num">
                                      <p:cBhvr additive="base">
                                        <p:cTn id="96" dur="500" fill="hold"/>
                                        <p:tgtEl>
                                          <p:spTgt spid="6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anim calcmode="lin" valueType="num">
                                      <p:cBhvr additive="base">
                                        <p:cTn id="99" dur="500" fill="hold"/>
                                        <p:tgtEl>
                                          <p:spTgt spid="67"/>
                                        </p:tgtEl>
                                        <p:attrNameLst>
                                          <p:attrName>ppt_x</p:attrName>
                                        </p:attrNameLst>
                                      </p:cBhvr>
                                      <p:tavLst>
                                        <p:tav tm="0">
                                          <p:val>
                                            <p:strVal val="#ppt_x"/>
                                          </p:val>
                                        </p:tav>
                                        <p:tav tm="100000">
                                          <p:val>
                                            <p:strVal val="#ppt_x"/>
                                          </p:val>
                                        </p:tav>
                                      </p:tavLst>
                                    </p:anim>
                                    <p:anim calcmode="lin" valueType="num">
                                      <p:cBhvr additive="base">
                                        <p:cTn id="100" dur="500" fill="hold"/>
                                        <p:tgtEl>
                                          <p:spTgt spid="6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additive="base">
                                        <p:cTn id="103" dur="500" fill="hold"/>
                                        <p:tgtEl>
                                          <p:spTgt spid="68"/>
                                        </p:tgtEl>
                                        <p:attrNameLst>
                                          <p:attrName>ppt_x</p:attrName>
                                        </p:attrNameLst>
                                      </p:cBhvr>
                                      <p:tavLst>
                                        <p:tav tm="0">
                                          <p:val>
                                            <p:strVal val="#ppt_x"/>
                                          </p:val>
                                        </p:tav>
                                        <p:tav tm="100000">
                                          <p:val>
                                            <p:strVal val="#ppt_x"/>
                                          </p:val>
                                        </p:tav>
                                      </p:tavLst>
                                    </p:anim>
                                    <p:anim calcmode="lin" valueType="num">
                                      <p:cBhvr additive="base">
                                        <p:cTn id="104" dur="500" fill="hold"/>
                                        <p:tgtEl>
                                          <p:spTgt spid="6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additive="base">
                                        <p:cTn id="107" dur="500" fill="hold"/>
                                        <p:tgtEl>
                                          <p:spTgt spid="69"/>
                                        </p:tgtEl>
                                        <p:attrNameLst>
                                          <p:attrName>ppt_x</p:attrName>
                                        </p:attrNameLst>
                                      </p:cBhvr>
                                      <p:tavLst>
                                        <p:tav tm="0">
                                          <p:val>
                                            <p:strVal val="#ppt_x"/>
                                          </p:val>
                                        </p:tav>
                                        <p:tav tm="100000">
                                          <p:val>
                                            <p:strVal val="#ppt_x"/>
                                          </p:val>
                                        </p:tav>
                                      </p:tavLst>
                                    </p:anim>
                                    <p:anim calcmode="lin" valueType="num">
                                      <p:cBhvr additive="base">
                                        <p:cTn id="108" dur="500" fill="hold"/>
                                        <p:tgtEl>
                                          <p:spTgt spid="6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1"/>
                                        </p:tgtEl>
                                        <p:attrNameLst>
                                          <p:attrName>style.visibility</p:attrName>
                                        </p:attrNameLst>
                                      </p:cBhvr>
                                      <p:to>
                                        <p:strVal val="visible"/>
                                      </p:to>
                                    </p:set>
                                    <p:anim calcmode="lin" valueType="num">
                                      <p:cBhvr additive="base">
                                        <p:cTn id="111" dur="500" fill="hold"/>
                                        <p:tgtEl>
                                          <p:spTgt spid="71"/>
                                        </p:tgtEl>
                                        <p:attrNameLst>
                                          <p:attrName>ppt_x</p:attrName>
                                        </p:attrNameLst>
                                      </p:cBhvr>
                                      <p:tavLst>
                                        <p:tav tm="0">
                                          <p:val>
                                            <p:strVal val="#ppt_x"/>
                                          </p:val>
                                        </p:tav>
                                        <p:tav tm="100000">
                                          <p:val>
                                            <p:strVal val="#ppt_x"/>
                                          </p:val>
                                        </p:tav>
                                      </p:tavLst>
                                    </p:anim>
                                    <p:anim calcmode="lin" valueType="num">
                                      <p:cBhvr additive="base">
                                        <p:cTn id="112" dur="500" fill="hold"/>
                                        <p:tgtEl>
                                          <p:spTgt spid="7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fill="hold"/>
                                        <p:tgtEl>
                                          <p:spTgt spid="73"/>
                                        </p:tgtEl>
                                        <p:attrNameLst>
                                          <p:attrName>ppt_x</p:attrName>
                                        </p:attrNameLst>
                                      </p:cBhvr>
                                      <p:tavLst>
                                        <p:tav tm="0">
                                          <p:val>
                                            <p:strVal val="#ppt_x"/>
                                          </p:val>
                                        </p:tav>
                                        <p:tav tm="100000">
                                          <p:val>
                                            <p:strVal val="#ppt_x"/>
                                          </p:val>
                                        </p:tav>
                                      </p:tavLst>
                                    </p:anim>
                                    <p:anim calcmode="lin" valueType="num">
                                      <p:cBhvr additive="base">
                                        <p:cTn id="11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1" grpId="0"/>
      <p:bldP spid="43" grpId="0"/>
      <p:bldP spid="46" grpId="0"/>
      <p:bldP spid="47" grpId="0"/>
      <p:bldP spid="50" grpId="0" animBg="1"/>
      <p:bldP spid="54" grpId="0" animBg="1"/>
      <p:bldP spid="60" grpId="0" animBg="1"/>
      <p:bldP spid="62" grpId="0"/>
      <p:bldP spid="63" grpId="0"/>
      <p:bldP spid="64" grpId="0"/>
      <p:bldP spid="65" grpId="0"/>
      <p:bldP spid="66" grpId="0"/>
      <p:bldP spid="67" grpId="0" animBg="1"/>
      <p:bldP spid="68" grpId="0"/>
      <p:bldP spid="69" grpId="0"/>
      <p:bldP spid="71" grpId="0"/>
      <p:bldP spid="73"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(20)</a:t>
            </a:r>
            <a:endParaRPr lang="en-GB" sz="1700" kern="1200" dirty="0">
              <a:solidFill>
                <a:srgbClr val="FFFFFF"/>
              </a:solidFill>
            </a:endParaRPr>
          </a:p>
        </p:txBody>
      </p:sp>
      <p:sp>
        <p:nvSpPr>
          <p:cNvPr id="3" name="TextBox 2"/>
          <p:cNvSpPr txBox="1"/>
          <p:nvPr/>
        </p:nvSpPr>
        <p:spPr>
          <a:xfrm>
            <a:off x="71500" y="440668"/>
            <a:ext cx="47002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800" b="0" i="0" u="none" strike="noStrike" kern="1200" cap="none" spc="0" normalizeH="0" baseline="0" noProof="0">
                <a:ln>
                  <a:noFill/>
                </a:ln>
                <a:solidFill>
                  <a:srgbClr val="2D2D8A"/>
                </a:solidFill>
                <a:effectLst/>
                <a:uLnTx/>
                <a:uFillTx/>
                <a:latin typeface="Verdana"/>
                <a:ea typeface="+mn-ea"/>
                <a:cs typeface="+mn-cs"/>
              </a:rPr>
              <a:t>d) Wider (scalable) bus interface</a:t>
            </a:r>
            <a:r>
              <a:rPr kumimoji="0" lang="hu-HU" sz="1800" b="0" i="0" u="none" strike="noStrike" kern="1200" cap="none" spc="0" normalizeH="0" baseline="0" noProof="0">
                <a:ln>
                  <a:noFill/>
                </a:ln>
                <a:solidFill>
                  <a:srgbClr val="2D2D8A"/>
                </a:solidFill>
                <a:effectLst/>
                <a:uLnTx/>
                <a:uFillTx/>
                <a:latin typeface="Verdana"/>
                <a:ea typeface="+mn-ea"/>
                <a:cs typeface="+mn-cs"/>
              </a:rPr>
              <a:t> </a:t>
            </a:r>
            <a:r>
              <a:rPr kumimoji="0" lang="hu-HU" sz="1800" b="0" i="0" u="none" strike="noStrike" kern="1200" cap="none" spc="0" normalizeH="0" baseline="0" noProof="0">
                <a:ln>
                  <a:noFill/>
                </a:ln>
                <a:solidFill>
                  <a:srgbClr val="000000"/>
                </a:solidFill>
                <a:effectLst/>
                <a:uLnTx/>
                <a:uFillTx/>
                <a:latin typeface="Verdana"/>
                <a:ea typeface="+mn-ea"/>
                <a:cs typeface="+mn-cs"/>
              </a:rPr>
              <a:t>[157]</a:t>
            </a: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pic>
        <p:nvPicPr>
          <p:cNvPr id="4" name="Picture 2" descr="https://images.anandtech.com/doci/16693/CPU_51.png"/>
          <p:cNvPicPr>
            <a:picLocks noChangeAspect="1" noChangeArrowheads="1"/>
          </p:cNvPicPr>
          <p:nvPr/>
        </p:nvPicPr>
        <p:blipFill rotWithShape="1">
          <a:blip r:embed="rId2">
            <a:extLst>
              <a:ext uri="{28A0092B-C50C-407E-A947-70E740481C1C}">
                <a14:useLocalDpi xmlns:a14="http://schemas.microsoft.com/office/drawing/2010/main" val="0"/>
              </a:ext>
            </a:extLst>
          </a:blip>
          <a:srcRect l="28513" t="12880" r="28905" b="7068"/>
          <a:stretch/>
        </p:blipFill>
        <p:spPr bwMode="auto">
          <a:xfrm>
            <a:off x="4399926" y="1853825"/>
            <a:ext cx="3915435" cy="41404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500" y="797803"/>
            <a:ext cx="91360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Verdana"/>
                <a:ea typeface="+mn-ea"/>
                <a:cs typeface="+mn-cs"/>
              </a:rPr>
              <a:t>The </a:t>
            </a:r>
            <a:r>
              <a:rPr kumimoji="0" lang="en-GB" sz="1600" b="0" i="0" u="none" strike="noStrike" kern="1200" cap="none" spc="0" normalizeH="0" baseline="0" noProof="0">
                <a:ln>
                  <a:noFill/>
                </a:ln>
                <a:solidFill>
                  <a:srgbClr val="FF0000"/>
                </a:solidFill>
                <a:effectLst/>
                <a:uLnTx/>
                <a:uFillTx/>
                <a:latin typeface="Verdana"/>
                <a:ea typeface="+mn-ea"/>
                <a:cs typeface="+mn-cs"/>
              </a:rPr>
              <a:t>Scalable bus interface </a:t>
            </a:r>
            <a:r>
              <a:rPr kumimoji="0" lang="en-GB" sz="1600" b="0" i="0" u="none" strike="noStrike" kern="1200" cap="none" spc="0" normalizeH="0" baseline="0" noProof="0">
                <a:ln>
                  <a:noFill/>
                </a:ln>
                <a:solidFill>
                  <a:srgbClr val="000000"/>
                </a:solidFill>
                <a:effectLst/>
                <a:uLnTx/>
                <a:uFillTx/>
                <a:latin typeface="Verdana"/>
                <a:ea typeface="+mn-ea"/>
                <a:cs typeface="+mn-cs"/>
              </a:rPr>
              <a:t>is vastly enhanced by providing </a:t>
            </a:r>
            <a:r>
              <a:rPr kumimoji="0" lang="en-GB" sz="1600" b="0" i="0" u="none" strike="noStrike" kern="1200" cap="none" spc="0" normalizeH="0" baseline="0" noProof="0">
                <a:ln>
                  <a:noFill/>
                </a:ln>
                <a:solidFill>
                  <a:srgbClr val="0070C0"/>
                </a:solidFill>
                <a:effectLst/>
                <a:uLnTx/>
                <a:uFillTx/>
                <a:latin typeface="Verdana"/>
                <a:ea typeface="+mn-ea"/>
                <a:cs typeface="+mn-cs"/>
              </a:rPr>
              <a:t>now 1, 2, or 4 256-bit wide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bus interfaces while an updated AMBA CHI bus protocol is used for </a:t>
            </a:r>
            <a:r>
              <a:rPr kumimoji="0" lang="en-GB" sz="1600" b="0" i="0" u="none" strike="noStrike" kern="1200" cap="none" spc="0" normalizeH="0" baseline="0" noProof="0" dirty="0">
                <a:ln>
                  <a:noFill/>
                </a:ln>
                <a:solidFill>
                  <a:srgbClr val="0070C0"/>
                </a:solidFill>
                <a:effectLst/>
                <a:uLnTx/>
                <a:uFillTx/>
                <a:latin typeface="Verdana"/>
                <a:ea typeface="+mn-ea"/>
                <a:cs typeface="+mn-cs"/>
              </a:rPr>
              <a:t>more bandwidth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and MTE support</a:t>
            </a:r>
            <a:r>
              <a:rPr kumimoji="0" lang="en-GB"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6" name="Rectangle 5"/>
          <p:cNvSpPr/>
          <p:nvPr/>
        </p:nvSpPr>
        <p:spPr>
          <a:xfrm>
            <a:off x="5120006" y="4275150"/>
            <a:ext cx="828000" cy="504000"/>
          </a:xfrm>
          <a:prstGeom prst="rect">
            <a:avLst/>
          </a:prstGeom>
          <a:noFill/>
          <a:ln w="28575">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Box 8"/>
          <p:cNvSpPr txBox="1"/>
          <p:nvPr/>
        </p:nvSpPr>
        <p:spPr>
          <a:xfrm>
            <a:off x="83356" y="3341892"/>
            <a:ext cx="378836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By comparison, the previous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Armv8.2-A based </a:t>
            </a:r>
            <a:r>
              <a:rPr kumimoji="0" lang="en-GB" sz="1600" b="0" i="0" u="none" strike="noStrike" kern="1200" cap="none" spc="0" normalizeH="0" baseline="0" noProof="0" dirty="0" err="1">
                <a:ln>
                  <a:noFill/>
                </a:ln>
                <a:solidFill>
                  <a:srgbClr val="000000"/>
                </a:solidFill>
                <a:effectLst/>
                <a:uLnTx/>
                <a:uFillTx/>
                <a:latin typeface="Verdana"/>
                <a:ea typeface="+mn-ea"/>
                <a:cs typeface="+mn-cs"/>
              </a:rPr>
              <a:t>DynamIQ</a:t>
            </a:r>
            <a:r>
              <a:rPr kumimoji="0" lang="en-GB" sz="1600" b="0" i="0" u="none" strike="noStrike" kern="1200" cap="none" spc="0" normalizeH="0" baseline="0" noProof="0" dirty="0">
                <a:ln>
                  <a:noFill/>
                </a:ln>
                <a:solidFill>
                  <a:srgbClr val="000000"/>
                </a:solidFill>
                <a:effectLst/>
                <a:uLnTx/>
                <a:uFillTx/>
                <a:latin typeface="Verdana"/>
                <a:ea typeface="+mn-ea"/>
                <a:cs typeface="+mn-cs"/>
              </a:rPr>
              <a:t> 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cluster provided a 2x256-bit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2x128-bit wide bus interface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(implementation dependent).</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34876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5.2 The Armv9-A based </a:t>
            </a:r>
            <a:r>
              <a:rPr lang="en-US" sz="1700" kern="1200" dirty="0" err="1">
                <a:solidFill>
                  <a:srgbClr val="FFFFFF"/>
                </a:solidFill>
              </a:rPr>
              <a:t>DynamIQ</a:t>
            </a:r>
            <a:r>
              <a:rPr lang="en-US" sz="1700" kern="1200" dirty="0">
                <a:solidFill>
                  <a:srgbClr val="FFFFFF"/>
                </a:solidFill>
              </a:rPr>
              <a:t> core cluster (21)</a:t>
            </a:r>
            <a:endParaRPr lang="en-GB" sz="1700" kern="1200" dirty="0">
              <a:solidFill>
                <a:srgbClr val="FFFFFF"/>
              </a:solidFill>
            </a:endParaRPr>
          </a:p>
        </p:txBody>
      </p:sp>
      <p:pic>
        <p:nvPicPr>
          <p:cNvPr id="10242" name="Picture 2" descr="CPU_PU__53.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1589" t="20645" r="3557" b="7214"/>
          <a:stretch/>
        </p:blipFill>
        <p:spPr bwMode="auto">
          <a:xfrm>
            <a:off x="145758" y="1313765"/>
            <a:ext cx="8836732" cy="3780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882" y="440668"/>
            <a:ext cx="73342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2D8A"/>
                </a:solidFill>
                <a:effectLst/>
                <a:uLnTx/>
                <a:uFillTx/>
                <a:latin typeface="Verdana"/>
                <a:ea typeface="+mn-ea"/>
                <a:cs typeface="+mn-cs"/>
              </a:rPr>
              <a:t>Scalability of the Armv9-A based </a:t>
            </a:r>
            <a:r>
              <a:rPr kumimoji="0" lang="en-GB" sz="1800" b="0" i="0" u="none" strike="noStrike" kern="1200" cap="none" spc="0" normalizeH="0" baseline="0" noProof="0" err="1">
                <a:ln>
                  <a:noFill/>
                </a:ln>
                <a:solidFill>
                  <a:srgbClr val="2D2D8A"/>
                </a:solidFill>
                <a:effectLst/>
                <a:uLnTx/>
                <a:uFillTx/>
                <a:latin typeface="Verdana"/>
                <a:ea typeface="+mn-ea"/>
                <a:cs typeface="+mn-cs"/>
              </a:rPr>
              <a:t>DynamIQ</a:t>
            </a:r>
            <a:r>
              <a:rPr kumimoji="0" lang="en-GB" sz="1800" b="0" i="0" u="none" strike="noStrike" kern="1200" cap="none" spc="0" normalizeH="0" baseline="0" noProof="0">
                <a:ln>
                  <a:noFill/>
                </a:ln>
                <a:solidFill>
                  <a:srgbClr val="2D2D8A"/>
                </a:solidFill>
                <a:effectLst/>
                <a:uLnTx/>
                <a:uFillTx/>
                <a:latin typeface="Verdana"/>
                <a:ea typeface="+mn-ea"/>
                <a:cs typeface="+mn-cs"/>
              </a:rPr>
              <a:t> core cluster </a:t>
            </a:r>
            <a:r>
              <a:rPr kumimoji="0" lang="en-GB" sz="1800" b="0" i="0" u="none" strike="noStrike" kern="1200" cap="none" spc="0" normalizeH="0" baseline="0" noProof="0">
                <a:ln>
                  <a:noFill/>
                </a:ln>
                <a:solidFill>
                  <a:srgbClr val="000000"/>
                </a:solidFill>
                <a:effectLst/>
                <a:uLnTx/>
                <a:uFillTx/>
                <a:latin typeface="Verdana"/>
                <a:ea typeface="+mn-ea"/>
                <a:cs typeface="+mn-cs"/>
              </a:rPr>
              <a:t>[</a:t>
            </a:r>
            <a:r>
              <a:rPr kumimoji="0" lang="hu-HU" sz="1800" b="0" i="0" u="none" strike="noStrike" kern="1200" cap="none" spc="0" normalizeH="0" baseline="0" noProof="0">
                <a:ln>
                  <a:noFill/>
                </a:ln>
                <a:solidFill>
                  <a:srgbClr val="000000"/>
                </a:solidFill>
                <a:effectLst/>
                <a:uLnTx/>
                <a:uFillTx/>
                <a:latin typeface="Verdana"/>
                <a:ea typeface="+mn-ea"/>
                <a:cs typeface="+mn-cs"/>
              </a:rPr>
              <a:t>157</a:t>
            </a:r>
            <a:r>
              <a:rPr kumimoji="0" lang="en-GB" sz="1800" b="0" i="0" u="none" strike="noStrike" kern="1200" cap="none" spc="0" normalizeH="0" baseline="0" noProof="0">
                <a:ln>
                  <a:noFill/>
                </a:ln>
                <a:solidFill>
                  <a:srgbClr val="000000"/>
                </a:solidFill>
                <a:effectLst/>
                <a:uLnTx/>
                <a:uFillTx/>
                <a:latin typeface="Verdana"/>
                <a:ea typeface="+mn-ea"/>
                <a:cs typeface="+mn-cs"/>
              </a:rPr>
              <a:t>]</a:t>
            </a:r>
          </a:p>
        </p:txBody>
      </p:sp>
      <p:sp>
        <p:nvSpPr>
          <p:cNvPr id="5" name="Rounded Rectangle 4"/>
          <p:cNvSpPr/>
          <p:nvPr/>
        </p:nvSpPr>
        <p:spPr>
          <a:xfrm>
            <a:off x="-2496" y="5364215"/>
            <a:ext cx="9107996" cy="584775"/>
          </a:xfrm>
          <a:prstGeom prst="roundRect">
            <a:avLst/>
          </a:prstGeom>
          <a:solidFill>
            <a:srgbClr val="DDF2F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sz="1600"/>
          </a:p>
        </p:txBody>
      </p:sp>
      <p:sp>
        <p:nvSpPr>
          <p:cNvPr id="8" name="TextBox 7"/>
          <p:cNvSpPr txBox="1"/>
          <p:nvPr/>
        </p:nvSpPr>
        <p:spPr>
          <a:xfrm>
            <a:off x="79882" y="5364215"/>
            <a:ext cx="90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Verdana"/>
                <a:ea typeface="+mn-ea"/>
                <a:cs typeface="+mn-cs"/>
              </a:rPr>
              <a:t>As the above Figure indicates, the </a:t>
            </a:r>
            <a:r>
              <a:rPr kumimoji="0" lang="en-GB" sz="1600" b="0" i="0" u="none" strike="noStrike" kern="1200" cap="none" spc="0" normalizeH="0" baseline="0" noProof="0">
                <a:ln>
                  <a:noFill/>
                </a:ln>
                <a:solidFill>
                  <a:srgbClr val="0070C0"/>
                </a:solidFill>
                <a:effectLst/>
                <a:uLnTx/>
                <a:uFillTx/>
                <a:latin typeface="Verdana"/>
                <a:ea typeface="+mn-ea"/>
                <a:cs typeface="+mn-cs"/>
              </a:rPr>
              <a:t>mix of the chosen core types depends on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70C0"/>
                </a:solidFill>
                <a:effectLst/>
                <a:uLnTx/>
                <a:uFillTx/>
                <a:latin typeface="Verdana"/>
                <a:ea typeface="+mn-ea"/>
                <a:cs typeface="+mn-cs"/>
              </a:rPr>
              <a:t>  target device type.</a:t>
            </a:r>
          </a:p>
        </p:txBody>
      </p:sp>
    </p:spTree>
    <p:extLst>
      <p:ext uri="{BB962C8B-B14F-4D97-AF65-F5344CB8AC3E}">
        <p14:creationId xmlns:p14="http://schemas.microsoft.com/office/powerpoint/2010/main" val="180597897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67544" y="1900723"/>
            <a:ext cx="81360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5.3</a:t>
            </a:r>
            <a:r>
              <a:rPr kumimoji="0" lang="en-US" sz="1900" b="0" i="0" u="none" strike="noStrike" kern="1200" cap="none" spc="0" normalizeH="0" baseline="0" noProof="0" dirty="0">
                <a:ln>
                  <a:noFill/>
                </a:ln>
                <a:solidFill>
                  <a:srgbClr val="FFFFFF"/>
                </a:solidFill>
                <a:effectLst/>
                <a:uLnTx/>
                <a:uFillTx/>
                <a:latin typeface="Verdana"/>
                <a:ea typeface="+mn-ea"/>
                <a:cs typeface="+mn-cs"/>
              </a:rPr>
              <a:t> Armv9-A based Cortex-A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7770795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kern="1200" dirty="0">
                <a:solidFill>
                  <a:srgbClr val="FFFFFF"/>
                </a:solidFill>
              </a:rPr>
              <a:t>5.3</a:t>
            </a:r>
            <a:r>
              <a:rPr lang="en-US" sz="1700" kern="1200" dirty="0">
                <a:solidFill>
                  <a:srgbClr val="FFFFFF"/>
                </a:solidFill>
              </a:rPr>
              <a:t> Armv9-A based Cortex-A cores (1)</a:t>
            </a:r>
            <a:endParaRPr lang="en-GB" sz="1700" dirty="0"/>
          </a:p>
        </p:txBody>
      </p:sp>
      <p:sp>
        <p:nvSpPr>
          <p:cNvPr id="43" name="TextBox 42"/>
          <p:cNvSpPr txBox="1"/>
          <p:nvPr/>
        </p:nvSpPr>
        <p:spPr>
          <a:xfrm>
            <a:off x="94134" y="444062"/>
            <a:ext cx="26133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5.3 Introduction -1</a:t>
            </a:r>
          </a:p>
        </p:txBody>
      </p:sp>
      <p:sp>
        <p:nvSpPr>
          <p:cNvPr id="48" name="Text Box 7"/>
          <p:cNvSpPr txBox="1">
            <a:spLocks noChangeArrowheads="1"/>
          </p:cNvSpPr>
          <p:nvPr/>
        </p:nvSpPr>
        <p:spPr bwMode="auto">
          <a:xfrm>
            <a:off x="312390" y="2147071"/>
            <a:ext cx="18743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Armv7-A based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Cortex-A cores</a:t>
            </a:r>
          </a:p>
        </p:txBody>
      </p:sp>
      <p:sp>
        <p:nvSpPr>
          <p:cNvPr id="49" name="Text Box 16"/>
          <p:cNvSpPr txBox="1">
            <a:spLocks noChangeArrowheads="1"/>
          </p:cNvSpPr>
          <p:nvPr/>
        </p:nvSpPr>
        <p:spPr bwMode="auto">
          <a:xfrm>
            <a:off x="3823652" y="1408420"/>
            <a:ext cx="15728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Cortex-A cores</a:t>
            </a:r>
          </a:p>
        </p:txBody>
      </p:sp>
      <p:sp>
        <p:nvSpPr>
          <p:cNvPr id="50" name="Line 17"/>
          <p:cNvSpPr>
            <a:spLocks noChangeShapeType="1"/>
          </p:cNvSpPr>
          <p:nvPr/>
        </p:nvSpPr>
        <p:spPr bwMode="auto">
          <a:xfrm flipV="1">
            <a:off x="1241629" y="1890454"/>
            <a:ext cx="680400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1" name="Line 22"/>
          <p:cNvSpPr>
            <a:spLocks noChangeShapeType="1"/>
          </p:cNvSpPr>
          <p:nvPr/>
        </p:nvSpPr>
        <p:spPr bwMode="auto">
          <a:xfrm>
            <a:off x="4608356" y="1708041"/>
            <a:ext cx="1" cy="18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2" name="Line 25"/>
          <p:cNvSpPr>
            <a:spLocks noChangeShapeType="1"/>
          </p:cNvSpPr>
          <p:nvPr/>
        </p:nvSpPr>
        <p:spPr bwMode="auto">
          <a:xfrm>
            <a:off x="1241573" y="1887671"/>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3" name="Line 29"/>
          <p:cNvSpPr>
            <a:spLocks noChangeShapeType="1"/>
          </p:cNvSpPr>
          <p:nvPr/>
        </p:nvSpPr>
        <p:spPr bwMode="auto">
          <a:xfrm flipH="1">
            <a:off x="3438908" y="1887671"/>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4" name="Text Box 7"/>
          <p:cNvSpPr txBox="1">
            <a:spLocks noChangeArrowheads="1"/>
          </p:cNvSpPr>
          <p:nvPr/>
        </p:nvSpPr>
        <p:spPr bwMode="auto">
          <a:xfrm>
            <a:off x="2276745" y="2145535"/>
            <a:ext cx="23321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Armv8.0-A based</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Cortex-A cores</a:t>
            </a:r>
          </a:p>
        </p:txBody>
      </p:sp>
      <p:sp>
        <p:nvSpPr>
          <p:cNvPr id="55" name="Oval 13"/>
          <p:cNvSpPr>
            <a:spLocks noChangeArrowheads="1"/>
          </p:cNvSpPr>
          <p:nvPr/>
        </p:nvSpPr>
        <p:spPr bwMode="auto">
          <a:xfrm>
            <a:off x="1200744" y="2040024"/>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6" name="Oval 13"/>
          <p:cNvSpPr>
            <a:spLocks noChangeArrowheads="1"/>
          </p:cNvSpPr>
          <p:nvPr/>
        </p:nvSpPr>
        <p:spPr bwMode="auto">
          <a:xfrm>
            <a:off x="3400305" y="2037507"/>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7" name="TextBox 56"/>
          <p:cNvSpPr txBox="1"/>
          <p:nvPr/>
        </p:nvSpPr>
        <p:spPr>
          <a:xfrm>
            <a:off x="94134" y="2675007"/>
            <a:ext cx="2048959" cy="13696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32-bit</a:t>
            </a:r>
            <a:r>
              <a:rPr kumimoji="0" lang="en-US" sz="1300" b="0" i="1" u="none" strike="noStrike" kern="1200" cap="none" spc="0" normalizeH="0" baseline="0" noProof="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2004</a:t>
            </a:r>
            <a:r>
              <a:rPr kumimoji="0" lang="en-US" sz="1300" b="0" i="1" u="none" strike="noStrike" kern="1200" cap="none" spc="0" normalizeH="0" baseline="0" noProof="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err="1">
                <a:ln>
                  <a:noFill/>
                </a:ln>
                <a:solidFill>
                  <a:srgbClr val="0070C0"/>
                </a:solidFill>
                <a:effectLst/>
                <a:uLnTx/>
                <a:uFillTx/>
                <a:latin typeface="Verdana"/>
                <a:ea typeface="+mn-ea"/>
                <a:cs typeface="+mn-cs"/>
              </a:rPr>
              <a:t>big.LITTLE</a:t>
            </a:r>
            <a:endParaRPr kumimoji="0" lang="en-US" sz="1300" b="0" i="1" u="none" strike="noStrike" kern="1200" cap="none" spc="0" normalizeH="0" baseline="0" noProof="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core clusters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t>
            </a:r>
            <a:r>
              <a:rPr kumimoji="0" lang="en-US" sz="1300" b="0" i="1" u="none" strike="noStrike" kern="1200" cap="none" spc="0" normalizeH="0" baseline="0" noProof="0">
                <a:ln>
                  <a:noFill/>
                </a:ln>
                <a:solidFill>
                  <a:srgbClr val="0070C0"/>
                </a:solidFill>
                <a:effectLst/>
                <a:uLnTx/>
                <a:uFillTx/>
                <a:latin typeface="Verdana"/>
                <a:ea typeface="+mn-ea"/>
                <a:cs typeface="+mn-cs"/>
              </a:rPr>
              <a:t>since 2011,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in specific models)</a:t>
            </a:r>
          </a:p>
        </p:txBody>
      </p:sp>
      <p:sp>
        <p:nvSpPr>
          <p:cNvPr id="58" name="TextBox 57"/>
          <p:cNvSpPr txBox="1"/>
          <p:nvPr/>
        </p:nvSpPr>
        <p:spPr>
          <a:xfrm>
            <a:off x="2365629" y="2689316"/>
            <a:ext cx="210826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64-bit </a:t>
            </a:r>
            <a:r>
              <a:rPr kumimoji="0" lang="en-US" sz="1300" b="0" i="1" u="none" strike="noStrike" kern="1200" cap="none" spc="0" normalizeH="0" baseline="0" noProof="0">
                <a:ln>
                  <a:noFill/>
                </a:ln>
                <a:solidFill>
                  <a:srgbClr val="000000"/>
                </a:solidFill>
                <a:effectLst/>
                <a:uLnTx/>
                <a:uFillTx/>
                <a:latin typeface="Verdana"/>
                <a:ea typeface="+mn-ea"/>
                <a:cs typeface="+mn-cs"/>
              </a:rPr>
              <a:t>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2012</a:t>
            </a:r>
            <a:r>
              <a:rPr kumimoji="0" lang="en-US" sz="1300" b="0" i="1" u="none" strike="noStrike" kern="1200" cap="none" spc="0" normalizeH="0" baseline="0" noProof="0">
                <a:ln>
                  <a:noFill/>
                </a:ln>
                <a:solidFill>
                  <a:srgbClr val="00000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err="1">
                <a:ln>
                  <a:noFill/>
                </a:ln>
                <a:solidFill>
                  <a:srgbClr val="0070C0"/>
                </a:solidFill>
                <a:effectLst/>
                <a:uLnTx/>
                <a:uFillTx/>
                <a:latin typeface="Verdana"/>
                <a:ea typeface="+mn-ea"/>
                <a:cs typeface="+mn-cs"/>
              </a:rPr>
              <a:t>big.LITTLE</a:t>
            </a:r>
            <a:r>
              <a:rPr kumimoji="0" lang="en-US" sz="1300" b="0" i="1" u="none" strike="noStrike" kern="1200" cap="none" spc="0" normalizeH="0" baseline="0" noProof="0">
                <a:ln>
                  <a:noFill/>
                </a:ln>
                <a:solidFill>
                  <a:srgbClr val="0070C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core clusters</a:t>
            </a:r>
          </a:p>
        </p:txBody>
      </p:sp>
      <p:sp>
        <p:nvSpPr>
          <p:cNvPr id="59" name="Line 29"/>
          <p:cNvSpPr>
            <a:spLocks noChangeShapeType="1"/>
          </p:cNvSpPr>
          <p:nvPr/>
        </p:nvSpPr>
        <p:spPr bwMode="auto">
          <a:xfrm flipH="1">
            <a:off x="5605857" y="188354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0" name="Oval 13"/>
          <p:cNvSpPr>
            <a:spLocks noChangeArrowheads="1"/>
          </p:cNvSpPr>
          <p:nvPr/>
        </p:nvSpPr>
        <p:spPr bwMode="auto">
          <a:xfrm>
            <a:off x="5567281" y="2037508"/>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1" name="TextBox 60"/>
          <p:cNvSpPr txBox="1"/>
          <p:nvPr/>
        </p:nvSpPr>
        <p:spPr>
          <a:xfrm>
            <a:off x="4653384" y="2694388"/>
            <a:ext cx="1960793"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64-bit</a:t>
            </a:r>
            <a:r>
              <a:rPr kumimoji="0" lang="en-US" sz="1300" b="0" i="1" u="none" strike="noStrike" kern="1200" cap="none" spc="0" normalizeH="0" baseline="0" noProof="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2017</a:t>
            </a:r>
            <a:r>
              <a:rPr kumimoji="0" lang="en-US" sz="1300" b="0" i="1" u="none" strike="noStrike" kern="1200" cap="none" spc="0" normalizeH="0" baseline="0" noProof="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err="1">
                <a:ln>
                  <a:noFill/>
                </a:ln>
                <a:solidFill>
                  <a:srgbClr val="0070C0"/>
                </a:solidFill>
                <a:effectLst/>
                <a:uLnTx/>
                <a:uFillTx/>
                <a:latin typeface="Verdana"/>
                <a:ea typeface="+mn-ea"/>
                <a:cs typeface="+mn-cs"/>
              </a:rPr>
              <a:t>DynamIQ</a:t>
            </a:r>
            <a:endParaRPr kumimoji="0" lang="en-US" sz="1300" b="0" i="1" u="none" strike="noStrike" kern="1200" cap="none" spc="0" normalizeH="0" baseline="0" noProof="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core clusters </a:t>
            </a:r>
          </a:p>
        </p:txBody>
      </p:sp>
      <p:sp>
        <p:nvSpPr>
          <p:cNvPr id="62" name="Text Box 7"/>
          <p:cNvSpPr txBox="1">
            <a:spLocks noChangeArrowheads="1"/>
          </p:cNvSpPr>
          <p:nvPr/>
        </p:nvSpPr>
        <p:spPr bwMode="auto">
          <a:xfrm>
            <a:off x="4572000" y="2145260"/>
            <a:ext cx="21152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Armv8.2-A based Cortex-A cores</a:t>
            </a:r>
          </a:p>
        </p:txBody>
      </p:sp>
      <p:sp>
        <p:nvSpPr>
          <p:cNvPr id="63" name="Right Arrow 62"/>
          <p:cNvSpPr/>
          <p:nvPr/>
        </p:nvSpPr>
        <p:spPr bwMode="auto">
          <a:xfrm>
            <a:off x="2186735" y="2233970"/>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5" name="Right Brace 64"/>
          <p:cNvSpPr/>
          <p:nvPr/>
        </p:nvSpPr>
        <p:spPr bwMode="auto">
          <a:xfrm rot="5400000">
            <a:off x="5527020" y="3732248"/>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7" name="Text Box 7"/>
          <p:cNvSpPr txBox="1">
            <a:spLocks noChangeArrowheads="1"/>
          </p:cNvSpPr>
          <p:nvPr/>
        </p:nvSpPr>
        <p:spPr bwMode="auto">
          <a:xfrm>
            <a:off x="6695527" y="2147071"/>
            <a:ext cx="24309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Armv9-A based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Cortex-A cores</a:t>
            </a:r>
          </a:p>
        </p:txBody>
      </p:sp>
      <p:sp>
        <p:nvSpPr>
          <p:cNvPr id="68" name="Line 25"/>
          <p:cNvSpPr>
            <a:spLocks noChangeShapeType="1"/>
          </p:cNvSpPr>
          <p:nvPr/>
        </p:nvSpPr>
        <p:spPr bwMode="auto">
          <a:xfrm>
            <a:off x="8000615" y="1887671"/>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9" name="Oval 13"/>
          <p:cNvSpPr>
            <a:spLocks noChangeArrowheads="1"/>
          </p:cNvSpPr>
          <p:nvPr/>
        </p:nvSpPr>
        <p:spPr bwMode="auto">
          <a:xfrm>
            <a:off x="7959786" y="2040024"/>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0" name="TextBox 69"/>
          <p:cNvSpPr txBox="1"/>
          <p:nvPr/>
        </p:nvSpPr>
        <p:spPr>
          <a:xfrm>
            <a:off x="6859880" y="2675007"/>
            <a:ext cx="2284600"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64-bit</a:t>
            </a:r>
            <a:r>
              <a:rPr kumimoji="0" lang="en-US" sz="1300" b="0" i="1" u="none" strike="noStrike" kern="1200" cap="none" spc="0" normalizeH="0" baseline="0" noProof="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a:ln>
                  <a:noFill/>
                </a:ln>
                <a:solidFill>
                  <a:srgbClr val="0070C0"/>
                </a:solidFill>
                <a:effectLst/>
                <a:uLnTx/>
                <a:uFillTx/>
                <a:latin typeface="Verdana"/>
                <a:ea typeface="+mn-ea"/>
                <a:cs typeface="+mn-cs"/>
              </a:rPr>
              <a:t>2020</a:t>
            </a:r>
            <a:r>
              <a:rPr kumimoji="0" lang="en-US" sz="1300" b="0" i="1" u="none" strike="noStrike" kern="1200" cap="none" spc="0" normalizeH="0" baseline="0" noProof="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Supporting Armv9-based</a:t>
            </a:r>
            <a:endParaRPr kumimoji="0" lang="en-US" sz="1300" b="0" i="1" u="none" strike="noStrike" kern="1200" cap="none" spc="0" normalizeH="0" baseline="0" noProof="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err="1">
                <a:ln>
                  <a:noFill/>
                </a:ln>
                <a:solidFill>
                  <a:srgbClr val="000000"/>
                </a:solidFill>
                <a:effectLst/>
                <a:uLnTx/>
                <a:uFillTx/>
                <a:latin typeface="Verdana"/>
                <a:ea typeface="+mn-ea"/>
                <a:cs typeface="+mn-cs"/>
              </a:rPr>
              <a:t>DynamIQ</a:t>
            </a:r>
            <a:r>
              <a:rPr kumimoji="0" lang="en-US" sz="1300" b="0" i="1" u="none" strike="noStrike" kern="1200" cap="none" spc="0" normalizeH="0" baseline="0" noProof="0">
                <a:ln>
                  <a:noFill/>
                </a:ln>
                <a:solidFill>
                  <a:srgbClr val="000000"/>
                </a:solidFill>
                <a:effectLst/>
                <a:uLnTx/>
                <a:uFillTx/>
                <a:latin typeface="Verdana"/>
                <a:ea typeface="+mn-ea"/>
                <a:cs typeface="+mn-cs"/>
              </a:rPr>
              <a:t> core clusters</a:t>
            </a:r>
          </a:p>
        </p:txBody>
      </p:sp>
      <p:sp>
        <p:nvSpPr>
          <p:cNvPr id="71" name="Right Brace 70"/>
          <p:cNvSpPr/>
          <p:nvPr/>
        </p:nvSpPr>
        <p:spPr bwMode="auto">
          <a:xfrm rot="5400000">
            <a:off x="7876003" y="3642248"/>
            <a:ext cx="196390" cy="194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3" name="Right Arrow 72"/>
          <p:cNvSpPr/>
          <p:nvPr/>
        </p:nvSpPr>
        <p:spPr bwMode="auto">
          <a:xfrm>
            <a:off x="4410010" y="2251960"/>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4" name="Right Arrow 73"/>
          <p:cNvSpPr/>
          <p:nvPr/>
        </p:nvSpPr>
        <p:spPr bwMode="auto">
          <a:xfrm>
            <a:off x="6624228" y="2251960"/>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5" name="TextBox 74"/>
          <p:cNvSpPr txBox="1"/>
          <p:nvPr/>
        </p:nvSpPr>
        <p:spPr>
          <a:xfrm>
            <a:off x="667104" y="4258148"/>
            <a:ext cx="1024576"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Verdana"/>
                <a:ea typeface="+mn-ea"/>
                <a:cs typeface="+mn-cs"/>
              </a:rPr>
              <a:t>Cortex-A8</a:t>
            </a:r>
          </a:p>
        </p:txBody>
      </p:sp>
      <p:sp>
        <p:nvSpPr>
          <p:cNvPr id="76" name="TextBox 75"/>
          <p:cNvSpPr txBox="1"/>
          <p:nvPr/>
        </p:nvSpPr>
        <p:spPr>
          <a:xfrm>
            <a:off x="2681790" y="4258148"/>
            <a:ext cx="153112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Verdana"/>
                <a:ea typeface="+mn-ea"/>
                <a:cs typeface="+mn-cs"/>
              </a:rPr>
              <a:t>Cortex-A57/A53</a:t>
            </a:r>
          </a:p>
        </p:txBody>
      </p:sp>
      <p:sp>
        <p:nvSpPr>
          <p:cNvPr id="77" name="TextBox 76"/>
          <p:cNvSpPr txBox="1"/>
          <p:nvPr/>
        </p:nvSpPr>
        <p:spPr>
          <a:xfrm>
            <a:off x="4842030" y="4258148"/>
            <a:ext cx="153112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Verdana"/>
                <a:ea typeface="+mn-ea"/>
                <a:cs typeface="+mn-cs"/>
              </a:rPr>
              <a:t>Cortex-A75/A55</a:t>
            </a:r>
          </a:p>
        </p:txBody>
      </p:sp>
      <p:sp>
        <p:nvSpPr>
          <p:cNvPr id="78" name="TextBox 77"/>
          <p:cNvSpPr txBox="1"/>
          <p:nvPr/>
        </p:nvSpPr>
        <p:spPr>
          <a:xfrm>
            <a:off x="6921233" y="4258148"/>
            <a:ext cx="21802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Verdana"/>
                <a:ea typeface="+mn-ea"/>
                <a:cs typeface="+mn-cs"/>
              </a:rPr>
              <a:t>Cortex-X2/A710/A510</a:t>
            </a:r>
            <a:endParaRPr kumimoji="0" lang="en-GB" sz="1300" b="0" i="0" u="none" strike="noStrike" kern="1200" cap="none" spc="0" normalizeH="0" baseline="0" noProof="0">
              <a:ln>
                <a:noFill/>
              </a:ln>
              <a:solidFill>
                <a:srgbClr val="000000"/>
              </a:solidFill>
              <a:effectLst/>
              <a:uLnTx/>
              <a:uFillTx/>
              <a:latin typeface="Verdana"/>
              <a:ea typeface="+mn-ea"/>
              <a:cs typeface="+mn-cs"/>
            </a:endParaRPr>
          </a:p>
        </p:txBody>
      </p:sp>
      <p:sp>
        <p:nvSpPr>
          <p:cNvPr id="79" name="TextBox 78"/>
          <p:cNvSpPr txBox="1"/>
          <p:nvPr/>
        </p:nvSpPr>
        <p:spPr>
          <a:xfrm>
            <a:off x="123009" y="4022255"/>
            <a:ext cx="105349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Verdana"/>
                <a:ea typeface="+mn-ea"/>
                <a:cs typeface="+mn-cs"/>
              </a:rPr>
              <a:t>First cores</a:t>
            </a:r>
          </a:p>
        </p:txBody>
      </p:sp>
      <p:sp>
        <p:nvSpPr>
          <p:cNvPr id="80" name="Right Brace 79"/>
          <p:cNvSpPr/>
          <p:nvPr/>
        </p:nvSpPr>
        <p:spPr bwMode="auto">
          <a:xfrm rot="5400000">
            <a:off x="1071525" y="3725123"/>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1" name="Right Brace 80"/>
          <p:cNvSpPr/>
          <p:nvPr/>
        </p:nvSpPr>
        <p:spPr bwMode="auto">
          <a:xfrm rot="5400000">
            <a:off x="3375781" y="3727619"/>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3" name="Rounded Rectangle 82"/>
          <p:cNvSpPr/>
          <p:nvPr/>
        </p:nvSpPr>
        <p:spPr bwMode="auto">
          <a:xfrm>
            <a:off x="6948264" y="1890922"/>
            <a:ext cx="2088000" cy="3410286"/>
          </a:xfrm>
          <a:prstGeom prst="roundRect">
            <a:avLst/>
          </a:prstGeom>
          <a:noFill/>
          <a:ln w="28575" cap="flat" cmpd="sng" algn="ctr">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 name="TextBox 2"/>
          <p:cNvSpPr txBox="1"/>
          <p:nvPr/>
        </p:nvSpPr>
        <p:spPr>
          <a:xfrm>
            <a:off x="94134" y="764704"/>
            <a:ext cx="7174593" cy="369332"/>
          </a:xfrm>
          <a:prstGeom prst="rect">
            <a:avLst/>
          </a:prstGeom>
          <a:noFill/>
        </p:spPr>
        <p:txBody>
          <a:bodyPr wrap="square" rtlCol="0">
            <a:spAutoFit/>
          </a:bodyPr>
          <a:lstStyle/>
          <a:p>
            <a:r>
              <a:rPr lang="en-US">
                <a:solidFill>
                  <a:schemeClr val="accent6"/>
                </a:solidFill>
              </a:rPr>
              <a:t>Positioning and key features of Armv9-based Cortex-A cores</a:t>
            </a:r>
          </a:p>
        </p:txBody>
      </p:sp>
      <p:sp>
        <p:nvSpPr>
          <p:cNvPr id="41" name="TextBox 40"/>
          <p:cNvSpPr txBox="1"/>
          <p:nvPr/>
        </p:nvSpPr>
        <p:spPr>
          <a:xfrm>
            <a:off x="594806" y="4743146"/>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Section 4.1</a:t>
            </a:r>
          </a:p>
        </p:txBody>
      </p:sp>
      <p:sp>
        <p:nvSpPr>
          <p:cNvPr id="42" name="TextBox 41"/>
          <p:cNvSpPr txBox="1"/>
          <p:nvPr/>
        </p:nvSpPr>
        <p:spPr>
          <a:xfrm>
            <a:off x="5067055" y="4720788"/>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4.3</a:t>
            </a:r>
          </a:p>
        </p:txBody>
      </p:sp>
      <p:sp>
        <p:nvSpPr>
          <p:cNvPr id="44" name="TextBox 43"/>
          <p:cNvSpPr txBox="1"/>
          <p:nvPr/>
        </p:nvSpPr>
        <p:spPr>
          <a:xfrm>
            <a:off x="7452320" y="4720788"/>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5.3</a:t>
            </a:r>
          </a:p>
        </p:txBody>
      </p:sp>
      <p:sp>
        <p:nvSpPr>
          <p:cNvPr id="45" name="TextBox 44"/>
          <p:cNvSpPr txBox="1"/>
          <p:nvPr/>
        </p:nvSpPr>
        <p:spPr>
          <a:xfrm>
            <a:off x="2966487" y="4756792"/>
            <a:ext cx="96853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Section 5</a:t>
            </a:r>
          </a:p>
        </p:txBody>
      </p:sp>
    </p:spTree>
    <p:extLst>
      <p:ext uri="{BB962C8B-B14F-4D97-AF65-F5344CB8AC3E}">
        <p14:creationId xmlns:p14="http://schemas.microsoft.com/office/powerpoint/2010/main" val="357746645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kern="1200" dirty="0">
                <a:solidFill>
                  <a:srgbClr val="FFFFFF"/>
                </a:solidFill>
              </a:rPr>
              <a:t>5.3</a:t>
            </a:r>
            <a:r>
              <a:rPr lang="en-US" sz="1700" kern="1200" dirty="0">
                <a:solidFill>
                  <a:srgbClr val="FFFFFF"/>
                </a:solidFill>
              </a:rPr>
              <a:t> Armv9-A based Cortex-A cores (2)</a:t>
            </a:r>
            <a:endParaRPr lang="en-US" sz="1700" dirty="0"/>
          </a:p>
        </p:txBody>
      </p:sp>
      <p:sp>
        <p:nvSpPr>
          <p:cNvPr id="3" name="Szövegdoboz 4"/>
          <p:cNvSpPr txBox="1"/>
          <p:nvPr/>
        </p:nvSpPr>
        <p:spPr>
          <a:xfrm>
            <a:off x="250825" y="1173517"/>
            <a:ext cx="8777288" cy="11251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5" name="TextBox 4"/>
          <p:cNvSpPr txBox="1"/>
          <p:nvPr/>
        </p:nvSpPr>
        <p:spPr>
          <a:xfrm>
            <a:off x="75052" y="449378"/>
            <a:ext cx="19415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399"/>
                </a:solidFill>
                <a:effectLst/>
                <a:uLnTx/>
                <a:uFillTx/>
                <a:latin typeface="Verdana"/>
                <a:ea typeface="+mn-ea"/>
                <a:cs typeface="+mn-cs"/>
              </a:rPr>
              <a:t>Introduction -2</a:t>
            </a:r>
          </a:p>
        </p:txBody>
      </p:sp>
      <p:sp>
        <p:nvSpPr>
          <p:cNvPr id="7" name="Rounded Rectangle 6"/>
          <p:cNvSpPr/>
          <p:nvPr/>
        </p:nvSpPr>
        <p:spPr bwMode="auto">
          <a:xfrm>
            <a:off x="-508" y="885485"/>
            <a:ext cx="9216516" cy="4176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219675" y="885485"/>
            <a:ext cx="9012019" cy="417037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Armv9-A based Cortex-A cores </a:t>
            </a:r>
            <a:r>
              <a:rPr kumimoji="0" lang="en-US" sz="1600" b="0" i="0" u="none" strike="noStrike" kern="1200" cap="none" spc="0" normalizeH="0" baseline="0" noProof="0" dirty="0">
                <a:ln>
                  <a:noFill/>
                </a:ln>
                <a:solidFill>
                  <a:srgbClr val="0070C0"/>
                </a:solidFill>
                <a:effectLst/>
                <a:uLnTx/>
                <a:uFillTx/>
                <a:latin typeface="Verdana"/>
                <a:ea typeface="+mn-ea"/>
                <a:cs typeface="+mn-cs"/>
              </a:rPr>
              <a:t>(Cortex-X2, Cortex-A710 and Cortex-A510)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were announced in </a:t>
            </a:r>
            <a:r>
              <a:rPr kumimoji="0" lang="en-US" sz="1600" b="0" i="0" u="none" strike="noStrike" kern="1200" cap="none" spc="0" normalizeH="0" baseline="0" noProof="0" dirty="0">
                <a:ln>
                  <a:noFill/>
                </a:ln>
                <a:solidFill>
                  <a:srgbClr val="0070C0"/>
                </a:solidFill>
                <a:effectLst/>
                <a:uLnTx/>
                <a:uFillTx/>
                <a:latin typeface="Verdana"/>
                <a:ea typeface="+mn-ea"/>
                <a:cs typeface="+mn-cs"/>
              </a:rPr>
              <a:t>05/2020</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lvl="0" indent="-285750">
              <a:buFont typeface="Arial" panose="020B0604020202020204" pitchFamily="34" charset="0"/>
              <a:buChar char="•"/>
              <a:defRPr/>
            </a:pPr>
            <a:r>
              <a:rPr lang="en-GB" sz="1600" dirty="0">
                <a:solidFill>
                  <a:srgbClr val="000000"/>
                </a:solidFill>
              </a:rPr>
              <a:t>The ultimate performance </a:t>
            </a:r>
            <a:r>
              <a:rPr lang="en-GB" sz="1600" dirty="0">
                <a:solidFill>
                  <a:srgbClr val="FF0000"/>
                </a:solidFill>
              </a:rPr>
              <a:t>Cortex-X2</a:t>
            </a:r>
            <a:r>
              <a:rPr lang="en-GB" sz="1600" dirty="0">
                <a:solidFill>
                  <a:srgbClr val="000000"/>
                </a:solidFill>
              </a:rPr>
              <a:t> is the </a:t>
            </a:r>
            <a:r>
              <a:rPr lang="en-GB" sz="1600" dirty="0">
                <a:solidFill>
                  <a:srgbClr val="0070C0"/>
                </a:solidFill>
              </a:rPr>
              <a:t>“flagship core”, t</a:t>
            </a:r>
            <a:r>
              <a:rPr lang="en-GB" sz="1600" dirty="0">
                <a:solidFill>
                  <a:srgbClr val="000000"/>
                </a:solidFill>
              </a:rPr>
              <a:t>he </a:t>
            </a:r>
            <a:r>
              <a:rPr lang="en-GB" sz="1600" dirty="0">
                <a:solidFill>
                  <a:srgbClr val="FF0000"/>
                </a:solidFill>
              </a:rPr>
              <a:t>Cortex-A710</a:t>
            </a:r>
          </a:p>
          <a:p>
            <a:pPr lvl="0">
              <a:defRPr/>
            </a:pPr>
            <a:r>
              <a:rPr lang="en-GB" sz="1600" spc="-30" dirty="0">
                <a:solidFill>
                  <a:srgbClr val="FF0000"/>
                </a:solidFill>
              </a:rPr>
              <a:t>     </a:t>
            </a:r>
            <a:r>
              <a:rPr lang="en-GB" sz="1600" spc="-30" dirty="0">
                <a:solidFill>
                  <a:srgbClr val="000000"/>
                </a:solidFill>
              </a:rPr>
              <a:t> </a:t>
            </a:r>
            <a:r>
              <a:rPr lang="en-GB" sz="1600" spc="-30" dirty="0">
                <a:solidFill>
                  <a:srgbClr val="0070C0"/>
                </a:solidFill>
              </a:rPr>
              <a:t>“big core” </a:t>
            </a:r>
            <a:r>
              <a:rPr lang="en-GB" sz="1600" spc="-30" dirty="0"/>
              <a:t>provides balanced performance and efficiency whereas </a:t>
            </a:r>
            <a:r>
              <a:rPr lang="en-GB" sz="1600" spc="-30" dirty="0">
                <a:solidFill>
                  <a:srgbClr val="0070C0"/>
                </a:solidFill>
              </a:rPr>
              <a:t>the </a:t>
            </a:r>
            <a:r>
              <a:rPr lang="en-GB" sz="1600" spc="-30" dirty="0">
                <a:solidFill>
                  <a:srgbClr val="FF0000"/>
                </a:solidFill>
              </a:rPr>
              <a:t>Cortex-A510</a:t>
            </a:r>
            <a:r>
              <a:rPr lang="en-GB" sz="1600" spc="-30" dirty="0">
                <a:solidFill>
                  <a:srgbClr val="000000"/>
                </a:solidFill>
              </a:rPr>
              <a:t> </a:t>
            </a:r>
          </a:p>
          <a:p>
            <a:pPr lvl="0">
              <a:spcAft>
                <a:spcPts val="600"/>
              </a:spcAft>
              <a:defRPr/>
            </a:pPr>
            <a:r>
              <a:rPr lang="en-GB" sz="1600" dirty="0">
                <a:solidFill>
                  <a:srgbClr val="000000"/>
                </a:solidFill>
              </a:rPr>
              <a:t>       is </a:t>
            </a:r>
            <a:r>
              <a:rPr lang="en-GB" sz="1600" dirty="0"/>
              <a:t>a high-efficiency </a:t>
            </a:r>
            <a:r>
              <a:rPr lang="en-GB" sz="1600" dirty="0">
                <a:solidFill>
                  <a:srgbClr val="0070C0"/>
                </a:solidFill>
              </a:rPr>
              <a:t>“LITTLE core”</a:t>
            </a:r>
            <a:r>
              <a:rPr lang="en-GB" sz="1600" dirty="0">
                <a:solidFill>
                  <a:srgbClr val="000000"/>
                </a:solidFil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Cortex-X2, Cortex-A710 and Cortex-A510 are </a:t>
            </a:r>
            <a:r>
              <a:rPr kumimoji="0" lang="en-US" sz="1600" b="0" i="0" u="none" strike="noStrike" kern="1200" cap="none" spc="0" normalizeH="0" baseline="0" noProof="0" dirty="0">
                <a:ln>
                  <a:noFill/>
                </a:ln>
                <a:solidFill>
                  <a:srgbClr val="0070C0"/>
                </a:solidFill>
                <a:effectLst/>
                <a:uLnTx/>
                <a:uFillTx/>
                <a:latin typeface="Verdana"/>
                <a:ea typeface="+mn-ea"/>
                <a:cs typeface="+mn-cs"/>
              </a:rPr>
              <a:t>ARM’s first Armv9-A CPU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implementations for mobile CPUs </a:t>
            </a:r>
            <a:r>
              <a:rPr kumimoji="0" lang="en-US" sz="1600" b="0" i="0" u="none" strike="noStrike" kern="1200" cap="none" spc="0" normalizeH="0" baseline="0" noProof="0" dirty="0">
                <a:ln>
                  <a:noFill/>
                </a:ln>
                <a:solidFill>
                  <a:srgbClr val="000000"/>
                </a:solidFill>
                <a:effectLst/>
                <a:uLnTx/>
                <a:uFillTx/>
                <a:latin typeface="Verdana"/>
                <a:ea typeface="+mn-ea"/>
                <a:cs typeface="+mn-cs"/>
              </a:rPr>
              <a:t>whereas the Neoverse-N2 is the first one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for server processors.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0070C0"/>
                </a:solidFill>
                <a:effectLst/>
                <a:uLnTx/>
                <a:uFillTx/>
                <a:latin typeface="Verdana"/>
                <a:ea typeface="+mn-ea"/>
                <a:cs typeface="+mn-cs"/>
              </a:rPr>
              <a:t>Cortex-X2 and </a:t>
            </a:r>
            <a:r>
              <a:rPr lang="en-US" sz="1600" dirty="0">
                <a:solidFill>
                  <a:srgbClr val="0070C0"/>
                </a:solidFill>
                <a:latin typeface="Verdana"/>
              </a:rPr>
              <a:t>A510 </a:t>
            </a:r>
            <a:r>
              <a:rPr lang="en-US" sz="1600" dirty="0">
                <a:solidFill>
                  <a:srgbClr val="000000"/>
                </a:solidFill>
                <a:latin typeface="Verdana"/>
              </a:rPr>
              <a:t>only </a:t>
            </a:r>
            <a:r>
              <a:rPr kumimoji="0" lang="en-US" sz="1600" b="0" i="0" u="none" strike="noStrike" kern="1200" cap="none" spc="0" normalizeH="0" baseline="0" noProof="0" dirty="0">
                <a:ln>
                  <a:noFill/>
                </a:ln>
                <a:solidFill>
                  <a:srgbClr val="000000"/>
                </a:solidFill>
                <a:effectLst/>
                <a:uLnTx/>
                <a:uFillTx/>
                <a:latin typeface="Verdana"/>
                <a:ea typeface="+mn-ea"/>
                <a:cs typeface="+mn-cs"/>
              </a:rPr>
              <a:t>run in </a:t>
            </a:r>
            <a:r>
              <a:rPr kumimoji="0" lang="en-US" sz="1600" b="0" i="0" u="none" strike="noStrike" kern="1200" cap="none" spc="0" normalizeH="0" baseline="0" noProof="0" dirty="0">
                <a:ln>
                  <a:noFill/>
                </a:ln>
                <a:solidFill>
                  <a:srgbClr val="0070C0"/>
                </a:solidFill>
                <a:effectLst/>
                <a:uLnTx/>
                <a:uFillTx/>
                <a:latin typeface="Verdana"/>
                <a:ea typeface="+mn-ea"/>
                <a:cs typeface="+mn-cs"/>
              </a:rPr>
              <a:t>the AArch64 execution mode</a:t>
            </a:r>
            <a:r>
              <a:rPr kumimoji="0" lang="en-US" sz="1600" b="0" i="0" u="none" strike="noStrike" kern="1200" cap="none" spc="0" normalizeH="0" baseline="0" noProof="0" dirty="0">
                <a:ln>
                  <a:noFill/>
                </a:ln>
                <a:solidFill>
                  <a:srgbClr val="000000"/>
                </a:solidFill>
                <a:effectLst/>
                <a:uLnTx/>
                <a:uFillTx/>
                <a:latin typeface="Verdana"/>
                <a:ea typeface="+mn-ea"/>
                <a:cs typeface="+mn-cs"/>
              </a:rPr>
              <a:t> whereas</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Cortex-A710 still supports the Aarch32 mode </a:t>
            </a:r>
            <a:r>
              <a:rPr kumimoji="0" lang="en-US" sz="1600" b="0" i="0" u="none" strike="noStrike" kern="1200" cap="none" spc="0" normalizeH="0" baseline="0" noProof="0" dirty="0">
                <a:ln>
                  <a:noFill/>
                </a:ln>
                <a:solidFill>
                  <a:srgbClr val="000000"/>
                </a:solidFill>
                <a:effectLst/>
                <a:uLnTx/>
                <a:uFillTx/>
                <a:latin typeface="Verdana"/>
                <a:ea typeface="+mn-ea"/>
                <a:cs typeface="+mn-cs"/>
              </a:rPr>
              <a:t>in order to satisfy Chinese</a:t>
            </a:r>
          </a:p>
          <a:p>
            <a:pPr marR="0" lvl="0" algn="l" defTabSz="914400" rtl="0" eaLnBrk="1" fontAlgn="auto" latinLnBrk="0" hangingPunct="1">
              <a:lnSpc>
                <a:spcPct val="100000"/>
              </a:lnSpc>
              <a:spcBef>
                <a:spcPts val="0"/>
              </a:spcBef>
              <a:spcAft>
                <a:spcPts val="600"/>
              </a:spcAft>
              <a:buClrTx/>
              <a:buSzTx/>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market needs.</a:t>
            </a:r>
          </a:p>
          <a:p>
            <a:pPr marL="285750" lvl="0" indent="-285750">
              <a:buFont typeface="Arial" panose="020B0604020202020204" pitchFamily="34" charset="0"/>
              <a:buChar char="•"/>
              <a:defRPr/>
            </a:pPr>
            <a:r>
              <a:rPr lang="en-GB" sz="1600" spc="-80" dirty="0">
                <a:solidFill>
                  <a:srgbClr val="000000"/>
                </a:solidFill>
              </a:rPr>
              <a:t>Note that the </a:t>
            </a:r>
            <a:r>
              <a:rPr lang="en-GB" sz="1600" spc="-80" dirty="0">
                <a:solidFill>
                  <a:srgbClr val="0070C0"/>
                </a:solidFill>
              </a:rPr>
              <a:t>Cortex-X2 and Cortex-A710 cores </a:t>
            </a:r>
            <a:r>
              <a:rPr lang="en-GB" sz="1600" spc="-80" dirty="0">
                <a:solidFill>
                  <a:srgbClr val="000000"/>
                </a:solidFill>
              </a:rPr>
              <a:t>are traditional </a:t>
            </a:r>
            <a:r>
              <a:rPr lang="en-GB" sz="1600" spc="-80" dirty="0">
                <a:solidFill>
                  <a:srgbClr val="FF0000"/>
                </a:solidFill>
              </a:rPr>
              <a:t>single core implementations</a:t>
            </a:r>
          </a:p>
          <a:p>
            <a:pPr lvl="0">
              <a:spcAft>
                <a:spcPts val="600"/>
              </a:spcAft>
              <a:defRPr/>
            </a:pPr>
            <a:r>
              <a:rPr lang="en-GB" sz="1600" spc="-30" dirty="0">
                <a:solidFill>
                  <a:srgbClr val="000000"/>
                </a:solidFill>
              </a:rPr>
              <a:t>       whereas the </a:t>
            </a:r>
            <a:r>
              <a:rPr lang="en-GB" sz="1600" spc="-30" dirty="0">
                <a:solidFill>
                  <a:srgbClr val="0070C0"/>
                </a:solidFill>
              </a:rPr>
              <a:t>Cortex-A510 </a:t>
            </a:r>
            <a:r>
              <a:rPr lang="en-GB" sz="1600" dirty="0">
                <a:solidFill>
                  <a:srgbClr val="000000"/>
                </a:solidFill>
              </a:rPr>
              <a:t>is designed as a </a:t>
            </a:r>
            <a:r>
              <a:rPr lang="en-GB" sz="1600" dirty="0">
                <a:solidFill>
                  <a:srgbClr val="FF0000"/>
                </a:solidFill>
              </a:rPr>
              <a:t>dual core module.</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effectLst/>
                <a:uLnTx/>
                <a:uFillTx/>
                <a:latin typeface="Verdana"/>
                <a:ea typeface="+mn-ea"/>
                <a:cs typeface="+mn-cs"/>
              </a:rPr>
              <a:t>We also point out tha</a:t>
            </a:r>
            <a:r>
              <a:rPr kumimoji="0" lang="en-US" sz="1600" b="0" i="0" u="none" strike="noStrike" kern="1200" cap="none" spc="0" normalizeH="0" baseline="0" noProof="0" dirty="0">
                <a:ln>
                  <a:noFill/>
                </a:ln>
                <a:solidFill>
                  <a:srgbClr val="000000"/>
                </a:solidFill>
                <a:effectLst/>
                <a:uLnTx/>
                <a:uFillTx/>
                <a:latin typeface="Verdana"/>
                <a:ea typeface="+mn-ea"/>
                <a:cs typeface="+mn-cs"/>
              </a:rPr>
              <a:t>t</a:t>
            </a:r>
            <a:r>
              <a:rPr kumimoji="0" lang="en-US" sz="1600" b="0" i="0" u="none" strike="noStrike" kern="1200" cap="none" spc="0" normalizeH="0" baseline="0" noProof="0" dirty="0">
                <a:ln>
                  <a:noFill/>
                </a:ln>
                <a:solidFill>
                  <a:srgbClr val="0070C0"/>
                </a:solidFill>
                <a:effectLst/>
                <a:uLnTx/>
                <a:uFillTx/>
                <a:latin typeface="Verdana"/>
                <a:ea typeface="+mn-ea"/>
                <a:cs typeface="+mn-cs"/>
              </a:rPr>
              <a:t> ARM announced </a:t>
            </a:r>
            <a:r>
              <a:rPr kumimoji="0" lang="en-US" sz="1600" b="0" i="0" u="none" strike="noStrike" kern="1200" cap="none" spc="0" normalizeH="0" baseline="0" noProof="0" dirty="0">
                <a:ln>
                  <a:noFill/>
                </a:ln>
                <a:solidFill>
                  <a:srgbClr val="FF0000"/>
                </a:solidFill>
                <a:effectLst/>
                <a:uLnTx/>
                <a:uFillTx/>
                <a:latin typeface="Verdana"/>
                <a:ea typeface="+mn-ea"/>
                <a:cs typeface="+mn-cs"/>
              </a:rPr>
              <a:t>to drop AArch32 support </a:t>
            </a:r>
            <a:r>
              <a:rPr kumimoji="0" lang="en-US" sz="1600" b="0" i="0" u="none" strike="noStrike" kern="1200" cap="none" spc="0" normalizeH="0" baseline="0" noProof="0" dirty="0">
                <a:ln>
                  <a:noFill/>
                </a:ln>
                <a:solidFill>
                  <a:srgbClr val="0070C0"/>
                </a:solidFill>
                <a:effectLst/>
                <a:uLnTx/>
                <a:uFillTx/>
                <a:latin typeface="Verdana"/>
                <a:ea typeface="+mn-ea"/>
                <a:cs typeface="+mn-cs"/>
              </a:rPr>
              <a:t>in all of its mobile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Verdana"/>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 CPU cores by 2023. </a:t>
            </a:r>
          </a:p>
        </p:txBody>
      </p:sp>
      <p:sp>
        <p:nvSpPr>
          <p:cNvPr id="4" name="TextBox 3"/>
          <p:cNvSpPr txBox="1"/>
          <p:nvPr/>
        </p:nvSpPr>
        <p:spPr>
          <a:xfrm flipH="1">
            <a:off x="130756" y="5517933"/>
            <a:ext cx="9100938" cy="584775"/>
          </a:xfrm>
          <a:prstGeom prst="rect">
            <a:avLst/>
          </a:prstGeom>
          <a:noFill/>
        </p:spPr>
        <p:txBody>
          <a:bodyPr wrap="square" rtlCol="0">
            <a:spAutoFit/>
          </a:bodyPr>
          <a:lstStyle/>
          <a:p>
            <a:pPr lvl="0">
              <a:defRPr/>
            </a:pPr>
            <a:r>
              <a:rPr lang="en-US" sz="1600" dirty="0">
                <a:solidFill>
                  <a:srgbClr val="000000"/>
                </a:solidFill>
              </a:rPr>
              <a:t>The </a:t>
            </a:r>
            <a:r>
              <a:rPr lang="en-US" sz="1600" dirty="0">
                <a:solidFill>
                  <a:srgbClr val="FF0000"/>
                </a:solidFill>
              </a:rPr>
              <a:t>Cortex-X2</a:t>
            </a:r>
            <a:r>
              <a:rPr lang="en-US" sz="1600" dirty="0">
                <a:solidFill>
                  <a:srgbClr val="000000"/>
                </a:solidFill>
              </a:rPr>
              <a:t> and the </a:t>
            </a:r>
            <a:r>
              <a:rPr lang="en-US" sz="1600" dirty="0">
                <a:solidFill>
                  <a:srgbClr val="FF0000"/>
                </a:solidFill>
              </a:rPr>
              <a:t>Cortex-A710</a:t>
            </a:r>
            <a:r>
              <a:rPr lang="en-US" sz="1600" dirty="0">
                <a:solidFill>
                  <a:srgbClr val="000000"/>
                </a:solidFill>
              </a:rPr>
              <a:t> cores were designed in the </a:t>
            </a:r>
            <a:r>
              <a:rPr lang="en-US" sz="1600" dirty="0">
                <a:solidFill>
                  <a:srgbClr val="0070C0"/>
                </a:solidFill>
              </a:rPr>
              <a:t>Austin Design Center </a:t>
            </a:r>
          </a:p>
          <a:p>
            <a:pPr lvl="0">
              <a:defRPr/>
            </a:pPr>
            <a:r>
              <a:rPr lang="en-US" sz="1600" dirty="0">
                <a:solidFill>
                  <a:srgbClr val="0070C0"/>
                </a:solidFill>
              </a:rPr>
              <a:t>  whereas the </a:t>
            </a:r>
            <a:r>
              <a:rPr lang="en-US" sz="1600" dirty="0">
                <a:solidFill>
                  <a:srgbClr val="FF0000"/>
                </a:solidFill>
              </a:rPr>
              <a:t>Cortex-A510</a:t>
            </a:r>
            <a:r>
              <a:rPr lang="en-US" sz="1600" dirty="0">
                <a:solidFill>
                  <a:srgbClr val="0070C0"/>
                </a:solidFill>
              </a:rPr>
              <a:t> </a:t>
            </a:r>
            <a:r>
              <a:rPr lang="en-US" sz="1600" dirty="0"/>
              <a:t>by the </a:t>
            </a:r>
            <a:r>
              <a:rPr lang="en-US" sz="1600" dirty="0">
                <a:solidFill>
                  <a:srgbClr val="0070C0"/>
                </a:solidFill>
              </a:rPr>
              <a:t>Cambridge design team.</a:t>
            </a:r>
          </a:p>
        </p:txBody>
      </p:sp>
      <p:sp>
        <p:nvSpPr>
          <p:cNvPr id="6" name="TextBox 5"/>
          <p:cNvSpPr txBox="1"/>
          <p:nvPr/>
        </p:nvSpPr>
        <p:spPr>
          <a:xfrm>
            <a:off x="75051" y="5202622"/>
            <a:ext cx="1123127" cy="338554"/>
          </a:xfrm>
          <a:prstGeom prst="rect">
            <a:avLst/>
          </a:prstGeom>
          <a:noFill/>
        </p:spPr>
        <p:txBody>
          <a:bodyPr wrap="square" rtlCol="0">
            <a:spAutoFit/>
          </a:bodyPr>
          <a:lstStyle/>
          <a:p>
            <a:r>
              <a:rPr lang="en-US" sz="1600" dirty="0">
                <a:solidFill>
                  <a:srgbClr val="FF0000"/>
                </a:solidFill>
              </a:rPr>
              <a:t>Remark</a:t>
            </a:r>
          </a:p>
        </p:txBody>
      </p:sp>
    </p:spTree>
    <p:extLst>
      <p:ext uri="{BB962C8B-B14F-4D97-AF65-F5344CB8AC3E}">
        <p14:creationId xmlns:p14="http://schemas.microsoft.com/office/powerpoint/2010/main" val="16960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 calcmode="lin" valueType="num">
                                      <p:cBhvr additive="base">
                                        <p:cTn id="4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10" end="10"/>
                                            </p:txEl>
                                          </p:spTgt>
                                        </p:tgtEl>
                                        <p:attrNameLst>
                                          <p:attrName>style.visibility</p:attrName>
                                        </p:attrNameLst>
                                      </p:cBhvr>
                                      <p:to>
                                        <p:strVal val="visible"/>
                                      </p:to>
                                    </p:set>
                                    <p:anim calcmode="lin" valueType="num">
                                      <p:cBhvr additive="base">
                                        <p:cTn id="5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11" end="11"/>
                                            </p:txEl>
                                          </p:spTgt>
                                        </p:tgtEl>
                                        <p:attrNameLst>
                                          <p:attrName>style.visibility</p:attrName>
                                        </p:attrNameLst>
                                      </p:cBhvr>
                                      <p:to>
                                        <p:strVal val="visible"/>
                                      </p:to>
                                    </p:set>
                                    <p:anim calcmode="lin" valueType="num">
                                      <p:cBhvr additive="base">
                                        <p:cTn id="59"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
                                            <p:txEl>
                                              <p:pRg st="12" end="12"/>
                                            </p:txEl>
                                          </p:spTgt>
                                        </p:tgtEl>
                                        <p:attrNameLst>
                                          <p:attrName>style.visibility</p:attrName>
                                        </p:attrNameLst>
                                      </p:cBhvr>
                                      <p:to>
                                        <p:strVal val="visible"/>
                                      </p:to>
                                    </p:set>
                                    <p:anim calcmode="lin" valueType="num">
                                      <p:cBhvr additive="base">
                                        <p:cTn id="63"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8">
                                            <p:txEl>
                                              <p:pRg st="13" end="13"/>
                                            </p:txEl>
                                          </p:spTgt>
                                        </p:tgtEl>
                                        <p:attrNameLst>
                                          <p:attrName>style.visibility</p:attrName>
                                        </p:attrNameLst>
                                      </p:cBhvr>
                                      <p:to>
                                        <p:strVal val="visible"/>
                                      </p:to>
                                    </p:set>
                                    <p:anim calcmode="lin" valueType="num">
                                      <p:cBhvr additive="base">
                                        <p:cTn id="69"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
                                            <p:txEl>
                                              <p:pRg st="14" end="14"/>
                                            </p:txEl>
                                          </p:spTgt>
                                        </p:tgtEl>
                                        <p:attrNameLst>
                                          <p:attrName>style.visibility</p:attrName>
                                        </p:attrNameLst>
                                      </p:cBhvr>
                                      <p:to>
                                        <p:strVal val="visible"/>
                                      </p:to>
                                    </p:set>
                                    <p:anim calcmode="lin" valueType="num">
                                      <p:cBhvr additive="base">
                                        <p:cTn id="73"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64"/>
            <a:ext cx="9144000" cy="393700"/>
          </a:xfrm>
        </p:spPr>
        <p:txBody>
          <a:bodyPr/>
          <a:lstStyle/>
          <a:p>
            <a:r>
              <a:rPr lang="hu-HU" sz="1700">
                <a:solidFill>
                  <a:srgbClr val="FFFFFF"/>
                </a:solidFill>
              </a:rPr>
              <a:t>1. </a:t>
            </a:r>
            <a:r>
              <a:rPr lang="hu-HU" sz="1700" err="1">
                <a:solidFill>
                  <a:srgbClr val="FFFFFF"/>
                </a:solidFill>
              </a:rPr>
              <a:t>Introduction</a:t>
            </a:r>
            <a:r>
              <a:rPr lang="hu-HU" sz="1700">
                <a:solidFill>
                  <a:srgbClr val="FFFFFF"/>
                </a:solidFill>
              </a:rPr>
              <a:t> </a:t>
            </a:r>
            <a:r>
              <a:rPr lang="hu-HU" sz="1700" err="1">
                <a:solidFill>
                  <a:srgbClr val="FFFFFF"/>
                </a:solidFill>
              </a:rPr>
              <a:t>to</a:t>
            </a:r>
            <a:r>
              <a:rPr lang="hu-HU" sz="1700">
                <a:solidFill>
                  <a:srgbClr val="FFFFFF"/>
                </a:solidFill>
              </a:rPr>
              <a:t> </a:t>
            </a:r>
            <a:r>
              <a:rPr lang="en-US" sz="1700">
                <a:solidFill>
                  <a:srgbClr val="FFFFFF"/>
                </a:solidFill>
              </a:rPr>
              <a:t>ARM </a:t>
            </a:r>
            <a:r>
              <a:rPr lang="hu-HU" sz="1700">
                <a:solidFill>
                  <a:srgbClr val="FFFFFF"/>
                </a:solidFill>
              </a:rPr>
              <a:t>(</a:t>
            </a:r>
            <a:r>
              <a:rPr lang="en-US" sz="1700">
                <a:solidFill>
                  <a:srgbClr val="FFFFFF"/>
                </a:solidFill>
              </a:rPr>
              <a:t>12</a:t>
            </a:r>
            <a:r>
              <a:rPr lang="hu-HU" sz="1700">
                <a:solidFill>
                  <a:srgbClr val="FFFFFF"/>
                </a:solidFill>
              </a:rPr>
              <a:t>)</a:t>
            </a:r>
            <a:endParaRPr lang="en-US" sz="1700"/>
          </a:p>
        </p:txBody>
      </p:sp>
      <p:sp>
        <p:nvSpPr>
          <p:cNvPr id="5" name="TextBox 4"/>
          <p:cNvSpPr txBox="1"/>
          <p:nvPr/>
        </p:nvSpPr>
        <p:spPr>
          <a:xfrm>
            <a:off x="71438" y="440668"/>
            <a:ext cx="8513997" cy="369332"/>
          </a:xfrm>
          <a:prstGeom prst="rect">
            <a:avLst/>
          </a:prstGeom>
          <a:noFill/>
        </p:spPr>
        <p:txBody>
          <a:bodyPr wrap="square" rtlCol="0">
            <a:spAutoFit/>
          </a:bodyPr>
          <a:lstStyle/>
          <a:p>
            <a:r>
              <a:rPr lang="en-US">
                <a:solidFill>
                  <a:schemeClr val="accent6"/>
                </a:solidFill>
              </a:rPr>
              <a:t>Number of ARM ISA-based chips shipped per quarter 2016-2020 [</a:t>
            </a:r>
            <a:r>
              <a:rPr lang="hu-HU">
                <a:solidFill>
                  <a:schemeClr val="accent6"/>
                </a:solidFill>
              </a:rPr>
              <a:t>166</a:t>
            </a:r>
            <a:r>
              <a:rPr lang="en-US">
                <a:solidFill>
                  <a:schemeClr val="accent6"/>
                </a:solidFill>
              </a:rPr>
              <a:t>] </a:t>
            </a:r>
          </a:p>
        </p:txBody>
      </p:sp>
      <p:grpSp>
        <p:nvGrpSpPr>
          <p:cNvPr id="7" name="Group 6"/>
          <p:cNvGrpSpPr/>
          <p:nvPr/>
        </p:nvGrpSpPr>
        <p:grpSpPr>
          <a:xfrm>
            <a:off x="161510" y="818673"/>
            <a:ext cx="8910990" cy="5265622"/>
            <a:chOff x="161510" y="728663"/>
            <a:chExt cx="8910990" cy="5265622"/>
          </a:xfrm>
        </p:grpSpPr>
        <p:pic>
          <p:nvPicPr>
            <p:cNvPr id="3" name="Picture 2"/>
            <p:cNvPicPr>
              <a:picLocks noChangeAspect="1"/>
            </p:cNvPicPr>
            <p:nvPr/>
          </p:nvPicPr>
          <p:blipFill rotWithShape="1">
            <a:blip r:embed="rId2"/>
            <a:srcRect l="4308" t="34002" r="42780" b="9751"/>
            <a:stretch/>
          </p:blipFill>
          <p:spPr>
            <a:xfrm>
              <a:off x="161510" y="773742"/>
              <a:ext cx="8730970" cy="5220543"/>
            </a:xfrm>
            <a:prstGeom prst="rect">
              <a:avLst/>
            </a:prstGeom>
            <a:ln>
              <a:noFill/>
            </a:ln>
          </p:spPr>
        </p:pic>
        <p:sp>
          <p:nvSpPr>
            <p:cNvPr id="6" name="Rectangle 5"/>
            <p:cNvSpPr/>
            <p:nvPr/>
          </p:nvSpPr>
          <p:spPr bwMode="auto">
            <a:xfrm>
              <a:off x="8577445" y="728663"/>
              <a:ext cx="495055" cy="4995592"/>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grpSp>
    </p:spTree>
    <p:extLst>
      <p:ext uri="{BB962C8B-B14F-4D97-AF65-F5344CB8AC3E}">
        <p14:creationId xmlns:p14="http://schemas.microsoft.com/office/powerpoint/2010/main" val="412431148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5.3</a:t>
            </a:r>
            <a:r>
              <a:rPr lang="en-US" sz="1700" kern="1200" dirty="0">
                <a:solidFill>
                  <a:srgbClr val="FFFFFF"/>
                </a:solidFill>
              </a:rPr>
              <a:t> Armv9-A based Cortex-A cores (3)</a:t>
            </a:r>
          </a:p>
        </p:txBody>
      </p:sp>
      <p:sp>
        <p:nvSpPr>
          <p:cNvPr id="4" name="Szövegdoboz 3"/>
          <p:cNvSpPr txBox="1"/>
          <p:nvPr/>
        </p:nvSpPr>
        <p:spPr>
          <a:xfrm>
            <a:off x="250825" y="863601"/>
            <a:ext cx="810159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Verdana"/>
                <a:ea typeface="+mn-ea"/>
                <a:cs typeface="+mn-cs"/>
              </a:rPr>
              <a:t>3.4.1 Main extensions of the Armv9.0 ISA</a:t>
            </a:r>
          </a:p>
        </p:txBody>
      </p:sp>
      <p:sp>
        <p:nvSpPr>
          <p:cNvPr id="6" name="Szövegdoboz 5"/>
          <p:cNvSpPr txBox="1"/>
          <p:nvPr/>
        </p:nvSpPr>
        <p:spPr>
          <a:xfrm>
            <a:off x="71500" y="452165"/>
            <a:ext cx="100091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40" normalizeH="0" noProof="0">
                <a:ln>
                  <a:noFill/>
                </a:ln>
                <a:solidFill>
                  <a:srgbClr val="2D2D8A"/>
                </a:solidFill>
                <a:effectLst/>
                <a:uLnTx/>
                <a:uFillTx/>
                <a:latin typeface="Verdana"/>
                <a:ea typeface="+mn-ea"/>
                <a:cs typeface="+mn-cs"/>
              </a:rPr>
              <a:t>Overview and performance expectations of Armv9-A based Cortex-A cores </a:t>
            </a:r>
            <a:r>
              <a:rPr kumimoji="0" lang="hu-HU" sz="1800" b="0" i="0" u="none" strike="noStrike" kern="1200" cap="none" spc="-40" normalizeH="0" noProof="0">
                <a:ln>
                  <a:noFill/>
                </a:ln>
                <a:solidFill>
                  <a:srgbClr val="000000"/>
                </a:solidFill>
                <a:effectLst/>
                <a:uLnTx/>
                <a:uFillTx/>
                <a:latin typeface="Verdana"/>
                <a:ea typeface="+mn-ea"/>
                <a:cs typeface="+mn-cs"/>
              </a:rPr>
              <a:t>[1</a:t>
            </a:r>
            <a:r>
              <a:rPr kumimoji="0" lang="en-GB" sz="1800" b="0" i="0" u="none" strike="noStrike" kern="1200" cap="none" spc="-40" normalizeH="0" noProof="0">
                <a:ln>
                  <a:noFill/>
                </a:ln>
                <a:solidFill>
                  <a:srgbClr val="000000"/>
                </a:solidFill>
                <a:effectLst/>
                <a:uLnTx/>
                <a:uFillTx/>
                <a:latin typeface="Verdana"/>
                <a:ea typeface="+mn-ea"/>
                <a:cs typeface="+mn-cs"/>
              </a:rPr>
              <a:t>65</a:t>
            </a:r>
            <a:r>
              <a:rPr kumimoji="0" lang="hu-HU" sz="1800" b="0" i="0" u="none" strike="noStrike" kern="1200" cap="none" spc="-40" normalizeH="0" noProof="0">
                <a:ln>
                  <a:noFill/>
                </a:ln>
                <a:solidFill>
                  <a:srgbClr val="000000"/>
                </a:solidFill>
                <a:effectLst/>
                <a:uLnTx/>
                <a:uFillTx/>
                <a:latin typeface="Verdana"/>
                <a:ea typeface="+mn-ea"/>
                <a:cs typeface="+mn-cs"/>
              </a:rPr>
              <a:t>]</a:t>
            </a:r>
            <a:endParaRPr kumimoji="0" lang="en-GB" sz="1800" b="0" i="0" u="none" strike="noStrike" kern="1200" cap="none" spc="-40" normalizeH="0" noProof="0">
              <a:ln>
                <a:noFill/>
              </a:ln>
              <a:solidFill>
                <a:srgbClr val="000000"/>
              </a:solidFill>
              <a:effectLst/>
              <a:uLnTx/>
              <a:uFillTx/>
              <a:latin typeface="Verdana"/>
              <a:ea typeface="+mn-ea"/>
              <a:cs typeface="+mn-cs"/>
            </a:endParaRPr>
          </a:p>
        </p:txBody>
      </p:sp>
      <p:sp>
        <p:nvSpPr>
          <p:cNvPr id="3" name="Rounded Rectangle 2"/>
          <p:cNvSpPr/>
          <p:nvPr/>
        </p:nvSpPr>
        <p:spPr bwMode="auto">
          <a:xfrm>
            <a:off x="508" y="1202155"/>
            <a:ext cx="9144000" cy="5071161"/>
          </a:xfrm>
          <a:prstGeom prst="roundRect">
            <a:avLst/>
          </a:prstGeom>
          <a:solidFill>
            <a:srgbClr val="DDF2FF"/>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4175"/>
            <a:ext cx="9144000" cy="4770120"/>
          </a:xfrm>
          <a:prstGeom prst="rect">
            <a:avLst/>
          </a:prstGeom>
        </p:spPr>
      </p:pic>
    </p:spTree>
    <p:extLst>
      <p:ext uri="{BB962C8B-B14F-4D97-AF65-F5344CB8AC3E}">
        <p14:creationId xmlns:p14="http://schemas.microsoft.com/office/powerpoint/2010/main" val="31223711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44050" y="1943835"/>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 6. References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5257647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653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t>
            </a:r>
          </a:p>
        </p:txBody>
      </p:sp>
      <p:sp>
        <p:nvSpPr>
          <p:cNvPr id="138244" name="Text Box 11"/>
          <p:cNvSpPr txBox="1">
            <a:spLocks noChangeArrowheads="1"/>
          </p:cNvSpPr>
          <p:nvPr/>
        </p:nvSpPr>
        <p:spPr bwMode="auto">
          <a:xfrm>
            <a:off x="170738" y="1465620"/>
            <a:ext cx="88919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2</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Shimpi A.L.,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Answered by the Experts: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ARM's</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Cortex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A53</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Lead Architect, Peter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Greenhalgh</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AnandTech, Dec. 17 2013, http://www.anandtech.com/show/7591/answered-by-the-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experts-arms-cortex-a53-lead-architect-peter-greenhalgh</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39271" name="Text Box 11"/>
          <p:cNvSpPr txBox="1">
            <a:spLocks noChangeArrowheads="1"/>
          </p:cNvSpPr>
          <p:nvPr/>
        </p:nvSpPr>
        <p:spPr bwMode="auto">
          <a:xfrm>
            <a:off x="170738" y="2275300"/>
            <a:ext cx="9026510"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3</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Hill S., Design of a Reusable 1GHz, Superscalar ARM Processor, Hot Chips-18, Aug. 22 2006,</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350" b="0" i="0" u="none" strike="noStrike" kern="1200" cap="none" spc="0" normalizeH="0" baseline="0" noProof="0">
                <a:ln>
                  <a:noFill/>
                </a:ln>
                <a:solidFill>
                  <a:srgbClr val="000000"/>
                </a:solidFill>
                <a:effectLst/>
                <a:uLnTx/>
                <a:uFillTx/>
                <a:latin typeface="Verdana" pitchFamily="34" charset="0"/>
                <a:ea typeface="+mn-ea"/>
                <a:cs typeface="+mn-cs"/>
              </a:rPr>
              <a:t>http://www.hotchips.org/wp-content/uploads/hc_archives/hc18/3_Tues/HC18.S6/HC18.S6T3.</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350" b="0" i="0" u="none" strike="noStrike" kern="1200" cap="none" spc="0" normalizeH="0" baseline="0" noProof="0">
                <a:ln>
                  <a:noFill/>
                </a:ln>
                <a:solidFill>
                  <a:srgbClr val="000000"/>
                </a:solidFill>
                <a:effectLst/>
                <a:uLnTx/>
                <a:uFillTx/>
                <a:latin typeface="Verdana" pitchFamily="34" charset="0"/>
                <a:ea typeface="+mn-ea"/>
                <a:cs typeface="+mn-cs"/>
              </a:rPr>
              <a:t>          pdf</a:t>
            </a:r>
            <a:endParaRPr kumimoji="0" lang="en-US" sz="135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1</a:t>
            </a:r>
            <a:r>
              <a:rPr kumimoji="0" lang="en-US" sz="1400" b="0" i="0" u="none" strike="noStrike" kern="1200" cap="none" spc="0" normalizeH="0" baseline="0" noProof="0">
                <a:ln>
                  <a:noFill/>
                </a:ln>
                <a:solidFill>
                  <a:srgbClr val="000000"/>
                </a:solidFill>
                <a:effectLst/>
                <a:uLnTx/>
                <a:uFillTx/>
                <a:latin typeface="Verdana"/>
                <a:ea typeface="+mn-ea"/>
                <a:cs typeface="+mn-cs"/>
              </a:rPr>
              <a:t>]: Architecture and Implementation of the ARM Cortex-A8 Microprocessor</a:t>
            </a:r>
            <a:r>
              <a:rPr kumimoji="0" lang="hu-HU" sz="1400" b="0" i="0" u="none" strike="noStrike" kern="1200" cap="none" spc="0" normalizeH="0" baseline="0" noProof="0">
                <a:ln>
                  <a:noFill/>
                </a:ln>
                <a:solidFill>
                  <a:srgbClr val="000000"/>
                </a:solidFill>
                <a:effectLst/>
                <a:uLnTx/>
                <a:uFillTx/>
                <a:latin typeface="Verdana"/>
                <a:ea typeface="+mn-ea"/>
                <a:cs typeface="+mn-cs"/>
              </a:rPr>
              <a:t>, Design &amp; Reuse,</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http://www.design-reuse.com/articles/11580/architecture-and-implementation-of-the-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arm-cortex-a8-microprocessor.html</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3" name="Text Box 11"/>
          <p:cNvSpPr txBox="1">
            <a:spLocks noChangeArrowheads="1"/>
          </p:cNvSpPr>
          <p:nvPr/>
        </p:nvSpPr>
        <p:spPr bwMode="auto">
          <a:xfrm>
            <a:off x="171040" y="3023955"/>
            <a:ext cx="86788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4</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Details of a New Cortex Processor Revealed, Cortex-A9, ARM Developers’ Conference,</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Oct. 2007, http://rtcgroup.com/arm/2007/presentations/174%20-%20Details%20of%</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20a%20New%20Cortex%20Processor%20Revealed%20Cortex-A9.pdf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 Box 11"/>
          <p:cNvSpPr txBox="1">
            <a:spLocks noChangeArrowheads="1"/>
          </p:cNvSpPr>
          <p:nvPr/>
        </p:nvSpPr>
        <p:spPr bwMode="auto">
          <a:xfrm>
            <a:off x="172465" y="3831891"/>
            <a:ext cx="8081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5</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ARM Teaching Material, http://www.arm.com/files/ppt/ARM_Teaching_Material.ppt</a:t>
            </a:r>
          </a:p>
        </p:txBody>
      </p:sp>
      <p:sp>
        <p:nvSpPr>
          <p:cNvPr id="14" name="Text Box 11"/>
          <p:cNvSpPr txBox="1">
            <a:spLocks noChangeArrowheads="1"/>
          </p:cNvSpPr>
          <p:nvPr/>
        </p:nvSpPr>
        <p:spPr bwMode="auto">
          <a:xfrm>
            <a:off x="171035" y="4223770"/>
            <a:ext cx="8664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6</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ARM Cortex Application Processors, http://www.arm.com/products/processors/index.php</a:t>
            </a:r>
          </a:p>
        </p:txBody>
      </p:sp>
      <p:sp>
        <p:nvSpPr>
          <p:cNvPr id="15" name="Text Box 11"/>
          <p:cNvSpPr txBox="1">
            <a:spLocks noChangeArrowheads="1"/>
          </p:cNvSpPr>
          <p:nvPr/>
        </p:nvSpPr>
        <p:spPr bwMode="auto">
          <a:xfrm>
            <a:off x="177940" y="4618180"/>
            <a:ext cx="8902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7</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ARM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SecurCore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Processors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http://www.arm.com/products/processors/securcore/index.php</a:t>
            </a:r>
          </a:p>
        </p:txBody>
      </p:sp>
      <p:sp>
        <p:nvSpPr>
          <p:cNvPr id="26" name="Text Box 11"/>
          <p:cNvSpPr txBox="1">
            <a:spLocks noChangeArrowheads="1"/>
          </p:cNvSpPr>
          <p:nvPr/>
        </p:nvSpPr>
        <p:spPr bwMode="auto">
          <a:xfrm>
            <a:off x="171040" y="5009415"/>
            <a:ext cx="882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8</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Snyder C.D., ARM Family Expands at EPF, ARM11 Microarchitecture Stretches Pipe to Boost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Frequency, Microprocessor, June 3 2002</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9" name="Text Box 11"/>
          <p:cNvSpPr txBox="1">
            <a:spLocks noChangeArrowheads="1"/>
          </p:cNvSpPr>
          <p:nvPr/>
        </p:nvSpPr>
        <p:spPr bwMode="auto">
          <a:xfrm>
            <a:off x="172465" y="5601795"/>
            <a:ext cx="8736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9</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Hirata K., ARM11 MPCore,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The streamlined and scalable ARM11 processor core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Jan. 2007,</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http://www.aspdac.com/aspdac2007/pdf/archive/7D-2.pdf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40112209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11"/>
          <p:cNvSpPr txBox="1">
            <a:spLocks noChangeArrowheads="1"/>
          </p:cNvSpPr>
          <p:nvPr/>
        </p:nvSpPr>
        <p:spPr bwMode="auto">
          <a:xfrm>
            <a:off x="170738" y="1256615"/>
            <a:ext cx="6710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11</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NEON, ARM Technologies,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http://www.arm.com/products/processors/technologies/neon.php</a:t>
            </a:r>
          </a:p>
        </p:txBody>
      </p:sp>
      <p:sp>
        <p:nvSpPr>
          <p:cNvPr id="139271" name="Text Box 11"/>
          <p:cNvSpPr txBox="1">
            <a:spLocks noChangeArrowheads="1"/>
          </p:cNvSpPr>
          <p:nvPr/>
        </p:nvSpPr>
        <p:spPr bwMode="auto">
          <a:xfrm>
            <a:off x="170738" y="1853825"/>
            <a:ext cx="90150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12</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Goodacre J.,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The Evolution of the ARM Architecture Towards Big Data and the Data-Centre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8th Workshop on Virtualization in High-Performance Cloud Computing</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(VHPC’13),</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Nov. 17-22 2013, http://www.virtical.eu/pub/sc13.pdf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10</a:t>
            </a:r>
            <a:r>
              <a:rPr kumimoji="0" lang="en-US" sz="1400" b="0" i="0" u="none" strike="noStrike" kern="1200" cap="none" spc="0" normalizeH="0" baseline="0" noProof="0">
                <a:ln>
                  <a:noFill/>
                </a:ln>
                <a:solidFill>
                  <a:srgbClr val="000000"/>
                </a:solidFill>
                <a:effectLst/>
                <a:uLnTx/>
                <a:uFillTx/>
                <a:latin typeface="Verdana"/>
                <a:ea typeface="+mn-ea"/>
                <a:cs typeface="+mn-cs"/>
              </a:rPr>
              <a:t>]: ARM Introduces The Cortex-M3 Processor To Deliver High Performance In Low-Cost </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Applications</a:t>
            </a:r>
            <a:r>
              <a:rPr kumimoji="0" lang="hu-HU" sz="1400" b="0" i="0" u="none" strike="noStrike" kern="1200" cap="none" spc="0" normalizeH="0" baseline="0" noProof="0">
                <a:ln>
                  <a:noFill/>
                </a:ln>
                <a:solidFill>
                  <a:srgbClr val="000000"/>
                </a:solidFill>
                <a:effectLst/>
                <a:uLnTx/>
                <a:uFillTx/>
                <a:latin typeface="Verdana"/>
                <a:ea typeface="+mn-ea"/>
                <a:cs typeface="+mn-cs"/>
              </a:rPr>
              <a:t>, Oct. 19 2004, http://www.arm.com/about/newsroom/6750.php</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3" name="Text Box 11"/>
          <p:cNvSpPr txBox="1">
            <a:spLocks noChangeArrowheads="1"/>
          </p:cNvSpPr>
          <p:nvPr/>
        </p:nvSpPr>
        <p:spPr bwMode="auto">
          <a:xfrm>
            <a:off x="171040" y="2673440"/>
            <a:ext cx="9011506"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13</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Ferguson I.,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Redefining</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User Experiences, from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IoT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to Smart Mobile Devices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June 14 2013,</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350" b="0" i="0" u="none" strike="noStrike" kern="1200" cap="none" spc="0" normalizeH="0" baseline="0" noProof="0">
                <a:ln>
                  <a:noFill/>
                </a:ln>
                <a:solidFill>
                  <a:srgbClr val="000000"/>
                </a:solidFill>
                <a:effectLst/>
                <a:uLnTx/>
                <a:uFillTx/>
                <a:latin typeface="Verdana" pitchFamily="34" charset="0"/>
                <a:ea typeface="+mn-ea"/>
                <a:cs typeface="+mn-cs"/>
              </a:rPr>
              <a:t>http://www.arm.com/zh/files/event/arm_multimedia_seminar_shenzhen_2013_ianferguson.</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350" b="0" i="0" u="none" strike="noStrike" kern="1200" cap="none" spc="0" normalizeH="0" baseline="0" noProof="0">
                <a:ln>
                  <a:noFill/>
                </a:ln>
                <a:solidFill>
                  <a:srgbClr val="000000"/>
                </a:solidFill>
                <a:effectLst/>
                <a:uLnTx/>
                <a:uFillTx/>
                <a:latin typeface="Verdana" pitchFamily="34" charset="0"/>
                <a:ea typeface="+mn-ea"/>
                <a:cs typeface="+mn-cs"/>
              </a:rPr>
              <a:t>          pdf</a:t>
            </a:r>
            <a:endParaRPr kumimoji="0" lang="en-US" sz="135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 Box 11"/>
          <p:cNvSpPr txBox="1">
            <a:spLocks noChangeArrowheads="1"/>
          </p:cNvSpPr>
          <p:nvPr/>
        </p:nvSpPr>
        <p:spPr bwMode="auto">
          <a:xfrm>
            <a:off x="172465" y="3383995"/>
            <a:ext cx="649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14</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Goto H., ARM Cortex – A Family Architecture, 2010,</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http://pc.watch.impress.co.jp/video/pcw/docs/423/409/p1.pdf</a:t>
            </a:r>
          </a:p>
        </p:txBody>
      </p:sp>
      <p:sp>
        <p:nvSpPr>
          <p:cNvPr id="15" name="Text Box 11"/>
          <p:cNvSpPr txBox="1">
            <a:spLocks noChangeArrowheads="1"/>
          </p:cNvSpPr>
          <p:nvPr/>
        </p:nvSpPr>
        <p:spPr bwMode="auto">
          <a:xfrm>
            <a:off x="172465" y="3957404"/>
            <a:ext cx="9084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15</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Stevens H.,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Introduction to AMBA</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4 ACE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and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big.LITTLE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Processing Technology</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White Paper,</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June 6 2011, http://www.arm.com/files/pdf/CacheCoherencyWhitepaper_6June2011.pdf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6" name="Text Box 11"/>
          <p:cNvSpPr txBox="1">
            <a:spLocks noChangeArrowheads="1"/>
          </p:cNvSpPr>
          <p:nvPr/>
        </p:nvSpPr>
        <p:spPr bwMode="auto">
          <a:xfrm>
            <a:off x="171040" y="4561519"/>
            <a:ext cx="80732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16</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Shimpi A.L.,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The ARM Diaries, Part 2: Understanding the Cortex A12</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AnandTech,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July 17 2013, http://www.anandtech.com/show/7126/the-arm-diaries-part-2-</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understanding-the-cortex-a12</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9" name="Text Box 11"/>
          <p:cNvSpPr txBox="1">
            <a:spLocks noChangeArrowheads="1"/>
          </p:cNvSpPr>
          <p:nvPr/>
        </p:nvSpPr>
        <p:spPr bwMode="auto">
          <a:xfrm>
            <a:off x="172465" y="5376360"/>
            <a:ext cx="8337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17</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Shimpi A.L.,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ARM Cortex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A17</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An Evolved Cortex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A12</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for the Mainstream in 2015</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AnandTech, Febr. 11 2014, http://www.anandtech.com/show/7739/arm-cortex-a17</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 Box 11"/>
          <p:cNvSpPr txBox="1">
            <a:spLocks noChangeArrowheads="1"/>
          </p:cNvSpPr>
          <p:nvPr/>
        </p:nvSpPr>
        <p:spPr bwMode="auto">
          <a:xfrm>
            <a:off x="171040" y="5977855"/>
            <a:ext cx="7816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18</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Ryan H., Intel, AMD &amp; ARM Processors,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University of Wisconsin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DoIT</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Techstore</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https://kb.wisc.edu/showroom/page.php?id=4927</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 name="Rectangle 13"/>
          <p:cNvSpPr>
            <a:spLocks noChangeArrowheads="1"/>
          </p:cNvSpPr>
          <p:nvPr/>
        </p:nvSpPr>
        <p:spPr bwMode="auto">
          <a:xfrm>
            <a:off x="0" y="6746"/>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(2)</a:t>
            </a:r>
          </a:p>
        </p:txBody>
      </p:sp>
    </p:spTree>
    <p:extLst>
      <p:ext uri="{BB962C8B-B14F-4D97-AF65-F5344CB8AC3E}">
        <p14:creationId xmlns:p14="http://schemas.microsoft.com/office/powerpoint/2010/main" val="97556721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11"/>
          <p:cNvSpPr txBox="1">
            <a:spLocks noChangeArrowheads="1"/>
          </p:cNvSpPr>
          <p:nvPr/>
        </p:nvSpPr>
        <p:spPr bwMode="auto">
          <a:xfrm>
            <a:off x="170738" y="1043735"/>
            <a:ext cx="8972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20</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Mali Performance Efficient Graphics, ARM</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http://www.arm.com/products/multimedia/mali-performance-efficient-graphics/index.php</a:t>
            </a:r>
          </a:p>
        </p:txBody>
      </p:sp>
      <p:sp>
        <p:nvSpPr>
          <p:cNvPr id="139271" name="Text Box 11"/>
          <p:cNvSpPr txBox="1">
            <a:spLocks noChangeArrowheads="1"/>
          </p:cNvSpPr>
          <p:nvPr/>
        </p:nvSpPr>
        <p:spPr bwMode="auto">
          <a:xfrm>
            <a:off x="170738" y="164094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21</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Cortex-A8 Processor, ARM Cortex-A Series,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http://www.arm.com/products/processors/cortex-a/cortex-a8.php</a:t>
            </a:r>
          </a:p>
        </p:txBody>
      </p:sp>
      <p:sp>
        <p:nvSpPr>
          <p:cNvPr id="139273" name="Rectangle 11"/>
          <p:cNvSpPr>
            <a:spLocks noChangeArrowheads="1"/>
          </p:cNvSpPr>
          <p:nvPr/>
        </p:nvSpPr>
        <p:spPr bwMode="auto">
          <a:xfrm>
            <a:off x="167725" y="652500"/>
            <a:ext cx="8886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19</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Rao A., ARM: a mandatory primer, Element14, 2014</a:t>
            </a:r>
          </a:p>
        </p:txBody>
      </p:sp>
      <p:sp>
        <p:nvSpPr>
          <p:cNvPr id="13" name="Text Box 11"/>
          <p:cNvSpPr txBox="1">
            <a:spLocks noChangeArrowheads="1"/>
          </p:cNvSpPr>
          <p:nvPr/>
        </p:nvSpPr>
        <p:spPr bwMode="auto">
          <a:xfrm>
            <a:off x="171521" y="2233325"/>
            <a:ext cx="9265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22</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Architecture and Implementation of the ARM Cortex-A8 Microprocessor, White Paper,</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Oct. 2005, </a:t>
            </a:r>
            <a:r>
              <a:rPr kumimoji="0" lang="hu-HU" sz="1380" b="0" i="0" u="none" strike="noStrike" kern="1200" cap="none" spc="0" normalizeH="0" baseline="0" noProof="0">
                <a:ln>
                  <a:noFill/>
                </a:ln>
                <a:solidFill>
                  <a:srgbClr val="000000"/>
                </a:solidFill>
                <a:effectLst/>
                <a:uLnTx/>
                <a:uFillTx/>
                <a:latin typeface="Verdana" pitchFamily="34" charset="0"/>
                <a:ea typeface="+mn-ea"/>
                <a:cs typeface="+mn-cs"/>
              </a:rPr>
              <a:t>https://www.pixhawk.ethz.ch/_media/software/optimization/neon_whitepaper.pdf</a:t>
            </a:r>
            <a:endParaRPr kumimoji="0" lang="en-US" sz="138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 Box 11"/>
          <p:cNvSpPr txBox="1">
            <a:spLocks noChangeArrowheads="1"/>
          </p:cNvSpPr>
          <p:nvPr/>
        </p:nvSpPr>
        <p:spPr bwMode="auto">
          <a:xfrm>
            <a:off x="172465" y="2841725"/>
            <a:ext cx="692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23</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Shimpi A.L.,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Understanding the iPhone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3GS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AnandTech, July 7 2009,</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www.anandtech.com</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/print/2798/</a:t>
            </a:r>
          </a:p>
        </p:txBody>
      </p:sp>
      <p:sp>
        <p:nvSpPr>
          <p:cNvPr id="15" name="Text Box 11"/>
          <p:cNvSpPr txBox="1">
            <a:spLocks noChangeArrowheads="1"/>
          </p:cNvSpPr>
          <p:nvPr/>
        </p:nvSpPr>
        <p:spPr bwMode="auto">
          <a:xfrm>
            <a:off x="172465" y="3424659"/>
            <a:ext cx="6160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24</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The ARM Cortex-A9 Processors, White Paper, Sept. 2009,</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http://www.arm.com/files/pdf/armcortexa-9processors.pdf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6" name="Text Box 11"/>
          <p:cNvSpPr txBox="1">
            <a:spLocks noChangeArrowheads="1"/>
          </p:cNvSpPr>
          <p:nvPr/>
        </p:nvSpPr>
        <p:spPr bwMode="auto">
          <a:xfrm>
            <a:off x="171040" y="4028774"/>
            <a:ext cx="83458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25</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Cortex-A9 MPCore, Technical Reference Manual, 2008-2012,</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http://infocenter.arm.com/help/topic/com.arm.doc.ddi0407i/DDI0407I_cortex_a9_</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mpcore_r4p1_trm.pdf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9" name="Text Box 11"/>
          <p:cNvSpPr txBox="1">
            <a:spLocks noChangeArrowheads="1"/>
          </p:cNvSpPr>
          <p:nvPr/>
        </p:nvSpPr>
        <p:spPr bwMode="auto">
          <a:xfrm>
            <a:off x="172465" y="4843615"/>
            <a:ext cx="6610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26</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Goto H.,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ARM Cortex</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-A9r4 Core Block Diagram,</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http://pc.watch.impress.co.jp/video/pcw/docs/614/543/08p.pdf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 Box 11"/>
          <p:cNvSpPr txBox="1">
            <a:spLocks noChangeArrowheads="1"/>
          </p:cNvSpPr>
          <p:nvPr/>
        </p:nvSpPr>
        <p:spPr bwMode="auto">
          <a:xfrm>
            <a:off x="171040" y="5445110"/>
            <a:ext cx="8384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27</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ARM Unveils Cortex-A9 Processors For Scalable Performance and Low-Power Designs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Oct. 3 2007, http://www.arm.com/about/newsroom/18688.php</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Text Box 11"/>
          <p:cNvSpPr txBox="1">
            <a:spLocks noChangeArrowheads="1"/>
          </p:cNvSpPr>
          <p:nvPr/>
        </p:nvSpPr>
        <p:spPr bwMode="auto">
          <a:xfrm>
            <a:off x="169610" y="6058750"/>
            <a:ext cx="8837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28</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Goodacre J., The Effect and Technique of System Coherence in ARM Multicore Technology,</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http://www.mpsoc-forum.org/previous/2008/slides/8-6%20Goodacre.pdf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 name="Rectangle 13"/>
          <p:cNvSpPr>
            <a:spLocks noChangeArrowheads="1"/>
          </p:cNvSpPr>
          <p:nvPr/>
        </p:nvSpPr>
        <p:spPr bwMode="auto">
          <a:xfrm>
            <a:off x="-934" y="-432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(3)</a:t>
            </a:r>
          </a:p>
        </p:txBody>
      </p:sp>
    </p:spTree>
    <p:extLst>
      <p:ext uri="{BB962C8B-B14F-4D97-AF65-F5344CB8AC3E}">
        <p14:creationId xmlns:p14="http://schemas.microsoft.com/office/powerpoint/2010/main" val="216332601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30</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Goto H., ARM Cortex-A12 Block Diagram, 2013,</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http://pc.watch.impress.co.jp/video/pcw/docs/621/747/gp1.pdf</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29</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Goto H., ARM Cortex-A7/A9 vs Bobcat, Atom, 2010,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http://pc.watch.impress.co.jp/img/pcw/docs/487/030/html/9.jpg.html</a:t>
            </a:r>
          </a:p>
        </p:txBody>
      </p:sp>
      <p:sp>
        <p:nvSpPr>
          <p:cNvPr id="13" name="Text Box 11"/>
          <p:cNvSpPr txBox="1">
            <a:spLocks noChangeArrowheads="1"/>
          </p:cNvSpPr>
          <p:nvPr/>
        </p:nvSpPr>
        <p:spPr bwMode="auto">
          <a:xfrm>
            <a:off x="171040" y="1851615"/>
            <a:ext cx="89723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31</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Rosinger S.,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The Top 5 Things to Know about Cortex-A12</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ARM Connected Community,</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Oct. 26 2013, http://community.arm.com/groups/processors/blog/2013/10/26/the-top-5-</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things-to-know-about-cortex-a12</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 Box 11"/>
          <p:cNvSpPr txBox="1">
            <a:spLocks noChangeArrowheads="1"/>
          </p:cNvSpPr>
          <p:nvPr/>
        </p:nvSpPr>
        <p:spPr bwMode="auto">
          <a:xfrm>
            <a:off x="172465" y="2663915"/>
            <a:ext cx="85702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32</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ARM Cortex-A17 MPCore Processor, Technical Reference Manual, 2014,</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http://infocenter.arm.com/help/topic/com.arm.doc.ddi0535b/DDI0535B_cortex_a17_</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r1p0_trm.pdf</a:t>
            </a:r>
          </a:p>
        </p:txBody>
      </p:sp>
      <p:sp>
        <p:nvSpPr>
          <p:cNvPr id="15" name="Text Box 11"/>
          <p:cNvSpPr txBox="1">
            <a:spLocks noChangeArrowheads="1"/>
          </p:cNvSpPr>
          <p:nvPr/>
        </p:nvSpPr>
        <p:spPr bwMode="auto">
          <a:xfrm>
            <a:off x="172465" y="3464946"/>
            <a:ext cx="7784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33</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Cortex-A17 Processor, ARM Cortex-A Series,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http://www.arm.com/products/processors/cortex-a/cortex-a17-processor.php</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9" name="Text Box 11"/>
          <p:cNvSpPr txBox="1">
            <a:spLocks noChangeArrowheads="1"/>
          </p:cNvSpPr>
          <p:nvPr/>
        </p:nvSpPr>
        <p:spPr bwMode="auto">
          <a:xfrm>
            <a:off x="172465" y="4068595"/>
            <a:ext cx="87595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34</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Rosinger S., </a:t>
            </a:r>
            <a:r>
              <a:rPr kumimoji="0" lang="pt-BR" sz="1400" b="0" i="0" u="none" strike="noStrike" kern="1200" cap="none" spc="0" normalizeH="0" baseline="0" noProof="0">
                <a:ln>
                  <a:noFill/>
                </a:ln>
                <a:solidFill>
                  <a:srgbClr val="000000"/>
                </a:solidFill>
                <a:effectLst/>
                <a:uLnTx/>
                <a:uFillTx/>
                <a:latin typeface="Verdana" pitchFamily="34" charset="0"/>
                <a:ea typeface="+mn-ea"/>
                <a:cs typeface="+mn-cs"/>
              </a:rPr>
              <a:t>ARM Cortex-A17/Cortex-A12 processor update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ARM Connected Community,</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Oct. 1 2014, http://community.arm.com/groups/processors/blog/2014/09/30/arm-</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cortex-a17-cortex-a12-processor-update</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 Box 11"/>
          <p:cNvSpPr txBox="1">
            <a:spLocks noChangeArrowheads="1"/>
          </p:cNvSpPr>
          <p:nvPr/>
        </p:nvSpPr>
        <p:spPr bwMode="auto">
          <a:xfrm>
            <a:off x="171040" y="4888210"/>
            <a:ext cx="69197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35</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Cortex-A15 Processor, ARM Cortex-A Series,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http://www.arm.com/products/processors/cortex-a/cortex-a15.php</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Text Box 11"/>
          <p:cNvSpPr txBox="1">
            <a:spLocks noChangeArrowheads="1"/>
          </p:cNvSpPr>
          <p:nvPr/>
        </p:nvSpPr>
        <p:spPr bwMode="auto">
          <a:xfrm>
            <a:off x="169610" y="5499230"/>
            <a:ext cx="8064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36</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Lanier T., Exploring the Design of the Cortex-A15 Processor,</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http://www.arm.com/files/pdf/AT-Exploring_the_Design_of_the_Cortex-A15.pdf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 name="Rectangle 13"/>
          <p:cNvSpPr>
            <a:spLocks noChangeArrowheads="1"/>
          </p:cNvSpPr>
          <p:nvPr/>
        </p:nvSpPr>
        <p:spPr bwMode="auto">
          <a:xfrm>
            <a:off x="2920" y="-805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t>
            </a:r>
          </a:p>
        </p:txBody>
      </p:sp>
    </p:spTree>
    <p:extLst>
      <p:ext uri="{BB962C8B-B14F-4D97-AF65-F5344CB8AC3E}">
        <p14:creationId xmlns:p14="http://schemas.microsoft.com/office/powerpoint/2010/main" val="48378096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8246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38</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Stokes J.,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ARM fills out CPU lineup with Cortex A5</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Ars Technica, Oct. 22 2009,</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http://arstechnica.com/gadgets/2009/10/arm-fills-out-cpu-lineup-with-cortex-a5/</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37</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Greenhalgh P., </a:t>
            </a:r>
            <a:r>
              <a:rPr kumimoji="0" lang="en-US" sz="1400" b="0" i="0" u="none" strike="noStrike" kern="1200" cap="none" spc="0" normalizeH="0" baseline="0" noProof="0" err="1">
                <a:ln>
                  <a:noFill/>
                </a:ln>
                <a:solidFill>
                  <a:srgbClr val="000000"/>
                </a:solidFill>
                <a:effectLst/>
                <a:uLnTx/>
                <a:uFillTx/>
                <a:latin typeface="Verdana"/>
                <a:ea typeface="+mn-ea"/>
                <a:cs typeface="+mn-cs"/>
              </a:rPr>
              <a:t>big.LITTLE</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Processing</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with</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ARM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A15</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&amp;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a:t>
            </a:r>
            <a:r>
              <a:rPr kumimoji="0" lang="hu-HU" sz="1400" b="0" i="0" u="none" strike="noStrike" kern="1200" cap="none" spc="0" normalizeH="0" baseline="0" noProof="0">
                <a:ln>
                  <a:noFill/>
                </a:ln>
                <a:solidFill>
                  <a:srgbClr val="000000"/>
                </a:solidFill>
                <a:effectLst/>
                <a:uLnTx/>
                <a:uFillTx/>
                <a:latin typeface="Verdana"/>
                <a:ea typeface="+mn-ea"/>
                <a:cs typeface="+mn-cs"/>
              </a:rPr>
              <a:t>, White Paper,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Sept. 2011, http://www.arm.com/files/downloads/big_LITTLE_Final_Final.pdf</a:t>
            </a:r>
          </a:p>
        </p:txBody>
      </p:sp>
      <p:sp>
        <p:nvSpPr>
          <p:cNvPr id="13" name="Text Box 11"/>
          <p:cNvSpPr txBox="1">
            <a:spLocks noChangeArrowheads="1"/>
          </p:cNvSpPr>
          <p:nvPr/>
        </p:nvSpPr>
        <p:spPr bwMode="auto">
          <a:xfrm>
            <a:off x="171040" y="1851615"/>
            <a:ext cx="87722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39</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Hruska J.,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ARM Launches New Cortex-A5 As A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Bulkward</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Against Future Atom processors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Hot Hardware, Oct. 23 2009, http://hothardware.com/News/ARM-Launches-New-</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CortexA5-As-A-Bulkward-Against-Future-Atom-processors</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 Box 11"/>
          <p:cNvSpPr txBox="1">
            <a:spLocks noChangeArrowheads="1"/>
          </p:cNvSpPr>
          <p:nvPr/>
        </p:nvSpPr>
        <p:spPr bwMode="auto">
          <a:xfrm>
            <a:off x="172465" y="266391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40</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Cortex-A5 Processor, ARM Cortex-A Series,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http://www.arm.com/products/processors/cortex-a/cortex-a5.php</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5" name="Text Box 11"/>
          <p:cNvSpPr txBox="1">
            <a:spLocks noChangeArrowheads="1"/>
          </p:cNvSpPr>
          <p:nvPr/>
        </p:nvSpPr>
        <p:spPr bwMode="auto">
          <a:xfrm>
            <a:off x="172465" y="3258505"/>
            <a:ext cx="8663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41</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Bhattacharya A.,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Small, Quiet, and Cool</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Power Efficient Processing with the Cortex-A5 </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Processor</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http://www.arm.com/files/pdf/at2_-_power_efficient_processing_with_the_</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cortex-a5_v1.pdf</a:t>
            </a:r>
          </a:p>
        </p:txBody>
      </p:sp>
      <p:sp>
        <p:nvSpPr>
          <p:cNvPr id="19" name="Text Box 11"/>
          <p:cNvSpPr txBox="1">
            <a:spLocks noChangeArrowheads="1"/>
          </p:cNvSpPr>
          <p:nvPr/>
        </p:nvSpPr>
        <p:spPr bwMode="auto">
          <a:xfrm>
            <a:off x="172465" y="4068595"/>
            <a:ext cx="84298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42</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Cortex-</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A5</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The smallest, lowest power Armv7 application processor</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www.hitex.co.uk</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fileadmin</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uk</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-files/pdf/</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ARM%20Seminar%20Presentations</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202013/</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Hitex%20Cortex-A5%20Overview.pdf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 Box 11"/>
          <p:cNvSpPr txBox="1">
            <a:spLocks noChangeArrowheads="1"/>
          </p:cNvSpPr>
          <p:nvPr/>
        </p:nvSpPr>
        <p:spPr bwMode="auto">
          <a:xfrm>
            <a:off x="171040" y="4888210"/>
            <a:ext cx="8972969" cy="73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43</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Flautner K., Heterogeneity to the rescue, Nov. 2011,</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380" b="0" i="0" u="none" strike="noStrike" kern="1200" cap="none" spc="0" normalizeH="0" baseline="0" noProof="0">
                <a:ln>
                  <a:noFill/>
                </a:ln>
                <a:solidFill>
                  <a:srgbClr val="000000"/>
                </a:solidFill>
                <a:effectLst/>
                <a:uLnTx/>
                <a:uFillTx/>
                <a:latin typeface="Verdana" pitchFamily="34" charset="0"/>
                <a:ea typeface="+mn-ea"/>
                <a:cs typeface="+mn-cs"/>
              </a:rPr>
              <a:t>https://www.bscmsrc.eu/sites/default/files/media/arm-heterogenous-mp-november-2011.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380" b="0" i="0" u="none" strike="noStrike" kern="1200" cap="none" spc="0" normalizeH="0" baseline="0" noProof="0">
                <a:ln>
                  <a:noFill/>
                </a:ln>
                <a:solidFill>
                  <a:srgbClr val="000000"/>
                </a:solidFill>
                <a:effectLst/>
                <a:uLnTx/>
                <a:uFillTx/>
                <a:latin typeface="Verdana" pitchFamily="34" charset="0"/>
                <a:ea typeface="+mn-ea"/>
                <a:cs typeface="+mn-cs"/>
              </a:rPr>
              <a:t>          pdf</a:t>
            </a:r>
            <a:endParaRPr kumimoji="0" lang="en-US" sz="138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Text Box 11"/>
          <p:cNvSpPr txBox="1">
            <a:spLocks noChangeArrowheads="1"/>
          </p:cNvSpPr>
          <p:nvPr/>
        </p:nvSpPr>
        <p:spPr bwMode="auto">
          <a:xfrm>
            <a:off x="169610" y="5651085"/>
            <a:ext cx="91040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44</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Shimpi A.L.,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ARM's</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Cortex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A7</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Bringing Cheaper Dual-Core &amp; More Power Efficient High-End </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Devices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AnandTech, Oct. 19 2011, http://www.anandtech.com/show/4991/</a:t>
            </a:r>
          </a:p>
        </p:txBody>
      </p:sp>
      <p:sp>
        <p:nvSpPr>
          <p:cNvPr id="11"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(5)</a:t>
            </a:r>
          </a:p>
        </p:txBody>
      </p:sp>
    </p:spTree>
    <p:extLst>
      <p:ext uri="{BB962C8B-B14F-4D97-AF65-F5344CB8AC3E}">
        <p14:creationId xmlns:p14="http://schemas.microsoft.com/office/powerpoint/2010/main" val="254589322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88438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46</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Goto H., N</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ew</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design of mid-range CPU that ARM has announced "Cortex-A12"</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PC Watch,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June 4 2013,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http://pc.watch.impress.co.jp/docs/column/kaigai/20130604_602106.html</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45</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Cortex-A7 Processor, ARM Cortex-A Series,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http://www.arm.com/products/processors/cortex-a/cortex-a7.php</a:t>
            </a:r>
          </a:p>
        </p:txBody>
      </p:sp>
      <p:sp>
        <p:nvSpPr>
          <p:cNvPr id="13" name="Text Box 11"/>
          <p:cNvSpPr txBox="1">
            <a:spLocks noChangeArrowheads="1"/>
          </p:cNvSpPr>
          <p:nvPr/>
        </p:nvSpPr>
        <p:spPr bwMode="auto">
          <a:xfrm>
            <a:off x="171040" y="1851615"/>
            <a:ext cx="84694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47</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Shimpi A.L.,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ARM's Cortex A57 and Cortex A53: The First 64-bit Armv8 CPU Cores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AnandTech, Oct. 30 2012, http://www.anandtech.com/show/6420/arms-cortex-a57-</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and-cortex-a53-the-first-64bit-armv8-cpu-cores</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 Box 11"/>
          <p:cNvSpPr txBox="1">
            <a:spLocks noChangeArrowheads="1"/>
          </p:cNvSpPr>
          <p:nvPr/>
        </p:nvSpPr>
        <p:spPr bwMode="auto">
          <a:xfrm>
            <a:off x="172465" y="2663915"/>
            <a:ext cx="87869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48</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Smith K.,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Next-Generation</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Solutions: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One Size Does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Not Fit All</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Nov. 2012,</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http://www.armtechforum.com.cn/2012/3_Next-generation_Solutions_One_Size_does_</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not_Fit_All.pdf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5" name="Text Box 11"/>
          <p:cNvSpPr txBox="1">
            <a:spLocks noChangeArrowheads="1"/>
          </p:cNvSpPr>
          <p:nvPr/>
        </p:nvSpPr>
        <p:spPr bwMode="auto">
          <a:xfrm>
            <a:off x="172465" y="3464890"/>
            <a:ext cx="8855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49</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Smythe I., Building the future of 64-bit computing with Armv8-A, June 2014,</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http://www.arm.com/files/event/2014_ARM_Multimedia_Seminar_ARM_Ian_Smythe.pdf</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9" name="Text Box 11"/>
          <p:cNvSpPr txBox="1">
            <a:spLocks noChangeArrowheads="1"/>
          </p:cNvSpPr>
          <p:nvPr/>
        </p:nvSpPr>
        <p:spPr bwMode="auto">
          <a:xfrm>
            <a:off x="172465" y="4068595"/>
            <a:ext cx="88103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50</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Ferguson I.,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ARM Servers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Why, Where, when</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Nov. 27 2012,</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http://openserversummit.com/English/Collaterals/Proceedings/2012/20121127_SA103_</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Ferguson.pdf</a:t>
            </a:r>
          </a:p>
        </p:txBody>
      </p:sp>
      <p:sp>
        <p:nvSpPr>
          <p:cNvPr id="16" name="Text Box 11"/>
          <p:cNvSpPr txBox="1">
            <a:spLocks noChangeArrowheads="1"/>
          </p:cNvSpPr>
          <p:nvPr/>
        </p:nvSpPr>
        <p:spPr bwMode="auto">
          <a:xfrm>
            <a:off x="171040" y="4888210"/>
            <a:ext cx="90099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51</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Crijns K.,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ARM: 20 dollar and 64-bit Android smartphones to be expected</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Hardware.info,</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June 24 2014, http://us.hardware.info/reviews/5386/2/arm-20-dollar-and-64-bit-android-</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smartphones-to-be-expected-android-64-bitn</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Text Box 11"/>
          <p:cNvSpPr txBox="1">
            <a:spLocks noChangeArrowheads="1"/>
          </p:cNvSpPr>
          <p:nvPr/>
        </p:nvSpPr>
        <p:spPr bwMode="auto">
          <a:xfrm>
            <a:off x="169610" y="5712520"/>
            <a:ext cx="6944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52</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Scaling Mobile Compute to the Data Centre, MPSoC’13,</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http://www.mpsoc-forum.org/previous/2013/slides/2-Goodacre.pdf</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Rectangle 13"/>
          <p:cNvSpPr>
            <a:spLocks noChangeArrowheads="1"/>
          </p:cNvSpPr>
          <p:nvPr/>
        </p:nvSpPr>
        <p:spPr bwMode="auto">
          <a:xfrm>
            <a:off x="5645" y="34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(6)</a:t>
            </a:r>
          </a:p>
        </p:txBody>
      </p:sp>
    </p:spTree>
    <p:extLst>
      <p:ext uri="{BB962C8B-B14F-4D97-AF65-F5344CB8AC3E}">
        <p14:creationId xmlns:p14="http://schemas.microsoft.com/office/powerpoint/2010/main" val="12516230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470563"/>
            <a:ext cx="8312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54</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Mandyam L.,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Smartphone Powered Data Centers: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Shifting Toward Energy Efficiency</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http://sites.ieee.org/scv-cs/files/2013/03/IEEE-event-April-slide-upload.pdf</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53</a:t>
            </a:r>
            <a:r>
              <a:rPr kumimoji="0" lang="en-US" sz="1400" b="0" i="0" u="none" strike="noStrike" kern="1200" cap="none" spc="0" normalizeH="0" baseline="0" noProof="0">
                <a:ln>
                  <a:noFill/>
                </a:ln>
                <a:solidFill>
                  <a:srgbClr val="000000"/>
                </a:solidFill>
                <a:effectLst/>
                <a:uLnTx/>
                <a:uFillTx/>
                <a:latin typeface="Verdana"/>
                <a:ea typeface="+mn-ea"/>
                <a:cs typeface="+mn-cs"/>
              </a:rPr>
              <a:t>]: ARM Launches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A50</a:t>
            </a:r>
            <a:r>
              <a:rPr kumimoji="0" lang="en-US" sz="1400" b="0" i="0" u="none" strike="noStrike" kern="1200" cap="none" spc="0" normalizeH="0" baseline="0" noProof="0">
                <a:ln>
                  <a:noFill/>
                </a:ln>
                <a:solidFill>
                  <a:srgbClr val="000000"/>
                </a:solidFill>
                <a:effectLst/>
                <a:uLnTx/>
                <a:uFillTx/>
                <a:latin typeface="Verdana"/>
                <a:ea typeface="+mn-ea"/>
                <a:cs typeface="+mn-cs"/>
              </a:rPr>
              <a:t> Series, the World's Most Energy-Efficient 64-bit Processors</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TechPowerUp, Oct. 30 2012, http://www.techpowerup.com/174709/arm-launches-cortex-</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a50-series-the-worlds-most-energy-efficient-64-bit-processors.html</a:t>
            </a:r>
          </a:p>
        </p:txBody>
      </p:sp>
      <p:sp>
        <p:nvSpPr>
          <p:cNvPr id="13" name="Text Box 11"/>
          <p:cNvSpPr txBox="1">
            <a:spLocks noChangeArrowheads="1"/>
          </p:cNvSpPr>
          <p:nvPr/>
        </p:nvSpPr>
        <p:spPr bwMode="auto">
          <a:xfrm>
            <a:off x="171040" y="2062943"/>
            <a:ext cx="8995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55</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Anthony S.,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ARM says $20 smartphones coming this year, shows off 64-bit Cortex-A53 and </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A57 performance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Extreme Tech, May 6 2014, http://www.extremetech.com/computing/</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181935-arm-says-20-smartphones-coming-this-year-shows-off-64-bit-cortex-a53-and-</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a57-performance</a:t>
            </a:r>
          </a:p>
        </p:txBody>
      </p:sp>
      <p:sp>
        <p:nvSpPr>
          <p:cNvPr id="6" name="Text Box 11"/>
          <p:cNvSpPr txBox="1">
            <a:spLocks noChangeArrowheads="1"/>
          </p:cNvSpPr>
          <p:nvPr/>
        </p:nvSpPr>
        <p:spPr bwMode="auto">
          <a:xfrm>
            <a:off x="172465" y="3088010"/>
            <a:ext cx="7479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56</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Merritt R.,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ARM stretches out with A5 core, graphics, FPGAs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Oct. 21 2009,</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http://www.embedded.com/print/4085371</a:t>
            </a:r>
          </a:p>
        </p:txBody>
      </p:sp>
      <p:sp>
        <p:nvSpPr>
          <p:cNvPr id="7" name="Text Box 11"/>
          <p:cNvSpPr txBox="1">
            <a:spLocks noChangeArrowheads="1"/>
          </p:cNvSpPr>
          <p:nvPr/>
        </p:nvSpPr>
        <p:spPr bwMode="auto">
          <a:xfrm>
            <a:off x="172465" y="3689505"/>
            <a:ext cx="89925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57</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Cormie D., The ARM11 Microarchitecture, April 2002</a:t>
            </a:r>
            <a:endParaRPr kumimoji="0" lang="en-GB"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https://www.hashimi.ws/cs214/ref_doc/ARM11%20Microarchitecture%20White%20Paper</a:t>
            </a:r>
            <a:r>
              <a:rPr kumimoji="0" lang="en-GB" sz="1400" b="0" i="0" u="none" strike="noStrike" kern="1200" cap="none" spc="0" normalizeH="0" baseline="0" noProof="0">
                <a:ln>
                  <a:noFill/>
                </a:ln>
                <a:solidFill>
                  <a:srgbClr val="000000"/>
                </a:solidFill>
                <a:effectLst/>
                <a:uLnTx/>
                <a:uFillTx/>
                <a:latin typeface="Verdana" pitchFamily="34" charset="0"/>
                <a:ea typeface="+mn-ea"/>
                <a:cs typeface="+mn-cs"/>
              </a:rPr>
              <a: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pdf</a:t>
            </a:r>
          </a:p>
        </p:txBody>
      </p:sp>
      <p:sp>
        <p:nvSpPr>
          <p:cNvPr id="8" name="Text Box 11"/>
          <p:cNvSpPr txBox="1">
            <a:spLocks noChangeArrowheads="1"/>
          </p:cNvSpPr>
          <p:nvPr/>
        </p:nvSpPr>
        <p:spPr bwMode="auto">
          <a:xfrm>
            <a:off x="172465" y="4386193"/>
            <a:ext cx="85542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58</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Exynos 5 Octa, Block Diagram,</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http://www.samsung.com/global/business/semiconductor/product/application/detail?</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productId</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=7978&amp;iaId=2341</a:t>
            </a:r>
          </a:p>
        </p:txBody>
      </p:sp>
      <p:sp>
        <p:nvSpPr>
          <p:cNvPr id="9" name="Text Box 11"/>
          <p:cNvSpPr txBox="1">
            <a:spLocks noChangeArrowheads="1"/>
          </p:cNvSpPr>
          <p:nvPr/>
        </p:nvSpPr>
        <p:spPr bwMode="auto">
          <a:xfrm>
            <a:off x="171035" y="5200978"/>
            <a:ext cx="89616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59</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Grabham D</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From a small Acorn to 37 billion chips: ARM's ascent to tech superpower,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Techradar, July 19 2013, http://www.techradar.com/news/computing/from-a-small-acorn-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to-37-billion-chips-arm-s-ascent-to-tech-superpower-1167034</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 name="Text Box 11"/>
          <p:cNvSpPr txBox="1">
            <a:spLocks noChangeArrowheads="1"/>
          </p:cNvSpPr>
          <p:nvPr/>
        </p:nvSpPr>
        <p:spPr bwMode="auto">
          <a:xfrm>
            <a:off x="177940" y="6015898"/>
            <a:ext cx="8825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60</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The ARM Architecture, http://www.eng.auburn.edu/~strouce/DaTseminar/UniPres07s.pdf</a:t>
            </a:r>
          </a:p>
        </p:txBody>
      </p:sp>
      <p:sp>
        <p:nvSpPr>
          <p:cNvPr id="11" name="Text Box 11"/>
          <p:cNvSpPr txBox="1">
            <a:spLocks noChangeArrowheads="1"/>
          </p:cNvSpPr>
          <p:nvPr/>
        </p:nvSpPr>
        <p:spPr bwMode="auto">
          <a:xfrm>
            <a:off x="177940" y="6406588"/>
            <a:ext cx="760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61</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Wikipedia</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ARM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architecture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http://en.wikipedia.org/wiki/ARM_architecture</a:t>
            </a:r>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(7)</a:t>
            </a:r>
          </a:p>
        </p:txBody>
      </p:sp>
    </p:spTree>
    <p:extLst>
      <p:ext uri="{BB962C8B-B14F-4D97-AF65-F5344CB8AC3E}">
        <p14:creationId xmlns:p14="http://schemas.microsoft.com/office/powerpoint/2010/main" val="158735746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2330"/>
            <a:ext cx="90097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63</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Lemieux J., Introduction to ARM thumb, Embedded, Sept. 24 2003, http://www.embedded.</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com/electronics-blogs/beginner-s-corner/4024632/Introduction-to-ARM-thumb</a:t>
            </a: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62</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Levy M., The History of The ARM Architecture: From Inception to IPO,</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a:t>
            </a:r>
            <a:r>
              <a:rPr kumimoji="0" lang="en-US" sz="1400" b="0" i="0" u="none" strike="noStrike" kern="1200" cap="none" spc="0" normalizeH="0" baseline="0" noProof="0" err="1">
                <a:ln>
                  <a:noFill/>
                </a:ln>
                <a:solidFill>
                  <a:srgbClr val="000000"/>
                </a:solidFill>
                <a:effectLst/>
                <a:uLnTx/>
                <a:uFillTx/>
                <a:latin typeface="Verdana"/>
                <a:ea typeface="+mn-ea"/>
                <a:cs typeface="+mn-cs"/>
              </a:rPr>
              <a:t>www.reds.ch</a:t>
            </a:r>
            <a:r>
              <a:rPr kumimoji="0" lang="en-US" sz="1400" b="0" i="0" u="none" strike="noStrike" kern="1200" cap="none" spc="0" normalizeH="0" baseline="0" noProof="0">
                <a:ln>
                  <a:noFill/>
                </a:ln>
                <a:solidFill>
                  <a:srgbClr val="000000"/>
                </a:solidFill>
                <a:effectLst/>
                <a:uLnTx/>
                <a:uFillTx/>
                <a:latin typeface="Verdana"/>
                <a:ea typeface="+mn-ea"/>
                <a:cs typeface="+mn-cs"/>
              </a:rPr>
              <a:t>/share/</a:t>
            </a:r>
            <a:r>
              <a:rPr kumimoji="0" lang="en-US" sz="1400" b="0" i="0" u="none" strike="noStrike" kern="1200" cap="none" spc="0" normalizeH="0" baseline="0" noProof="0" err="1">
                <a:ln>
                  <a:noFill/>
                </a:ln>
                <a:solidFill>
                  <a:srgbClr val="000000"/>
                </a:solidFill>
                <a:effectLst/>
                <a:uLnTx/>
                <a:uFillTx/>
                <a:latin typeface="Verdana"/>
                <a:ea typeface="+mn-ea"/>
                <a:cs typeface="+mn-cs"/>
              </a:rPr>
              <a:t>cours</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ReCo</a:t>
            </a:r>
            <a:r>
              <a:rPr kumimoji="0" lang="en-US" sz="1400" b="0" i="0" u="none" strike="noStrike" kern="1200" cap="none" spc="0" normalizeH="0" baseline="0" noProof="0">
                <a:ln>
                  <a:noFill/>
                </a:ln>
                <a:solidFill>
                  <a:srgbClr val="000000"/>
                </a:solidFill>
                <a:effectLst/>
                <a:uLnTx/>
                <a:uFillTx/>
                <a:latin typeface="Verdana"/>
                <a:ea typeface="+mn-ea"/>
                <a:cs typeface="+mn-cs"/>
              </a:rPr>
              <a:t>/documents/</a:t>
            </a:r>
            <a:r>
              <a:rPr kumimoji="0" lang="en-US" sz="1400" b="0" i="0" u="none" strike="noStrike" kern="1200" cap="none" spc="0" normalizeH="0" baseline="0" noProof="0" err="1">
                <a:ln>
                  <a:noFill/>
                </a:ln>
                <a:solidFill>
                  <a:srgbClr val="000000"/>
                </a:solidFill>
                <a:effectLst/>
                <a:uLnTx/>
                <a:uFillTx/>
                <a:latin typeface="Verdana"/>
                <a:ea typeface="+mn-ea"/>
                <a:cs typeface="+mn-cs"/>
              </a:rPr>
              <a:t>TheHistoryOfTheArmArchitecture.pdf</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3" name="Text Box 11"/>
          <p:cNvSpPr txBox="1">
            <a:spLocks noChangeArrowheads="1"/>
          </p:cNvSpPr>
          <p:nvPr/>
        </p:nvSpPr>
        <p:spPr bwMode="auto">
          <a:xfrm>
            <a:off x="171040" y="1844710"/>
            <a:ext cx="8245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64</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ARM Processor Architecture,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http://www.arm.com/products/processors/instruction-set-architectures/index.php</a:t>
            </a:r>
          </a:p>
        </p:txBody>
      </p:sp>
      <p:sp>
        <p:nvSpPr>
          <p:cNvPr id="6" name="Text Box 11"/>
          <p:cNvSpPr txBox="1">
            <a:spLocks noChangeArrowheads="1"/>
          </p:cNvSpPr>
          <p:nvPr/>
        </p:nvSpPr>
        <p:spPr bwMode="auto">
          <a:xfrm>
            <a:off x="172465" y="2448415"/>
            <a:ext cx="68007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65</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ARM Architecture Reference Manual</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Armv5</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DDI0100E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June 2000</a:t>
            </a:r>
          </a:p>
        </p:txBody>
      </p:sp>
      <p:sp>
        <p:nvSpPr>
          <p:cNvPr id="7" name="Text Box 11"/>
          <p:cNvSpPr txBox="1">
            <a:spLocks noChangeArrowheads="1"/>
          </p:cNvSpPr>
          <p:nvPr/>
        </p:nvSpPr>
        <p:spPr bwMode="auto">
          <a:xfrm>
            <a:off x="172465" y="2827505"/>
            <a:ext cx="89150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66</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ARM Architecture Reference Manual, Armv8, 2013, http://www.myir-tech.com/down/arm/</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arch/Armv8-A_Architecture_Reference_Manual_%28Issue_A.a%29.pdf</a:t>
            </a:r>
          </a:p>
        </p:txBody>
      </p:sp>
      <p:sp>
        <p:nvSpPr>
          <p:cNvPr id="8" name="Text Box 11"/>
          <p:cNvSpPr txBox="1">
            <a:spLocks noChangeArrowheads="1"/>
          </p:cNvSpPr>
          <p:nvPr/>
        </p:nvSpPr>
        <p:spPr bwMode="auto">
          <a:xfrm>
            <a:off x="172465" y="3429000"/>
            <a:ext cx="91351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67</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Porthouse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C.,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Use ARM DBX hardware extensions to accelerate Java in space-constrained </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embedded apps</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Embedded</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Oct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18 2007, http://www.embedded.com/design/prototyping-</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and-development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/4007206/3/</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PRODUCT-HOW-TO-Use-ARM-DBX-hardware-extensions-to-</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accelerate-Java-in-space-constrained-embedded-apps</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 name="Text Box 11"/>
          <p:cNvSpPr txBox="1">
            <a:spLocks noChangeArrowheads="1"/>
          </p:cNvSpPr>
          <p:nvPr/>
        </p:nvSpPr>
        <p:spPr bwMode="auto">
          <a:xfrm>
            <a:off x="171035" y="4461961"/>
            <a:ext cx="87244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68</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ARM Security Technology</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Building a Secure System using</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err="1">
                <a:ln>
                  <a:noFill/>
                </a:ln>
                <a:solidFill>
                  <a:srgbClr val="000000"/>
                </a:solidFill>
                <a:effectLst/>
                <a:uLnTx/>
                <a:uFillTx/>
                <a:latin typeface="Verdana" pitchFamily="34" charset="0"/>
                <a:ea typeface="+mn-ea"/>
                <a:cs typeface="+mn-cs"/>
              </a:rPr>
              <a:t>TrustZone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Technology</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2009,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http://infocenter.arm.com/help/topic/com.arm.doc.prd29-genc-009492c/PRD29-GENC-</a:t>
            </a: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009492C_trustzone_security_whitepaper.pdf</a:t>
            </a:r>
          </a:p>
        </p:txBody>
      </p:sp>
      <p:sp>
        <p:nvSpPr>
          <p:cNvPr id="10" name="Text Box 11"/>
          <p:cNvSpPr txBox="1">
            <a:spLocks noChangeArrowheads="1"/>
          </p:cNvSpPr>
          <p:nvPr/>
        </p:nvSpPr>
        <p:spPr bwMode="auto">
          <a:xfrm>
            <a:off x="172465" y="5274205"/>
            <a:ext cx="9042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69</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ARM Cortex-A53 MPCore Processor Technical Reference Manual, Cryptography Extension,</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2013-2014, </a:t>
            </a:r>
            <a:endParaRPr kumimoji="0" lang="en-GB"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http://infocenter.arm.com/help/index.jsp?topic=/com.arm.doc.ddi0500e/CJHDEBAF.html</a:t>
            </a:r>
          </a:p>
        </p:txBody>
      </p:sp>
      <p:sp>
        <p:nvSpPr>
          <p:cNvPr id="11" name="Rectangle 13"/>
          <p:cNvSpPr>
            <a:spLocks noChangeArrowheads="1"/>
          </p:cNvSpPr>
          <p:nvPr/>
        </p:nvSpPr>
        <p:spPr bwMode="auto">
          <a:xfrm>
            <a:off x="0" y="248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(8)</a:t>
            </a:r>
          </a:p>
        </p:txBody>
      </p:sp>
    </p:spTree>
    <p:extLst>
      <p:ext uri="{BB962C8B-B14F-4D97-AF65-F5344CB8AC3E}">
        <p14:creationId xmlns:p14="http://schemas.microsoft.com/office/powerpoint/2010/main" val="3118630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
            <a:ext cx="9144000" cy="393700"/>
          </a:xfrm>
        </p:spPr>
        <p:txBody>
          <a:bodyPr/>
          <a:lstStyle/>
          <a:p>
            <a:r>
              <a:rPr lang="hu-HU" sz="1700">
                <a:solidFill>
                  <a:srgbClr val="FFFFFF"/>
                </a:solidFill>
              </a:rPr>
              <a:t>1. </a:t>
            </a:r>
            <a:r>
              <a:rPr lang="hu-HU" sz="1700" err="1">
                <a:solidFill>
                  <a:srgbClr val="FFFFFF"/>
                </a:solidFill>
              </a:rPr>
              <a:t>Introduction</a:t>
            </a:r>
            <a:r>
              <a:rPr lang="hu-HU" sz="1700">
                <a:solidFill>
                  <a:srgbClr val="FFFFFF"/>
                </a:solidFill>
              </a:rPr>
              <a:t> </a:t>
            </a:r>
            <a:r>
              <a:rPr lang="hu-HU" sz="1700" err="1">
                <a:solidFill>
                  <a:srgbClr val="FFFFFF"/>
                </a:solidFill>
              </a:rPr>
              <a:t>to</a:t>
            </a:r>
            <a:r>
              <a:rPr lang="hu-HU" sz="1700">
                <a:solidFill>
                  <a:srgbClr val="FFFFFF"/>
                </a:solidFill>
              </a:rPr>
              <a:t> </a:t>
            </a:r>
            <a:r>
              <a:rPr lang="en-US" sz="1700">
                <a:solidFill>
                  <a:srgbClr val="FFFFFF"/>
                </a:solidFill>
              </a:rPr>
              <a:t>ARM </a:t>
            </a:r>
            <a:r>
              <a:rPr lang="hu-HU" sz="1700">
                <a:solidFill>
                  <a:srgbClr val="FFFFFF"/>
                </a:solidFill>
              </a:rPr>
              <a:t>(</a:t>
            </a:r>
            <a:r>
              <a:rPr lang="en-US" sz="1700">
                <a:solidFill>
                  <a:srgbClr val="FFFFFF"/>
                </a:solidFill>
              </a:rPr>
              <a:t>13</a:t>
            </a:r>
            <a:r>
              <a:rPr lang="hu-HU" sz="1700">
                <a:solidFill>
                  <a:srgbClr val="FFFFFF"/>
                </a:solidFill>
              </a:rPr>
              <a:t>)</a:t>
            </a:r>
            <a:endParaRPr lang="en-US" sz="1700"/>
          </a:p>
        </p:txBody>
      </p:sp>
      <p:sp>
        <p:nvSpPr>
          <p:cNvPr id="4" name="TextBox 3"/>
          <p:cNvSpPr txBox="1"/>
          <p:nvPr/>
        </p:nvSpPr>
        <p:spPr>
          <a:xfrm>
            <a:off x="115888" y="440668"/>
            <a:ext cx="6720942" cy="369332"/>
          </a:xfrm>
          <a:prstGeom prst="rect">
            <a:avLst/>
          </a:prstGeom>
          <a:noFill/>
        </p:spPr>
        <p:txBody>
          <a:bodyPr wrap="square" rtlCol="0">
            <a:spAutoFit/>
          </a:bodyPr>
          <a:lstStyle/>
          <a:p>
            <a:r>
              <a:rPr lang="en-US">
                <a:solidFill>
                  <a:schemeClr val="accent6"/>
                </a:solidFill>
              </a:rPr>
              <a:t>Total number of ARM-based chips shipped until 10/2021</a:t>
            </a:r>
          </a:p>
        </p:txBody>
      </p:sp>
      <p:sp>
        <p:nvSpPr>
          <p:cNvPr id="5" name="TextBox 4"/>
          <p:cNvSpPr txBox="1"/>
          <p:nvPr/>
        </p:nvSpPr>
        <p:spPr>
          <a:xfrm>
            <a:off x="116539" y="864005"/>
            <a:ext cx="8460906" cy="584775"/>
          </a:xfrm>
          <a:prstGeom prst="rect">
            <a:avLst/>
          </a:prstGeom>
          <a:noFill/>
        </p:spPr>
        <p:txBody>
          <a:bodyPr wrap="none" rtlCol="0">
            <a:spAutoFit/>
          </a:bodyPr>
          <a:lstStyle/>
          <a:p>
            <a:r>
              <a:rPr lang="en-US" sz="1600"/>
              <a:t>As ARM announced, </a:t>
            </a:r>
            <a:r>
              <a:rPr lang="en-US" sz="1600">
                <a:solidFill>
                  <a:srgbClr val="0070C0"/>
                </a:solidFill>
              </a:rPr>
              <a:t>until 10/2021 </a:t>
            </a:r>
            <a:r>
              <a:rPr lang="en-US" sz="1600"/>
              <a:t>there were </a:t>
            </a:r>
            <a:r>
              <a:rPr lang="en-US" sz="1600">
                <a:solidFill>
                  <a:srgbClr val="0070C0"/>
                </a:solidFill>
              </a:rPr>
              <a:t>over 200 billion </a:t>
            </a:r>
            <a:r>
              <a:rPr lang="en-US" sz="1600"/>
              <a:t>chips shipped with</a:t>
            </a:r>
          </a:p>
          <a:p>
            <a:r>
              <a:rPr lang="en-US" sz="1600"/>
              <a:t>  their ISA [</a:t>
            </a:r>
            <a:r>
              <a:rPr lang="hu-HU" sz="1600"/>
              <a:t>167</a:t>
            </a:r>
            <a:r>
              <a:rPr lang="en-US" sz="1600"/>
              <a:t>].</a:t>
            </a:r>
          </a:p>
        </p:txBody>
      </p:sp>
    </p:spTree>
    <p:extLst>
      <p:ext uri="{BB962C8B-B14F-4D97-AF65-F5344CB8AC3E}">
        <p14:creationId xmlns:p14="http://schemas.microsoft.com/office/powerpoint/2010/main" val="2506494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70</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Shilov A., </a:t>
            </a:r>
            <a:r>
              <a:rPr kumimoji="0" lang="en-US" sz="1400" b="0" i="0" u="none" strike="noStrike" kern="1200" cap="none" spc="0" normalizeH="0" baseline="0" noProof="0">
                <a:ln>
                  <a:noFill/>
                </a:ln>
                <a:solidFill>
                  <a:srgbClr val="000000"/>
                </a:solidFill>
                <a:effectLst/>
                <a:uLnTx/>
                <a:uFillTx/>
                <a:latin typeface="Verdana"/>
                <a:ea typeface="+mn-ea"/>
                <a:cs typeface="+mn-cs"/>
              </a:rPr>
              <a:t>ARM’s high-end ‘Ares’ core for 10nm </a:t>
            </a:r>
            <a:r>
              <a:rPr kumimoji="0" lang="en-US" sz="1400" b="0" i="0" u="none" strike="noStrike" kern="1200" cap="none" spc="0" normalizeH="0" baseline="0" noProof="0" err="1">
                <a:ln>
                  <a:noFill/>
                </a:ln>
                <a:solidFill>
                  <a:srgbClr val="000000"/>
                </a:solidFill>
                <a:effectLst/>
                <a:uLnTx/>
                <a:uFillTx/>
                <a:latin typeface="Verdana"/>
                <a:ea typeface="+mn-ea"/>
                <a:cs typeface="+mn-cs"/>
              </a:rPr>
              <a:t>SoCs</a:t>
            </a:r>
            <a:r>
              <a:rPr kumimoji="0" lang="en-US" sz="1400" b="0" i="0" u="none" strike="noStrike" kern="1200" cap="none" spc="0" normalizeH="0" baseline="0" noProof="0">
                <a:ln>
                  <a:noFill/>
                </a:ln>
                <a:solidFill>
                  <a:srgbClr val="000000"/>
                </a:solidFill>
                <a:effectLst/>
                <a:uLnTx/>
                <a:uFillTx/>
                <a:latin typeface="Verdana"/>
                <a:ea typeface="+mn-ea"/>
                <a:cs typeface="+mn-cs"/>
              </a:rPr>
              <a:t> may be unveiled next year</a:t>
            </a:r>
            <a:r>
              <a:rPr kumimoji="0" lang="hu-HU" sz="1400" b="0" i="0" u="none" strike="noStrike" kern="1200" cap="none" spc="0" normalizeH="0" baseline="0" noProof="0">
                <a:ln>
                  <a:noFill/>
                </a:ln>
                <a:solidFill>
                  <a:srgbClr val="000000"/>
                </a:solidFill>
                <a:effectLst/>
                <a:uLnTx/>
                <a:uFillTx/>
                <a:latin typeface="Verdana"/>
                <a:ea typeface="+mn-ea"/>
                <a:cs typeface="+mn-cs"/>
              </a:rPr>
              <a:t>, KitGuru,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May 16 2015, http://www.kitguru.net/components/cpu/anton-shilov/arms-high-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performance-ares-core-may-be-unleashed-next-year/</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3" name="Text Box 11"/>
          <p:cNvSpPr txBox="1">
            <a:spLocks noChangeArrowheads="1"/>
          </p:cNvSpPr>
          <p:nvPr/>
        </p:nvSpPr>
        <p:spPr bwMode="auto">
          <a:xfrm>
            <a:off x="171040" y="1477355"/>
            <a:ext cx="6320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71</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Goto H., ARM Cortex-A57 Block Diagram,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http://images.anandtech.com/doci/8718/Hiroshige.Goto.png</a:t>
            </a:r>
          </a:p>
        </p:txBody>
      </p:sp>
      <p:sp>
        <p:nvSpPr>
          <p:cNvPr id="7" name="Text Box 11"/>
          <p:cNvSpPr txBox="1">
            <a:spLocks noChangeArrowheads="1"/>
          </p:cNvSpPr>
          <p:nvPr/>
        </p:nvSpPr>
        <p:spPr bwMode="auto">
          <a:xfrm>
            <a:off x="172465" y="2078850"/>
            <a:ext cx="8092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72</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Wasson S., Inside ARM's Cortex-A72 microarchitecture, TechReport, May 1 2015,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http://techreport.com/review/28189/inside-arm-cortex-a72-microarchitecture</a:t>
            </a:r>
          </a:p>
        </p:txBody>
      </p:sp>
      <p:sp>
        <p:nvSpPr>
          <p:cNvPr id="2" name="TextBox 1"/>
          <p:cNvSpPr txBox="1"/>
          <p:nvPr/>
        </p:nvSpPr>
        <p:spPr>
          <a:xfrm>
            <a:off x="188404" y="2725350"/>
            <a:ext cx="73413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[73]: </a:t>
            </a:r>
            <a:r>
              <a:rPr kumimoji="0" lang="en-US" sz="1400" b="0" i="0" u="none" strike="noStrike" kern="1200" cap="none" spc="0" normalizeH="0" baseline="0" noProof="0" err="1">
                <a:ln>
                  <a:noFill/>
                </a:ln>
                <a:solidFill>
                  <a:srgbClr val="000000"/>
                </a:solidFill>
                <a:effectLst/>
                <a:uLnTx/>
                <a:uFillTx/>
                <a:latin typeface="Verdana"/>
                <a:ea typeface="+mn-ea"/>
                <a:cs typeface="+mn-cs"/>
              </a:rPr>
              <a:t>Citizendium</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Java platform</a:t>
            </a:r>
            <a:r>
              <a:rPr kumimoji="0" lang="hu-HU" sz="1400" b="0" i="0" u="none" strike="noStrike" kern="1200" cap="none" spc="0" normalizeH="0" baseline="0" noProof="0">
                <a:ln>
                  <a:noFill/>
                </a:ln>
                <a:solidFill>
                  <a:srgbClr val="000000"/>
                </a:solidFill>
                <a:effectLst/>
                <a:uLnTx/>
                <a:uFillTx/>
                <a:latin typeface="Verdana"/>
                <a:ea typeface="+mn-ea"/>
                <a:cs typeface="+mn-cs"/>
              </a:rPr>
              <a:t>, http://en.citizendium.org/wiki/Java_platform</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3" name="TextBox 2"/>
          <p:cNvSpPr txBox="1"/>
          <p:nvPr/>
        </p:nvSpPr>
        <p:spPr>
          <a:xfrm>
            <a:off x="171040" y="3111811"/>
            <a:ext cx="848296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[74]: Wasson S., </a:t>
            </a:r>
            <a:r>
              <a:rPr kumimoji="0" lang="en-US" sz="1400" b="0" i="0" u="none" strike="noStrike" kern="1200" cap="none" spc="0" normalizeH="0" baseline="0" noProof="0">
                <a:ln>
                  <a:noFill/>
                </a:ln>
                <a:solidFill>
                  <a:srgbClr val="000000"/>
                </a:solidFill>
                <a:effectLst/>
                <a:uLnTx/>
                <a:uFillTx/>
                <a:latin typeface="Verdana"/>
                <a:ea typeface="+mn-ea"/>
                <a:cs typeface="+mn-cs"/>
              </a:rPr>
              <a:t>Samsung's Galaxy Note 4 with the </a:t>
            </a:r>
            <a:r>
              <a:rPr kumimoji="0" lang="en-US" sz="1400" b="0" i="0" u="none" strike="noStrike" kern="1200" cap="none" spc="0" normalizeH="0" baseline="0" noProof="0" err="1">
                <a:ln>
                  <a:noFill/>
                </a:ln>
                <a:solidFill>
                  <a:srgbClr val="000000"/>
                </a:solidFill>
                <a:effectLst/>
                <a:uLnTx/>
                <a:uFillTx/>
                <a:latin typeface="Verdana"/>
                <a:ea typeface="+mn-ea"/>
                <a:cs typeface="+mn-cs"/>
              </a:rPr>
              <a:t>Exynos</a:t>
            </a:r>
            <a:r>
              <a:rPr kumimoji="0" lang="en-US" sz="1400" b="0" i="0" u="none" strike="noStrike" kern="1200" cap="none" spc="0" normalizeH="0" baseline="0" noProof="0">
                <a:ln>
                  <a:noFill/>
                </a:ln>
                <a:solidFill>
                  <a:srgbClr val="000000"/>
                </a:solidFill>
                <a:effectLst/>
                <a:uLnTx/>
                <a:uFillTx/>
                <a:latin typeface="Verdana"/>
                <a:ea typeface="+mn-ea"/>
                <a:cs typeface="+mn-cs"/>
              </a:rPr>
              <a:t> 5433 processor</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TechReport</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01/31/2015, http://techreport.com/review/27539/samsung-galaxy-note-4-with-the-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exynos-5433-processor/2</a:t>
            </a:r>
          </a:p>
        </p:txBody>
      </p:sp>
      <p:sp>
        <p:nvSpPr>
          <p:cNvPr id="4" name="TextBox 3"/>
          <p:cNvSpPr txBox="1"/>
          <p:nvPr/>
        </p:nvSpPr>
        <p:spPr>
          <a:xfrm>
            <a:off x="171613" y="3928895"/>
            <a:ext cx="846064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[75]: </a:t>
            </a:r>
            <a:r>
              <a:rPr kumimoji="0" lang="en-US" sz="1400" b="0" i="0" u="none" strike="noStrike" kern="1200" cap="none" spc="0" normalizeH="0" baseline="0" noProof="0" err="1">
                <a:ln>
                  <a:noFill/>
                </a:ln>
                <a:solidFill>
                  <a:srgbClr val="000000"/>
                </a:solidFill>
                <a:effectLst/>
                <a:uLnTx/>
                <a:uFillTx/>
                <a:latin typeface="Verdana"/>
                <a:ea typeface="+mn-ea"/>
                <a:cs typeface="+mn-cs"/>
              </a:rPr>
              <a:t>Frumusanu</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A. &amp; </a:t>
            </a:r>
            <a:r>
              <a:rPr kumimoji="0" lang="en-US" sz="1400" b="0" i="0" u="none" strike="noStrike" kern="1200" cap="none" spc="0" normalizeH="0" baseline="0" noProof="0">
                <a:ln>
                  <a:noFill/>
                </a:ln>
                <a:solidFill>
                  <a:srgbClr val="000000"/>
                </a:solidFill>
                <a:effectLst/>
                <a:uLnTx/>
                <a:uFillTx/>
                <a:latin typeface="Verdana"/>
                <a:ea typeface="+mn-ea"/>
                <a:cs typeface="+mn-cs"/>
              </a:rPr>
              <a:t>Smith </a:t>
            </a:r>
            <a:r>
              <a:rPr kumimoji="0" lang="hu-HU" sz="1400" b="0" i="0" u="none" strike="noStrike" kern="1200" cap="none" spc="0" normalizeH="0" baseline="0" noProof="0">
                <a:ln>
                  <a:noFill/>
                </a:ln>
                <a:solidFill>
                  <a:srgbClr val="000000"/>
                </a:solidFill>
                <a:effectLst/>
                <a:uLnTx/>
                <a:uFillTx/>
                <a:latin typeface="Verdana"/>
                <a:ea typeface="+mn-ea"/>
                <a:cs typeface="+mn-cs"/>
              </a:rPr>
              <a:t>R., </a:t>
            </a:r>
            <a:r>
              <a:rPr kumimoji="0" lang="en-US" sz="1400" b="0" i="0" u="none" strike="noStrike" kern="1200" cap="none" spc="0" normalizeH="0" baseline="0" noProof="0">
                <a:ln>
                  <a:noFill/>
                </a:ln>
                <a:solidFill>
                  <a:srgbClr val="000000"/>
                </a:solidFill>
                <a:effectLst/>
                <a:uLnTx/>
                <a:uFillTx/>
                <a:latin typeface="Verdana"/>
                <a:ea typeface="+mn-ea"/>
                <a:cs typeface="+mn-cs"/>
              </a:rPr>
              <a:t>ARM </a:t>
            </a:r>
            <a:r>
              <a:rPr kumimoji="0" lang="en-US" sz="1400" b="0" i="0" u="none" strike="noStrike" kern="1200" cap="none" spc="0" normalizeH="0" baseline="0" noProof="0" err="1">
                <a:ln>
                  <a:noFill/>
                </a:ln>
                <a:solidFill>
                  <a:srgbClr val="000000"/>
                </a:solidFill>
                <a:effectLst/>
                <a:uLnTx/>
                <a:uFillTx/>
                <a:latin typeface="Verdana"/>
                <a:ea typeface="+mn-ea"/>
                <a:cs typeface="+mn-cs"/>
              </a:rPr>
              <a:t>A53</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A57</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T760</a:t>
            </a:r>
            <a:r>
              <a:rPr kumimoji="0" lang="en-US" sz="1400" b="0" i="0" u="none" strike="noStrike" kern="1200" cap="none" spc="0" normalizeH="0" baseline="0" noProof="0">
                <a:ln>
                  <a:noFill/>
                </a:ln>
                <a:solidFill>
                  <a:srgbClr val="000000"/>
                </a:solidFill>
                <a:effectLst/>
                <a:uLnTx/>
                <a:uFillTx/>
                <a:latin typeface="Verdana"/>
                <a:ea typeface="+mn-ea"/>
                <a:cs typeface="+mn-cs"/>
              </a:rPr>
              <a:t> investigated - Samsung Galaxy Note 4</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Exynos</a:t>
            </a:r>
            <a:r>
              <a:rPr kumimoji="0" lang="en-US" sz="1400" b="0" i="0" u="none" strike="noStrike" kern="1200" cap="none" spc="0" normalizeH="0" baseline="0" noProof="0">
                <a:ln>
                  <a:noFill/>
                </a:ln>
                <a:solidFill>
                  <a:srgbClr val="000000"/>
                </a:solidFill>
                <a:effectLst/>
                <a:uLnTx/>
                <a:uFillTx/>
                <a:latin typeface="Verdana"/>
                <a:ea typeface="+mn-ea"/>
                <a:cs typeface="+mn-cs"/>
              </a:rPr>
              <a:t> Review</a:t>
            </a:r>
            <a:r>
              <a:rPr kumimoji="0" lang="hu-HU" sz="1400" b="0" i="0" u="none" strike="noStrike" kern="1200" cap="none" spc="0" normalizeH="0" baseline="0" noProof="0">
                <a:ln>
                  <a:noFill/>
                </a:ln>
                <a:solidFill>
                  <a:srgbClr val="000000"/>
                </a:solidFill>
                <a:effectLst/>
                <a:uLnTx/>
                <a:uFillTx/>
                <a:latin typeface="Verdana"/>
                <a:ea typeface="+mn-ea"/>
                <a:cs typeface="+mn-cs"/>
              </a:rPr>
              <a:t>, AnandTech, </a:t>
            </a:r>
            <a:r>
              <a:rPr kumimoji="0" lang="en-US" sz="1400" b="0" i="0" u="none" strike="noStrike" kern="1200" cap="none" spc="0" normalizeH="0" baseline="0" noProof="0">
                <a:ln>
                  <a:noFill/>
                </a:ln>
                <a:solidFill>
                  <a:srgbClr val="000000"/>
                </a:solidFill>
                <a:effectLst/>
                <a:uLnTx/>
                <a:uFillTx/>
                <a:latin typeface="Verdana"/>
                <a:ea typeface="+mn-ea"/>
                <a:cs typeface="+mn-cs"/>
              </a:rPr>
              <a:t>February 10, 2015</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a:ln>
                  <a:noFill/>
                </a:ln>
                <a:solidFill>
                  <a:srgbClr val="000000"/>
                </a:solidFill>
                <a:effectLst/>
                <a:uLnTx/>
                <a:uFillTx/>
                <a:latin typeface="Verdana"/>
                <a:ea typeface="+mn-ea"/>
                <a:cs typeface="+mn-cs"/>
              </a:rPr>
              <a:t> </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a:t>
            </a:r>
            <a:r>
              <a:rPr kumimoji="0" lang="en-US" sz="1400" b="0" i="0" u="none" strike="noStrike" kern="1200" cap="none" spc="0" normalizeH="0" baseline="0" noProof="0" err="1">
                <a:ln>
                  <a:noFill/>
                </a:ln>
                <a:solidFill>
                  <a:srgbClr val="000000"/>
                </a:solidFill>
                <a:effectLst/>
                <a:uLnTx/>
                <a:uFillTx/>
                <a:latin typeface="Verdana"/>
                <a:ea typeface="+mn-ea"/>
                <a:cs typeface="+mn-cs"/>
              </a:rPr>
              <a:t>www.anandtech.com</a:t>
            </a:r>
            <a:r>
              <a:rPr kumimoji="0" lang="en-US" sz="1400" b="0" i="0" u="none" strike="noStrike" kern="1200" cap="none" spc="0" normalizeH="0" baseline="0" noProof="0">
                <a:ln>
                  <a:noFill/>
                </a:ln>
                <a:solidFill>
                  <a:srgbClr val="000000"/>
                </a:solidFill>
                <a:effectLst/>
                <a:uLnTx/>
                <a:uFillTx/>
                <a:latin typeface="Verdana"/>
                <a:ea typeface="+mn-ea"/>
                <a:cs typeface="+mn-cs"/>
              </a:rPr>
              <a:t>/show/8718/the-</a:t>
            </a:r>
            <a:r>
              <a:rPr kumimoji="0" lang="en-US" sz="1400" b="0" i="0" u="none" strike="noStrike" kern="1200" cap="none" spc="0" normalizeH="0" baseline="0" noProof="0" err="1">
                <a:ln>
                  <a:noFill/>
                </a:ln>
                <a:solidFill>
                  <a:srgbClr val="000000"/>
                </a:solidFill>
                <a:effectLst/>
                <a:uLnTx/>
                <a:uFillTx/>
                <a:latin typeface="Verdana"/>
                <a:ea typeface="+mn-ea"/>
                <a:cs typeface="+mn-cs"/>
              </a:rPr>
              <a:t>samsung</a:t>
            </a:r>
            <a:r>
              <a:rPr kumimoji="0" lang="en-US" sz="1400" b="0" i="0" u="none" strike="noStrike" kern="1200" cap="none" spc="0" normalizeH="0" baseline="0" noProof="0">
                <a:ln>
                  <a:noFill/>
                </a:ln>
                <a:solidFill>
                  <a:srgbClr val="000000"/>
                </a:solidFill>
                <a:effectLst/>
                <a:uLnTx/>
                <a:uFillTx/>
                <a:latin typeface="Verdana"/>
                <a:ea typeface="+mn-ea"/>
                <a:cs typeface="+mn-cs"/>
              </a:rPr>
              <a:t>-galaxy-note-4-</a:t>
            </a:r>
            <a:r>
              <a:rPr kumimoji="0" lang="en-US" sz="1400" b="0" i="0" u="none" strike="noStrike" kern="1200" cap="none" spc="0" normalizeH="0" baseline="0" noProof="0" err="1">
                <a:ln>
                  <a:noFill/>
                </a:ln>
                <a:solidFill>
                  <a:srgbClr val="000000"/>
                </a:solidFill>
                <a:effectLst/>
                <a:uLnTx/>
                <a:uFillTx/>
                <a:latin typeface="Verdana"/>
                <a:ea typeface="+mn-ea"/>
                <a:cs typeface="+mn-cs"/>
              </a:rPr>
              <a:t>exynos</a:t>
            </a:r>
            <a:r>
              <a:rPr kumimoji="0" lang="en-US" sz="1400" b="0" i="0" u="none" strike="noStrike" kern="1200" cap="none" spc="0" normalizeH="0" baseline="0" noProof="0">
                <a:ln>
                  <a:noFill/>
                </a:ln>
                <a:solidFill>
                  <a:srgbClr val="000000"/>
                </a:solidFill>
                <a:effectLst/>
                <a:uLnTx/>
                <a:uFillTx/>
                <a:latin typeface="Verdana"/>
                <a:ea typeface="+mn-ea"/>
                <a:cs typeface="+mn-cs"/>
              </a:rPr>
              <a:t>-review</a:t>
            </a:r>
            <a:r>
              <a:rPr kumimoji="0" lang="hu-HU" sz="1400" b="0" i="0" u="none" strike="noStrike" kern="1200" cap="none" spc="0" normalizeH="0" baseline="0" noProof="0">
                <a:ln>
                  <a:noFill/>
                </a:ln>
                <a:solidFill>
                  <a:srgbClr val="000000"/>
                </a:solidFill>
                <a:effectLst/>
                <a:uLnTx/>
                <a:uFillTx/>
                <a:latin typeface="Verdana"/>
                <a:ea typeface="+mn-ea"/>
                <a:cs typeface="+mn-cs"/>
              </a:rPr>
              <a:t> </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5" name="TextBox 4"/>
          <p:cNvSpPr txBox="1"/>
          <p:nvPr/>
        </p:nvSpPr>
        <p:spPr>
          <a:xfrm>
            <a:off x="168940" y="4736765"/>
            <a:ext cx="8049191"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[76]: Riemenschneider F., </a:t>
            </a:r>
            <a:r>
              <a:rPr kumimoji="0" lang="de-DE" sz="1400" b="0" i="0" u="none" strike="noStrike" kern="1200" cap="none" spc="0" normalizeH="0" baseline="0" noProof="0">
                <a:ln>
                  <a:noFill/>
                </a:ln>
                <a:solidFill>
                  <a:srgbClr val="000000"/>
                </a:solidFill>
                <a:effectLst/>
                <a:uLnTx/>
                <a:uFillTx/>
                <a:latin typeface="Verdana"/>
                <a:ea typeface="+mn-ea"/>
                <a:cs typeface="+mn-cs"/>
              </a:rPr>
              <a:t>Intel sei dank: Programmierbare Logik mit 1 GHz takten</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de-DE" sz="14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Elektroniknet, </a:t>
            </a:r>
            <a:r>
              <a:rPr kumimoji="0" lang="de-DE" sz="1400" b="0" i="0" u="none" strike="noStrike" kern="1200" cap="none" spc="0" normalizeH="0" baseline="0" noProof="0">
                <a:ln>
                  <a:noFill/>
                </a:ln>
                <a:solidFill>
                  <a:srgbClr val="000000"/>
                </a:solidFill>
                <a:effectLst/>
                <a:uLnTx/>
                <a:uFillTx/>
                <a:latin typeface="Verdana"/>
                <a:ea typeface="+mn-ea"/>
                <a:cs typeface="+mn-cs"/>
              </a:rPr>
              <a:t>29.10.2013 von Frank Riemenschneider</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http://www.elektroniknet.de/halbleiter/programmierbare-logik/artikel/102160/</a:t>
            </a:r>
          </a:p>
        </p:txBody>
      </p:sp>
      <p:sp>
        <p:nvSpPr>
          <p:cNvPr id="6" name="TextBox 5"/>
          <p:cNvSpPr txBox="1"/>
          <p:nvPr/>
        </p:nvSpPr>
        <p:spPr>
          <a:xfrm>
            <a:off x="168415" y="5544235"/>
            <a:ext cx="9008107"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[77]: Frumusamu A., </a:t>
            </a:r>
            <a:r>
              <a:rPr kumimoji="0" lang="en-US" sz="1400" b="0" i="0" u="none" strike="noStrike" kern="1200" cap="none" spc="0" normalizeH="0" baseline="0" noProof="0">
                <a:ln>
                  <a:noFill/>
                </a:ln>
                <a:solidFill>
                  <a:srgbClr val="000000"/>
                </a:solidFill>
                <a:effectLst/>
                <a:uLnTx/>
                <a:uFillTx/>
                <a:latin typeface="Verdana"/>
                <a:ea typeface="+mn-ea"/>
                <a:cs typeface="+mn-cs"/>
              </a:rPr>
              <a:t>ARM Announces New Cortex-A35 CPU - Ultra-High Efficiency For Wearables </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&amp; </a:t>
            </a:r>
            <a:r>
              <a:rPr kumimoji="0" lang="en-US" sz="1400" b="0" i="0" u="none" strike="noStrike" kern="1200" cap="none" spc="0" normalizeH="0" baseline="0" noProof="0" err="1">
                <a:ln>
                  <a:noFill/>
                </a:ln>
                <a:solidFill>
                  <a:srgbClr val="000000"/>
                </a:solidFill>
                <a:effectLst/>
                <a:uLnTx/>
                <a:uFillTx/>
                <a:latin typeface="Verdana"/>
                <a:ea typeface="+mn-ea"/>
                <a:cs typeface="+mn-cs"/>
              </a:rPr>
              <a:t>Mor</a:t>
            </a:r>
            <a:r>
              <a:rPr kumimoji="0" lang="hu-HU" sz="1400" b="0" i="0" u="none" strike="noStrike" kern="1200" cap="none" spc="0" normalizeH="0" baseline="0" noProof="0">
                <a:ln>
                  <a:noFill/>
                </a:ln>
                <a:solidFill>
                  <a:srgbClr val="000000"/>
                </a:solidFill>
                <a:effectLst/>
                <a:uLnTx/>
                <a:uFillTx/>
                <a:latin typeface="Verdana"/>
                <a:ea typeface="+mn-ea"/>
                <a:cs typeface="+mn-cs"/>
              </a:rPr>
              <a:t>e, AnandTech, </a:t>
            </a:r>
            <a:r>
              <a:rPr kumimoji="0" lang="en-US" sz="1400" b="0" i="1" u="none" strike="noStrike" kern="1200" cap="none" spc="0" normalizeH="0" baseline="0" noProof="0">
                <a:ln>
                  <a:noFill/>
                </a:ln>
                <a:solidFill>
                  <a:srgbClr val="000000"/>
                </a:solidFill>
                <a:effectLst/>
                <a:uLnTx/>
                <a:uFillTx/>
                <a:latin typeface="Verdana"/>
                <a:ea typeface="+mn-ea"/>
                <a:cs typeface="+mn-cs"/>
              </a:rPr>
              <a:t>November 10, 2015</a:t>
            </a:r>
            <a:r>
              <a:rPr kumimoji="0" lang="hu-HU" sz="1400" b="0" i="1"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http://anandtech.com/show/9769/arm-announces-cortex-a35</a:t>
            </a:r>
          </a:p>
        </p:txBody>
      </p:sp>
      <p:sp>
        <p:nvSpPr>
          <p:cNvPr id="11" name="Rectangle 13"/>
          <p:cNvSpPr>
            <a:spLocks noChangeArrowheads="1"/>
          </p:cNvSpPr>
          <p:nvPr/>
        </p:nvSpPr>
        <p:spPr bwMode="auto">
          <a:xfrm>
            <a:off x="0" y="1856"/>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(9)</a:t>
            </a:r>
          </a:p>
        </p:txBody>
      </p:sp>
    </p:spTree>
    <p:extLst>
      <p:ext uri="{BB962C8B-B14F-4D97-AF65-F5344CB8AC3E}">
        <p14:creationId xmlns:p14="http://schemas.microsoft.com/office/powerpoint/2010/main" val="22025474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645385"/>
            <a:ext cx="8648137"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[78]: Quested T., </a:t>
            </a:r>
            <a:r>
              <a:rPr kumimoji="0" lang="en-US" sz="1400" b="0" i="0" u="none" strike="noStrike" kern="1200" cap="none" spc="0" normalizeH="0" baseline="0" noProof="0">
                <a:ln>
                  <a:noFill/>
                </a:ln>
                <a:solidFill>
                  <a:srgbClr val="000000"/>
                </a:solidFill>
                <a:effectLst/>
                <a:uLnTx/>
                <a:uFillTx/>
                <a:latin typeface="Verdana"/>
                <a:ea typeface="+mn-ea"/>
                <a:cs typeface="+mn-cs"/>
              </a:rPr>
              <a:t>ARM scales up again in Cambridge</a:t>
            </a:r>
            <a:r>
              <a:rPr kumimoji="0" lang="hu-HU" sz="1400" b="0" i="0" u="none" strike="noStrike" kern="1200" cap="none" spc="0" normalizeH="0" baseline="0" noProof="0">
                <a:ln>
                  <a:noFill/>
                </a:ln>
                <a:solidFill>
                  <a:srgbClr val="000000"/>
                </a:solidFill>
                <a:effectLst/>
                <a:uLnTx/>
                <a:uFillTx/>
                <a:latin typeface="Verdana"/>
                <a:ea typeface="+mn-ea"/>
                <a:cs typeface="+mn-cs"/>
              </a:rPr>
              <a:t>, Businessweekly, </a:t>
            </a:r>
            <a:r>
              <a:rPr kumimoji="0" lang="en-US" sz="1400" b="0" i="0" u="none" strike="noStrike" kern="1200" cap="none" spc="0" normalizeH="0" baseline="0" noProof="0">
                <a:ln>
                  <a:noFill/>
                </a:ln>
                <a:solidFill>
                  <a:srgbClr val="000000"/>
                </a:solidFill>
                <a:effectLst/>
                <a:uLnTx/>
                <a:uFillTx/>
                <a:latin typeface="Verdana"/>
                <a:ea typeface="+mn-ea"/>
                <a:cs typeface="+mn-cs"/>
              </a:rPr>
              <a:t>20 October, 2014</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http://www.businessweekly.co.uk/news/property-and-construction/17695-arm-scales-</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again-cambridge#sthash.Pzg7jnpK.dpuf</a:t>
            </a:r>
          </a:p>
        </p:txBody>
      </p:sp>
      <p:sp>
        <p:nvSpPr>
          <p:cNvPr id="5" name="Text Box 11"/>
          <p:cNvSpPr txBox="1">
            <a:spLocks noChangeArrowheads="1"/>
          </p:cNvSpPr>
          <p:nvPr/>
        </p:nvSpPr>
        <p:spPr bwMode="auto">
          <a:xfrm>
            <a:off x="171040" y="1429730"/>
            <a:ext cx="9203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79</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ARM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Architecture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Reference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Manual</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Thumb-2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Supplement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2004-2005,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380" b="0" i="0" u="none" strike="noStrike" kern="1200" cap="none" spc="0" normalizeH="0" baseline="0" noProof="0">
                <a:ln>
                  <a:noFill/>
                </a:ln>
                <a:solidFill>
                  <a:srgbClr val="000000"/>
                </a:solidFill>
                <a:effectLst/>
                <a:uLnTx/>
                <a:uFillTx/>
                <a:latin typeface="Verdana" pitchFamily="34" charset="0"/>
                <a:ea typeface="+mn-ea"/>
                <a:cs typeface="+mn-cs"/>
              </a:rPr>
              <a:t>http://read.pudn.com/downloads159/doc/709030/Thumb-2SupplementReferenceManual.pdf</a:t>
            </a:r>
          </a:p>
        </p:txBody>
      </p:sp>
      <p:sp>
        <p:nvSpPr>
          <p:cNvPr id="6" name="Text Box 11"/>
          <p:cNvSpPr txBox="1">
            <a:spLocks noChangeArrowheads="1"/>
          </p:cNvSpPr>
          <p:nvPr/>
        </p:nvSpPr>
        <p:spPr bwMode="auto">
          <a:xfrm>
            <a:off x="172465" y="2031225"/>
            <a:ext cx="87867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80</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Wanted: Java bytecode disassembler that shows addresses, opcodes, operands, in hex</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Reverse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Engineering</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2013, http://reverseengineering.stackexchange.com/questions/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2036/wanted-java-bytecode-disassembler-that-shows-addresses-opcodes-operands-in-h</a:t>
            </a:r>
          </a:p>
        </p:txBody>
      </p:sp>
      <p:sp>
        <p:nvSpPr>
          <p:cNvPr id="8" name="TextBox 2"/>
          <p:cNvSpPr txBox="1"/>
          <p:nvPr/>
        </p:nvSpPr>
        <p:spPr>
          <a:xfrm>
            <a:off x="171040" y="2856080"/>
            <a:ext cx="885255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[81]: </a:t>
            </a:r>
            <a:r>
              <a:rPr kumimoji="0" lang="hu-HU" sz="1400" b="0" i="0" u="none" strike="noStrike" kern="1200" cap="none" spc="0" normalizeH="0" baseline="0" noProof="0" err="1">
                <a:ln>
                  <a:noFill/>
                </a:ln>
                <a:solidFill>
                  <a:srgbClr val="000000"/>
                </a:solidFill>
                <a:effectLst/>
                <a:uLnTx/>
                <a:uFillTx/>
                <a:latin typeface="Verdana"/>
                <a:ea typeface="+mn-ea"/>
                <a:cs typeface="+mn-cs"/>
              </a:rPr>
              <a:t>Barr</a:t>
            </a:r>
            <a:r>
              <a:rPr kumimoji="0" lang="hu-HU" sz="1400" b="0" i="0" u="none" strike="noStrike" kern="1200" cap="none" spc="0" normalizeH="0" baseline="0" noProof="0">
                <a:ln>
                  <a:noFill/>
                </a:ln>
                <a:solidFill>
                  <a:srgbClr val="000000"/>
                </a:solidFill>
                <a:effectLst/>
                <a:uLnTx/>
                <a:uFillTx/>
                <a:latin typeface="Verdana"/>
                <a:ea typeface="+mn-ea"/>
                <a:cs typeface="+mn-cs"/>
              </a:rPr>
              <a:t> M., </a:t>
            </a:r>
            <a:r>
              <a:rPr kumimoji="0" lang="en-US" sz="1400" b="0" i="0" u="none" strike="noStrike" kern="1200" cap="none" spc="0" normalizeH="0" baseline="0" noProof="0">
                <a:ln>
                  <a:noFill/>
                </a:ln>
                <a:solidFill>
                  <a:srgbClr val="000000"/>
                </a:solidFill>
                <a:effectLst/>
                <a:uLnTx/>
                <a:uFillTx/>
                <a:latin typeface="Verdana"/>
                <a:ea typeface="+mn-ea"/>
                <a:cs typeface="+mn-cs"/>
              </a:rPr>
              <a:t>KVM: A Small Java Virtual Machine for J2ME</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Barr</a:t>
            </a:r>
            <a:r>
              <a:rPr kumimoji="0" lang="hu-HU" sz="1400" b="0" i="0" u="none" strike="noStrike" kern="1200" cap="none" spc="0" normalizeH="0" baseline="0" noProof="0">
                <a:ln>
                  <a:noFill/>
                </a:ln>
                <a:solidFill>
                  <a:srgbClr val="000000"/>
                </a:solidFill>
                <a:effectLst/>
                <a:uLnTx/>
                <a:uFillTx/>
                <a:latin typeface="Verdana"/>
                <a:ea typeface="+mn-ea"/>
                <a:cs typeface="+mn-cs"/>
              </a:rPr>
              <a:t> Group, May 4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http://www.barrgroup.com/Embedded-Systems/How-To/KVM-J2ME-Java-Virtual-Machine</a:t>
            </a:r>
          </a:p>
        </p:txBody>
      </p:sp>
      <p:sp>
        <p:nvSpPr>
          <p:cNvPr id="9" name="TextBox 3"/>
          <p:cNvSpPr txBox="1"/>
          <p:nvPr/>
        </p:nvSpPr>
        <p:spPr>
          <a:xfrm>
            <a:off x="171613" y="3454955"/>
            <a:ext cx="84213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[82]: </a:t>
            </a:r>
            <a:r>
              <a:rPr kumimoji="0" lang="en-US" sz="1400" b="0" i="0" u="none" strike="noStrike" kern="1200" cap="none" spc="0" normalizeH="0" baseline="0" noProof="0">
                <a:ln>
                  <a:noFill/>
                </a:ln>
                <a:solidFill>
                  <a:srgbClr val="000000"/>
                </a:solidFill>
                <a:effectLst/>
                <a:uLnTx/>
                <a:uFillTx/>
                <a:latin typeface="Verdana"/>
                <a:ea typeface="+mn-ea"/>
                <a:cs typeface="+mn-cs"/>
              </a:rPr>
              <a:t>What is Bytecode ?</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March</a:t>
            </a:r>
            <a:r>
              <a:rPr kumimoji="0" lang="hu-HU" sz="1400" b="0" i="0" u="none" strike="noStrike" kern="1200" cap="none" spc="0" normalizeH="0" baseline="0" noProof="0">
                <a:ln>
                  <a:noFill/>
                </a:ln>
                <a:solidFill>
                  <a:srgbClr val="000000"/>
                </a:solidFill>
                <a:effectLst/>
                <a:uLnTx/>
                <a:uFillTx/>
                <a:latin typeface="Verdana"/>
                <a:ea typeface="+mn-ea"/>
                <a:cs typeface="+mn-cs"/>
              </a:rPr>
              <a:t> 21 2015,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http://interview-question-and-answers.blogspot.hu/2015/03/what-is-bytecode.html</a:t>
            </a:r>
          </a:p>
        </p:txBody>
      </p:sp>
      <p:sp>
        <p:nvSpPr>
          <p:cNvPr id="10" name="TextBox 4"/>
          <p:cNvSpPr txBox="1"/>
          <p:nvPr/>
        </p:nvSpPr>
        <p:spPr>
          <a:xfrm>
            <a:off x="168940" y="4049545"/>
            <a:ext cx="65841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[83]: </a:t>
            </a:r>
            <a:r>
              <a:rPr kumimoji="0" lang="en-US" sz="1400" b="0" i="0" u="none" strike="noStrike" kern="1200" cap="none" spc="0" normalizeH="0" baseline="0" noProof="0">
                <a:ln>
                  <a:noFill/>
                </a:ln>
                <a:solidFill>
                  <a:srgbClr val="000000"/>
                </a:solidFill>
                <a:effectLst/>
                <a:uLnTx/>
                <a:uFillTx/>
                <a:latin typeface="Verdana"/>
                <a:ea typeface="+mn-ea"/>
                <a:cs typeface="+mn-cs"/>
              </a:rPr>
              <a:t>The JVM – Java Virtual Machine</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Android</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Developer</a:t>
            </a:r>
            <a:r>
              <a:rPr kumimoji="0" lang="hu-HU" sz="1400" b="0" i="0" u="none" strike="noStrike" kern="1200" cap="none" spc="0" normalizeH="0" baseline="0" noProof="0">
                <a:ln>
                  <a:noFill/>
                </a:ln>
                <a:solidFill>
                  <a:srgbClr val="000000"/>
                </a:solidFill>
                <a:effectLst/>
                <a:uLnTx/>
                <a:uFillTx/>
                <a:latin typeface="Verdana"/>
                <a:ea typeface="+mn-ea"/>
                <a:cs typeface="+mn-cs"/>
              </a:rPr>
              <a:t>, May 8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http://androiddeveloper.co.il/the-jvm-java-virtual-machine/</a:t>
            </a:r>
          </a:p>
        </p:txBody>
      </p:sp>
      <p:sp>
        <p:nvSpPr>
          <p:cNvPr id="11" name="TextBox 4"/>
          <p:cNvSpPr txBox="1"/>
          <p:nvPr/>
        </p:nvSpPr>
        <p:spPr>
          <a:xfrm>
            <a:off x="168940" y="4660565"/>
            <a:ext cx="8148128"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[84]: </a:t>
            </a:r>
            <a:r>
              <a:rPr kumimoji="0" lang="en-US" sz="1400" b="0" i="0" u="none" strike="noStrike" kern="1200" cap="none" spc="0" normalizeH="0" baseline="0" noProof="0">
                <a:ln>
                  <a:noFill/>
                </a:ln>
                <a:solidFill>
                  <a:srgbClr val="000000"/>
                </a:solidFill>
                <a:effectLst/>
                <a:uLnTx/>
                <a:uFillTx/>
                <a:latin typeface="Verdana"/>
                <a:ea typeface="+mn-ea"/>
                <a:cs typeface="+mn-cs"/>
              </a:rPr>
              <a:t>Java Virtual Machine, Free Download Java Virtual Machine, How to Download JVM</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Dev</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Manuals</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Sept</a:t>
            </a:r>
            <a:r>
              <a:rPr kumimoji="0" lang="hu-HU" sz="1400" b="0" i="0" u="none" strike="noStrike" kern="1200" cap="none" spc="0" normalizeH="0" baseline="0" noProof="0">
                <a:ln>
                  <a:noFill/>
                </a:ln>
                <a:solidFill>
                  <a:srgbClr val="000000"/>
                </a:solidFill>
                <a:effectLst/>
                <a:uLnTx/>
                <a:uFillTx/>
                <a:latin typeface="Verdana"/>
                <a:ea typeface="+mn-ea"/>
                <a:cs typeface="+mn-cs"/>
              </a:rPr>
              <a:t>. 28 2010,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http://www.devmanuals.com/tutorials/java/corejava/javavirtualmachine.html</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2" name="TextBox 5"/>
          <p:cNvSpPr txBox="1"/>
          <p:nvPr/>
        </p:nvSpPr>
        <p:spPr>
          <a:xfrm>
            <a:off x="168415" y="5468035"/>
            <a:ext cx="89066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[85]: </a:t>
            </a:r>
            <a:r>
              <a:rPr kumimoji="0" lang="hu-HU" sz="1400" b="0" i="0" u="none" strike="noStrike" kern="1200" cap="none" spc="0" normalizeH="0" baseline="0" noProof="0" err="1">
                <a:ln>
                  <a:noFill/>
                </a:ln>
                <a:solidFill>
                  <a:srgbClr val="000000"/>
                </a:solidFill>
                <a:effectLst/>
                <a:uLnTx/>
                <a:uFillTx/>
                <a:latin typeface="Verdana"/>
                <a:ea typeface="+mn-ea"/>
                <a:cs typeface="+mn-cs"/>
              </a:rPr>
              <a:t>Srinivasan</a:t>
            </a:r>
            <a:r>
              <a:rPr kumimoji="0" lang="hu-HU" sz="1400" b="0" i="0" u="none" strike="noStrike" kern="1200" cap="none" spc="0" normalizeH="0" baseline="0" noProof="0">
                <a:ln>
                  <a:noFill/>
                </a:ln>
                <a:solidFill>
                  <a:srgbClr val="000000"/>
                </a:solidFill>
                <a:effectLst/>
                <a:uLnTx/>
                <a:uFillTx/>
                <a:latin typeface="Verdana"/>
                <a:ea typeface="+mn-ea"/>
                <a:cs typeface="+mn-cs"/>
              </a:rPr>
              <a:t> K., </a:t>
            </a:r>
            <a:r>
              <a:rPr kumimoji="0" lang="en-US" sz="1400" b="0" i="0" u="none" strike="noStrike" kern="1200" cap="none" spc="0" normalizeH="0" baseline="0" noProof="0">
                <a:ln>
                  <a:noFill/>
                </a:ln>
                <a:solidFill>
                  <a:srgbClr val="000000"/>
                </a:solidFill>
                <a:effectLst/>
                <a:uLnTx/>
                <a:uFillTx/>
                <a:latin typeface="Verdana"/>
                <a:ea typeface="+mn-ea"/>
                <a:cs typeface="+mn-cs"/>
              </a:rPr>
              <a:t>What is the difference between JRE,JVM and JDK?</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Javabeat</a:t>
            </a:r>
            <a:r>
              <a:rPr kumimoji="0" lang="hu-HU" sz="1400" b="0" i="0" u="none" strike="noStrike" kern="1200" cap="none" spc="0" normalizeH="0" baseline="0" noProof="0">
                <a:ln>
                  <a:noFill/>
                </a:ln>
                <a:solidFill>
                  <a:srgbClr val="000000"/>
                </a:solidFill>
                <a:effectLst/>
                <a:uLnTx/>
                <a:uFillTx/>
                <a:latin typeface="Verdana"/>
                <a:ea typeface="+mn-ea"/>
                <a:cs typeface="+mn-cs"/>
              </a:rPr>
              <a:t>, Febr. 21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http://www.javabeat.net/what-is-the-difference-between-jrejvm-and-jdk/</a:t>
            </a:r>
          </a:p>
        </p:txBody>
      </p:sp>
      <p:sp>
        <p:nvSpPr>
          <p:cNvPr id="13" name="Rectangle 13"/>
          <p:cNvSpPr>
            <a:spLocks noChangeArrowheads="1"/>
          </p:cNvSpPr>
          <p:nvPr/>
        </p:nvSpPr>
        <p:spPr bwMode="auto">
          <a:xfrm>
            <a:off x="60" y="5833"/>
            <a:ext cx="9153525" cy="405298"/>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0)</a:t>
            </a:r>
          </a:p>
        </p:txBody>
      </p:sp>
    </p:spTree>
    <p:extLst>
      <p:ext uri="{BB962C8B-B14F-4D97-AF65-F5344CB8AC3E}">
        <p14:creationId xmlns:p14="http://schemas.microsoft.com/office/powerpoint/2010/main" val="421993081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645385"/>
            <a:ext cx="80354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[86]: </a:t>
            </a:r>
            <a:r>
              <a:rPr kumimoji="0" lang="en-US" sz="1400" b="0" i="0" u="none" strike="noStrike" kern="1200" cap="none" spc="0" normalizeH="0" baseline="0" noProof="0">
                <a:ln>
                  <a:noFill/>
                </a:ln>
                <a:solidFill>
                  <a:srgbClr val="000000"/>
                </a:solidFill>
                <a:effectLst/>
                <a:uLnTx/>
                <a:uFillTx/>
                <a:latin typeface="Verdana"/>
                <a:ea typeface="+mn-ea"/>
                <a:cs typeface="+mn-cs"/>
              </a:rPr>
              <a:t>ARM Architecture Reference Manual</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Armv7-A and Armv7-R edition</a:t>
            </a:r>
            <a:r>
              <a:rPr kumimoji="0" lang="hu-HU" sz="1400" b="0" i="0" u="none" strike="noStrike" kern="1200" cap="none" spc="0" normalizeH="0" baseline="0" noProof="0">
                <a:ln>
                  <a:noFill/>
                </a:ln>
                <a:solidFill>
                  <a:srgbClr val="000000"/>
                </a:solidFill>
                <a:effectLst/>
                <a:uLnTx/>
                <a:uFillTx/>
                <a:latin typeface="Verdana"/>
                <a:ea typeface="+mn-ea"/>
                <a:cs typeface="+mn-cs"/>
              </a:rPr>
              <a:t>, 2004-2012,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http://liris.cnrs.fr/~mmrissa/lib/exe/fetch.php?media=armv7-a-r-manual.pdf</a:t>
            </a:r>
          </a:p>
        </p:txBody>
      </p:sp>
      <p:sp>
        <p:nvSpPr>
          <p:cNvPr id="5" name="Text Box 11"/>
          <p:cNvSpPr txBox="1">
            <a:spLocks noChangeArrowheads="1"/>
          </p:cNvSpPr>
          <p:nvPr/>
        </p:nvSpPr>
        <p:spPr bwMode="auto">
          <a:xfrm>
            <a:off x="171040" y="1223755"/>
            <a:ext cx="84708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87</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Cortex-A7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MPCore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Technical</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Reference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Manual</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Rev</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r0p3, 2011-2012,</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http://infocenter.arm.com/help/topic/com.arm.doc.ddi0464d/DDI0464D_cortex_a7_</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mpcore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_r0p3_</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trm.pdf</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endParaRPr kumimoji="0" lang="hu-HU" sz="138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 name="Text Box 11"/>
          <p:cNvSpPr txBox="1">
            <a:spLocks noChangeArrowheads="1"/>
          </p:cNvSpPr>
          <p:nvPr/>
        </p:nvSpPr>
        <p:spPr bwMode="auto">
          <a:xfrm>
            <a:off x="172465" y="2031225"/>
            <a:ext cx="83861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88</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400" b="0" i="0" u="none" strike="noStrike" kern="1200" cap="none" spc="0" normalizeH="0" baseline="0" noProof="0" err="1">
                <a:ln>
                  <a:noFill/>
                </a:ln>
                <a:solidFill>
                  <a:srgbClr val="000000"/>
                </a:solidFill>
                <a:effectLst/>
                <a:uLnTx/>
                <a:uFillTx/>
                <a:latin typeface="Verdana" pitchFamily="34" charset="0"/>
                <a:ea typeface="+mn-ea"/>
                <a:cs typeface="+mn-cs"/>
              </a:rPr>
              <a:t>Pardoe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 </a:t>
            </a:r>
            <a:r>
              <a:rPr kumimoji="0" lang="en-US" sz="1400" b="0" i="0" u="none" strike="noStrike" kern="1200" cap="none" spc="0" normalizeH="0" baseline="0" noProof="0">
                <a:ln>
                  <a:noFill/>
                </a:ln>
                <a:solidFill>
                  <a:srgbClr val="000000"/>
                </a:solidFill>
                <a:effectLst/>
                <a:uLnTx/>
                <a:uFillTx/>
                <a:latin typeface="Verdana" pitchFamily="34" charset="0"/>
                <a:ea typeface="+mn-ea"/>
                <a:cs typeface="+mn-cs"/>
              </a:rPr>
              <a:t>New Innovations in .NET Runtime</a:t>
            </a: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dotnetConf, 2014, Jun. 2014,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https://view.officeapps.live.com/op/view.aspx?src=http%3a%2f%2ffiles.channel9.</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msdn.com%2fthumbnail%2f47cb5ae5-eb38-404d-80e8-7bae0a4efbaf.pptx</a:t>
            </a:r>
          </a:p>
        </p:txBody>
      </p:sp>
      <p:sp>
        <p:nvSpPr>
          <p:cNvPr id="4" name="TextBox 3"/>
          <p:cNvSpPr txBox="1"/>
          <p:nvPr/>
        </p:nvSpPr>
        <p:spPr>
          <a:xfrm>
            <a:off x="167878" y="2798930"/>
            <a:ext cx="793954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[89]: Cortex-A73 Processor, ARM,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https://www.arm.com/products/processors/cortex-a/cortex-a73-processor.php</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Box 8"/>
          <p:cNvSpPr txBox="1"/>
          <p:nvPr/>
        </p:nvSpPr>
        <p:spPr>
          <a:xfrm>
            <a:off x="172460" y="3383995"/>
            <a:ext cx="8884676"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[90]: Frumusanu A., </a:t>
            </a:r>
            <a:r>
              <a:rPr kumimoji="0" lang="en-US" sz="1400" b="0" i="0" u="none" strike="noStrike" kern="1200" cap="none" spc="0" normalizeH="0" baseline="0" noProof="0">
                <a:ln>
                  <a:noFill/>
                </a:ln>
                <a:solidFill>
                  <a:srgbClr val="000000"/>
                </a:solidFill>
                <a:effectLst/>
                <a:uLnTx/>
                <a:uFillTx/>
                <a:latin typeface="Verdana"/>
                <a:ea typeface="+mn-ea"/>
                <a:cs typeface="+mn-cs"/>
              </a:rPr>
              <a:t>ARM Announces New Cortex-A35 CPU - Ultra-High Efficiency For Wearables</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&amp; More</a:t>
            </a:r>
            <a:r>
              <a:rPr kumimoji="0" lang="hu-HU" sz="1400" b="0" i="0" u="none" strike="noStrike" kern="1200" cap="none" spc="0" normalizeH="0" baseline="0" noProof="0">
                <a:ln>
                  <a:noFill/>
                </a:ln>
                <a:solidFill>
                  <a:srgbClr val="000000"/>
                </a:solidFill>
                <a:effectLst/>
                <a:uLnTx/>
                <a:uFillTx/>
                <a:latin typeface="Verdana"/>
                <a:ea typeface="+mn-ea"/>
                <a:cs typeface="+mn-cs"/>
              </a:rPr>
              <a:t>, AnandTech,</a:t>
            </a:r>
            <a:r>
              <a:rPr kumimoji="0" lang="en-US" sz="1400" b="0" i="1" u="none" strike="noStrike" kern="1200" cap="none" spc="0" normalizeH="0" baseline="0" noProof="0">
                <a:ln>
                  <a:noFill/>
                </a:ln>
                <a:solidFill>
                  <a:srgbClr val="000000"/>
                </a:solidFill>
                <a:effectLst/>
                <a:uLnTx/>
                <a:uFillTx/>
                <a:latin typeface="Verdana"/>
                <a:ea typeface="+mn-ea"/>
                <a:cs typeface="+mn-cs"/>
              </a:rPr>
              <a:t> Nov</a:t>
            </a:r>
            <a:r>
              <a:rPr kumimoji="0" lang="hu-HU" sz="1400" b="0" i="1" u="none" strike="noStrike" kern="1200" cap="none" spc="0" normalizeH="0" baseline="0" noProof="0">
                <a:ln>
                  <a:noFill/>
                </a:ln>
                <a:solidFill>
                  <a:srgbClr val="000000"/>
                </a:solidFill>
                <a:effectLst/>
                <a:uLnTx/>
                <a:uFillTx/>
                <a:latin typeface="Verdana"/>
                <a:ea typeface="+mn-ea"/>
                <a:cs typeface="+mn-cs"/>
              </a:rPr>
              <a:t>.</a:t>
            </a:r>
            <a:r>
              <a:rPr kumimoji="0" lang="en-US" sz="1400" b="0" i="1" u="none" strike="noStrike" kern="1200" cap="none" spc="0" normalizeH="0" baseline="0" noProof="0">
                <a:ln>
                  <a:noFill/>
                </a:ln>
                <a:solidFill>
                  <a:srgbClr val="000000"/>
                </a:solidFill>
                <a:effectLst/>
                <a:uLnTx/>
                <a:uFillTx/>
                <a:latin typeface="Verdana"/>
                <a:ea typeface="+mn-ea"/>
                <a:cs typeface="+mn-cs"/>
              </a:rPr>
              <a:t> 10, 2015</a:t>
            </a:r>
            <a:r>
              <a:rPr kumimoji="0" lang="hu-HU" sz="1400" b="0" i="1"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a:ln>
                  <a:noFill/>
                </a:ln>
                <a:solidFill>
                  <a:srgbClr val="000000"/>
                </a:solidFill>
                <a:effectLst/>
                <a:uLnTx/>
                <a:uFillTx/>
                <a:latin typeface="Verdana"/>
                <a:ea typeface="+mn-ea"/>
                <a:cs typeface="+mn-cs"/>
              </a:rPr>
              <a:t> </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http://www.anandtech.com/show/9769/arm-announces-cortex-a35</a:t>
            </a:r>
          </a:p>
        </p:txBody>
      </p:sp>
      <p:sp>
        <p:nvSpPr>
          <p:cNvPr id="7" name="TextBox 6"/>
          <p:cNvSpPr txBox="1"/>
          <p:nvPr/>
        </p:nvSpPr>
        <p:spPr>
          <a:xfrm>
            <a:off x="169807" y="4239090"/>
            <a:ext cx="86162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[91]: Frumusanu A., ARM Reveals Cotex-A72 Architecture Details, AnandTech, Apr. 23,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http://www.anandtech.com/show/9184/arm-reveals-cortex-a72-architecture-details </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8" name="TextBox 7"/>
          <p:cNvSpPr txBox="1"/>
          <p:nvPr/>
        </p:nvSpPr>
        <p:spPr>
          <a:xfrm>
            <a:off x="168083" y="4869160"/>
            <a:ext cx="82363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[92]: Frumusanu A., </a:t>
            </a:r>
            <a:r>
              <a:rPr kumimoji="0" lang="en-US" sz="1400" b="0" i="0" u="none" strike="noStrike" kern="1200" cap="none" spc="0" normalizeH="0" baseline="0" noProof="0">
                <a:ln>
                  <a:noFill/>
                </a:ln>
                <a:solidFill>
                  <a:srgbClr val="000000"/>
                </a:solidFill>
                <a:effectLst/>
                <a:uLnTx/>
                <a:uFillTx/>
                <a:latin typeface="Verdana"/>
                <a:ea typeface="+mn-ea"/>
                <a:cs typeface="+mn-cs"/>
              </a:rPr>
              <a:t>The ARM Cortex A73 - Artemis Unveiled</a:t>
            </a:r>
            <a:r>
              <a:rPr kumimoji="0" lang="hu-HU" sz="1400" b="0" i="0" u="none" strike="noStrike" kern="1200" cap="none" spc="0" normalizeH="0" baseline="0" noProof="0">
                <a:ln>
                  <a:noFill/>
                </a:ln>
                <a:solidFill>
                  <a:srgbClr val="000000"/>
                </a:solidFill>
                <a:effectLst/>
                <a:uLnTx/>
                <a:uFillTx/>
                <a:latin typeface="Verdana"/>
                <a:ea typeface="+mn-ea"/>
                <a:cs typeface="+mn-cs"/>
              </a:rPr>
              <a:t>, AnandTech, </a:t>
            </a:r>
            <a:r>
              <a:rPr kumimoji="0" lang="en-US" sz="1400" b="0" i="0" u="none" strike="noStrike" kern="1200" cap="none" spc="0" normalizeH="0" baseline="0" noProof="0">
                <a:ln>
                  <a:noFill/>
                </a:ln>
                <a:solidFill>
                  <a:srgbClr val="000000"/>
                </a:solidFill>
                <a:effectLst/>
                <a:uLnTx/>
                <a:uFillTx/>
                <a:latin typeface="Verdana"/>
                <a:ea typeface="+mn-ea"/>
                <a:cs typeface="+mn-cs"/>
              </a:rPr>
              <a:t>May 29, 2016</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http://www.anandtech.com/show/10347/arm-cortex-a73-artemis-unveiled </a:t>
            </a:r>
          </a:p>
        </p:txBody>
      </p:sp>
      <p:sp>
        <p:nvSpPr>
          <p:cNvPr id="10" name="TextBox 9"/>
          <p:cNvSpPr txBox="1"/>
          <p:nvPr/>
        </p:nvSpPr>
        <p:spPr>
          <a:xfrm>
            <a:off x="169807" y="5499230"/>
            <a:ext cx="7033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[93]: Cortex-A73 Overview, ARM Developer,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https://developer.arm.com/products/processors/cortex-a/cortex-a73</a:t>
            </a:r>
          </a:p>
        </p:txBody>
      </p:sp>
      <p:sp>
        <p:nvSpPr>
          <p:cNvPr id="11" name="TextBox 10"/>
          <p:cNvSpPr txBox="1"/>
          <p:nvPr/>
        </p:nvSpPr>
        <p:spPr>
          <a:xfrm>
            <a:off x="174735" y="6084295"/>
            <a:ext cx="77215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[94]: Cortex-A35, ARM, 2015,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http://www.arm.com/products/processors/cortex-a/cortex-a35-processor.php</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2" name="Rectangle 13"/>
          <p:cNvSpPr>
            <a:spLocks noChangeArrowheads="1"/>
          </p:cNvSpPr>
          <p:nvPr/>
        </p:nvSpPr>
        <p:spPr bwMode="auto">
          <a:xfrm>
            <a:off x="0" y="-2129"/>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p>
        </p:txBody>
      </p:sp>
    </p:spTree>
    <p:extLst>
      <p:ext uri="{BB962C8B-B14F-4D97-AF65-F5344CB8AC3E}">
        <p14:creationId xmlns:p14="http://schemas.microsoft.com/office/powerpoint/2010/main" val="18724553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68" y="638690"/>
            <a:ext cx="891731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[95]: Wasson S., </a:t>
            </a:r>
            <a:r>
              <a:rPr kumimoji="0" lang="en-US" sz="1400" b="0" i="0" u="none" strike="noStrike" kern="1200" cap="none" spc="0" normalizeH="0" baseline="0" noProof="0">
                <a:ln>
                  <a:noFill/>
                </a:ln>
                <a:solidFill>
                  <a:srgbClr val="000000"/>
                </a:solidFill>
                <a:effectLst/>
                <a:uLnTx/>
                <a:uFillTx/>
                <a:latin typeface="Verdana"/>
                <a:ea typeface="+mn-ea"/>
                <a:cs typeface="+mn-cs"/>
              </a:rPr>
              <a:t>Inside ARM's Cortex-A72 microarchitecture</a:t>
            </a:r>
            <a:r>
              <a:rPr kumimoji="0" lang="hu-HU" sz="1400" b="0" i="0" u="none" strike="noStrike" kern="1200" cap="none" spc="0" normalizeH="0" baseline="0" noProof="0">
                <a:ln>
                  <a:noFill/>
                </a:ln>
                <a:solidFill>
                  <a:srgbClr val="000000"/>
                </a:solidFill>
                <a:effectLst/>
                <a:uLnTx/>
                <a:uFillTx/>
                <a:latin typeface="Verdana"/>
                <a:ea typeface="+mn-ea"/>
                <a:cs typeface="+mn-cs"/>
              </a:rPr>
              <a:t> - </a:t>
            </a:r>
            <a:r>
              <a:rPr kumimoji="0" lang="en-US" sz="1400" b="0" i="0" u="none" strike="noStrike" kern="1200" cap="none" spc="0" normalizeH="0" baseline="0" noProof="0">
                <a:ln>
                  <a:noFill/>
                </a:ln>
                <a:solidFill>
                  <a:srgbClr val="000000"/>
                </a:solidFill>
                <a:effectLst/>
                <a:uLnTx/>
                <a:uFillTx/>
                <a:latin typeface="Verdana"/>
                <a:ea typeface="+mn-ea"/>
                <a:cs typeface="+mn-cs"/>
              </a:rPr>
              <a:t>The next-gen CPU core for mobile</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   devices and servers</a:t>
            </a:r>
            <a:r>
              <a:rPr kumimoji="0" lang="hu-HU" sz="1400" b="0" i="0" u="none" strike="noStrike" kern="1200" cap="none" spc="0" normalizeH="0" baseline="0" noProof="0">
                <a:ln>
                  <a:noFill/>
                </a:ln>
                <a:solidFill>
                  <a:srgbClr val="000000"/>
                </a:solidFill>
                <a:effectLst/>
                <a:uLnTx/>
                <a:uFillTx/>
                <a:latin typeface="Verdana"/>
                <a:ea typeface="+mn-ea"/>
                <a:cs typeface="+mn-cs"/>
              </a:rPr>
              <a:t>, Tech Report, </a:t>
            </a:r>
            <a:r>
              <a:rPr kumimoji="0" lang="en-US" sz="1400" b="0" i="0" u="none" strike="noStrike" kern="1200" cap="none" spc="0" normalizeH="0" baseline="0" noProof="0">
                <a:ln>
                  <a:noFill/>
                </a:ln>
                <a:solidFill>
                  <a:srgbClr val="000000"/>
                </a:solidFill>
                <a:effectLst/>
                <a:uLnTx/>
                <a:uFillTx/>
                <a:latin typeface="Verdana"/>
                <a:ea typeface="+mn-ea"/>
                <a:cs typeface="+mn-cs"/>
              </a:rPr>
              <a:t>May 1, 2015</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  http://techreport.com/review/28189/inside-arm-cortex-a72-microarchitecture</a:t>
            </a:r>
          </a:p>
        </p:txBody>
      </p:sp>
      <p:sp>
        <p:nvSpPr>
          <p:cNvPr id="4" name="TextBox 3"/>
          <p:cNvSpPr txBox="1"/>
          <p:nvPr/>
        </p:nvSpPr>
        <p:spPr>
          <a:xfrm>
            <a:off x="168578" y="1493499"/>
            <a:ext cx="8584145"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[96]: </a:t>
            </a:r>
            <a:r>
              <a:rPr kumimoji="0" lang="en-US" sz="1400" b="0" i="0" u="none" strike="noStrike" kern="1200" cap="none" spc="0" normalizeH="0" baseline="0" noProof="0">
                <a:ln>
                  <a:noFill/>
                </a:ln>
                <a:solidFill>
                  <a:srgbClr val="000000"/>
                </a:solidFill>
                <a:effectLst/>
                <a:uLnTx/>
                <a:uFillTx/>
                <a:latin typeface="Verdana"/>
                <a:ea typeface="+mn-ea"/>
                <a:cs typeface="+mn-cs"/>
              </a:rPr>
              <a:t>Stephens </a:t>
            </a:r>
            <a:r>
              <a:rPr kumimoji="0" lang="hu-HU" sz="1400" b="0" i="0" u="none" strike="noStrike" kern="1200" cap="none" spc="0" normalizeH="0" baseline="0" noProof="0">
                <a:ln>
                  <a:noFill/>
                </a:ln>
                <a:solidFill>
                  <a:srgbClr val="000000"/>
                </a:solidFill>
                <a:effectLst/>
                <a:uLnTx/>
                <a:uFillTx/>
                <a:latin typeface="Verdana"/>
                <a:ea typeface="+mn-ea"/>
                <a:cs typeface="+mn-cs"/>
              </a:rPr>
              <a:t>N., </a:t>
            </a:r>
            <a:r>
              <a:rPr kumimoji="0" lang="en-US" sz="1400" b="0" i="0" u="none" strike="noStrike" kern="1200" cap="none" spc="0" normalizeH="0" baseline="0" noProof="0">
                <a:ln>
                  <a:noFill/>
                </a:ln>
                <a:solidFill>
                  <a:srgbClr val="000000"/>
                </a:solidFill>
                <a:effectLst/>
                <a:uLnTx/>
                <a:uFillTx/>
                <a:latin typeface="Verdana"/>
                <a:ea typeface="+mn-ea"/>
                <a:cs typeface="+mn-cs"/>
              </a:rPr>
              <a:t>Armv8-A Next-Generation Vector Architecture for HPC</a:t>
            </a:r>
            <a:r>
              <a:rPr kumimoji="0" lang="hu-HU" sz="1400" b="0" i="0" u="none" strike="noStrike" kern="1200" cap="none" spc="0" normalizeH="0" baseline="0" noProof="0">
                <a:ln>
                  <a:noFill/>
                </a:ln>
                <a:solidFill>
                  <a:srgbClr val="000000"/>
                </a:solidFill>
                <a:effectLst/>
                <a:uLnTx/>
                <a:uFillTx/>
                <a:latin typeface="Verdana"/>
                <a:ea typeface="+mn-ea"/>
                <a:cs typeface="+mn-cs"/>
              </a:rPr>
              <a:t>, Hot Chips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https://community.arm.com/groups/processors/blog/2016/08/22/technology-update-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the-scalable-vector-extension-sve-for-the-armv8-a-architecture</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5" name="TextBox 4"/>
          <p:cNvSpPr txBox="1"/>
          <p:nvPr/>
        </p:nvSpPr>
        <p:spPr>
          <a:xfrm>
            <a:off x="169484" y="2311133"/>
            <a:ext cx="880183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[97]: Brash D., The Armv8-A architecture and its ongoing development, ARM, 2014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community.arm.com</a:t>
            </a:r>
            <a:r>
              <a:rPr kumimoji="0" lang="en-US" sz="1400" b="0" i="0" u="none" strike="noStrike" kern="1200" cap="none" spc="0" normalizeH="0" baseline="0" noProof="0">
                <a:ln>
                  <a:noFill/>
                </a:ln>
                <a:solidFill>
                  <a:srgbClr val="000000"/>
                </a:solidFill>
                <a:effectLst/>
                <a:uLnTx/>
                <a:uFillTx/>
                <a:latin typeface="Verdana"/>
                <a:ea typeface="+mn-ea"/>
                <a:cs typeface="+mn-cs"/>
              </a:rPr>
              <a:t>/processors/b/blog/posts/the-</a:t>
            </a:r>
            <a:r>
              <a:rPr kumimoji="0" lang="en-US" sz="1400" b="0" i="0" u="none" strike="noStrike" kern="1200" cap="none" spc="0" normalizeH="0" baseline="0" noProof="0" err="1">
                <a:ln>
                  <a:noFill/>
                </a:ln>
                <a:solidFill>
                  <a:srgbClr val="000000"/>
                </a:solidFill>
                <a:effectLst/>
                <a:uLnTx/>
                <a:uFillTx/>
                <a:latin typeface="Verdana"/>
                <a:ea typeface="+mn-ea"/>
                <a:cs typeface="+mn-cs"/>
              </a:rPr>
              <a:t>armv8</a:t>
            </a:r>
            <a:r>
              <a:rPr kumimoji="0" lang="en-US" sz="1400" b="0" i="0" u="none" strike="noStrike" kern="1200" cap="none" spc="0" normalizeH="0" baseline="0" noProof="0">
                <a:ln>
                  <a:noFill/>
                </a:ln>
                <a:solidFill>
                  <a:srgbClr val="000000"/>
                </a:solidFill>
                <a:effectLst/>
                <a:uLnTx/>
                <a:uFillTx/>
                <a:latin typeface="Verdana"/>
                <a:ea typeface="+mn-ea"/>
                <a:cs typeface="+mn-cs"/>
              </a:rPr>
              <a:t>-a-architecture-and-its-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ongoing-development</a:t>
            </a:r>
          </a:p>
        </p:txBody>
      </p:sp>
      <p:sp>
        <p:nvSpPr>
          <p:cNvPr id="6" name="TextBox 5"/>
          <p:cNvSpPr txBox="1"/>
          <p:nvPr/>
        </p:nvSpPr>
        <p:spPr>
          <a:xfrm>
            <a:off x="168922" y="3087616"/>
            <a:ext cx="881048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[98]: </a:t>
            </a:r>
            <a:r>
              <a:rPr kumimoji="0" lang="en-US" sz="1400" b="0" i="0" u="none" strike="noStrike" kern="1200" cap="none" spc="0" normalizeH="0" baseline="0" noProof="0" err="1">
                <a:ln>
                  <a:noFill/>
                </a:ln>
                <a:solidFill>
                  <a:srgbClr val="000000"/>
                </a:solidFill>
                <a:effectLst/>
                <a:uLnTx/>
                <a:uFillTx/>
                <a:latin typeface="Verdana"/>
                <a:ea typeface="+mn-ea"/>
                <a:cs typeface="+mn-cs"/>
              </a:rPr>
              <a:t>Humrick</a:t>
            </a:r>
            <a:r>
              <a:rPr kumimoji="0" lang="en-US" sz="1400" b="0" i="0" u="none" strike="noStrike" kern="1200" cap="none" spc="0" normalizeH="0" baseline="0" noProof="0">
                <a:ln>
                  <a:noFill/>
                </a:ln>
                <a:solidFill>
                  <a:srgbClr val="000000"/>
                </a:solidFill>
                <a:effectLst/>
                <a:uLnTx/>
                <a:uFillTx/>
                <a:latin typeface="Verdana"/>
                <a:ea typeface="+mn-ea"/>
                <a:cs typeface="+mn-cs"/>
              </a:rPr>
              <a:t> M., Exploring </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 and </a:t>
            </a:r>
            <a:r>
              <a:rPr kumimoji="0" lang="en-US" sz="1400" b="0" i="0" u="none" strike="noStrike" kern="1200" cap="none" spc="0" normalizeH="0" baseline="0" noProof="0" err="1">
                <a:ln>
                  <a:noFill/>
                </a:ln>
                <a:solidFill>
                  <a:srgbClr val="000000"/>
                </a:solidFill>
                <a:effectLst/>
                <a:uLnTx/>
                <a:uFillTx/>
                <a:latin typeface="Verdana"/>
                <a:ea typeface="+mn-ea"/>
                <a:cs typeface="+mn-cs"/>
              </a:rPr>
              <a:t>ARM’s</a:t>
            </a:r>
            <a:r>
              <a:rPr kumimoji="0" lang="en-US" sz="1400" b="0" i="0" u="none" strike="noStrike" kern="1200" cap="none" spc="0" normalizeH="0" baseline="0" noProof="0">
                <a:ln>
                  <a:noFill/>
                </a:ln>
                <a:solidFill>
                  <a:srgbClr val="000000"/>
                </a:solidFill>
                <a:effectLst/>
                <a:uLnTx/>
                <a:uFillTx/>
                <a:latin typeface="Verdana"/>
                <a:ea typeface="+mn-ea"/>
                <a:cs typeface="+mn-cs"/>
              </a:rPr>
              <a:t> New CPUs: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A55</a:t>
            </a:r>
            <a:r>
              <a:rPr kumimoji="0" lang="en-US" sz="14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AnandTech</a:t>
            </a:r>
            <a:r>
              <a:rPr kumimoji="0" lang="en-US" sz="1400" b="0" i="0" u="none" strike="noStrike" kern="1200" cap="none" spc="0" normalizeH="0" baseline="0" noProof="0">
                <a:ln>
                  <a:noFill/>
                </a:ln>
                <a:solidFill>
                  <a:srgbClr val="000000"/>
                </a:solidFill>
                <a:effectLst/>
                <a:uLnTx/>
                <a:uFillTx/>
                <a:latin typeface="Verdana"/>
                <a:ea typeface="+mn-ea"/>
                <a:cs typeface="+mn-cs"/>
              </a:rPr>
              <a:t>, May 29, 2017,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www.anandtech.com</a:t>
            </a:r>
            <a:r>
              <a:rPr kumimoji="0" lang="en-US" sz="1400" b="0" i="0" u="none" strike="noStrike" kern="1200" cap="none" spc="0" normalizeH="0" baseline="0" noProof="0">
                <a:ln>
                  <a:noFill/>
                </a:ln>
                <a:solidFill>
                  <a:srgbClr val="000000"/>
                </a:solidFill>
                <a:effectLst/>
                <a:uLnTx/>
                <a:uFillTx/>
                <a:latin typeface="Verdana"/>
                <a:ea typeface="+mn-ea"/>
                <a:cs typeface="+mn-cs"/>
              </a:rPr>
              <a:t>/show/11441/</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-and-arms-new-</a:t>
            </a:r>
            <a:r>
              <a:rPr kumimoji="0" lang="en-US" sz="1400" b="0" i="0" u="none" strike="noStrike" kern="1200" cap="none" spc="0" normalizeH="0" baseline="0" noProof="0" err="1">
                <a:ln>
                  <a:noFill/>
                </a:ln>
                <a:solidFill>
                  <a:srgbClr val="000000"/>
                </a:solidFill>
                <a:effectLst/>
                <a:uLnTx/>
                <a:uFillTx/>
                <a:latin typeface="Verdana"/>
                <a:ea typeface="+mn-ea"/>
                <a:cs typeface="+mn-cs"/>
              </a:rPr>
              <a:t>cpus</a:t>
            </a:r>
            <a:r>
              <a:rPr kumimoji="0" lang="en-US" sz="1400" b="0" i="0" u="none" strike="noStrike" kern="1200" cap="none" spc="0" normalizeH="0" baseline="0" noProof="0">
                <a:ln>
                  <a:noFill/>
                </a:ln>
                <a:solidFill>
                  <a:srgbClr val="000000"/>
                </a:solidFill>
                <a:effectLst/>
                <a:uLnTx/>
                <a:uFillTx/>
                <a:latin typeface="Verdana"/>
                <a:ea typeface="+mn-ea"/>
                <a:cs typeface="+mn-cs"/>
              </a:rPr>
              <a:t>-cortex-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a55</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Box 6"/>
          <p:cNvSpPr txBox="1"/>
          <p:nvPr/>
        </p:nvSpPr>
        <p:spPr>
          <a:xfrm>
            <a:off x="171075" y="3924055"/>
            <a:ext cx="82363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[99]: </a:t>
            </a:r>
            <a:r>
              <a:rPr kumimoji="0" lang="en-US" sz="1400" b="0" i="0" u="none" strike="noStrike" kern="1200" cap="none" spc="0" normalizeH="0" baseline="0" noProof="0" err="1">
                <a:ln>
                  <a:noFill/>
                </a:ln>
                <a:solidFill>
                  <a:srgbClr val="000000"/>
                </a:solidFill>
                <a:effectLst/>
                <a:uLnTx/>
                <a:uFillTx/>
                <a:latin typeface="Verdana"/>
                <a:ea typeface="+mn-ea"/>
                <a:cs typeface="+mn-cs"/>
              </a:rPr>
              <a:t>Frumusanu</a:t>
            </a:r>
            <a:r>
              <a:rPr kumimoji="0" lang="en-US" sz="1400" b="0" i="0" u="none" strike="noStrike" kern="1200" cap="none" spc="0" normalizeH="0" baseline="0" noProof="0">
                <a:ln>
                  <a:noFill/>
                </a:ln>
                <a:solidFill>
                  <a:srgbClr val="000000"/>
                </a:solidFill>
                <a:effectLst/>
                <a:uLnTx/>
                <a:uFillTx/>
                <a:latin typeface="Verdana"/>
                <a:ea typeface="+mn-ea"/>
                <a:cs typeface="+mn-cs"/>
              </a:rPr>
              <a:t> A., The ARM Cortex </a:t>
            </a:r>
            <a:r>
              <a:rPr kumimoji="0" lang="en-US" sz="1400" b="0" i="0" u="none" strike="noStrike" kern="1200" cap="none" spc="0" normalizeH="0" baseline="0" noProof="0" err="1">
                <a:ln>
                  <a:noFill/>
                </a:ln>
                <a:solidFill>
                  <a:srgbClr val="000000"/>
                </a:solidFill>
                <a:effectLst/>
                <a:uLnTx/>
                <a:uFillTx/>
                <a:latin typeface="Verdana"/>
                <a:ea typeface="+mn-ea"/>
                <a:cs typeface="+mn-cs"/>
              </a:rPr>
              <a:t>A73</a:t>
            </a:r>
            <a:r>
              <a:rPr kumimoji="0" lang="en-US" sz="1400" b="0" i="0" u="none" strike="noStrike" kern="1200" cap="none" spc="0" normalizeH="0" baseline="0" noProof="0">
                <a:ln>
                  <a:noFill/>
                </a:ln>
                <a:solidFill>
                  <a:srgbClr val="000000"/>
                </a:solidFill>
                <a:effectLst/>
                <a:uLnTx/>
                <a:uFillTx/>
                <a:latin typeface="Verdana"/>
                <a:ea typeface="+mn-ea"/>
                <a:cs typeface="+mn-cs"/>
              </a:rPr>
              <a:t> - Artemis Unveiled, </a:t>
            </a:r>
            <a:r>
              <a:rPr kumimoji="0" lang="en-US" sz="1400" b="0" i="0" u="none" strike="noStrike" kern="1200" cap="none" spc="0" normalizeH="0" baseline="0" noProof="0" err="1">
                <a:ln>
                  <a:noFill/>
                </a:ln>
                <a:solidFill>
                  <a:srgbClr val="000000"/>
                </a:solidFill>
                <a:effectLst/>
                <a:uLnTx/>
                <a:uFillTx/>
                <a:latin typeface="Verdana"/>
                <a:ea typeface="+mn-ea"/>
                <a:cs typeface="+mn-cs"/>
              </a:rPr>
              <a:t>AnandTech</a:t>
            </a:r>
            <a:r>
              <a:rPr kumimoji="0" lang="en-US" sz="1400" b="0" i="0" u="none" strike="noStrike" kern="1200" cap="none" spc="0" normalizeH="0" baseline="0" noProof="0">
                <a:ln>
                  <a:noFill/>
                </a:ln>
                <a:solidFill>
                  <a:srgbClr val="000000"/>
                </a:solidFill>
                <a:effectLst/>
                <a:uLnTx/>
                <a:uFillTx/>
                <a:latin typeface="Verdana"/>
                <a:ea typeface="+mn-ea"/>
                <a:cs typeface="+mn-cs"/>
              </a:rPr>
              <a:t>, May 29,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a:t>
            </a:r>
            <a:r>
              <a:rPr kumimoji="0" lang="en-US" sz="1400" b="0" i="0" u="none" strike="noStrike" kern="1200" cap="none" spc="0" normalizeH="0" baseline="0" noProof="0" err="1">
                <a:ln>
                  <a:noFill/>
                </a:ln>
                <a:solidFill>
                  <a:srgbClr val="000000"/>
                </a:solidFill>
                <a:effectLst/>
                <a:uLnTx/>
                <a:uFillTx/>
                <a:latin typeface="Verdana"/>
                <a:ea typeface="+mn-ea"/>
                <a:cs typeface="+mn-cs"/>
              </a:rPr>
              <a:t>www.anandtech.com</a:t>
            </a:r>
            <a:r>
              <a:rPr kumimoji="0" lang="en-US" sz="1400" b="0" i="0" u="none" strike="noStrike" kern="1200" cap="none" spc="0" normalizeH="0" baseline="0" noProof="0">
                <a:ln>
                  <a:noFill/>
                </a:ln>
                <a:solidFill>
                  <a:srgbClr val="000000"/>
                </a:solidFill>
                <a:effectLst/>
                <a:uLnTx/>
                <a:uFillTx/>
                <a:latin typeface="Verdana"/>
                <a:ea typeface="+mn-ea"/>
                <a:cs typeface="+mn-cs"/>
              </a:rPr>
              <a:t>/show/10347/arm-cortex-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a73</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artemis</a:t>
            </a:r>
            <a:r>
              <a:rPr kumimoji="0" lang="en-US" sz="1400" b="0" i="0" u="none" strike="noStrike" kern="1200" cap="none" spc="0" normalizeH="0" baseline="0" noProof="0">
                <a:ln>
                  <a:noFill/>
                </a:ln>
                <a:solidFill>
                  <a:srgbClr val="000000"/>
                </a:solidFill>
                <a:effectLst/>
                <a:uLnTx/>
                <a:uFillTx/>
                <a:latin typeface="Verdana"/>
                <a:ea typeface="+mn-ea"/>
                <a:cs typeface="+mn-cs"/>
              </a:rPr>
              <a:t>-unveiled</a:t>
            </a:r>
          </a:p>
        </p:txBody>
      </p:sp>
      <p:sp>
        <p:nvSpPr>
          <p:cNvPr id="8" name="TextBox 7"/>
          <p:cNvSpPr txBox="1"/>
          <p:nvPr/>
        </p:nvSpPr>
        <p:spPr>
          <a:xfrm>
            <a:off x="171663" y="4631233"/>
            <a:ext cx="8906990"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[100]: Turner C., ARM instruction sets and CPUs for wide ranging applications, ARM Tech Forum,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Taipei, July 4,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www.arm.com</a:t>
            </a:r>
            <a:r>
              <a:rPr kumimoji="0" lang="en-US" sz="1400" b="0" i="0" u="none" strike="noStrike" kern="1200" cap="none" spc="0" normalizeH="0" baseline="0" noProof="0">
                <a:ln>
                  <a:noFill/>
                </a:ln>
                <a:solidFill>
                  <a:srgbClr val="000000"/>
                </a:solidFill>
                <a:effectLst/>
                <a:uLnTx/>
                <a:uFillTx/>
                <a:latin typeface="Verdana"/>
                <a:ea typeface="+mn-ea"/>
                <a:cs typeface="+mn-cs"/>
              </a:rPr>
              <a:t>/files/event/</a:t>
            </a:r>
            <a:r>
              <a:rPr kumimoji="0" lang="en-US" sz="1400" b="0" i="0" u="none" strike="noStrike" kern="1200" cap="none" spc="0" normalizeH="0" baseline="0" noProof="0" err="1">
                <a:ln>
                  <a:noFill/>
                </a:ln>
                <a:solidFill>
                  <a:srgbClr val="000000"/>
                </a:solidFill>
                <a:effectLst/>
                <a:uLnTx/>
                <a:uFillTx/>
                <a:latin typeface="Verdana"/>
                <a:ea typeface="+mn-ea"/>
                <a:cs typeface="+mn-cs"/>
              </a:rPr>
              <a:t>20170704_ATF_TW_A3.pdf</a:t>
            </a:r>
            <a:r>
              <a:rPr kumimoji="0" lang="en-US" sz="1400" b="0" i="0" u="none" strike="noStrike" kern="1200" cap="none" spc="0" normalizeH="0" baseline="0" noProof="0">
                <a:ln>
                  <a:noFill/>
                </a:ln>
                <a:solidFill>
                  <a:srgbClr val="000000"/>
                </a:solidFill>
                <a:effectLst/>
                <a:uLnTx/>
                <a:uFillTx/>
                <a:latin typeface="Verdana"/>
                <a:ea typeface="+mn-ea"/>
                <a:cs typeface="+mn-cs"/>
              </a:rPr>
              <a:t> </a:t>
            </a:r>
          </a:p>
        </p:txBody>
      </p:sp>
      <p:sp>
        <p:nvSpPr>
          <p:cNvPr id="9" name="TextBox 8"/>
          <p:cNvSpPr txBox="1"/>
          <p:nvPr/>
        </p:nvSpPr>
        <p:spPr>
          <a:xfrm>
            <a:off x="169389" y="5409220"/>
            <a:ext cx="709611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[101]:Cortex-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 ARM Developer,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developer.arm.com</a:t>
            </a:r>
            <a:r>
              <a:rPr kumimoji="0" lang="en-US" sz="1400" b="0" i="0" u="none" strike="noStrike" kern="1200" cap="none" spc="0" normalizeH="0" baseline="0" noProof="0">
                <a:ln>
                  <a:noFill/>
                </a:ln>
                <a:solidFill>
                  <a:srgbClr val="000000"/>
                </a:solidFill>
                <a:effectLst/>
                <a:uLnTx/>
                <a:uFillTx/>
                <a:latin typeface="Verdana"/>
                <a:ea typeface="+mn-ea"/>
                <a:cs typeface="+mn-cs"/>
              </a:rPr>
              <a:t>/products/processors/cortex-a/cortex-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 </a:t>
            </a:r>
          </a:p>
        </p:txBody>
      </p:sp>
      <p:sp>
        <p:nvSpPr>
          <p:cNvPr id="11" name="TextBox 10"/>
          <p:cNvSpPr txBox="1"/>
          <p:nvPr/>
        </p:nvSpPr>
        <p:spPr>
          <a:xfrm>
            <a:off x="174870" y="5966120"/>
            <a:ext cx="727244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[102]: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A73</a:t>
            </a:r>
            <a:r>
              <a:rPr kumimoji="0" lang="en-US" sz="1400" b="0" i="0" u="none" strike="noStrike" kern="1200" cap="none" spc="0" normalizeH="0" baseline="0" noProof="0">
                <a:ln>
                  <a:noFill/>
                </a:ln>
                <a:solidFill>
                  <a:srgbClr val="000000"/>
                </a:solidFill>
                <a:effectLst/>
                <a:uLnTx/>
                <a:uFillTx/>
                <a:latin typeface="Verdana"/>
                <a:ea typeface="+mn-ea"/>
                <a:cs typeface="+mn-cs"/>
              </a:rPr>
              <a:t>, ARM Developer,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developer.arm.com</a:t>
            </a:r>
            <a:r>
              <a:rPr kumimoji="0" lang="en-US" sz="1400" b="0" i="0" u="none" strike="noStrike" kern="1200" cap="none" spc="0" normalizeH="0" baseline="0" noProof="0">
                <a:ln>
                  <a:noFill/>
                </a:ln>
                <a:solidFill>
                  <a:srgbClr val="000000"/>
                </a:solidFill>
                <a:effectLst/>
                <a:uLnTx/>
                <a:uFillTx/>
                <a:latin typeface="Verdana"/>
                <a:ea typeface="+mn-ea"/>
                <a:cs typeface="+mn-cs"/>
              </a:rPr>
              <a:t>/products/processors/cortex-a/cortex-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a73</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a:t>
            </a:r>
          </a:p>
        </p:txBody>
      </p:sp>
    </p:spTree>
    <p:extLst>
      <p:ext uri="{BB962C8B-B14F-4D97-AF65-F5344CB8AC3E}">
        <p14:creationId xmlns:p14="http://schemas.microsoft.com/office/powerpoint/2010/main" val="238920020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180" y="639387"/>
            <a:ext cx="8596520"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[103]: ARM Unveils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A55</a:t>
            </a:r>
            <a:r>
              <a:rPr kumimoji="0" lang="en-US" sz="1400" b="0" i="0" u="none" strike="noStrike" kern="1200" cap="none" spc="0" normalizeH="0" baseline="0" noProof="0">
                <a:ln>
                  <a:noFill/>
                </a:ln>
                <a:solidFill>
                  <a:srgbClr val="000000"/>
                </a:solidFill>
                <a:effectLst/>
                <a:uLnTx/>
                <a:uFillTx/>
                <a:latin typeface="Verdana"/>
                <a:ea typeface="+mn-ea"/>
                <a:cs typeface="+mn-cs"/>
              </a:rPr>
              <a:t> Processors And Mali-</a:t>
            </a:r>
            <a:r>
              <a:rPr kumimoji="0" lang="en-US" sz="1400" b="0" i="0" u="none" strike="noStrike" kern="1200" cap="none" spc="0" normalizeH="0" baseline="0" noProof="0" err="1">
                <a:ln>
                  <a:noFill/>
                </a:ln>
                <a:solidFill>
                  <a:srgbClr val="000000"/>
                </a:solidFill>
                <a:effectLst/>
                <a:uLnTx/>
                <a:uFillTx/>
                <a:latin typeface="Verdana"/>
                <a:ea typeface="+mn-ea"/>
                <a:cs typeface="+mn-cs"/>
              </a:rPr>
              <a:t>G72</a:t>
            </a:r>
            <a:r>
              <a:rPr kumimoji="0" lang="en-US" sz="1400" b="0" i="0" u="none" strike="noStrike" kern="1200" cap="none" spc="0" normalizeH="0" baseline="0" noProof="0">
                <a:ln>
                  <a:noFill/>
                </a:ln>
                <a:solidFill>
                  <a:srgbClr val="000000"/>
                </a:solidFill>
                <a:effectLst/>
                <a:uLnTx/>
                <a:uFillTx/>
                <a:latin typeface="Verdana"/>
                <a:ea typeface="+mn-ea"/>
                <a:cs typeface="+mn-cs"/>
              </a:rPr>
              <a:t> GPU, ARM Developer,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www.xda-developers.com</a:t>
            </a:r>
            <a:r>
              <a:rPr kumimoji="0" lang="en-US" sz="1400" b="0" i="0" u="none" strike="noStrike" kern="1200" cap="none" spc="0" normalizeH="0" baseline="0" noProof="0">
                <a:ln>
                  <a:noFill/>
                </a:ln>
                <a:solidFill>
                  <a:srgbClr val="000000"/>
                </a:solidFill>
                <a:effectLst/>
                <a:uLnTx/>
                <a:uFillTx/>
                <a:latin typeface="Verdana"/>
                <a:ea typeface="+mn-ea"/>
                <a:cs typeface="+mn-cs"/>
              </a:rPr>
              <a:t>/arm-unveils-cortex-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a55</a:t>
            </a:r>
            <a:r>
              <a:rPr kumimoji="0" lang="en-US" sz="1400" b="0" i="0" u="none" strike="noStrike" kern="1200" cap="none" spc="0" normalizeH="0" baseline="0" noProof="0">
                <a:ln>
                  <a:noFill/>
                </a:ln>
                <a:solidFill>
                  <a:srgbClr val="000000"/>
                </a:solidFill>
                <a:effectLst/>
                <a:uLnTx/>
                <a:uFillTx/>
                <a:latin typeface="Verdana"/>
                <a:ea typeface="+mn-ea"/>
                <a:cs typeface="+mn-cs"/>
              </a:rPr>
              <a:t>-processors-and-</a:t>
            </a:r>
            <a:r>
              <a:rPr kumimoji="0" lang="en-US" sz="1400" b="0" i="0" u="none" strike="noStrike" kern="1200" cap="none" spc="0" normalizeH="0" baseline="0" noProof="0" err="1">
                <a:ln>
                  <a:noFill/>
                </a:ln>
                <a:solidFill>
                  <a:srgbClr val="000000"/>
                </a:solidFill>
                <a:effectLst/>
                <a:uLnTx/>
                <a:uFillTx/>
                <a:latin typeface="Verdana"/>
                <a:ea typeface="+mn-ea"/>
                <a:cs typeface="+mn-cs"/>
              </a:rPr>
              <a:t>mali</a:t>
            </a:r>
            <a:r>
              <a:rPr kumimoji="0" lang="en-US"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g72-gpu</a:t>
            </a:r>
            <a:r>
              <a:rPr kumimoji="0" lang="en-US" sz="1400" b="0" i="0" u="none" strike="noStrike" kern="1200" cap="none" spc="0" normalizeH="0" baseline="0" noProof="0">
                <a:ln>
                  <a:noFill/>
                </a:ln>
                <a:solidFill>
                  <a:srgbClr val="000000"/>
                </a:solidFill>
                <a:effectLst/>
                <a:uLnTx/>
                <a:uFillTx/>
                <a:latin typeface="Verdana"/>
                <a:ea typeface="+mn-ea"/>
                <a:cs typeface="+mn-cs"/>
              </a:rPr>
              <a:t>/</a:t>
            </a:r>
          </a:p>
        </p:txBody>
      </p:sp>
      <p:sp>
        <p:nvSpPr>
          <p:cNvPr id="4" name="TextBox 3"/>
          <p:cNvSpPr txBox="1"/>
          <p:nvPr/>
        </p:nvSpPr>
        <p:spPr>
          <a:xfrm>
            <a:off x="171395" y="1448780"/>
            <a:ext cx="83287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[104]: </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 power management support, </a:t>
            </a:r>
            <a:r>
              <a:rPr kumimoji="0" lang="en-US" sz="1400" b="0" i="0" u="none" strike="noStrike" kern="1200" cap="none" spc="0" normalizeH="0" baseline="0" noProof="0" err="1">
                <a:ln>
                  <a:noFill/>
                </a:ln>
                <a:solidFill>
                  <a:srgbClr val="000000"/>
                </a:solidFill>
                <a:effectLst/>
                <a:uLnTx/>
                <a:uFillTx/>
                <a:latin typeface="Verdana"/>
                <a:ea typeface="+mn-ea"/>
                <a:cs typeface="+mn-cs"/>
              </a:rPr>
              <a:t>Vers</a:t>
            </a:r>
            <a:r>
              <a:rPr kumimoji="0" lang="en-US" sz="1400" b="0" i="0" u="none" strike="noStrike" kern="1200" cap="none" spc="0" normalizeH="0" baseline="0" noProof="0">
                <a:ln>
                  <a:noFill/>
                </a:ln>
                <a:solidFill>
                  <a:srgbClr val="000000"/>
                </a:solidFill>
                <a:effectLst/>
                <a:uLnTx/>
                <a:uFillTx/>
                <a:latin typeface="Verdana"/>
                <a:ea typeface="+mn-ea"/>
                <a:cs typeface="+mn-cs"/>
              </a:rPr>
              <a:t>. 1.1, ARM ECM 0640541 Oct. 30 2017</a:t>
            </a:r>
          </a:p>
        </p:txBody>
      </p:sp>
      <p:sp>
        <p:nvSpPr>
          <p:cNvPr id="7" name="TextBox 6"/>
          <p:cNvSpPr txBox="1"/>
          <p:nvPr/>
        </p:nvSpPr>
        <p:spPr>
          <a:xfrm>
            <a:off x="170683" y="1853924"/>
            <a:ext cx="8480398"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[105]: Parris N., Boost </a:t>
            </a:r>
            <a:r>
              <a:rPr kumimoji="0" lang="en-US" sz="1400" b="0" i="0" u="none" strike="noStrike" kern="1200" cap="none" spc="0" normalizeH="0" baseline="0" noProof="0" err="1">
                <a:ln>
                  <a:noFill/>
                </a:ln>
                <a:solidFill>
                  <a:srgbClr val="000000"/>
                </a:solidFill>
                <a:effectLst/>
                <a:uLnTx/>
                <a:uFillTx/>
                <a:latin typeface="Verdana"/>
                <a:ea typeface="+mn-ea"/>
                <a:cs typeface="+mn-cs"/>
              </a:rPr>
              <a:t>SoC</a:t>
            </a:r>
            <a:r>
              <a:rPr kumimoji="0" lang="en-US" sz="1400" b="0" i="0" u="none" strike="noStrike" kern="1200" cap="none" spc="0" normalizeH="0" baseline="0" noProof="0">
                <a:ln>
                  <a:noFill/>
                </a:ln>
                <a:solidFill>
                  <a:srgbClr val="000000"/>
                </a:solidFill>
                <a:effectLst/>
                <a:uLnTx/>
                <a:uFillTx/>
                <a:latin typeface="Verdana"/>
                <a:ea typeface="+mn-ea"/>
                <a:cs typeface="+mn-cs"/>
              </a:rPr>
              <a:t> performance from edge to cloud ARM </a:t>
            </a:r>
            <a:r>
              <a:rPr kumimoji="0" lang="en-US" sz="1400" b="0" i="0" u="none" strike="noStrike" kern="1200" cap="none" spc="0" normalizeH="0" baseline="0" noProof="0" err="1">
                <a:ln>
                  <a:noFill/>
                </a:ln>
                <a:solidFill>
                  <a:srgbClr val="000000"/>
                </a:solidFill>
                <a:effectLst/>
                <a:uLnTx/>
                <a:uFillTx/>
                <a:latin typeface="Verdana"/>
                <a:ea typeface="+mn-ea"/>
                <a:cs typeface="+mn-cs"/>
              </a:rPr>
              <a:t>CoreLink</a:t>
            </a:r>
            <a:r>
              <a:rPr kumimoji="0" lang="en-US" sz="1400" b="0" i="0" u="none" strike="noStrike" kern="1200" cap="none" spc="0" normalizeH="0" baseline="0" noProof="0">
                <a:ln>
                  <a:noFill/>
                </a:ln>
                <a:solidFill>
                  <a:srgbClr val="000000"/>
                </a:solidFill>
                <a:effectLst/>
                <a:uLnTx/>
                <a:uFillTx/>
                <a:latin typeface="Verdana"/>
                <a:ea typeface="+mn-ea"/>
                <a:cs typeface="+mn-cs"/>
              </a:rPr>
              <a:t> System IP, ARM,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Nov.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a:t>
            </a:r>
            <a:r>
              <a:rPr kumimoji="0" lang="en-US" sz="1400" b="0" i="0" u="none" strike="noStrike" kern="1200" cap="none" spc="0" normalizeH="0" baseline="0" noProof="0" err="1">
                <a:ln>
                  <a:noFill/>
                </a:ln>
                <a:solidFill>
                  <a:srgbClr val="000000"/>
                </a:solidFill>
                <a:effectLst/>
                <a:uLnTx/>
                <a:uFillTx/>
                <a:latin typeface="Verdana"/>
                <a:ea typeface="+mn-ea"/>
                <a:cs typeface="+mn-cs"/>
              </a:rPr>
              <a:t>www.armtechforum.com.cn</a:t>
            </a:r>
            <a:r>
              <a:rPr kumimoji="0" lang="en-US" sz="1400" b="0" i="0" u="none" strike="noStrike" kern="1200" cap="none" spc="0" normalizeH="0" baseline="0" noProof="0">
                <a:ln>
                  <a:noFill/>
                </a:ln>
                <a:solidFill>
                  <a:srgbClr val="000000"/>
                </a:solidFill>
                <a:effectLst/>
                <a:uLnTx/>
                <a:uFillTx/>
                <a:latin typeface="Verdana"/>
                <a:ea typeface="+mn-ea"/>
                <a:cs typeface="+mn-cs"/>
              </a:rPr>
              <a:t>/attached/article/</a:t>
            </a:r>
            <a:r>
              <a:rPr kumimoji="0" lang="en-US" sz="1400" b="0" i="0" u="none" strike="noStrike" kern="1200" cap="none" spc="0" normalizeH="0" baseline="0" noProof="0" err="1">
                <a:ln>
                  <a:noFill/>
                </a:ln>
                <a:solidFill>
                  <a:srgbClr val="000000"/>
                </a:solidFill>
                <a:effectLst/>
                <a:uLnTx/>
                <a:uFillTx/>
                <a:latin typeface="Verdana"/>
                <a:ea typeface="+mn-ea"/>
                <a:cs typeface="+mn-cs"/>
              </a:rPr>
              <a:t>2016ATS_C1_Neil_Parris</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20161206151154.pdf</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Box 8"/>
          <p:cNvSpPr txBox="1"/>
          <p:nvPr/>
        </p:nvSpPr>
        <p:spPr>
          <a:xfrm>
            <a:off x="172110" y="2957816"/>
            <a:ext cx="898008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[106]: </a:t>
            </a:r>
            <a:r>
              <a:rPr kumimoji="0" lang="en-US" sz="1400" b="0" i="0" u="none" strike="noStrike" kern="1200" cap="none" spc="0" normalizeH="0" baseline="0" noProof="0" err="1">
                <a:ln>
                  <a:noFill/>
                </a:ln>
                <a:solidFill>
                  <a:srgbClr val="000000"/>
                </a:solidFill>
                <a:effectLst/>
                <a:uLnTx/>
                <a:uFillTx/>
                <a:latin typeface="Verdana"/>
                <a:ea typeface="+mn-ea"/>
                <a:cs typeface="+mn-cs"/>
              </a:rPr>
              <a:t>Greenhalgh</a:t>
            </a:r>
            <a:r>
              <a:rPr kumimoji="0" lang="en-US" sz="1400" b="0" i="0" u="none" strike="noStrike" kern="1200" cap="none" spc="0" normalizeH="0" baseline="0" noProof="0">
                <a:ln>
                  <a:noFill/>
                </a:ln>
                <a:solidFill>
                  <a:srgbClr val="000000"/>
                </a:solidFill>
                <a:effectLst/>
                <a:uLnTx/>
                <a:uFillTx/>
                <a:latin typeface="Verdana"/>
                <a:ea typeface="+mn-ea"/>
                <a:cs typeface="+mn-cs"/>
              </a:rPr>
              <a:t> P., ARM </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 Intelligent Solutions Using Cluster Based Multiprocessing,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Hot Chips 29, 2017 Aug. 12,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www.slideshare.net</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ARMHoldings</a:t>
            </a:r>
            <a:r>
              <a:rPr kumimoji="0" lang="en-US" sz="1400" b="0" i="0" u="none" strike="noStrike" kern="1200" cap="none" spc="0" normalizeH="0" baseline="0" noProof="0">
                <a:ln>
                  <a:noFill/>
                </a:ln>
                <a:solidFill>
                  <a:srgbClr val="000000"/>
                </a:solidFill>
                <a:effectLst/>
                <a:uLnTx/>
                <a:uFillTx/>
                <a:latin typeface="Verdana"/>
                <a:ea typeface="+mn-ea"/>
                <a:cs typeface="+mn-cs"/>
              </a:rPr>
              <a:t>/arm-</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-intelligent-solutions-using-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cluster-based-multiprocessing </a:t>
            </a:r>
          </a:p>
        </p:txBody>
      </p:sp>
      <p:sp>
        <p:nvSpPr>
          <p:cNvPr id="11" name="TextBox 10"/>
          <p:cNvSpPr txBox="1"/>
          <p:nvPr/>
        </p:nvSpPr>
        <p:spPr>
          <a:xfrm>
            <a:off x="167098" y="3979810"/>
            <a:ext cx="8724761"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[107]: </a:t>
            </a:r>
            <a:r>
              <a:rPr kumimoji="0" lang="en-US" sz="1400" b="0" i="0" u="none" strike="noStrike" kern="1200" cap="none" spc="0" normalizeH="0" baseline="0" noProof="0" err="1">
                <a:ln>
                  <a:noFill/>
                </a:ln>
                <a:solidFill>
                  <a:srgbClr val="000000"/>
                </a:solidFill>
                <a:effectLst/>
                <a:uLnTx/>
                <a:uFillTx/>
                <a:latin typeface="Verdana"/>
                <a:ea typeface="+mn-ea"/>
                <a:cs typeface="+mn-cs"/>
              </a:rPr>
              <a:t>Wathan</a:t>
            </a:r>
            <a:r>
              <a:rPr kumimoji="0" lang="en-US" sz="1400" b="0" i="0" u="none" strike="noStrike" kern="1200" cap="none" spc="0" normalizeH="0" baseline="0" noProof="0">
                <a:ln>
                  <a:noFill/>
                </a:ln>
                <a:solidFill>
                  <a:srgbClr val="000000"/>
                </a:solidFill>
                <a:effectLst/>
                <a:uLnTx/>
                <a:uFillTx/>
                <a:latin typeface="Verdana"/>
                <a:ea typeface="+mn-ea"/>
                <a:cs typeface="+mn-cs"/>
              </a:rPr>
              <a:t> G. : Arm </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 Technology for the next era of compute, ARM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community.arm.com</a:t>
            </a:r>
            <a:r>
              <a:rPr kumimoji="0" lang="en-US" sz="1400" b="0" i="0" u="none" strike="noStrike" kern="1200" cap="none" spc="0" normalizeH="0" baseline="0" noProof="0">
                <a:ln>
                  <a:noFill/>
                </a:ln>
                <a:solidFill>
                  <a:srgbClr val="000000"/>
                </a:solidFill>
                <a:effectLst/>
                <a:uLnTx/>
                <a:uFillTx/>
                <a:latin typeface="Verdana"/>
                <a:ea typeface="+mn-ea"/>
                <a:cs typeface="+mn-cs"/>
              </a:rPr>
              <a:t>/processors/b/blog/posts/arm-</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-technology-for-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the-next-era-of-compute</a:t>
            </a:r>
          </a:p>
        </p:txBody>
      </p:sp>
      <p:sp>
        <p:nvSpPr>
          <p:cNvPr id="12" name="TextBox 11"/>
          <p:cNvSpPr txBox="1"/>
          <p:nvPr/>
        </p:nvSpPr>
        <p:spPr>
          <a:xfrm>
            <a:off x="172107" y="4776453"/>
            <a:ext cx="8024633"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[108]: </a:t>
            </a:r>
            <a:r>
              <a:rPr kumimoji="0" lang="en-US" sz="1400" b="0" i="0" u="none" strike="noStrike" kern="1200" cap="none" spc="0" normalizeH="0" baseline="0" noProof="0" err="1">
                <a:ln>
                  <a:noFill/>
                </a:ln>
                <a:solidFill>
                  <a:srgbClr val="000000"/>
                </a:solidFill>
                <a:effectLst/>
                <a:uLnTx/>
                <a:uFillTx/>
                <a:latin typeface="Verdana"/>
                <a:ea typeface="+mn-ea"/>
                <a:cs typeface="+mn-cs"/>
              </a:rPr>
              <a:t>Walrath</a:t>
            </a:r>
            <a:r>
              <a:rPr kumimoji="0" lang="en-US" sz="1400" b="0" i="0" u="none" strike="noStrike" kern="1200" cap="none" spc="0" normalizeH="0" baseline="0" noProof="0">
                <a:ln>
                  <a:noFill/>
                </a:ln>
                <a:solidFill>
                  <a:srgbClr val="000000"/>
                </a:solidFill>
                <a:effectLst/>
                <a:uLnTx/>
                <a:uFillTx/>
                <a:latin typeface="Verdana"/>
                <a:ea typeface="+mn-ea"/>
                <a:cs typeface="+mn-cs"/>
              </a:rPr>
              <a:t> J., ARM Tech Day 2017: </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A55</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 and Mali-</a:t>
            </a:r>
            <a:r>
              <a:rPr kumimoji="0" lang="en-US" sz="1400" b="0" i="0" u="none" strike="noStrike" kern="1200" cap="none" spc="0" normalizeH="0" baseline="0" noProof="0" err="1">
                <a:ln>
                  <a:noFill/>
                </a:ln>
                <a:solidFill>
                  <a:srgbClr val="000000"/>
                </a:solidFill>
                <a:effectLst/>
                <a:uLnTx/>
                <a:uFillTx/>
                <a:latin typeface="Verdana"/>
                <a:ea typeface="+mn-ea"/>
                <a:cs typeface="+mn-cs"/>
              </a:rPr>
              <a:t>G72</a:t>
            </a:r>
            <a:r>
              <a:rPr kumimoji="0" lang="en-US" sz="14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PC Perspective, May 29, 2017,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www.pcper.com</a:t>
            </a:r>
            <a:r>
              <a:rPr kumimoji="0" lang="en-US" sz="1400" b="0" i="0" u="none" strike="noStrike" kern="1200" cap="none" spc="0" normalizeH="0" baseline="0" noProof="0">
                <a:ln>
                  <a:noFill/>
                </a:ln>
                <a:solidFill>
                  <a:srgbClr val="000000"/>
                </a:solidFill>
                <a:effectLst/>
                <a:uLnTx/>
                <a:uFillTx/>
                <a:latin typeface="Verdana"/>
                <a:ea typeface="+mn-ea"/>
                <a:cs typeface="+mn-cs"/>
              </a:rPr>
              <a:t>/reviews/General-Tech/ARM-Tech-Day-2017-</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A55</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-and-Mali-</a:t>
            </a:r>
            <a:r>
              <a:rPr kumimoji="0" lang="en-US" sz="1400" b="0" i="0" u="none" strike="noStrike" kern="1200" cap="none" spc="0" normalizeH="0" baseline="0" noProof="0" err="1">
                <a:ln>
                  <a:noFill/>
                </a:ln>
                <a:solidFill>
                  <a:srgbClr val="000000"/>
                </a:solidFill>
                <a:effectLst/>
                <a:uLnTx/>
                <a:uFillTx/>
                <a:latin typeface="Verdana"/>
                <a:ea typeface="+mn-ea"/>
                <a:cs typeface="+mn-cs"/>
              </a:rPr>
              <a:t>G72</a:t>
            </a:r>
            <a:r>
              <a:rPr kumimoji="0" lang="en-US" sz="1400" b="0" i="0" u="none" strike="noStrike" kern="1200" cap="none" spc="0" normalizeH="0" baseline="0" noProof="0">
                <a:ln>
                  <a:noFill/>
                </a:ln>
                <a:solidFill>
                  <a:srgbClr val="000000"/>
                </a:solidFill>
                <a:effectLst/>
                <a:uLnTx/>
                <a:uFillTx/>
                <a:latin typeface="Verdana"/>
                <a:ea typeface="+mn-ea"/>
                <a:cs typeface="+mn-cs"/>
              </a:rPr>
              <a:t>/Cortex-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-and-Mali-</a:t>
            </a:r>
            <a:r>
              <a:rPr kumimoji="0" lang="en-US" sz="1400" b="0" i="0" u="none" strike="noStrike" kern="1200" cap="none" spc="0" normalizeH="0" baseline="0" noProof="0" err="1">
                <a:ln>
                  <a:noFill/>
                </a:ln>
                <a:solidFill>
                  <a:srgbClr val="000000"/>
                </a:solidFill>
                <a:effectLst/>
                <a:uLnTx/>
                <a:uFillTx/>
                <a:latin typeface="Verdana"/>
                <a:ea typeface="+mn-ea"/>
                <a:cs typeface="+mn-cs"/>
              </a:rPr>
              <a:t>G72</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3" name="TextBox 12"/>
          <p:cNvSpPr txBox="1"/>
          <p:nvPr/>
        </p:nvSpPr>
        <p:spPr>
          <a:xfrm>
            <a:off x="171752" y="5784129"/>
            <a:ext cx="8850756"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[109]: Rickards I. and </a:t>
            </a:r>
            <a:r>
              <a:rPr kumimoji="0" lang="en-US" sz="1400" b="0" i="0" u="none" strike="noStrike" kern="1200" cap="none" spc="0" normalizeH="0" baseline="0" noProof="0" err="1">
                <a:ln>
                  <a:noFill/>
                </a:ln>
                <a:solidFill>
                  <a:srgbClr val="000000"/>
                </a:solidFill>
                <a:effectLst/>
                <a:uLnTx/>
                <a:uFillTx/>
                <a:latin typeface="Verdana"/>
                <a:ea typeface="+mn-ea"/>
                <a:cs typeface="+mn-cs"/>
              </a:rPr>
              <a:t>Kucheria</a:t>
            </a:r>
            <a:r>
              <a:rPr kumimoji="0" lang="en-US" sz="1400" b="0" i="0" u="none" strike="noStrike" kern="1200" cap="none" spc="0" normalizeH="0" baseline="0" noProof="0">
                <a:ln>
                  <a:noFill/>
                </a:ln>
                <a:solidFill>
                  <a:srgbClr val="000000"/>
                </a:solidFill>
                <a:effectLst/>
                <a:uLnTx/>
                <a:uFillTx/>
                <a:latin typeface="Verdana"/>
                <a:ea typeface="+mn-ea"/>
                <a:cs typeface="+mn-cs"/>
              </a:rPr>
              <a:t> A., Energy Aware Scheduling (</a:t>
            </a:r>
            <a:r>
              <a:rPr kumimoji="0" lang="en-US" sz="1400" b="0" i="0" u="none" strike="noStrike" kern="1200" cap="none" spc="0" normalizeH="0" baseline="0" noProof="0" err="1">
                <a:ln>
                  <a:noFill/>
                </a:ln>
                <a:solidFill>
                  <a:srgbClr val="000000"/>
                </a:solidFill>
                <a:effectLst/>
                <a:uLnTx/>
                <a:uFillTx/>
                <a:latin typeface="Verdana"/>
                <a:ea typeface="+mn-ea"/>
                <a:cs typeface="+mn-cs"/>
              </a:rPr>
              <a:t>EAS</a:t>
            </a:r>
            <a:r>
              <a:rPr kumimoji="0" lang="en-US" sz="1400" b="0" i="0" u="none" strike="noStrike" kern="1200" cap="none" spc="0" normalizeH="0" baseline="0" noProof="0">
                <a:ln>
                  <a:noFill/>
                </a:ln>
                <a:solidFill>
                  <a:srgbClr val="000000"/>
                </a:solidFill>
                <a:effectLst/>
                <a:uLnTx/>
                <a:uFillTx/>
                <a:latin typeface="Verdana"/>
                <a:ea typeface="+mn-ea"/>
                <a:cs typeface="+mn-cs"/>
              </a:rPr>
              <a:t>) progress update, </a:t>
            </a:r>
            <a:r>
              <a:rPr kumimoji="0" lang="en-US" sz="1400" b="0" i="0" u="none" strike="noStrike" kern="1200" cap="none" spc="0" normalizeH="0" baseline="0" noProof="0" err="1">
                <a:ln>
                  <a:noFill/>
                </a:ln>
                <a:solidFill>
                  <a:srgbClr val="000000"/>
                </a:solidFill>
                <a:effectLst/>
                <a:uLnTx/>
                <a:uFillTx/>
                <a:latin typeface="Verdana"/>
                <a:ea typeface="+mn-ea"/>
                <a:cs typeface="+mn-cs"/>
              </a:rPr>
              <a:t>Linaro</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Company, Sept. 18,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a:t>
            </a:r>
            <a:r>
              <a:rPr kumimoji="0" lang="en-US" sz="1400" b="0" i="0" u="none" strike="noStrike" kern="1200" cap="none" spc="0" normalizeH="0" baseline="0" noProof="0" err="1">
                <a:ln>
                  <a:noFill/>
                </a:ln>
                <a:solidFill>
                  <a:srgbClr val="000000"/>
                </a:solidFill>
                <a:effectLst/>
                <a:uLnTx/>
                <a:uFillTx/>
                <a:latin typeface="Verdana"/>
                <a:ea typeface="+mn-ea"/>
                <a:cs typeface="+mn-cs"/>
              </a:rPr>
              <a:t>www.linaro.org</a:t>
            </a:r>
            <a:r>
              <a:rPr kumimoji="0" lang="en-US" sz="1400" b="0" i="0" u="none" strike="noStrike" kern="1200" cap="none" spc="0" normalizeH="0" baseline="0" noProof="0">
                <a:ln>
                  <a:noFill/>
                </a:ln>
                <a:solidFill>
                  <a:srgbClr val="000000"/>
                </a:solidFill>
                <a:effectLst/>
                <a:uLnTx/>
                <a:uFillTx/>
                <a:latin typeface="Verdana"/>
                <a:ea typeface="+mn-ea"/>
                <a:cs typeface="+mn-cs"/>
              </a:rPr>
              <a:t>/blog/core-dump/energy-aware-scheduling-</a:t>
            </a:r>
            <a:r>
              <a:rPr kumimoji="0" lang="en-US" sz="1400" b="0" i="0" u="none" strike="noStrike" kern="1200" cap="none" spc="0" normalizeH="0" baseline="0" noProof="0" err="1">
                <a:ln>
                  <a:noFill/>
                </a:ln>
                <a:solidFill>
                  <a:srgbClr val="000000"/>
                </a:solidFill>
                <a:effectLst/>
                <a:uLnTx/>
                <a:uFillTx/>
                <a:latin typeface="Verdana"/>
                <a:ea typeface="+mn-ea"/>
                <a:cs typeface="+mn-cs"/>
              </a:rPr>
              <a:t>eas</a:t>
            </a:r>
            <a:r>
              <a:rPr kumimoji="0" lang="en-US" sz="1400" b="0" i="0" u="none" strike="noStrike" kern="1200" cap="none" spc="0" normalizeH="0" baseline="0" noProof="0">
                <a:ln>
                  <a:noFill/>
                </a:ln>
                <a:solidFill>
                  <a:srgbClr val="000000"/>
                </a:solidFill>
                <a:effectLst/>
                <a:uLnTx/>
                <a:uFillTx/>
                <a:latin typeface="Verdana"/>
                <a:ea typeface="+mn-ea"/>
                <a:cs typeface="+mn-cs"/>
              </a:rPr>
              <a:t>-progress-update/</a:t>
            </a:r>
          </a:p>
        </p:txBody>
      </p:sp>
      <p:sp>
        <p:nvSpPr>
          <p:cNvPr id="14"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3)</a:t>
            </a:r>
          </a:p>
        </p:txBody>
      </p:sp>
    </p:spTree>
    <p:extLst>
      <p:ext uri="{BB962C8B-B14F-4D97-AF65-F5344CB8AC3E}">
        <p14:creationId xmlns:p14="http://schemas.microsoft.com/office/powerpoint/2010/main" val="38789927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102" y="642931"/>
            <a:ext cx="9008748"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[110]: </a:t>
            </a:r>
            <a:r>
              <a:rPr kumimoji="0" lang="en-US" sz="1400" b="0" i="0" u="none" strike="noStrike" kern="1200" cap="none" spc="0" normalizeH="0" baseline="0" noProof="0" err="1">
                <a:ln>
                  <a:noFill/>
                </a:ln>
                <a:solidFill>
                  <a:srgbClr val="000000"/>
                </a:solidFill>
                <a:effectLst/>
                <a:uLnTx/>
                <a:uFillTx/>
                <a:latin typeface="Verdana"/>
                <a:ea typeface="+mn-ea"/>
                <a:cs typeface="+mn-cs"/>
              </a:rPr>
              <a:t>Triggs</a:t>
            </a:r>
            <a:r>
              <a:rPr kumimoji="0" lang="en-US" sz="1400" b="0" i="0" u="none" strike="noStrike" kern="1200" cap="none" spc="0" normalizeH="0" baseline="0" noProof="0">
                <a:ln>
                  <a:noFill/>
                </a:ln>
                <a:solidFill>
                  <a:srgbClr val="000000"/>
                </a:solidFill>
                <a:effectLst/>
                <a:uLnTx/>
                <a:uFillTx/>
                <a:latin typeface="Verdana"/>
                <a:ea typeface="+mn-ea"/>
                <a:cs typeface="+mn-cs"/>
              </a:rPr>
              <a:t> R., A closer look at </a:t>
            </a:r>
            <a:r>
              <a:rPr kumimoji="0" lang="en-US" sz="1400" b="0" i="0" u="none" strike="noStrike" kern="1200" cap="none" spc="0" normalizeH="0" baseline="0" noProof="0" err="1">
                <a:ln>
                  <a:noFill/>
                </a:ln>
                <a:solidFill>
                  <a:srgbClr val="000000"/>
                </a:solidFill>
                <a:effectLst/>
                <a:uLnTx/>
                <a:uFillTx/>
                <a:latin typeface="Verdana"/>
                <a:ea typeface="+mn-ea"/>
                <a:cs typeface="+mn-cs"/>
              </a:rPr>
              <a:t>ARM’s</a:t>
            </a:r>
            <a:r>
              <a:rPr kumimoji="0" lang="en-US" sz="1400" b="0" i="0" u="none" strike="noStrike" kern="1200" cap="none" spc="0" normalizeH="0" baseline="0" noProof="0">
                <a:ln>
                  <a:noFill/>
                </a:ln>
                <a:solidFill>
                  <a:srgbClr val="000000"/>
                </a:solidFill>
                <a:effectLst/>
                <a:uLnTx/>
                <a:uFillTx/>
                <a:latin typeface="Verdana"/>
                <a:ea typeface="+mn-ea"/>
                <a:cs typeface="+mn-cs"/>
              </a:rPr>
              <a:t> new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 and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A55</a:t>
            </a:r>
            <a:r>
              <a:rPr kumimoji="0" lang="en-US" sz="1400" b="0" i="0" u="none" strike="noStrike" kern="1200" cap="none" spc="0" normalizeH="0" baseline="0" noProof="0">
                <a:ln>
                  <a:noFill/>
                </a:ln>
                <a:solidFill>
                  <a:srgbClr val="000000"/>
                </a:solidFill>
                <a:effectLst/>
                <a:uLnTx/>
                <a:uFillTx/>
                <a:latin typeface="Verdana"/>
                <a:ea typeface="+mn-ea"/>
                <a:cs typeface="+mn-cs"/>
              </a:rPr>
              <a:t> CPUs, Android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May 31,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www.androidauthority.com</a:t>
            </a:r>
            <a:r>
              <a:rPr kumimoji="0" lang="en-US" sz="1400" b="0" i="0" u="none" strike="noStrike" kern="1200" cap="none" spc="0" normalizeH="0" baseline="0" noProof="0">
                <a:ln>
                  <a:noFill/>
                </a:ln>
                <a:solidFill>
                  <a:srgbClr val="000000"/>
                </a:solidFill>
                <a:effectLst/>
                <a:uLnTx/>
                <a:uFillTx/>
                <a:latin typeface="Verdana"/>
                <a:ea typeface="+mn-ea"/>
                <a:cs typeface="+mn-cs"/>
              </a:rPr>
              <a:t>/arm-cortex-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a75</a:t>
            </a:r>
            <a:r>
              <a:rPr kumimoji="0" lang="en-US" sz="1400" b="0" i="0" u="none" strike="noStrike" kern="1200" cap="none" spc="0" normalizeH="0" baseline="0" noProof="0">
                <a:ln>
                  <a:noFill/>
                </a:ln>
                <a:solidFill>
                  <a:srgbClr val="000000"/>
                </a:solidFill>
                <a:effectLst/>
                <a:uLnTx/>
                <a:uFillTx/>
                <a:latin typeface="Verdana"/>
                <a:ea typeface="+mn-ea"/>
                <a:cs typeface="+mn-cs"/>
              </a:rPr>
              <a:t>-cortex-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a55</a:t>
            </a:r>
            <a:r>
              <a:rPr kumimoji="0" lang="en-US" sz="1400" b="0" i="0" u="none" strike="noStrike" kern="1200" cap="none" spc="0" normalizeH="0" baseline="0" noProof="0">
                <a:ln>
                  <a:noFill/>
                </a:ln>
                <a:solidFill>
                  <a:srgbClr val="000000"/>
                </a:solidFill>
                <a:effectLst/>
                <a:uLnTx/>
                <a:uFillTx/>
                <a:latin typeface="Verdana"/>
                <a:ea typeface="+mn-ea"/>
                <a:cs typeface="+mn-cs"/>
              </a:rPr>
              <a:t>-breakdown-770380/</a:t>
            </a:r>
          </a:p>
        </p:txBody>
      </p:sp>
      <p:sp>
        <p:nvSpPr>
          <p:cNvPr id="5" name="TextBox 4"/>
          <p:cNvSpPr txBox="1"/>
          <p:nvPr/>
        </p:nvSpPr>
        <p:spPr>
          <a:xfrm>
            <a:off x="172464" y="1460990"/>
            <a:ext cx="8068299"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[111]: Arm 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A55</a:t>
            </a:r>
            <a:r>
              <a:rPr kumimoji="0" lang="en-US" sz="1400" b="0" i="0" u="none" strike="noStrike" kern="1200" cap="none" spc="0" normalizeH="0" baseline="0" noProof="0">
                <a:ln>
                  <a:noFill/>
                </a:ln>
                <a:solidFill>
                  <a:srgbClr val="000000"/>
                </a:solidFill>
                <a:effectLst/>
                <a:uLnTx/>
                <a:uFillTx/>
                <a:latin typeface="Verdana"/>
                <a:ea typeface="+mn-ea"/>
                <a:cs typeface="+mn-cs"/>
              </a:rPr>
              <a:t>: Efficient performance from edge to cloud, ARM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community.arm.com</a:t>
            </a:r>
            <a:r>
              <a:rPr kumimoji="0" lang="en-US" sz="1400" b="0" i="0" u="none" strike="noStrike" kern="1200" cap="none" spc="0" normalizeH="0" baseline="0" noProof="0">
                <a:ln>
                  <a:noFill/>
                </a:ln>
                <a:solidFill>
                  <a:srgbClr val="000000"/>
                </a:solidFill>
                <a:effectLst/>
                <a:uLnTx/>
                <a:uFillTx/>
                <a:latin typeface="Verdana"/>
                <a:ea typeface="+mn-ea"/>
                <a:cs typeface="+mn-cs"/>
              </a:rPr>
              <a:t>/processors/b/blog/posts/arm-cortex-</a:t>
            </a:r>
            <a:r>
              <a:rPr kumimoji="0" lang="en-US" sz="1400" b="0" i="0" u="none" strike="noStrike" kern="1200" cap="none" spc="0" normalizeH="0" baseline="0" noProof="0" err="1">
                <a:ln>
                  <a:noFill/>
                </a:ln>
                <a:solidFill>
                  <a:srgbClr val="000000"/>
                </a:solidFill>
                <a:effectLst/>
                <a:uLnTx/>
                <a:uFillTx/>
                <a:latin typeface="Verdana"/>
                <a:ea typeface="+mn-ea"/>
                <a:cs typeface="+mn-cs"/>
              </a:rPr>
              <a:t>a55</a:t>
            </a:r>
            <a:r>
              <a:rPr kumimoji="0" lang="en-US" sz="1400" b="0" i="0" u="none" strike="noStrike" kern="1200" cap="none" spc="0" normalizeH="0" baseline="0" noProof="0">
                <a:ln>
                  <a:noFill/>
                </a:ln>
                <a:solidFill>
                  <a:srgbClr val="000000"/>
                </a:solidFill>
                <a:effectLst/>
                <a:uLnTx/>
                <a:uFillTx/>
                <a:latin typeface="Verdana"/>
                <a:ea typeface="+mn-ea"/>
                <a:cs typeface="+mn-cs"/>
              </a:rPr>
              <a:t>-efficient-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performance-from-edge-to-cloud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p>
        </p:txBody>
      </p:sp>
      <p:sp>
        <p:nvSpPr>
          <p:cNvPr id="7" name="TextBox 6"/>
          <p:cNvSpPr txBox="1"/>
          <p:nvPr/>
        </p:nvSpPr>
        <p:spPr>
          <a:xfrm>
            <a:off x="170683" y="2271080"/>
            <a:ext cx="8943730"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[112]: System Guidance for Infrastructure, ARM Developer,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developer.arm.com</a:t>
            </a:r>
            <a:r>
              <a:rPr kumimoji="0" lang="en-US" sz="1400" b="0" i="0" u="none" strike="noStrike" kern="1200" cap="none" spc="0" normalizeH="0" baseline="0" noProof="0">
                <a:ln>
                  <a:noFill/>
                </a:ln>
                <a:solidFill>
                  <a:srgbClr val="000000"/>
                </a:solidFill>
                <a:effectLst/>
                <a:uLnTx/>
                <a:uFillTx/>
                <a:latin typeface="Verdana"/>
                <a:ea typeface="+mn-ea"/>
                <a:cs typeface="+mn-cs"/>
              </a:rPr>
              <a:t>/products/system-design/system-guidance/system-guidance-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for-infrastructure </a:t>
            </a:r>
          </a:p>
        </p:txBody>
      </p:sp>
      <p:sp>
        <p:nvSpPr>
          <p:cNvPr id="8" name="TextBox 7"/>
          <p:cNvSpPr txBox="1"/>
          <p:nvPr/>
        </p:nvSpPr>
        <p:spPr>
          <a:xfrm>
            <a:off x="169465" y="3009744"/>
            <a:ext cx="892013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[113]: ARM® Architecture Reference Manual Armv8, for Armv8-A architecture profile,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ARM </a:t>
            </a:r>
            <a:r>
              <a:rPr kumimoji="0" lang="en-US" sz="1400" b="0" i="0" u="none" strike="noStrike" kern="1200" cap="none" spc="0" normalizeH="0" baseline="0" noProof="0" err="1">
                <a:ln>
                  <a:noFill/>
                </a:ln>
                <a:solidFill>
                  <a:srgbClr val="000000"/>
                </a:solidFill>
                <a:effectLst/>
                <a:uLnTx/>
                <a:uFillTx/>
                <a:latin typeface="Verdana"/>
                <a:ea typeface="+mn-ea"/>
                <a:cs typeface="+mn-cs"/>
              </a:rPr>
              <a:t>DDI</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0487A.k_iss10775</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ID092916</a:t>
            </a:r>
            <a:r>
              <a:rPr kumimoji="0" lang="en-US" sz="1400" b="0" i="0" u="none" strike="noStrike" kern="1200" cap="none" spc="0" normalizeH="0" baseline="0" noProof="0">
                <a:ln>
                  <a:noFill/>
                </a:ln>
                <a:solidFill>
                  <a:srgbClr val="000000"/>
                </a:solidFill>
                <a:effectLst/>
                <a:uLnTx/>
                <a:uFillTx/>
                <a:latin typeface="Verdana"/>
                <a:ea typeface="+mn-ea"/>
                <a:cs typeface="+mn-cs"/>
              </a:rPr>
              <a:t>),2013-2016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silver.arm.com</a:t>
            </a:r>
            <a:r>
              <a:rPr kumimoji="0" lang="en-US" sz="1400" b="0" i="0" u="none" strike="noStrike" kern="1200" cap="none" spc="0" normalizeH="0" baseline="0" noProof="0">
                <a:ln>
                  <a:noFill/>
                </a:ln>
                <a:solidFill>
                  <a:srgbClr val="000000"/>
                </a:solidFill>
                <a:effectLst/>
                <a:uLnTx/>
                <a:uFillTx/>
                <a:latin typeface="Verdana"/>
                <a:ea typeface="+mn-ea"/>
                <a:cs typeface="+mn-cs"/>
              </a:rPr>
              <a:t>/download/</a:t>
            </a:r>
            <a:r>
              <a:rPr kumimoji="0" lang="en-US" sz="1400" b="0" i="0" u="none" strike="noStrike" kern="1200" cap="none" spc="0" normalizeH="0" baseline="0" noProof="0" err="1">
                <a:ln>
                  <a:noFill/>
                </a:ln>
                <a:solidFill>
                  <a:srgbClr val="000000"/>
                </a:solidFill>
                <a:effectLst/>
                <a:uLnTx/>
                <a:uFillTx/>
                <a:latin typeface="Verdana"/>
                <a:ea typeface="+mn-ea"/>
                <a:cs typeface="+mn-cs"/>
              </a:rPr>
              <a:t>ARM_and_AMBA_Architecture</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AR150</a:t>
            </a:r>
            <a:r>
              <a:rPr kumimoji="0" lang="en-US" sz="1400" b="0" i="0" u="none" strike="noStrike" kern="1200" cap="none" spc="0" normalizeH="0" baseline="0" noProof="0">
                <a:ln>
                  <a:noFill/>
                </a:ln>
                <a:solidFill>
                  <a:srgbClr val="000000"/>
                </a:solidFill>
                <a:effectLst/>
                <a:uLnTx/>
                <a:uFillTx/>
                <a:latin typeface="Verdana"/>
                <a:ea typeface="+mn-ea"/>
                <a:cs typeface="+mn-cs"/>
              </a:rPr>
              <a:t>-DA-70000-</a:t>
            </a:r>
            <a:r>
              <a:rPr kumimoji="0" lang="en-US" sz="1400" b="0" i="0" u="none" strike="noStrike" kern="1200" cap="none" spc="0" normalizeH="0" baseline="0" noProof="0" err="1">
                <a:ln>
                  <a:noFill/>
                </a:ln>
                <a:solidFill>
                  <a:srgbClr val="000000"/>
                </a:solidFill>
                <a:effectLst/>
                <a:uLnTx/>
                <a:uFillTx/>
                <a:latin typeface="Verdana"/>
                <a:ea typeface="+mn-ea"/>
                <a:cs typeface="+mn-cs"/>
              </a:rPr>
              <a:t>r0p0</a:t>
            </a:r>
            <a:r>
              <a:rPr kumimoji="0" lang="en-US"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01eac1</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DDI0487A_k_armv8_arm_iss10775.pdf</a:t>
            </a:r>
            <a:r>
              <a:rPr kumimoji="0" lang="en-US" sz="1400" b="0" i="0" u="none" strike="noStrike" kern="1200" cap="none" spc="0" normalizeH="0" baseline="0" noProof="0">
                <a:ln>
                  <a:noFill/>
                </a:ln>
                <a:solidFill>
                  <a:srgbClr val="000000"/>
                </a:solidFill>
                <a:effectLst/>
                <a:uLnTx/>
                <a:uFillTx/>
                <a:latin typeface="Verdana"/>
                <a:ea typeface="+mn-ea"/>
                <a:cs typeface="+mn-cs"/>
              </a:rPr>
              <a:t> </a:t>
            </a:r>
          </a:p>
        </p:txBody>
      </p:sp>
      <p:sp>
        <p:nvSpPr>
          <p:cNvPr id="10" name="TextBox 9"/>
          <p:cNvSpPr txBox="1"/>
          <p:nvPr/>
        </p:nvSpPr>
        <p:spPr>
          <a:xfrm>
            <a:off x="167152" y="4116285"/>
            <a:ext cx="8903015"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[114]: Arm </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 Technology for the next era of compute, ARM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community.arm.com</a:t>
            </a:r>
            <a:r>
              <a:rPr kumimoji="0" lang="en-US" sz="1400" b="0" i="0" u="none" strike="noStrike" kern="1200" cap="none" spc="0" normalizeH="0" baseline="0" noProof="0">
                <a:ln>
                  <a:noFill/>
                </a:ln>
                <a:solidFill>
                  <a:srgbClr val="000000"/>
                </a:solidFill>
                <a:effectLst/>
                <a:uLnTx/>
                <a:uFillTx/>
                <a:latin typeface="Verdana"/>
                <a:ea typeface="+mn-ea"/>
                <a:cs typeface="+mn-cs"/>
              </a:rPr>
              <a:t>/processors/b/blog/posts/arm-</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-technology-for-the-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next-era-of-compute</a:t>
            </a:r>
          </a:p>
        </p:txBody>
      </p:sp>
      <p:sp>
        <p:nvSpPr>
          <p:cNvPr id="11" name="TextBox 10"/>
          <p:cNvSpPr txBox="1"/>
          <p:nvPr/>
        </p:nvSpPr>
        <p:spPr>
          <a:xfrm>
            <a:off x="167152" y="4886579"/>
            <a:ext cx="890968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[115]: ARM unveils multi-processor core with Linux </a:t>
            </a:r>
            <a:r>
              <a:rPr kumimoji="0" lang="en-US" sz="1400" b="0" i="0" u="none" strike="noStrike" kern="1200" cap="none" spc="0" normalizeH="0" baseline="0" noProof="0" err="1">
                <a:ln>
                  <a:noFill/>
                </a:ln>
                <a:solidFill>
                  <a:srgbClr val="000000"/>
                </a:solidFill>
                <a:effectLst/>
                <a:uLnTx/>
                <a:uFillTx/>
                <a:latin typeface="Verdana"/>
                <a:ea typeface="+mn-ea"/>
                <a:cs typeface="+mn-cs"/>
              </a:rPr>
              <a:t>SMP</a:t>
            </a:r>
            <a:r>
              <a:rPr kumimoji="0" lang="en-US" sz="1400" b="0" i="0" u="none" strike="noStrike" kern="1200" cap="none" spc="0" normalizeH="0" baseline="0" noProof="0">
                <a:ln>
                  <a:noFill/>
                </a:ln>
                <a:solidFill>
                  <a:srgbClr val="000000"/>
                </a:solidFill>
                <a:effectLst/>
                <a:uLnTx/>
                <a:uFillTx/>
                <a:latin typeface="Verdana"/>
                <a:ea typeface="+mn-ea"/>
                <a:cs typeface="+mn-cs"/>
              </a:rPr>
              <a:t> support, </a:t>
            </a:r>
            <a:r>
              <a:rPr kumimoji="0" lang="en-US" sz="1400" b="0" i="0" u="none" strike="noStrike" kern="1200" cap="none" spc="0" normalizeH="0" baseline="0" noProof="0" err="1">
                <a:ln>
                  <a:noFill/>
                </a:ln>
                <a:solidFill>
                  <a:srgbClr val="000000"/>
                </a:solidFill>
                <a:effectLst/>
                <a:uLnTx/>
                <a:uFillTx/>
                <a:latin typeface="Verdana"/>
                <a:ea typeface="+mn-ea"/>
                <a:cs typeface="+mn-cs"/>
              </a:rPr>
              <a:t>LinuxDevices</a:t>
            </a:r>
            <a:r>
              <a:rPr kumimoji="0" lang="en-US" sz="1400" b="0" i="0" u="none" strike="noStrike" kern="1200" cap="none" spc="0" normalizeH="0" baseline="0" noProof="0">
                <a:ln>
                  <a:noFill/>
                </a:ln>
                <a:solidFill>
                  <a:srgbClr val="000000"/>
                </a:solidFill>
                <a:effectLst/>
                <a:uLnTx/>
                <a:uFillTx/>
                <a:latin typeface="Verdana"/>
                <a:ea typeface="+mn-ea"/>
                <a:cs typeface="+mn-cs"/>
              </a:rPr>
              <a:t>, May 17, 2004,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a:t>
            </a:r>
            <a:r>
              <a:rPr kumimoji="0" lang="en-US" sz="1400" b="0" i="0" u="none" strike="noStrike" kern="1200" cap="none" spc="0" normalizeH="0" baseline="0" noProof="0" err="1">
                <a:ln>
                  <a:noFill/>
                </a:ln>
                <a:solidFill>
                  <a:srgbClr val="000000"/>
                </a:solidFill>
                <a:effectLst/>
                <a:uLnTx/>
                <a:uFillTx/>
                <a:latin typeface="Verdana"/>
                <a:ea typeface="+mn-ea"/>
                <a:cs typeface="+mn-cs"/>
              </a:rPr>
              <a:t>linuxdevices.linuxgizmos.com</a:t>
            </a:r>
            <a:r>
              <a:rPr kumimoji="0" lang="en-US" sz="1400" b="0" i="0" u="none" strike="noStrike" kern="1200" cap="none" spc="0" normalizeH="0" baseline="0" noProof="0">
                <a:ln>
                  <a:noFill/>
                </a:ln>
                <a:solidFill>
                  <a:srgbClr val="000000"/>
                </a:solidFill>
                <a:effectLst/>
                <a:uLnTx/>
                <a:uFillTx/>
                <a:latin typeface="Verdana"/>
                <a:ea typeface="+mn-ea"/>
                <a:cs typeface="+mn-cs"/>
              </a:rPr>
              <a:t>/arm-unveils-multi-processor-core-with-</a:t>
            </a:r>
            <a:r>
              <a:rPr kumimoji="0" lang="en-US" sz="1400" b="0" i="0" u="none" strike="noStrike" kern="1200" cap="none" spc="0" normalizeH="0" baseline="0" noProof="0" err="1">
                <a:ln>
                  <a:noFill/>
                </a:ln>
                <a:solidFill>
                  <a:srgbClr val="000000"/>
                </a:solidFill>
                <a:effectLst/>
                <a:uLnTx/>
                <a:uFillTx/>
                <a:latin typeface="Verdana"/>
                <a:ea typeface="+mn-ea"/>
                <a:cs typeface="+mn-cs"/>
              </a:rPr>
              <a:t>linux</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err="1">
                <a:ln>
                  <a:noFill/>
                </a:ln>
                <a:solidFill>
                  <a:srgbClr val="000000"/>
                </a:solidFill>
                <a:effectLst/>
                <a:uLnTx/>
                <a:uFillTx/>
                <a:latin typeface="Verdana"/>
                <a:ea typeface="+mn-ea"/>
                <a:cs typeface="+mn-cs"/>
              </a:rPr>
              <a:t>smp</a:t>
            </a:r>
            <a:r>
              <a:rPr kumimoji="0" lang="en-US"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support/</a:t>
            </a:r>
          </a:p>
        </p:txBody>
      </p:sp>
      <p:sp>
        <p:nvSpPr>
          <p:cNvPr id="3" name="TextBox 2"/>
          <p:cNvSpPr txBox="1"/>
          <p:nvPr/>
        </p:nvSpPr>
        <p:spPr>
          <a:xfrm>
            <a:off x="167633" y="5625243"/>
            <a:ext cx="8867812"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[116]: ARM Architecture Reference manual Supplement - The Scalable Vector Extension (</a:t>
            </a:r>
            <a:r>
              <a:rPr kumimoji="0" lang="en-US" sz="1400" b="0" i="0" u="none" strike="noStrike" kern="1200" cap="none" spc="0" normalizeH="0" baseline="0" noProof="0" err="1">
                <a:ln>
                  <a:noFill/>
                </a:ln>
                <a:solidFill>
                  <a:srgbClr val="000000"/>
                </a:solidFill>
                <a:effectLst/>
                <a:uLnTx/>
                <a:uFillTx/>
                <a:latin typeface="Verdana"/>
                <a:ea typeface="+mn-ea"/>
                <a:cs typeface="+mn-cs"/>
              </a:rPr>
              <a:t>SVE</a:t>
            </a:r>
            <a:r>
              <a:rPr kumimoji="0" lang="en-US" sz="14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for Armv8-A, ARM DDI 0584Ab (ID081717), 21 Aug.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a:t>
            </a:r>
            <a:r>
              <a:rPr kumimoji="0" lang="en-US" sz="1400" b="0" i="0" u="none" strike="noStrike" kern="1200" cap="none" spc="0" normalizeH="0" baseline="0" noProof="0" err="1">
                <a:ln>
                  <a:noFill/>
                </a:ln>
                <a:solidFill>
                  <a:srgbClr val="000000"/>
                </a:solidFill>
                <a:effectLst/>
                <a:uLnTx/>
                <a:uFillTx/>
                <a:latin typeface="Verdana"/>
                <a:ea typeface="+mn-ea"/>
                <a:cs typeface="+mn-cs"/>
              </a:rPr>
              <a:t>developer.arm.com</a:t>
            </a:r>
            <a:r>
              <a:rPr kumimoji="0" lang="en-US" sz="1400" b="0" i="0" u="none" strike="noStrike" kern="1200" cap="none" spc="0" normalizeH="0" baseline="0" noProof="0">
                <a:ln>
                  <a:noFill/>
                </a:ln>
                <a:solidFill>
                  <a:srgbClr val="000000"/>
                </a:solidFill>
                <a:effectLst/>
                <a:uLnTx/>
                <a:uFillTx/>
                <a:latin typeface="Verdana"/>
                <a:ea typeface="+mn-ea"/>
                <a:cs typeface="+mn-cs"/>
              </a:rPr>
              <a:t>/docs/</a:t>
            </a:r>
            <a:r>
              <a:rPr kumimoji="0" lang="en-US" sz="1400" b="0" i="0" u="none" strike="noStrike" kern="1200" cap="none" spc="0" normalizeH="0" baseline="0" noProof="0" err="1">
                <a:ln>
                  <a:noFill/>
                </a:ln>
                <a:solidFill>
                  <a:srgbClr val="000000"/>
                </a:solidFill>
                <a:effectLst/>
                <a:uLnTx/>
                <a:uFillTx/>
                <a:latin typeface="Verdana"/>
                <a:ea typeface="+mn-ea"/>
                <a:cs typeface="+mn-cs"/>
              </a:rPr>
              <a:t>ddi0584</a:t>
            </a:r>
            <a:r>
              <a:rPr kumimoji="0" lang="en-US" sz="1400" b="0" i="0" u="none" strike="noStrike" kern="1200" cap="none" spc="0" normalizeH="0" baseline="0" noProof="0">
                <a:ln>
                  <a:noFill/>
                </a:ln>
                <a:solidFill>
                  <a:srgbClr val="000000"/>
                </a:solidFill>
                <a:effectLst/>
                <a:uLnTx/>
                <a:uFillTx/>
                <a:latin typeface="Verdana"/>
                <a:ea typeface="+mn-ea"/>
                <a:cs typeface="+mn-cs"/>
              </a:rPr>
              <a:t>/latest/arm-architecture-reference-manual-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supplement-the-scalable-vector-extension-</a:t>
            </a:r>
            <a:r>
              <a:rPr kumimoji="0" lang="en-US" sz="1400" b="0" i="0" u="none" strike="noStrike" kern="1200" cap="none" spc="0" normalizeH="0" baseline="0" noProof="0" err="1">
                <a:ln>
                  <a:noFill/>
                </a:ln>
                <a:solidFill>
                  <a:srgbClr val="000000"/>
                </a:solidFill>
                <a:effectLst/>
                <a:uLnTx/>
                <a:uFillTx/>
                <a:latin typeface="Verdana"/>
                <a:ea typeface="+mn-ea"/>
                <a:cs typeface="+mn-cs"/>
              </a:rPr>
              <a:t>sve</a:t>
            </a:r>
            <a:r>
              <a:rPr kumimoji="0" lang="en-US" sz="1400" b="0" i="0" u="none" strike="noStrike" kern="1200" cap="none" spc="0" normalizeH="0" baseline="0" noProof="0">
                <a:ln>
                  <a:noFill/>
                </a:ln>
                <a:solidFill>
                  <a:srgbClr val="000000"/>
                </a:solidFill>
                <a:effectLst/>
                <a:uLnTx/>
                <a:uFillTx/>
                <a:latin typeface="Verdana"/>
                <a:ea typeface="+mn-ea"/>
                <a:cs typeface="+mn-cs"/>
              </a:rPr>
              <a:t>-for-</a:t>
            </a:r>
            <a:r>
              <a:rPr kumimoji="0" lang="en-US" sz="1400" b="0" i="0" u="none" strike="noStrike" kern="1200" cap="none" spc="0" normalizeH="0" baseline="0" noProof="0" err="1">
                <a:ln>
                  <a:noFill/>
                </a:ln>
                <a:solidFill>
                  <a:srgbClr val="000000"/>
                </a:solidFill>
                <a:effectLst/>
                <a:uLnTx/>
                <a:uFillTx/>
                <a:latin typeface="Verdana"/>
                <a:ea typeface="+mn-ea"/>
                <a:cs typeface="+mn-cs"/>
              </a:rPr>
              <a:t>armv8</a:t>
            </a:r>
            <a:r>
              <a:rPr kumimoji="0" lang="en-US" sz="1400" b="0" i="0" u="none" strike="noStrike" kern="1200" cap="none" spc="0" normalizeH="0" baseline="0" noProof="0">
                <a:ln>
                  <a:noFill/>
                </a:ln>
                <a:solidFill>
                  <a:srgbClr val="000000"/>
                </a:solidFill>
                <a:effectLst/>
                <a:uLnTx/>
                <a:uFillTx/>
                <a:latin typeface="Verdana"/>
                <a:ea typeface="+mn-ea"/>
                <a:cs typeface="+mn-cs"/>
              </a:rPr>
              <a:t>-a</a:t>
            </a:r>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4)</a:t>
            </a:r>
          </a:p>
        </p:txBody>
      </p:sp>
    </p:spTree>
    <p:extLst>
      <p:ext uri="{BB962C8B-B14F-4D97-AF65-F5344CB8AC3E}">
        <p14:creationId xmlns:p14="http://schemas.microsoft.com/office/powerpoint/2010/main" val="30101850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190" y="651796"/>
            <a:ext cx="82834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[117]: ARM </a:t>
            </a:r>
            <a:r>
              <a:rPr kumimoji="0" lang="en-US" sz="1400" b="0" i="0" u="none" strike="noStrike" kern="1200" cap="none" spc="0" normalizeH="0" baseline="0" noProof="0" err="1">
                <a:ln>
                  <a:noFill/>
                </a:ln>
                <a:solidFill>
                  <a:srgbClr val="000000"/>
                </a:solidFill>
                <a:effectLst/>
                <a:uLnTx/>
                <a:uFillTx/>
                <a:latin typeface="Verdana"/>
                <a:ea typeface="+mn-ea"/>
                <a:cs typeface="+mn-cs"/>
              </a:rPr>
              <a:t>Q4</a:t>
            </a:r>
            <a:r>
              <a:rPr kumimoji="0" lang="en-US" sz="1400" b="0" i="0" u="none" strike="noStrike" kern="1200" cap="none" spc="0" normalizeH="0" baseline="0" noProof="0">
                <a:ln>
                  <a:noFill/>
                </a:ln>
                <a:solidFill>
                  <a:srgbClr val="000000"/>
                </a:solidFill>
                <a:effectLst/>
                <a:uLnTx/>
                <a:uFillTx/>
                <a:latin typeface="Verdana"/>
                <a:ea typeface="+mn-ea"/>
                <a:cs typeface="+mn-cs"/>
              </a:rPr>
              <a:t> 2016 Roadshow Slides, ARM Holdings,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file:///C:/Users/sima/Downloads/</a:t>
            </a:r>
            <a:r>
              <a:rPr kumimoji="0" lang="en-US" sz="1400" b="0" i="0" u="none" strike="noStrike" kern="1200" cap="none" spc="0" normalizeH="0" baseline="0" noProof="0" err="1">
                <a:ln>
                  <a:noFill/>
                </a:ln>
                <a:solidFill>
                  <a:srgbClr val="000000"/>
                </a:solidFill>
                <a:effectLst/>
                <a:uLnTx/>
                <a:uFillTx/>
                <a:latin typeface="Verdana"/>
                <a:ea typeface="+mn-ea"/>
                <a:cs typeface="+mn-cs"/>
              </a:rPr>
              <a:t>ARM_SB_Q4_2016_Roadshow_Slides_FINAL.pdf</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13"/>
          <p:cNvSpPr>
            <a:spLocks noChangeArrowheads="1"/>
          </p:cNvSpPr>
          <p:nvPr/>
        </p:nvSpPr>
        <p:spPr bwMode="auto">
          <a:xfrm>
            <a:off x="0" y="57"/>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5)</a:t>
            </a:r>
          </a:p>
        </p:txBody>
      </p:sp>
      <p:sp>
        <p:nvSpPr>
          <p:cNvPr id="6" name="TextBox 5"/>
          <p:cNvSpPr txBox="1"/>
          <p:nvPr/>
        </p:nvSpPr>
        <p:spPr>
          <a:xfrm>
            <a:off x="168190" y="1163728"/>
            <a:ext cx="828348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[118]: </a:t>
            </a:r>
            <a:r>
              <a:rPr kumimoji="0" lang="en-US" sz="1400" b="0" i="0" u="none" strike="noStrike" kern="1200" cap="none" spc="0" normalizeH="0" baseline="0" noProof="0" err="1">
                <a:ln>
                  <a:noFill/>
                </a:ln>
                <a:solidFill>
                  <a:srgbClr val="000000"/>
                </a:solidFill>
                <a:effectLst/>
                <a:uLnTx/>
                <a:uFillTx/>
                <a:latin typeface="Verdana"/>
                <a:ea typeface="+mn-ea"/>
                <a:cs typeface="+mn-cs"/>
              </a:rPr>
              <a:t>Triggs</a:t>
            </a:r>
            <a:r>
              <a:rPr kumimoji="0" lang="en-US" sz="1400" b="0" i="0" u="none" strike="noStrike" kern="1200" cap="none" spc="0" normalizeH="0" baseline="0" noProof="0">
                <a:ln>
                  <a:noFill/>
                </a:ln>
                <a:solidFill>
                  <a:srgbClr val="000000"/>
                </a:solidFill>
                <a:effectLst/>
                <a:uLnTx/>
                <a:uFillTx/>
                <a:latin typeface="Verdana"/>
                <a:ea typeface="+mn-ea"/>
                <a:cs typeface="+mn-cs"/>
              </a:rPr>
              <a:t> R., </a:t>
            </a:r>
            <a:r>
              <a:rPr kumimoji="0" lang="en-GB" sz="1400" b="0" i="0" u="none" strike="noStrike" kern="1200" cap="none" spc="0" normalizeH="0" baseline="0" noProof="0">
                <a:ln>
                  <a:noFill/>
                </a:ln>
                <a:solidFill>
                  <a:srgbClr val="000000"/>
                </a:solidFill>
                <a:effectLst/>
                <a:uLnTx/>
                <a:uFillTx/>
                <a:latin typeface="Verdana"/>
                <a:ea typeface="+mn-ea"/>
                <a:cs typeface="+mn-cs"/>
              </a:rPr>
              <a:t>Everything you need to know about ARM’s </a:t>
            </a:r>
            <a:r>
              <a:rPr kumimoji="0" lang="en-GB" sz="1400" b="0" i="0" u="none" strike="noStrike" kern="1200" cap="none" spc="0" normalizeH="0" baseline="0" noProof="0" err="1">
                <a:ln>
                  <a:noFill/>
                </a:ln>
                <a:solidFill>
                  <a:srgbClr val="000000"/>
                </a:solidFill>
                <a:effectLst/>
                <a:uLnTx/>
                <a:uFillTx/>
                <a:latin typeface="Verdana"/>
                <a:ea typeface="+mn-ea"/>
                <a:cs typeface="+mn-cs"/>
              </a:rPr>
              <a:t>DynamIQ</a:t>
            </a:r>
            <a:r>
              <a:rPr kumimoji="0" lang="en-GB" sz="1400" b="0" i="0" u="none" strike="noStrike" kern="1200" cap="none" spc="0" normalizeH="0" baseline="0" noProof="0">
                <a:ln>
                  <a:noFill/>
                </a:ln>
                <a:solidFill>
                  <a:srgbClr val="000000"/>
                </a:solidFill>
                <a:effectLst/>
                <a:uLnTx/>
                <a:uFillTx/>
                <a:latin typeface="Verdana"/>
                <a:ea typeface="+mn-ea"/>
                <a:cs typeface="+mn-cs"/>
              </a:rPr>
              <a:t>, Android Authority,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Verdana"/>
                <a:ea typeface="+mn-ea"/>
                <a:cs typeface="+mn-cs"/>
              </a:rPr>
              <a:t>            May 29,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https://www.androidauthority.com/arm-dynamiq-need-to-know-770349/</a:t>
            </a:r>
          </a:p>
        </p:txBody>
      </p:sp>
      <p:sp>
        <p:nvSpPr>
          <p:cNvPr id="2" name="Szövegdoboz 1"/>
          <p:cNvSpPr txBox="1"/>
          <p:nvPr/>
        </p:nvSpPr>
        <p:spPr>
          <a:xfrm>
            <a:off x="171538" y="1950736"/>
            <a:ext cx="9048118"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[119]: </a:t>
            </a:r>
            <a:r>
              <a:rPr kumimoji="0" lang="en-US" sz="1400" b="0" i="0" u="none" strike="noStrike" kern="1200" cap="none" spc="0" normalizeH="0" baseline="0" noProof="0" err="1">
                <a:ln>
                  <a:noFill/>
                </a:ln>
                <a:solidFill>
                  <a:srgbClr val="000000"/>
                </a:solidFill>
                <a:effectLst/>
                <a:uLnTx/>
                <a:uFillTx/>
                <a:latin typeface="Verdana"/>
                <a:ea typeface="+mn-ea"/>
                <a:cs typeface="+mn-cs"/>
              </a:rPr>
              <a:t>Frumusanu</a:t>
            </a:r>
            <a:r>
              <a:rPr kumimoji="0" lang="en-US" sz="1400" b="0" i="0" u="none" strike="noStrike" kern="1200" cap="none" spc="0" normalizeH="0" baseline="0" noProof="0">
                <a:ln>
                  <a:noFill/>
                </a:ln>
                <a:solidFill>
                  <a:srgbClr val="000000"/>
                </a:solidFill>
                <a:effectLst/>
                <a:uLnTx/>
                <a:uFillTx/>
                <a:latin typeface="Verdana"/>
                <a:ea typeface="+mn-ea"/>
                <a:cs typeface="+mn-cs"/>
              </a:rPr>
              <a:t> A., Arm's Cortex-A76 CPU Unveiled: Taking Aim at the Top for 7nm,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AnandTech</a:t>
            </a:r>
            <a:r>
              <a:rPr kumimoji="0" lang="en-US" sz="1400" b="0" i="0" u="none" strike="noStrike" kern="1200" cap="none" spc="0" normalizeH="0" baseline="0" noProof="0">
                <a:ln>
                  <a:noFill/>
                </a:ln>
                <a:solidFill>
                  <a:srgbClr val="000000"/>
                </a:solidFill>
                <a:effectLst/>
                <a:uLnTx/>
                <a:uFillTx/>
                <a:latin typeface="Verdana"/>
                <a:ea typeface="+mn-ea"/>
                <a:cs typeface="+mn-cs"/>
              </a:rPr>
              <a:t>, May 31,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https://www.anandtech.com/show/12785/arm-cortex-a76-cpu-unveiled-7nm-powerhouse</a:t>
            </a:r>
          </a:p>
        </p:txBody>
      </p:sp>
      <p:sp>
        <p:nvSpPr>
          <p:cNvPr id="4" name="Szövegdoboz 3"/>
          <p:cNvSpPr txBox="1"/>
          <p:nvPr/>
        </p:nvSpPr>
        <p:spPr>
          <a:xfrm>
            <a:off x="161510" y="2757703"/>
            <a:ext cx="874822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[120]: </a:t>
            </a:r>
            <a:r>
              <a:rPr kumimoji="0" lang="en-US" sz="1400" b="0" i="0" u="none" strike="noStrike" kern="1200" cap="none" spc="0" normalizeH="0" baseline="0" noProof="0" err="1">
                <a:ln>
                  <a:noFill/>
                </a:ln>
                <a:solidFill>
                  <a:srgbClr val="000000"/>
                </a:solidFill>
                <a:effectLst/>
                <a:uLnTx/>
                <a:uFillTx/>
                <a:latin typeface="Verdana"/>
                <a:ea typeface="+mn-ea"/>
                <a:cs typeface="+mn-cs"/>
              </a:rPr>
              <a:t>Hruska</a:t>
            </a:r>
            <a:r>
              <a:rPr kumimoji="0" lang="en-US" sz="1400" b="0" i="0" u="none" strike="noStrike" kern="1200" cap="none" spc="0" normalizeH="0" baseline="0" noProof="0">
                <a:ln>
                  <a:noFill/>
                </a:ln>
                <a:solidFill>
                  <a:srgbClr val="000000"/>
                </a:solidFill>
                <a:effectLst/>
                <a:uLnTx/>
                <a:uFillTx/>
                <a:latin typeface="Verdana"/>
                <a:ea typeface="+mn-ea"/>
                <a:cs typeface="+mn-cs"/>
              </a:rPr>
              <a:t> J., ARM’s New Cortex-A76 </a:t>
            </a:r>
            <a:r>
              <a:rPr kumimoji="0" lang="en-US" sz="1400" b="0" i="0" u="none" strike="noStrike" kern="1200" cap="none" spc="0" normalizeH="0" baseline="0" noProof="0" err="1">
                <a:ln>
                  <a:noFill/>
                </a:ln>
                <a:solidFill>
                  <a:srgbClr val="000000"/>
                </a:solidFill>
                <a:effectLst/>
                <a:uLnTx/>
                <a:uFillTx/>
                <a:latin typeface="Verdana"/>
                <a:ea typeface="+mn-ea"/>
                <a:cs typeface="+mn-cs"/>
              </a:rPr>
              <a:t>SoC</a:t>
            </a:r>
            <a:r>
              <a:rPr kumimoji="0" lang="en-US" sz="1400" b="0" i="0" u="none" strike="noStrike" kern="1200" cap="none" spc="0" normalizeH="0" baseline="0" noProof="0">
                <a:ln>
                  <a:noFill/>
                </a:ln>
                <a:solidFill>
                  <a:srgbClr val="000000"/>
                </a:solidFill>
                <a:effectLst/>
                <a:uLnTx/>
                <a:uFillTx/>
                <a:latin typeface="Verdana"/>
                <a:ea typeface="+mn-ea"/>
                <a:cs typeface="+mn-cs"/>
              </a:rPr>
              <a:t> Targets Windows Laptop Market, </a:t>
            </a:r>
            <a:r>
              <a:rPr kumimoji="0" lang="en-US" sz="1400" b="0" i="0" u="none" strike="noStrike" kern="1200" cap="none" spc="0" normalizeH="0" baseline="0" noProof="0" err="1">
                <a:ln>
                  <a:noFill/>
                </a:ln>
                <a:solidFill>
                  <a:srgbClr val="000000"/>
                </a:solidFill>
                <a:effectLst/>
                <a:uLnTx/>
                <a:uFillTx/>
                <a:latin typeface="Verdana"/>
                <a:ea typeface="+mn-ea"/>
                <a:cs typeface="+mn-cs"/>
              </a:rPr>
              <a:t>ExtremeTech</a:t>
            </a:r>
            <a:r>
              <a:rPr kumimoji="0" lang="en-US" sz="14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May 31,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https://www.extremetech.com/mobile/270362-arm-cortex-a76-targets-laptop-market</a:t>
            </a:r>
          </a:p>
        </p:txBody>
      </p:sp>
      <p:sp>
        <p:nvSpPr>
          <p:cNvPr id="7" name="Szövegdoboz 6"/>
          <p:cNvSpPr txBox="1"/>
          <p:nvPr/>
        </p:nvSpPr>
        <p:spPr>
          <a:xfrm>
            <a:off x="171537" y="3577158"/>
            <a:ext cx="860222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[121]: </a:t>
            </a:r>
            <a:r>
              <a:rPr kumimoji="0" lang="en-US" sz="1400" b="0" i="0" u="none" strike="noStrike" kern="1200" cap="none" spc="0" normalizeH="0" baseline="0" noProof="0" err="1">
                <a:ln>
                  <a:noFill/>
                </a:ln>
                <a:solidFill>
                  <a:srgbClr val="000000"/>
                </a:solidFill>
                <a:effectLst/>
                <a:uLnTx/>
                <a:uFillTx/>
                <a:latin typeface="Verdana"/>
                <a:ea typeface="+mn-ea"/>
                <a:cs typeface="+mn-cs"/>
              </a:rPr>
              <a:t>Humrick</a:t>
            </a:r>
            <a:r>
              <a:rPr kumimoji="0" lang="en-US" sz="1400" b="0" i="0" u="none" strike="noStrike" kern="1200" cap="none" spc="0" normalizeH="0" baseline="0" noProof="0">
                <a:ln>
                  <a:noFill/>
                </a:ln>
                <a:solidFill>
                  <a:srgbClr val="000000"/>
                </a:solidFill>
                <a:effectLst/>
                <a:uLnTx/>
                <a:uFillTx/>
                <a:latin typeface="Verdana"/>
                <a:ea typeface="+mn-ea"/>
                <a:cs typeface="+mn-cs"/>
              </a:rPr>
              <a:t> M., Exploring </a:t>
            </a:r>
            <a:r>
              <a:rPr kumimoji="0" lang="en-US" sz="1400" b="0" i="0" u="none" strike="noStrike" kern="1200" cap="none" spc="0" normalizeH="0" baseline="0" noProof="0" err="1">
                <a:ln>
                  <a:noFill/>
                </a:ln>
                <a:solidFill>
                  <a:srgbClr val="000000"/>
                </a:solidFill>
                <a:effectLst/>
                <a:uLnTx/>
                <a:uFillTx/>
                <a:latin typeface="Verdana"/>
                <a:ea typeface="+mn-ea"/>
                <a:cs typeface="+mn-cs"/>
              </a:rPr>
              <a:t>DynamIQ</a:t>
            </a:r>
            <a:r>
              <a:rPr kumimoji="0" lang="en-US" sz="1400" b="0" i="0" u="none" strike="noStrike" kern="1200" cap="none" spc="0" normalizeH="0" baseline="0" noProof="0">
                <a:ln>
                  <a:noFill/>
                </a:ln>
                <a:solidFill>
                  <a:srgbClr val="000000"/>
                </a:solidFill>
                <a:effectLst/>
                <a:uLnTx/>
                <a:uFillTx/>
                <a:latin typeface="Verdana"/>
                <a:ea typeface="+mn-ea"/>
                <a:cs typeface="+mn-cs"/>
              </a:rPr>
              <a:t> and ARM’s New CPUs: Cortex-A75, Cortex-A55,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AnandTech</a:t>
            </a:r>
            <a:r>
              <a:rPr kumimoji="0" lang="en-US" sz="1400" b="0" i="0" u="none" strike="noStrike" kern="1200" cap="none" spc="0" normalizeH="0" baseline="0" noProof="0">
                <a:ln>
                  <a:noFill/>
                </a:ln>
                <a:solidFill>
                  <a:srgbClr val="000000"/>
                </a:solidFill>
                <a:effectLst/>
                <a:uLnTx/>
                <a:uFillTx/>
                <a:latin typeface="Verdana"/>
                <a:ea typeface="+mn-ea"/>
                <a:cs typeface="+mn-cs"/>
              </a:rPr>
              <a:t>, May 29,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https://www.anandtech.com/show/11441/dynamiq-and-arms-new-cpus-cortex-a75-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a55/3</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8" name="Szövegdoboz 7"/>
          <p:cNvSpPr txBox="1"/>
          <p:nvPr/>
        </p:nvSpPr>
        <p:spPr>
          <a:xfrm>
            <a:off x="170775" y="4577158"/>
            <a:ext cx="8677504"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[122]: Cortex-A57 Software Optimization Guide, ARM, UAN 0015B,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http://infocenter.arm.com/help/topic/com.arm.doc.uan0015b/Cortex_A57_Software_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Optimization_Guide_external.pdf</a:t>
            </a:r>
          </a:p>
        </p:txBody>
      </p:sp>
      <p:sp>
        <p:nvSpPr>
          <p:cNvPr id="9" name="Szövegdoboz 8"/>
          <p:cNvSpPr txBox="1"/>
          <p:nvPr/>
        </p:nvSpPr>
        <p:spPr>
          <a:xfrm>
            <a:off x="170207" y="5416123"/>
            <a:ext cx="893186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[123]: ASIMD multiply-accumulate instruction, ARM Community,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https://community.arm.com/processors/f/discussions/7028/asimd-multiply-accumulate-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instruction</a:t>
            </a:r>
          </a:p>
        </p:txBody>
      </p:sp>
    </p:spTree>
    <p:extLst>
      <p:ext uri="{BB962C8B-B14F-4D97-AF65-F5344CB8AC3E}">
        <p14:creationId xmlns:p14="http://schemas.microsoft.com/office/powerpoint/2010/main" val="182658478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4099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[124]: </a:t>
            </a:r>
            <a:r>
              <a:rPr kumimoji="0" lang="en-US" sz="1400" b="0" i="0" u="none" strike="noStrike" kern="1200" cap="none" spc="0" normalizeH="0" baseline="0" noProof="0" err="1">
                <a:ln>
                  <a:noFill/>
                </a:ln>
                <a:solidFill>
                  <a:srgbClr val="000000"/>
                </a:solidFill>
                <a:effectLst/>
                <a:uLnTx/>
                <a:uFillTx/>
                <a:latin typeface="Verdana"/>
                <a:ea typeface="+mn-ea"/>
                <a:cs typeface="+mn-cs"/>
              </a:rPr>
              <a:t>Gianos</a:t>
            </a:r>
            <a:r>
              <a:rPr kumimoji="0" lang="en-US" sz="1400" b="0" i="0" u="none" strike="noStrike" kern="1200" cap="none" spc="0" normalizeH="0" baseline="0" noProof="0">
                <a:ln>
                  <a:noFill/>
                </a:ln>
                <a:solidFill>
                  <a:srgbClr val="000000"/>
                </a:solidFill>
                <a:effectLst/>
                <a:uLnTx/>
                <a:uFillTx/>
                <a:latin typeface="Verdana"/>
                <a:ea typeface="+mn-ea"/>
                <a:cs typeface="+mn-cs"/>
              </a:rPr>
              <a:t> C., Intel Xeon Processor E5-2600 v3 Product Family Architectural Overview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HPCC'14, Nov. 16 2014</a:t>
            </a:r>
          </a:p>
        </p:txBody>
      </p:sp>
      <p:sp>
        <p:nvSpPr>
          <p:cNvPr id="3" name="TextBox 2"/>
          <p:cNvSpPr txBox="1"/>
          <p:nvPr/>
        </p:nvSpPr>
        <p:spPr>
          <a:xfrm>
            <a:off x="172388" y="1242567"/>
            <a:ext cx="900259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[125]: </a:t>
            </a:r>
            <a:r>
              <a:rPr kumimoji="0" lang="en-US" sz="1400" b="0" i="0" u="none" strike="noStrike" kern="1200" cap="none" spc="0" normalizeH="0" baseline="0" noProof="0" err="1">
                <a:ln>
                  <a:noFill/>
                </a:ln>
                <a:solidFill>
                  <a:srgbClr val="000000"/>
                </a:solidFill>
                <a:effectLst/>
                <a:uLnTx/>
                <a:uFillTx/>
                <a:latin typeface="Verdana"/>
                <a:ea typeface="+mn-ea"/>
                <a:cs typeface="+mn-cs"/>
              </a:rPr>
              <a:t>Frumusanu</a:t>
            </a:r>
            <a:r>
              <a:rPr kumimoji="0" lang="en-US" sz="1400" b="0" i="0" u="none" strike="noStrike" kern="1200" cap="none" spc="0" normalizeH="0" baseline="0" noProof="0">
                <a:ln>
                  <a:noFill/>
                </a:ln>
                <a:solidFill>
                  <a:srgbClr val="000000"/>
                </a:solidFill>
                <a:effectLst/>
                <a:uLnTx/>
                <a:uFillTx/>
                <a:latin typeface="Verdana"/>
                <a:ea typeface="+mn-ea"/>
                <a:cs typeface="+mn-cs"/>
              </a:rPr>
              <a:t> A., ARM Unveils Client CPU Performance Roadmap Through 2020 – Taking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Intel Head On, </a:t>
            </a:r>
            <a:r>
              <a:rPr kumimoji="0" lang="en-US" sz="1400" b="0" i="0" u="none" strike="noStrike" kern="1200" cap="none" spc="0" normalizeH="0" baseline="0" noProof="0" err="1">
                <a:ln>
                  <a:noFill/>
                </a:ln>
                <a:solidFill>
                  <a:srgbClr val="000000"/>
                </a:solidFill>
                <a:effectLst/>
                <a:uLnTx/>
                <a:uFillTx/>
                <a:latin typeface="Verdana"/>
                <a:ea typeface="+mn-ea"/>
                <a:cs typeface="+mn-cs"/>
              </a:rPr>
              <a:t>AnandTech</a:t>
            </a:r>
            <a:r>
              <a:rPr kumimoji="0" lang="en-US" sz="1400" b="0" i="0" u="none" strike="noStrike" kern="1200" cap="none" spc="0" normalizeH="0" baseline="0" noProof="0">
                <a:ln>
                  <a:noFill/>
                </a:ln>
                <a:solidFill>
                  <a:srgbClr val="000000"/>
                </a:solidFill>
                <a:effectLst/>
                <a:uLnTx/>
                <a:uFillTx/>
                <a:latin typeface="Verdana"/>
                <a:ea typeface="+mn-ea"/>
                <a:cs typeface="+mn-cs"/>
              </a:rPr>
              <a:t>, Aug. 16,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https://www.anandtech.com/show/13226/arm-unveils-client-cpu-performance-roadmap </a:t>
            </a:r>
          </a:p>
        </p:txBody>
      </p:sp>
      <p:sp>
        <p:nvSpPr>
          <p:cNvPr id="5" name="TextBox 4"/>
          <p:cNvSpPr txBox="1"/>
          <p:nvPr/>
        </p:nvSpPr>
        <p:spPr>
          <a:xfrm>
            <a:off x="168190" y="2028918"/>
            <a:ext cx="858061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[126]: </a:t>
            </a:r>
            <a:r>
              <a:rPr kumimoji="0" lang="en-US" sz="1400" b="0" i="0" u="none" strike="noStrike" kern="1200" cap="none" spc="0" normalizeH="0" baseline="0" noProof="0" err="1">
                <a:ln>
                  <a:noFill/>
                </a:ln>
                <a:solidFill>
                  <a:srgbClr val="000000"/>
                </a:solidFill>
                <a:effectLst/>
                <a:uLnTx/>
                <a:uFillTx/>
                <a:latin typeface="Verdana"/>
                <a:ea typeface="+mn-ea"/>
                <a:cs typeface="+mn-cs"/>
              </a:rPr>
              <a:t>Frumusanu</a:t>
            </a:r>
            <a:r>
              <a:rPr kumimoji="0" lang="en-US" sz="1400" b="0" i="0" u="none" strike="noStrike" kern="1200" cap="none" spc="0" normalizeH="0" baseline="0" noProof="0">
                <a:ln>
                  <a:noFill/>
                </a:ln>
                <a:solidFill>
                  <a:srgbClr val="000000"/>
                </a:solidFill>
                <a:effectLst/>
                <a:uLnTx/>
                <a:uFillTx/>
                <a:latin typeface="Verdana"/>
                <a:ea typeface="+mn-ea"/>
                <a:cs typeface="+mn-cs"/>
              </a:rPr>
              <a:t> A., ARM's New Cortex-A77 CPU Micro-architecture: Evolving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AnandTech</a:t>
            </a:r>
            <a:r>
              <a:rPr kumimoji="0" lang="en-US" sz="1400" b="0" i="0" u="none" strike="noStrike" kern="1200" cap="none" spc="0" normalizeH="0" baseline="0" noProof="0">
                <a:ln>
                  <a:noFill/>
                </a:ln>
                <a:solidFill>
                  <a:srgbClr val="000000"/>
                </a:solidFill>
                <a:effectLst/>
                <a:uLnTx/>
                <a:uFillTx/>
                <a:latin typeface="Verdana"/>
                <a:ea typeface="+mn-ea"/>
                <a:cs typeface="+mn-cs"/>
              </a:rPr>
              <a:t>, May 27, 2019,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https://www.anandtech.com/show/14384/arm-announces-cortexa77-cpu-ip</a:t>
            </a:r>
          </a:p>
        </p:txBody>
      </p:sp>
      <p:sp>
        <p:nvSpPr>
          <p:cNvPr id="6" name="Szövegdoboz 5"/>
          <p:cNvSpPr txBox="1"/>
          <p:nvPr/>
        </p:nvSpPr>
        <p:spPr>
          <a:xfrm>
            <a:off x="165517" y="2853382"/>
            <a:ext cx="9091528"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[12</a:t>
            </a:r>
            <a:r>
              <a:rPr kumimoji="0" lang="hu-HU" sz="1400" b="0" i="0" u="none" strike="noStrike" kern="1200" cap="none" spc="0" normalizeH="0" baseline="0" noProof="0">
                <a:ln>
                  <a:noFill/>
                </a:ln>
                <a:solidFill>
                  <a:srgbClr val="000000"/>
                </a:solidFill>
                <a:effectLst/>
                <a:uLnTx/>
                <a:uFillTx/>
                <a:latin typeface="Verdana"/>
                <a:ea typeface="+mn-ea"/>
                <a:cs typeface="+mn-cs"/>
              </a:rPr>
              <a:t>7</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Frumusanu</a:t>
            </a:r>
            <a:r>
              <a:rPr kumimoji="0" lang="hu-HU" sz="1400" b="0" i="0" u="none" strike="noStrike" kern="1200" cap="none" spc="0" normalizeH="0" baseline="0" noProof="0">
                <a:ln>
                  <a:noFill/>
                </a:ln>
                <a:solidFill>
                  <a:srgbClr val="000000"/>
                </a:solidFill>
                <a:effectLst/>
                <a:uLnTx/>
                <a:uFillTx/>
                <a:latin typeface="Verdana"/>
                <a:ea typeface="+mn-ea"/>
                <a:cs typeface="+mn-cs"/>
              </a:rPr>
              <a:t> A., </a:t>
            </a:r>
            <a:r>
              <a:rPr kumimoji="0" lang="en-US" sz="1400" b="0" i="0" u="none" strike="noStrike" kern="1200" cap="none" spc="0" normalizeH="0" baseline="0" noProof="0">
                <a:ln>
                  <a:noFill/>
                </a:ln>
                <a:solidFill>
                  <a:srgbClr val="000000"/>
                </a:solidFill>
                <a:effectLst/>
                <a:uLnTx/>
                <a:uFillTx/>
                <a:latin typeface="Verdana"/>
                <a:ea typeface="+mn-ea"/>
                <a:cs typeface="+mn-cs"/>
              </a:rPr>
              <a:t>Arm's New Cortex-A78 and Cortex-X1 Microarchitectures: An Efficiency and </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Performance Divergence</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AnandTech</a:t>
            </a:r>
            <a:r>
              <a:rPr kumimoji="0" lang="hu-HU" sz="1400" b="0" i="0" u="none" strike="noStrike" kern="1200" cap="none" spc="0" normalizeH="0" baseline="0" noProof="0">
                <a:ln>
                  <a:noFill/>
                </a:ln>
                <a:solidFill>
                  <a:srgbClr val="000000"/>
                </a:solidFill>
                <a:effectLst/>
                <a:uLnTx/>
                <a:uFillTx/>
                <a:latin typeface="Verdana"/>
                <a:ea typeface="+mn-ea"/>
                <a:cs typeface="+mn-cs"/>
              </a:rPr>
              <a:t>, May 26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https://www.anandtech.com/show/15813/arm-cortex-a78-cortex-x1-cpu-ip-diverging</a:t>
            </a:r>
          </a:p>
        </p:txBody>
      </p:sp>
      <p:sp>
        <p:nvSpPr>
          <p:cNvPr id="7" name="Szövegdoboz 6"/>
          <p:cNvSpPr txBox="1"/>
          <p:nvPr/>
        </p:nvSpPr>
        <p:spPr>
          <a:xfrm>
            <a:off x="171537" y="3672837"/>
            <a:ext cx="8538941"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[12</a:t>
            </a:r>
            <a:r>
              <a:rPr kumimoji="0" lang="hu-HU" sz="1400" b="0" i="0" u="none" strike="noStrike" kern="1200" cap="none" spc="0" normalizeH="0" baseline="0" noProof="0">
                <a:ln>
                  <a:noFill/>
                </a:ln>
                <a:solidFill>
                  <a:srgbClr val="000000"/>
                </a:solidFill>
                <a:effectLst/>
                <a:uLnTx/>
                <a:uFillTx/>
                <a:latin typeface="Verdana"/>
                <a:ea typeface="+mn-ea"/>
                <a:cs typeface="+mn-cs"/>
              </a:rPr>
              <a:t>8</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Williamson P., </a:t>
            </a:r>
            <a:r>
              <a:rPr kumimoji="0" lang="en-US" sz="1400" b="0" i="0" u="none" strike="noStrike" kern="1200" cap="none" spc="0" normalizeH="0" baseline="0" noProof="0">
                <a:ln>
                  <a:noFill/>
                </a:ln>
                <a:solidFill>
                  <a:srgbClr val="000000"/>
                </a:solidFill>
                <a:effectLst/>
                <a:uLnTx/>
                <a:uFillTx/>
                <a:latin typeface="Verdana"/>
                <a:ea typeface="+mn-ea"/>
                <a:cs typeface="+mn-cs"/>
              </a:rPr>
              <a:t>Bringing the Digital</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World into Our</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New Reality</a:t>
            </a:r>
            <a:r>
              <a:rPr kumimoji="0" lang="hu-HU" sz="1400" b="0" i="0" u="none" strike="noStrike" kern="1200" cap="none" spc="0" normalizeH="0" baseline="0" noProof="0">
                <a:ln>
                  <a:noFill/>
                </a:ln>
                <a:solidFill>
                  <a:srgbClr val="000000"/>
                </a:solidFill>
                <a:effectLst/>
                <a:uLnTx/>
                <a:uFillTx/>
                <a:latin typeface="Verdana"/>
                <a:ea typeface="+mn-ea"/>
                <a:cs typeface="+mn-cs"/>
              </a:rPr>
              <a:t>, May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https://armkeil.blob.core.windows.net/developer/Files/pdf/news/arm-client-mobile-</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launch-2020-deck.pdf</a:t>
            </a:r>
          </a:p>
        </p:txBody>
      </p:sp>
      <p:sp>
        <p:nvSpPr>
          <p:cNvPr id="8" name="Szövegdoboz 7"/>
          <p:cNvSpPr txBox="1"/>
          <p:nvPr/>
        </p:nvSpPr>
        <p:spPr>
          <a:xfrm>
            <a:off x="170775" y="4485400"/>
            <a:ext cx="894744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[12</a:t>
            </a:r>
            <a:r>
              <a:rPr kumimoji="0" lang="hu-HU" sz="1400" b="0" i="0" u="none" strike="noStrike" kern="1200" cap="none" spc="0" normalizeH="0" baseline="0" noProof="0">
                <a:ln>
                  <a:noFill/>
                </a:ln>
                <a:solidFill>
                  <a:srgbClr val="000000"/>
                </a:solidFill>
                <a:effectLst/>
                <a:uLnTx/>
                <a:uFillTx/>
                <a:latin typeface="Verdana"/>
                <a:ea typeface="+mn-ea"/>
                <a:cs typeface="+mn-cs"/>
              </a:rPr>
              <a:t>9</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Hill B., </a:t>
            </a:r>
            <a:r>
              <a:rPr kumimoji="0" lang="en-US" sz="1400" b="0" i="0" u="none" strike="noStrike" kern="1200" cap="none" spc="0" normalizeH="0" baseline="0" noProof="0">
                <a:ln>
                  <a:noFill/>
                </a:ln>
                <a:solidFill>
                  <a:srgbClr val="000000"/>
                </a:solidFill>
                <a:effectLst/>
                <a:uLnTx/>
                <a:uFillTx/>
                <a:latin typeface="Verdana"/>
                <a:ea typeface="+mn-ea"/>
                <a:cs typeface="+mn-cs"/>
              </a:rPr>
              <a:t>Arm Unveils Cortex-A78, Cortex-X1 Architectures: Efficiency And Big Performance </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Gains For Next-Gen Mobile Devices</a:t>
            </a:r>
            <a:r>
              <a:rPr kumimoji="0" lang="hu-HU" sz="1400" b="0" i="0" u="none" strike="noStrike" kern="1200" cap="none" spc="0" normalizeH="0" baseline="0" noProof="0">
                <a:ln>
                  <a:noFill/>
                </a:ln>
                <a:solidFill>
                  <a:srgbClr val="000000"/>
                </a:solidFill>
                <a:effectLst/>
                <a:uLnTx/>
                <a:uFillTx/>
                <a:latin typeface="Verdana"/>
                <a:ea typeface="+mn-ea"/>
                <a:cs typeface="+mn-cs"/>
              </a:rPr>
              <a:t>, Hot Hardware, May 26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https://hothardware.com/news/arm-cortex-a78-cortex-x1-mali-g78-snapdragon-875</a:t>
            </a:r>
          </a:p>
        </p:txBody>
      </p:sp>
      <p:sp>
        <p:nvSpPr>
          <p:cNvPr id="9" name="Szövegdoboz 8"/>
          <p:cNvSpPr txBox="1"/>
          <p:nvPr/>
        </p:nvSpPr>
        <p:spPr>
          <a:xfrm>
            <a:off x="170207" y="5324365"/>
            <a:ext cx="8770414"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30</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Schor</a:t>
            </a:r>
            <a:r>
              <a:rPr kumimoji="0" lang="hu-HU" sz="1400" b="0" i="0" u="none" strike="noStrike" kern="1200" cap="none" spc="0" normalizeH="0" baseline="0" noProof="0">
                <a:ln>
                  <a:noFill/>
                </a:ln>
                <a:solidFill>
                  <a:srgbClr val="000000"/>
                </a:solidFill>
                <a:effectLst/>
                <a:uLnTx/>
                <a:uFillTx/>
                <a:latin typeface="Verdana"/>
                <a:ea typeface="+mn-ea"/>
                <a:cs typeface="+mn-cs"/>
              </a:rPr>
              <a:t> D., </a:t>
            </a:r>
            <a:r>
              <a:rPr kumimoji="0" lang="en-US" sz="1400" b="0" i="0" u="none" strike="noStrike" kern="1200" cap="none" spc="0" normalizeH="0" baseline="0" noProof="0">
                <a:ln>
                  <a:noFill/>
                </a:ln>
                <a:solidFill>
                  <a:srgbClr val="000000"/>
                </a:solidFill>
                <a:effectLst/>
                <a:uLnTx/>
                <a:uFillTx/>
                <a:latin typeface="Verdana"/>
                <a:ea typeface="+mn-ea"/>
                <a:cs typeface="+mn-cs"/>
              </a:rPr>
              <a:t>Arm Cortex-X1: The First From The Cortex-X Custom Program</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Wikichip</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Fuse</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May 26 2020, https://fuse.wikichip.org/news/3543/arm-cortex-x1-the-first-from-the-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cortex</a:t>
            </a:r>
            <a:r>
              <a:rPr kumimoji="0" lang="hu-HU" sz="1400" b="0" i="0" u="none" strike="noStrike" kern="1200" cap="none" spc="0" normalizeH="0" baseline="0" noProof="0">
                <a:ln>
                  <a:noFill/>
                </a:ln>
                <a:solidFill>
                  <a:srgbClr val="000000"/>
                </a:solidFill>
                <a:effectLst/>
                <a:uLnTx/>
                <a:uFillTx/>
                <a:latin typeface="Verdana"/>
                <a:ea typeface="+mn-ea"/>
                <a:cs typeface="+mn-cs"/>
              </a:rPr>
              <a:t>-x-</a:t>
            </a:r>
            <a:r>
              <a:rPr kumimoji="0" lang="hu-HU" sz="1400" b="0" i="0" u="none" strike="noStrike" kern="1200" cap="none" spc="0" normalizeH="0" baseline="0" noProof="0" err="1">
                <a:ln>
                  <a:noFill/>
                </a:ln>
                <a:solidFill>
                  <a:srgbClr val="000000"/>
                </a:solidFill>
                <a:effectLst/>
                <a:uLnTx/>
                <a:uFillTx/>
                <a:latin typeface="Verdana"/>
                <a:ea typeface="+mn-ea"/>
                <a:cs typeface="+mn-cs"/>
              </a:rPr>
              <a:t>custom</a:t>
            </a:r>
            <a:r>
              <a:rPr kumimoji="0" lang="hu-HU" sz="1400" b="0" i="0" u="none" strike="noStrike" kern="1200" cap="none" spc="0" normalizeH="0" baseline="0" noProof="0">
                <a:ln>
                  <a:noFill/>
                </a:ln>
                <a:solidFill>
                  <a:srgbClr val="000000"/>
                </a:solidFill>
                <a:effectLst/>
                <a:uLnTx/>
                <a:uFillTx/>
                <a:latin typeface="Verdana"/>
                <a:ea typeface="+mn-ea"/>
                <a:cs typeface="+mn-cs"/>
              </a:rPr>
              <a:t>-program/</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1" name="Rectangle 13"/>
          <p:cNvSpPr>
            <a:spLocks noChangeArrowheads="1"/>
          </p:cNvSpPr>
          <p:nvPr/>
        </p:nvSpPr>
        <p:spPr bwMode="auto">
          <a:xfrm>
            <a:off x="-7144" y="5760"/>
            <a:ext cx="9158287"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16</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t>
            </a:r>
          </a:p>
        </p:txBody>
      </p:sp>
    </p:spTree>
    <p:extLst>
      <p:ext uri="{BB962C8B-B14F-4D97-AF65-F5344CB8AC3E}">
        <p14:creationId xmlns:p14="http://schemas.microsoft.com/office/powerpoint/2010/main" val="127687516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5737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31</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Frumusanu</a:t>
            </a:r>
            <a:r>
              <a:rPr kumimoji="0" lang="hu-HU" sz="1400" b="0" i="0" u="none" strike="noStrike" kern="1200" cap="none" spc="0" normalizeH="0" baseline="0" noProof="0">
                <a:ln>
                  <a:noFill/>
                </a:ln>
                <a:solidFill>
                  <a:srgbClr val="000000"/>
                </a:solidFill>
                <a:effectLst/>
                <a:uLnTx/>
                <a:uFillTx/>
                <a:latin typeface="Verdana"/>
                <a:ea typeface="+mn-ea"/>
                <a:cs typeface="+mn-cs"/>
              </a:rPr>
              <a:t> A., </a:t>
            </a:r>
            <a:r>
              <a:rPr kumimoji="0" lang="en-US" sz="1400" b="0" i="0" u="none" strike="noStrike" kern="1200" cap="none" spc="0" normalizeH="0" baseline="0" noProof="0">
                <a:ln>
                  <a:noFill/>
                </a:ln>
                <a:solidFill>
                  <a:srgbClr val="000000"/>
                </a:solidFill>
                <a:effectLst/>
                <a:uLnTx/>
                <a:uFillTx/>
                <a:latin typeface="Verdana"/>
                <a:ea typeface="+mn-ea"/>
                <a:cs typeface="+mn-cs"/>
              </a:rPr>
              <a:t>ARM Details Built on ARM Cortex Technology License</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AnandTech</a:t>
            </a:r>
            <a:r>
              <a:rPr kumimoji="0" lang="hu-HU" sz="14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May 29 2016, https://www.anandtech.com/show/10366/arm-built-on-cortex-license</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3" name="TextBox 2"/>
          <p:cNvSpPr txBox="1"/>
          <p:nvPr/>
        </p:nvSpPr>
        <p:spPr>
          <a:xfrm>
            <a:off x="172388" y="1245021"/>
            <a:ext cx="86567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32</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Caulfield</a:t>
            </a:r>
            <a:r>
              <a:rPr kumimoji="0" lang="hu-HU" sz="1400" b="0" i="0" u="none" strike="noStrike" kern="1200" cap="none" spc="0" normalizeH="0" baseline="0" noProof="0">
                <a:ln>
                  <a:noFill/>
                </a:ln>
                <a:solidFill>
                  <a:srgbClr val="000000"/>
                </a:solidFill>
                <a:effectLst/>
                <a:uLnTx/>
                <a:uFillTx/>
                <a:latin typeface="Verdana"/>
                <a:ea typeface="+mn-ea"/>
                <a:cs typeface="+mn-cs"/>
              </a:rPr>
              <a:t> I.M., </a:t>
            </a:r>
            <a:r>
              <a:rPr kumimoji="0" lang="hu-HU" sz="1400" b="0" i="0" u="none" strike="noStrike" kern="1200" cap="none" spc="0" normalizeH="0" baseline="0" noProof="0" err="1">
                <a:ln>
                  <a:noFill/>
                </a:ln>
                <a:solidFill>
                  <a:srgbClr val="000000"/>
                </a:solidFill>
                <a:effectLst/>
                <a:uLnTx/>
                <a:uFillTx/>
                <a:latin typeface="Verdana"/>
                <a:ea typeface="+mn-ea"/>
                <a:cs typeface="+mn-cs"/>
              </a:rPr>
              <a:t>Pathirane</a:t>
            </a:r>
            <a:r>
              <a:rPr kumimoji="0" lang="hu-HU" sz="1400" b="0" i="0" u="none" strike="noStrike" kern="1200" cap="none" spc="0" normalizeH="0" baseline="0" noProof="0">
                <a:ln>
                  <a:noFill/>
                </a:ln>
                <a:solidFill>
                  <a:srgbClr val="000000"/>
                </a:solidFill>
                <a:effectLst/>
                <a:uLnTx/>
                <a:uFillTx/>
                <a:latin typeface="Verdana"/>
                <a:ea typeface="+mn-ea"/>
                <a:cs typeface="+mn-cs"/>
              </a:rPr>
              <a:t> C.A.S., </a:t>
            </a:r>
            <a:r>
              <a:rPr kumimoji="0" lang="hu-HU" sz="1400" b="0" i="0" u="none" strike="noStrike" kern="1200" cap="none" spc="0" normalizeH="0" baseline="0" noProof="0" err="1">
                <a:ln>
                  <a:noFill/>
                </a:ln>
                <a:solidFill>
                  <a:srgbClr val="000000"/>
                </a:solidFill>
                <a:effectLst/>
                <a:uLnTx/>
                <a:uFillTx/>
                <a:latin typeface="Verdana"/>
                <a:ea typeface="+mn-ea"/>
                <a:cs typeface="+mn-cs"/>
              </a:rPr>
              <a:t>Instruction</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fusion</a:t>
            </a:r>
            <a:r>
              <a:rPr kumimoji="0" lang="hu-HU" sz="1400" b="0" i="0" u="none" strike="noStrike" kern="1200" cap="none" spc="0" normalizeH="0" baseline="0" noProof="0">
                <a:ln>
                  <a:noFill/>
                </a:ln>
                <a:solidFill>
                  <a:srgbClr val="000000"/>
                </a:solidFill>
                <a:effectLst/>
                <a:uLnTx/>
                <a:uFillTx/>
                <a:latin typeface="Verdana"/>
                <a:ea typeface="+mn-ea"/>
                <a:cs typeface="+mn-cs"/>
              </a:rPr>
              <a:t>, US 2017/0123808 A1, May 4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https://patents.google.com/patent/US20170123808</a:t>
            </a:r>
          </a:p>
        </p:txBody>
      </p:sp>
      <p:sp>
        <p:nvSpPr>
          <p:cNvPr id="11" name="Rectangle 13"/>
          <p:cNvSpPr>
            <a:spLocks noChangeArrowheads="1"/>
          </p:cNvSpPr>
          <p:nvPr/>
        </p:nvSpPr>
        <p:spPr bwMode="auto">
          <a:xfrm>
            <a:off x="-2871" y="0"/>
            <a:ext cx="9146872"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17</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t>
            </a:r>
          </a:p>
        </p:txBody>
      </p:sp>
      <p:sp>
        <p:nvSpPr>
          <p:cNvPr id="5" name="TextBox 4"/>
          <p:cNvSpPr txBox="1"/>
          <p:nvPr/>
        </p:nvSpPr>
        <p:spPr>
          <a:xfrm>
            <a:off x="168190" y="1853825"/>
            <a:ext cx="8800166"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[133]: </a:t>
            </a:r>
            <a:r>
              <a:rPr kumimoji="0" lang="en-US" sz="1400" b="0" i="0" u="none" strike="noStrike" kern="1200" cap="none" spc="0" normalizeH="0" baseline="0" noProof="0" err="1">
                <a:ln>
                  <a:noFill/>
                </a:ln>
                <a:solidFill>
                  <a:srgbClr val="000000"/>
                </a:solidFill>
                <a:effectLst/>
                <a:uLnTx/>
                <a:uFillTx/>
                <a:latin typeface="Verdana"/>
                <a:ea typeface="+mn-ea"/>
                <a:cs typeface="+mn-cs"/>
              </a:rPr>
              <a:t>Hachman</a:t>
            </a:r>
            <a:r>
              <a:rPr kumimoji="0" lang="en-US" sz="1400" b="0" i="0" u="none" strike="noStrike" kern="1200" cap="none" spc="0" normalizeH="0" baseline="0" noProof="0">
                <a:ln>
                  <a:noFill/>
                </a:ln>
                <a:solidFill>
                  <a:srgbClr val="000000"/>
                </a:solidFill>
                <a:effectLst/>
                <a:uLnTx/>
                <a:uFillTx/>
                <a:latin typeface="Verdana"/>
                <a:ea typeface="+mn-ea"/>
                <a:cs typeface="+mn-cs"/>
              </a:rPr>
              <a:t> M., ARM challenges Intel in PCs with Deimos and Hercules chips, PC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Aug. 16 2018, https://www.pcworld.com/article/3297941/arm-challenges-intel-in-pcs-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with-deimos-and-hercules-chips.html</a:t>
            </a:r>
          </a:p>
        </p:txBody>
      </p:sp>
      <p:sp>
        <p:nvSpPr>
          <p:cNvPr id="6" name="Szövegdoboz 5"/>
          <p:cNvSpPr txBox="1"/>
          <p:nvPr/>
        </p:nvSpPr>
        <p:spPr>
          <a:xfrm>
            <a:off x="165517" y="2644865"/>
            <a:ext cx="892891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34</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The Samsung </a:t>
            </a:r>
            <a:r>
              <a:rPr kumimoji="0" lang="hu-HU" sz="1400" b="0" i="0" u="none" strike="noStrike" kern="1200" cap="none" spc="0" normalizeH="0" baseline="0" noProof="0" err="1">
                <a:ln>
                  <a:noFill/>
                </a:ln>
                <a:solidFill>
                  <a:srgbClr val="000000"/>
                </a:solidFill>
                <a:effectLst/>
                <a:uLnTx/>
                <a:uFillTx/>
                <a:latin typeface="Verdana"/>
                <a:ea typeface="+mn-ea"/>
                <a:cs typeface="+mn-cs"/>
              </a:rPr>
              <a:t>Exynos</a:t>
            </a:r>
            <a:r>
              <a:rPr kumimoji="0" lang="hu-HU" sz="1400" b="0" i="0" u="none" strike="noStrike" kern="1200" cap="none" spc="0" normalizeH="0" baseline="0" noProof="0">
                <a:ln>
                  <a:noFill/>
                </a:ln>
                <a:solidFill>
                  <a:srgbClr val="000000"/>
                </a:solidFill>
                <a:effectLst/>
                <a:uLnTx/>
                <a:uFillTx/>
                <a:latin typeface="Verdana"/>
                <a:ea typeface="+mn-ea"/>
                <a:cs typeface="+mn-cs"/>
              </a:rPr>
              <a:t> 7420 Deep </a:t>
            </a:r>
            <a:r>
              <a:rPr kumimoji="0" lang="hu-HU" sz="1400" b="0" i="0" u="none" strike="noStrike" kern="1200" cap="none" spc="0" normalizeH="0" baseline="0" noProof="0" err="1">
                <a:ln>
                  <a:noFill/>
                </a:ln>
                <a:solidFill>
                  <a:srgbClr val="000000"/>
                </a:solidFill>
                <a:effectLst/>
                <a:uLnTx/>
                <a:uFillTx/>
                <a:latin typeface="Verdana"/>
                <a:ea typeface="+mn-ea"/>
                <a:cs typeface="+mn-cs"/>
              </a:rPr>
              <a:t>Dive</a:t>
            </a:r>
            <a:r>
              <a:rPr kumimoji="0" lang="hu-HU" sz="1400" b="0" i="0" u="none" strike="noStrike" kern="1200" cap="none" spc="0" normalizeH="0" baseline="0" noProof="0">
                <a:ln>
                  <a:noFill/>
                </a:ln>
                <a:solidFill>
                  <a:srgbClr val="000000"/>
                </a:solidFill>
                <a:effectLst/>
                <a:uLnTx/>
                <a:uFillTx/>
                <a:latin typeface="Verdana"/>
                <a:ea typeface="+mn-ea"/>
                <a:cs typeface="+mn-cs"/>
              </a:rPr>
              <a:t> – </a:t>
            </a:r>
            <a:r>
              <a:rPr kumimoji="0" lang="hu-HU" sz="1400" b="0" i="0" u="none" strike="noStrike" kern="1200" cap="none" spc="0" normalizeH="0" baseline="0" noProof="0" err="1">
                <a:ln>
                  <a:noFill/>
                </a:ln>
                <a:solidFill>
                  <a:srgbClr val="000000"/>
                </a:solidFill>
                <a:effectLst/>
                <a:uLnTx/>
                <a:uFillTx/>
                <a:latin typeface="Verdana"/>
                <a:ea typeface="+mn-ea"/>
                <a:cs typeface="+mn-cs"/>
              </a:rPr>
              <a:t>Inside</a:t>
            </a:r>
            <a:r>
              <a:rPr kumimoji="0" lang="hu-HU" sz="1400" b="0" i="0" u="none" strike="noStrike" kern="1200" cap="none" spc="0" normalizeH="0" baseline="0" noProof="0">
                <a:ln>
                  <a:noFill/>
                </a:ln>
                <a:solidFill>
                  <a:srgbClr val="000000"/>
                </a:solidFill>
                <a:effectLst/>
                <a:uLnTx/>
                <a:uFillTx/>
                <a:latin typeface="Verdana"/>
                <a:ea typeface="+mn-ea"/>
                <a:cs typeface="+mn-cs"/>
              </a:rPr>
              <a:t> A Modern 14nm </a:t>
            </a:r>
            <a:r>
              <a:rPr kumimoji="0" lang="hu-HU" sz="1400" b="0" i="0" u="none" strike="noStrike" kern="1200" cap="none" spc="0" normalizeH="0" baseline="0" noProof="0" err="1">
                <a:ln>
                  <a:noFill/>
                </a:ln>
                <a:solidFill>
                  <a:srgbClr val="000000"/>
                </a:solidFill>
                <a:effectLst/>
                <a:uLnTx/>
                <a:uFillTx/>
                <a:latin typeface="Verdana"/>
                <a:ea typeface="+mn-ea"/>
                <a:cs typeface="+mn-cs"/>
              </a:rPr>
              <a:t>SoC</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June</a:t>
            </a:r>
            <a:r>
              <a:rPr kumimoji="0" lang="hu-HU" sz="1400" b="0" i="0" u="none" strike="noStrike" kern="1200" cap="none" spc="0" normalizeH="0" baseline="0" noProof="0">
                <a:ln>
                  <a:noFill/>
                </a:ln>
                <a:solidFill>
                  <a:srgbClr val="000000"/>
                </a:solidFill>
                <a:effectLst/>
                <a:uLnTx/>
                <a:uFillTx/>
                <a:latin typeface="Verdana"/>
                <a:ea typeface="+mn-ea"/>
                <a:cs typeface="+mn-cs"/>
              </a:rPr>
              <a:t> 29 2015,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http://monimega.com/blog/2015/06/29/the-samsung-exynos-7420-deep-dive-inside-a-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modern-14nm-soc/</a:t>
            </a:r>
          </a:p>
        </p:txBody>
      </p:sp>
      <p:sp>
        <p:nvSpPr>
          <p:cNvPr id="7" name="Szövegdoboz 6"/>
          <p:cNvSpPr txBox="1"/>
          <p:nvPr/>
        </p:nvSpPr>
        <p:spPr>
          <a:xfrm>
            <a:off x="171537" y="3464320"/>
            <a:ext cx="84864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35</a:t>
            </a:r>
            <a:r>
              <a:rPr kumimoji="0" lang="en-US" sz="1400" b="0" i="0" u="none" strike="noStrike" kern="1200" cap="none" spc="0" normalizeH="0" baseline="0" noProof="0">
                <a:ln>
                  <a:noFill/>
                </a:ln>
                <a:solidFill>
                  <a:srgbClr val="000000"/>
                </a:solidFill>
                <a:effectLst/>
                <a:uLnTx/>
                <a:uFillTx/>
                <a:latin typeface="Verdana"/>
                <a:ea typeface="+mn-ea"/>
                <a:cs typeface="+mn-cs"/>
              </a:rPr>
              <a:t>]: Hsu D., ARM Cortex-A75 and Cortex-A55, ARM Tech Forum, </a:t>
            </a:r>
            <a:r>
              <a:rPr kumimoji="0" lang="en-US" sz="1400" b="0" i="0" u="none" strike="noStrike" kern="1200" cap="none" spc="0" normalizeH="0" baseline="0" noProof="0" err="1">
                <a:ln>
                  <a:noFill/>
                </a:ln>
                <a:solidFill>
                  <a:srgbClr val="000000"/>
                </a:solidFill>
                <a:effectLst/>
                <a:uLnTx/>
                <a:uFillTx/>
                <a:latin typeface="Verdana"/>
                <a:ea typeface="+mn-ea"/>
                <a:cs typeface="+mn-cs"/>
              </a:rPr>
              <a:t>Shenzen</a:t>
            </a:r>
            <a:r>
              <a:rPr kumimoji="0" lang="en-US" sz="1400" b="0" i="0" u="none" strike="noStrike" kern="1200" cap="none" spc="0" normalizeH="0" baseline="0" noProof="0">
                <a:ln>
                  <a:noFill/>
                </a:ln>
                <a:solidFill>
                  <a:srgbClr val="000000"/>
                </a:solidFill>
                <a:effectLst/>
                <a:uLnTx/>
                <a:uFillTx/>
                <a:latin typeface="Verdana"/>
                <a:ea typeface="+mn-ea"/>
                <a:cs typeface="+mn-cs"/>
              </a:rPr>
              <a:t>, Jun. 14, 2017,</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https://docplayer.net/85228086-Arm-cortex-a75-and-cortex-a55.html</a:t>
            </a:r>
          </a:p>
        </p:txBody>
      </p:sp>
      <p:sp>
        <p:nvSpPr>
          <p:cNvPr id="8" name="Szövegdoboz 7"/>
          <p:cNvSpPr txBox="1"/>
          <p:nvPr/>
        </p:nvSpPr>
        <p:spPr>
          <a:xfrm>
            <a:off x="170775" y="4059070"/>
            <a:ext cx="73773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36</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Introduction</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to</a:t>
            </a:r>
            <a:r>
              <a:rPr kumimoji="0" lang="hu-HU" sz="1400" b="0" i="0" u="none" strike="noStrike" kern="1200" cap="none" spc="0" normalizeH="0" baseline="0" noProof="0">
                <a:ln>
                  <a:noFill/>
                </a:ln>
                <a:solidFill>
                  <a:srgbClr val="000000"/>
                </a:solidFill>
                <a:effectLst/>
                <a:uLnTx/>
                <a:uFillTx/>
                <a:latin typeface="Verdana"/>
                <a:ea typeface="+mn-ea"/>
                <a:cs typeface="+mn-cs"/>
              </a:rPr>
              <a:t> SVE, 2021, 102476_0001_00_en_introduction-to-sve.pdf</a:t>
            </a:r>
          </a:p>
        </p:txBody>
      </p:sp>
      <p:sp>
        <p:nvSpPr>
          <p:cNvPr id="9" name="Szövegdoboz 8"/>
          <p:cNvSpPr txBox="1"/>
          <p:nvPr/>
        </p:nvSpPr>
        <p:spPr>
          <a:xfrm>
            <a:off x="170207" y="4426015"/>
            <a:ext cx="94142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37</a:t>
            </a:r>
            <a:r>
              <a:rPr kumimoji="0" lang="en-US" sz="1400" b="0" i="0" u="none" strike="noStrike" kern="1200" cap="none" spc="0" normalizeH="0" baseline="0" noProof="0">
                <a:ln>
                  <a:noFill/>
                </a:ln>
                <a:solidFill>
                  <a:srgbClr val="000000"/>
                </a:solidFill>
                <a:effectLst/>
                <a:uLnTx/>
                <a:uFillTx/>
                <a:latin typeface="Verdana"/>
                <a:ea typeface="+mn-ea"/>
                <a:cs typeface="+mn-cs"/>
              </a:rPr>
              <a:t>]: Introduction to Trusted Execution Environment and ARM's </a:t>
            </a:r>
            <a:r>
              <a:rPr kumimoji="0" lang="en-US" sz="1400" b="0" i="0" u="none" strike="noStrike" kern="1200" cap="none" spc="0" normalizeH="0" baseline="0" noProof="0" err="1">
                <a:ln>
                  <a:noFill/>
                </a:ln>
                <a:solidFill>
                  <a:srgbClr val="000000"/>
                </a:solidFill>
                <a:effectLst/>
                <a:uLnTx/>
                <a:uFillTx/>
                <a:latin typeface="Verdana"/>
                <a:ea typeface="+mn-ea"/>
                <a:cs typeface="+mn-cs"/>
              </a:rPr>
              <a:t>TrustZone</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embeddedbits</a:t>
            </a:r>
            <a:r>
              <a:rPr kumimoji="0" lang="hu-HU" sz="14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350" b="0" i="0" u="none" strike="noStrike" kern="1200" cap="none" spc="0" normalizeH="0" baseline="0" noProof="0">
                <a:ln>
                  <a:noFill/>
                </a:ln>
                <a:solidFill>
                  <a:srgbClr val="000000"/>
                </a:solidFill>
                <a:effectLst/>
                <a:uLnTx/>
                <a:uFillTx/>
                <a:latin typeface="Verdana"/>
                <a:ea typeface="+mn-ea"/>
                <a:cs typeface="+mn-cs"/>
              </a:rPr>
              <a:t>https://embeddedbits.org/introduction-to-trusted-execution-environment-tee-arm-trustzone/</a:t>
            </a:r>
          </a:p>
        </p:txBody>
      </p:sp>
      <p:sp>
        <p:nvSpPr>
          <p:cNvPr id="10" name="Szövegdoboz 9"/>
          <p:cNvSpPr txBox="1"/>
          <p:nvPr/>
        </p:nvSpPr>
        <p:spPr>
          <a:xfrm>
            <a:off x="170775" y="5027676"/>
            <a:ext cx="9039782"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38</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20" normalizeH="0" baseline="0" noProof="0" err="1">
                <a:ln>
                  <a:noFill/>
                </a:ln>
                <a:solidFill>
                  <a:srgbClr val="000000"/>
                </a:solidFill>
                <a:effectLst/>
                <a:uLnTx/>
                <a:uFillTx/>
                <a:latin typeface="Verdana"/>
                <a:ea typeface="+mn-ea"/>
                <a:cs typeface="+mn-cs"/>
              </a:rPr>
              <a:t>Ngabonziza</a:t>
            </a:r>
            <a:r>
              <a:rPr kumimoji="0" lang="hu-HU" sz="1400" b="0" i="0" u="none" strike="noStrike" kern="1200" cap="none" spc="-20" normalizeH="0" baseline="0" noProof="0">
                <a:ln>
                  <a:noFill/>
                </a:ln>
                <a:solidFill>
                  <a:srgbClr val="000000"/>
                </a:solidFill>
                <a:effectLst/>
                <a:uLnTx/>
                <a:uFillTx/>
                <a:latin typeface="Verdana"/>
                <a:ea typeface="+mn-ea"/>
                <a:cs typeface="+mn-cs"/>
              </a:rPr>
              <a:t> B., Martin D., </a:t>
            </a:r>
            <a:r>
              <a:rPr kumimoji="0" lang="hu-HU" sz="1400" b="0" i="0" u="none" strike="noStrike" kern="1200" cap="none" spc="-20" normalizeH="0" baseline="0" noProof="0" err="1">
                <a:ln>
                  <a:noFill/>
                </a:ln>
                <a:solidFill>
                  <a:srgbClr val="000000"/>
                </a:solidFill>
                <a:effectLst/>
                <a:uLnTx/>
                <a:uFillTx/>
                <a:latin typeface="Verdana"/>
                <a:ea typeface="+mn-ea"/>
                <a:cs typeface="+mn-cs"/>
              </a:rPr>
              <a:t>Bailey</a:t>
            </a:r>
            <a:r>
              <a:rPr kumimoji="0" lang="hu-HU" sz="1400" b="0" i="0" u="none" strike="noStrike" kern="1200" cap="none" spc="-20" normalizeH="0" baseline="0" noProof="0">
                <a:ln>
                  <a:noFill/>
                </a:ln>
                <a:solidFill>
                  <a:srgbClr val="000000"/>
                </a:solidFill>
                <a:effectLst/>
                <a:uLnTx/>
                <a:uFillTx/>
                <a:latin typeface="Verdana"/>
                <a:ea typeface="+mn-ea"/>
                <a:cs typeface="+mn-cs"/>
              </a:rPr>
              <a:t> A., </a:t>
            </a:r>
            <a:r>
              <a:rPr kumimoji="0" lang="hu-HU" sz="1400" b="0" i="0" u="none" strike="noStrike" kern="1200" cap="none" spc="-20" normalizeH="0" baseline="0" noProof="0" err="1">
                <a:ln>
                  <a:noFill/>
                </a:ln>
                <a:solidFill>
                  <a:srgbClr val="000000"/>
                </a:solidFill>
                <a:effectLst/>
                <a:uLnTx/>
                <a:uFillTx/>
                <a:latin typeface="Verdana"/>
                <a:ea typeface="+mn-ea"/>
                <a:cs typeface="+mn-cs"/>
              </a:rPr>
              <a:t>Cho</a:t>
            </a:r>
            <a:r>
              <a:rPr kumimoji="0" lang="hu-HU" sz="1400" b="0" i="0" u="none" strike="noStrike" kern="1200" cap="none" spc="-20" normalizeH="0" baseline="0" noProof="0">
                <a:ln>
                  <a:noFill/>
                </a:ln>
                <a:solidFill>
                  <a:srgbClr val="000000"/>
                </a:solidFill>
                <a:effectLst/>
                <a:uLnTx/>
                <a:uFillTx/>
                <a:latin typeface="Verdana"/>
                <a:ea typeface="+mn-ea"/>
                <a:cs typeface="+mn-cs"/>
              </a:rPr>
              <a:t> H. and Martin S., </a:t>
            </a:r>
            <a:r>
              <a:rPr kumimoji="0" lang="en-US" sz="1400" b="0" i="0" u="none" strike="noStrike" kern="1200" cap="none" spc="-20" normalizeH="0" baseline="0" noProof="0" err="1">
                <a:ln>
                  <a:noFill/>
                </a:ln>
                <a:solidFill>
                  <a:srgbClr val="000000"/>
                </a:solidFill>
                <a:effectLst/>
                <a:uLnTx/>
                <a:uFillTx/>
                <a:latin typeface="Verdana"/>
                <a:ea typeface="+mn-ea"/>
                <a:cs typeface="+mn-cs"/>
              </a:rPr>
              <a:t>TrustZone</a:t>
            </a:r>
            <a:r>
              <a:rPr kumimoji="0" lang="en-US" sz="1400" b="0" i="0" u="none" strike="noStrike" kern="1200" cap="none" spc="-20" normalizeH="0" baseline="0" noProof="0">
                <a:ln>
                  <a:noFill/>
                </a:ln>
                <a:solidFill>
                  <a:srgbClr val="000000"/>
                </a:solidFill>
                <a:effectLst/>
                <a:uLnTx/>
                <a:uFillTx/>
                <a:latin typeface="Verdana"/>
                <a:ea typeface="+mn-ea"/>
                <a:cs typeface="+mn-cs"/>
              </a:rPr>
              <a:t> Explained: Architectural </a:t>
            </a:r>
            <a:endParaRPr kumimoji="0" lang="hu-HU" sz="1400" b="0" i="0" u="none" strike="noStrike" kern="1200" cap="none" spc="-2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20" normalizeH="0" baseline="0" noProof="0">
                <a:ln>
                  <a:noFill/>
                </a:ln>
                <a:solidFill>
                  <a:srgbClr val="000000"/>
                </a:solidFill>
                <a:effectLst/>
                <a:uLnTx/>
                <a:uFillTx/>
                <a:latin typeface="Verdana"/>
                <a:ea typeface="+mn-ea"/>
                <a:cs typeface="+mn-cs"/>
              </a:rPr>
              <a:t>            </a:t>
            </a:r>
            <a:r>
              <a:rPr kumimoji="0" lang="en-US" sz="1400" b="0" i="0" u="none" strike="noStrike" kern="1200" cap="none" spc="-20" normalizeH="0" baseline="0" noProof="0">
                <a:ln>
                  <a:noFill/>
                </a:ln>
                <a:solidFill>
                  <a:srgbClr val="000000"/>
                </a:solidFill>
                <a:effectLst/>
                <a:uLnTx/>
                <a:uFillTx/>
                <a:latin typeface="Verdana"/>
                <a:ea typeface="+mn-ea"/>
                <a:cs typeface="+mn-cs"/>
              </a:rPr>
              <a:t>Features and Use</a:t>
            </a:r>
            <a:r>
              <a:rPr kumimoji="0" lang="hu-HU" sz="1400" b="0" i="0" u="none" strike="noStrike" kern="1200" cap="none" spc="-20" normalizeH="0" baseline="0" noProof="0">
                <a:ln>
                  <a:noFill/>
                </a:ln>
                <a:solidFill>
                  <a:srgbClr val="000000"/>
                </a:solidFill>
                <a:effectLst/>
                <a:uLnTx/>
                <a:uFillTx/>
                <a:latin typeface="Verdana"/>
                <a:ea typeface="+mn-ea"/>
                <a:cs typeface="+mn-cs"/>
              </a:rPr>
              <a:t> </a:t>
            </a:r>
            <a:r>
              <a:rPr kumimoji="0" lang="en-US" sz="1400" b="0" i="0" u="none" strike="noStrike" kern="1200" cap="none" spc="-20" normalizeH="0" baseline="0" noProof="0">
                <a:ln>
                  <a:noFill/>
                </a:ln>
                <a:solidFill>
                  <a:srgbClr val="000000"/>
                </a:solidFill>
                <a:effectLst/>
                <a:uLnTx/>
                <a:uFillTx/>
                <a:latin typeface="Verdana"/>
                <a:ea typeface="+mn-ea"/>
                <a:cs typeface="+mn-cs"/>
              </a:rPr>
              <a:t>Cases</a:t>
            </a:r>
            <a:r>
              <a:rPr kumimoji="0" lang="hu-HU" sz="1400" b="0" i="0" u="none" strike="noStrike" kern="1200" cap="none" spc="-20" normalizeH="0" baseline="0" noProof="0">
                <a:ln>
                  <a:noFill/>
                </a:ln>
                <a:solidFill>
                  <a:srgbClr val="000000"/>
                </a:solidFill>
                <a:effectLst/>
                <a:uLnTx/>
                <a:uFillTx/>
                <a:latin typeface="Verdana"/>
                <a:ea typeface="+mn-ea"/>
                <a:cs typeface="+mn-cs"/>
              </a:rPr>
              <a:t>, IEEE 2nd International </a:t>
            </a:r>
            <a:r>
              <a:rPr kumimoji="0" lang="hu-HU" sz="1400" b="0" i="0" u="none" strike="noStrike" kern="1200" cap="none" spc="-20" normalizeH="0" baseline="0" noProof="0" err="1">
                <a:ln>
                  <a:noFill/>
                </a:ln>
                <a:solidFill>
                  <a:srgbClr val="000000"/>
                </a:solidFill>
                <a:effectLst/>
                <a:uLnTx/>
                <a:uFillTx/>
                <a:latin typeface="Verdana"/>
                <a:ea typeface="+mn-ea"/>
                <a:cs typeface="+mn-cs"/>
              </a:rPr>
              <a:t>Conference</a:t>
            </a:r>
            <a:r>
              <a:rPr kumimoji="0" lang="hu-HU" sz="1400" b="0" i="0" u="none" strike="noStrike" kern="1200" cap="none" spc="-20" normalizeH="0" baseline="0" noProof="0">
                <a:ln>
                  <a:noFill/>
                </a:ln>
                <a:solidFill>
                  <a:srgbClr val="000000"/>
                </a:solidFill>
                <a:effectLst/>
                <a:uLnTx/>
                <a:uFillTx/>
                <a:latin typeface="Verdana"/>
                <a:ea typeface="+mn-ea"/>
                <a:cs typeface="+mn-cs"/>
              </a:rPr>
              <a:t> </a:t>
            </a:r>
            <a:r>
              <a:rPr kumimoji="0" lang="hu-HU" sz="1400" b="0" i="0" u="none" strike="noStrike" kern="1200" cap="none" spc="-20" normalizeH="0" baseline="0" noProof="0" err="1">
                <a:ln>
                  <a:noFill/>
                </a:ln>
                <a:solidFill>
                  <a:srgbClr val="000000"/>
                </a:solidFill>
                <a:effectLst/>
                <a:uLnTx/>
                <a:uFillTx/>
                <a:latin typeface="Verdana"/>
                <a:ea typeface="+mn-ea"/>
                <a:cs typeface="+mn-cs"/>
              </a:rPr>
              <a:t>on</a:t>
            </a:r>
            <a:r>
              <a:rPr kumimoji="0" lang="hu-HU" sz="1400" b="0" i="0" u="none" strike="noStrike" kern="1200" cap="none" spc="-20" normalizeH="0" baseline="0" noProof="0">
                <a:ln>
                  <a:noFill/>
                </a:ln>
                <a:solidFill>
                  <a:srgbClr val="000000"/>
                </a:solidFill>
                <a:effectLst/>
                <a:uLnTx/>
                <a:uFillTx/>
                <a:latin typeface="Verdana"/>
                <a:ea typeface="+mn-ea"/>
                <a:cs typeface="+mn-cs"/>
              </a:rPr>
              <a:t> </a:t>
            </a:r>
            <a:r>
              <a:rPr kumimoji="0" lang="hu-HU" sz="1400" b="0" i="0" u="none" strike="noStrike" kern="1200" cap="none" spc="-20" normalizeH="0" baseline="0" noProof="0" err="1">
                <a:ln>
                  <a:noFill/>
                </a:ln>
                <a:solidFill>
                  <a:srgbClr val="000000"/>
                </a:solidFill>
                <a:effectLst/>
                <a:uLnTx/>
                <a:uFillTx/>
                <a:latin typeface="Verdana"/>
                <a:ea typeface="+mn-ea"/>
                <a:cs typeface="+mn-cs"/>
              </a:rPr>
              <a:t>Collaboration</a:t>
            </a:r>
            <a:r>
              <a:rPr kumimoji="0" lang="hu-HU" sz="1400" b="0" i="0" u="none" strike="noStrike" kern="1200" cap="none" spc="-20" normalizeH="0" baseline="0" noProof="0">
                <a:ln>
                  <a:noFill/>
                </a:ln>
                <a:solidFill>
                  <a:srgbClr val="000000"/>
                </a:solidFill>
                <a:effectLst/>
                <a:uLnTx/>
                <a:uFillTx/>
                <a:latin typeface="Verdana"/>
                <a:ea typeface="+mn-ea"/>
                <a:cs typeface="+mn-cs"/>
              </a:rPr>
              <a:t> and Internet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Computing</a:t>
            </a:r>
            <a:r>
              <a:rPr kumimoji="0" lang="hu-HU" sz="1400" b="0" i="0" u="none" strike="noStrike" kern="1200" cap="none" spc="0" normalizeH="0" baseline="0" noProof="0">
                <a:ln>
                  <a:noFill/>
                </a:ln>
                <a:solidFill>
                  <a:srgbClr val="000000"/>
                </a:solidFill>
                <a:effectLst/>
                <a:uLnTx/>
                <a:uFillTx/>
                <a:latin typeface="Verdana"/>
                <a:ea typeface="+mn-ea"/>
                <a:cs typeface="+mn-cs"/>
              </a:rPr>
              <a:t>, 2016, https://sefcom.asu.edu/publications/trustzone-explained-cic2016.pdf</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2" name="Szövegdoboz 11"/>
          <p:cNvSpPr txBox="1"/>
          <p:nvPr/>
        </p:nvSpPr>
        <p:spPr>
          <a:xfrm>
            <a:off x="170207" y="5847591"/>
            <a:ext cx="83998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39</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Menarini</a:t>
            </a:r>
            <a:r>
              <a:rPr kumimoji="0" lang="hu-HU" sz="1400" b="0" i="0" u="none" strike="noStrike" kern="1200" cap="none" spc="0" normalizeH="0" baseline="0" noProof="0">
                <a:ln>
                  <a:noFill/>
                </a:ln>
                <a:solidFill>
                  <a:srgbClr val="000000"/>
                </a:solidFill>
                <a:effectLst/>
                <a:uLnTx/>
                <a:uFillTx/>
                <a:latin typeface="Verdana"/>
                <a:ea typeface="+mn-ea"/>
                <a:cs typeface="+mn-cs"/>
              </a:rPr>
              <a:t> F., </a:t>
            </a:r>
            <a:r>
              <a:rPr kumimoji="0" lang="en-US" sz="1400" b="0" i="0" u="none" strike="noStrike" kern="1200" cap="none" spc="0" normalizeH="0" baseline="0" noProof="0">
                <a:ln>
                  <a:noFill/>
                </a:ln>
                <a:solidFill>
                  <a:srgbClr val="000000"/>
                </a:solidFill>
                <a:effectLst/>
                <a:uLnTx/>
                <a:uFillTx/>
                <a:latin typeface="Verdana"/>
                <a:ea typeface="+mn-ea"/>
                <a:cs typeface="+mn-cs"/>
              </a:rPr>
              <a:t>Breaking TEE Security Part 1: TEEs, </a:t>
            </a:r>
            <a:r>
              <a:rPr kumimoji="0" lang="en-US" sz="1400" b="0" i="0" u="none" strike="noStrike" kern="1200" cap="none" spc="0" normalizeH="0" baseline="0" noProof="0" err="1">
                <a:ln>
                  <a:noFill/>
                </a:ln>
                <a:solidFill>
                  <a:srgbClr val="000000"/>
                </a:solidFill>
                <a:effectLst/>
                <a:uLnTx/>
                <a:uFillTx/>
                <a:latin typeface="Verdana"/>
                <a:ea typeface="+mn-ea"/>
                <a:cs typeface="+mn-cs"/>
              </a:rPr>
              <a:t>TrustZone</a:t>
            </a:r>
            <a:r>
              <a:rPr kumimoji="0" lang="en-US" sz="1400" b="0" i="0" u="none" strike="noStrike" kern="1200" cap="none" spc="0" normalizeH="0" baseline="0" noProof="0">
                <a:ln>
                  <a:noFill/>
                </a:ln>
                <a:solidFill>
                  <a:srgbClr val="000000"/>
                </a:solidFill>
                <a:effectLst/>
                <a:uLnTx/>
                <a:uFillTx/>
                <a:latin typeface="Verdana"/>
                <a:ea typeface="+mn-ea"/>
                <a:cs typeface="+mn-cs"/>
              </a:rPr>
              <a:t> and TEEGRIS</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Riscure</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Febr. 23 2021, https://www.riscure.com/blog/tee-security-samsung-teegris-part1 </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16665217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7454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40</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fi-FI" sz="1400" b="0" i="0" u="none" strike="noStrike" kern="1200" cap="none" spc="0" normalizeH="0" baseline="0" noProof="0">
                <a:ln>
                  <a:noFill/>
                </a:ln>
                <a:solidFill>
                  <a:srgbClr val="000000"/>
                </a:solidFill>
                <a:effectLst/>
                <a:uLnTx/>
                <a:uFillTx/>
                <a:latin typeface="Verdana"/>
                <a:ea typeface="+mn-ea"/>
                <a:cs typeface="+mn-cs"/>
              </a:rPr>
              <a:t>Carlini</a:t>
            </a:r>
            <a:r>
              <a:rPr kumimoji="0" lang="hu-HU" sz="1400" b="0" i="0" u="none" strike="noStrike" kern="1200" cap="none" spc="0" normalizeH="0" baseline="0" noProof="0">
                <a:ln>
                  <a:noFill/>
                </a:ln>
                <a:solidFill>
                  <a:srgbClr val="000000"/>
                </a:solidFill>
                <a:effectLst/>
                <a:uLnTx/>
                <a:uFillTx/>
                <a:latin typeface="Verdana"/>
                <a:ea typeface="+mn-ea"/>
                <a:cs typeface="+mn-cs"/>
              </a:rPr>
              <a:t> M., </a:t>
            </a:r>
            <a:r>
              <a:rPr kumimoji="0" lang="fi-FI" sz="1400" b="0" i="0" u="none" strike="noStrike" kern="1200" cap="none" spc="0" normalizeH="0" baseline="0" noProof="0">
                <a:ln>
                  <a:noFill/>
                </a:ln>
                <a:solidFill>
                  <a:srgbClr val="000000"/>
                </a:solidFill>
                <a:effectLst/>
                <a:uLnTx/>
                <a:uFillTx/>
                <a:latin typeface="Verdana"/>
                <a:ea typeface="+mn-ea"/>
                <a:cs typeface="+mn-cs"/>
              </a:rPr>
              <a:t>Kuriakose</a:t>
            </a:r>
            <a:r>
              <a:rPr kumimoji="0" lang="hu-HU" sz="1400" b="0" i="0" u="none" strike="noStrike" kern="1200" cap="none" spc="0" normalizeH="0" baseline="0" noProof="0">
                <a:ln>
                  <a:noFill/>
                </a:ln>
                <a:solidFill>
                  <a:srgbClr val="000000"/>
                </a:solidFill>
                <a:effectLst/>
                <a:uLnTx/>
                <a:uFillTx/>
                <a:latin typeface="Verdana"/>
                <a:ea typeface="+mn-ea"/>
                <a:cs typeface="+mn-cs"/>
              </a:rPr>
              <a:t> S.V., </a:t>
            </a:r>
            <a:r>
              <a:rPr kumimoji="0" lang="en-US" sz="1400" b="0" i="0" u="none" strike="noStrike" kern="1200" cap="none" spc="0" normalizeH="0" baseline="0" noProof="0">
                <a:ln>
                  <a:noFill/>
                </a:ln>
                <a:solidFill>
                  <a:srgbClr val="000000"/>
                </a:solidFill>
                <a:effectLst/>
                <a:uLnTx/>
                <a:uFillTx/>
                <a:latin typeface="Verdana"/>
                <a:ea typeface="+mn-ea"/>
                <a:cs typeface="+mn-cs"/>
              </a:rPr>
              <a:t>Trusted Firmware: Building Secure Firmware Collaboratively</a:t>
            </a:r>
            <a:r>
              <a:rPr kumimoji="0" lang="hu-HU" sz="14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https://static.sched.com/hosted_files/osseu2020/71/TrustedFirmware_ELC_2020.pdf </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3" name="TextBox 2"/>
          <p:cNvSpPr txBox="1"/>
          <p:nvPr/>
        </p:nvSpPr>
        <p:spPr>
          <a:xfrm>
            <a:off x="172388" y="1245021"/>
            <a:ext cx="8914107"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41</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Slava</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Makkaveev</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The Road to Qualcomm </a:t>
            </a:r>
            <a:r>
              <a:rPr kumimoji="0" lang="en-US" sz="1400" b="0" i="0" u="none" strike="noStrike" kern="1200" cap="none" spc="0" normalizeH="0" baseline="0" noProof="0" err="1">
                <a:ln>
                  <a:noFill/>
                </a:ln>
                <a:solidFill>
                  <a:srgbClr val="000000"/>
                </a:solidFill>
                <a:effectLst/>
                <a:uLnTx/>
                <a:uFillTx/>
                <a:latin typeface="Verdana"/>
                <a:ea typeface="+mn-ea"/>
                <a:cs typeface="+mn-cs"/>
              </a:rPr>
              <a:t>TrustZone</a:t>
            </a:r>
            <a:r>
              <a:rPr kumimoji="0" lang="en-US" sz="1400" b="0" i="0" u="none" strike="noStrike" kern="1200" cap="none" spc="0" normalizeH="0" baseline="0" noProof="0">
                <a:ln>
                  <a:noFill/>
                </a:ln>
                <a:solidFill>
                  <a:srgbClr val="000000"/>
                </a:solidFill>
                <a:effectLst/>
                <a:uLnTx/>
                <a:uFillTx/>
                <a:latin typeface="Verdana"/>
                <a:ea typeface="+mn-ea"/>
                <a:cs typeface="+mn-cs"/>
              </a:rPr>
              <a:t> Apps Fuzzing</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Checkpoint</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Nov. 14 2019, https://research.checkpoint.com/2019/the-road-to-qualcomm-trustzone-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apps-fuzzing</a:t>
            </a:r>
            <a:r>
              <a:rPr kumimoji="0" lang="hu-HU" sz="1400" b="0" i="0" u="none" strike="noStrike" kern="1200" cap="none" spc="0" normalizeH="0" baseline="0" noProof="0">
                <a:ln>
                  <a:noFill/>
                </a:ln>
                <a:solidFill>
                  <a:srgbClr val="000000"/>
                </a:solidFill>
                <a:effectLst/>
                <a:uLnTx/>
                <a:uFillTx/>
                <a:latin typeface="Verdana"/>
                <a:ea typeface="+mn-ea"/>
                <a:cs typeface="+mn-cs"/>
              </a:rPr>
              <a:t>/</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1" name="Rectangle 13"/>
          <p:cNvSpPr>
            <a:spLocks noChangeArrowheads="1"/>
          </p:cNvSpPr>
          <p:nvPr/>
        </p:nvSpPr>
        <p:spPr bwMode="auto">
          <a:xfrm>
            <a:off x="0" y="2497"/>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18</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t>
            </a:r>
          </a:p>
        </p:txBody>
      </p:sp>
      <p:sp>
        <p:nvSpPr>
          <p:cNvPr id="5" name="TextBox 4"/>
          <p:cNvSpPr txBox="1"/>
          <p:nvPr/>
        </p:nvSpPr>
        <p:spPr>
          <a:xfrm>
            <a:off x="168190" y="2043780"/>
            <a:ext cx="88781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42</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Eyrolles</a:t>
            </a:r>
            <a:r>
              <a:rPr kumimoji="0" lang="hu-HU" sz="1400" b="0" i="0" u="none" strike="noStrike" kern="1200" cap="none" spc="0" normalizeH="0" baseline="0" noProof="0">
                <a:ln>
                  <a:noFill/>
                </a:ln>
                <a:solidFill>
                  <a:srgbClr val="000000"/>
                </a:solidFill>
                <a:effectLst/>
                <a:uLnTx/>
                <a:uFillTx/>
                <a:latin typeface="Verdana"/>
                <a:ea typeface="+mn-ea"/>
                <a:cs typeface="+mn-cs"/>
              </a:rPr>
              <a:t> N., </a:t>
            </a:r>
            <a:r>
              <a:rPr kumimoji="0" lang="en-US" sz="1400" b="0" i="0" u="none" strike="noStrike" kern="1200" cap="none" spc="0" normalizeH="0" baseline="0" noProof="0">
                <a:ln>
                  <a:noFill/>
                </a:ln>
                <a:solidFill>
                  <a:srgbClr val="000000"/>
                </a:solidFill>
                <a:effectLst/>
                <a:uLnTx/>
                <a:uFillTx/>
                <a:latin typeface="Verdana"/>
                <a:ea typeface="+mn-ea"/>
                <a:cs typeface="+mn-cs"/>
              </a:rPr>
              <a:t>TEE and trust: assessing the security of Arm’s </a:t>
            </a:r>
            <a:r>
              <a:rPr kumimoji="0" lang="en-US" sz="1400" b="0" i="0" u="none" strike="noStrike" kern="1200" cap="none" spc="0" normalizeH="0" baseline="0" noProof="0" err="1">
                <a:ln>
                  <a:noFill/>
                </a:ln>
                <a:solidFill>
                  <a:srgbClr val="000000"/>
                </a:solidFill>
                <a:effectLst/>
                <a:uLnTx/>
                <a:uFillTx/>
                <a:latin typeface="Verdana"/>
                <a:ea typeface="+mn-ea"/>
                <a:cs typeface="+mn-cs"/>
              </a:rPr>
              <a:t>TrustZone</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Viaccess</a:t>
            </a:r>
            <a:r>
              <a:rPr kumimoji="0" lang="hu-HU" sz="1400" b="0" i="0" u="none" strike="noStrike" kern="1200" cap="none" spc="0" normalizeH="0" baseline="0" noProof="0">
                <a:ln>
                  <a:noFill/>
                </a:ln>
                <a:solidFill>
                  <a:srgbClr val="000000"/>
                </a:solidFill>
                <a:effectLst/>
                <a:uLnTx/>
                <a:uFillTx/>
                <a:latin typeface="Verdana"/>
                <a:ea typeface="+mn-ea"/>
                <a:cs typeface="+mn-cs"/>
              </a:rPr>
              <a:t>-orca,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20" normalizeH="0" baseline="0" noProof="0">
                <a:ln>
                  <a:noFill/>
                </a:ln>
                <a:solidFill>
                  <a:srgbClr val="000000"/>
                </a:solidFill>
                <a:effectLst/>
                <a:uLnTx/>
                <a:uFillTx/>
                <a:latin typeface="Verdana"/>
                <a:ea typeface="+mn-ea"/>
                <a:cs typeface="+mn-cs"/>
              </a:rPr>
              <a:t>            </a:t>
            </a:r>
            <a:r>
              <a:rPr kumimoji="0" lang="hu-HU" sz="1350" b="0" i="0" u="none" strike="noStrike" kern="1200" cap="none" spc="-20" normalizeH="0" baseline="0" noProof="0">
                <a:ln>
                  <a:noFill/>
                </a:ln>
                <a:solidFill>
                  <a:srgbClr val="000000"/>
                </a:solidFill>
                <a:effectLst/>
                <a:uLnTx/>
                <a:uFillTx/>
                <a:latin typeface="Verdana"/>
                <a:ea typeface="+mn-ea"/>
                <a:cs typeface="+mn-cs"/>
              </a:rPr>
              <a:t>Febr. 17 2021, https://www.viaccess-orca.com/blog/assessing-the-security-of-arms-trustzone</a:t>
            </a:r>
            <a:endParaRPr kumimoji="0" lang="en-US" sz="1350" b="0" i="0" u="none" strike="noStrike" kern="1200" cap="none" spc="-20" normalizeH="0" baseline="0" noProof="0">
              <a:ln>
                <a:noFill/>
              </a:ln>
              <a:solidFill>
                <a:srgbClr val="000000"/>
              </a:solidFill>
              <a:effectLst/>
              <a:uLnTx/>
              <a:uFillTx/>
              <a:latin typeface="Verdana"/>
              <a:ea typeface="+mn-ea"/>
              <a:cs typeface="+mn-cs"/>
            </a:endParaRPr>
          </a:p>
        </p:txBody>
      </p:sp>
      <p:sp>
        <p:nvSpPr>
          <p:cNvPr id="6" name="Szövegdoboz 5"/>
          <p:cNvSpPr txBox="1"/>
          <p:nvPr/>
        </p:nvSpPr>
        <p:spPr>
          <a:xfrm>
            <a:off x="165517" y="2644865"/>
            <a:ext cx="86973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43</a:t>
            </a:r>
            <a:r>
              <a:rPr kumimoji="0" lang="en-US" sz="1400" b="0" i="0" u="none" strike="noStrike" kern="1200" cap="none" spc="0" normalizeH="0" baseline="0" noProof="0">
                <a:ln>
                  <a:noFill/>
                </a:ln>
                <a:solidFill>
                  <a:srgbClr val="000000"/>
                </a:solidFill>
                <a:effectLst/>
                <a:uLnTx/>
                <a:uFillTx/>
                <a:latin typeface="Verdana"/>
                <a:ea typeface="+mn-ea"/>
                <a:cs typeface="+mn-cs"/>
              </a:rPr>
              <a:t>]: Security Analysis of TEEs on </a:t>
            </a:r>
            <a:r>
              <a:rPr kumimoji="0" lang="en-US" sz="1400" b="0" i="0" u="none" strike="noStrike" kern="1200" cap="none" spc="0" normalizeH="0" baseline="0" noProof="0" err="1">
                <a:ln>
                  <a:noFill/>
                </a:ln>
                <a:solidFill>
                  <a:srgbClr val="000000"/>
                </a:solidFill>
                <a:effectLst/>
                <a:uLnTx/>
                <a:uFillTx/>
                <a:latin typeface="Verdana"/>
                <a:ea typeface="+mn-ea"/>
                <a:cs typeface="+mn-cs"/>
              </a:rPr>
              <a:t>TrustZone</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Viaccess</a:t>
            </a:r>
            <a:r>
              <a:rPr kumimoji="0" lang="hu-HU" sz="1400" b="0" i="0" u="none" strike="noStrike" kern="1200" cap="none" spc="0" normalizeH="0" baseline="0" noProof="0">
                <a:ln>
                  <a:noFill/>
                </a:ln>
                <a:solidFill>
                  <a:srgbClr val="000000"/>
                </a:solidFill>
                <a:effectLst/>
                <a:uLnTx/>
                <a:uFillTx/>
                <a:latin typeface="Verdana"/>
                <a:ea typeface="+mn-ea"/>
                <a:cs typeface="+mn-cs"/>
              </a:rPr>
              <a:t>-orca,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https://www.viaccess-orca.com/hubfs/TEE%20White%20Paper%20final%202021.pdf</a:t>
            </a:r>
          </a:p>
        </p:txBody>
      </p:sp>
      <p:sp>
        <p:nvSpPr>
          <p:cNvPr id="7" name="Szövegdoboz 6"/>
          <p:cNvSpPr txBox="1"/>
          <p:nvPr/>
        </p:nvSpPr>
        <p:spPr>
          <a:xfrm>
            <a:off x="171537" y="3232550"/>
            <a:ext cx="9005735"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44</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Frumusanu</a:t>
            </a:r>
            <a:r>
              <a:rPr kumimoji="0" lang="hu-HU" sz="1400" b="0" i="0" u="none" strike="noStrike" kern="1200" cap="none" spc="0" normalizeH="0" baseline="0" noProof="0">
                <a:ln>
                  <a:noFill/>
                </a:ln>
                <a:solidFill>
                  <a:srgbClr val="000000"/>
                </a:solidFill>
                <a:effectLst/>
                <a:uLnTx/>
                <a:uFillTx/>
                <a:latin typeface="Verdana"/>
                <a:ea typeface="+mn-ea"/>
                <a:cs typeface="+mn-cs"/>
              </a:rPr>
              <a:t> A., </a:t>
            </a:r>
            <a:r>
              <a:rPr kumimoji="0" lang="en-US" sz="1400" b="0" i="0" u="none" strike="noStrike" kern="1200" cap="none" spc="0" normalizeH="0" baseline="0" noProof="0">
                <a:ln>
                  <a:noFill/>
                </a:ln>
                <a:solidFill>
                  <a:srgbClr val="000000"/>
                </a:solidFill>
                <a:effectLst/>
                <a:uLnTx/>
                <a:uFillTx/>
                <a:latin typeface="Verdana"/>
                <a:ea typeface="+mn-ea"/>
                <a:cs typeface="+mn-cs"/>
              </a:rPr>
              <a:t>Arm Announces Armv9 Architecture: SVE2, Security, and the Next Decade</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AnandTech</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March</a:t>
            </a:r>
            <a:r>
              <a:rPr kumimoji="0" lang="hu-HU" sz="1400" b="0" i="0" u="none" strike="noStrike" kern="1200" cap="none" spc="0" normalizeH="0" baseline="0" noProof="0">
                <a:ln>
                  <a:noFill/>
                </a:ln>
                <a:solidFill>
                  <a:srgbClr val="000000"/>
                </a:solidFill>
                <a:effectLst/>
                <a:uLnTx/>
                <a:uFillTx/>
                <a:latin typeface="Verdana"/>
                <a:ea typeface="+mn-ea"/>
                <a:cs typeface="+mn-cs"/>
              </a:rPr>
              <a:t> 30 2021, https://www.anandtech.com/print/16584/arm-announces-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armv9-architecture</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8" name="Szövegdoboz 7"/>
          <p:cNvSpPr txBox="1"/>
          <p:nvPr/>
        </p:nvSpPr>
        <p:spPr>
          <a:xfrm>
            <a:off x="170775" y="4040020"/>
            <a:ext cx="893501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45</a:t>
            </a:r>
            <a:r>
              <a:rPr kumimoji="0" lang="en-US" sz="1400" b="0" i="0" u="none" strike="noStrike" kern="1200" cap="none" spc="-20" normalizeH="0" baseline="0" noProof="0">
                <a:ln>
                  <a:noFill/>
                </a:ln>
                <a:solidFill>
                  <a:srgbClr val="000000"/>
                </a:solidFill>
                <a:effectLst/>
                <a:uLnTx/>
                <a:uFillTx/>
                <a:latin typeface="Verdana"/>
                <a:ea typeface="+mn-ea"/>
                <a:cs typeface="+mn-cs"/>
              </a:rPr>
              <a:t>]: </a:t>
            </a:r>
            <a:r>
              <a:rPr kumimoji="0" lang="hu-HU" sz="1400" b="0" i="0" u="none" strike="noStrike" kern="1200" cap="none" spc="-20" normalizeH="0" baseline="0" noProof="0" err="1">
                <a:ln>
                  <a:noFill/>
                </a:ln>
                <a:solidFill>
                  <a:srgbClr val="000000"/>
                </a:solidFill>
                <a:effectLst/>
                <a:uLnTx/>
                <a:uFillTx/>
                <a:latin typeface="Verdana"/>
                <a:ea typeface="+mn-ea"/>
                <a:cs typeface="+mn-cs"/>
              </a:rPr>
              <a:t>Shilov</a:t>
            </a:r>
            <a:r>
              <a:rPr kumimoji="0" lang="hu-HU" sz="1400" b="0" i="0" u="none" strike="noStrike" kern="1200" cap="none" spc="-20" normalizeH="0" baseline="0" noProof="0">
                <a:ln>
                  <a:noFill/>
                </a:ln>
                <a:solidFill>
                  <a:srgbClr val="000000"/>
                </a:solidFill>
                <a:effectLst/>
                <a:uLnTx/>
                <a:uFillTx/>
                <a:latin typeface="Verdana"/>
                <a:ea typeface="+mn-ea"/>
                <a:cs typeface="+mn-cs"/>
              </a:rPr>
              <a:t> A., </a:t>
            </a:r>
            <a:r>
              <a:rPr kumimoji="0" lang="en-US" sz="1400" b="0" i="0" u="none" strike="noStrike" kern="1200" cap="none" spc="-20" normalizeH="0" baseline="0" noProof="0">
                <a:ln>
                  <a:noFill/>
                </a:ln>
                <a:solidFill>
                  <a:srgbClr val="000000"/>
                </a:solidFill>
                <a:effectLst/>
                <a:uLnTx/>
                <a:uFillTx/>
                <a:latin typeface="Verdana"/>
                <a:ea typeface="+mn-ea"/>
                <a:cs typeface="+mn-cs"/>
              </a:rPr>
              <a:t>Arm Unveils Armv9 Instruction Set Architecture</a:t>
            </a:r>
            <a:r>
              <a:rPr kumimoji="0" lang="hu-HU" sz="1400" b="0" i="0" u="none" strike="noStrike" kern="1200" cap="none" spc="-20" normalizeH="0" baseline="0" noProof="0">
                <a:ln>
                  <a:noFill/>
                </a:ln>
                <a:solidFill>
                  <a:srgbClr val="000000"/>
                </a:solidFill>
                <a:effectLst/>
                <a:uLnTx/>
                <a:uFillTx/>
                <a:latin typeface="Verdana"/>
                <a:ea typeface="+mn-ea"/>
                <a:cs typeface="+mn-cs"/>
              </a:rPr>
              <a:t>, </a:t>
            </a:r>
            <a:r>
              <a:rPr kumimoji="0" lang="hu-HU" sz="1400" b="0" i="0" u="none" strike="noStrike" kern="1200" cap="none" spc="-20" normalizeH="0" baseline="0" noProof="0" err="1">
                <a:ln>
                  <a:noFill/>
                </a:ln>
                <a:solidFill>
                  <a:srgbClr val="000000"/>
                </a:solidFill>
                <a:effectLst/>
                <a:uLnTx/>
                <a:uFillTx/>
                <a:latin typeface="Verdana"/>
                <a:ea typeface="+mn-ea"/>
                <a:cs typeface="+mn-cs"/>
              </a:rPr>
              <a:t>Tom’s</a:t>
            </a:r>
            <a:r>
              <a:rPr kumimoji="0" lang="hu-HU" sz="1400" b="0" i="0" u="none" strike="noStrike" kern="1200" cap="none" spc="-20" normalizeH="0" baseline="0" noProof="0">
                <a:ln>
                  <a:noFill/>
                </a:ln>
                <a:solidFill>
                  <a:srgbClr val="000000"/>
                </a:solidFill>
                <a:effectLst/>
                <a:uLnTx/>
                <a:uFillTx/>
                <a:latin typeface="Verdana"/>
                <a:ea typeface="+mn-ea"/>
                <a:cs typeface="+mn-cs"/>
              </a:rPr>
              <a:t> Hardware, </a:t>
            </a:r>
            <a:r>
              <a:rPr kumimoji="0" lang="hu-HU" sz="1400" b="0" i="0" u="none" strike="noStrike" kern="1200" cap="none" spc="-20" normalizeH="0" baseline="0" noProof="0" err="1">
                <a:ln>
                  <a:noFill/>
                </a:ln>
                <a:solidFill>
                  <a:srgbClr val="000000"/>
                </a:solidFill>
                <a:effectLst/>
                <a:uLnTx/>
                <a:uFillTx/>
                <a:latin typeface="Verdana"/>
                <a:ea typeface="+mn-ea"/>
                <a:cs typeface="+mn-cs"/>
              </a:rPr>
              <a:t>March</a:t>
            </a:r>
            <a:r>
              <a:rPr kumimoji="0" lang="hu-HU" sz="1400" b="0" i="0" u="none" strike="noStrike" kern="1200" cap="none" spc="-20" normalizeH="0" baseline="0" noProof="0">
                <a:ln>
                  <a:noFill/>
                </a:ln>
                <a:solidFill>
                  <a:srgbClr val="000000"/>
                </a:solidFill>
                <a:effectLst/>
                <a:uLnTx/>
                <a:uFillTx/>
                <a:latin typeface="Verdana"/>
                <a:ea typeface="+mn-ea"/>
                <a:cs typeface="+mn-cs"/>
              </a:rPr>
              <a:t> 31 2021,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https://www.tomshardware.com/news/arm-announces-armv9-isa</a:t>
            </a:r>
          </a:p>
        </p:txBody>
      </p:sp>
      <p:sp>
        <p:nvSpPr>
          <p:cNvPr id="9" name="Szövegdoboz 8"/>
          <p:cNvSpPr txBox="1"/>
          <p:nvPr/>
        </p:nvSpPr>
        <p:spPr>
          <a:xfrm>
            <a:off x="170207" y="4617169"/>
            <a:ext cx="8956491"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46</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Bannister</a:t>
            </a:r>
            <a:r>
              <a:rPr kumimoji="0" lang="hu-HU" sz="1400" b="0" i="0" u="none" strike="noStrike" kern="1200" cap="none" spc="0" normalizeH="0" baseline="0" noProof="0">
                <a:ln>
                  <a:noFill/>
                </a:ln>
                <a:solidFill>
                  <a:srgbClr val="000000"/>
                </a:solidFill>
                <a:effectLst/>
                <a:uLnTx/>
                <a:uFillTx/>
                <a:latin typeface="Verdana"/>
                <a:ea typeface="+mn-ea"/>
                <a:cs typeface="+mn-cs"/>
              </a:rPr>
              <a:t> S., </a:t>
            </a:r>
            <a:r>
              <a:rPr kumimoji="0" lang="en-US" sz="1400" b="0" i="0" u="none" strike="noStrike" kern="1200" cap="none" spc="0" normalizeH="0" baseline="0" noProof="0">
                <a:ln>
                  <a:noFill/>
                </a:ln>
                <a:solidFill>
                  <a:srgbClr val="000000"/>
                </a:solidFill>
                <a:effectLst/>
                <a:uLnTx/>
                <a:uFillTx/>
                <a:latin typeface="Verdana"/>
                <a:ea typeface="+mn-ea"/>
                <a:cs typeface="+mn-cs"/>
              </a:rPr>
              <a:t>Memory Tagging Extension: Enhancing memory safety through architecture</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ARM </a:t>
            </a:r>
            <a:r>
              <a:rPr kumimoji="0" lang="hu-HU" sz="1400" b="0" i="0" u="none" strike="noStrike" kern="1200" cap="none" spc="0" normalizeH="0" baseline="0" noProof="0" err="1">
                <a:ln>
                  <a:noFill/>
                </a:ln>
                <a:solidFill>
                  <a:srgbClr val="000000"/>
                </a:solidFill>
                <a:effectLst/>
                <a:uLnTx/>
                <a:uFillTx/>
                <a:latin typeface="Verdana"/>
                <a:ea typeface="+mn-ea"/>
                <a:cs typeface="+mn-cs"/>
              </a:rPr>
              <a:t>Community</a:t>
            </a:r>
            <a:r>
              <a:rPr kumimoji="0" lang="hu-HU" sz="1400" b="0" i="0" u="none" strike="noStrike" kern="1200" cap="none" spc="0" normalizeH="0" baseline="0" noProof="0">
                <a:ln>
                  <a:noFill/>
                </a:ln>
                <a:solidFill>
                  <a:srgbClr val="000000"/>
                </a:solidFill>
                <a:effectLst/>
                <a:uLnTx/>
                <a:uFillTx/>
                <a:latin typeface="Verdana"/>
                <a:ea typeface="+mn-ea"/>
                <a:cs typeface="+mn-cs"/>
              </a:rPr>
              <a:t>, Aug. 5 2019, https://community.arm.com/developer/ip-products/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processors</a:t>
            </a:r>
            <a:r>
              <a:rPr kumimoji="0" lang="hu-HU" sz="1400" b="0" i="0" u="none" strike="noStrike" kern="1200" cap="none" spc="0" normalizeH="0" baseline="0" noProof="0">
                <a:ln>
                  <a:noFill/>
                </a:ln>
                <a:solidFill>
                  <a:srgbClr val="000000"/>
                </a:solidFill>
                <a:effectLst/>
                <a:uLnTx/>
                <a:uFillTx/>
                <a:latin typeface="Verdana"/>
                <a:ea typeface="+mn-ea"/>
                <a:cs typeface="+mn-cs"/>
              </a:rPr>
              <a:t>/b/</a:t>
            </a:r>
            <a:r>
              <a:rPr kumimoji="0" lang="hu-HU" sz="1400" b="0" i="0" u="none" strike="noStrike" kern="1200" cap="none" spc="0" normalizeH="0" baseline="0" noProof="0" err="1">
                <a:ln>
                  <a:noFill/>
                </a:ln>
                <a:solidFill>
                  <a:srgbClr val="000000"/>
                </a:solidFill>
                <a:effectLst/>
                <a:uLnTx/>
                <a:uFillTx/>
                <a:latin typeface="Verdana"/>
                <a:ea typeface="+mn-ea"/>
                <a:cs typeface="+mn-cs"/>
              </a:rPr>
              <a:t>processors</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err="1">
                <a:ln>
                  <a:noFill/>
                </a:ln>
                <a:solidFill>
                  <a:srgbClr val="000000"/>
                </a:solidFill>
                <a:effectLst/>
                <a:uLnTx/>
                <a:uFillTx/>
                <a:latin typeface="Verdana"/>
                <a:ea typeface="+mn-ea"/>
                <a:cs typeface="+mn-cs"/>
              </a:rPr>
              <a:t>ip</a:t>
            </a:r>
            <a:r>
              <a:rPr kumimoji="0" lang="hu-HU" sz="1400" b="0" i="0" u="none" strike="noStrike" kern="1200" cap="none" spc="0" normalizeH="0" baseline="0" noProof="0">
                <a:ln>
                  <a:noFill/>
                </a:ln>
                <a:solidFill>
                  <a:srgbClr val="000000"/>
                </a:solidFill>
                <a:effectLst/>
                <a:uLnTx/>
                <a:uFillTx/>
                <a:latin typeface="Verdana"/>
                <a:ea typeface="+mn-ea"/>
                <a:cs typeface="+mn-cs"/>
              </a:rPr>
              <a:t>-blog/</a:t>
            </a:r>
            <a:r>
              <a:rPr kumimoji="0" lang="hu-HU" sz="1400" b="0" i="0" u="none" strike="noStrike" kern="1200" cap="none" spc="0" normalizeH="0" baseline="0" noProof="0" err="1">
                <a:ln>
                  <a:noFill/>
                </a:ln>
                <a:solidFill>
                  <a:srgbClr val="000000"/>
                </a:solidFill>
                <a:effectLst/>
                <a:uLnTx/>
                <a:uFillTx/>
                <a:latin typeface="Verdana"/>
                <a:ea typeface="+mn-ea"/>
                <a:cs typeface="+mn-cs"/>
              </a:rPr>
              <a:t>posts</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err="1">
                <a:ln>
                  <a:noFill/>
                </a:ln>
                <a:solidFill>
                  <a:srgbClr val="000000"/>
                </a:solidFill>
                <a:effectLst/>
                <a:uLnTx/>
                <a:uFillTx/>
                <a:latin typeface="Verdana"/>
                <a:ea typeface="+mn-ea"/>
                <a:cs typeface="+mn-cs"/>
              </a:rPr>
              <a:t>enhancing-memory-safety</a:t>
            </a:r>
            <a:endParaRPr kumimoji="0" lang="hu-HU" sz="1350" b="0" i="0" u="none" strike="noStrike" kern="1200" cap="none" spc="0" normalizeH="0" baseline="0" noProof="0">
              <a:ln>
                <a:noFill/>
              </a:ln>
              <a:solidFill>
                <a:srgbClr val="000000"/>
              </a:solidFill>
              <a:effectLst/>
              <a:uLnTx/>
              <a:uFillTx/>
              <a:latin typeface="Verdana"/>
              <a:ea typeface="+mn-ea"/>
              <a:cs typeface="+mn-cs"/>
            </a:endParaRPr>
          </a:p>
        </p:txBody>
      </p:sp>
      <p:sp>
        <p:nvSpPr>
          <p:cNvPr id="10" name="Szövegdoboz 9"/>
          <p:cNvSpPr txBox="1"/>
          <p:nvPr/>
        </p:nvSpPr>
        <p:spPr>
          <a:xfrm>
            <a:off x="170775" y="5418855"/>
            <a:ext cx="551202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47</a:t>
            </a:r>
            <a:r>
              <a:rPr kumimoji="0" lang="en-US" sz="1400" b="0" i="0" u="none" strike="noStrike" kern="1200" cap="none" spc="0" normalizeH="0" baseline="0" noProof="0">
                <a:ln>
                  <a:noFill/>
                </a:ln>
                <a:solidFill>
                  <a:srgbClr val="000000"/>
                </a:solidFill>
                <a:effectLst/>
                <a:uLnTx/>
                <a:uFillTx/>
                <a:latin typeface="Verdana"/>
                <a:ea typeface="+mn-ea"/>
                <a:cs typeface="+mn-cs"/>
              </a:rPr>
              <a:t>]: Armv8.5-A Memory Tagging Extension</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en-US" sz="1400" b="0" i="0" u="none" strike="noStrike" kern="1200" cap="none" spc="0" normalizeH="0" baseline="0" noProof="0">
                <a:ln>
                  <a:noFill/>
                </a:ln>
                <a:solidFill>
                  <a:srgbClr val="000000"/>
                </a:solidFill>
                <a:effectLst/>
                <a:uLnTx/>
                <a:uFillTx/>
                <a:latin typeface="Verdana"/>
                <a:ea typeface="+mn-ea"/>
                <a:cs typeface="+mn-cs"/>
              </a:rPr>
              <a:t> White Paper</a:t>
            </a:r>
          </a:p>
        </p:txBody>
      </p:sp>
      <p:sp>
        <p:nvSpPr>
          <p:cNvPr id="12" name="Szövegdoboz 11"/>
          <p:cNvSpPr txBox="1"/>
          <p:nvPr/>
        </p:nvSpPr>
        <p:spPr>
          <a:xfrm>
            <a:off x="170207" y="5814265"/>
            <a:ext cx="898540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48</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20" normalizeH="0" baseline="0" noProof="0" err="1">
                <a:ln>
                  <a:noFill/>
                </a:ln>
                <a:solidFill>
                  <a:srgbClr val="000000"/>
                </a:solidFill>
                <a:effectLst/>
                <a:uLnTx/>
                <a:uFillTx/>
                <a:latin typeface="Verdana"/>
                <a:ea typeface="+mn-ea"/>
                <a:cs typeface="+mn-cs"/>
              </a:rPr>
              <a:t>Serebryany</a:t>
            </a:r>
            <a:r>
              <a:rPr kumimoji="0" lang="hu-HU" sz="1400" b="0" i="0" u="none" strike="noStrike" kern="1200" cap="none" spc="-20" normalizeH="0" baseline="0" noProof="0">
                <a:ln>
                  <a:noFill/>
                </a:ln>
                <a:solidFill>
                  <a:srgbClr val="000000"/>
                </a:solidFill>
                <a:effectLst/>
                <a:uLnTx/>
                <a:uFillTx/>
                <a:latin typeface="Verdana"/>
                <a:ea typeface="+mn-ea"/>
                <a:cs typeface="+mn-cs"/>
              </a:rPr>
              <a:t> K., </a:t>
            </a:r>
            <a:r>
              <a:rPr kumimoji="0" lang="hu-HU" sz="1400" b="0" i="0" u="none" strike="noStrike" kern="1200" cap="none" spc="-20" normalizeH="0" baseline="0" noProof="0" err="1">
                <a:ln>
                  <a:noFill/>
                </a:ln>
                <a:solidFill>
                  <a:srgbClr val="000000"/>
                </a:solidFill>
                <a:effectLst/>
                <a:uLnTx/>
                <a:uFillTx/>
                <a:latin typeface="Verdana"/>
                <a:ea typeface="+mn-ea"/>
                <a:cs typeface="+mn-cs"/>
              </a:rPr>
              <a:t>Stepanov</a:t>
            </a:r>
            <a:r>
              <a:rPr kumimoji="0" lang="hu-HU" sz="1400" b="0" i="0" u="none" strike="noStrike" kern="1200" cap="none" spc="-20" normalizeH="0" baseline="0" noProof="0">
                <a:ln>
                  <a:noFill/>
                </a:ln>
                <a:solidFill>
                  <a:srgbClr val="000000"/>
                </a:solidFill>
                <a:effectLst/>
                <a:uLnTx/>
                <a:uFillTx/>
                <a:latin typeface="Verdana"/>
                <a:ea typeface="+mn-ea"/>
                <a:cs typeface="+mn-cs"/>
              </a:rPr>
              <a:t> E., </a:t>
            </a:r>
            <a:r>
              <a:rPr kumimoji="0" lang="hu-HU" sz="1400" b="0" i="0" u="none" strike="noStrike" kern="1200" cap="none" spc="-20" normalizeH="0" baseline="0" noProof="0" err="1">
                <a:ln>
                  <a:noFill/>
                </a:ln>
                <a:solidFill>
                  <a:srgbClr val="000000"/>
                </a:solidFill>
                <a:effectLst/>
                <a:uLnTx/>
                <a:uFillTx/>
                <a:latin typeface="Verdana"/>
                <a:ea typeface="+mn-ea"/>
                <a:cs typeface="+mn-cs"/>
              </a:rPr>
              <a:t>Shlyapnikov</a:t>
            </a:r>
            <a:r>
              <a:rPr kumimoji="0" lang="hu-HU" sz="1400" b="0" i="0" u="none" strike="noStrike" kern="1200" cap="none" spc="-20" normalizeH="0" baseline="0" noProof="0">
                <a:ln>
                  <a:noFill/>
                </a:ln>
                <a:solidFill>
                  <a:srgbClr val="000000"/>
                </a:solidFill>
                <a:effectLst/>
                <a:uLnTx/>
                <a:uFillTx/>
                <a:latin typeface="Verdana"/>
                <a:ea typeface="+mn-ea"/>
                <a:cs typeface="+mn-cs"/>
              </a:rPr>
              <a:t> A., </a:t>
            </a:r>
            <a:r>
              <a:rPr kumimoji="0" lang="hu-HU" sz="1400" b="0" i="0" u="none" strike="noStrike" kern="1200" cap="none" spc="-20" normalizeH="0" baseline="0" noProof="0" err="1">
                <a:ln>
                  <a:noFill/>
                </a:ln>
                <a:solidFill>
                  <a:srgbClr val="000000"/>
                </a:solidFill>
                <a:effectLst/>
                <a:uLnTx/>
                <a:uFillTx/>
                <a:latin typeface="Verdana"/>
                <a:ea typeface="+mn-ea"/>
                <a:cs typeface="+mn-cs"/>
              </a:rPr>
              <a:t>Tsyrklevich</a:t>
            </a:r>
            <a:r>
              <a:rPr kumimoji="0" lang="hu-HU" sz="1400" b="0" i="0" u="none" strike="noStrike" kern="1200" cap="none" spc="-20" normalizeH="0" baseline="0" noProof="0">
                <a:ln>
                  <a:noFill/>
                </a:ln>
                <a:solidFill>
                  <a:srgbClr val="000000"/>
                </a:solidFill>
                <a:effectLst/>
                <a:uLnTx/>
                <a:uFillTx/>
                <a:latin typeface="Verdana"/>
                <a:ea typeface="+mn-ea"/>
                <a:cs typeface="+mn-cs"/>
              </a:rPr>
              <a:t> V., and </a:t>
            </a:r>
            <a:r>
              <a:rPr kumimoji="0" lang="hu-HU" sz="1400" b="0" i="0" u="none" strike="noStrike" kern="1200" cap="none" spc="-20" normalizeH="0" baseline="0" noProof="0" err="1">
                <a:ln>
                  <a:noFill/>
                </a:ln>
                <a:solidFill>
                  <a:srgbClr val="000000"/>
                </a:solidFill>
                <a:effectLst/>
                <a:uLnTx/>
                <a:uFillTx/>
                <a:latin typeface="Verdana"/>
                <a:ea typeface="+mn-ea"/>
                <a:cs typeface="+mn-cs"/>
              </a:rPr>
              <a:t>Vyukov</a:t>
            </a:r>
            <a:r>
              <a:rPr kumimoji="0" lang="hu-HU" sz="1400" b="0" i="0" u="none" strike="noStrike" kern="1200" cap="none" spc="-20" normalizeH="0" baseline="0" noProof="0">
                <a:ln>
                  <a:noFill/>
                </a:ln>
                <a:solidFill>
                  <a:srgbClr val="000000"/>
                </a:solidFill>
                <a:effectLst/>
                <a:uLnTx/>
                <a:uFillTx/>
                <a:latin typeface="Verdana"/>
                <a:ea typeface="+mn-ea"/>
                <a:cs typeface="+mn-cs"/>
              </a:rPr>
              <a:t> D., </a:t>
            </a:r>
            <a:r>
              <a:rPr kumimoji="0" lang="en-US" sz="1400" b="0" i="0" u="none" strike="noStrike" kern="1200" cap="none" spc="-20" normalizeH="0" baseline="0" noProof="0">
                <a:ln>
                  <a:noFill/>
                </a:ln>
                <a:solidFill>
                  <a:srgbClr val="000000"/>
                </a:solidFill>
                <a:effectLst/>
                <a:uLnTx/>
                <a:uFillTx/>
                <a:latin typeface="Verdana"/>
                <a:ea typeface="+mn-ea"/>
                <a:cs typeface="+mn-cs"/>
              </a:rPr>
              <a:t>Memory Tagging </a:t>
            </a:r>
            <a:endParaRPr kumimoji="0" lang="hu-HU" sz="1400" b="0" i="0" u="none" strike="noStrike" kern="1200" cap="none" spc="-2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and how it improves</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C/C++ memory safety</a:t>
            </a:r>
            <a:r>
              <a:rPr kumimoji="0" lang="hu-HU" sz="1400" b="0" i="0" u="none" strike="noStrike" kern="1200" cap="none" spc="0" normalizeH="0" baseline="0" noProof="0">
                <a:ln>
                  <a:noFill/>
                </a:ln>
                <a:solidFill>
                  <a:srgbClr val="000000"/>
                </a:solidFill>
                <a:effectLst/>
                <a:uLnTx/>
                <a:uFillTx/>
                <a:latin typeface="Verdana"/>
                <a:ea typeface="+mn-ea"/>
                <a:cs typeface="+mn-cs"/>
              </a:rPr>
              <a:t>, Febr.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https://arxiv.org/ftp/arxiv/papers/1802/1802.09517.pdf</a:t>
            </a:r>
          </a:p>
        </p:txBody>
      </p:sp>
    </p:spTree>
    <p:extLst>
      <p:ext uri="{BB962C8B-B14F-4D97-AF65-F5344CB8AC3E}">
        <p14:creationId xmlns:p14="http://schemas.microsoft.com/office/powerpoint/2010/main" val="354708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1700" dirty="0" err="1">
                <a:solidFill>
                  <a:schemeClr val="bg1"/>
                </a:solidFill>
              </a:rPr>
              <a:t>Forword</a:t>
            </a:r>
            <a:r>
              <a:rPr lang="en-GB" sz="1700">
                <a:solidFill>
                  <a:schemeClr val="bg1"/>
                </a:solidFill>
              </a:rPr>
              <a:t> (1)</a:t>
            </a:r>
          </a:p>
        </p:txBody>
      </p:sp>
      <p:sp>
        <p:nvSpPr>
          <p:cNvPr id="5" name="TextBox 4"/>
          <p:cNvSpPr txBox="1"/>
          <p:nvPr/>
        </p:nvSpPr>
        <p:spPr>
          <a:xfrm>
            <a:off x="71438" y="453368"/>
            <a:ext cx="3429913" cy="369332"/>
          </a:xfrm>
          <a:prstGeom prst="rect">
            <a:avLst/>
          </a:prstGeom>
          <a:noFill/>
        </p:spPr>
        <p:txBody>
          <a:bodyPr wrap="square" rtlCol="0">
            <a:spAutoFit/>
          </a:bodyPr>
          <a:lstStyle/>
          <a:p>
            <a:r>
              <a:rPr lang="en-GB" dirty="0">
                <a:solidFill>
                  <a:srgbClr val="FF0000"/>
                </a:solidFill>
              </a:rPr>
              <a:t>Remarks to the terminology</a:t>
            </a:r>
          </a:p>
        </p:txBody>
      </p:sp>
      <p:sp>
        <p:nvSpPr>
          <p:cNvPr id="13" name="TextBox 12"/>
          <p:cNvSpPr txBox="1"/>
          <p:nvPr/>
        </p:nvSpPr>
        <p:spPr>
          <a:xfrm>
            <a:off x="258425" y="908720"/>
            <a:ext cx="9071714" cy="278537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GB" sz="1600" dirty="0"/>
              <a:t>The use of the terms </a:t>
            </a:r>
            <a:r>
              <a:rPr lang="en-GB" sz="1600" dirty="0">
                <a:solidFill>
                  <a:srgbClr val="FF0000"/>
                </a:solidFill>
              </a:rPr>
              <a:t>processor</a:t>
            </a:r>
            <a:r>
              <a:rPr lang="en-GB" sz="1600" dirty="0"/>
              <a:t> and </a:t>
            </a:r>
            <a:r>
              <a:rPr lang="en-GB" sz="1600" dirty="0">
                <a:solidFill>
                  <a:srgbClr val="FF0000"/>
                </a:solidFill>
              </a:rPr>
              <a:t>CPU</a:t>
            </a:r>
            <a:r>
              <a:rPr lang="en-GB" sz="1600" dirty="0"/>
              <a:t> needs clarification.</a:t>
            </a:r>
          </a:p>
          <a:p>
            <a:pPr marL="285750" indent="-285750">
              <a:buFont typeface="Arial" panose="020B0604020202020204" pitchFamily="34" charset="0"/>
              <a:buChar char="•"/>
            </a:pPr>
            <a:r>
              <a:rPr lang="en-GB" sz="1600" dirty="0">
                <a:solidFill>
                  <a:srgbClr val="FF0000"/>
                </a:solidFill>
              </a:rPr>
              <a:t>ARM</a:t>
            </a:r>
            <a:r>
              <a:rPr lang="en-GB" sz="1600" dirty="0"/>
              <a:t> </a:t>
            </a:r>
            <a:r>
              <a:rPr lang="en-GB" sz="1600" dirty="0">
                <a:solidFill>
                  <a:srgbClr val="0070C0"/>
                </a:solidFill>
              </a:rPr>
              <a:t>designs</a:t>
            </a:r>
            <a:r>
              <a:rPr lang="en-GB" sz="1600" dirty="0"/>
              <a:t> </a:t>
            </a:r>
            <a:r>
              <a:rPr lang="en-GB" sz="1600" dirty="0">
                <a:solidFill>
                  <a:srgbClr val="0070C0"/>
                </a:solidFill>
              </a:rPr>
              <a:t>functional units of processors</a:t>
            </a:r>
            <a:r>
              <a:rPr lang="en-GB" sz="1600" dirty="0"/>
              <a:t>, like CPU cores, GPUs, NPUs (Neural</a:t>
            </a:r>
          </a:p>
          <a:p>
            <a:r>
              <a:rPr lang="en-GB" sz="1600" dirty="0"/>
              <a:t>      Processing Units), MCs (Memory Controllers), on-die interconnects etc. and</a:t>
            </a:r>
          </a:p>
          <a:p>
            <a:pPr>
              <a:spcAft>
                <a:spcPts val="600"/>
              </a:spcAft>
            </a:pPr>
            <a:r>
              <a:rPr lang="en-GB" sz="1600" dirty="0"/>
              <a:t>      </a:t>
            </a:r>
            <a:r>
              <a:rPr lang="en-GB" sz="1600" dirty="0">
                <a:solidFill>
                  <a:srgbClr val="0070C0"/>
                </a:solidFill>
              </a:rPr>
              <a:t>markets the IP </a:t>
            </a:r>
            <a:r>
              <a:rPr lang="en-GB" sz="1600" dirty="0"/>
              <a:t>(Intellectual Property) of their designs to other firms.</a:t>
            </a:r>
          </a:p>
          <a:p>
            <a:pPr marL="285750" indent="-285750">
              <a:buFont typeface="Arial" panose="020B0604020202020204" pitchFamily="34" charset="0"/>
              <a:buChar char="•"/>
            </a:pPr>
            <a:r>
              <a:rPr lang="en-GB" sz="1600" dirty="0"/>
              <a:t>By contrast, </a:t>
            </a:r>
            <a:r>
              <a:rPr lang="en-GB" sz="1600" dirty="0">
                <a:solidFill>
                  <a:srgbClr val="FF0000"/>
                </a:solidFill>
              </a:rPr>
              <a:t>other firms</a:t>
            </a:r>
            <a:r>
              <a:rPr lang="en-GB" sz="1600" dirty="0"/>
              <a:t>, like Intel, AMD, Apple, Samsung, Qualcomm etc. are </a:t>
            </a:r>
          </a:p>
          <a:p>
            <a:r>
              <a:rPr lang="en-GB" sz="1600" dirty="0"/>
              <a:t>      </a:t>
            </a:r>
            <a:r>
              <a:rPr lang="en-GB" sz="1600" spc="-20" dirty="0">
                <a:solidFill>
                  <a:srgbClr val="0070C0"/>
                </a:solidFill>
              </a:rPr>
              <a:t>designing full fledged processors</a:t>
            </a:r>
            <a:r>
              <a:rPr lang="en-GB" sz="1600" spc="-20" dirty="0"/>
              <a:t>, partly based on ARM’s IP (Intellectual Property)</a:t>
            </a:r>
          </a:p>
          <a:p>
            <a:r>
              <a:rPr lang="en-GB" sz="1600" dirty="0"/>
              <a:t>      while fabricate their processors by themselves (e.g. Intel, Samsung) or let them</a:t>
            </a:r>
          </a:p>
          <a:p>
            <a:pPr>
              <a:spcAft>
                <a:spcPts val="600"/>
              </a:spcAft>
            </a:pPr>
            <a:r>
              <a:rPr lang="en-GB" sz="1600" dirty="0"/>
              <a:t>      manufacture by external foundries (e.g. TSMC, Samsung).</a:t>
            </a:r>
          </a:p>
          <a:p>
            <a:pPr marL="285750" indent="-285750">
              <a:buFont typeface="Arial" panose="020B0604020202020204" pitchFamily="34" charset="0"/>
              <a:buChar char="•"/>
            </a:pPr>
            <a:r>
              <a:rPr lang="en-GB" sz="1600" spc="-30" dirty="0"/>
              <a:t>This is the reason, why we use a </a:t>
            </a:r>
            <a:r>
              <a:rPr lang="en-GB" sz="1600" spc="-30" dirty="0">
                <a:solidFill>
                  <a:srgbClr val="0070C0"/>
                </a:solidFill>
              </a:rPr>
              <a:t>particular terminology </a:t>
            </a:r>
            <a:r>
              <a:rPr lang="en-GB" sz="1600" spc="-30" dirty="0"/>
              <a:t>while discussing </a:t>
            </a:r>
          </a:p>
          <a:p>
            <a:r>
              <a:rPr lang="en-GB" sz="1600" spc="-30" dirty="0"/>
              <a:t>      </a:t>
            </a:r>
            <a:r>
              <a:rPr lang="en-GB" sz="1600" dirty="0"/>
              <a:t>ARM’s related designs, as follows (see next Figure).</a:t>
            </a:r>
            <a:endParaRPr lang="en-GB" sz="1600" dirty="0">
              <a:solidFill>
                <a:srgbClr val="FF0000"/>
              </a:solidFill>
            </a:endParaRPr>
          </a:p>
        </p:txBody>
      </p:sp>
      <p:sp>
        <p:nvSpPr>
          <p:cNvPr id="2" name="TextBox 1"/>
          <p:cNvSpPr txBox="1"/>
          <p:nvPr/>
        </p:nvSpPr>
        <p:spPr>
          <a:xfrm>
            <a:off x="-18510" y="6399330"/>
            <a:ext cx="9458167" cy="338554"/>
          </a:xfrm>
          <a:prstGeom prst="rect">
            <a:avLst/>
          </a:prstGeom>
          <a:noFill/>
        </p:spPr>
        <p:txBody>
          <a:bodyPr wrap="none" rtlCol="0">
            <a:spAutoFit/>
          </a:bodyPr>
          <a:lstStyle/>
          <a:p>
            <a:r>
              <a:rPr lang="en-GB" sz="1600" spc="-120" dirty="0"/>
              <a:t>IP: Intellectual Property (</a:t>
            </a:r>
            <a:r>
              <a:rPr lang="en-GB" sz="1600" spc="-120" dirty="0" err="1"/>
              <a:t>szellemi</a:t>
            </a:r>
            <a:r>
              <a:rPr lang="en-GB" sz="1600" spc="-120" dirty="0"/>
              <a:t> </a:t>
            </a:r>
            <a:r>
              <a:rPr lang="en-GB" sz="1600" spc="-120" dirty="0" err="1"/>
              <a:t>termék</a:t>
            </a:r>
            <a:r>
              <a:rPr lang="en-GB" sz="1600" spc="-120" dirty="0"/>
              <a:t>)  On-die interconnect: </a:t>
            </a:r>
            <a:r>
              <a:rPr lang="en-GB" sz="1600" spc="-120" dirty="0" err="1"/>
              <a:t>lapkán</a:t>
            </a:r>
            <a:r>
              <a:rPr lang="en-GB" sz="1600" spc="-120" dirty="0"/>
              <a:t> </a:t>
            </a:r>
            <a:r>
              <a:rPr lang="en-GB" sz="1600" spc="-120" dirty="0" err="1"/>
              <a:t>megvalósított</a:t>
            </a:r>
            <a:r>
              <a:rPr lang="en-GB" sz="1600" spc="-120" dirty="0"/>
              <a:t> </a:t>
            </a:r>
            <a:r>
              <a:rPr lang="en-GB" sz="1600" spc="-120" dirty="0" err="1"/>
              <a:t>kapcsolóhálózat</a:t>
            </a:r>
            <a:endParaRPr lang="en-GB" sz="1600" spc="-120" dirty="0"/>
          </a:p>
        </p:txBody>
      </p:sp>
    </p:spTree>
    <p:extLst>
      <p:ext uri="{BB962C8B-B14F-4D97-AF65-F5344CB8AC3E}">
        <p14:creationId xmlns:p14="http://schemas.microsoft.com/office/powerpoint/2010/main" val="26485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 calcmode="lin" valueType="num">
                                      <p:cBhvr additive="base">
                                        <p:cTn id="3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anim calcmode="lin" valueType="num">
                                      <p:cBhvr additive="base">
                                        <p:cTn id="3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anim calcmode="lin" valueType="num">
                                      <p:cBhvr additive="base">
                                        <p:cTn id="4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8" end="8"/>
                                            </p:txEl>
                                          </p:spTgt>
                                        </p:tgtEl>
                                        <p:attrNameLst>
                                          <p:attrName>style.visibility</p:attrName>
                                        </p:attrNameLst>
                                      </p:cBhvr>
                                      <p:to>
                                        <p:strVal val="visible"/>
                                      </p:to>
                                    </p:set>
                                    <p:anim calcmode="lin" valueType="num">
                                      <p:cBhvr additive="base">
                                        <p:cTn id="49"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3">
                                            <p:txEl>
                                              <p:pRg st="9" end="9"/>
                                            </p:txEl>
                                          </p:spTgt>
                                        </p:tgtEl>
                                        <p:attrNameLst>
                                          <p:attrName>style.visibility</p:attrName>
                                        </p:attrNameLst>
                                      </p:cBhvr>
                                      <p:to>
                                        <p:strVal val="visible"/>
                                      </p:to>
                                    </p:set>
                                    <p:anim calcmode="lin" valueType="num">
                                      <p:cBhvr additive="base">
                                        <p:cTn id="53"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61" y="440668"/>
            <a:ext cx="8863645" cy="646331"/>
          </a:xfrm>
          <a:prstGeom prst="rect">
            <a:avLst/>
          </a:prstGeom>
          <a:noFill/>
        </p:spPr>
        <p:txBody>
          <a:bodyPr wrap="square" rtlCol="0">
            <a:spAutoFit/>
          </a:bodyPr>
          <a:lstStyle/>
          <a:p>
            <a:r>
              <a:rPr lang="en-GB">
                <a:solidFill>
                  <a:schemeClr val="accent6"/>
                </a:solidFill>
              </a:rPr>
              <a:t>Why </a:t>
            </a:r>
            <a:r>
              <a:rPr lang="hu-HU">
                <a:solidFill>
                  <a:schemeClr val="accent6"/>
                </a:solidFill>
              </a:rPr>
              <a:t>AMD designs </a:t>
            </a:r>
            <a:r>
              <a:rPr lang="en-GB">
                <a:solidFill>
                  <a:schemeClr val="accent6"/>
                </a:solidFill>
              </a:rPr>
              <a:t>became dominant </a:t>
            </a:r>
            <a:r>
              <a:rPr lang="hu-HU">
                <a:solidFill>
                  <a:schemeClr val="accent6"/>
                </a:solidFill>
              </a:rPr>
              <a:t>in the embedded and mobile market</a:t>
            </a:r>
            <a:r>
              <a:rPr lang="en-GB">
                <a:solidFill>
                  <a:schemeClr val="accent6"/>
                </a:solidFill>
              </a:rPr>
              <a:t>?</a:t>
            </a:r>
            <a:endParaRPr lang="hu-HU">
              <a:solidFill>
                <a:schemeClr val="accent6"/>
              </a:solidFill>
            </a:endParaRPr>
          </a:p>
          <a:p>
            <a:r>
              <a:rPr lang="hu-HU">
                <a:solidFill>
                  <a:schemeClr val="accent6"/>
                </a:solidFill>
              </a:rPr>
              <a:t>  (including smartphones and tablets)</a:t>
            </a:r>
            <a:endParaRPr lang="en-US">
              <a:solidFill>
                <a:schemeClr val="accent6"/>
              </a:solidFill>
            </a:endParaRP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US" sz="1700">
                <a:solidFill>
                  <a:srgbClr val="FFFFFF"/>
                </a:solidFill>
              </a:rPr>
              <a:t>14</a:t>
            </a:r>
            <a:r>
              <a:rPr lang="hu-HU" sz="1700">
                <a:solidFill>
                  <a:srgbClr val="FFFFFF"/>
                </a:solidFill>
              </a:rPr>
              <a:t>)</a:t>
            </a:r>
            <a:endParaRPr lang="en-US" sz="1700">
              <a:solidFill>
                <a:srgbClr val="FFFFFF"/>
              </a:solidFill>
            </a:endParaRPr>
          </a:p>
        </p:txBody>
      </p:sp>
      <p:sp>
        <p:nvSpPr>
          <p:cNvPr id="5" name="Rounded Rectangle 4"/>
          <p:cNvSpPr/>
          <p:nvPr/>
        </p:nvSpPr>
        <p:spPr bwMode="auto">
          <a:xfrm>
            <a:off x="-18510" y="1178750"/>
            <a:ext cx="9143999" cy="468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 name="TextBox 8"/>
          <p:cNvSpPr txBox="1"/>
          <p:nvPr/>
        </p:nvSpPr>
        <p:spPr>
          <a:xfrm>
            <a:off x="241825" y="1268760"/>
            <a:ext cx="9070617" cy="2369880"/>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a:solidFill>
                  <a:srgbClr val="FF0000"/>
                </a:solidFill>
              </a:rPr>
              <a:t>The ARM ISA </a:t>
            </a:r>
            <a:r>
              <a:rPr lang="en-US" sz="1600"/>
              <a:t>is a </a:t>
            </a:r>
            <a:r>
              <a:rPr lang="en-US" sz="1600">
                <a:solidFill>
                  <a:srgbClr val="FF0000"/>
                </a:solidFill>
              </a:rPr>
              <a:t>RISC architecture </a:t>
            </a:r>
            <a:r>
              <a:rPr lang="en-US" sz="1600"/>
              <a:t>in contrast to the </a:t>
            </a:r>
            <a:r>
              <a:rPr lang="en-US" sz="1600">
                <a:solidFill>
                  <a:srgbClr val="FF0000"/>
                </a:solidFill>
              </a:rPr>
              <a:t>x86 ISA </a:t>
            </a:r>
            <a:r>
              <a:rPr lang="en-US" sz="1600"/>
              <a:t>which is a </a:t>
            </a:r>
            <a:r>
              <a:rPr lang="en-US" sz="1600">
                <a:solidFill>
                  <a:srgbClr val="FF0000"/>
                </a:solidFill>
              </a:rPr>
              <a:t>CISC </a:t>
            </a:r>
          </a:p>
          <a:p>
            <a:pPr>
              <a:spcAft>
                <a:spcPts val="600"/>
              </a:spcAft>
              <a:buClr>
                <a:schemeClr val="tx1"/>
              </a:buClr>
            </a:pPr>
            <a:r>
              <a:rPr lang="en-US" sz="1600">
                <a:solidFill>
                  <a:srgbClr val="FF0000"/>
                </a:solidFill>
              </a:rPr>
              <a:t>      ISA.</a:t>
            </a:r>
          </a:p>
          <a:p>
            <a:pPr marL="285750" indent="-285750">
              <a:buClr>
                <a:schemeClr val="tx1"/>
              </a:buClr>
              <a:buFont typeface="Arial" panose="020B0604020202020204" pitchFamily="34" charset="0"/>
              <a:buChar char="•"/>
            </a:pPr>
            <a:r>
              <a:rPr lang="en-US" sz="1600">
                <a:solidFill>
                  <a:srgbClr val="0070C0"/>
                </a:solidFill>
              </a:rPr>
              <a:t>RISC ISAs </a:t>
            </a:r>
            <a:r>
              <a:rPr lang="en-US" sz="1600"/>
              <a:t>are</a:t>
            </a:r>
            <a:r>
              <a:rPr lang="en-US" sz="1600">
                <a:solidFill>
                  <a:srgbClr val="FF0000"/>
                </a:solidFill>
              </a:rPr>
              <a:t> Load/Store architectures </a:t>
            </a:r>
            <a:r>
              <a:rPr lang="en-US" sz="1600"/>
              <a:t>which</a:t>
            </a:r>
            <a:r>
              <a:rPr lang="en-US" sz="1600">
                <a:solidFill>
                  <a:srgbClr val="FF0000"/>
                </a:solidFill>
              </a:rPr>
              <a:t> </a:t>
            </a:r>
            <a:r>
              <a:rPr lang="en-US" sz="1600">
                <a:solidFill>
                  <a:srgbClr val="0070C0"/>
                </a:solidFill>
              </a:rPr>
              <a:t>fetch their operands from</a:t>
            </a:r>
          </a:p>
          <a:p>
            <a:pPr>
              <a:spcAft>
                <a:spcPts val="600"/>
              </a:spcAft>
              <a:buClr>
                <a:schemeClr val="tx1"/>
              </a:buClr>
            </a:pPr>
            <a:r>
              <a:rPr lang="en-US" sz="1600">
                <a:solidFill>
                  <a:srgbClr val="0070C0"/>
                </a:solidFill>
              </a:rPr>
              <a:t>      registers,</a:t>
            </a:r>
          </a:p>
          <a:p>
            <a:pPr>
              <a:buClr>
                <a:schemeClr val="tx1"/>
              </a:buClr>
            </a:pPr>
            <a:r>
              <a:rPr lang="en-US" sz="1600">
                <a:solidFill>
                  <a:srgbClr val="FF0000"/>
                </a:solidFill>
              </a:rPr>
              <a:t>    </a:t>
            </a:r>
            <a:r>
              <a:rPr lang="en-US" sz="1600"/>
              <a:t>whereas</a:t>
            </a:r>
            <a:r>
              <a:rPr lang="en-US" sz="1600">
                <a:solidFill>
                  <a:srgbClr val="FF0000"/>
                </a:solidFill>
              </a:rPr>
              <a:t> </a:t>
            </a:r>
            <a:r>
              <a:rPr lang="en-US" sz="1600">
                <a:solidFill>
                  <a:srgbClr val="0070C0"/>
                </a:solidFill>
              </a:rPr>
              <a:t>CISC architectures</a:t>
            </a:r>
            <a:r>
              <a:rPr lang="en-US" sz="1600">
                <a:solidFill>
                  <a:srgbClr val="FF0000"/>
                </a:solidFill>
              </a:rPr>
              <a:t> </a:t>
            </a:r>
            <a:r>
              <a:rPr lang="en-US" sz="1600">
                <a:solidFill>
                  <a:srgbClr val="0070C0"/>
                </a:solidFill>
              </a:rPr>
              <a:t>allow operand fetches both from registers and the</a:t>
            </a:r>
          </a:p>
          <a:p>
            <a:pPr>
              <a:spcAft>
                <a:spcPts val="600"/>
              </a:spcAft>
              <a:buClr>
                <a:schemeClr val="tx1"/>
              </a:buClr>
            </a:pPr>
            <a:r>
              <a:rPr lang="en-US" sz="1600">
                <a:solidFill>
                  <a:srgbClr val="0070C0"/>
                </a:solidFill>
              </a:rPr>
              <a:t>      memory.</a:t>
            </a:r>
          </a:p>
          <a:p>
            <a:pPr marL="285750" indent="-285750">
              <a:spcAft>
                <a:spcPts val="600"/>
              </a:spcAft>
              <a:buClr>
                <a:schemeClr val="tx1"/>
              </a:buClr>
              <a:buFont typeface="Arial" panose="020B0604020202020204" pitchFamily="34" charset="0"/>
              <a:buChar char="•"/>
            </a:pPr>
            <a:r>
              <a:rPr lang="en-US" sz="1600">
                <a:solidFill>
                  <a:srgbClr val="0070C0"/>
                </a:solidFill>
              </a:rPr>
              <a:t>This has two consequences;</a:t>
            </a:r>
          </a:p>
          <a:p>
            <a:pPr>
              <a:buClr>
                <a:schemeClr val="tx1"/>
              </a:buClr>
            </a:pPr>
            <a:r>
              <a:rPr lang="en-US" sz="1600">
                <a:solidFill>
                  <a:srgbClr val="FF0000"/>
                </a:solidFill>
              </a:rPr>
              <a:t>  </a:t>
            </a:r>
          </a:p>
        </p:txBody>
      </p:sp>
      <p:sp>
        <p:nvSpPr>
          <p:cNvPr id="10" name="TextBox 9"/>
          <p:cNvSpPr txBox="1"/>
          <p:nvPr/>
        </p:nvSpPr>
        <p:spPr>
          <a:xfrm>
            <a:off x="250825" y="4905164"/>
            <a:ext cx="8777596" cy="830997"/>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a:solidFill>
                  <a:srgbClr val="FF0000"/>
                </a:solidFill>
              </a:rPr>
              <a:t>This is the reason why ARM designs dominate recently the embedded and the </a:t>
            </a:r>
          </a:p>
          <a:p>
            <a:pPr>
              <a:buClr>
                <a:schemeClr val="tx1"/>
              </a:buClr>
            </a:pPr>
            <a:r>
              <a:rPr lang="en-US" sz="1600">
                <a:solidFill>
                  <a:srgbClr val="FF0000"/>
                </a:solidFill>
              </a:rPr>
              <a:t>      mobile market </a:t>
            </a:r>
            <a:r>
              <a:rPr lang="en-US" sz="1600">
                <a:solidFill>
                  <a:srgbClr val="000000"/>
                </a:solidFill>
              </a:rPr>
              <a:t>(including smartphones and tablets) and why </a:t>
            </a:r>
            <a:r>
              <a:rPr lang="en-US" sz="1600">
                <a:solidFill>
                  <a:srgbClr val="0070C0"/>
                </a:solidFill>
              </a:rPr>
              <a:t>increasingly more</a:t>
            </a:r>
          </a:p>
          <a:p>
            <a:pPr>
              <a:spcAft>
                <a:spcPts val="600"/>
              </a:spcAft>
              <a:buClr>
                <a:schemeClr val="tx1"/>
              </a:buClr>
            </a:pPr>
            <a:r>
              <a:rPr lang="en-US" sz="1600">
                <a:solidFill>
                  <a:srgbClr val="0070C0"/>
                </a:solidFill>
              </a:rPr>
              <a:t>      </a:t>
            </a:r>
            <a:r>
              <a:rPr lang="en-US" sz="1600">
                <a:solidFill>
                  <a:srgbClr val="FF0000"/>
                </a:solidFill>
              </a:rPr>
              <a:t>ARM ISA-based server processor designs </a:t>
            </a:r>
            <a:r>
              <a:rPr lang="en-US" sz="1600">
                <a:solidFill>
                  <a:srgbClr val="0070C0"/>
                </a:solidFill>
              </a:rPr>
              <a:t>appear </a:t>
            </a:r>
            <a:r>
              <a:rPr lang="en-US" sz="1600">
                <a:solidFill>
                  <a:srgbClr val="000000"/>
                </a:solidFill>
              </a:rPr>
              <a:t>(e.g. ARM’s </a:t>
            </a:r>
            <a:r>
              <a:rPr lang="en-US" sz="1600" err="1">
                <a:solidFill>
                  <a:srgbClr val="000000"/>
                </a:solidFill>
              </a:rPr>
              <a:t>Neoverse</a:t>
            </a:r>
            <a:r>
              <a:rPr lang="en-US" sz="1600">
                <a:solidFill>
                  <a:srgbClr val="000000"/>
                </a:solidFill>
              </a:rPr>
              <a:t> line).</a:t>
            </a:r>
            <a:endParaRPr lang="hu-HU" sz="1600">
              <a:solidFill>
                <a:srgbClr val="000000"/>
              </a:solidFill>
            </a:endParaRPr>
          </a:p>
        </p:txBody>
      </p:sp>
      <p:sp>
        <p:nvSpPr>
          <p:cNvPr id="11" name="TextBox 10"/>
          <p:cNvSpPr txBox="1"/>
          <p:nvPr/>
        </p:nvSpPr>
        <p:spPr>
          <a:xfrm>
            <a:off x="566554" y="3248980"/>
            <a:ext cx="8577445" cy="1646605"/>
          </a:xfrm>
          <a:prstGeom prst="rect">
            <a:avLst/>
          </a:prstGeom>
          <a:noFill/>
        </p:spPr>
        <p:txBody>
          <a:bodyPr wrap="square" rtlCol="0">
            <a:spAutoFit/>
          </a:bodyPr>
          <a:lstStyle/>
          <a:p>
            <a:pPr marL="342900" indent="-342900">
              <a:spcAft>
                <a:spcPts val="600"/>
              </a:spcAft>
              <a:buAutoNum type="alphaLcParenR"/>
            </a:pPr>
            <a:r>
              <a:rPr lang="en-GB" sz="1600">
                <a:solidFill>
                  <a:srgbClr val="FF0000"/>
                </a:solidFill>
              </a:rPr>
              <a:t>CISC instructions </a:t>
            </a:r>
            <a:r>
              <a:rPr lang="en-GB" sz="1600"/>
              <a:t>are</a:t>
            </a:r>
            <a:r>
              <a:rPr lang="en-GB" sz="1600">
                <a:solidFill>
                  <a:srgbClr val="FF0000"/>
                </a:solidFill>
              </a:rPr>
              <a:t> different long,</a:t>
            </a:r>
            <a:r>
              <a:rPr lang="en-GB" sz="1600"/>
              <a:t> they may be </a:t>
            </a:r>
            <a:r>
              <a:rPr lang="en-GB" sz="1600">
                <a:solidFill>
                  <a:srgbClr val="0070C0"/>
                </a:solidFill>
              </a:rPr>
              <a:t>1 to 15 byte long</a:t>
            </a:r>
            <a:r>
              <a:rPr lang="en-GB" sz="1600"/>
              <a:t>, partly why they may refer to memory operands, whereas </a:t>
            </a:r>
            <a:r>
              <a:rPr lang="en-GB" sz="1600">
                <a:solidFill>
                  <a:srgbClr val="FF0000"/>
                </a:solidFill>
              </a:rPr>
              <a:t>RISC instructions </a:t>
            </a:r>
            <a:r>
              <a:rPr lang="en-GB" sz="1600"/>
              <a:t>are</a:t>
            </a:r>
            <a:r>
              <a:rPr lang="en-GB" sz="1600">
                <a:solidFill>
                  <a:srgbClr val="0070C0"/>
                </a:solidFill>
              </a:rPr>
              <a:t> </a:t>
            </a:r>
            <a:r>
              <a:rPr lang="en-GB" sz="1600">
                <a:solidFill>
                  <a:srgbClr val="FF0000"/>
                </a:solidFill>
              </a:rPr>
              <a:t>equal long </a:t>
            </a:r>
            <a:r>
              <a:rPr lang="en-GB" sz="1600">
                <a:solidFill>
                  <a:srgbClr val="0070C0"/>
                </a:solidFill>
              </a:rPr>
              <a:t>(typically 4-byte), </a:t>
            </a:r>
            <a:r>
              <a:rPr lang="en-GB" sz="1600"/>
              <a:t>since they only refer to register operands (except LS instructions, which also my be encoded in 4-bytes).</a:t>
            </a:r>
          </a:p>
          <a:p>
            <a:r>
              <a:rPr lang="en-GB" sz="1600">
                <a:solidFill>
                  <a:srgbClr val="FF0000"/>
                </a:solidFill>
              </a:rPr>
              <a:t>b) CISC architectures consume inherently more power </a:t>
            </a:r>
            <a:r>
              <a:rPr lang="en-GB" sz="1600"/>
              <a:t>since </a:t>
            </a:r>
            <a:r>
              <a:rPr lang="en-GB" sz="1600">
                <a:solidFill>
                  <a:srgbClr val="0070C0"/>
                </a:solidFill>
              </a:rPr>
              <a:t>memory fetches </a:t>
            </a:r>
          </a:p>
          <a:p>
            <a:r>
              <a:rPr lang="en-GB" sz="1600">
                <a:solidFill>
                  <a:srgbClr val="0070C0"/>
                </a:solidFill>
              </a:rPr>
              <a:t>     and decoding need more power than register fetches and RISC decoding.</a:t>
            </a:r>
          </a:p>
        </p:txBody>
      </p:sp>
    </p:spTree>
    <p:extLst>
      <p:ext uri="{BB962C8B-B14F-4D97-AF65-F5344CB8AC3E}">
        <p14:creationId xmlns:p14="http://schemas.microsoft.com/office/powerpoint/2010/main" val="31949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 calcmode="lin" valueType="num">
                                      <p:cBhvr additive="base">
                                        <p:cTn id="3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 calcmode="lin" valueType="num">
                                      <p:cBhvr additive="base">
                                        <p:cTn id="4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anim calcmode="lin" valueType="num">
                                      <p:cBhvr additive="base">
                                        <p:cTn id="5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additive="base">
                                        <p:cTn id="5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
                                            <p:txEl>
                                              <p:pRg st="1" end="1"/>
                                            </p:txEl>
                                          </p:spTgt>
                                        </p:tgtEl>
                                        <p:attrNameLst>
                                          <p:attrName>style.visibility</p:attrName>
                                        </p:attrNameLst>
                                      </p:cBhvr>
                                      <p:to>
                                        <p:strVal val="visible"/>
                                      </p:to>
                                    </p:set>
                                    <p:anim calcmode="lin" valueType="num">
                                      <p:cBhvr additive="base">
                                        <p:cTn id="6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anim calcmode="lin" valueType="num">
                                      <p:cBhvr additive="base">
                                        <p:cTn id="6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756861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49</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fi-FI" sz="1400" b="0" i="0" u="none" strike="noStrike" kern="1200" cap="none" spc="0" normalizeH="0" baseline="0" noProof="0">
                <a:ln>
                  <a:noFill/>
                </a:ln>
                <a:solidFill>
                  <a:srgbClr val="000000"/>
                </a:solidFill>
                <a:effectLst/>
                <a:uLnTx/>
                <a:uFillTx/>
                <a:latin typeface="Verdana"/>
                <a:ea typeface="+mn-ea"/>
                <a:cs typeface="+mn-cs"/>
              </a:rPr>
              <a:t>Marvell PXA986</a:t>
            </a:r>
            <a:r>
              <a:rPr kumimoji="0" lang="hu-HU" sz="1400" b="0" i="0" u="none" strike="noStrike" kern="1200" cap="none" spc="0" normalizeH="0" baseline="0" noProof="0">
                <a:ln>
                  <a:noFill/>
                </a:ln>
                <a:solidFill>
                  <a:srgbClr val="000000"/>
                </a:solidFill>
                <a:effectLst/>
                <a:uLnTx/>
                <a:uFillTx/>
                <a:latin typeface="Verdana"/>
                <a:ea typeface="+mn-ea"/>
                <a:cs typeface="+mn-cs"/>
              </a:rPr>
              <a:t>, Notebook </a:t>
            </a:r>
            <a:r>
              <a:rPr kumimoji="0" lang="hu-HU" sz="1400" b="0" i="0" u="none" strike="noStrike" kern="1200" cap="none" spc="0" normalizeH="0" baseline="0" noProof="0" err="1">
                <a:ln>
                  <a:noFill/>
                </a:ln>
                <a:solidFill>
                  <a:srgbClr val="000000"/>
                </a:solidFill>
                <a:effectLst/>
                <a:uLnTx/>
                <a:uFillTx/>
                <a:latin typeface="Verdana"/>
                <a:ea typeface="+mn-ea"/>
                <a:cs typeface="+mn-cs"/>
              </a:rPr>
              <a:t>Check</a:t>
            </a:r>
            <a:r>
              <a:rPr kumimoji="0" lang="hu-HU" sz="14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https://www.notebookcheck.net/Marvell-PXA986-Processor.97659.0.html</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3" name="TextBox 2"/>
          <p:cNvSpPr txBox="1"/>
          <p:nvPr/>
        </p:nvSpPr>
        <p:spPr>
          <a:xfrm>
            <a:off x="172388" y="1245021"/>
            <a:ext cx="84043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50</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Cortex-A9, </a:t>
            </a:r>
            <a:r>
              <a:rPr kumimoji="0" lang="hu-HU" sz="1400" b="0" i="0" u="none" strike="noStrike" kern="1200" cap="none" spc="0" normalizeH="0" baseline="0" noProof="0" err="1">
                <a:ln>
                  <a:noFill/>
                </a:ln>
                <a:solidFill>
                  <a:srgbClr val="000000"/>
                </a:solidFill>
                <a:effectLst/>
                <a:uLnTx/>
                <a:uFillTx/>
                <a:latin typeface="Verdana"/>
                <a:ea typeface="+mn-ea"/>
                <a:cs typeface="+mn-cs"/>
              </a:rPr>
              <a:t>Phytec</a:t>
            </a:r>
            <a:r>
              <a:rPr kumimoji="0" lang="hu-HU" sz="1400" b="0" i="0" u="none" strike="noStrike" kern="1200" cap="none" spc="0" normalizeH="0" baseline="0" noProof="0">
                <a:ln>
                  <a:noFill/>
                </a:ln>
                <a:solidFill>
                  <a:srgbClr val="000000"/>
                </a:solidFill>
                <a:effectLst/>
                <a:uLnTx/>
                <a:uFillTx/>
                <a:latin typeface="Verdana"/>
                <a:ea typeface="+mn-ea"/>
                <a:cs typeface="+mn-cs"/>
              </a:rPr>
              <a:t>, https://www.phytec.in/products/processor-platforms/cortex-a9/</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1" name="Rectangle 13"/>
          <p:cNvSpPr>
            <a:spLocks noChangeArrowheads="1"/>
          </p:cNvSpPr>
          <p:nvPr/>
        </p:nvSpPr>
        <p:spPr bwMode="auto">
          <a:xfrm>
            <a:off x="-655" y="2989"/>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19</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t>
            </a:r>
          </a:p>
        </p:txBody>
      </p:sp>
      <p:sp>
        <p:nvSpPr>
          <p:cNvPr id="5" name="TextBox 4"/>
          <p:cNvSpPr txBox="1"/>
          <p:nvPr/>
        </p:nvSpPr>
        <p:spPr>
          <a:xfrm>
            <a:off x="168190" y="1628800"/>
            <a:ext cx="89704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51</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err="1">
                <a:ln>
                  <a:noFill/>
                </a:ln>
                <a:solidFill>
                  <a:srgbClr val="000000"/>
                </a:solidFill>
                <a:effectLst/>
                <a:uLnTx/>
                <a:uFillTx/>
                <a:latin typeface="Verdana"/>
                <a:ea typeface="+mn-ea"/>
                <a:cs typeface="+mn-cs"/>
              </a:rPr>
              <a:t>Teich</a:t>
            </a:r>
            <a:r>
              <a:rPr kumimoji="0" lang="en-US" sz="1400" b="0" i="0" u="none" strike="noStrike" kern="1200" cap="none" spc="0" normalizeH="0" baseline="0" noProof="0">
                <a:ln>
                  <a:noFill/>
                </a:ln>
                <a:solidFill>
                  <a:srgbClr val="000000"/>
                </a:solidFill>
                <a:effectLst/>
                <a:uLnTx/>
                <a:uFillTx/>
                <a:latin typeface="Verdana"/>
                <a:ea typeface="+mn-ea"/>
                <a:cs typeface="+mn-cs"/>
              </a:rPr>
              <a:t> P., Tearing apart Google’s TPU 3.0 AI coprocessor, </a:t>
            </a:r>
            <a:r>
              <a:rPr kumimoji="0" lang="en-US" sz="1400" b="0" i="0" u="none" strike="noStrike" kern="1200" cap="none" spc="0" normalizeH="0" baseline="0" noProof="0" err="1">
                <a:ln>
                  <a:noFill/>
                </a:ln>
                <a:solidFill>
                  <a:srgbClr val="000000"/>
                </a:solidFill>
                <a:effectLst/>
                <a:uLnTx/>
                <a:uFillTx/>
                <a:latin typeface="Verdana"/>
                <a:ea typeface="+mn-ea"/>
                <a:cs typeface="+mn-cs"/>
              </a:rPr>
              <a:t>TheNextPlatform</a:t>
            </a:r>
            <a:r>
              <a:rPr kumimoji="0" lang="en-US" sz="1400" b="0" i="0" u="none" strike="noStrike" kern="1200" cap="none" spc="0" normalizeH="0" baseline="0" noProof="0">
                <a:ln>
                  <a:noFill/>
                </a:ln>
                <a:solidFill>
                  <a:srgbClr val="000000"/>
                </a:solidFill>
                <a:effectLst/>
                <a:uLnTx/>
                <a:uFillTx/>
                <a:latin typeface="Verdana"/>
                <a:ea typeface="+mn-ea"/>
                <a:cs typeface="+mn-cs"/>
              </a:rPr>
              <a:t>, Mai 10,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20" normalizeH="0" baseline="0" noProof="0">
                <a:ln>
                  <a:noFill/>
                </a:ln>
                <a:solidFill>
                  <a:srgbClr val="000000"/>
                </a:solidFill>
                <a:effectLst/>
                <a:uLnTx/>
                <a:uFillTx/>
                <a:latin typeface="Verdana"/>
                <a:ea typeface="+mn-ea"/>
                <a:cs typeface="+mn-cs"/>
              </a:rPr>
              <a:t>https://www.nextplatform.com/2018/05/10/tearing-apart-googles-tpu-3-0-ai-coprocessor/</a:t>
            </a:r>
          </a:p>
        </p:txBody>
      </p:sp>
      <p:sp>
        <p:nvSpPr>
          <p:cNvPr id="6" name="Szövegdoboz 5"/>
          <p:cNvSpPr txBox="1"/>
          <p:nvPr/>
        </p:nvSpPr>
        <p:spPr>
          <a:xfrm>
            <a:off x="165517" y="2229885"/>
            <a:ext cx="78220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52</a:t>
            </a:r>
            <a:r>
              <a:rPr kumimoji="0" lang="en-US" sz="1400" b="0" i="0" u="none" strike="noStrike" kern="1200" cap="none" spc="0" normalizeH="0" baseline="0" noProof="0">
                <a:ln>
                  <a:noFill/>
                </a:ln>
                <a:solidFill>
                  <a:srgbClr val="000000"/>
                </a:solidFill>
                <a:effectLst/>
                <a:uLnTx/>
                <a:uFillTx/>
                <a:latin typeface="Verdana"/>
                <a:ea typeface="+mn-ea"/>
                <a:cs typeface="+mn-cs"/>
              </a:rPr>
              <a:t>]: Arm Architecture Reference Manual Armv8, for Armv8-A architecture profile</a:t>
            </a:r>
            <a:r>
              <a:rPr kumimoji="0" lang="hu-HU" sz="14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ARM </a:t>
            </a:r>
            <a:r>
              <a:rPr kumimoji="0" lang="hu-HU" sz="1400" b="0" i="0" u="none" strike="noStrike" kern="1200" cap="none" spc="0" normalizeH="0" baseline="0" noProof="0" err="1">
                <a:ln>
                  <a:noFill/>
                </a:ln>
                <a:solidFill>
                  <a:srgbClr val="000000"/>
                </a:solidFill>
                <a:effectLst/>
                <a:uLnTx/>
                <a:uFillTx/>
                <a:latin typeface="Verdana"/>
                <a:ea typeface="+mn-ea"/>
                <a:cs typeface="+mn-cs"/>
              </a:rPr>
              <a:t>Developer</a:t>
            </a:r>
            <a:r>
              <a:rPr kumimoji="0" lang="hu-HU" sz="1400" b="0" i="0" u="none" strike="noStrike" kern="1200" cap="none" spc="0" normalizeH="0" baseline="0" noProof="0">
                <a:ln>
                  <a:noFill/>
                </a:ln>
                <a:solidFill>
                  <a:srgbClr val="000000"/>
                </a:solidFill>
                <a:effectLst/>
                <a:uLnTx/>
                <a:uFillTx/>
                <a:latin typeface="Verdana"/>
                <a:ea typeface="+mn-ea"/>
                <a:cs typeface="+mn-cs"/>
              </a:rPr>
              <a:t>, 2020-2021</a:t>
            </a:r>
          </a:p>
        </p:txBody>
      </p:sp>
      <p:sp>
        <p:nvSpPr>
          <p:cNvPr id="7" name="Szövegdoboz 6"/>
          <p:cNvSpPr txBox="1"/>
          <p:nvPr/>
        </p:nvSpPr>
        <p:spPr>
          <a:xfrm>
            <a:off x="171537" y="2817570"/>
            <a:ext cx="8983421"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53</a:t>
            </a:r>
            <a:r>
              <a:rPr kumimoji="0" lang="en-US" sz="1400" b="0" i="0" u="none" strike="noStrike" kern="1200" cap="none" spc="0" normalizeH="0" baseline="0" noProof="0">
                <a:ln>
                  <a:noFill/>
                </a:ln>
                <a:solidFill>
                  <a:srgbClr val="000000"/>
                </a:solidFill>
                <a:effectLst/>
                <a:uLnTx/>
                <a:uFillTx/>
                <a:latin typeface="Verdana"/>
                <a:ea typeface="+mn-ea"/>
                <a:cs typeface="+mn-cs"/>
              </a:rPr>
              <a:t>]: I will take you to the past and present of the mobile phone ARM processor in minutes, no </a:t>
            </a:r>
            <a:endParaRPr kumimoji="0" lang="hu-HU"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longer have to worry about my wife and wife let me choose a mobile phone...</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Programmer</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Sought</a:t>
            </a:r>
            <a:r>
              <a:rPr kumimoji="0" lang="hu-HU" sz="1400" b="0" i="0" u="none" strike="noStrike" kern="1200" cap="none" spc="0" normalizeH="0" baseline="0" noProof="0">
                <a:ln>
                  <a:noFill/>
                </a:ln>
                <a:solidFill>
                  <a:srgbClr val="000000"/>
                </a:solidFill>
                <a:effectLst/>
                <a:uLnTx/>
                <a:uFillTx/>
                <a:latin typeface="Verdana"/>
                <a:ea typeface="+mn-ea"/>
                <a:cs typeface="+mn-cs"/>
              </a:rPr>
              <a:t>, https://www.programmersought.com/article/77841675152/</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8" name="Szövegdoboz 7"/>
          <p:cNvSpPr txBox="1"/>
          <p:nvPr/>
        </p:nvSpPr>
        <p:spPr>
          <a:xfrm>
            <a:off x="170775" y="3625040"/>
            <a:ext cx="9130256"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54</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Morgan T.P., </a:t>
            </a:r>
            <a:r>
              <a:rPr kumimoji="0" lang="en-US" sz="1400" b="0" i="0" u="none" strike="noStrike" kern="1200" cap="none" spc="0" normalizeH="0" baseline="0" noProof="0">
                <a:ln>
                  <a:noFill/>
                </a:ln>
                <a:solidFill>
                  <a:srgbClr val="000000"/>
                </a:solidFill>
                <a:effectLst/>
                <a:uLnTx/>
                <a:uFillTx/>
                <a:latin typeface="Verdana"/>
                <a:ea typeface="+mn-ea"/>
                <a:cs typeface="+mn-cs"/>
              </a:rPr>
              <a:t>ARM’S V9 A</a:t>
            </a:r>
            <a:r>
              <a:rPr kumimoji="0" lang="hu-HU" sz="1400" b="0" i="0" u="none" strike="noStrike" kern="1200" cap="none" spc="0" normalizeH="0" baseline="0" noProof="0" err="1">
                <a:ln>
                  <a:noFill/>
                </a:ln>
                <a:solidFill>
                  <a:srgbClr val="000000"/>
                </a:solidFill>
                <a:effectLst/>
                <a:uLnTx/>
                <a:uFillTx/>
                <a:latin typeface="Verdana"/>
                <a:ea typeface="+mn-ea"/>
                <a:cs typeface="+mn-cs"/>
              </a:rPr>
              <a:t>rhitecture</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Explains</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Why</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Nvidia</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Needs</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To</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Buy</a:t>
            </a:r>
            <a:r>
              <a:rPr kumimoji="0" lang="hu-HU" sz="1400" b="0" i="0" u="none" strike="noStrike" kern="1200" cap="none" spc="0" normalizeH="0" baseline="0" noProof="0">
                <a:ln>
                  <a:noFill/>
                </a:ln>
                <a:solidFill>
                  <a:srgbClr val="000000"/>
                </a:solidFill>
                <a:effectLst/>
                <a:uLnTx/>
                <a:uFillTx/>
                <a:latin typeface="Verdana"/>
                <a:ea typeface="+mn-ea"/>
                <a:cs typeface="+mn-cs"/>
              </a:rPr>
              <a:t> It, The </a:t>
            </a:r>
            <a:r>
              <a:rPr kumimoji="0" lang="hu-HU" sz="1400" b="0" i="0" u="none" strike="noStrike" kern="1200" cap="none" spc="0" normalizeH="0" baseline="0" noProof="0" err="1">
                <a:ln>
                  <a:noFill/>
                </a:ln>
                <a:solidFill>
                  <a:srgbClr val="000000"/>
                </a:solidFill>
                <a:effectLst/>
                <a:uLnTx/>
                <a:uFillTx/>
                <a:latin typeface="Verdana"/>
                <a:ea typeface="+mn-ea"/>
                <a:cs typeface="+mn-cs"/>
              </a:rPr>
              <a:t>Next</a:t>
            </a:r>
            <a:r>
              <a:rPr kumimoji="0" lang="hu-HU" sz="1400" b="0" i="0" u="none" strike="noStrike" kern="1200" cap="none" spc="0" normalizeH="0" baseline="0" noProof="0">
                <a:ln>
                  <a:noFill/>
                </a:ln>
                <a:solidFill>
                  <a:srgbClr val="000000"/>
                </a:solidFill>
                <a:effectLst/>
                <a:uLnTx/>
                <a:uFillTx/>
                <a:latin typeface="Verdana"/>
                <a:ea typeface="+mn-ea"/>
                <a:cs typeface="+mn-cs"/>
              </a:rPr>
              <a:t> Platform,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March</a:t>
            </a:r>
            <a:r>
              <a:rPr kumimoji="0" lang="hu-HU" sz="1400" b="0" i="0" u="none" strike="noStrike" kern="1200" cap="none" spc="0" normalizeH="0" baseline="0" noProof="0">
                <a:ln>
                  <a:noFill/>
                </a:ln>
                <a:solidFill>
                  <a:srgbClr val="000000"/>
                </a:solidFill>
                <a:effectLst/>
                <a:uLnTx/>
                <a:uFillTx/>
                <a:latin typeface="Verdana"/>
                <a:ea typeface="+mn-ea"/>
                <a:cs typeface="+mn-cs"/>
              </a:rPr>
              <a:t> 30 2021, https://www.nextplatform.com/2021/03/30/arms-v9-architecture-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explains</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err="1">
                <a:ln>
                  <a:noFill/>
                </a:ln>
                <a:solidFill>
                  <a:srgbClr val="000000"/>
                </a:solidFill>
                <a:effectLst/>
                <a:uLnTx/>
                <a:uFillTx/>
                <a:latin typeface="Verdana"/>
                <a:ea typeface="+mn-ea"/>
                <a:cs typeface="+mn-cs"/>
              </a:rPr>
              <a:t>why</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err="1">
                <a:ln>
                  <a:noFill/>
                </a:ln>
                <a:solidFill>
                  <a:srgbClr val="000000"/>
                </a:solidFill>
                <a:effectLst/>
                <a:uLnTx/>
                <a:uFillTx/>
                <a:latin typeface="Verdana"/>
                <a:ea typeface="+mn-ea"/>
                <a:cs typeface="+mn-cs"/>
              </a:rPr>
              <a:t>nvidia</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err="1">
                <a:ln>
                  <a:noFill/>
                </a:ln>
                <a:solidFill>
                  <a:srgbClr val="000000"/>
                </a:solidFill>
                <a:effectLst/>
                <a:uLnTx/>
                <a:uFillTx/>
                <a:latin typeface="Verdana"/>
                <a:ea typeface="+mn-ea"/>
                <a:cs typeface="+mn-cs"/>
              </a:rPr>
              <a:t>needs</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err="1">
                <a:ln>
                  <a:noFill/>
                </a:ln>
                <a:solidFill>
                  <a:srgbClr val="000000"/>
                </a:solidFill>
                <a:effectLst/>
                <a:uLnTx/>
                <a:uFillTx/>
                <a:latin typeface="Verdana"/>
                <a:ea typeface="+mn-ea"/>
                <a:cs typeface="+mn-cs"/>
              </a:rPr>
              <a:t>to</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err="1">
                <a:ln>
                  <a:noFill/>
                </a:ln>
                <a:solidFill>
                  <a:srgbClr val="000000"/>
                </a:solidFill>
                <a:effectLst/>
                <a:uLnTx/>
                <a:uFillTx/>
                <a:latin typeface="Verdana"/>
                <a:ea typeface="+mn-ea"/>
                <a:cs typeface="+mn-cs"/>
              </a:rPr>
              <a:t>buy</a:t>
            </a:r>
            <a:r>
              <a:rPr kumimoji="0" lang="hu-HU" sz="1400" b="0" i="0" u="none" strike="noStrike" kern="1200" cap="none" spc="0" normalizeH="0" baseline="0" noProof="0">
                <a:ln>
                  <a:noFill/>
                </a:ln>
                <a:solidFill>
                  <a:srgbClr val="000000"/>
                </a:solidFill>
                <a:effectLst/>
                <a:uLnTx/>
                <a:uFillTx/>
                <a:latin typeface="Verdana"/>
                <a:ea typeface="+mn-ea"/>
                <a:cs typeface="+mn-cs"/>
              </a:rPr>
              <a:t>-it/</a:t>
            </a:r>
          </a:p>
        </p:txBody>
      </p:sp>
      <p:sp>
        <p:nvSpPr>
          <p:cNvPr id="9" name="Szövegdoboz 8"/>
          <p:cNvSpPr txBox="1"/>
          <p:nvPr/>
        </p:nvSpPr>
        <p:spPr>
          <a:xfrm>
            <a:off x="170207" y="4419110"/>
            <a:ext cx="916943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[1</a:t>
            </a:r>
            <a:r>
              <a:rPr kumimoji="0" lang="hu-HU" sz="1400" b="0" i="0" u="none" strike="noStrike" kern="1200" cap="none" spc="0" normalizeH="0" baseline="0" noProof="0" dirty="0">
                <a:ln>
                  <a:noFill/>
                </a:ln>
                <a:solidFill>
                  <a:srgbClr val="000000"/>
                </a:solidFill>
                <a:effectLst/>
                <a:uLnTx/>
                <a:uFillTx/>
                <a:latin typeface="Verdana"/>
                <a:ea typeface="+mn-ea"/>
                <a:cs typeface="+mn-cs"/>
              </a:rPr>
              <a:t>55</a:t>
            </a: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hu-HU" sz="1400" b="0" i="0" u="none" strike="noStrike" kern="1200" cap="none" spc="-20" normalizeH="0" baseline="0" noProof="0" dirty="0" err="1">
                <a:ln>
                  <a:noFill/>
                </a:ln>
                <a:solidFill>
                  <a:srgbClr val="000000"/>
                </a:solidFill>
                <a:effectLst/>
                <a:uLnTx/>
                <a:uFillTx/>
                <a:latin typeface="Verdana"/>
                <a:ea typeface="+mn-ea"/>
                <a:cs typeface="+mn-cs"/>
              </a:rPr>
              <a:t>Gao</a:t>
            </a:r>
            <a:r>
              <a:rPr kumimoji="0" lang="hu-HU" sz="1400" b="0" i="0" u="none" strike="noStrike" kern="1200" cap="none" spc="-20" normalizeH="0" baseline="0" noProof="0" dirty="0">
                <a:ln>
                  <a:noFill/>
                </a:ln>
                <a:solidFill>
                  <a:srgbClr val="000000"/>
                </a:solidFill>
                <a:effectLst/>
                <a:uLnTx/>
                <a:uFillTx/>
                <a:latin typeface="Verdana"/>
                <a:ea typeface="+mn-ea"/>
                <a:cs typeface="+mn-cs"/>
              </a:rPr>
              <a:t> Y., </a:t>
            </a:r>
            <a:r>
              <a:rPr kumimoji="0" lang="en-US" sz="1400" b="0" i="0" u="none" strike="noStrike" kern="1200" cap="none" spc="-20" normalizeH="0" baseline="0" noProof="0" dirty="0">
                <a:ln>
                  <a:noFill/>
                </a:ln>
                <a:solidFill>
                  <a:srgbClr val="000000"/>
                </a:solidFill>
                <a:effectLst/>
                <a:uLnTx/>
                <a:uFillTx/>
                <a:latin typeface="Verdana"/>
                <a:ea typeface="+mn-ea"/>
                <a:cs typeface="+mn-cs"/>
              </a:rPr>
              <a:t>HPC Workload Performance Tuning on POWER8 with IBM XL Compilers and Libraries</a:t>
            </a:r>
            <a:r>
              <a:rPr kumimoji="0" lang="hu-HU" sz="1400" b="0" i="0" u="none" strike="noStrike" kern="1200" cap="none" spc="-20" normalizeH="0" baseline="0" noProof="0" dirty="0">
                <a:ln>
                  <a:noFill/>
                </a:ln>
                <a:solidFill>
                  <a:srgbClr val="000000"/>
                </a:solidFill>
                <a:effectLst/>
                <a:uLnTx/>
                <a:uFillTx/>
                <a:latin typeface="Verdana"/>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dirty="0">
                <a:ln>
                  <a:noFill/>
                </a:ln>
                <a:solidFill>
                  <a:srgbClr val="000000"/>
                </a:solidFill>
                <a:effectLst/>
                <a:uLnTx/>
                <a:uFillTx/>
                <a:latin typeface="Verdana"/>
                <a:ea typeface="+mn-ea"/>
                <a:cs typeface="+mn-cs"/>
              </a:rPr>
              <a:t>            SPXXL/</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Scicomp</a:t>
            </a:r>
            <a:r>
              <a:rPr kumimoji="0" lang="hu-HU" sz="1400" b="0" i="0" u="none" strike="noStrike" kern="1200" cap="none" spc="0" normalizeH="0" baseline="0" noProof="0" dirty="0">
                <a:ln>
                  <a:noFill/>
                </a:ln>
                <a:solidFill>
                  <a:srgbClr val="000000"/>
                </a:solidFill>
                <a:effectLst/>
                <a:uLnTx/>
                <a:uFillTx/>
                <a:latin typeface="Verdana"/>
                <a:ea typeface="+mn-ea"/>
                <a:cs typeface="+mn-cs"/>
              </a:rPr>
              <a:t> </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Summer</a:t>
            </a:r>
            <a:r>
              <a:rPr kumimoji="0" lang="hu-HU" sz="1400" b="0" i="0" u="none" strike="noStrike" kern="1200" cap="none" spc="0" normalizeH="0" baseline="0" noProof="0" dirty="0">
                <a:ln>
                  <a:noFill/>
                </a:ln>
                <a:solidFill>
                  <a:srgbClr val="000000"/>
                </a:solidFill>
                <a:effectLst/>
                <a:uLnTx/>
                <a:uFillTx/>
                <a:latin typeface="Verdana"/>
                <a:ea typeface="+mn-ea"/>
                <a:cs typeface="+mn-cs"/>
              </a:rPr>
              <a:t> </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Workshop</a:t>
            </a:r>
            <a:r>
              <a:rPr kumimoji="0" lang="hu-HU" sz="1400" b="0" i="0" u="none" strike="noStrike" kern="1200" cap="none" spc="0" normalizeH="0" baseline="0" noProof="0" dirty="0">
                <a:ln>
                  <a:noFill/>
                </a:ln>
                <a:solidFill>
                  <a:srgbClr val="000000"/>
                </a:solidFill>
                <a:effectLst/>
                <a:uLnTx/>
                <a:uFillTx/>
                <a:latin typeface="Verdana"/>
                <a:ea typeface="+mn-ea"/>
                <a:cs typeface="+mn-cs"/>
              </a:rPr>
              <a:t> 2014, http://spscicomp.org/wordpress/wp-content/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dirty="0">
                <a:ln>
                  <a:noFill/>
                </a:ln>
                <a:solidFill>
                  <a:srgbClr val="000000"/>
                </a:solidFill>
                <a:effectLst/>
                <a:uLnTx/>
                <a:uFillTx/>
                <a:latin typeface="Verdana"/>
                <a:ea typeface="+mn-ea"/>
                <a:cs typeface="+mn-cs"/>
              </a:rPr>
              <a:t>            </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uploads</a:t>
            </a:r>
            <a:r>
              <a:rPr kumimoji="0" lang="hu-HU" sz="1400" b="0" i="0" u="none" strike="noStrike" kern="1200" cap="none" spc="0" normalizeH="0" baseline="0" noProof="0" dirty="0">
                <a:ln>
                  <a:noFill/>
                </a:ln>
                <a:solidFill>
                  <a:srgbClr val="000000"/>
                </a:solidFill>
                <a:effectLst/>
                <a:uLnTx/>
                <a:uFillTx/>
                <a:latin typeface="Verdana"/>
                <a:ea typeface="+mn-ea"/>
                <a:cs typeface="+mn-cs"/>
              </a:rPr>
              <a:t>/2014/05/gao-IBM-XL-compilers-for-POWER8-Scicomp-2014.pdf</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Szövegdoboz 11"/>
          <p:cNvSpPr txBox="1"/>
          <p:nvPr/>
        </p:nvSpPr>
        <p:spPr>
          <a:xfrm>
            <a:off x="170207" y="5229200"/>
            <a:ext cx="9087809"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56</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Morrison V., </a:t>
            </a:r>
            <a:r>
              <a:rPr kumimoji="0" lang="en-US" sz="1400" b="0" i="0" u="none" strike="noStrike" kern="1200" cap="none" spc="0" normalizeH="0" baseline="0" noProof="0">
                <a:ln>
                  <a:noFill/>
                </a:ln>
                <a:solidFill>
                  <a:srgbClr val="000000"/>
                </a:solidFill>
                <a:effectLst/>
                <a:uLnTx/>
                <a:uFillTx/>
                <a:latin typeface="Verdana"/>
                <a:ea typeface="+mn-ea"/>
                <a:cs typeface="+mn-cs"/>
              </a:rPr>
              <a:t>What Every Dev Must Know About Multithreaded Apps</a:t>
            </a:r>
            <a:r>
              <a:rPr kumimoji="0" lang="hu-HU" sz="1400" b="0" i="0" u="none" strike="noStrike" kern="1200" cap="none" spc="0" normalizeH="0" baseline="0" noProof="0">
                <a:ln>
                  <a:noFill/>
                </a:ln>
                <a:solidFill>
                  <a:srgbClr val="000000"/>
                </a:solidFill>
                <a:effectLst/>
                <a:uLnTx/>
                <a:uFillTx/>
                <a:latin typeface="Verdana"/>
                <a:ea typeface="+mn-ea"/>
                <a:cs typeface="+mn-cs"/>
              </a:rPr>
              <a:t>, MSDN </a:t>
            </a:r>
            <a:r>
              <a:rPr kumimoji="0" lang="hu-HU" sz="1400" b="0" i="0" u="none" strike="noStrike" kern="1200" cap="none" spc="0" normalizeH="0" baseline="0" noProof="0" err="1">
                <a:ln>
                  <a:noFill/>
                </a:ln>
                <a:solidFill>
                  <a:srgbClr val="000000"/>
                </a:solidFill>
                <a:effectLst/>
                <a:uLnTx/>
                <a:uFillTx/>
                <a:latin typeface="Verdana"/>
                <a:ea typeface="+mn-ea"/>
                <a:cs typeface="+mn-cs"/>
              </a:rPr>
              <a:t>Magazine</a:t>
            </a:r>
            <a:r>
              <a:rPr kumimoji="0" lang="hu-HU" sz="1400" b="0" i="0" u="none" strike="noStrike" kern="1200" cap="none" spc="0" normalizeH="0" baseline="0" noProof="0">
                <a:ln>
                  <a:noFill/>
                </a:ln>
                <a:solidFill>
                  <a:srgbClr val="000000"/>
                </a:solidFill>
                <a:effectLst/>
                <a:uLnTx/>
                <a:uFillTx/>
                <a:latin typeface="Verdana"/>
                <a:ea typeface="+mn-ea"/>
                <a:cs typeface="+mn-cs"/>
              </a:rPr>
              <a:t>, 2005,</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a:ln>
                  <a:noFill/>
                </a:ln>
                <a:solidFill>
                  <a:srgbClr val="000000"/>
                </a:solidFill>
                <a:effectLst/>
                <a:uLnTx/>
                <a:uFillTx/>
                <a:latin typeface="Verdana"/>
                <a:ea typeface="+mn-ea"/>
                <a:cs typeface="+mn-cs"/>
              </a:rPr>
              <a:t>  https://msdn.microsoft.com/en-us/magazine/cc163744.aspx</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3" name="Szövegdoboz 12"/>
          <p:cNvSpPr txBox="1"/>
          <p:nvPr/>
        </p:nvSpPr>
        <p:spPr>
          <a:xfrm>
            <a:off x="170207" y="5814265"/>
            <a:ext cx="9058570"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 normalizeH="0" baseline="0" noProof="0" dirty="0">
                <a:ln>
                  <a:noFill/>
                </a:ln>
                <a:solidFill>
                  <a:srgbClr val="000000"/>
                </a:solidFill>
                <a:effectLst/>
                <a:uLnTx/>
                <a:uFillTx/>
                <a:latin typeface="Verdana"/>
                <a:ea typeface="+mn-ea"/>
                <a:cs typeface="+mn-cs"/>
              </a:rPr>
              <a:t>[1</a:t>
            </a:r>
            <a:r>
              <a:rPr kumimoji="0" lang="hu-HU" sz="1400" b="0" i="0" u="none" strike="noStrike" kern="1200" cap="none" spc="-30" normalizeH="0" baseline="0" noProof="0" dirty="0">
                <a:ln>
                  <a:noFill/>
                </a:ln>
                <a:solidFill>
                  <a:srgbClr val="000000"/>
                </a:solidFill>
                <a:effectLst/>
                <a:uLnTx/>
                <a:uFillTx/>
                <a:latin typeface="Verdana"/>
                <a:ea typeface="+mn-ea"/>
                <a:cs typeface="+mn-cs"/>
              </a:rPr>
              <a:t>57</a:t>
            </a:r>
            <a:r>
              <a:rPr kumimoji="0" lang="en-US" sz="1400" b="0" i="0" u="none" strike="noStrike" kern="1200" cap="none" spc="-30" normalizeH="0" baseline="0" noProof="0" dirty="0">
                <a:ln>
                  <a:noFill/>
                </a:ln>
                <a:solidFill>
                  <a:srgbClr val="000000"/>
                </a:solidFill>
                <a:effectLst/>
                <a:uLnTx/>
                <a:uFillTx/>
                <a:latin typeface="Verdana"/>
                <a:ea typeface="+mn-ea"/>
                <a:cs typeface="+mn-cs"/>
              </a:rPr>
              <a:t>]: </a:t>
            </a:r>
            <a:r>
              <a:rPr kumimoji="0" lang="hu-HU" sz="1400" b="0" i="0" u="none" strike="noStrike" kern="1200" cap="none" spc="-30" normalizeH="0" baseline="0" noProof="0" dirty="0" err="1">
                <a:ln>
                  <a:noFill/>
                </a:ln>
                <a:solidFill>
                  <a:srgbClr val="000000"/>
                </a:solidFill>
                <a:effectLst/>
                <a:uLnTx/>
                <a:uFillTx/>
                <a:latin typeface="Verdana"/>
                <a:ea typeface="+mn-ea"/>
                <a:cs typeface="+mn-cs"/>
              </a:rPr>
              <a:t>Frumusanu</a:t>
            </a:r>
            <a:r>
              <a:rPr kumimoji="0" lang="hu-HU" sz="1400" b="0" i="0" u="none" strike="noStrike" kern="1200" cap="none" spc="-30" normalizeH="0" baseline="0" noProof="0" dirty="0">
                <a:ln>
                  <a:noFill/>
                </a:ln>
                <a:solidFill>
                  <a:srgbClr val="000000"/>
                </a:solidFill>
                <a:effectLst/>
                <a:uLnTx/>
                <a:uFillTx/>
                <a:latin typeface="Verdana"/>
                <a:ea typeface="+mn-ea"/>
                <a:cs typeface="+mn-cs"/>
              </a:rPr>
              <a:t> A., </a:t>
            </a:r>
            <a:r>
              <a:rPr kumimoji="0" lang="en-US" sz="1400" b="0" i="0" u="none" strike="noStrike" kern="1200" cap="none" spc="-30" normalizeH="0" baseline="0" noProof="0" dirty="0">
                <a:ln>
                  <a:noFill/>
                </a:ln>
                <a:solidFill>
                  <a:srgbClr val="000000"/>
                </a:solidFill>
                <a:effectLst/>
                <a:uLnTx/>
                <a:uFillTx/>
                <a:latin typeface="Verdana"/>
                <a:ea typeface="+mn-ea"/>
                <a:cs typeface="+mn-cs"/>
              </a:rPr>
              <a:t>Arm Announces Mobile Armv9 CPU Microarchitectures: Cortex-X2, Cortex-A710 </a:t>
            </a:r>
            <a:endParaRPr kumimoji="0" lang="hu-HU" sz="1400" b="0" i="0" u="none" strike="noStrike" kern="1200" cap="none" spc="-3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0000"/>
                </a:solidFill>
                <a:effectLst/>
                <a:uLnTx/>
                <a:uFillTx/>
                <a:latin typeface="Verdana"/>
                <a:ea typeface="+mn-ea"/>
                <a:cs typeface="+mn-cs"/>
              </a:rPr>
              <a:t>            </a:t>
            </a:r>
            <a:r>
              <a:rPr kumimoji="0" lang="en-US" sz="1400" b="0" i="0" u="none" strike="noStrike" kern="1200" cap="none" spc="0" normalizeH="0" baseline="0" noProof="0" dirty="0">
                <a:ln>
                  <a:noFill/>
                </a:ln>
                <a:solidFill>
                  <a:srgbClr val="000000"/>
                </a:solidFill>
                <a:effectLst/>
                <a:uLnTx/>
                <a:uFillTx/>
                <a:latin typeface="Verdana"/>
                <a:ea typeface="+mn-ea"/>
                <a:cs typeface="+mn-cs"/>
              </a:rPr>
              <a:t>&amp; Cortex-A510</a:t>
            </a:r>
            <a:r>
              <a:rPr kumimoji="0" lang="hu-HU" sz="1400" b="0" i="0" u="none" strike="noStrike" kern="1200" cap="none" spc="0" normalizeH="0" baseline="0" noProof="0" dirty="0">
                <a:ln>
                  <a:noFill/>
                </a:ln>
                <a:solidFill>
                  <a:srgbClr val="000000"/>
                </a:solidFill>
                <a:effectLst/>
                <a:uLnTx/>
                <a:uFillTx/>
                <a:latin typeface="Verdana"/>
                <a:ea typeface="+mn-ea"/>
                <a:cs typeface="+mn-cs"/>
              </a:rPr>
              <a:t>, </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AnandTech</a:t>
            </a:r>
            <a:r>
              <a:rPr kumimoji="0" lang="hu-HU" sz="1400" b="0" i="0" u="none" strike="noStrike" kern="1200" cap="none" spc="0" normalizeH="0" baseline="0" noProof="0" dirty="0">
                <a:ln>
                  <a:noFill/>
                </a:ln>
                <a:solidFill>
                  <a:srgbClr val="000000"/>
                </a:solidFill>
                <a:effectLst/>
                <a:uLnTx/>
                <a:uFillTx/>
                <a:latin typeface="Verdana"/>
                <a:ea typeface="+mn-ea"/>
                <a:cs typeface="+mn-cs"/>
              </a:rPr>
              <a:t>, May 25 2021, https://www.anandtech.com/print/16693/arm-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0000"/>
                </a:solidFill>
                <a:effectLst/>
                <a:uLnTx/>
                <a:uFillTx/>
                <a:latin typeface="Verdana"/>
                <a:ea typeface="+mn-ea"/>
                <a:cs typeface="+mn-cs"/>
              </a:rPr>
              <a:t>            announces-mobile-armv9-cpu-microarchitectures-cortexx2-cortexa710-cortexa510</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94071899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977201"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58</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Frumusanu</a:t>
            </a:r>
            <a:r>
              <a:rPr kumimoji="0" lang="hu-HU" sz="1400" b="0" i="0" u="none" strike="noStrike" kern="1200" cap="none" spc="0" normalizeH="0" baseline="0" noProof="0">
                <a:ln>
                  <a:noFill/>
                </a:ln>
                <a:solidFill>
                  <a:srgbClr val="000000"/>
                </a:solidFill>
                <a:effectLst/>
                <a:uLnTx/>
                <a:uFillTx/>
                <a:latin typeface="Verdana"/>
                <a:ea typeface="+mn-ea"/>
                <a:cs typeface="+mn-cs"/>
              </a:rPr>
              <a:t> A., </a:t>
            </a:r>
            <a:r>
              <a:rPr kumimoji="0" lang="hu-HU" sz="1400" b="0" i="0" u="none" strike="noStrike" kern="1200" cap="none" spc="0" normalizeH="0" baseline="0" noProof="0" err="1">
                <a:ln>
                  <a:noFill/>
                </a:ln>
                <a:solidFill>
                  <a:srgbClr val="000000"/>
                </a:solidFill>
                <a:effectLst/>
                <a:uLnTx/>
                <a:uFillTx/>
                <a:latin typeface="Verdana"/>
                <a:ea typeface="+mn-ea"/>
                <a:cs typeface="+mn-cs"/>
              </a:rPr>
              <a:t>Arm</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Announces</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Neoverse</a:t>
            </a:r>
            <a:r>
              <a:rPr kumimoji="0" lang="hu-HU" sz="1400" b="0" i="0" u="none" strike="noStrike" kern="1200" cap="none" spc="0" normalizeH="0" baseline="0" noProof="0">
                <a:ln>
                  <a:noFill/>
                </a:ln>
                <a:solidFill>
                  <a:srgbClr val="000000"/>
                </a:solidFill>
                <a:effectLst/>
                <a:uLnTx/>
                <a:uFillTx/>
                <a:latin typeface="Verdana"/>
                <a:ea typeface="+mn-ea"/>
                <a:cs typeface="+mn-cs"/>
              </a:rPr>
              <a:t> V1, N2 </a:t>
            </a:r>
            <a:r>
              <a:rPr kumimoji="0" lang="hu-HU" sz="1400" b="0" i="0" u="none" strike="noStrike" kern="1200" cap="none" spc="0" normalizeH="0" baseline="0" noProof="0" err="1">
                <a:ln>
                  <a:noFill/>
                </a:ln>
                <a:solidFill>
                  <a:srgbClr val="000000"/>
                </a:solidFill>
                <a:effectLst/>
                <a:uLnTx/>
                <a:uFillTx/>
                <a:latin typeface="Verdana"/>
                <a:ea typeface="+mn-ea"/>
                <a:cs typeface="+mn-cs"/>
              </a:rPr>
              <a:t>Platforms</a:t>
            </a:r>
            <a:r>
              <a:rPr kumimoji="0" lang="hu-HU" sz="1400" b="0" i="0" u="none" strike="noStrike" kern="1200" cap="none" spc="0" normalizeH="0" baseline="0" noProof="0">
                <a:ln>
                  <a:noFill/>
                </a:ln>
                <a:solidFill>
                  <a:srgbClr val="000000"/>
                </a:solidFill>
                <a:effectLst/>
                <a:uLnTx/>
                <a:uFillTx/>
                <a:latin typeface="Verdana"/>
                <a:ea typeface="+mn-ea"/>
                <a:cs typeface="+mn-cs"/>
              </a:rPr>
              <a:t> &amp; </a:t>
            </a:r>
            <a:r>
              <a:rPr kumimoji="0" lang="hu-HU" sz="1400" b="0" i="0" u="none" strike="noStrike" kern="1200" cap="none" spc="0" normalizeH="0" baseline="0" noProof="0" err="1">
                <a:ln>
                  <a:noFill/>
                </a:ln>
                <a:solidFill>
                  <a:srgbClr val="000000"/>
                </a:solidFill>
                <a:effectLst/>
                <a:uLnTx/>
                <a:uFillTx/>
                <a:latin typeface="Verdana"/>
                <a:ea typeface="+mn-ea"/>
                <a:cs typeface="+mn-cs"/>
              </a:rPr>
              <a:t>CPUs</a:t>
            </a:r>
            <a:r>
              <a:rPr kumimoji="0" lang="hu-HU" sz="1400" b="0" i="0" u="none" strike="noStrike" kern="1200" cap="none" spc="0" normalizeH="0" baseline="0" noProof="0">
                <a:ln>
                  <a:noFill/>
                </a:ln>
                <a:solidFill>
                  <a:srgbClr val="000000"/>
                </a:solidFill>
                <a:effectLst/>
                <a:uLnTx/>
                <a:uFillTx/>
                <a:latin typeface="Verdana"/>
                <a:ea typeface="+mn-ea"/>
                <a:cs typeface="+mn-cs"/>
              </a:rPr>
              <a:t>, CMN-700 </a:t>
            </a:r>
            <a:r>
              <a:rPr kumimoji="0" lang="hu-HU" sz="1400" b="0" i="0" u="none" strike="noStrike" kern="1200" cap="none" spc="0" normalizeH="0" baseline="0" noProof="0" err="1">
                <a:ln>
                  <a:noFill/>
                </a:ln>
                <a:solidFill>
                  <a:srgbClr val="000000"/>
                </a:solidFill>
                <a:effectLst/>
                <a:uLnTx/>
                <a:uFillTx/>
                <a:latin typeface="Verdana"/>
                <a:ea typeface="+mn-ea"/>
                <a:cs typeface="+mn-cs"/>
              </a:rPr>
              <a:t>Mesh</a:t>
            </a:r>
            <a:r>
              <a:rPr kumimoji="0" lang="hu-HU" sz="1400" b="0" i="0" u="none" strike="noStrike" kern="1200" cap="none" spc="0" normalizeH="0" baseline="0" noProof="0">
                <a:ln>
                  <a:noFill/>
                </a:ln>
                <a:solidFill>
                  <a:srgbClr val="000000"/>
                </a:solidFill>
                <a:effectLst/>
                <a:uLnTx/>
                <a:uFillTx/>
                <a:latin typeface="Verdana"/>
                <a:ea typeface="+mn-ea"/>
                <a:cs typeface="+mn-cs"/>
              </a:rPr>
              <a:t>: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Performance, More </a:t>
            </a:r>
            <a:r>
              <a:rPr kumimoji="0" lang="hu-HU" sz="1400" b="0" i="0" u="none" strike="noStrike" kern="1200" cap="none" spc="0" normalizeH="0" baseline="0" noProof="0" err="1">
                <a:ln>
                  <a:noFill/>
                </a:ln>
                <a:solidFill>
                  <a:srgbClr val="000000"/>
                </a:solidFill>
                <a:effectLst/>
                <a:uLnTx/>
                <a:uFillTx/>
                <a:latin typeface="Verdana"/>
                <a:ea typeface="+mn-ea"/>
                <a:cs typeface="+mn-cs"/>
              </a:rPr>
              <a:t>Cores</a:t>
            </a:r>
            <a:r>
              <a:rPr kumimoji="0" lang="hu-HU" sz="1400" b="0" i="0" u="none" strike="noStrike" kern="1200" cap="none" spc="0" normalizeH="0" baseline="0" noProof="0">
                <a:ln>
                  <a:noFill/>
                </a:ln>
                <a:solidFill>
                  <a:srgbClr val="000000"/>
                </a:solidFill>
                <a:effectLst/>
                <a:uLnTx/>
                <a:uFillTx/>
                <a:latin typeface="Verdana"/>
                <a:ea typeface="+mn-ea"/>
                <a:cs typeface="+mn-cs"/>
              </a:rPr>
              <a:t>, More </a:t>
            </a:r>
            <a:r>
              <a:rPr kumimoji="0" lang="hu-HU" sz="1400" b="0" i="0" u="none" strike="noStrike" kern="1200" cap="none" spc="0" normalizeH="0" baseline="0" noProof="0" err="1">
                <a:ln>
                  <a:noFill/>
                </a:ln>
                <a:solidFill>
                  <a:srgbClr val="000000"/>
                </a:solidFill>
                <a:effectLst/>
                <a:uLnTx/>
                <a:uFillTx/>
                <a:latin typeface="Verdana"/>
                <a:ea typeface="+mn-ea"/>
                <a:cs typeface="+mn-cs"/>
              </a:rPr>
              <a:t>Flexibility</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AnandTech</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April</a:t>
            </a:r>
            <a:r>
              <a:rPr kumimoji="0" lang="hu-HU" sz="1400" b="0" i="0" u="none" strike="noStrike" kern="1200" cap="none" spc="0" normalizeH="0" baseline="0" noProof="0">
                <a:ln>
                  <a:noFill/>
                </a:ln>
                <a:solidFill>
                  <a:srgbClr val="000000"/>
                </a:solidFill>
                <a:effectLst/>
                <a:uLnTx/>
                <a:uFillTx/>
                <a:latin typeface="Verdana"/>
                <a:ea typeface="+mn-ea"/>
                <a:cs typeface="+mn-cs"/>
              </a:rPr>
              <a:t> 27 2021,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https://www.anandtech.com/print/16640/arm-announces-neoverse-v1-n2-platforms-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cpus-cmn700-mesh</a:t>
            </a:r>
          </a:p>
        </p:txBody>
      </p:sp>
      <p:sp>
        <p:nvSpPr>
          <p:cNvPr id="11"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20</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t>
            </a:r>
          </a:p>
        </p:txBody>
      </p:sp>
      <p:sp>
        <p:nvSpPr>
          <p:cNvPr id="5" name="TextBox 4"/>
          <p:cNvSpPr txBox="1"/>
          <p:nvPr/>
        </p:nvSpPr>
        <p:spPr>
          <a:xfrm>
            <a:off x="168190" y="1671930"/>
            <a:ext cx="8559074"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59</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Dave</a:t>
            </a:r>
            <a:r>
              <a:rPr kumimoji="0" lang="hu-HU" sz="1400" b="0" i="0" u="none" strike="noStrike" kern="1200" cap="none" spc="0" normalizeH="0" baseline="0" noProof="0">
                <a:ln>
                  <a:noFill/>
                </a:ln>
                <a:solidFill>
                  <a:srgbClr val="000000"/>
                </a:solidFill>
                <a:effectLst/>
                <a:uLnTx/>
                <a:uFillTx/>
                <a:latin typeface="Verdana"/>
                <a:ea typeface="+mn-ea"/>
                <a:cs typeface="+mn-cs"/>
              </a:rPr>
              <a:t> K., </a:t>
            </a:r>
            <a:r>
              <a:rPr kumimoji="0" lang="en-US" sz="1400" b="0" i="0" u="none" strike="noStrike" kern="1200" cap="none" spc="0" normalizeH="0" baseline="0" noProof="0">
                <a:ln>
                  <a:noFill/>
                </a:ln>
                <a:solidFill>
                  <a:srgbClr val="000000"/>
                </a:solidFill>
                <a:effectLst/>
                <a:uLnTx/>
                <a:uFillTx/>
                <a:latin typeface="Verdana"/>
                <a:ea typeface="+mn-ea"/>
                <a:cs typeface="+mn-cs"/>
              </a:rPr>
              <a:t>How Arm’s Total Compute solutions will power the next decade of compute</a:t>
            </a:r>
            <a:r>
              <a:rPr kumimoji="0" lang="hu-HU" sz="1400" b="0" i="0" u="none" strike="noStrike" kern="1200" cap="none" spc="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ARM </a:t>
            </a:r>
            <a:r>
              <a:rPr kumimoji="0" lang="hu-HU" sz="1400" b="0" i="0" u="none" strike="noStrike" kern="1200" cap="none" spc="0" normalizeH="0" baseline="0" noProof="0" err="1">
                <a:ln>
                  <a:noFill/>
                </a:ln>
                <a:solidFill>
                  <a:srgbClr val="000000"/>
                </a:solidFill>
                <a:effectLst/>
                <a:uLnTx/>
                <a:uFillTx/>
                <a:latin typeface="Verdana"/>
                <a:ea typeface="+mn-ea"/>
                <a:cs typeface="+mn-cs"/>
              </a:rPr>
              <a:t>Community</a:t>
            </a:r>
            <a:r>
              <a:rPr kumimoji="0" lang="hu-HU" sz="1400" b="0" i="0" u="none" strike="noStrike" kern="1200" cap="none" spc="0" normalizeH="0" baseline="0" noProof="0">
                <a:ln>
                  <a:noFill/>
                </a:ln>
                <a:solidFill>
                  <a:srgbClr val="000000"/>
                </a:solidFill>
                <a:effectLst/>
                <a:uLnTx/>
                <a:uFillTx/>
                <a:latin typeface="Verdana"/>
                <a:ea typeface="+mn-ea"/>
                <a:cs typeface="+mn-cs"/>
              </a:rPr>
              <a:t>, May 25 2021, https://community.arm.com/developer/ip-products/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processors</a:t>
            </a:r>
            <a:r>
              <a:rPr kumimoji="0" lang="hu-HU" sz="1400" b="0" i="0" u="none" strike="noStrike" kern="1200" cap="none" spc="0" normalizeH="0" baseline="0" noProof="0">
                <a:ln>
                  <a:noFill/>
                </a:ln>
                <a:solidFill>
                  <a:srgbClr val="000000"/>
                </a:solidFill>
                <a:effectLst/>
                <a:uLnTx/>
                <a:uFillTx/>
                <a:latin typeface="Verdana"/>
                <a:ea typeface="+mn-ea"/>
                <a:cs typeface="+mn-cs"/>
              </a:rPr>
              <a:t>/b/</a:t>
            </a:r>
            <a:r>
              <a:rPr kumimoji="0" lang="hu-HU" sz="1400" b="0" i="0" u="none" strike="noStrike" kern="1200" cap="none" spc="0" normalizeH="0" baseline="0" noProof="0" err="1">
                <a:ln>
                  <a:noFill/>
                </a:ln>
                <a:solidFill>
                  <a:srgbClr val="000000"/>
                </a:solidFill>
                <a:effectLst/>
                <a:uLnTx/>
                <a:uFillTx/>
                <a:latin typeface="Verdana"/>
                <a:ea typeface="+mn-ea"/>
                <a:cs typeface="+mn-cs"/>
              </a:rPr>
              <a:t>processors</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err="1">
                <a:ln>
                  <a:noFill/>
                </a:ln>
                <a:solidFill>
                  <a:srgbClr val="000000"/>
                </a:solidFill>
                <a:effectLst/>
                <a:uLnTx/>
                <a:uFillTx/>
                <a:latin typeface="Verdana"/>
                <a:ea typeface="+mn-ea"/>
                <a:cs typeface="+mn-cs"/>
              </a:rPr>
              <a:t>ip</a:t>
            </a:r>
            <a:r>
              <a:rPr kumimoji="0" lang="hu-HU" sz="1400" b="0" i="0" u="none" strike="noStrike" kern="1200" cap="none" spc="0" normalizeH="0" baseline="0" noProof="0">
                <a:ln>
                  <a:noFill/>
                </a:ln>
                <a:solidFill>
                  <a:srgbClr val="000000"/>
                </a:solidFill>
                <a:effectLst/>
                <a:uLnTx/>
                <a:uFillTx/>
                <a:latin typeface="Verdana"/>
                <a:ea typeface="+mn-ea"/>
                <a:cs typeface="+mn-cs"/>
              </a:rPr>
              <a:t>-blog/</a:t>
            </a:r>
            <a:r>
              <a:rPr kumimoji="0" lang="hu-HU" sz="1400" b="0" i="0" u="none" strike="noStrike" kern="1200" cap="none" spc="0" normalizeH="0" baseline="0" noProof="0" err="1">
                <a:ln>
                  <a:noFill/>
                </a:ln>
                <a:solidFill>
                  <a:srgbClr val="000000"/>
                </a:solidFill>
                <a:effectLst/>
                <a:uLnTx/>
                <a:uFillTx/>
                <a:latin typeface="Verdana"/>
                <a:ea typeface="+mn-ea"/>
                <a:cs typeface="+mn-cs"/>
              </a:rPr>
              <a:t>posts</a:t>
            </a:r>
            <a:r>
              <a:rPr kumimoji="0" lang="hu-HU"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err="1">
                <a:ln>
                  <a:noFill/>
                </a:ln>
                <a:solidFill>
                  <a:srgbClr val="000000"/>
                </a:solidFill>
                <a:effectLst/>
                <a:uLnTx/>
                <a:uFillTx/>
                <a:latin typeface="Verdana"/>
                <a:ea typeface="+mn-ea"/>
                <a:cs typeface="+mn-cs"/>
              </a:rPr>
              <a:t>total-compute-solutions</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7" name="Szövegdoboz 6"/>
          <p:cNvSpPr txBox="1"/>
          <p:nvPr/>
        </p:nvSpPr>
        <p:spPr>
          <a:xfrm>
            <a:off x="171537" y="2483895"/>
            <a:ext cx="8804141"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60</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Frumusanu</a:t>
            </a:r>
            <a:r>
              <a:rPr kumimoji="0" lang="hu-HU" sz="1400" b="0" i="0" u="none" strike="noStrike" kern="1200" cap="none" spc="0" normalizeH="0" baseline="0" noProof="0">
                <a:ln>
                  <a:noFill/>
                </a:ln>
                <a:solidFill>
                  <a:srgbClr val="000000"/>
                </a:solidFill>
                <a:effectLst/>
                <a:uLnTx/>
                <a:uFillTx/>
                <a:latin typeface="Verdana"/>
                <a:ea typeface="+mn-ea"/>
                <a:cs typeface="+mn-cs"/>
              </a:rPr>
              <a:t> A., </a:t>
            </a:r>
            <a:r>
              <a:rPr kumimoji="0" lang="hu-HU" sz="1400" b="0" i="0" u="none" strike="noStrike" kern="1200" cap="none" spc="0" normalizeH="0" baseline="0" noProof="0" err="1">
                <a:ln>
                  <a:noFill/>
                </a:ln>
                <a:solidFill>
                  <a:srgbClr val="000000"/>
                </a:solidFill>
                <a:effectLst/>
                <a:uLnTx/>
                <a:uFillTx/>
                <a:latin typeface="Verdana"/>
                <a:ea typeface="+mn-ea"/>
                <a:cs typeface="+mn-cs"/>
              </a:rPr>
              <a:t>Arm</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Announces</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Neoverse</a:t>
            </a:r>
            <a:r>
              <a:rPr kumimoji="0" lang="hu-HU" sz="1400" b="0" i="0" u="none" strike="noStrike" kern="1200" cap="none" spc="0" normalizeH="0" baseline="0" noProof="0">
                <a:ln>
                  <a:noFill/>
                </a:ln>
                <a:solidFill>
                  <a:srgbClr val="000000"/>
                </a:solidFill>
                <a:effectLst/>
                <a:uLnTx/>
                <a:uFillTx/>
                <a:latin typeface="Verdana"/>
                <a:ea typeface="+mn-ea"/>
                <a:cs typeface="+mn-cs"/>
              </a:rPr>
              <a:t> V1 &amp; N2 </a:t>
            </a:r>
            <a:r>
              <a:rPr kumimoji="0" lang="hu-HU" sz="1400" b="0" i="0" u="none" strike="noStrike" kern="1200" cap="none" spc="0" normalizeH="0" baseline="0" noProof="0" err="1">
                <a:ln>
                  <a:noFill/>
                </a:ln>
                <a:solidFill>
                  <a:srgbClr val="000000"/>
                </a:solidFill>
                <a:effectLst/>
                <a:uLnTx/>
                <a:uFillTx/>
                <a:latin typeface="Verdana"/>
                <a:ea typeface="+mn-ea"/>
                <a:cs typeface="+mn-cs"/>
              </a:rPr>
              <a:t>Infrastructure</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CPUs</a:t>
            </a:r>
            <a:r>
              <a:rPr kumimoji="0" lang="hu-HU" sz="1400" b="0" i="0" u="none" strike="noStrike" kern="1200" cap="none" spc="0" normalizeH="0" baseline="0" noProof="0">
                <a:ln>
                  <a:noFill/>
                </a:ln>
                <a:solidFill>
                  <a:srgbClr val="000000"/>
                </a:solidFill>
                <a:effectLst/>
                <a:uLnTx/>
                <a:uFillTx/>
                <a:latin typeface="Verdana"/>
                <a:ea typeface="+mn-ea"/>
                <a:cs typeface="+mn-cs"/>
              </a:rPr>
              <a:t>: +50% IPC, SVE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Server </a:t>
            </a:r>
            <a:r>
              <a:rPr kumimoji="0" lang="hu-HU" sz="1400" b="0" i="0" u="none" strike="noStrike" kern="1200" cap="none" spc="0" normalizeH="0" baseline="0" noProof="0" err="1">
                <a:ln>
                  <a:noFill/>
                </a:ln>
                <a:solidFill>
                  <a:srgbClr val="000000"/>
                </a:solidFill>
                <a:effectLst/>
                <a:uLnTx/>
                <a:uFillTx/>
                <a:latin typeface="Verdana"/>
                <a:ea typeface="+mn-ea"/>
                <a:cs typeface="+mn-cs"/>
              </a:rPr>
              <a:t>Cores</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AnandTech</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Sept</a:t>
            </a:r>
            <a:r>
              <a:rPr kumimoji="0" lang="hu-HU" sz="1400" b="0" i="0" u="none" strike="noStrike" kern="1200" cap="none" spc="0" normalizeH="0" baseline="0" noProof="0">
                <a:ln>
                  <a:noFill/>
                </a:ln>
                <a:solidFill>
                  <a:srgbClr val="000000"/>
                </a:solidFill>
                <a:effectLst/>
                <a:uLnTx/>
                <a:uFillTx/>
                <a:latin typeface="Verdana"/>
                <a:ea typeface="+mn-ea"/>
                <a:cs typeface="+mn-cs"/>
              </a:rPr>
              <a:t>. 22 2020, https://www.anandtech.com/show/16073/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arm-announces-neoverse-v1-n2</a:t>
            </a:r>
          </a:p>
        </p:txBody>
      </p:sp>
      <p:sp>
        <p:nvSpPr>
          <p:cNvPr id="8" name="Szövegdoboz 7"/>
          <p:cNvSpPr txBox="1"/>
          <p:nvPr/>
        </p:nvSpPr>
        <p:spPr>
          <a:xfrm>
            <a:off x="170775" y="3291365"/>
            <a:ext cx="9173024"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61</a:t>
            </a:r>
            <a:r>
              <a:rPr kumimoji="0" lang="en-US"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20" normalizeH="0" baseline="0" noProof="0" err="1">
                <a:ln>
                  <a:noFill/>
                </a:ln>
                <a:solidFill>
                  <a:srgbClr val="000000"/>
                </a:solidFill>
                <a:effectLst/>
                <a:uLnTx/>
                <a:uFillTx/>
                <a:latin typeface="Verdana"/>
                <a:ea typeface="+mn-ea"/>
                <a:cs typeface="+mn-cs"/>
              </a:rPr>
              <a:t>Shimpi</a:t>
            </a:r>
            <a:r>
              <a:rPr kumimoji="0" lang="hu-HU" sz="1400" b="0" i="0" u="none" strike="noStrike" kern="1200" cap="none" spc="-20" normalizeH="0" baseline="0" noProof="0">
                <a:ln>
                  <a:noFill/>
                </a:ln>
                <a:solidFill>
                  <a:srgbClr val="000000"/>
                </a:solidFill>
                <a:effectLst/>
                <a:uLnTx/>
                <a:uFillTx/>
                <a:latin typeface="Verdana"/>
                <a:ea typeface="+mn-ea"/>
                <a:cs typeface="+mn-cs"/>
              </a:rPr>
              <a:t> A.L., </a:t>
            </a:r>
            <a:r>
              <a:rPr kumimoji="0" lang="en-US" sz="1400" b="0" i="0" u="none" strike="noStrike" kern="1200" cap="none" spc="-20" normalizeH="0" baseline="0" noProof="0">
                <a:ln>
                  <a:noFill/>
                </a:ln>
                <a:solidFill>
                  <a:srgbClr val="000000"/>
                </a:solidFill>
                <a:effectLst/>
                <a:uLnTx/>
                <a:uFillTx/>
                <a:latin typeface="Verdana"/>
                <a:ea typeface="+mn-ea"/>
                <a:cs typeface="+mn-cs"/>
              </a:rPr>
              <a:t>AMD Discloses Bobcat &amp; Bulldozer Architectures at Hot Chips 2010</a:t>
            </a:r>
            <a:r>
              <a:rPr kumimoji="0" lang="hu-HU" sz="1400" b="0" i="0" u="none" strike="noStrike" kern="1200" cap="none" spc="-20" normalizeH="0" baseline="0" noProof="0">
                <a:ln>
                  <a:noFill/>
                </a:ln>
                <a:solidFill>
                  <a:srgbClr val="000000"/>
                </a:solidFill>
                <a:effectLst/>
                <a:uLnTx/>
                <a:uFillTx/>
                <a:latin typeface="Verdana"/>
                <a:ea typeface="+mn-ea"/>
                <a:cs typeface="+mn-cs"/>
              </a:rPr>
              <a:t>, </a:t>
            </a:r>
            <a:r>
              <a:rPr kumimoji="0" lang="hu-HU" sz="1400" b="0" i="0" u="none" strike="noStrike" kern="1200" cap="none" spc="-20" normalizeH="0" baseline="0" noProof="0" err="1">
                <a:ln>
                  <a:noFill/>
                </a:ln>
                <a:solidFill>
                  <a:srgbClr val="000000"/>
                </a:solidFill>
                <a:effectLst/>
                <a:uLnTx/>
                <a:uFillTx/>
                <a:latin typeface="Verdana"/>
                <a:ea typeface="+mn-ea"/>
                <a:cs typeface="+mn-cs"/>
              </a:rPr>
              <a:t>AnandTech</a:t>
            </a:r>
            <a:r>
              <a:rPr kumimoji="0" lang="hu-HU" sz="1400" b="0" i="0" u="none" strike="noStrike" kern="1200" cap="none" spc="-20" normalizeH="0" baseline="0" noProof="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Aug. 24 2010, https://www.anandtech.com/show/3863/amd-discloses-bobcat-bulldozer-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architectures-at-hot-chips-2010</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 name="Rectangle 1"/>
          <p:cNvSpPr/>
          <p:nvPr/>
        </p:nvSpPr>
        <p:spPr>
          <a:xfrm>
            <a:off x="161510" y="4021323"/>
            <a:ext cx="752917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6</a:t>
            </a:r>
            <a:r>
              <a:rPr kumimoji="0" lang="en-GB" sz="1400" b="0" i="0" u="none" strike="noStrike" kern="1200" cap="none" spc="0" normalizeH="0" baseline="0" noProof="0">
                <a:ln>
                  <a:noFill/>
                </a:ln>
                <a:solidFill>
                  <a:srgbClr val="000000"/>
                </a:solidFill>
                <a:effectLst/>
                <a:uLnTx/>
                <a:uFillTx/>
                <a:latin typeface="Verdana"/>
                <a:ea typeface="+mn-ea"/>
                <a:cs typeface="+mn-cs"/>
              </a:rPr>
              <a:t>2</a:t>
            </a:r>
            <a:r>
              <a:rPr kumimoji="0" lang="en-US" sz="1400" b="0" i="0" u="none" strike="noStrike" kern="1200" cap="none" spc="0" normalizeH="0" baseline="0" noProof="0">
                <a:ln>
                  <a:noFill/>
                </a:ln>
                <a:solidFill>
                  <a:srgbClr val="000000"/>
                </a:solidFill>
                <a:effectLst/>
                <a:uLnTx/>
                <a:uFillTx/>
                <a:latin typeface="Verdana"/>
                <a:ea typeface="+mn-ea"/>
                <a:cs typeface="+mn-cs"/>
              </a:rPr>
              <a:t>]: Sima D., </a:t>
            </a:r>
            <a:r>
              <a:rPr kumimoji="0" lang="en-GB" sz="1400" b="0" i="0" u="none" strike="noStrike" kern="1200" cap="none" spc="0" normalizeH="0" baseline="0" noProof="0">
                <a:ln>
                  <a:noFill/>
                </a:ln>
                <a:solidFill>
                  <a:srgbClr val="000000"/>
                </a:solidFill>
                <a:effectLst/>
                <a:uLnTx/>
                <a:uFillTx/>
                <a:latin typeface="Verdana"/>
                <a:ea typeface="+mn-ea"/>
                <a:cs typeface="+mn-cs"/>
              </a:rPr>
              <a:t>the Processor Families Knowledge Base, </a:t>
            </a:r>
            <a:r>
              <a:rPr kumimoji="0" lang="en-GB" sz="1400" b="0" i="0" u="none" strike="noStrike" kern="1200" cap="none" spc="0" normalizeH="0" baseline="0" noProof="0" err="1">
                <a:ln>
                  <a:noFill/>
                </a:ln>
                <a:solidFill>
                  <a:srgbClr val="000000"/>
                </a:solidFill>
                <a:effectLst/>
                <a:uLnTx/>
                <a:uFillTx/>
                <a:latin typeface="Verdana"/>
                <a:ea typeface="+mn-ea"/>
                <a:cs typeface="+mn-cs"/>
              </a:rPr>
              <a:t>Obuda</a:t>
            </a:r>
            <a:r>
              <a:rPr kumimoji="0" lang="en-GB" sz="1400" b="0" i="0" u="none" strike="noStrike" kern="1200" cap="none" spc="0" normalizeH="0" baseline="0" noProof="0">
                <a:ln>
                  <a:noFill/>
                </a:ln>
                <a:solidFill>
                  <a:srgbClr val="000000"/>
                </a:solidFill>
                <a:effectLst/>
                <a:uLnTx/>
                <a:uFillTx/>
                <a:latin typeface="Verdana"/>
                <a:ea typeface="+mn-ea"/>
                <a:cs typeface="+mn-cs"/>
              </a:rPr>
              <a:t> University,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Verdana"/>
                <a:ea typeface="+mn-ea"/>
                <a:cs typeface="+mn-cs"/>
              </a:rPr>
              <a:t>           </a:t>
            </a:r>
            <a:r>
              <a:rPr kumimoji="0" lang="en-GB" sz="1400" b="0" i="0" u="none" strike="noStrike" kern="1200" cap="none" spc="-20" normalizeH="0" baseline="0" noProof="0">
                <a:ln>
                  <a:noFill/>
                </a:ln>
                <a:solidFill>
                  <a:srgbClr val="000000"/>
                </a:solidFill>
                <a:effectLst/>
                <a:uLnTx/>
                <a:uFillTx/>
                <a:latin typeface="Verdana"/>
                <a:ea typeface="+mn-ea"/>
                <a:cs typeface="+mn-cs"/>
              </a:rPr>
              <a:t>https://users.nik.uni-buda.hu//sima/index.html</a:t>
            </a:r>
            <a:endParaRPr kumimoji="0" lang="en-GB" sz="1400" b="0" i="0" u="none" strike="noStrike" kern="1200" cap="none" spc="0" normalizeH="0" baseline="0" noProof="0">
              <a:ln>
                <a:noFill/>
              </a:ln>
              <a:solidFill>
                <a:srgbClr val="000000"/>
              </a:solidFill>
              <a:effectLst/>
              <a:uLnTx/>
              <a:uFillTx/>
              <a:latin typeface="Verdana"/>
              <a:ea typeface="+mn-ea"/>
              <a:cs typeface="+mn-cs"/>
            </a:endParaRPr>
          </a:p>
        </p:txBody>
      </p:sp>
      <p:sp>
        <p:nvSpPr>
          <p:cNvPr id="6" name="TextBox 5"/>
          <p:cNvSpPr txBox="1"/>
          <p:nvPr/>
        </p:nvSpPr>
        <p:spPr>
          <a:xfrm>
            <a:off x="152287" y="4644135"/>
            <a:ext cx="898880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[163]: </a:t>
            </a:r>
            <a:r>
              <a:rPr kumimoji="0" lang="hu-HU" sz="1400" b="0" i="0" u="none" strike="noStrike" kern="1200" cap="none" spc="0" normalizeH="0" baseline="0" noProof="0">
                <a:ln>
                  <a:noFill/>
                </a:ln>
                <a:solidFill>
                  <a:srgbClr val="000000"/>
                </a:solidFill>
                <a:effectLst/>
                <a:uLnTx/>
                <a:uFillTx/>
                <a:latin typeface="Verdana"/>
                <a:ea typeface="+mn-ea"/>
                <a:cs typeface="+mn-cs"/>
              </a:rPr>
              <a:t>Batten C., ECE 4750 Computer Architecture Intel Skylake,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20" normalizeH="0" baseline="0" noProof="0">
                <a:ln>
                  <a:noFill/>
                </a:ln>
                <a:solidFill>
                  <a:srgbClr val="000000"/>
                </a:solidFill>
                <a:effectLst/>
                <a:uLnTx/>
                <a:uFillTx/>
                <a:latin typeface="Verdana"/>
                <a:ea typeface="+mn-ea"/>
                <a:cs typeface="+mn-cs"/>
              </a:rPr>
              <a:t>            https://www.csl.cornell.edu/courses/ece4750/2016f/handouts/ece4750-section-skylake.pdf</a:t>
            </a:r>
          </a:p>
        </p:txBody>
      </p:sp>
      <p:sp>
        <p:nvSpPr>
          <p:cNvPr id="9" name="TextBox 8"/>
          <p:cNvSpPr txBox="1"/>
          <p:nvPr/>
        </p:nvSpPr>
        <p:spPr>
          <a:xfrm>
            <a:off x="126130" y="5229200"/>
            <a:ext cx="585846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[16</a:t>
            </a:r>
            <a:r>
              <a:rPr kumimoji="0" lang="hu-HU" sz="1400" b="0" i="0" u="none" strike="noStrike" kern="1200" cap="none" spc="0" normalizeH="0" baseline="0" noProof="0">
                <a:ln>
                  <a:noFill/>
                </a:ln>
                <a:solidFill>
                  <a:srgbClr val="000000"/>
                </a:solidFill>
                <a:effectLst/>
                <a:uLnTx/>
                <a:uFillTx/>
                <a:latin typeface="Verdana"/>
                <a:ea typeface="+mn-ea"/>
                <a:cs typeface="+mn-cs"/>
              </a:rPr>
              <a:t>4</a:t>
            </a:r>
            <a:r>
              <a:rPr kumimoji="0" lang="en-US" sz="1400" b="0" i="0" u="none" strike="noStrike" kern="1200" cap="none" spc="0" normalizeH="0" baseline="0" noProof="0">
                <a:ln>
                  <a:noFill/>
                </a:ln>
                <a:solidFill>
                  <a:srgbClr val="000000"/>
                </a:solidFill>
                <a:effectLst/>
                <a:uLnTx/>
                <a:uFillTx/>
                <a:latin typeface="Verdana"/>
                <a:ea typeface="+mn-ea"/>
                <a:cs typeface="+mn-cs"/>
              </a:rPr>
              <a:t>]: What is Intel AVX-512?</a:t>
            </a:r>
            <a:r>
              <a:rPr kumimoji="0" lang="hu-HU" sz="1400" b="0" i="0" u="none" strike="noStrike" kern="1200" cap="none" spc="0" normalizeH="0" baseline="0" noProof="0">
                <a:ln>
                  <a:noFill/>
                </a:ln>
                <a:solidFill>
                  <a:srgbClr val="000000"/>
                </a:solidFill>
                <a:effectLst/>
                <a:uLnTx/>
                <a:uFillTx/>
                <a:latin typeface="Verdana"/>
                <a:ea typeface="+mn-ea"/>
                <a:cs typeface="+mn-cs"/>
              </a:rPr>
              <a:t>, URTech, Nov. 2 2017,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en-US" sz="1400" b="0" i="0" u="none" strike="noStrike" kern="1200" cap="none" spc="0" normalizeH="0" baseline="0" noProof="0">
                <a:ln>
                  <a:noFill/>
                </a:ln>
                <a:solidFill>
                  <a:srgbClr val="000000"/>
                </a:solidFill>
                <a:effectLst/>
                <a:uLnTx/>
                <a:uFillTx/>
                <a:latin typeface="Verdana"/>
                <a:ea typeface="+mn-ea"/>
                <a:cs typeface="+mn-cs"/>
              </a:rPr>
              <a:t>https://www.urtech.ca/2017/11/solved-intel-avx-512/</a:t>
            </a:r>
          </a:p>
        </p:txBody>
      </p:sp>
      <p:sp>
        <p:nvSpPr>
          <p:cNvPr id="10" name="TextBox 9"/>
          <p:cNvSpPr txBox="1"/>
          <p:nvPr/>
        </p:nvSpPr>
        <p:spPr>
          <a:xfrm>
            <a:off x="116505" y="5769260"/>
            <a:ext cx="8889100"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Verdana"/>
                <a:ea typeface="+mn-ea"/>
                <a:cs typeface="+mn-cs"/>
              </a:rPr>
              <a:t>[165]: ARM unveils Cortex-X2, A710, A510, new Mali GPUs as it prepares to go 64-bit 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Verdana"/>
                <a:ea typeface="+mn-ea"/>
                <a:cs typeface="+mn-cs"/>
              </a:rPr>
              <a:t>            GSM Arena, 25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Verdana"/>
                <a:ea typeface="+mn-ea"/>
                <a:cs typeface="+mn-cs"/>
              </a:rPr>
              <a:t>            https://www.gsmarena.com/arm_unveils_new_cpu_and_gpu_cores_including_an_a55_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Verdana"/>
                <a:ea typeface="+mn-ea"/>
                <a:cs typeface="+mn-cs"/>
              </a:rPr>
              <a:t>            replacement_as_it_prepares_to_go_64bit_only-news-49288.php</a:t>
            </a:r>
          </a:p>
        </p:txBody>
      </p:sp>
    </p:spTree>
    <p:extLst>
      <p:ext uri="{BB962C8B-B14F-4D97-AF65-F5344CB8AC3E}">
        <p14:creationId xmlns:p14="http://schemas.microsoft.com/office/powerpoint/2010/main" val="24736801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869109" cy="738664"/>
          </a:xfrm>
          <a:prstGeom prst="rect">
            <a:avLst/>
          </a:prstGeom>
          <a:noFill/>
        </p:spPr>
        <p:txBody>
          <a:bodyPr wrap="square" rtlCol="0">
            <a:spAutoFit/>
          </a:bodyPr>
          <a:lstStyle/>
          <a:p>
            <a:pPr marL="801688" lvl="0" indent="-801688">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lang="hu-HU" sz="1400">
                <a:solidFill>
                  <a:srgbClr val="000000"/>
                </a:solidFill>
                <a:latin typeface="Verdana"/>
              </a:rPr>
              <a:t>66</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lang="hu-HU" sz="1400">
                <a:solidFill>
                  <a:srgbClr val="000000"/>
                </a:solidFill>
              </a:rPr>
              <a:t> https://www.statista.com/statistics/1131983/arm-based-chip-unit-shipments-as-reported-by-licensees-worldwide/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a:ea typeface="+mn-ea"/>
              <a:cs typeface="+mn-cs"/>
            </a:endParaRPr>
          </a:p>
        </p:txBody>
      </p:sp>
      <p:sp>
        <p:nvSpPr>
          <p:cNvPr id="11"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21</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t>
            </a:r>
          </a:p>
        </p:txBody>
      </p:sp>
      <p:sp>
        <p:nvSpPr>
          <p:cNvPr id="5" name="TextBox 4"/>
          <p:cNvSpPr txBox="1"/>
          <p:nvPr/>
        </p:nvSpPr>
        <p:spPr>
          <a:xfrm>
            <a:off x="168190" y="1196752"/>
            <a:ext cx="8040214" cy="738664"/>
          </a:xfrm>
          <a:prstGeom prst="rect">
            <a:avLst/>
          </a:prstGeom>
          <a:noFill/>
        </p:spPr>
        <p:txBody>
          <a:bodyPr wrap="square" rtlCol="0">
            <a:spAutoFit/>
          </a:bodyPr>
          <a:lstStyle/>
          <a:p>
            <a:pPr marL="801688" lvl="0" indent="-801688">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lang="hu-HU" sz="1400">
                <a:solidFill>
                  <a:srgbClr val="000000"/>
                </a:solidFill>
                <a:latin typeface="Verdana"/>
              </a:rPr>
              <a:t>67</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Shilov</a:t>
            </a:r>
            <a:r>
              <a:rPr kumimoji="0" lang="hu-HU" sz="1400" b="0" i="0" u="none" strike="noStrike" kern="1200" cap="none" spc="0" normalizeH="0" baseline="0" noProof="0">
                <a:ln>
                  <a:noFill/>
                </a:ln>
                <a:solidFill>
                  <a:srgbClr val="000000"/>
                </a:solidFill>
                <a:effectLst/>
                <a:uLnTx/>
                <a:uFillTx/>
                <a:latin typeface="Verdana"/>
                <a:ea typeface="+mn-ea"/>
                <a:cs typeface="+mn-cs"/>
              </a:rPr>
              <a:t> A.; </a:t>
            </a:r>
            <a:r>
              <a:rPr lang="en-US" sz="1400">
                <a:solidFill>
                  <a:srgbClr val="000000"/>
                </a:solidFill>
              </a:rPr>
              <a:t>Over 200 Billion Arm-Based Chips Shipped</a:t>
            </a:r>
            <a:r>
              <a:rPr lang="hu-HU" sz="1400">
                <a:solidFill>
                  <a:srgbClr val="000000"/>
                </a:solidFill>
              </a:rPr>
              <a:t>;tomshardware.com; </a:t>
            </a:r>
            <a:r>
              <a:rPr lang="hu-HU" sz="1400" err="1">
                <a:solidFill>
                  <a:srgbClr val="000000"/>
                </a:solidFill>
              </a:rPr>
              <a:t>October</a:t>
            </a:r>
            <a:r>
              <a:rPr lang="hu-HU" sz="1400">
                <a:solidFill>
                  <a:srgbClr val="000000"/>
                </a:solidFill>
              </a:rPr>
              <a:t> 20, 2021; https://www.tomshardware.com/news/over-200-billion-of-arm-chips-shipped</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7" name="Szövegdoboz 6"/>
          <p:cNvSpPr txBox="1"/>
          <p:nvPr/>
        </p:nvSpPr>
        <p:spPr>
          <a:xfrm>
            <a:off x="171537" y="1988840"/>
            <a:ext cx="8793076" cy="523220"/>
          </a:xfrm>
          <a:prstGeom prst="rect">
            <a:avLst/>
          </a:prstGeom>
          <a:noFill/>
        </p:spPr>
        <p:txBody>
          <a:bodyPr wrap="square" rtlCol="0">
            <a:spAutoFit/>
          </a:bodyPr>
          <a:lstStyle/>
          <a:p>
            <a:pPr lvl="0">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68</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lang="hu-HU" sz="1400">
                <a:solidFill>
                  <a:srgbClr val="000000"/>
                </a:solidFill>
              </a:rPr>
              <a:t> http://reds.heig-vd.ch/share/cours/reco/documents/thehistoryofthearmarchitecture.pdf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a:ea typeface="+mn-ea"/>
              <a:cs typeface="+mn-cs"/>
            </a:endParaRPr>
          </a:p>
        </p:txBody>
      </p:sp>
      <p:sp>
        <p:nvSpPr>
          <p:cNvPr id="8" name="Szövegdoboz 7"/>
          <p:cNvSpPr txBox="1"/>
          <p:nvPr/>
        </p:nvSpPr>
        <p:spPr>
          <a:xfrm>
            <a:off x="170776" y="2420888"/>
            <a:ext cx="8793838" cy="738664"/>
          </a:xfrm>
          <a:prstGeom prst="rect">
            <a:avLst/>
          </a:prstGeom>
          <a:noFill/>
        </p:spPr>
        <p:txBody>
          <a:bodyPr wrap="square" rtlCol="0">
            <a:spAutoFit/>
          </a:bodyPr>
          <a:lstStyle/>
          <a:p>
            <a:pPr marL="806450" lvl="0" indent="-806450">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69</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lang="en-US" sz="1400">
                <a:solidFill>
                  <a:srgbClr val="000000"/>
                </a:solidFill>
              </a:rPr>
              <a:t>NVIDIA and </a:t>
            </a:r>
            <a:r>
              <a:rPr lang="en-US" sz="1400" err="1">
                <a:solidFill>
                  <a:srgbClr val="000000"/>
                </a:solidFill>
              </a:rPr>
              <a:t>SoftBank</a:t>
            </a:r>
            <a:r>
              <a:rPr lang="en-US" sz="1400">
                <a:solidFill>
                  <a:srgbClr val="000000"/>
                </a:solidFill>
              </a:rPr>
              <a:t> Group Announce Termination of NVIDIA’s Acquisition of Arm Limited</a:t>
            </a:r>
            <a:r>
              <a:rPr lang="hu-HU" sz="1400">
                <a:solidFill>
                  <a:srgbClr val="000000"/>
                </a:solidFill>
              </a:rPr>
              <a:t>; </a:t>
            </a:r>
            <a:r>
              <a:rPr lang="hu-HU" sz="1400" err="1">
                <a:solidFill>
                  <a:srgbClr val="000000"/>
                </a:solidFill>
              </a:rPr>
              <a:t>nvidianews</a:t>
            </a:r>
            <a:r>
              <a:rPr lang="hu-HU" sz="1400">
                <a:solidFill>
                  <a:srgbClr val="000000"/>
                </a:solidFill>
              </a:rPr>
              <a:t>; </a:t>
            </a:r>
            <a:r>
              <a:rPr lang="hu-HU" sz="1400" err="1">
                <a:solidFill>
                  <a:srgbClr val="000000"/>
                </a:solidFill>
              </a:rPr>
              <a:t>February</a:t>
            </a:r>
            <a:r>
              <a:rPr lang="hu-HU" sz="1400">
                <a:solidFill>
                  <a:srgbClr val="000000"/>
                </a:solidFill>
              </a:rPr>
              <a:t> 7. 2022.; https://nvidianews.nvidia.com/news/nvidia-and-softbank-group-announce-termination-of-nvidias-acquisition-of-arm-limited</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 name="Rectangle 1"/>
          <p:cNvSpPr/>
          <p:nvPr/>
        </p:nvSpPr>
        <p:spPr>
          <a:xfrm>
            <a:off x="161510" y="3248980"/>
            <a:ext cx="8803103" cy="954107"/>
          </a:xfrm>
          <a:prstGeom prst="rect">
            <a:avLst/>
          </a:prstGeom>
        </p:spPr>
        <p:txBody>
          <a:bodyPr wrap="square">
            <a:spAutoFit/>
          </a:bodyPr>
          <a:lstStyle/>
          <a:p>
            <a:pPr lvl="0">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lang="hu-HU" sz="1400">
                <a:solidFill>
                  <a:srgbClr val="000000"/>
                </a:solidFill>
                <a:latin typeface="Verdana"/>
              </a:rPr>
              <a:t>70</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lang="en-US" sz="1400">
                <a:solidFill>
                  <a:srgbClr val="000000"/>
                </a:solidFill>
              </a:rPr>
              <a:t>Intel 64 and IA-32 Architectures Software Developer’s Manual Volume 1: Basic </a:t>
            </a:r>
          </a:p>
          <a:p>
            <a:pPr lvl="0">
              <a:defRPr/>
            </a:pPr>
            <a:r>
              <a:rPr lang="en-US" sz="1400">
                <a:solidFill>
                  <a:srgbClr val="000000"/>
                </a:solidFill>
              </a:rPr>
              <a:t>            Architecture, Order Number: 253665-067US, May 2018,</a:t>
            </a:r>
          </a:p>
          <a:p>
            <a:pPr lvl="0">
              <a:defRPr/>
            </a:pPr>
            <a:r>
              <a:rPr lang="en-US" sz="1400">
                <a:solidFill>
                  <a:srgbClr val="000000"/>
                </a:solidFill>
              </a:rPr>
              <a:t>            http://kib.kiev.ua/x86docs/SDMs/253665-067.pdf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Verdana"/>
              <a:ea typeface="+mn-ea"/>
              <a:cs typeface="+mn-cs"/>
            </a:endParaRPr>
          </a:p>
        </p:txBody>
      </p:sp>
      <p:sp>
        <p:nvSpPr>
          <p:cNvPr id="6" name="TextBox 5"/>
          <p:cNvSpPr txBox="1"/>
          <p:nvPr/>
        </p:nvSpPr>
        <p:spPr>
          <a:xfrm>
            <a:off x="152288" y="4077072"/>
            <a:ext cx="8812326" cy="738664"/>
          </a:xfrm>
          <a:prstGeom prst="rect">
            <a:avLst/>
          </a:prstGeom>
          <a:noFill/>
        </p:spPr>
        <p:txBody>
          <a:bodyPr wrap="square" rtlCol="0">
            <a:spAutoFit/>
          </a:bodyPr>
          <a:lstStyle/>
          <a:p>
            <a:pPr marL="806450" lvl="0" indent="-806450">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71</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lang="en-US" sz="1400">
                <a:solidFill>
                  <a:srgbClr val="000000"/>
                </a:solidFill>
              </a:rPr>
              <a:t>Arm® Architecture Reference Manual for A-profile architecture ARM DDI 0487H.a (ID020222),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400" b="0" i="0" u="none" strike="noStrike" kern="1200" cap="none" spc="-20" normalizeH="0" baseline="0" noProof="0">
              <a:ln>
                <a:noFill/>
              </a:ln>
              <a:solidFill>
                <a:srgbClr val="000000"/>
              </a:solidFill>
              <a:effectLst/>
              <a:uLnTx/>
              <a:uFillTx/>
              <a:latin typeface="Verdana"/>
              <a:ea typeface="+mn-ea"/>
              <a:cs typeface="+mn-cs"/>
            </a:endParaRPr>
          </a:p>
        </p:txBody>
      </p:sp>
      <p:sp>
        <p:nvSpPr>
          <p:cNvPr id="9" name="TextBox 8"/>
          <p:cNvSpPr txBox="1"/>
          <p:nvPr/>
        </p:nvSpPr>
        <p:spPr>
          <a:xfrm>
            <a:off x="126130" y="4617132"/>
            <a:ext cx="8838483" cy="954107"/>
          </a:xfrm>
          <a:prstGeom prst="rect">
            <a:avLst/>
          </a:prstGeom>
          <a:noFill/>
        </p:spPr>
        <p:txBody>
          <a:bodyPr wrap="square" rtlCol="0">
            <a:spAutoFit/>
          </a:bodyPr>
          <a:lstStyle/>
          <a:p>
            <a:pPr marL="806450" lvl="0" indent="-806450" fontAlgn="base">
              <a:spcBef>
                <a:spcPct val="0"/>
              </a:spcBef>
              <a:spcAft>
                <a:spcPct val="0"/>
              </a:spcAft>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kumimoji="0" lang="hu-HU" sz="1400" b="0" i="0" u="none" strike="noStrike" kern="1200" cap="none" spc="0" normalizeH="0" baseline="0" noProof="0">
                <a:ln>
                  <a:noFill/>
                </a:ln>
                <a:solidFill>
                  <a:srgbClr val="000000"/>
                </a:solidFill>
                <a:effectLst/>
                <a:uLnTx/>
                <a:uFillTx/>
                <a:latin typeface="Verdana"/>
                <a:ea typeface="+mn-ea"/>
                <a:cs typeface="+mn-cs"/>
              </a:rPr>
              <a:t>72</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lang="en-US" sz="1400">
                <a:solidFill>
                  <a:srgbClr val="000000"/>
                </a:solidFill>
              </a:rPr>
              <a:t>Anderson M., ARM Neon Instruction Set and Why You Should Care, Presentation on Embedded Linux Conference, April 11-13, 2011, San Francisco, </a:t>
            </a:r>
          </a:p>
          <a:p>
            <a:pPr marL="806450" lvl="0" fontAlgn="base">
              <a:spcBef>
                <a:spcPct val="0"/>
              </a:spcBef>
              <a:spcAft>
                <a:spcPct val="0"/>
              </a:spcAft>
              <a:defRPr/>
            </a:pPr>
            <a:r>
              <a:rPr lang="en-US" sz="1400">
                <a:solidFill>
                  <a:srgbClr val="000000"/>
                </a:solidFill>
              </a:rPr>
              <a:t>https://elinux.org/images/4/40/Elc2011_anderson_arm.pdf</a:t>
            </a:r>
          </a:p>
          <a:p>
            <a:pPr marL="806450" marR="0" lvl="0" indent="-80645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0" name="TextBox 9"/>
          <p:cNvSpPr txBox="1"/>
          <p:nvPr/>
        </p:nvSpPr>
        <p:spPr>
          <a:xfrm>
            <a:off x="116506" y="5481228"/>
            <a:ext cx="8848108" cy="954107"/>
          </a:xfrm>
          <a:prstGeom prst="rect">
            <a:avLst/>
          </a:prstGeom>
          <a:noFill/>
        </p:spPr>
        <p:txBody>
          <a:bodyPr wrap="square" rtlCol="0">
            <a:spAutoFit/>
          </a:bodyPr>
          <a:lstStyle/>
          <a:p>
            <a:pPr marL="806450" lvl="0" indent="-806450">
              <a:defRPr/>
            </a:pPr>
            <a:r>
              <a:rPr lang="hu-HU" sz="1400">
                <a:solidFill>
                  <a:srgbClr val="000000"/>
                </a:solidFill>
              </a:rPr>
              <a:t>[173]: </a:t>
            </a:r>
            <a:r>
              <a:rPr lang="hu-HU" sz="1400" err="1">
                <a:solidFill>
                  <a:srgbClr val="000000"/>
                </a:solidFill>
              </a:rPr>
              <a:t>Frumusanu</a:t>
            </a:r>
            <a:r>
              <a:rPr lang="hu-HU" sz="1400">
                <a:solidFill>
                  <a:srgbClr val="000000"/>
                </a:solidFill>
              </a:rPr>
              <a:t> A.; </a:t>
            </a:r>
            <a:r>
              <a:rPr lang="en-US" sz="1400">
                <a:solidFill>
                  <a:srgbClr val="000000"/>
                </a:solidFill>
              </a:rPr>
              <a:t>Arm Announces </a:t>
            </a:r>
            <a:r>
              <a:rPr lang="en-US" sz="1400" err="1">
                <a:solidFill>
                  <a:srgbClr val="000000"/>
                </a:solidFill>
              </a:rPr>
              <a:t>Neoverse</a:t>
            </a:r>
            <a:r>
              <a:rPr lang="en-US" sz="1400">
                <a:solidFill>
                  <a:srgbClr val="000000"/>
                </a:solidFill>
              </a:rPr>
              <a:t> V1, N2 Platforms &amp; CPUs, CMN-700 Mesh: More Performance, More Cores, More Flexibility</a:t>
            </a:r>
            <a:r>
              <a:rPr lang="hu-HU" sz="1400">
                <a:solidFill>
                  <a:srgbClr val="000000"/>
                </a:solidFill>
              </a:rPr>
              <a:t>; anadetech.com; </a:t>
            </a:r>
            <a:r>
              <a:rPr lang="hu-HU" sz="1400" err="1">
                <a:solidFill>
                  <a:srgbClr val="000000"/>
                </a:solidFill>
              </a:rPr>
              <a:t>April</a:t>
            </a:r>
            <a:r>
              <a:rPr lang="hu-HU" sz="1400">
                <a:solidFill>
                  <a:srgbClr val="000000"/>
                </a:solidFill>
              </a:rPr>
              <a:t> 27. 2021.; https://www.anandtech.com/Show/Index/16640?cPage=4&amp;all=False&amp;sort=0&amp;page=5&amp;slug=arm-announces-neoverse-v1-n2-platforms-cpus-cmn700-mesh </a:t>
            </a:r>
            <a:endParaRPr kumimoji="0" lang="en-GB" sz="14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88230498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869109" cy="523220"/>
          </a:xfrm>
          <a:prstGeom prst="rect">
            <a:avLst/>
          </a:prstGeom>
          <a:noFill/>
        </p:spPr>
        <p:txBody>
          <a:bodyPr wrap="square" rtlCol="0">
            <a:spAutoFit/>
          </a:bodyPr>
          <a:lstStyle/>
          <a:p>
            <a:pPr marL="801688" lvl="0" indent="-801688">
              <a:defRPr/>
            </a:pPr>
            <a:r>
              <a:rPr lang="hu-HU" sz="1400">
                <a:solidFill>
                  <a:srgbClr val="000000"/>
                </a:solidFill>
              </a:rPr>
              <a:t>[174]: </a:t>
            </a:r>
            <a:r>
              <a:rPr lang="en-US" sz="1400">
                <a:solidFill>
                  <a:srgbClr val="000000"/>
                </a:solidFill>
              </a:rPr>
              <a:t>Understanding the Armv8.x and Armv9.x extensions, Issue 2.1,ARM, 102378, 2021</a:t>
            </a:r>
          </a:p>
          <a:p>
            <a:pPr marL="806450" lvl="0">
              <a:defRPr/>
            </a:pPr>
            <a:r>
              <a:rPr lang="en-US" sz="1400">
                <a:solidFill>
                  <a:srgbClr val="000000"/>
                </a:solidFill>
              </a:rPr>
              <a:t>https://documentation-service.arm.com/static/618bfdbbf45f0b1fbf3a7d58?token=</a:t>
            </a:r>
          </a:p>
        </p:txBody>
      </p:sp>
      <p:sp>
        <p:nvSpPr>
          <p:cNvPr id="11"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6. References (</a:t>
            </a:r>
            <a:r>
              <a:rPr kumimoji="0" lang="hu-HU"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22</a:t>
            </a:r>
            <a:r>
              <a:rPr kumimoji="0" lang="en-US" sz="1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t>
            </a:r>
          </a:p>
        </p:txBody>
      </p:sp>
      <p:sp>
        <p:nvSpPr>
          <p:cNvPr id="5" name="TextBox 4"/>
          <p:cNvSpPr txBox="1"/>
          <p:nvPr/>
        </p:nvSpPr>
        <p:spPr>
          <a:xfrm>
            <a:off x="168190" y="1196752"/>
            <a:ext cx="8040214" cy="738664"/>
          </a:xfrm>
          <a:prstGeom prst="rect">
            <a:avLst/>
          </a:prstGeom>
          <a:noFill/>
        </p:spPr>
        <p:txBody>
          <a:bodyPr wrap="square" rtlCol="0">
            <a:spAutoFit/>
          </a:bodyPr>
          <a:lstStyle/>
          <a:p>
            <a:pPr marL="801688" lvl="0" indent="-801688">
              <a:defRPr/>
            </a:pPr>
            <a:r>
              <a:rPr lang="hu-HU" sz="1400">
                <a:solidFill>
                  <a:srgbClr val="000000"/>
                </a:solidFill>
              </a:rPr>
              <a:t>[175]: </a:t>
            </a:r>
            <a:r>
              <a:rPr lang="hu-HU" sz="1400" err="1">
                <a:solidFill>
                  <a:srgbClr val="000000"/>
                </a:solidFill>
              </a:rPr>
              <a:t>Triggs</a:t>
            </a:r>
            <a:r>
              <a:rPr lang="hu-HU" sz="1400">
                <a:solidFill>
                  <a:srgbClr val="000000"/>
                </a:solidFill>
              </a:rPr>
              <a:t> R.; </a:t>
            </a:r>
            <a:r>
              <a:rPr lang="en-US" sz="1400">
                <a:solidFill>
                  <a:srgbClr val="000000"/>
                </a:solidFill>
              </a:rPr>
              <a:t>Arm Cortex-X1 and Cortex-A78 CPUs: Big cores with big differences</a:t>
            </a:r>
            <a:r>
              <a:rPr lang="hu-HU" sz="1400">
                <a:solidFill>
                  <a:srgbClr val="000000"/>
                </a:solidFill>
              </a:rPr>
              <a:t>; androidauthority.com; May 26. 2020.; https://www.androidauthority.com/arm-cortex-x1-cortex-a78-1119666/</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7" name="Szövegdoboz 6"/>
          <p:cNvSpPr txBox="1"/>
          <p:nvPr/>
        </p:nvSpPr>
        <p:spPr>
          <a:xfrm>
            <a:off x="171537" y="1988840"/>
            <a:ext cx="8793076" cy="954107"/>
          </a:xfrm>
          <a:prstGeom prst="rect">
            <a:avLst/>
          </a:prstGeom>
          <a:noFill/>
        </p:spPr>
        <p:txBody>
          <a:bodyPr wrap="square" rtlCol="0">
            <a:spAutoFit/>
          </a:bodyPr>
          <a:lstStyle/>
          <a:p>
            <a:pPr marL="806450" indent="-806450">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lang="hu-HU" sz="1400">
                <a:solidFill>
                  <a:srgbClr val="000000"/>
                </a:solidFill>
                <a:latin typeface="Verdana"/>
              </a:rPr>
              <a:t>76</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lang="en-US" sz="1400">
                <a:solidFill>
                  <a:srgbClr val="000000"/>
                </a:solidFill>
              </a:rPr>
              <a:t>The Qualcomm Snapdragon 888 has been officially introduced: It will be the most powerful 5G chip in the world</a:t>
            </a:r>
            <a:r>
              <a:rPr lang="hu-HU" sz="1400">
                <a:solidFill>
                  <a:srgbClr val="000000"/>
                </a:solidFill>
              </a:rPr>
              <a:t>; chinaplanets.com; 08 December 2020.; https://chinaplanets.com/qualcomm-snapdragon-888-official/</a:t>
            </a:r>
            <a:endParaRPr lang="en-US" sz="1400">
              <a:solidFill>
                <a:srgbClr val="000000"/>
              </a:solidFill>
            </a:endParaRPr>
          </a:p>
          <a:p>
            <a:pPr lvl="0">
              <a:defRPr/>
            </a:pPr>
            <a:endParaRPr kumimoji="0" lang="hu-HU" sz="1400" b="0" i="0" u="none" strike="noStrike" kern="1200" cap="none" spc="0" normalizeH="0" baseline="0" noProof="0">
              <a:ln>
                <a:noFill/>
              </a:ln>
              <a:solidFill>
                <a:srgbClr val="000000"/>
              </a:solidFill>
              <a:effectLst/>
              <a:uLnTx/>
              <a:uFillTx/>
              <a:latin typeface="Verdana"/>
              <a:ea typeface="+mn-ea"/>
              <a:cs typeface="+mn-cs"/>
            </a:endParaRPr>
          </a:p>
        </p:txBody>
      </p:sp>
      <p:sp>
        <p:nvSpPr>
          <p:cNvPr id="8" name="Szövegdoboz 7"/>
          <p:cNvSpPr txBox="1"/>
          <p:nvPr/>
        </p:nvSpPr>
        <p:spPr>
          <a:xfrm>
            <a:off x="170776" y="2791151"/>
            <a:ext cx="8793838" cy="954107"/>
          </a:xfrm>
          <a:prstGeom prst="rect">
            <a:avLst/>
          </a:prstGeom>
          <a:noFill/>
        </p:spPr>
        <p:txBody>
          <a:bodyPr wrap="square" rtlCol="0">
            <a:spAutoFit/>
          </a:bodyPr>
          <a:lstStyle/>
          <a:p>
            <a:pPr marL="806450" lvl="0" indent="-806450">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[1</a:t>
            </a:r>
            <a:r>
              <a:rPr lang="hu-HU" sz="1400" dirty="0">
                <a:solidFill>
                  <a:srgbClr val="000000"/>
                </a:solidFill>
                <a:latin typeface="Verdana"/>
              </a:rPr>
              <a:t>77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hu-HU" sz="1400" b="0" i="0" u="none" strike="noStrike" kern="1200" cap="none" spc="0" normalizeH="0" baseline="0" noProof="0" dirty="0">
                <a:ln>
                  <a:noFill/>
                </a:ln>
                <a:solidFill>
                  <a:srgbClr val="000000"/>
                </a:solidFill>
                <a:effectLst/>
                <a:uLnTx/>
                <a:uFillTx/>
                <a:latin typeface="Verdana"/>
                <a:ea typeface="+mn-ea"/>
                <a:cs typeface="+mn-cs"/>
              </a:rPr>
              <a:t> </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Frumusanu</a:t>
            </a:r>
            <a:r>
              <a:rPr kumimoji="0" lang="hu-HU" sz="1400" b="0" i="0" u="none" strike="noStrike" kern="1200" cap="none" spc="0" normalizeH="0" baseline="0" noProof="0" dirty="0">
                <a:ln>
                  <a:noFill/>
                </a:ln>
                <a:solidFill>
                  <a:srgbClr val="000000"/>
                </a:solidFill>
                <a:effectLst/>
                <a:uLnTx/>
                <a:uFillTx/>
                <a:latin typeface="Verdana"/>
                <a:ea typeface="+mn-ea"/>
                <a:cs typeface="+mn-cs"/>
              </a:rPr>
              <a:t> A.; </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Arm</a:t>
            </a:r>
            <a:r>
              <a:rPr kumimoji="0" lang="hu-HU" sz="1400" b="0" i="0" u="none" strike="noStrike" kern="1200" cap="none" spc="0" normalizeH="0" baseline="0" noProof="0" dirty="0">
                <a:ln>
                  <a:noFill/>
                </a:ln>
                <a:solidFill>
                  <a:srgbClr val="000000"/>
                </a:solidFill>
                <a:effectLst/>
                <a:uLnTx/>
                <a:uFillTx/>
                <a:latin typeface="Verdana"/>
                <a:ea typeface="+mn-ea"/>
                <a:cs typeface="+mn-cs"/>
              </a:rPr>
              <a:t> </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Announces</a:t>
            </a:r>
            <a:r>
              <a:rPr kumimoji="0" lang="hu-HU" sz="1400" b="0" i="0" u="none" strike="noStrike" kern="1200" cap="none" spc="0" normalizeH="0" baseline="0" noProof="0" dirty="0">
                <a:ln>
                  <a:noFill/>
                </a:ln>
                <a:solidFill>
                  <a:srgbClr val="000000"/>
                </a:solidFill>
                <a:effectLst/>
                <a:uLnTx/>
                <a:uFillTx/>
                <a:latin typeface="Verdana"/>
                <a:ea typeface="+mn-ea"/>
                <a:cs typeface="+mn-cs"/>
              </a:rPr>
              <a:t> Mobile Armv9 CPU </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Microarchitectures</a:t>
            </a:r>
            <a:r>
              <a:rPr kumimoji="0" lang="hu-HU" sz="1400" b="0" i="0" u="none" strike="noStrike" kern="1200" cap="none" spc="0" normalizeH="0" baseline="0" noProof="0" dirty="0">
                <a:ln>
                  <a:noFill/>
                </a:ln>
                <a:solidFill>
                  <a:srgbClr val="000000"/>
                </a:solidFill>
                <a:effectLst/>
                <a:uLnTx/>
                <a:uFillTx/>
                <a:latin typeface="Verdana"/>
                <a:ea typeface="+mn-ea"/>
                <a:cs typeface="+mn-cs"/>
              </a:rPr>
              <a:t>: Cortex-X2, Cortex-A710&amp;Cortex-A510.; anadtech.com;</a:t>
            </a:r>
            <a:r>
              <a:rPr kumimoji="0" lang="hu-HU" sz="1400" b="0" i="0" u="none" strike="noStrike" kern="1200" cap="none" spc="0" normalizeH="0" noProof="0" dirty="0">
                <a:ln>
                  <a:noFill/>
                </a:ln>
                <a:solidFill>
                  <a:srgbClr val="000000"/>
                </a:solidFill>
                <a:effectLst/>
                <a:uLnTx/>
                <a:uFillTx/>
                <a:latin typeface="Verdana"/>
                <a:ea typeface="+mn-ea"/>
                <a:cs typeface="+mn-cs"/>
              </a:rPr>
              <a:t> May 25. </a:t>
            </a:r>
            <a:r>
              <a:rPr lang="hu-HU" sz="1400" dirty="0">
                <a:solidFill>
                  <a:srgbClr val="000000"/>
                </a:solidFill>
              </a:rPr>
              <a:t>2021.; https://www.anandtech.com/show/16693/arm-announces-mobile-armv9-cpu-microarchitectures-cortexx2-cortexa710-cortexa510</a:t>
            </a:r>
            <a:r>
              <a:rPr kumimoji="0" lang="hu-HU" sz="1400" b="0" i="0" u="none" strike="noStrike" kern="1200" cap="none" spc="0" normalizeH="0" baseline="0" noProof="0" dirty="0">
                <a:ln>
                  <a:noFill/>
                </a:ln>
                <a:solidFill>
                  <a:srgbClr val="000000"/>
                </a:solidFill>
                <a:effectLst/>
                <a:uLnTx/>
                <a:uFillTx/>
                <a:latin typeface="Verdana"/>
                <a:ea typeface="+mn-ea"/>
                <a:cs typeface="+mn-cs"/>
              </a:rPr>
              <a:t> </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 name="Rectangle 1"/>
          <p:cNvSpPr/>
          <p:nvPr/>
        </p:nvSpPr>
        <p:spPr>
          <a:xfrm>
            <a:off x="161510" y="3783298"/>
            <a:ext cx="8803103" cy="738664"/>
          </a:xfrm>
          <a:prstGeom prst="rect">
            <a:avLst/>
          </a:prstGeom>
        </p:spPr>
        <p:txBody>
          <a:bodyPr wrap="square">
            <a:spAutoFit/>
          </a:bodyPr>
          <a:lstStyle/>
          <a:p>
            <a:pPr marL="806450" lvl="0" indent="-806450">
              <a:defRPr/>
            </a:pPr>
            <a:r>
              <a:rPr kumimoji="0" lang="en-US" sz="1400" b="0" i="0" u="none" strike="noStrike" kern="1200" cap="none" spc="0" normalizeH="0" baseline="0" noProof="0">
                <a:ln>
                  <a:noFill/>
                </a:ln>
                <a:solidFill>
                  <a:srgbClr val="000000"/>
                </a:solidFill>
                <a:effectLst/>
                <a:uLnTx/>
                <a:uFillTx/>
                <a:latin typeface="Verdana"/>
                <a:ea typeface="+mn-ea"/>
                <a:cs typeface="+mn-cs"/>
              </a:rPr>
              <a:t>[1</a:t>
            </a:r>
            <a:r>
              <a:rPr lang="hu-HU" sz="1400">
                <a:solidFill>
                  <a:srgbClr val="000000"/>
                </a:solidFill>
                <a:latin typeface="Verdana"/>
              </a:rPr>
              <a:t>78</a:t>
            </a:r>
            <a:r>
              <a:rPr kumimoji="0" lang="en-US" sz="1400" b="0" i="0" u="none" strike="noStrike" kern="1200" cap="none" spc="0" normalizeH="0" baseline="0" noProof="0">
                <a:ln>
                  <a:noFill/>
                </a:ln>
                <a:solidFill>
                  <a:srgbClr val="000000"/>
                </a:solidFill>
                <a:effectLst/>
                <a:uLnTx/>
                <a:uFillTx/>
                <a:latin typeface="Verdana"/>
                <a:ea typeface="+mn-ea"/>
                <a:cs typeface="+mn-cs"/>
              </a:rPr>
              <a:t>]:</a:t>
            </a:r>
            <a:r>
              <a:rPr kumimoji="0" lang="hu-HU" sz="1400" b="0" i="0" u="none" strike="noStrike" kern="1200" cap="none" spc="0" normalizeH="0" baseline="0" noProof="0">
                <a:ln>
                  <a:noFill/>
                </a:ln>
                <a:solidFill>
                  <a:srgbClr val="000000"/>
                </a:solidFill>
                <a:effectLst/>
                <a:uLnTx/>
                <a:uFillTx/>
                <a:latin typeface="Verdana"/>
                <a:ea typeface="+mn-ea"/>
                <a:cs typeface="+mn-cs"/>
              </a:rPr>
              <a:t> McGregor J.; </a:t>
            </a:r>
            <a:r>
              <a:rPr kumimoji="0" lang="hu-HU" sz="1400" b="0" i="0" u="none" strike="noStrike" kern="1200" cap="none" spc="0" normalizeH="0" baseline="0" noProof="0" err="1">
                <a:ln>
                  <a:noFill/>
                </a:ln>
                <a:solidFill>
                  <a:srgbClr val="000000"/>
                </a:solidFill>
                <a:effectLst/>
                <a:uLnTx/>
                <a:uFillTx/>
                <a:latin typeface="Verdana"/>
                <a:ea typeface="+mn-ea"/>
                <a:cs typeface="+mn-cs"/>
              </a:rPr>
              <a:t>Arm</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Upgrades</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Its</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Entire</a:t>
            </a:r>
            <a:r>
              <a:rPr kumimoji="0" lang="hu-HU" sz="1400" b="0" i="0" u="none" strike="noStrike" kern="1200" cap="none" spc="0" normalizeH="0" baseline="0" noProof="0">
                <a:ln>
                  <a:noFill/>
                </a:ln>
                <a:solidFill>
                  <a:srgbClr val="000000"/>
                </a:solidFill>
                <a:effectLst/>
                <a:uLnTx/>
                <a:uFillTx/>
                <a:latin typeface="Verdana"/>
                <a:ea typeface="+mn-ea"/>
                <a:cs typeface="+mn-cs"/>
              </a:rPr>
              <a:t> </a:t>
            </a:r>
            <a:r>
              <a:rPr kumimoji="0" lang="hu-HU" sz="1400" b="0" i="0" u="none" strike="noStrike" kern="1200" cap="none" spc="0" normalizeH="0" baseline="0" noProof="0" err="1">
                <a:ln>
                  <a:noFill/>
                </a:ln>
                <a:solidFill>
                  <a:srgbClr val="000000"/>
                </a:solidFill>
                <a:effectLst/>
                <a:uLnTx/>
                <a:uFillTx/>
                <a:latin typeface="Verdana"/>
                <a:ea typeface="+mn-ea"/>
                <a:cs typeface="+mn-cs"/>
              </a:rPr>
              <a:t>Portfolio</a:t>
            </a:r>
            <a:r>
              <a:rPr kumimoji="0" lang="hu-HU" sz="1400" b="0" i="0" u="none" strike="noStrike" kern="1200" cap="none" spc="0" normalizeH="0" baseline="0" noProof="0">
                <a:ln>
                  <a:noFill/>
                </a:ln>
                <a:solidFill>
                  <a:srgbClr val="000000"/>
                </a:solidFill>
                <a:effectLst/>
                <a:uLnTx/>
                <a:uFillTx/>
                <a:latin typeface="Verdana"/>
                <a:ea typeface="+mn-ea"/>
                <a:cs typeface="+mn-cs"/>
              </a:rPr>
              <a:t> of Pc and Mobile IP;</a:t>
            </a:r>
            <a:r>
              <a:rPr kumimoji="0" lang="hu-HU" sz="1400" b="0" i="0" u="none" strike="noStrike" kern="1200" cap="none" spc="0" normalizeH="0" noProof="0">
                <a:ln>
                  <a:noFill/>
                </a:ln>
                <a:solidFill>
                  <a:srgbClr val="000000"/>
                </a:solidFill>
                <a:effectLst/>
                <a:uLnTx/>
                <a:uFillTx/>
                <a:latin typeface="Verdana"/>
                <a:ea typeface="+mn-ea"/>
                <a:cs typeface="+mn-cs"/>
              </a:rPr>
              <a:t> eetasia.com; 31. </a:t>
            </a:r>
            <a:r>
              <a:rPr lang="hu-HU" sz="1400">
                <a:solidFill>
                  <a:srgbClr val="000000"/>
                </a:solidFill>
              </a:rPr>
              <a:t>May 2021.; https://www.eetasia.com/arm-upgrades-its-entire-portfolio-of-pc-and-mobile-ip/</a:t>
            </a:r>
            <a:endParaRPr kumimoji="0" lang="en-GB" sz="14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 Box 11"/>
          <p:cNvSpPr txBox="1">
            <a:spLocks noChangeArrowheads="1"/>
          </p:cNvSpPr>
          <p:nvPr/>
        </p:nvSpPr>
        <p:spPr bwMode="auto">
          <a:xfrm>
            <a:off x="177940" y="4532314"/>
            <a:ext cx="90252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dirty="0">
                <a:solidFill>
                  <a:srgbClr val="000000"/>
                </a:solidFill>
              </a:rPr>
              <a:t>[179]: </a:t>
            </a:r>
            <a:r>
              <a:rPr lang="hu-HU" dirty="0" err="1">
                <a:solidFill>
                  <a:srgbClr val="000000"/>
                </a:solidFill>
              </a:rPr>
              <a:t>Molka</a:t>
            </a:r>
            <a:r>
              <a:rPr lang="hu-HU" dirty="0">
                <a:solidFill>
                  <a:srgbClr val="000000"/>
                </a:solidFill>
              </a:rPr>
              <a:t> D., </a:t>
            </a:r>
            <a:r>
              <a:rPr lang="en-US" dirty="0">
                <a:solidFill>
                  <a:srgbClr val="000000"/>
                </a:solidFill>
              </a:rPr>
              <a:t>Performance Analysis of Complex Shared Memory Systems</a:t>
            </a:r>
            <a:r>
              <a:rPr lang="hu-HU" dirty="0">
                <a:solidFill>
                  <a:srgbClr val="000000"/>
                </a:solidFill>
              </a:rPr>
              <a:t>, ResearchGate,</a:t>
            </a:r>
            <a:r>
              <a:rPr lang="en-US" dirty="0">
                <a:solidFill>
                  <a:srgbClr val="000000"/>
                </a:solidFill>
              </a:rPr>
              <a:t>  </a:t>
            </a:r>
          </a:p>
          <a:p>
            <a:pPr fontAlgn="base">
              <a:spcBef>
                <a:spcPct val="0"/>
              </a:spcBef>
              <a:spcAft>
                <a:spcPct val="0"/>
              </a:spcAft>
            </a:pPr>
            <a:r>
              <a:rPr lang="en-US" dirty="0">
                <a:solidFill>
                  <a:srgbClr val="000000"/>
                </a:solidFill>
              </a:rPr>
              <a:t>  </a:t>
            </a:r>
            <a:r>
              <a:rPr lang="hu-HU" dirty="0">
                <a:solidFill>
                  <a:srgbClr val="000000"/>
                </a:solidFill>
              </a:rPr>
              <a:t>          </a:t>
            </a:r>
            <a:r>
              <a:rPr lang="hu-HU" spc="-20" dirty="0" err="1">
                <a:solidFill>
                  <a:srgbClr val="000000"/>
                </a:solidFill>
              </a:rPr>
              <a:t>March</a:t>
            </a:r>
            <a:r>
              <a:rPr lang="hu-HU" spc="-20" dirty="0">
                <a:solidFill>
                  <a:srgbClr val="000000"/>
                </a:solidFill>
              </a:rPr>
              <a:t> 2017, https://www.researchgate.net/publication/315703632_Performance_Analysis_</a:t>
            </a:r>
          </a:p>
          <a:p>
            <a:pPr fontAlgn="base">
              <a:spcBef>
                <a:spcPct val="0"/>
              </a:spcBef>
              <a:spcAft>
                <a:spcPct val="0"/>
              </a:spcAft>
            </a:pPr>
            <a:r>
              <a:rPr lang="hu-HU" dirty="0">
                <a:solidFill>
                  <a:srgbClr val="000000"/>
                </a:solidFill>
              </a:rPr>
              <a:t>            of_</a:t>
            </a:r>
            <a:r>
              <a:rPr lang="hu-HU" dirty="0" err="1">
                <a:solidFill>
                  <a:srgbClr val="000000"/>
                </a:solidFill>
              </a:rPr>
              <a:t>Complex</a:t>
            </a:r>
            <a:r>
              <a:rPr lang="hu-HU" dirty="0">
                <a:solidFill>
                  <a:srgbClr val="000000"/>
                </a:solidFill>
              </a:rPr>
              <a:t>_</a:t>
            </a:r>
            <a:r>
              <a:rPr lang="hu-HU" dirty="0" err="1">
                <a:solidFill>
                  <a:srgbClr val="000000"/>
                </a:solidFill>
              </a:rPr>
              <a:t>Shared</a:t>
            </a:r>
            <a:r>
              <a:rPr lang="hu-HU" dirty="0">
                <a:solidFill>
                  <a:srgbClr val="000000"/>
                </a:solidFill>
              </a:rPr>
              <a:t>_</a:t>
            </a:r>
            <a:r>
              <a:rPr lang="hu-HU" dirty="0" err="1">
                <a:solidFill>
                  <a:srgbClr val="000000"/>
                </a:solidFill>
              </a:rPr>
              <a:t>Memory</a:t>
            </a:r>
            <a:r>
              <a:rPr lang="hu-HU" dirty="0">
                <a:solidFill>
                  <a:srgbClr val="000000"/>
                </a:solidFill>
              </a:rPr>
              <a:t>_Systems</a:t>
            </a:r>
            <a:endParaRPr lang="en-US" dirty="0">
              <a:solidFill>
                <a:srgbClr val="000000"/>
              </a:solidFill>
            </a:endParaRPr>
          </a:p>
        </p:txBody>
      </p:sp>
      <p:sp>
        <p:nvSpPr>
          <p:cNvPr id="10" name="Text Box 11"/>
          <p:cNvSpPr txBox="1">
            <a:spLocks noChangeArrowheads="1"/>
          </p:cNvSpPr>
          <p:nvPr/>
        </p:nvSpPr>
        <p:spPr bwMode="auto">
          <a:xfrm>
            <a:off x="179512" y="5326374"/>
            <a:ext cx="82470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dirty="0">
                <a:solidFill>
                  <a:srgbClr val="000000"/>
                </a:solidFill>
              </a:rPr>
              <a:t>[180]: Intel 64 and IA-32 Architectures Software Developer’s Manual Volume 1: Basic </a:t>
            </a:r>
          </a:p>
          <a:p>
            <a:pPr fontAlgn="base">
              <a:spcBef>
                <a:spcPct val="0"/>
              </a:spcBef>
              <a:spcAft>
                <a:spcPct val="0"/>
              </a:spcAft>
            </a:pPr>
            <a:r>
              <a:rPr lang="en-US" dirty="0">
                <a:solidFill>
                  <a:srgbClr val="000000"/>
                </a:solidFill>
              </a:rPr>
              <a:t>          </a:t>
            </a:r>
            <a:r>
              <a:rPr lang="hu-HU" dirty="0">
                <a:solidFill>
                  <a:srgbClr val="000000"/>
                </a:solidFill>
              </a:rPr>
              <a:t>  </a:t>
            </a:r>
            <a:r>
              <a:rPr lang="en-US" dirty="0">
                <a:solidFill>
                  <a:srgbClr val="000000"/>
                </a:solidFill>
              </a:rPr>
              <a:t>Architecture, Order Number: 253665-067US, May 2018,</a:t>
            </a:r>
          </a:p>
          <a:p>
            <a:pPr fontAlgn="base">
              <a:spcBef>
                <a:spcPct val="0"/>
              </a:spcBef>
              <a:spcAft>
                <a:spcPct val="0"/>
              </a:spcAft>
            </a:pPr>
            <a:r>
              <a:rPr lang="en-US" dirty="0">
                <a:solidFill>
                  <a:srgbClr val="000000"/>
                </a:solidFill>
              </a:rPr>
              <a:t>          </a:t>
            </a:r>
            <a:r>
              <a:rPr lang="hu-HU" dirty="0">
                <a:solidFill>
                  <a:srgbClr val="000000"/>
                </a:solidFill>
              </a:rPr>
              <a:t>  </a:t>
            </a:r>
            <a:r>
              <a:rPr lang="en-US" dirty="0">
                <a:solidFill>
                  <a:srgbClr val="000000"/>
                </a:solidFill>
              </a:rPr>
              <a:t>http://kib.kiev.ua/x86docs/SDMs/253665-067.pdf</a:t>
            </a:r>
          </a:p>
        </p:txBody>
      </p:sp>
      <p:sp>
        <p:nvSpPr>
          <p:cNvPr id="12" name="Text Box 11"/>
          <p:cNvSpPr txBox="1">
            <a:spLocks noChangeArrowheads="1"/>
          </p:cNvSpPr>
          <p:nvPr/>
        </p:nvSpPr>
        <p:spPr bwMode="auto">
          <a:xfrm>
            <a:off x="176213" y="6137718"/>
            <a:ext cx="837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defRPr/>
            </a:pPr>
            <a:r>
              <a:rPr lang="en-US" dirty="0">
                <a:solidFill>
                  <a:srgbClr val="000000"/>
                </a:solidFill>
              </a:rPr>
              <a:t>[181]: </a:t>
            </a:r>
            <a:r>
              <a:rPr lang="en-US" dirty="0" err="1">
                <a:solidFill>
                  <a:srgbClr val="000000"/>
                </a:solidFill>
              </a:rPr>
              <a:t>Lomont</a:t>
            </a:r>
            <a:r>
              <a:rPr lang="en-US" dirty="0">
                <a:solidFill>
                  <a:srgbClr val="000000"/>
                </a:solidFill>
              </a:rPr>
              <a:t> C., Introduction to Intel Advanced Vector Extensions, Intel, 23 May 2011,</a:t>
            </a:r>
          </a:p>
          <a:p>
            <a:pPr fontAlgn="base">
              <a:spcBef>
                <a:spcPct val="0"/>
              </a:spcBef>
              <a:spcAft>
                <a:spcPct val="0"/>
              </a:spcAft>
              <a:defRPr/>
            </a:pPr>
            <a:r>
              <a:rPr lang="en-US" dirty="0">
                <a:solidFill>
                  <a:srgbClr val="000000"/>
                </a:solidFill>
              </a:rPr>
              <a:t>          </a:t>
            </a:r>
            <a:r>
              <a:rPr lang="hu-HU" dirty="0">
                <a:solidFill>
                  <a:srgbClr val="000000"/>
                </a:solidFill>
              </a:rPr>
              <a:t>  </a:t>
            </a:r>
            <a:r>
              <a:rPr lang="en-US" dirty="0">
                <a:solidFill>
                  <a:srgbClr val="000000"/>
                </a:solidFill>
              </a:rPr>
              <a:t>https://software.intel.com/sites/default/files/m/d/4/1/d/8/Intro_to_Intel_AVX.pdf</a:t>
            </a:r>
          </a:p>
        </p:txBody>
      </p:sp>
    </p:spTree>
    <p:extLst>
      <p:ext uri="{BB962C8B-B14F-4D97-AF65-F5344CB8AC3E}">
        <p14:creationId xmlns:p14="http://schemas.microsoft.com/office/powerpoint/2010/main" val="417520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428" y="773705"/>
            <a:ext cx="8896987" cy="2836674"/>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err="1">
                <a:solidFill>
                  <a:srgbClr val="000000"/>
                </a:solidFill>
              </a:rPr>
              <a:t>ARM’s</a:t>
            </a:r>
            <a:r>
              <a:rPr lang="en-US" sz="1600">
                <a:solidFill>
                  <a:srgbClr val="000000"/>
                </a:solidFill>
              </a:rPr>
              <a:t> parent company is </a:t>
            </a:r>
            <a:r>
              <a:rPr lang="en-US" sz="1600">
                <a:solidFill>
                  <a:srgbClr val="FF0000"/>
                </a:solidFill>
              </a:rPr>
              <a:t>Acorn Computers </a:t>
            </a:r>
            <a:r>
              <a:rPr lang="en-US" sz="1600">
                <a:solidFill>
                  <a:srgbClr val="000000"/>
                </a:solidFill>
              </a:rPr>
              <a:t>(UK).</a:t>
            </a:r>
          </a:p>
          <a:p>
            <a:pPr marL="285750" indent="-285750">
              <a:buFont typeface="Arial" panose="020B0604020202020204" pitchFamily="34" charset="0"/>
              <a:buChar char="•"/>
            </a:pPr>
            <a:r>
              <a:rPr lang="en-US" sz="1600">
                <a:solidFill>
                  <a:srgbClr val="000000"/>
                </a:solidFill>
              </a:rPr>
              <a:t>Acorn Computers started their </a:t>
            </a:r>
            <a:r>
              <a:rPr lang="en-US" sz="1600" i="1">
                <a:solidFill>
                  <a:srgbClr val="0070C0"/>
                </a:solidFill>
              </a:rPr>
              <a:t>Acorn RISC Machine </a:t>
            </a:r>
            <a:r>
              <a:rPr lang="en-US" sz="1600">
                <a:solidFill>
                  <a:srgbClr val="0070C0"/>
                </a:solidFill>
              </a:rPr>
              <a:t>project in October 1983</a:t>
            </a:r>
          </a:p>
          <a:p>
            <a:r>
              <a:rPr lang="en-US" sz="1600">
                <a:solidFill>
                  <a:srgbClr val="000000"/>
                </a:solidFill>
              </a:rPr>
              <a:t>      to develop a powerful processor for a line of business computers,</a:t>
            </a:r>
          </a:p>
          <a:p>
            <a:pPr>
              <a:spcAft>
                <a:spcPts val="600"/>
              </a:spcAft>
            </a:pPr>
            <a:r>
              <a:rPr lang="en-US" sz="1600">
                <a:solidFill>
                  <a:srgbClr val="000000"/>
                </a:solidFill>
              </a:rPr>
              <a:t>      (two years after the introduction of the IBM PC).</a:t>
            </a:r>
          </a:p>
          <a:p>
            <a:pPr marL="285750" indent="-285750">
              <a:buFont typeface="Arial" panose="020B0604020202020204" pitchFamily="34" charset="0"/>
              <a:buChar char="•"/>
            </a:pPr>
            <a:r>
              <a:rPr lang="en-US" sz="1600">
                <a:solidFill>
                  <a:srgbClr val="000000"/>
                </a:solidFill>
              </a:rPr>
              <a:t>The </a:t>
            </a:r>
            <a:r>
              <a:rPr lang="en-US" sz="1600">
                <a:solidFill>
                  <a:srgbClr val="0070C0"/>
                </a:solidFill>
              </a:rPr>
              <a:t>acronym</a:t>
            </a:r>
            <a:r>
              <a:rPr lang="en-US" sz="1600">
                <a:solidFill>
                  <a:srgbClr val="000000"/>
                </a:solidFill>
              </a:rPr>
              <a:t> </a:t>
            </a:r>
            <a:r>
              <a:rPr lang="en-US" sz="1600">
                <a:solidFill>
                  <a:srgbClr val="FF0000"/>
                </a:solidFill>
              </a:rPr>
              <a:t>ARM</a:t>
            </a:r>
            <a:r>
              <a:rPr lang="en-US" sz="1600">
                <a:solidFill>
                  <a:srgbClr val="000000"/>
                </a:solidFill>
              </a:rPr>
              <a:t> was coined originally at this time (1983) from the designation </a:t>
            </a:r>
          </a:p>
          <a:p>
            <a:pPr>
              <a:spcAft>
                <a:spcPts val="400"/>
              </a:spcAft>
            </a:pPr>
            <a:r>
              <a:rPr lang="en-US" sz="1600">
                <a:solidFill>
                  <a:srgbClr val="000000"/>
                </a:solidFill>
              </a:rPr>
              <a:t> </a:t>
            </a:r>
            <a:r>
              <a:rPr lang="hu-HU" sz="1600">
                <a:solidFill>
                  <a:srgbClr val="000000"/>
                </a:solidFill>
              </a:rPr>
              <a:t>    </a:t>
            </a:r>
            <a:r>
              <a:rPr lang="en-US" sz="1600">
                <a:solidFill>
                  <a:srgbClr val="000000"/>
                </a:solidFill>
              </a:rPr>
              <a:t> </a:t>
            </a:r>
            <a:r>
              <a:rPr lang="en-US" sz="1600">
                <a:solidFill>
                  <a:srgbClr val="0070C0"/>
                </a:solidFill>
              </a:rPr>
              <a:t>Acorn RISC Machine.</a:t>
            </a:r>
          </a:p>
          <a:p>
            <a:pPr marL="285750" indent="-285750">
              <a:buClr>
                <a:schemeClr val="tx1"/>
              </a:buClr>
              <a:buFont typeface="Arial" panose="020B0604020202020204" pitchFamily="34" charset="0"/>
              <a:buChar char="•"/>
            </a:pPr>
            <a:r>
              <a:rPr lang="en-US" sz="1600">
                <a:solidFill>
                  <a:srgbClr val="0070C0"/>
                </a:solidFill>
              </a:rPr>
              <a:t>In 1990 </a:t>
            </a:r>
            <a:r>
              <a:rPr lang="en-US" sz="1600">
                <a:solidFill>
                  <a:srgbClr val="000000"/>
                </a:solidFill>
              </a:rPr>
              <a:t>the company </a:t>
            </a:r>
            <a:r>
              <a:rPr lang="en-US" sz="1600">
                <a:solidFill>
                  <a:srgbClr val="FF0000"/>
                </a:solidFill>
              </a:rPr>
              <a:t>Advanced RISC Machines Ltd. (ARM Ltd.) </a:t>
            </a:r>
            <a:r>
              <a:rPr lang="en-US" sz="1600">
                <a:solidFill>
                  <a:srgbClr val="000000"/>
                </a:solidFill>
              </a:rPr>
              <a:t>was </a:t>
            </a:r>
            <a:r>
              <a:rPr lang="en-US" sz="1600">
                <a:solidFill>
                  <a:srgbClr val="0070C0"/>
                </a:solidFill>
              </a:rPr>
              <a:t>founded </a:t>
            </a:r>
            <a:r>
              <a:rPr lang="en-US" sz="1600">
                <a:solidFill>
                  <a:srgbClr val="000000"/>
                </a:solidFill>
              </a:rPr>
              <a:t>as a</a:t>
            </a:r>
          </a:p>
          <a:p>
            <a:pPr>
              <a:spcAft>
                <a:spcPts val="400"/>
              </a:spcAft>
            </a:pPr>
            <a:r>
              <a:rPr lang="en-US" sz="1600">
                <a:solidFill>
                  <a:srgbClr val="000000"/>
                </a:solidFill>
              </a:rPr>
              <a:t> </a:t>
            </a:r>
            <a:r>
              <a:rPr lang="hu-HU" sz="1600">
                <a:solidFill>
                  <a:srgbClr val="000000"/>
                </a:solidFill>
              </a:rPr>
              <a:t> </a:t>
            </a:r>
            <a:r>
              <a:rPr lang="en-US" sz="1600">
                <a:solidFill>
                  <a:srgbClr val="000000"/>
                </a:solidFill>
              </a:rPr>
              <a:t> </a:t>
            </a:r>
            <a:r>
              <a:rPr lang="hu-HU" sz="1600">
                <a:solidFill>
                  <a:srgbClr val="000000"/>
                </a:solidFill>
              </a:rPr>
              <a:t>   </a:t>
            </a:r>
            <a:r>
              <a:rPr lang="en-US" sz="1600">
                <a:solidFill>
                  <a:srgbClr val="0070C0"/>
                </a:solidFill>
              </a:rPr>
              <a:t>joint venture </a:t>
            </a:r>
            <a:r>
              <a:rPr lang="en-US" sz="1600">
                <a:solidFill>
                  <a:srgbClr val="000000"/>
                </a:solidFill>
              </a:rPr>
              <a:t>of </a:t>
            </a:r>
            <a:r>
              <a:rPr lang="en-US" sz="1600">
                <a:solidFill>
                  <a:srgbClr val="0070C0"/>
                </a:solidFill>
              </a:rPr>
              <a:t>Acorn Computers, Apple Computers and VLSI Technology</a:t>
            </a:r>
            <a:r>
              <a:rPr lang="en-US" sz="1600">
                <a:solidFill>
                  <a:srgbClr val="000000"/>
                </a:solidFill>
              </a:rPr>
              <a:t>.</a:t>
            </a:r>
          </a:p>
          <a:p>
            <a:pPr marL="285750" indent="-285750">
              <a:buFont typeface="Arial" panose="020B0604020202020204" pitchFamily="34" charset="0"/>
              <a:buChar char="•"/>
            </a:pPr>
            <a:r>
              <a:rPr lang="en-US" sz="1600">
                <a:solidFill>
                  <a:srgbClr val="000000"/>
                </a:solidFill>
              </a:rPr>
              <a:t>Accordingly, also</a:t>
            </a:r>
            <a:r>
              <a:rPr lang="en-US" sz="1600">
                <a:solidFill>
                  <a:srgbClr val="0000FF"/>
                </a:solidFill>
              </a:rPr>
              <a:t> </a:t>
            </a:r>
            <a:r>
              <a:rPr lang="en-US" sz="1600">
                <a:solidFill>
                  <a:srgbClr val="0070C0"/>
                </a:solidFill>
              </a:rPr>
              <a:t>the interpretation of ARM </a:t>
            </a:r>
            <a:r>
              <a:rPr lang="en-US" sz="1600">
                <a:solidFill>
                  <a:srgbClr val="000000"/>
                </a:solidFill>
              </a:rPr>
              <a:t>was changed to “</a:t>
            </a:r>
            <a:r>
              <a:rPr lang="en-US" sz="1600">
                <a:solidFill>
                  <a:srgbClr val="0070C0"/>
                </a:solidFill>
              </a:rPr>
              <a:t>Advanced RISC</a:t>
            </a:r>
            <a:endParaRPr lang="hu-HU" sz="1600">
              <a:solidFill>
                <a:srgbClr val="0070C0"/>
              </a:solidFill>
            </a:endParaRPr>
          </a:p>
          <a:p>
            <a:r>
              <a:rPr lang="hu-HU" sz="1600">
                <a:solidFill>
                  <a:srgbClr val="0070C0"/>
                </a:solidFill>
              </a:rPr>
              <a:t> </a:t>
            </a:r>
            <a:r>
              <a:rPr lang="en-US" sz="1600">
                <a:solidFill>
                  <a:srgbClr val="0070C0"/>
                </a:solidFill>
              </a:rPr>
              <a:t> </a:t>
            </a:r>
            <a:r>
              <a:rPr lang="hu-HU" sz="1600">
                <a:solidFill>
                  <a:srgbClr val="0070C0"/>
                </a:solidFill>
              </a:rPr>
              <a:t>    </a:t>
            </a:r>
            <a:r>
              <a:rPr lang="en-US" sz="1600">
                <a:solidFill>
                  <a:srgbClr val="0070C0"/>
                </a:solidFill>
              </a:rPr>
              <a:t>Machines</a:t>
            </a:r>
            <a:r>
              <a:rPr lang="en-US" sz="1600">
                <a:solidFill>
                  <a:srgbClr val="000000"/>
                </a:solidFill>
              </a:rPr>
              <a:t>”. </a:t>
            </a:r>
          </a:p>
        </p:txBody>
      </p:sp>
      <p:sp>
        <p:nvSpPr>
          <p:cNvPr id="5" name="TextBox 4"/>
          <p:cNvSpPr txBox="1"/>
          <p:nvPr/>
        </p:nvSpPr>
        <p:spPr>
          <a:xfrm>
            <a:off x="73522" y="440668"/>
            <a:ext cx="3539752" cy="338554"/>
          </a:xfrm>
          <a:prstGeom prst="rect">
            <a:avLst/>
          </a:prstGeom>
          <a:noFill/>
        </p:spPr>
        <p:txBody>
          <a:bodyPr wrap="square" rtlCol="0">
            <a:spAutoFit/>
          </a:bodyPr>
          <a:lstStyle/>
          <a:p>
            <a:r>
              <a:rPr lang="en-US" sz="1600">
                <a:solidFill>
                  <a:srgbClr val="FF0000"/>
                </a:solidFill>
              </a:rPr>
              <a:t>Historical remarks -1 </a:t>
            </a:r>
            <a:r>
              <a:rPr lang="en-US" sz="1600"/>
              <a:t>[</a:t>
            </a:r>
            <a:r>
              <a:rPr lang="hu-HU" sz="1600"/>
              <a:t>60</a:t>
            </a:r>
            <a:r>
              <a:rPr lang="en-US" sz="1600"/>
              <a:t>], [</a:t>
            </a:r>
            <a:r>
              <a:rPr lang="hu-HU" sz="1600"/>
              <a:t>61</a:t>
            </a:r>
            <a:r>
              <a:rPr lang="en-US" sz="1600"/>
              <a:t>]</a:t>
            </a:r>
            <a:r>
              <a:rPr lang="en-US" sz="1600">
                <a:solidFill>
                  <a:srgbClr val="FF0000"/>
                </a:solidFill>
              </a:rPr>
              <a:t> </a:t>
            </a:r>
            <a:endParaRPr lang="en-US" sz="160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US" sz="1700">
                <a:solidFill>
                  <a:srgbClr val="FFFFFF"/>
                </a:solidFill>
              </a:rPr>
              <a:t>15</a:t>
            </a:r>
            <a:r>
              <a:rPr lang="hu-HU" sz="1700">
                <a:solidFill>
                  <a:srgbClr val="FFFFFF"/>
                </a:solidFill>
              </a:rPr>
              <a:t>)</a:t>
            </a:r>
            <a:endParaRPr lang="en-US" sz="1700">
              <a:solidFill>
                <a:srgbClr val="FFFFFF"/>
              </a:solidFill>
            </a:endParaRPr>
          </a:p>
        </p:txBody>
      </p:sp>
    </p:spTree>
    <p:extLst>
      <p:ext uri="{BB962C8B-B14F-4D97-AF65-F5344CB8AC3E}">
        <p14:creationId xmlns:p14="http://schemas.microsoft.com/office/powerpoint/2010/main" val="30251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553"/>
          <a:stretch/>
        </p:blipFill>
        <p:spPr bwMode="auto">
          <a:xfrm>
            <a:off x="1994740" y="1268760"/>
            <a:ext cx="4962525" cy="297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47664" y="4530606"/>
            <a:ext cx="5849678" cy="338554"/>
          </a:xfrm>
          <a:prstGeom prst="rect">
            <a:avLst/>
          </a:prstGeom>
          <a:noFill/>
        </p:spPr>
        <p:txBody>
          <a:bodyPr wrap="none" rtlCol="0">
            <a:spAutoFit/>
          </a:bodyPr>
          <a:lstStyle/>
          <a:p>
            <a:r>
              <a:rPr lang="hu-HU" sz="1600">
                <a:solidFill>
                  <a:srgbClr val="000000"/>
                </a:solidFill>
              </a:rPr>
              <a:t>Figure: </a:t>
            </a:r>
            <a:r>
              <a:rPr lang="en-US" sz="1600">
                <a:solidFill>
                  <a:srgbClr val="000000"/>
                </a:solidFill>
              </a:rPr>
              <a:t>The headquarters of ARM Ltd. about 1990</a:t>
            </a:r>
            <a:r>
              <a:rPr lang="hu-HU" sz="1600">
                <a:solidFill>
                  <a:srgbClr val="000000"/>
                </a:solidFill>
              </a:rPr>
              <a:t> </a:t>
            </a:r>
            <a:r>
              <a:rPr lang="en-US" sz="1600">
                <a:solidFill>
                  <a:srgbClr val="000000"/>
                </a:solidFill>
              </a:rPr>
              <a:t>[</a:t>
            </a:r>
            <a:r>
              <a:rPr lang="hu-HU" sz="1600">
                <a:solidFill>
                  <a:srgbClr val="000000"/>
                </a:solidFill>
              </a:rPr>
              <a:t>62</a:t>
            </a:r>
            <a:r>
              <a:rPr lang="en-US" sz="1600">
                <a:solidFill>
                  <a:srgbClr val="000000"/>
                </a:solidFill>
              </a:rPr>
              <a:t>]</a:t>
            </a:r>
          </a:p>
        </p:txBody>
      </p:sp>
      <p:sp>
        <p:nvSpPr>
          <p:cNvPr id="5" name="TextBox 4"/>
          <p:cNvSpPr txBox="1"/>
          <p:nvPr/>
        </p:nvSpPr>
        <p:spPr>
          <a:xfrm>
            <a:off x="75056" y="440668"/>
            <a:ext cx="2449710" cy="338554"/>
          </a:xfrm>
          <a:prstGeom prst="rect">
            <a:avLst/>
          </a:prstGeom>
          <a:noFill/>
        </p:spPr>
        <p:txBody>
          <a:bodyPr wrap="square" rtlCol="0">
            <a:spAutoFit/>
          </a:bodyPr>
          <a:lstStyle/>
          <a:p>
            <a:r>
              <a:rPr lang="en-US" sz="1600">
                <a:solidFill>
                  <a:srgbClr val="FF0000"/>
                </a:solidFill>
              </a:rPr>
              <a:t>Historical remarks</a:t>
            </a:r>
            <a:r>
              <a:rPr lang="en-US" sz="1600">
                <a:solidFill>
                  <a:srgbClr val="000000"/>
                </a:solidFill>
              </a:rPr>
              <a:t> </a:t>
            </a:r>
            <a:r>
              <a:rPr lang="en-US" sz="1600">
                <a:solidFill>
                  <a:srgbClr val="FF0000"/>
                </a:solidFill>
              </a:rPr>
              <a:t>-2</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US" sz="1700">
                <a:solidFill>
                  <a:srgbClr val="FFFFFF"/>
                </a:solidFill>
              </a:rPr>
              <a:t>16</a:t>
            </a:r>
            <a:r>
              <a:rPr lang="hu-HU" sz="1700">
                <a:solidFill>
                  <a:srgbClr val="FFFFFF"/>
                </a:solidFill>
              </a:rPr>
              <a:t>)</a:t>
            </a:r>
            <a:endParaRPr lang="en-US" sz="1700">
              <a:solidFill>
                <a:srgbClr val="FFFFFF"/>
              </a:solidFill>
            </a:endParaRPr>
          </a:p>
        </p:txBody>
      </p:sp>
    </p:spTree>
    <p:extLst>
      <p:ext uri="{BB962C8B-B14F-4D97-AF65-F5344CB8AC3E}">
        <p14:creationId xmlns:p14="http://schemas.microsoft.com/office/powerpoint/2010/main" val="334480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a:solidFill>
                  <a:srgbClr val="FFFFFF"/>
                </a:solidFill>
              </a:rPr>
              <a:t>1. </a:t>
            </a:r>
            <a:r>
              <a:rPr lang="hu-HU" sz="1700" err="1">
                <a:solidFill>
                  <a:srgbClr val="FFFFFF"/>
                </a:solidFill>
              </a:rPr>
              <a:t>Introduction</a:t>
            </a:r>
            <a:r>
              <a:rPr lang="hu-HU" sz="1700">
                <a:solidFill>
                  <a:srgbClr val="FFFFFF"/>
                </a:solidFill>
              </a:rPr>
              <a:t> </a:t>
            </a:r>
            <a:r>
              <a:rPr lang="hu-HU" sz="1700" err="1">
                <a:solidFill>
                  <a:srgbClr val="FFFFFF"/>
                </a:solidFill>
              </a:rPr>
              <a:t>to</a:t>
            </a:r>
            <a:r>
              <a:rPr lang="hu-HU" sz="1700">
                <a:solidFill>
                  <a:srgbClr val="FFFFFF"/>
                </a:solidFill>
              </a:rPr>
              <a:t> </a:t>
            </a:r>
            <a:r>
              <a:rPr lang="en-US" sz="1700">
                <a:solidFill>
                  <a:srgbClr val="FFFFFF"/>
                </a:solidFill>
              </a:rPr>
              <a:t>ARM </a:t>
            </a:r>
            <a:r>
              <a:rPr lang="hu-HU" sz="1700">
                <a:solidFill>
                  <a:srgbClr val="FFFFFF"/>
                </a:solidFill>
              </a:rPr>
              <a:t>(</a:t>
            </a:r>
            <a:r>
              <a:rPr lang="en-US" sz="1700">
                <a:solidFill>
                  <a:srgbClr val="FFFFFF"/>
                </a:solidFill>
              </a:rPr>
              <a:t>17</a:t>
            </a:r>
            <a:r>
              <a:rPr lang="hu-HU" sz="1700">
                <a:solidFill>
                  <a:srgbClr val="FFFFFF"/>
                </a:solidFill>
              </a:rPr>
              <a:t>)</a:t>
            </a:r>
            <a:endParaRPr lang="en-US"/>
          </a:p>
        </p:txBody>
      </p:sp>
      <p:sp>
        <p:nvSpPr>
          <p:cNvPr id="3" name="TextBox 2"/>
          <p:cNvSpPr txBox="1"/>
          <p:nvPr/>
        </p:nvSpPr>
        <p:spPr>
          <a:xfrm>
            <a:off x="115888" y="818710"/>
            <a:ext cx="9028112" cy="5416868"/>
          </a:xfrm>
          <a:prstGeom prst="rect">
            <a:avLst/>
          </a:prstGeom>
          <a:noFill/>
        </p:spPr>
        <p:txBody>
          <a:bodyPr wrap="square" rtlCol="0">
            <a:spAutoFit/>
          </a:bodyPr>
          <a:lstStyle/>
          <a:p>
            <a:pPr>
              <a:spcAft>
                <a:spcPts val="600"/>
              </a:spcAft>
            </a:pPr>
            <a:r>
              <a:rPr lang="en-US" sz="1400"/>
              <a:t>“ARM’s First Chip</a:t>
            </a:r>
            <a:r>
              <a:rPr lang="en-US" sz="1400" baseline="30000"/>
              <a:t>1</a:t>
            </a:r>
            <a:r>
              <a:rPr lang="en-US" sz="1400"/>
              <a:t> (from 1992)</a:t>
            </a:r>
          </a:p>
          <a:p>
            <a:pPr>
              <a:spcAft>
                <a:spcPts val="600"/>
              </a:spcAft>
            </a:pPr>
            <a:r>
              <a:rPr lang="en-US" sz="1400"/>
              <a:t>Although the ARM processor were developed as a custom device for a highly specific purpose, the team designing it felt that the best way to produce a good custom solution was to produce a processor with good all-round performance. However, it’s interesting to note that the ARM’s architectural fate was sealed accidentally. While most of the RISC processor vendors were designing relatively huge chips (SPARC RISC, Intel i860, AMD 29000, etc.), ARM opted to develop a small-scale processor. One of the reasons the ARM processor was designed as a small-scale solution was that the resources to design it were not sufficient to allow the creation of a large and complex device. While this is now a technical plus for the ARM processor, it began as a necessity for a processor designed by a team of talented, but inexperienced designers (outside of university projects, most team members were programmers and board-level circuit designers) using new tools, some of which were far from state-of-the-art. Despite the </a:t>
            </a:r>
            <a:r>
              <a:rPr lang="en-US" sz="1400" err="1"/>
              <a:t>unusal</a:t>
            </a:r>
            <a:r>
              <a:rPr lang="en-US" sz="1400"/>
              <a:t> working quarters, the motivation and excitement of the small team was high and the company had an open, communicative style that helped maintain the “buzz”. </a:t>
            </a:r>
          </a:p>
          <a:p>
            <a:pPr>
              <a:spcAft>
                <a:spcPts val="600"/>
              </a:spcAft>
            </a:pPr>
            <a:r>
              <a:rPr lang="en-US" sz="1400"/>
              <a:t>As with most start-up’s, ARM’s primary goal was to get the first product out; in this case, it was the ARM610, designed specifically for Apple. This product included full 32-bit addressing and endian-ness support, one of many changes requested by Apple in order to use the ARM processor in its planned products. An improved video controller, VIDC20, was also developed as well as a floating-point processor. Apple’s goal was to use the IP product within a hand-held personal organizer processor. The processor became known as ARM600, from which the 20 MHz ARM610 used in the Newton was later derived. At the same time, ARM Ltd.'s software team developed the ARM Cross Development Toolkit, a suite of software that allowed designers working on a range of platforms to use ARM development tools, assembler, compilers, and debugging and emulation programs.”</a:t>
            </a:r>
          </a:p>
        </p:txBody>
      </p:sp>
      <p:sp>
        <p:nvSpPr>
          <p:cNvPr id="4" name="TextBox 3"/>
          <p:cNvSpPr txBox="1"/>
          <p:nvPr/>
        </p:nvSpPr>
        <p:spPr>
          <a:xfrm>
            <a:off x="115888" y="440668"/>
            <a:ext cx="6885218" cy="338554"/>
          </a:xfrm>
          <a:prstGeom prst="rect">
            <a:avLst/>
          </a:prstGeom>
          <a:noFill/>
        </p:spPr>
        <p:txBody>
          <a:bodyPr wrap="square" rtlCol="0">
            <a:spAutoFit/>
          </a:bodyPr>
          <a:lstStyle/>
          <a:p>
            <a:r>
              <a:rPr lang="en-US" sz="1600">
                <a:solidFill>
                  <a:srgbClr val="FF0000"/>
                </a:solidFill>
              </a:rPr>
              <a:t>Optional reading: A brief account of the beginning of ARM [</a:t>
            </a:r>
            <a:r>
              <a:rPr lang="hu-HU" sz="1600">
                <a:solidFill>
                  <a:srgbClr val="FF0000"/>
                </a:solidFill>
              </a:rPr>
              <a:t>168</a:t>
            </a:r>
            <a:r>
              <a:rPr lang="en-US" sz="1600">
                <a:solidFill>
                  <a:srgbClr val="FF0000"/>
                </a:solidFill>
              </a:rPr>
              <a:t>] </a:t>
            </a:r>
          </a:p>
        </p:txBody>
      </p:sp>
      <p:sp>
        <p:nvSpPr>
          <p:cNvPr id="6" name="TextBox 5"/>
          <p:cNvSpPr txBox="1"/>
          <p:nvPr/>
        </p:nvSpPr>
        <p:spPr>
          <a:xfrm>
            <a:off x="115888" y="6444335"/>
            <a:ext cx="1510222" cy="307777"/>
          </a:xfrm>
          <a:prstGeom prst="rect">
            <a:avLst/>
          </a:prstGeom>
          <a:noFill/>
        </p:spPr>
        <p:txBody>
          <a:bodyPr wrap="none" rtlCol="0">
            <a:spAutoFit/>
          </a:bodyPr>
          <a:lstStyle/>
          <a:p>
            <a:r>
              <a:rPr lang="en-US" sz="1400" baseline="30000"/>
              <a:t>1</a:t>
            </a:r>
            <a:r>
              <a:rPr lang="en-US" sz="1400"/>
              <a:t> Armv3 based</a:t>
            </a:r>
          </a:p>
        </p:txBody>
      </p:sp>
    </p:spTree>
    <p:extLst>
      <p:ext uri="{BB962C8B-B14F-4D97-AF65-F5344CB8AC3E}">
        <p14:creationId xmlns:p14="http://schemas.microsoft.com/office/powerpoint/2010/main" val="406906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727" y="773705"/>
            <a:ext cx="8847137" cy="584775"/>
          </a:xfrm>
          <a:prstGeom prst="rect">
            <a:avLst/>
          </a:prstGeom>
          <a:noFill/>
        </p:spPr>
        <p:txBody>
          <a:bodyPr wrap="square" rtlCol="0">
            <a:spAutoFit/>
          </a:bodyPr>
          <a:lstStyle/>
          <a:p>
            <a:r>
              <a:rPr lang="en-US" sz="1600">
                <a:solidFill>
                  <a:srgbClr val="000000"/>
                </a:solidFill>
              </a:rPr>
              <a:t>Finally, in 1998 the company </a:t>
            </a:r>
            <a:r>
              <a:rPr lang="en-US" sz="1600">
                <a:solidFill>
                  <a:srgbClr val="0070C0"/>
                </a:solidFill>
              </a:rPr>
              <a:t>went to the </a:t>
            </a:r>
            <a:r>
              <a:rPr lang="hu-HU" sz="1600">
                <a:solidFill>
                  <a:srgbClr val="0070C0"/>
                </a:solidFill>
              </a:rPr>
              <a:t>stock exchange</a:t>
            </a:r>
            <a:r>
              <a:rPr lang="en-US" sz="1600">
                <a:solidFill>
                  <a:srgbClr val="0070C0"/>
                </a:solidFill>
              </a:rPr>
              <a:t> </a:t>
            </a:r>
            <a:r>
              <a:rPr lang="en-US" sz="1600"/>
              <a:t>and </a:t>
            </a:r>
            <a:r>
              <a:rPr lang="en-US" sz="1600">
                <a:solidFill>
                  <a:srgbClr val="000000"/>
                </a:solidFill>
              </a:rPr>
              <a:t>its name was changed</a:t>
            </a:r>
            <a:endParaRPr lang="hu-HU" sz="1600">
              <a:solidFill>
                <a:srgbClr val="000000"/>
              </a:solidFill>
            </a:endParaRPr>
          </a:p>
          <a:p>
            <a:r>
              <a:rPr lang="en-US" sz="1600">
                <a:solidFill>
                  <a:srgbClr val="000000"/>
                </a:solidFill>
              </a:rPr>
              <a:t> </a:t>
            </a:r>
            <a:r>
              <a:rPr lang="hu-HU" sz="1600">
                <a:solidFill>
                  <a:srgbClr val="000000"/>
                </a:solidFill>
              </a:rPr>
              <a:t> </a:t>
            </a:r>
            <a:r>
              <a:rPr lang="en-US" sz="1600">
                <a:solidFill>
                  <a:srgbClr val="000000"/>
                </a:solidFill>
              </a:rPr>
              <a:t>to</a:t>
            </a:r>
            <a:r>
              <a:rPr lang="hu-HU" sz="1600">
                <a:solidFill>
                  <a:srgbClr val="000000"/>
                </a:solidFill>
              </a:rPr>
              <a:t> </a:t>
            </a:r>
            <a:r>
              <a:rPr lang="en-US" sz="1600">
                <a:solidFill>
                  <a:srgbClr val="FF0000"/>
                </a:solidFill>
              </a:rPr>
              <a:t>ARM Holdings plc</a:t>
            </a:r>
            <a:r>
              <a:rPr lang="en-US" sz="1600"/>
              <a:t>, to its current designation</a:t>
            </a:r>
            <a:r>
              <a:rPr lang="en-US" sz="1600">
                <a:solidFill>
                  <a:srgbClr val="000000"/>
                </a:solidFill>
              </a:rPr>
              <a:t>.</a:t>
            </a:r>
            <a:endParaRPr lang="en-US" sz="1600"/>
          </a:p>
        </p:txBody>
      </p:sp>
      <p:sp>
        <p:nvSpPr>
          <p:cNvPr id="5" name="TextBox 4"/>
          <p:cNvSpPr txBox="1"/>
          <p:nvPr/>
        </p:nvSpPr>
        <p:spPr>
          <a:xfrm>
            <a:off x="74869" y="440668"/>
            <a:ext cx="2356735" cy="338554"/>
          </a:xfrm>
          <a:prstGeom prst="rect">
            <a:avLst/>
          </a:prstGeom>
          <a:noFill/>
        </p:spPr>
        <p:txBody>
          <a:bodyPr wrap="none" rtlCol="0">
            <a:spAutoFit/>
          </a:bodyPr>
          <a:lstStyle/>
          <a:p>
            <a:r>
              <a:rPr lang="en-US" sz="1600">
                <a:solidFill>
                  <a:srgbClr val="FF0000"/>
                </a:solidFill>
              </a:rPr>
              <a:t>Historical remarks -</a:t>
            </a:r>
            <a:r>
              <a:rPr lang="hu-HU" sz="1600">
                <a:solidFill>
                  <a:srgbClr val="FF0000"/>
                </a:solidFill>
              </a:rPr>
              <a:t>3</a:t>
            </a:r>
            <a:endParaRPr lang="en-US" sz="1600">
              <a:solidFill>
                <a:srgbClr val="000000"/>
              </a:solidFill>
            </a:endParaRP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US" sz="1700">
                <a:solidFill>
                  <a:srgbClr val="FFFFFF"/>
                </a:solidFill>
              </a:rPr>
              <a:t>18</a:t>
            </a:r>
            <a:r>
              <a:rPr lang="hu-HU" sz="1700">
                <a:solidFill>
                  <a:srgbClr val="FFFFFF"/>
                </a:solidFill>
              </a:rPr>
              <a:t>)</a:t>
            </a:r>
            <a:endParaRPr lang="en-US" sz="1700">
              <a:solidFill>
                <a:srgbClr val="FFFFFF"/>
              </a:solidFill>
            </a:endParaRPr>
          </a:p>
        </p:txBody>
      </p:sp>
    </p:spTree>
    <p:extLst>
      <p:ext uri="{BB962C8B-B14F-4D97-AF65-F5344CB8AC3E}">
        <p14:creationId xmlns:p14="http://schemas.microsoft.com/office/powerpoint/2010/main" val="1512467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73" y="1242853"/>
            <a:ext cx="8280582" cy="4973984"/>
          </a:xfrm>
          <a:prstGeom prst="rect">
            <a:avLst/>
          </a:prstGeom>
        </p:spPr>
      </p:pic>
      <p:sp>
        <p:nvSpPr>
          <p:cNvPr id="4" name="TextBox 3"/>
          <p:cNvSpPr txBox="1"/>
          <p:nvPr/>
        </p:nvSpPr>
        <p:spPr>
          <a:xfrm>
            <a:off x="73802" y="440668"/>
            <a:ext cx="2356735" cy="338554"/>
          </a:xfrm>
          <a:prstGeom prst="rect">
            <a:avLst/>
          </a:prstGeom>
          <a:noFill/>
        </p:spPr>
        <p:txBody>
          <a:bodyPr wrap="square" rtlCol="0">
            <a:spAutoFit/>
          </a:bodyPr>
          <a:lstStyle/>
          <a:p>
            <a:r>
              <a:rPr lang="en-US" sz="1600">
                <a:solidFill>
                  <a:srgbClr val="FF0000"/>
                </a:solidFill>
              </a:rPr>
              <a:t>Historical remarks</a:t>
            </a:r>
            <a:r>
              <a:rPr lang="en-US" sz="1600">
                <a:solidFill>
                  <a:srgbClr val="000000"/>
                </a:solidFill>
              </a:rPr>
              <a:t> </a:t>
            </a:r>
            <a:r>
              <a:rPr lang="en-US" sz="1600">
                <a:solidFill>
                  <a:srgbClr val="FF0000"/>
                </a:solidFill>
              </a:rPr>
              <a:t>-</a:t>
            </a:r>
            <a:r>
              <a:rPr lang="hu-HU" sz="1600">
                <a:solidFill>
                  <a:srgbClr val="FF0000"/>
                </a:solidFill>
              </a:rPr>
              <a:t>4</a:t>
            </a:r>
            <a:endParaRPr lang="en-US" sz="1600">
              <a:solidFill>
                <a:srgbClr val="FF0000"/>
              </a:solidFill>
            </a:endParaRPr>
          </a:p>
        </p:txBody>
      </p:sp>
      <p:sp>
        <p:nvSpPr>
          <p:cNvPr id="5" name="TextBox 4"/>
          <p:cNvSpPr txBox="1"/>
          <p:nvPr/>
        </p:nvSpPr>
        <p:spPr>
          <a:xfrm>
            <a:off x="1511660" y="6396857"/>
            <a:ext cx="6292107" cy="338554"/>
          </a:xfrm>
          <a:prstGeom prst="rect">
            <a:avLst/>
          </a:prstGeom>
          <a:noFill/>
        </p:spPr>
        <p:txBody>
          <a:bodyPr wrap="none" rtlCol="0">
            <a:spAutoFit/>
          </a:bodyPr>
          <a:lstStyle/>
          <a:p>
            <a:r>
              <a:rPr lang="hu-HU" sz="1600">
                <a:solidFill>
                  <a:srgbClr val="000000"/>
                </a:solidFill>
              </a:rPr>
              <a:t>Figure: ARM's</a:t>
            </a:r>
            <a:r>
              <a:rPr lang="en-US" sz="1600">
                <a:solidFill>
                  <a:srgbClr val="000000"/>
                </a:solidFill>
              </a:rPr>
              <a:t> </a:t>
            </a:r>
            <a:r>
              <a:rPr lang="hu-HU" sz="1600">
                <a:solidFill>
                  <a:srgbClr val="000000"/>
                </a:solidFill>
              </a:rPr>
              <a:t>recent </a:t>
            </a:r>
            <a:r>
              <a:rPr lang="en-US" sz="1600">
                <a:solidFill>
                  <a:srgbClr val="000000"/>
                </a:solidFill>
              </a:rPr>
              <a:t>headquarter </a:t>
            </a:r>
            <a:r>
              <a:rPr lang="hu-HU" sz="1600">
                <a:solidFill>
                  <a:srgbClr val="000000"/>
                </a:solidFill>
              </a:rPr>
              <a:t>in Cambridge (UK) [78]</a:t>
            </a:r>
            <a:endParaRPr lang="en-US" sz="1600">
              <a:solidFill>
                <a:srgbClr val="000000"/>
              </a:solidFill>
            </a:endParaRP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US" sz="1700">
                <a:solidFill>
                  <a:srgbClr val="FFFFFF"/>
                </a:solidFill>
              </a:rPr>
              <a:t>19</a:t>
            </a:r>
            <a:r>
              <a:rPr lang="hu-HU" sz="1700">
                <a:solidFill>
                  <a:srgbClr val="FFFFFF"/>
                </a:solidFill>
              </a:rPr>
              <a:t>)</a:t>
            </a:r>
            <a:endParaRPr lang="en-US" sz="1700">
              <a:solidFill>
                <a:srgbClr val="FFFFFF"/>
              </a:solidFill>
            </a:endParaRPr>
          </a:p>
        </p:txBody>
      </p:sp>
    </p:spTree>
    <p:extLst>
      <p:ext uri="{BB962C8B-B14F-4D97-AF65-F5344CB8AC3E}">
        <p14:creationId xmlns:p14="http://schemas.microsoft.com/office/powerpoint/2010/main" val="181560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3605" y="6039290"/>
            <a:ext cx="184731" cy="369332"/>
          </a:xfrm>
          <a:prstGeom prst="rect">
            <a:avLst/>
          </a:prstGeom>
          <a:noFill/>
        </p:spPr>
        <p:txBody>
          <a:bodyPr wrap="none" rtlCol="0">
            <a:spAutoFit/>
          </a:bodyPr>
          <a:lstStyle/>
          <a:p>
            <a:endParaRPr lang="en-US"/>
          </a:p>
        </p:txBody>
      </p:sp>
      <p:sp>
        <p:nvSpPr>
          <p:cNvPr id="5" name="TextBox 4"/>
          <p:cNvSpPr txBox="1"/>
          <p:nvPr/>
        </p:nvSpPr>
        <p:spPr>
          <a:xfrm>
            <a:off x="73662" y="440668"/>
            <a:ext cx="4856842" cy="369332"/>
          </a:xfrm>
          <a:prstGeom prst="rect">
            <a:avLst/>
          </a:prstGeom>
          <a:noFill/>
        </p:spPr>
        <p:txBody>
          <a:bodyPr wrap="square" rtlCol="0">
            <a:spAutoFit/>
          </a:bodyPr>
          <a:lstStyle/>
          <a:p>
            <a:r>
              <a:rPr lang="en-US">
                <a:solidFill>
                  <a:schemeClr val="accent6"/>
                </a:solidFill>
              </a:rPr>
              <a:t>Acquisition of ARM by Softbank (Japan) </a:t>
            </a:r>
          </a:p>
        </p:txBody>
      </p:sp>
      <p:sp>
        <p:nvSpPr>
          <p:cNvPr id="8" name="Title 1"/>
          <p:cNvSpPr>
            <a:spLocks noGrp="1"/>
          </p:cNvSpPr>
          <p:nvPr>
            <p:ph type="title"/>
          </p:nvPr>
        </p:nvSpPr>
        <p:spPr>
          <a:xfrm>
            <a:off x="0" y="6044"/>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US" sz="1700">
                <a:solidFill>
                  <a:srgbClr val="FFFFFF"/>
                </a:solidFill>
              </a:rPr>
              <a:t>20</a:t>
            </a:r>
            <a:r>
              <a:rPr lang="hu-HU" sz="1700">
                <a:solidFill>
                  <a:srgbClr val="FFFFFF"/>
                </a:solidFill>
              </a:rPr>
              <a:t>)</a:t>
            </a:r>
            <a:endParaRPr lang="en-US" sz="1700">
              <a:solidFill>
                <a:srgbClr val="FFFFFF"/>
              </a:solidFill>
            </a:endParaRPr>
          </a:p>
        </p:txBody>
      </p:sp>
      <p:sp>
        <p:nvSpPr>
          <p:cNvPr id="2" name="Rounded Rectangle 1"/>
          <p:cNvSpPr/>
          <p:nvPr/>
        </p:nvSpPr>
        <p:spPr bwMode="auto">
          <a:xfrm>
            <a:off x="-18510" y="908720"/>
            <a:ext cx="9144000" cy="108012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 name="TextBox 8"/>
          <p:cNvSpPr txBox="1"/>
          <p:nvPr/>
        </p:nvSpPr>
        <p:spPr>
          <a:xfrm>
            <a:off x="274324" y="908720"/>
            <a:ext cx="6303136" cy="98488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a:t>Announced in 07/2016</a:t>
            </a:r>
          </a:p>
          <a:p>
            <a:pPr marL="285750" indent="-285750">
              <a:spcAft>
                <a:spcPts val="600"/>
              </a:spcAft>
              <a:buFont typeface="Arial" panose="020B0604020202020204" pitchFamily="34" charset="0"/>
              <a:buChar char="•"/>
            </a:pPr>
            <a:r>
              <a:rPr lang="en-US" sz="1600"/>
              <a:t>Completed in 09/2016</a:t>
            </a:r>
          </a:p>
          <a:p>
            <a:pPr>
              <a:spcAft>
                <a:spcPts val="600"/>
              </a:spcAft>
            </a:pPr>
            <a:r>
              <a:rPr lang="en-US" sz="1600"/>
              <a:t>      Price: 31 </a:t>
            </a:r>
            <a:r>
              <a:rPr lang="en-US" sz="1600" err="1"/>
              <a:t>bUSD</a:t>
            </a:r>
            <a:r>
              <a:rPr lang="en-US" sz="1600"/>
              <a:t> (ARM's revenues in 2015 ≈ 1.5 </a:t>
            </a:r>
            <a:r>
              <a:rPr lang="en-US" sz="1600" err="1"/>
              <a:t>bUSD</a:t>
            </a:r>
            <a:r>
              <a:rPr lang="en-US" sz="1600"/>
              <a:t>).</a:t>
            </a:r>
          </a:p>
        </p:txBody>
      </p:sp>
    </p:spTree>
    <p:extLst>
      <p:ext uri="{BB962C8B-B14F-4D97-AF65-F5344CB8AC3E}">
        <p14:creationId xmlns:p14="http://schemas.microsoft.com/office/powerpoint/2010/main" val="327797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US" sz="1700">
                <a:solidFill>
                  <a:srgbClr val="FFFFFF"/>
                </a:solidFill>
              </a:rPr>
              <a:t>21</a:t>
            </a:r>
            <a:r>
              <a:rPr lang="en-GB" sz="1700">
                <a:solidFill>
                  <a:srgbClr val="FFFFFF"/>
                </a:solidFill>
              </a:rPr>
              <a:t>)</a:t>
            </a:r>
            <a:endParaRPr lang="en-US" sz="1700"/>
          </a:p>
        </p:txBody>
      </p:sp>
      <p:sp>
        <p:nvSpPr>
          <p:cNvPr id="3" name="TextBox 2"/>
          <p:cNvSpPr txBox="1"/>
          <p:nvPr/>
        </p:nvSpPr>
        <p:spPr>
          <a:xfrm>
            <a:off x="73662" y="440668"/>
            <a:ext cx="5941948" cy="369332"/>
          </a:xfrm>
          <a:prstGeom prst="rect">
            <a:avLst/>
          </a:prstGeom>
          <a:noFill/>
        </p:spPr>
        <p:txBody>
          <a:bodyPr wrap="square" rtlCol="0">
            <a:spAutoFit/>
          </a:bodyPr>
          <a:lstStyle/>
          <a:p>
            <a:r>
              <a:rPr lang="en-US">
                <a:solidFill>
                  <a:schemeClr val="accent6"/>
                </a:solidFill>
              </a:rPr>
              <a:t>NVIDIA’s intention to acquire ARM from Softbank </a:t>
            </a:r>
          </a:p>
        </p:txBody>
      </p:sp>
      <p:sp>
        <p:nvSpPr>
          <p:cNvPr id="4" name="TextBox 3"/>
          <p:cNvSpPr txBox="1"/>
          <p:nvPr/>
        </p:nvSpPr>
        <p:spPr>
          <a:xfrm>
            <a:off x="274324" y="788567"/>
            <a:ext cx="8574270" cy="1554272"/>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Announced in </a:t>
            </a:r>
            <a:r>
              <a:rPr lang="en-US" sz="1600" dirty="0">
                <a:solidFill>
                  <a:srgbClr val="0070C0"/>
                </a:solidFill>
              </a:rPr>
              <a:t>09/2020</a:t>
            </a:r>
          </a:p>
          <a:p>
            <a:pPr>
              <a:spcAft>
                <a:spcPts val="600"/>
              </a:spcAft>
            </a:pPr>
            <a:r>
              <a:rPr lang="en-US" sz="1600" dirty="0"/>
              <a:t>      Price: 40 </a:t>
            </a:r>
            <a:r>
              <a:rPr lang="en-US" sz="1600" dirty="0" err="1"/>
              <a:t>bUSD</a:t>
            </a:r>
            <a:r>
              <a:rPr lang="en-US" sz="1600" dirty="0"/>
              <a:t> </a:t>
            </a:r>
          </a:p>
          <a:p>
            <a:pPr>
              <a:spcAft>
                <a:spcPts val="600"/>
              </a:spcAft>
            </a:pPr>
            <a:r>
              <a:rPr lang="en-US" sz="1600" dirty="0"/>
              <a:t>    To be completed in 2022.</a:t>
            </a:r>
          </a:p>
          <a:p>
            <a:pPr marL="285750" indent="-285750">
              <a:buFont typeface="Arial" panose="020B0604020202020204" pitchFamily="34" charset="0"/>
              <a:buChar char="•"/>
            </a:pPr>
            <a:r>
              <a:rPr lang="en-US" sz="1600" dirty="0"/>
              <a:t>NVIDIA aims at “</a:t>
            </a:r>
            <a:r>
              <a:rPr lang="en-US" sz="1600" dirty="0">
                <a:solidFill>
                  <a:srgbClr val="FF0000"/>
                </a:solidFill>
              </a:rPr>
              <a:t>burying x86 PCs</a:t>
            </a:r>
            <a:r>
              <a:rPr lang="en-US" sz="1600" dirty="0"/>
              <a:t>” as stated by their CEO (Huang) in 09/2020</a:t>
            </a:r>
          </a:p>
          <a:p>
            <a:pPr>
              <a:spcAft>
                <a:spcPts val="600"/>
              </a:spcAft>
            </a:pPr>
            <a:r>
              <a:rPr lang="en-US" sz="1600" dirty="0"/>
              <a:t>      [134]: </a:t>
            </a:r>
          </a:p>
        </p:txBody>
      </p:sp>
      <p:sp>
        <p:nvSpPr>
          <p:cNvPr id="5" name="TextBox 4"/>
          <p:cNvSpPr txBox="1"/>
          <p:nvPr/>
        </p:nvSpPr>
        <p:spPr>
          <a:xfrm>
            <a:off x="610247" y="2376752"/>
            <a:ext cx="8777288" cy="1154162"/>
          </a:xfrm>
          <a:prstGeom prst="rect">
            <a:avLst/>
          </a:prstGeom>
          <a:noFill/>
        </p:spPr>
        <p:txBody>
          <a:bodyPr wrap="square" rtlCol="0">
            <a:spAutoFit/>
          </a:bodyPr>
          <a:lstStyle/>
          <a:p>
            <a:r>
              <a:rPr lang="en-US" sz="1600" dirty="0"/>
              <a:t>"The PC of the future will be made by new OEMs, sold through new distributors </a:t>
            </a:r>
          </a:p>
          <a:p>
            <a:pPr>
              <a:spcAft>
                <a:spcPts val="600"/>
              </a:spcAft>
            </a:pPr>
            <a:r>
              <a:rPr lang="en-US" sz="1600" dirty="0"/>
              <a:t>   and use a new instruction-set architecture.</a:t>
            </a:r>
          </a:p>
          <a:p>
            <a:r>
              <a:rPr lang="en-US" sz="1600" dirty="0">
                <a:solidFill>
                  <a:srgbClr val="0070C0"/>
                </a:solidFill>
              </a:rPr>
              <a:t>ARM will be the most important CPU architecture of the future</a:t>
            </a:r>
            <a:r>
              <a:rPr lang="en-US" sz="1600" dirty="0"/>
              <a:t>, and it already is</a:t>
            </a:r>
          </a:p>
          <a:p>
            <a:r>
              <a:rPr lang="en-US" sz="1600" dirty="0"/>
              <a:t>   the fastest growing processor architecture.”</a:t>
            </a:r>
            <a:endParaRPr lang="en-US" sz="1400" dirty="0"/>
          </a:p>
        </p:txBody>
      </p:sp>
    </p:spTree>
    <p:extLst>
      <p:ext uri="{BB962C8B-B14F-4D97-AF65-F5344CB8AC3E}">
        <p14:creationId xmlns:p14="http://schemas.microsoft.com/office/powerpoint/2010/main" val="25804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a:solidFill>
                  <a:srgbClr val="FFFFFF"/>
                </a:solidFill>
              </a:rPr>
              <a:t>1. </a:t>
            </a:r>
            <a:r>
              <a:rPr lang="hu-HU" sz="1700" err="1">
                <a:solidFill>
                  <a:srgbClr val="FFFFFF"/>
                </a:solidFill>
              </a:rPr>
              <a:t>Introduction</a:t>
            </a:r>
            <a:r>
              <a:rPr lang="hu-HU" sz="1700">
                <a:solidFill>
                  <a:srgbClr val="FFFFFF"/>
                </a:solidFill>
              </a:rPr>
              <a:t> </a:t>
            </a:r>
            <a:r>
              <a:rPr lang="hu-HU" sz="1700" err="1">
                <a:solidFill>
                  <a:srgbClr val="FFFFFF"/>
                </a:solidFill>
              </a:rPr>
              <a:t>to</a:t>
            </a:r>
            <a:r>
              <a:rPr lang="hu-HU" sz="1700">
                <a:solidFill>
                  <a:srgbClr val="FFFFFF"/>
                </a:solidFill>
              </a:rPr>
              <a:t> </a:t>
            </a:r>
            <a:r>
              <a:rPr lang="en-US" sz="1700">
                <a:solidFill>
                  <a:srgbClr val="FFFFFF"/>
                </a:solidFill>
              </a:rPr>
              <a:t>ARM </a:t>
            </a:r>
            <a:r>
              <a:rPr lang="hu-HU" sz="1700">
                <a:solidFill>
                  <a:srgbClr val="FFFFFF"/>
                </a:solidFill>
              </a:rPr>
              <a:t>(</a:t>
            </a:r>
            <a:r>
              <a:rPr lang="en-US" sz="1700">
                <a:solidFill>
                  <a:srgbClr val="FFFFFF"/>
                </a:solidFill>
              </a:rPr>
              <a:t>22</a:t>
            </a:r>
            <a:r>
              <a:rPr lang="hu-HU" sz="1700">
                <a:solidFill>
                  <a:srgbClr val="FFFFFF"/>
                </a:solidFill>
              </a:rPr>
              <a:t>)</a:t>
            </a:r>
            <a:endParaRPr lang="en-US" sz="1700"/>
          </a:p>
        </p:txBody>
      </p:sp>
      <p:sp>
        <p:nvSpPr>
          <p:cNvPr id="6" name="TextBox 5"/>
          <p:cNvSpPr txBox="1"/>
          <p:nvPr/>
        </p:nvSpPr>
        <p:spPr>
          <a:xfrm>
            <a:off x="71500" y="440668"/>
            <a:ext cx="6670016" cy="369332"/>
          </a:xfrm>
          <a:prstGeom prst="rect">
            <a:avLst/>
          </a:prstGeom>
          <a:noFill/>
        </p:spPr>
        <p:txBody>
          <a:bodyPr wrap="square" rtlCol="0">
            <a:spAutoFit/>
          </a:bodyPr>
          <a:lstStyle/>
          <a:p>
            <a:r>
              <a:rPr lang="en-US">
                <a:solidFill>
                  <a:schemeClr val="accent6"/>
                </a:solidFill>
              </a:rPr>
              <a:t>Cancellation of the acquisition of ARM by NVIDIA [</a:t>
            </a:r>
            <a:r>
              <a:rPr lang="hu-HU">
                <a:solidFill>
                  <a:schemeClr val="accent6"/>
                </a:solidFill>
              </a:rPr>
              <a:t>169</a:t>
            </a:r>
            <a:r>
              <a:rPr lang="en-US">
                <a:solidFill>
                  <a:schemeClr val="accent6"/>
                </a:solidFill>
              </a:rPr>
              <a:t>]</a:t>
            </a:r>
          </a:p>
        </p:txBody>
      </p:sp>
      <p:sp>
        <p:nvSpPr>
          <p:cNvPr id="7" name="TextBox 6"/>
          <p:cNvSpPr txBox="1"/>
          <p:nvPr/>
        </p:nvSpPr>
        <p:spPr>
          <a:xfrm>
            <a:off x="353267" y="798674"/>
            <a:ext cx="9034268" cy="1154162"/>
          </a:xfrm>
          <a:prstGeom prst="rect">
            <a:avLst/>
          </a:prstGeom>
          <a:noFill/>
        </p:spPr>
        <p:txBody>
          <a:bodyPr wrap="none" rtlCol="0">
            <a:spAutoFit/>
          </a:bodyPr>
          <a:lstStyle/>
          <a:p>
            <a:pPr marL="285750" indent="-285750">
              <a:buFont typeface="Arial" panose="020B0604020202020204" pitchFamily="34" charset="0"/>
              <a:buChar char="•"/>
            </a:pPr>
            <a:r>
              <a:rPr lang="en-US" sz="1600" dirty="0"/>
              <a:t>In 02/2022 NVIDIA and Softbank (ARM’s owner) announced the </a:t>
            </a:r>
            <a:r>
              <a:rPr lang="en-US" sz="1600" dirty="0">
                <a:solidFill>
                  <a:srgbClr val="0070C0"/>
                </a:solidFill>
              </a:rPr>
              <a:t>termination of </a:t>
            </a:r>
          </a:p>
          <a:p>
            <a:pPr>
              <a:spcAft>
                <a:spcPts val="600"/>
              </a:spcAft>
            </a:pPr>
            <a:r>
              <a:rPr lang="en-US" sz="1600" dirty="0">
                <a:solidFill>
                  <a:srgbClr val="0070C0"/>
                </a:solidFill>
              </a:rPr>
              <a:t>      the previously planned transaction due to regulatory objections.</a:t>
            </a:r>
          </a:p>
          <a:p>
            <a:pPr marL="285750" indent="-285750">
              <a:buFont typeface="Arial" panose="020B0604020202020204" pitchFamily="34" charset="0"/>
              <a:buChar char="•"/>
            </a:pPr>
            <a:r>
              <a:rPr lang="en-US" sz="1600" dirty="0"/>
              <a:t>At this occasion Huang, CEO of NVIDIA stated that “</a:t>
            </a:r>
            <a:r>
              <a:rPr lang="en-US" sz="1600" dirty="0">
                <a:solidFill>
                  <a:srgbClr val="0070C0"/>
                </a:solidFill>
              </a:rPr>
              <a:t>I expect Arm to be the</a:t>
            </a:r>
          </a:p>
          <a:p>
            <a:r>
              <a:rPr lang="en-US" sz="1600" dirty="0">
                <a:solidFill>
                  <a:srgbClr val="0070C0"/>
                </a:solidFill>
              </a:rPr>
              <a:t>      most important CPU architecture of the next decade.”</a:t>
            </a:r>
          </a:p>
        </p:txBody>
      </p:sp>
    </p:spTree>
    <p:extLst>
      <p:ext uri="{BB962C8B-B14F-4D97-AF65-F5344CB8AC3E}">
        <p14:creationId xmlns:p14="http://schemas.microsoft.com/office/powerpoint/2010/main" val="12883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4584"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333433" y="1700808"/>
            <a:ext cx="84240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a:solidFill>
                  <a:srgbClr val="FFFFFF"/>
                </a:solidFill>
              </a:rPr>
              <a:t>2. Evolution of </a:t>
            </a:r>
            <a:r>
              <a:rPr lang="hu-HU" sz="1900">
                <a:solidFill>
                  <a:srgbClr val="FFFFFF"/>
                </a:solidFill>
              </a:rPr>
              <a:t>the </a:t>
            </a:r>
            <a:r>
              <a:rPr lang="en-US" sz="1900">
                <a:solidFill>
                  <a:srgbClr val="FFFFFF"/>
                </a:solidFill>
              </a:rPr>
              <a:t>ARM ISA up to the Armv8.0 release</a:t>
            </a:r>
          </a:p>
        </p:txBody>
      </p:sp>
      <p:sp>
        <p:nvSpPr>
          <p:cNvPr id="4" name="Rectangle 2"/>
          <p:cNvSpPr>
            <a:spLocks noChangeArrowheads="1"/>
          </p:cNvSpPr>
          <p:nvPr/>
        </p:nvSpPr>
        <p:spPr bwMode="auto">
          <a:xfrm>
            <a:off x="-684584" y="2125390"/>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pitchFamily="34" charset="0"/>
              <a:cs typeface="Times New Roman" pitchFamily="18" charset="0"/>
            </a:endParaRPr>
          </a:p>
        </p:txBody>
      </p:sp>
      <p:grpSp>
        <p:nvGrpSpPr>
          <p:cNvPr id="5" name="Group 4"/>
          <p:cNvGrpSpPr>
            <a:grpSpLocks/>
          </p:cNvGrpSpPr>
          <p:nvPr/>
        </p:nvGrpSpPr>
        <p:grpSpPr bwMode="auto">
          <a:xfrm>
            <a:off x="336607" y="2687021"/>
            <a:ext cx="8424000" cy="432182"/>
            <a:chOff x="699" y="1638"/>
            <a:chExt cx="4448" cy="309"/>
          </a:xfrm>
        </p:grpSpPr>
        <p:sp>
          <p:nvSpPr>
            <p:cNvPr id="6"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2.1 </a:t>
              </a:r>
              <a:r>
                <a:rPr lang="hu-HU" altLang="en-US" sz="1900" dirty="0" err="1">
                  <a:solidFill>
                    <a:srgbClr val="FFFFFF"/>
                  </a:solidFill>
                  <a:latin typeface="Verdana" pitchFamily="34" charset="0"/>
                  <a:cs typeface="Times New Roman" pitchFamily="18" charset="0"/>
                </a:rPr>
                <a:t>Overview</a:t>
              </a:r>
              <a:r>
                <a:rPr lang="en-US" altLang="en-US" sz="1900" dirty="0">
                  <a:solidFill>
                    <a:srgbClr val="FFFFFF"/>
                  </a:solidFill>
                  <a:latin typeface="Verdana" pitchFamily="34" charset="0"/>
                  <a:cs typeface="Times New Roman" pitchFamily="18" charset="0"/>
                </a:rPr>
                <a:t> of the evolution of the Arm ISA</a:t>
              </a:r>
            </a:p>
          </p:txBody>
        </p:sp>
        <p:sp>
          <p:nvSpPr>
            <p:cNvPr id="7" name="Text Box 6"/>
            <p:cNvSpPr txBox="1">
              <a:spLocks noChangeArrowheads="1"/>
            </p:cNvSpPr>
            <p:nvPr/>
          </p:nvSpPr>
          <p:spPr bwMode="auto">
            <a:xfrm>
              <a:off x="699" y="165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8" name="Group 7"/>
          <p:cNvGrpSpPr>
            <a:grpSpLocks/>
          </p:cNvGrpSpPr>
          <p:nvPr/>
        </p:nvGrpSpPr>
        <p:grpSpPr bwMode="auto">
          <a:xfrm>
            <a:off x="360141" y="3177020"/>
            <a:ext cx="8424000" cy="432000"/>
            <a:chOff x="714" y="1638"/>
            <a:chExt cx="4721" cy="408"/>
          </a:xfrm>
        </p:grpSpPr>
        <p:sp>
          <p:nvSpPr>
            <p:cNvPr id="9" name="AutoShape 8"/>
            <p:cNvSpPr>
              <a:spLocks noChangeArrowheads="1"/>
            </p:cNvSpPr>
            <p:nvPr/>
          </p:nvSpPr>
          <p:spPr bwMode="auto">
            <a:xfrm>
              <a:off x="951" y="1638"/>
              <a:ext cx="4484" cy="40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a:solidFill>
                    <a:srgbClr val="FFFFFF"/>
                  </a:solidFill>
                  <a:latin typeface="Verdana" pitchFamily="34" charset="0"/>
                  <a:cs typeface="Times New Roman" pitchFamily="18" charset="0"/>
                </a:rPr>
                <a:t>  </a:t>
              </a:r>
              <a:r>
                <a:rPr lang="hu-HU" sz="1900">
                  <a:solidFill>
                    <a:srgbClr val="FFFFFF"/>
                  </a:solidFill>
                  <a:latin typeface="Verdana" panose="020B0604030504040204" pitchFamily="34" charset="0"/>
                  <a:ea typeface="Verdana" panose="020B0604030504040204" pitchFamily="34" charset="0"/>
                  <a:cs typeface="Verdana" panose="020B0604030504040204" pitchFamily="34" charset="0"/>
                </a:rPr>
                <a:t>2.2 </a:t>
              </a:r>
              <a:r>
                <a:rPr lang="en-US" sz="1900">
                  <a:solidFill>
                    <a:srgbClr val="FFFFFF"/>
                  </a:solidFill>
                  <a:latin typeface="Verdana" panose="020B0604030504040204" pitchFamily="34" charset="0"/>
                  <a:ea typeface="Verdana" panose="020B0604030504040204" pitchFamily="34" charset="0"/>
                  <a:cs typeface="Verdana" panose="020B0604030504040204" pitchFamily="34" charset="0"/>
                </a:rPr>
                <a:t>ISA extensions </a:t>
              </a:r>
              <a:r>
                <a:rPr lang="hu-HU" sz="1900" err="1">
                  <a:solidFill>
                    <a:srgbClr val="FFFFFF"/>
                  </a:solidFill>
                  <a:latin typeface="Verdana" panose="020B0604030504040204" pitchFamily="34" charset="0"/>
                  <a:ea typeface="Verdana" panose="020B0604030504040204" pitchFamily="34" charset="0"/>
                  <a:cs typeface="Verdana" panose="020B0604030504040204" pitchFamily="34" charset="0"/>
                </a:rPr>
                <a:t>introduced</a:t>
              </a:r>
              <a:r>
                <a:rPr lang="hu-HU" sz="190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900">
                  <a:solidFill>
                    <a:srgbClr val="FFFFFF"/>
                  </a:solidFill>
                  <a:latin typeface="Verdana" panose="020B0604030504040204" pitchFamily="34" charset="0"/>
                  <a:ea typeface="Verdana" panose="020B0604030504040204" pitchFamily="34" charset="0"/>
                  <a:cs typeface="Verdana" panose="020B0604030504040204" pitchFamily="34" charset="0"/>
                </a:rPr>
                <a:t>to enhance compute</a:t>
              </a:r>
              <a:r>
                <a:rPr lang="hu-HU" sz="190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900">
                  <a:solidFill>
                    <a:srgbClr val="FFFFFF"/>
                  </a:solidFill>
                  <a:latin typeface="Verdana" panose="020B0604030504040204" pitchFamily="34" charset="0"/>
                  <a:ea typeface="Verdana" panose="020B0604030504040204" pitchFamily="34" charset="0"/>
                  <a:cs typeface="Verdana" panose="020B0604030504040204" pitchFamily="34" charset="0"/>
                </a:rPr>
                <a:t>capabilities</a:t>
              </a:r>
            </a:p>
          </p:txBody>
        </p:sp>
        <p:sp>
          <p:nvSpPr>
            <p:cNvPr id="10" name="Text Box 9"/>
            <p:cNvSpPr txBox="1">
              <a:spLocks noChangeArrowheads="1"/>
            </p:cNvSpPr>
            <p:nvPr/>
          </p:nvSpPr>
          <p:spPr bwMode="auto">
            <a:xfrm>
              <a:off x="714"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2" name="Group 11"/>
          <p:cNvGrpSpPr>
            <a:grpSpLocks/>
          </p:cNvGrpSpPr>
          <p:nvPr/>
        </p:nvGrpSpPr>
        <p:grpSpPr bwMode="auto">
          <a:xfrm>
            <a:off x="354887" y="3728811"/>
            <a:ext cx="8424000" cy="432000"/>
            <a:chOff x="714" y="1638"/>
            <a:chExt cx="4721" cy="408"/>
          </a:xfrm>
        </p:grpSpPr>
        <p:sp>
          <p:nvSpPr>
            <p:cNvPr id="13" name="AutoShape 8"/>
            <p:cNvSpPr>
              <a:spLocks noChangeArrowheads="1"/>
            </p:cNvSpPr>
            <p:nvPr/>
          </p:nvSpPr>
          <p:spPr bwMode="auto">
            <a:xfrm>
              <a:off x="951" y="1638"/>
              <a:ext cx="4484" cy="40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sz="2000" dirty="0">
                  <a:solidFill>
                    <a:srgbClr val="FFFFFF"/>
                  </a:solidFill>
                </a:rPr>
                <a:t>2.3 The SVE register set-based ISA extensions</a:t>
              </a:r>
              <a:endParaRPr lang="en-US" sz="2000" dirty="0"/>
            </a:p>
          </p:txBody>
        </p:sp>
        <p:sp>
          <p:nvSpPr>
            <p:cNvPr id="14" name="Text Box 9"/>
            <p:cNvSpPr txBox="1">
              <a:spLocks noChangeArrowheads="1"/>
            </p:cNvSpPr>
            <p:nvPr/>
          </p:nvSpPr>
          <p:spPr bwMode="auto">
            <a:xfrm>
              <a:off x="714"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40931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855"/>
          <a:stretch/>
        </p:blipFill>
        <p:spPr bwMode="auto">
          <a:xfrm>
            <a:off x="1700343" y="1268760"/>
            <a:ext cx="6435715" cy="340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52220" y="1376772"/>
            <a:ext cx="1697901" cy="461665"/>
          </a:xfrm>
          <a:prstGeom prst="rect">
            <a:avLst/>
          </a:prstGeom>
          <a:noFill/>
        </p:spPr>
        <p:txBody>
          <a:bodyPr wrap="none" rtlCol="0">
            <a:spAutoFit/>
          </a:bodyPr>
          <a:lstStyle/>
          <a:p>
            <a:pPr algn="ctr"/>
            <a:r>
              <a:rPr lang="en-US" sz="1200"/>
              <a:t>GIC: General </a:t>
            </a:r>
          </a:p>
          <a:p>
            <a:pPr algn="ctr"/>
            <a:r>
              <a:rPr lang="en-US" sz="1200"/>
              <a:t>Interrupt Controller</a:t>
            </a:r>
          </a:p>
        </p:txBody>
      </p:sp>
      <p:sp>
        <p:nvSpPr>
          <p:cNvPr id="7" name="TextBox 6"/>
          <p:cNvSpPr txBox="1"/>
          <p:nvPr/>
        </p:nvSpPr>
        <p:spPr>
          <a:xfrm>
            <a:off x="71500" y="453368"/>
            <a:ext cx="4394921" cy="369332"/>
          </a:xfrm>
          <a:prstGeom prst="rect">
            <a:avLst/>
          </a:prstGeom>
          <a:noFill/>
        </p:spPr>
        <p:txBody>
          <a:bodyPr wrap="square" rtlCol="0">
            <a:spAutoFit/>
          </a:bodyPr>
          <a:lstStyle/>
          <a:p>
            <a:r>
              <a:rPr lang="en-US" dirty="0">
                <a:solidFill>
                  <a:schemeClr val="accent6"/>
                </a:solidFill>
              </a:rPr>
              <a:t>Illustration of the terminology used</a:t>
            </a:r>
          </a:p>
        </p:txBody>
      </p:sp>
      <p:sp>
        <p:nvSpPr>
          <p:cNvPr id="9" name="TextBox 8"/>
          <p:cNvSpPr txBox="1"/>
          <p:nvPr/>
        </p:nvSpPr>
        <p:spPr>
          <a:xfrm>
            <a:off x="2324086" y="4761148"/>
            <a:ext cx="4948214" cy="338554"/>
          </a:xfrm>
          <a:prstGeom prst="rect">
            <a:avLst/>
          </a:prstGeom>
          <a:noFill/>
        </p:spPr>
        <p:txBody>
          <a:bodyPr wrap="none" rtlCol="0">
            <a:spAutoFit/>
          </a:bodyPr>
          <a:lstStyle/>
          <a:p>
            <a:r>
              <a:rPr lang="en-US" sz="1600"/>
              <a:t>Figure: An example </a:t>
            </a:r>
            <a:r>
              <a:rPr lang="en-US" sz="1600" err="1"/>
              <a:t>big.LITTLE</a:t>
            </a:r>
            <a:r>
              <a:rPr lang="en-US" sz="1600"/>
              <a:t> processor</a:t>
            </a:r>
            <a:r>
              <a:rPr lang="hu-HU" sz="1600"/>
              <a:t> [3</a:t>
            </a:r>
            <a:r>
              <a:rPr lang="en-GB" sz="1600"/>
              <a:t>7</a:t>
            </a:r>
            <a:r>
              <a:rPr lang="hu-HU" sz="1600"/>
              <a:t>]</a:t>
            </a:r>
            <a:endParaRPr lang="en-US" sz="1600"/>
          </a:p>
        </p:txBody>
      </p:sp>
      <p:sp>
        <p:nvSpPr>
          <p:cNvPr id="12"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err="1">
                <a:solidFill>
                  <a:schemeClr val="bg1"/>
                </a:solidFill>
              </a:rPr>
              <a:t>Forword</a:t>
            </a:r>
            <a:r>
              <a:rPr lang="en-GB" sz="1700">
                <a:solidFill>
                  <a:schemeClr val="bg1"/>
                </a:solidFill>
              </a:rPr>
              <a:t> (2)</a:t>
            </a:r>
            <a:endParaRPr lang="en-US" sz="1700" kern="1200">
              <a:solidFill>
                <a:srgbClr val="FFFFFF"/>
              </a:solidFill>
            </a:endParaRPr>
          </a:p>
        </p:txBody>
      </p:sp>
      <p:sp>
        <p:nvSpPr>
          <p:cNvPr id="2" name="Rounded Rectangle 1"/>
          <p:cNvSpPr/>
          <p:nvPr/>
        </p:nvSpPr>
        <p:spPr bwMode="auto">
          <a:xfrm>
            <a:off x="1547664" y="1268760"/>
            <a:ext cx="6876764" cy="2952328"/>
          </a:xfrm>
          <a:prstGeom prst="roundRect">
            <a:avLst/>
          </a:prstGeom>
          <a:noFill/>
          <a:ln w="2857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3333CC"/>
              </a:solidFill>
              <a:effectLst/>
              <a:latin typeface="Verdana" pitchFamily="34" charset="0"/>
            </a:endParaRPr>
          </a:p>
        </p:txBody>
      </p:sp>
      <p:sp>
        <p:nvSpPr>
          <p:cNvPr id="4" name="TextBox 3"/>
          <p:cNvSpPr txBox="1"/>
          <p:nvPr/>
        </p:nvSpPr>
        <p:spPr>
          <a:xfrm>
            <a:off x="287524" y="1448780"/>
            <a:ext cx="1051891" cy="307777"/>
          </a:xfrm>
          <a:prstGeom prst="rect">
            <a:avLst/>
          </a:prstGeom>
          <a:noFill/>
        </p:spPr>
        <p:txBody>
          <a:bodyPr wrap="none" rtlCol="0">
            <a:spAutoFit/>
          </a:bodyPr>
          <a:lstStyle/>
          <a:p>
            <a:r>
              <a:rPr lang="en-US" sz="1400" i="1" dirty="0">
                <a:solidFill>
                  <a:srgbClr val="FF0000"/>
                </a:solidFill>
              </a:rPr>
              <a:t>Processor</a:t>
            </a:r>
          </a:p>
        </p:txBody>
      </p:sp>
      <p:sp>
        <p:nvSpPr>
          <p:cNvPr id="5" name="Rounded Rectangle 4"/>
          <p:cNvSpPr/>
          <p:nvPr/>
        </p:nvSpPr>
        <p:spPr bwMode="auto">
          <a:xfrm>
            <a:off x="1673250" y="2016551"/>
            <a:ext cx="5040000" cy="1429203"/>
          </a:xfrm>
          <a:prstGeom prst="roundRect">
            <a:avLst/>
          </a:prstGeom>
          <a:noFill/>
          <a:ln w="28575"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3333CC"/>
              </a:solidFill>
              <a:effectLst/>
              <a:latin typeface="Verdana" pitchFamily="34" charset="0"/>
            </a:endParaRPr>
          </a:p>
        </p:txBody>
      </p:sp>
      <p:sp>
        <p:nvSpPr>
          <p:cNvPr id="6" name="TextBox 5"/>
          <p:cNvSpPr txBox="1"/>
          <p:nvPr/>
        </p:nvSpPr>
        <p:spPr>
          <a:xfrm>
            <a:off x="637473" y="1897087"/>
            <a:ext cx="550151" cy="307777"/>
          </a:xfrm>
          <a:prstGeom prst="rect">
            <a:avLst/>
          </a:prstGeom>
          <a:noFill/>
        </p:spPr>
        <p:txBody>
          <a:bodyPr wrap="none" rtlCol="0">
            <a:spAutoFit/>
          </a:bodyPr>
          <a:lstStyle/>
          <a:p>
            <a:r>
              <a:rPr lang="en-US" sz="1400" i="1" dirty="0">
                <a:solidFill>
                  <a:srgbClr val="7030A0"/>
                </a:solidFill>
              </a:rPr>
              <a:t>CPU</a:t>
            </a:r>
          </a:p>
        </p:txBody>
      </p:sp>
      <p:sp>
        <p:nvSpPr>
          <p:cNvPr id="11" name="Rounded Rectangle 10"/>
          <p:cNvSpPr/>
          <p:nvPr/>
        </p:nvSpPr>
        <p:spPr bwMode="auto">
          <a:xfrm>
            <a:off x="1727435" y="2168860"/>
            <a:ext cx="1188000" cy="720080"/>
          </a:xfrm>
          <a:prstGeom prst="roundRect">
            <a:avLst/>
          </a:prstGeom>
          <a:noFill/>
          <a:ln w="28575" cap="flat" cmpd="sng" algn="ctr">
            <a:solidFill>
              <a:srgbClr val="00B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3333CC"/>
              </a:solidFill>
              <a:effectLst/>
              <a:latin typeface="Verdana" pitchFamily="34" charset="0"/>
            </a:endParaRPr>
          </a:p>
        </p:txBody>
      </p:sp>
      <p:sp>
        <p:nvSpPr>
          <p:cNvPr id="13" name="TextBox 12"/>
          <p:cNvSpPr txBox="1"/>
          <p:nvPr/>
        </p:nvSpPr>
        <p:spPr>
          <a:xfrm>
            <a:off x="324204" y="2312876"/>
            <a:ext cx="1079444" cy="307777"/>
          </a:xfrm>
          <a:prstGeom prst="rect">
            <a:avLst/>
          </a:prstGeom>
          <a:noFill/>
        </p:spPr>
        <p:txBody>
          <a:bodyPr wrap="square" rtlCol="0">
            <a:spAutoFit/>
          </a:bodyPr>
          <a:lstStyle/>
          <a:p>
            <a:r>
              <a:rPr lang="en-US" sz="1400" i="1" dirty="0">
                <a:solidFill>
                  <a:srgbClr val="00B050"/>
                </a:solidFill>
              </a:rPr>
              <a:t>CPU core</a:t>
            </a:r>
          </a:p>
        </p:txBody>
      </p:sp>
      <p:sp>
        <p:nvSpPr>
          <p:cNvPr id="15" name="Rounded Rectangle 14"/>
          <p:cNvSpPr/>
          <p:nvPr/>
        </p:nvSpPr>
        <p:spPr bwMode="auto">
          <a:xfrm>
            <a:off x="4322111" y="2016551"/>
            <a:ext cx="2304000" cy="1340441"/>
          </a:xfrm>
          <a:prstGeom prst="roundRect">
            <a:avLst/>
          </a:prstGeom>
          <a:noFill/>
          <a:ln w="28575" cap="flat" cmpd="sng" algn="ctr">
            <a:solidFill>
              <a:srgbClr val="00B0F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3333CC"/>
              </a:solidFill>
              <a:effectLst/>
              <a:latin typeface="Verdana" pitchFamily="34" charset="0"/>
            </a:endParaRPr>
          </a:p>
        </p:txBody>
      </p:sp>
      <p:sp>
        <p:nvSpPr>
          <p:cNvPr id="16" name="TextBox 15"/>
          <p:cNvSpPr txBox="1"/>
          <p:nvPr/>
        </p:nvSpPr>
        <p:spPr>
          <a:xfrm>
            <a:off x="6794489" y="2016551"/>
            <a:ext cx="1269899" cy="307777"/>
          </a:xfrm>
          <a:prstGeom prst="rect">
            <a:avLst/>
          </a:prstGeom>
          <a:noFill/>
        </p:spPr>
        <p:txBody>
          <a:bodyPr wrap="none" rtlCol="0">
            <a:spAutoFit/>
          </a:bodyPr>
          <a:lstStyle/>
          <a:p>
            <a:r>
              <a:rPr lang="en-US" sz="1400" i="1" dirty="0">
                <a:solidFill>
                  <a:srgbClr val="0070C0"/>
                </a:solidFill>
              </a:rPr>
              <a:t>Core cluster</a:t>
            </a:r>
          </a:p>
        </p:txBody>
      </p:sp>
      <p:sp>
        <p:nvSpPr>
          <p:cNvPr id="17" name="TextBox 16"/>
          <p:cNvSpPr txBox="1"/>
          <p:nvPr/>
        </p:nvSpPr>
        <p:spPr>
          <a:xfrm>
            <a:off x="179512" y="5245536"/>
            <a:ext cx="9143424" cy="1400383"/>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en-US" sz="1600" i="1" dirty="0">
                <a:solidFill>
                  <a:srgbClr val="00B050"/>
                </a:solidFill>
              </a:rPr>
              <a:t>CPU cores </a:t>
            </a:r>
            <a:r>
              <a:rPr lang="en-US" sz="1600" dirty="0"/>
              <a:t>are the </a:t>
            </a:r>
            <a:r>
              <a:rPr lang="en-US" sz="1600" dirty="0">
                <a:solidFill>
                  <a:srgbClr val="0070C0"/>
                </a:solidFill>
              </a:rPr>
              <a:t>basic building blocks of processors,</a:t>
            </a:r>
            <a:r>
              <a:rPr lang="en-US" sz="1600" dirty="0"/>
              <a:t> like ARM’s Cortex-A cores, </a:t>
            </a:r>
          </a:p>
          <a:p>
            <a:pPr marL="285750" indent="-285750">
              <a:spcAft>
                <a:spcPts val="200"/>
              </a:spcAft>
              <a:buFont typeface="Arial" panose="020B0604020202020204" pitchFamily="34" charset="0"/>
              <a:buChar char="•"/>
            </a:pPr>
            <a:r>
              <a:rPr lang="en-US" sz="1600" dirty="0">
                <a:solidFill>
                  <a:srgbClr val="0070C0"/>
                </a:solidFill>
              </a:rPr>
              <a:t>multiple CPU cores along with a shared cache </a:t>
            </a:r>
            <a:r>
              <a:rPr lang="en-US" sz="1600" dirty="0"/>
              <a:t>may be set up to </a:t>
            </a:r>
            <a:r>
              <a:rPr lang="en-US" sz="1600" i="1" dirty="0">
                <a:solidFill>
                  <a:srgbClr val="0070C0"/>
                </a:solidFill>
              </a:rPr>
              <a:t>core clusters</a:t>
            </a:r>
            <a:r>
              <a:rPr lang="en-US" sz="1600" dirty="0"/>
              <a:t>,</a:t>
            </a:r>
          </a:p>
          <a:p>
            <a:pPr marL="285750" indent="-285750">
              <a:spcAft>
                <a:spcPts val="200"/>
              </a:spcAft>
              <a:buFont typeface="Arial" panose="020B0604020202020204" pitchFamily="34" charset="0"/>
              <a:buChar char="•"/>
            </a:pPr>
            <a:r>
              <a:rPr lang="en-US" sz="1600" dirty="0">
                <a:solidFill>
                  <a:srgbClr val="0070C0"/>
                </a:solidFill>
              </a:rPr>
              <a:t>multiple core clusters </a:t>
            </a:r>
            <a:r>
              <a:rPr lang="en-US" sz="1600" dirty="0"/>
              <a:t>may be included in a </a:t>
            </a:r>
            <a:r>
              <a:rPr lang="en-US" sz="1600" i="1" dirty="0">
                <a:solidFill>
                  <a:srgbClr val="7030A0"/>
                </a:solidFill>
              </a:rPr>
              <a:t>CPU</a:t>
            </a:r>
            <a:r>
              <a:rPr lang="en-US" sz="1600" dirty="0">
                <a:solidFill>
                  <a:srgbClr val="FF0000"/>
                </a:solidFill>
              </a:rPr>
              <a:t> </a:t>
            </a:r>
            <a:r>
              <a:rPr lang="en-US" sz="1600" dirty="0"/>
              <a:t>and</a:t>
            </a:r>
          </a:p>
          <a:p>
            <a:pPr marL="285750" indent="-285750">
              <a:buFont typeface="Arial" panose="020B0604020202020204" pitchFamily="34" charset="0"/>
              <a:buChar char="•"/>
            </a:pPr>
            <a:r>
              <a:rPr lang="en-US" sz="1600" dirty="0"/>
              <a:t>a </a:t>
            </a:r>
            <a:r>
              <a:rPr lang="en-US" sz="1600" dirty="0">
                <a:solidFill>
                  <a:srgbClr val="0070C0"/>
                </a:solidFill>
              </a:rPr>
              <a:t>CPU augmented by further functional units</a:t>
            </a:r>
            <a:r>
              <a:rPr lang="en-US" sz="1600" dirty="0"/>
              <a:t>, like GPUs, NPUs, a Cache Coherent</a:t>
            </a:r>
          </a:p>
          <a:p>
            <a:r>
              <a:rPr lang="en-US" sz="1600" dirty="0"/>
              <a:t>      Interconnect makes up a </a:t>
            </a:r>
            <a:r>
              <a:rPr lang="en-US" sz="1600" i="1" dirty="0">
                <a:solidFill>
                  <a:srgbClr val="FF0000"/>
                </a:solidFill>
              </a:rPr>
              <a:t>processor</a:t>
            </a:r>
            <a:r>
              <a:rPr lang="en-US" sz="1600" dirty="0"/>
              <a:t>, as demonstrated in the Figure above. </a:t>
            </a:r>
          </a:p>
        </p:txBody>
      </p:sp>
      <p:cxnSp>
        <p:nvCxnSpPr>
          <p:cNvPr id="10" name="Straight Connector 9"/>
          <p:cNvCxnSpPr/>
          <p:nvPr/>
        </p:nvCxnSpPr>
        <p:spPr bwMode="auto">
          <a:xfrm>
            <a:off x="1272286" y="1624772"/>
            <a:ext cx="252000" cy="0"/>
          </a:xfrm>
          <a:prstGeom prst="line">
            <a:avLst/>
          </a:prstGeom>
          <a:noFill/>
          <a:ln w="19050" cap="flat" cmpd="sng" algn="ctr">
            <a:solidFill>
              <a:srgbClr val="FF0000"/>
            </a:solidFill>
            <a:prstDash val="solid"/>
            <a:round/>
            <a:headEnd type="none" w="med" len="med"/>
            <a:tailEnd type="triangle" w="med" len="med"/>
          </a:ln>
          <a:effectLst/>
        </p:spPr>
      </p:cxnSp>
      <p:cxnSp>
        <p:nvCxnSpPr>
          <p:cNvPr id="18" name="Straight Arrow Connector 17"/>
          <p:cNvCxnSpPr/>
          <p:nvPr/>
        </p:nvCxnSpPr>
        <p:spPr bwMode="auto">
          <a:xfrm>
            <a:off x="1166750" y="2062128"/>
            <a:ext cx="574636" cy="0"/>
          </a:xfrm>
          <a:prstGeom prst="straightConnector1">
            <a:avLst/>
          </a:prstGeom>
          <a:noFill/>
          <a:ln w="19050" cap="flat" cmpd="sng" algn="ctr">
            <a:solidFill>
              <a:srgbClr val="7030A0"/>
            </a:solidFill>
            <a:prstDash val="solid"/>
            <a:round/>
            <a:headEnd type="none" w="med" len="med"/>
            <a:tailEnd type="triangle"/>
          </a:ln>
          <a:effectLst/>
        </p:spPr>
      </p:cxnSp>
      <p:cxnSp>
        <p:nvCxnSpPr>
          <p:cNvPr id="20" name="Straight Arrow Connector 19"/>
          <p:cNvCxnSpPr/>
          <p:nvPr/>
        </p:nvCxnSpPr>
        <p:spPr bwMode="auto">
          <a:xfrm flipV="1">
            <a:off x="1295684" y="2492375"/>
            <a:ext cx="432000" cy="521"/>
          </a:xfrm>
          <a:prstGeom prst="straightConnector1">
            <a:avLst/>
          </a:prstGeom>
          <a:noFill/>
          <a:ln w="19050" cap="flat" cmpd="sng" algn="ctr">
            <a:solidFill>
              <a:srgbClr val="00B050"/>
            </a:solidFill>
            <a:prstDash val="solid"/>
            <a:round/>
            <a:headEnd type="none" w="med" len="med"/>
            <a:tailEnd type="triangle"/>
          </a:ln>
          <a:effectLst/>
        </p:spPr>
      </p:cxnSp>
      <p:cxnSp>
        <p:nvCxnSpPr>
          <p:cNvPr id="30" name="Straight Arrow Connector 29"/>
          <p:cNvCxnSpPr/>
          <p:nvPr/>
        </p:nvCxnSpPr>
        <p:spPr bwMode="auto">
          <a:xfrm flipH="1" flipV="1">
            <a:off x="6624228" y="2191902"/>
            <a:ext cx="216000" cy="1580"/>
          </a:xfrm>
          <a:prstGeom prst="straightConnector1">
            <a:avLst/>
          </a:prstGeom>
          <a:noFill/>
          <a:ln w="1905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86158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 calcmode="lin" valueType="num">
                                      <p:cBhvr additive="base">
                                        <p:cTn id="1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 calcmode="lin" valueType="num">
                                      <p:cBhvr additive="base">
                                        <p:cTn id="3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 calcmode="lin" valueType="num">
                                      <p:cBhvr additive="base">
                                        <p:cTn id="5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7">
                                            <p:txEl>
                                              <p:pRg st="3" end="3"/>
                                            </p:txEl>
                                          </p:spTgt>
                                        </p:tgtEl>
                                        <p:attrNameLst>
                                          <p:attrName>style.visibility</p:attrName>
                                        </p:attrNameLst>
                                      </p:cBhvr>
                                      <p:to>
                                        <p:strVal val="visible"/>
                                      </p:to>
                                    </p:set>
                                    <p:anim calcmode="lin" valueType="num">
                                      <p:cBhvr additive="base">
                                        <p:cTn id="73"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7">
                                            <p:txEl>
                                              <p:pRg st="4" end="4"/>
                                            </p:txEl>
                                          </p:spTgt>
                                        </p:tgtEl>
                                        <p:attrNameLst>
                                          <p:attrName>style.visibility</p:attrName>
                                        </p:attrNameLst>
                                      </p:cBhvr>
                                      <p:to>
                                        <p:strVal val="visible"/>
                                      </p:to>
                                    </p:set>
                                    <p:anim calcmode="lin" valueType="num">
                                      <p:cBhvr additive="base">
                                        <p:cTn id="7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11" grpId="0" animBg="1"/>
      <p:bldP spid="13" grpId="0"/>
      <p:bldP spid="15"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67544" y="1891285"/>
            <a:ext cx="81360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a:solidFill>
                  <a:srgbClr val="FFFFFF"/>
                </a:solidFill>
              </a:rPr>
              <a:t>2.</a:t>
            </a:r>
            <a:r>
              <a:rPr lang="hu-HU" sz="1900">
                <a:solidFill>
                  <a:srgbClr val="FFFFFF"/>
                </a:solidFill>
              </a:rPr>
              <a:t>1</a:t>
            </a:r>
            <a:r>
              <a:rPr lang="en-US" sz="1900">
                <a:solidFill>
                  <a:srgbClr val="FFFFFF"/>
                </a:solidFill>
              </a:rPr>
              <a:t> </a:t>
            </a:r>
            <a:r>
              <a:rPr lang="hu-HU" sz="1900" err="1">
                <a:solidFill>
                  <a:srgbClr val="FFFFFF"/>
                </a:solidFill>
              </a:rPr>
              <a:t>Overview</a:t>
            </a:r>
            <a:r>
              <a:rPr lang="en-US" sz="1900">
                <a:solidFill>
                  <a:srgbClr val="FFFFFF"/>
                </a:solidFill>
              </a:rPr>
              <a:t> of the evolution of the Arm ISA</a:t>
            </a:r>
          </a:p>
        </p:txBody>
      </p:sp>
    </p:spTree>
    <p:extLst>
      <p:ext uri="{BB962C8B-B14F-4D97-AF65-F5344CB8AC3E}">
        <p14:creationId xmlns:p14="http://schemas.microsoft.com/office/powerpoint/2010/main" val="316566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hu-HU" sz="1700"/>
              <a:t>2.1 </a:t>
            </a:r>
            <a:r>
              <a:rPr lang="en-US" sz="1700"/>
              <a:t>Overview of the evolution of the Arm ISA </a:t>
            </a:r>
            <a:r>
              <a:rPr lang="hu-HU" sz="1700"/>
              <a:t>(</a:t>
            </a:r>
            <a:r>
              <a:rPr lang="en-US" sz="1700"/>
              <a:t>1</a:t>
            </a:r>
            <a:r>
              <a:rPr lang="hu-HU" sz="1700"/>
              <a:t>)</a:t>
            </a:r>
            <a:endParaRPr lang="en-US" sz="1700"/>
          </a:p>
        </p:txBody>
      </p:sp>
      <p:grpSp>
        <p:nvGrpSpPr>
          <p:cNvPr id="9" name="Group 8"/>
          <p:cNvGrpSpPr/>
          <p:nvPr/>
        </p:nvGrpSpPr>
        <p:grpSpPr>
          <a:xfrm>
            <a:off x="142874" y="1403775"/>
            <a:ext cx="8914499" cy="3887751"/>
            <a:chOff x="-88274" y="1645920"/>
            <a:chExt cx="9549908" cy="4099507"/>
          </a:xfrm>
        </p:grpSpPr>
        <p:pic>
          <p:nvPicPr>
            <p:cNvPr id="5" name="Picture 4"/>
            <p:cNvPicPr>
              <a:picLocks noChangeAspect="1"/>
            </p:cNvPicPr>
            <p:nvPr/>
          </p:nvPicPr>
          <p:blipFill rotWithShape="1">
            <a:blip r:embed="rId2"/>
            <a:srcRect l="5779" t="12479" r="2230" b="33309"/>
            <a:stretch/>
          </p:blipFill>
          <p:spPr>
            <a:xfrm>
              <a:off x="192505" y="1645920"/>
              <a:ext cx="9269129" cy="4099507"/>
            </a:xfrm>
            <a:prstGeom prst="rect">
              <a:avLst/>
            </a:prstGeom>
          </p:spPr>
        </p:pic>
        <p:pic>
          <p:nvPicPr>
            <p:cNvPr id="7" name="Picture 6"/>
            <p:cNvPicPr>
              <a:picLocks noChangeAspect="1"/>
            </p:cNvPicPr>
            <p:nvPr/>
          </p:nvPicPr>
          <p:blipFill rotWithShape="1">
            <a:blip r:embed="rId2"/>
            <a:srcRect l="430" t="16298" r="96321" b="46408"/>
            <a:stretch/>
          </p:blipFill>
          <p:spPr>
            <a:xfrm>
              <a:off x="-88274" y="2204187"/>
              <a:ext cx="290400" cy="2502568"/>
            </a:xfrm>
            <a:prstGeom prst="rect">
              <a:avLst/>
            </a:prstGeom>
          </p:spPr>
        </p:pic>
      </p:grpSp>
      <p:sp>
        <p:nvSpPr>
          <p:cNvPr id="8" name="TextBox 7"/>
          <p:cNvSpPr txBox="1"/>
          <p:nvPr/>
        </p:nvSpPr>
        <p:spPr>
          <a:xfrm>
            <a:off x="71501" y="439941"/>
            <a:ext cx="9308776" cy="684803"/>
          </a:xfrm>
          <a:prstGeom prst="rect">
            <a:avLst/>
          </a:prstGeom>
          <a:noFill/>
        </p:spPr>
        <p:txBody>
          <a:bodyPr wrap="square" rtlCol="0">
            <a:spAutoFit/>
          </a:bodyPr>
          <a:lstStyle/>
          <a:p>
            <a:pPr defTabSz="457200" fontAlgn="base">
              <a:spcAft>
                <a:spcPts val="300"/>
              </a:spcAft>
            </a:pPr>
            <a:r>
              <a:rPr lang="en-US">
                <a:solidFill>
                  <a:srgbClr val="2D2D8A"/>
                </a:solidFill>
                <a:latin typeface="Verdana"/>
              </a:rPr>
              <a:t>2.1 Overview of the evolution of the Arm ISA</a:t>
            </a:r>
          </a:p>
          <a:p>
            <a:pPr defTabSz="457200" fontAlgn="base"/>
            <a:r>
              <a:rPr lang="en-US">
                <a:solidFill>
                  <a:srgbClr val="2D2D8A"/>
                </a:solidFill>
                <a:latin typeface="Verdana"/>
              </a:rPr>
              <a:t>     Growth of instruction sets of processors over time </a:t>
            </a:r>
            <a:r>
              <a:rPr lang="en-US">
                <a:solidFill>
                  <a:srgbClr val="000000"/>
                </a:solidFill>
                <a:latin typeface="Verdana"/>
              </a:rPr>
              <a:t>[163]</a:t>
            </a:r>
          </a:p>
        </p:txBody>
      </p:sp>
      <p:sp>
        <p:nvSpPr>
          <p:cNvPr id="4" name="Rounded Rectangle 3"/>
          <p:cNvSpPr/>
          <p:nvPr/>
        </p:nvSpPr>
        <p:spPr bwMode="auto">
          <a:xfrm>
            <a:off x="5475" y="5262651"/>
            <a:ext cx="9144000" cy="1377834"/>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0" name="TextBox 9"/>
          <p:cNvSpPr txBox="1"/>
          <p:nvPr/>
        </p:nvSpPr>
        <p:spPr>
          <a:xfrm>
            <a:off x="142875" y="5291526"/>
            <a:ext cx="9151351" cy="1323439"/>
          </a:xfrm>
          <a:prstGeom prst="rect">
            <a:avLst/>
          </a:prstGeom>
          <a:noFill/>
        </p:spPr>
        <p:txBody>
          <a:bodyPr wrap="none" rtlCol="0">
            <a:spAutoFit/>
          </a:bodyPr>
          <a:lstStyle/>
          <a:p>
            <a:r>
              <a:rPr lang="en-US" sz="1600" spc="-30">
                <a:solidFill>
                  <a:srgbClr val="FF0000"/>
                </a:solidFill>
              </a:rPr>
              <a:t>Note</a:t>
            </a:r>
            <a:r>
              <a:rPr lang="en-US" sz="1600" spc="-30"/>
              <a:t> in the above Figure that both </a:t>
            </a:r>
            <a:r>
              <a:rPr lang="en-US" sz="1600" spc="-30">
                <a:solidFill>
                  <a:srgbClr val="FF0000"/>
                </a:solidFill>
              </a:rPr>
              <a:t>RISC ISAs</a:t>
            </a:r>
            <a:r>
              <a:rPr lang="en-US" sz="1600" spc="-30"/>
              <a:t>, (IBM’s PPC and the Arm ISA), as well as </a:t>
            </a:r>
          </a:p>
          <a:p>
            <a:r>
              <a:rPr lang="en-US" sz="1600" spc="-40"/>
              <a:t>  </a:t>
            </a:r>
            <a:r>
              <a:rPr lang="en-US" sz="1600" spc="-90"/>
              <a:t>the x86 </a:t>
            </a:r>
            <a:r>
              <a:rPr lang="en-US" sz="1600" spc="-90">
                <a:solidFill>
                  <a:srgbClr val="FF0000"/>
                </a:solidFill>
              </a:rPr>
              <a:t>CISC ISA </a:t>
            </a:r>
            <a:r>
              <a:rPr lang="en-US" sz="1600" spc="-90">
                <a:solidFill>
                  <a:srgbClr val="0070C0"/>
                </a:solidFill>
              </a:rPr>
              <a:t>evolve continuously, </a:t>
            </a:r>
            <a:r>
              <a:rPr lang="en-US" sz="1600" spc="-90"/>
              <a:t>and the number of available instructions has been raised</a:t>
            </a:r>
          </a:p>
          <a:p>
            <a:r>
              <a:rPr lang="en-US" sz="1600"/>
              <a:t>  tremendously in </a:t>
            </a:r>
            <a:r>
              <a:rPr lang="en-US" sz="1600" spc="-50"/>
              <a:t>both RISC (Reduced Instruction Set Computer) and CISC (Complex</a:t>
            </a:r>
          </a:p>
          <a:p>
            <a:r>
              <a:rPr lang="en-US" sz="1600" spc="-50"/>
              <a:t>  Instruction Set Computer) ISAs to far over 1000, thus recently</a:t>
            </a:r>
            <a:r>
              <a:rPr lang="en-US" sz="1600" spc="-50">
                <a:solidFill>
                  <a:srgbClr val="0070C0"/>
                </a:solidFill>
              </a:rPr>
              <a:t> the number of instructions </a:t>
            </a:r>
          </a:p>
          <a:p>
            <a:r>
              <a:rPr lang="en-US" sz="1600">
                <a:solidFill>
                  <a:srgbClr val="0070C0"/>
                </a:solidFill>
              </a:rPr>
              <a:t>  in RISC and CISC ISAs do not differ notably from each other any more.</a:t>
            </a:r>
          </a:p>
        </p:txBody>
      </p:sp>
    </p:spTree>
    <p:extLst>
      <p:ext uri="{BB962C8B-B14F-4D97-AF65-F5344CB8AC3E}">
        <p14:creationId xmlns:p14="http://schemas.microsoft.com/office/powerpoint/2010/main" val="354489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061" y="440668"/>
            <a:ext cx="3866956" cy="369332"/>
          </a:xfrm>
          <a:prstGeom prst="rect">
            <a:avLst/>
          </a:prstGeom>
          <a:noFill/>
        </p:spPr>
        <p:txBody>
          <a:bodyPr wrap="square" rtlCol="0">
            <a:spAutoFit/>
          </a:bodyPr>
          <a:lstStyle/>
          <a:p>
            <a:r>
              <a:rPr lang="hu-HU">
                <a:solidFill>
                  <a:srgbClr val="333399"/>
                </a:solidFill>
              </a:rPr>
              <a:t>Overview</a:t>
            </a:r>
            <a:r>
              <a:rPr lang="en-GB">
                <a:solidFill>
                  <a:srgbClr val="333399"/>
                </a:solidFill>
              </a:rPr>
              <a:t> of ARM’s ISA versions</a:t>
            </a:r>
            <a:endParaRPr lang="en-US">
              <a:solidFill>
                <a:srgbClr val="333399"/>
              </a:solidFill>
            </a:endParaRPr>
          </a:p>
        </p:txBody>
      </p:sp>
      <p:sp>
        <p:nvSpPr>
          <p:cNvPr id="6" name="Title 1"/>
          <p:cNvSpPr>
            <a:spLocks noGrp="1"/>
          </p:cNvSpPr>
          <p:nvPr>
            <p:ph type="title"/>
          </p:nvPr>
        </p:nvSpPr>
        <p:spPr>
          <a:xfrm>
            <a:off x="0" y="1096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2.1 Overview of the evolution of the Arm ISA</a:t>
            </a:r>
            <a:r>
              <a:rPr lang="hu-HU" sz="1700" dirty="0">
                <a:solidFill>
                  <a:srgbClr val="FFFFFF"/>
                </a:solidFill>
              </a:rPr>
              <a:t> (</a:t>
            </a:r>
            <a:r>
              <a:rPr lang="en-US" sz="1700" dirty="0">
                <a:solidFill>
                  <a:srgbClr val="FFFFFF"/>
                </a:solidFill>
              </a:rPr>
              <a:t>2</a:t>
            </a:r>
            <a:r>
              <a:rPr lang="hu-HU" sz="1700" dirty="0">
                <a:solidFill>
                  <a:srgbClr val="FFFFFF"/>
                </a:solidFill>
              </a:rPr>
              <a:t>)</a:t>
            </a:r>
            <a:endParaRPr lang="en-US" sz="1700" dirty="0">
              <a:solidFill>
                <a:srgbClr val="FFFFFF"/>
              </a:solidFill>
            </a:endParaRPr>
          </a:p>
        </p:txBody>
      </p:sp>
      <p:sp>
        <p:nvSpPr>
          <p:cNvPr id="2" name="TextBox 1"/>
          <p:cNvSpPr txBox="1"/>
          <p:nvPr/>
        </p:nvSpPr>
        <p:spPr>
          <a:xfrm>
            <a:off x="223450" y="802739"/>
            <a:ext cx="8470076" cy="1231106"/>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solidFill>
                  <a:srgbClr val="000000"/>
                </a:solidFill>
              </a:rPr>
              <a:t>Also </a:t>
            </a:r>
            <a:r>
              <a:rPr lang="en-US" sz="1600" dirty="0">
                <a:solidFill>
                  <a:srgbClr val="FF0000"/>
                </a:solidFill>
              </a:rPr>
              <a:t>ARM’s ISA </a:t>
            </a:r>
            <a:r>
              <a:rPr lang="en-US" sz="1600" dirty="0">
                <a:solidFill>
                  <a:srgbClr val="000000"/>
                </a:solidFill>
              </a:rPr>
              <a:t>has been </a:t>
            </a:r>
            <a:r>
              <a:rPr lang="en-US" sz="1600" dirty="0">
                <a:solidFill>
                  <a:srgbClr val="0070C0"/>
                </a:solidFill>
              </a:rPr>
              <a:t>evolved enormously</a:t>
            </a:r>
            <a:r>
              <a:rPr lang="en-US" sz="1600" dirty="0">
                <a:solidFill>
                  <a:srgbClr val="000000"/>
                </a:solidFill>
              </a:rPr>
              <a:t>.</a:t>
            </a:r>
          </a:p>
          <a:p>
            <a:pPr marL="285750" indent="-285750">
              <a:buFont typeface="Arial" panose="020B0604020202020204" pitchFamily="34" charset="0"/>
              <a:buChar char="•"/>
            </a:pPr>
            <a:r>
              <a:rPr lang="en-US" sz="1600" dirty="0">
                <a:solidFill>
                  <a:srgbClr val="000000"/>
                </a:solidFill>
              </a:rPr>
              <a:t>How huge work has been done is indicated by the fact that the recent (2022)</a:t>
            </a:r>
          </a:p>
          <a:p>
            <a:pPr>
              <a:spcAft>
                <a:spcPts val="600"/>
              </a:spcAft>
            </a:pPr>
            <a:r>
              <a:rPr lang="en-US" sz="1600" dirty="0">
                <a:solidFill>
                  <a:srgbClr val="000000"/>
                </a:solidFill>
              </a:rPr>
              <a:t>      Architecture Reference Manual [</a:t>
            </a:r>
            <a:r>
              <a:rPr lang="hu-HU" sz="1600" dirty="0">
                <a:solidFill>
                  <a:srgbClr val="000000"/>
                </a:solidFill>
              </a:rPr>
              <a:t>171</a:t>
            </a:r>
            <a:r>
              <a:rPr lang="en-US" sz="1600" dirty="0">
                <a:solidFill>
                  <a:srgbClr val="000000"/>
                </a:solidFill>
              </a:rPr>
              <a:t>] covers more than 11000 pages.</a:t>
            </a:r>
          </a:p>
          <a:p>
            <a:pPr>
              <a:spcAft>
                <a:spcPts val="600"/>
              </a:spcAft>
            </a:pPr>
            <a:r>
              <a:rPr lang="en-US" sz="1600" dirty="0">
                <a:solidFill>
                  <a:srgbClr val="000000"/>
                </a:solidFill>
              </a:rPr>
              <a:t>    A half page excerpt of the manual illustrates this on the next slide.</a:t>
            </a:r>
          </a:p>
        </p:txBody>
      </p:sp>
    </p:spTree>
    <p:extLst>
      <p:ext uri="{BB962C8B-B14F-4D97-AF65-F5344CB8AC3E}">
        <p14:creationId xmlns:p14="http://schemas.microsoft.com/office/powerpoint/2010/main" val="320378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t>2.1 Overview of the evolution of the Arm ISA </a:t>
            </a:r>
            <a:r>
              <a:rPr lang="hu-HU" sz="1700" dirty="0"/>
              <a:t>(</a:t>
            </a:r>
            <a:r>
              <a:rPr lang="en-US" sz="1700" dirty="0"/>
              <a:t>3</a:t>
            </a:r>
            <a:r>
              <a:rPr lang="hu-HU" sz="1700" dirty="0"/>
              <a:t>)</a:t>
            </a:r>
            <a:endParaRPr lang="en-US" sz="1700" dirty="0"/>
          </a:p>
        </p:txBody>
      </p:sp>
      <p:pic>
        <p:nvPicPr>
          <p:cNvPr id="3" name="Picture 2"/>
          <p:cNvPicPr>
            <a:picLocks noChangeAspect="1"/>
          </p:cNvPicPr>
          <p:nvPr/>
        </p:nvPicPr>
        <p:blipFill rotWithShape="1">
          <a:blip r:embed="rId2"/>
          <a:srcRect l="32527" t="18500" r="10872" b="16819"/>
          <a:stretch/>
        </p:blipFill>
        <p:spPr>
          <a:xfrm>
            <a:off x="47674" y="1133745"/>
            <a:ext cx="8889811" cy="5535615"/>
          </a:xfrm>
          <a:prstGeom prst="rect">
            <a:avLst/>
          </a:prstGeom>
        </p:spPr>
      </p:pic>
      <p:sp>
        <p:nvSpPr>
          <p:cNvPr id="4" name="TextBox 3"/>
          <p:cNvSpPr txBox="1"/>
          <p:nvPr/>
        </p:nvSpPr>
        <p:spPr>
          <a:xfrm>
            <a:off x="73290" y="440668"/>
            <a:ext cx="10531648" cy="369332"/>
          </a:xfrm>
          <a:prstGeom prst="rect">
            <a:avLst/>
          </a:prstGeom>
          <a:noFill/>
        </p:spPr>
        <p:txBody>
          <a:bodyPr wrap="square" rtlCol="0">
            <a:spAutoFit/>
          </a:bodyPr>
          <a:lstStyle/>
          <a:p>
            <a:r>
              <a:rPr lang="en-US" spc="-70" dirty="0">
                <a:solidFill>
                  <a:schemeClr val="accent6"/>
                </a:solidFill>
              </a:rPr>
              <a:t>Example: 1/2 page excerpt of the Arm Architecture Reference Manual (2022) [</a:t>
            </a:r>
            <a:r>
              <a:rPr lang="hu-HU" spc="-70" dirty="0">
                <a:solidFill>
                  <a:schemeClr val="accent6"/>
                </a:solidFill>
              </a:rPr>
              <a:t>171</a:t>
            </a:r>
            <a:r>
              <a:rPr lang="en-US" spc="-70" dirty="0">
                <a:solidFill>
                  <a:schemeClr val="accent6"/>
                </a:solidFill>
              </a:rPr>
              <a:t>]</a:t>
            </a:r>
          </a:p>
        </p:txBody>
      </p:sp>
      <p:sp>
        <p:nvSpPr>
          <p:cNvPr id="5" name="TextBox 4"/>
          <p:cNvSpPr txBox="1"/>
          <p:nvPr/>
        </p:nvSpPr>
        <p:spPr>
          <a:xfrm>
            <a:off x="3505620" y="773705"/>
            <a:ext cx="2236510" cy="369332"/>
          </a:xfrm>
          <a:prstGeom prst="rect">
            <a:avLst/>
          </a:prstGeom>
          <a:noFill/>
        </p:spPr>
        <p:txBody>
          <a:bodyPr wrap="none" rtlCol="0">
            <a:spAutoFit/>
          </a:bodyPr>
          <a:lstStyle/>
          <a:p>
            <a:r>
              <a:rPr lang="en-US">
                <a:solidFill>
                  <a:schemeClr val="accent6"/>
                </a:solidFill>
              </a:rPr>
              <a:t>(1/2 from 11530)</a:t>
            </a:r>
          </a:p>
        </p:txBody>
      </p:sp>
    </p:spTree>
    <p:extLst>
      <p:ext uri="{BB962C8B-B14F-4D97-AF65-F5344CB8AC3E}">
        <p14:creationId xmlns:p14="http://schemas.microsoft.com/office/powerpoint/2010/main" val="2934641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061" y="440668"/>
            <a:ext cx="2030812" cy="369332"/>
          </a:xfrm>
          <a:prstGeom prst="rect">
            <a:avLst/>
          </a:prstGeom>
          <a:noFill/>
        </p:spPr>
        <p:txBody>
          <a:bodyPr wrap="square" rtlCol="0">
            <a:spAutoFit/>
          </a:bodyPr>
          <a:lstStyle/>
          <a:p>
            <a:r>
              <a:rPr lang="en-US">
                <a:solidFill>
                  <a:srgbClr val="333399"/>
                </a:solidFill>
              </a:rPr>
              <a:t>ARM’s basic ISA</a:t>
            </a:r>
          </a:p>
        </p:txBody>
      </p:sp>
      <p:sp>
        <p:nvSpPr>
          <p:cNvPr id="6"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2.1 Overview of the evolution of the Arm ISA</a:t>
            </a:r>
            <a:r>
              <a:rPr lang="hu-HU" sz="1700" dirty="0">
                <a:solidFill>
                  <a:srgbClr val="FFFFFF"/>
                </a:solidFill>
              </a:rPr>
              <a:t> (</a:t>
            </a:r>
            <a:r>
              <a:rPr lang="en-US" sz="1700" dirty="0">
                <a:solidFill>
                  <a:srgbClr val="FFFFFF"/>
                </a:solidFill>
              </a:rPr>
              <a:t>4</a:t>
            </a:r>
            <a:r>
              <a:rPr lang="hu-HU" sz="1700" dirty="0">
                <a:solidFill>
                  <a:srgbClr val="FFFFFF"/>
                </a:solidFill>
              </a:rPr>
              <a:t>)</a:t>
            </a:r>
            <a:endParaRPr lang="en-US" sz="1700" dirty="0">
              <a:solidFill>
                <a:srgbClr val="FFFFFF"/>
              </a:solidFill>
            </a:endParaRPr>
          </a:p>
        </p:txBody>
      </p:sp>
      <p:sp>
        <p:nvSpPr>
          <p:cNvPr id="3" name="Rounded Rectangle 2"/>
          <p:cNvSpPr/>
          <p:nvPr/>
        </p:nvSpPr>
        <p:spPr bwMode="auto">
          <a:xfrm>
            <a:off x="16870" y="863935"/>
            <a:ext cx="9099213" cy="198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223450" y="863936"/>
            <a:ext cx="8858900" cy="191847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0000"/>
                </a:solidFill>
              </a:rPr>
              <a:t>Until now there are </a:t>
            </a:r>
            <a:r>
              <a:rPr lang="en-US" sz="1600" dirty="0">
                <a:solidFill>
                  <a:srgbClr val="0070C0"/>
                </a:solidFill>
              </a:rPr>
              <a:t>nine ARM ISA versions</a:t>
            </a:r>
            <a:r>
              <a:rPr lang="en-US" sz="1600" dirty="0">
                <a:solidFill>
                  <a:srgbClr val="000000"/>
                </a:solidFill>
              </a:rPr>
              <a:t>, designated as </a:t>
            </a:r>
            <a:r>
              <a:rPr lang="en-US" sz="1600" dirty="0">
                <a:solidFill>
                  <a:srgbClr val="FF0000"/>
                </a:solidFill>
              </a:rPr>
              <a:t>Armv1 to Armv9,</a:t>
            </a:r>
            <a:r>
              <a:rPr lang="en-US" sz="1600" dirty="0">
                <a:solidFill>
                  <a:srgbClr val="000000"/>
                </a:solidFill>
              </a:rPr>
              <a:t> </a:t>
            </a:r>
          </a:p>
          <a:p>
            <a:pPr>
              <a:spcAft>
                <a:spcPts val="400"/>
              </a:spcAft>
            </a:pPr>
            <a:r>
              <a:rPr lang="en-US" sz="1600" dirty="0">
                <a:solidFill>
                  <a:srgbClr val="000000"/>
                </a:solidFill>
              </a:rPr>
              <a:t>      described in related releases of the Architecture Reference Manual.</a:t>
            </a:r>
          </a:p>
          <a:p>
            <a:pPr marL="285750" indent="-285750">
              <a:buFont typeface="Arial" panose="020B0604020202020204" pitchFamily="34" charset="0"/>
              <a:buChar char="•"/>
            </a:pPr>
            <a:r>
              <a:rPr lang="en-US" sz="1600" dirty="0">
                <a:solidFill>
                  <a:srgbClr val="000000"/>
                </a:solidFill>
              </a:rPr>
              <a:t>The </a:t>
            </a:r>
            <a:r>
              <a:rPr lang="en-US" sz="1600" dirty="0">
                <a:solidFill>
                  <a:srgbClr val="0070C0"/>
                </a:solidFill>
              </a:rPr>
              <a:t>earliest versions </a:t>
            </a:r>
            <a:r>
              <a:rPr lang="en-US" sz="1600" dirty="0">
                <a:solidFill>
                  <a:srgbClr val="000000"/>
                </a:solidFill>
              </a:rPr>
              <a:t>(Armv1 and Armv2) only provided an </a:t>
            </a:r>
            <a:r>
              <a:rPr lang="en-US" sz="1600" dirty="0">
                <a:solidFill>
                  <a:srgbClr val="0070C0"/>
                </a:solidFill>
              </a:rPr>
              <a:t>address range of  </a:t>
            </a:r>
          </a:p>
          <a:p>
            <a:r>
              <a:rPr lang="en-US" sz="1600" dirty="0">
                <a:solidFill>
                  <a:srgbClr val="0070C0"/>
                </a:solidFill>
              </a:rPr>
              <a:t>      26 bits yet</a:t>
            </a:r>
            <a:r>
              <a:rPr lang="en-US" sz="1600" dirty="0">
                <a:solidFill>
                  <a:srgbClr val="000000"/>
                </a:solidFill>
              </a:rPr>
              <a:t>, </a:t>
            </a:r>
            <a:r>
              <a:rPr lang="en-US" sz="1600" dirty="0">
                <a:solidFill>
                  <a:srgbClr val="0070C0"/>
                </a:solidFill>
              </a:rPr>
              <a:t>the first ISA version with 32 bit address range became the Armv3,</a:t>
            </a:r>
          </a:p>
          <a:p>
            <a:pPr>
              <a:spcAft>
                <a:spcPts val="400"/>
              </a:spcAft>
            </a:pPr>
            <a:r>
              <a:rPr lang="en-US" sz="1600" dirty="0">
                <a:solidFill>
                  <a:srgbClr val="0070C0"/>
                </a:solidFill>
              </a:rPr>
              <a:t>      first implemented (</a:t>
            </a:r>
            <a:r>
              <a:rPr lang="en-US" sz="1600" dirty="0"/>
              <a:t>in the ARM60 processor) </a:t>
            </a:r>
            <a:r>
              <a:rPr lang="en-US" sz="1600" dirty="0">
                <a:solidFill>
                  <a:srgbClr val="0070C0"/>
                </a:solidFill>
              </a:rPr>
              <a:t>in 1992.</a:t>
            </a:r>
          </a:p>
          <a:p>
            <a:pPr marL="285750" indent="-285750">
              <a:buFont typeface="Arial" panose="020B0604020202020204" pitchFamily="34" charset="0"/>
              <a:buChar char="•"/>
            </a:pPr>
            <a:r>
              <a:rPr lang="en-US" sz="1600" dirty="0">
                <a:solidFill>
                  <a:srgbClr val="000000"/>
                </a:solidFill>
              </a:rPr>
              <a:t>Arbitrarily, we consider the </a:t>
            </a:r>
            <a:r>
              <a:rPr lang="en-US" sz="1600" dirty="0">
                <a:solidFill>
                  <a:srgbClr val="0070C0"/>
                </a:solidFill>
              </a:rPr>
              <a:t>Armv3</a:t>
            </a:r>
            <a:r>
              <a:rPr lang="en-US" sz="1600" dirty="0">
                <a:solidFill>
                  <a:srgbClr val="000000"/>
                </a:solidFill>
              </a:rPr>
              <a:t> </a:t>
            </a:r>
            <a:r>
              <a:rPr lang="en-US" sz="1600" dirty="0">
                <a:solidFill>
                  <a:srgbClr val="0070C0"/>
                </a:solidFill>
              </a:rPr>
              <a:t>ISA </a:t>
            </a:r>
            <a:r>
              <a:rPr lang="en-US" sz="1600" dirty="0">
                <a:solidFill>
                  <a:srgbClr val="000000"/>
                </a:solidFill>
              </a:rPr>
              <a:t>as </a:t>
            </a:r>
            <a:r>
              <a:rPr lang="en-US" sz="1600" dirty="0">
                <a:solidFill>
                  <a:srgbClr val="FF0000"/>
                </a:solidFill>
              </a:rPr>
              <a:t>ARM’s basic ISA</a:t>
            </a:r>
            <a:r>
              <a:rPr lang="en-US" sz="1600" dirty="0">
                <a:solidFill>
                  <a:srgbClr val="000000"/>
                </a:solidFill>
              </a:rPr>
              <a:t> and discuss its</a:t>
            </a:r>
          </a:p>
          <a:p>
            <a:r>
              <a:rPr lang="en-US" sz="1600" dirty="0">
                <a:solidFill>
                  <a:srgbClr val="000000"/>
                </a:solidFill>
              </a:rPr>
              <a:t>      </a:t>
            </a:r>
            <a:r>
              <a:rPr lang="hu-HU" sz="1600" dirty="0">
                <a:solidFill>
                  <a:srgbClr val="000000"/>
                </a:solidFill>
              </a:rPr>
              <a:t> </a:t>
            </a:r>
            <a:r>
              <a:rPr lang="en-US" sz="1600" dirty="0">
                <a:solidFill>
                  <a:srgbClr val="000000"/>
                </a:solidFill>
              </a:rPr>
              <a:t>evolution next</a:t>
            </a:r>
            <a:r>
              <a:rPr lang="hu-HU" sz="1600" dirty="0">
                <a:solidFill>
                  <a:srgbClr val="000000"/>
                </a:solidFill>
              </a:rPr>
              <a:t>.</a:t>
            </a:r>
            <a:endParaRPr lang="en-US" sz="1600" dirty="0">
              <a:solidFill>
                <a:srgbClr val="000000"/>
              </a:solidFill>
            </a:endParaRPr>
          </a:p>
        </p:txBody>
      </p:sp>
      <p:sp>
        <p:nvSpPr>
          <p:cNvPr id="7" name="Lekerekített téglalap 3"/>
          <p:cNvSpPr/>
          <p:nvPr/>
        </p:nvSpPr>
        <p:spPr>
          <a:xfrm>
            <a:off x="1304051" y="3245500"/>
            <a:ext cx="1047205"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9" name="Lekerekített téglalap 4"/>
          <p:cNvSpPr/>
          <p:nvPr/>
        </p:nvSpPr>
        <p:spPr>
          <a:xfrm>
            <a:off x="2499059" y="3245500"/>
            <a:ext cx="1047205"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10" name="Lekerekített téglalap 5"/>
          <p:cNvSpPr/>
          <p:nvPr/>
        </p:nvSpPr>
        <p:spPr>
          <a:xfrm>
            <a:off x="3702436" y="3245500"/>
            <a:ext cx="1047205"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11" name="Lekerekített téglalap 6"/>
          <p:cNvSpPr/>
          <p:nvPr/>
        </p:nvSpPr>
        <p:spPr>
          <a:xfrm>
            <a:off x="6139712" y="3245500"/>
            <a:ext cx="1151925"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t>
            </a:r>
            <a:r>
              <a:rPr kumimoji="0" lang="en-US" sz="120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.0</a:t>
            </a:r>
            <a:r>
              <a:rPr kumimoji="0" lang="hu-HU" sz="120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a:t>
            </a:r>
          </a:p>
        </p:txBody>
      </p:sp>
      <p:sp>
        <p:nvSpPr>
          <p:cNvPr id="12" name="Lekerekített téglalap 7"/>
          <p:cNvSpPr/>
          <p:nvPr/>
        </p:nvSpPr>
        <p:spPr>
          <a:xfrm>
            <a:off x="4910577" y="3245500"/>
            <a:ext cx="1047205"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a:t>
            </a:r>
          </a:p>
        </p:txBody>
      </p:sp>
      <p:sp>
        <p:nvSpPr>
          <p:cNvPr id="13" name="TextBox 12"/>
          <p:cNvSpPr txBox="1"/>
          <p:nvPr/>
        </p:nvSpPr>
        <p:spPr>
          <a:xfrm>
            <a:off x="1337709" y="3889459"/>
            <a:ext cx="91270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Verdana"/>
                <a:ea typeface="+mn-ea"/>
                <a:cs typeface="+mn-cs"/>
              </a:rPr>
              <a:t>ARM</a:t>
            </a:r>
            <a:r>
              <a:rPr kumimoji="0" lang="hu-HU" sz="1200" b="0" i="1" u="none" strike="noStrike" kern="1200" cap="none" spc="0" normalizeH="0" baseline="0" noProof="0">
                <a:ln>
                  <a:noFill/>
                </a:ln>
                <a:solidFill>
                  <a:srgbClr val="000000"/>
                </a:solidFill>
                <a:effectLst/>
                <a:uLnTx/>
                <a:uFillTx/>
                <a:latin typeface="Verdana"/>
                <a:ea typeface="+mn-ea"/>
                <a:cs typeface="+mn-cs"/>
              </a:rPr>
              <a:t>710T</a:t>
            </a:r>
            <a:endParaRPr kumimoji="0" lang="en-US" sz="1200" b="0" i="1"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Verdana"/>
                <a:ea typeface="+mn-ea"/>
                <a:cs typeface="+mn-cs"/>
              </a:rPr>
              <a:t>(~</a:t>
            </a:r>
            <a:r>
              <a:rPr kumimoji="0" lang="hu-HU" sz="1200" b="0" i="1" u="none" strike="noStrike" kern="1200" cap="none" spc="0" normalizeH="0" baseline="0" noProof="0">
                <a:ln>
                  <a:noFill/>
                </a:ln>
                <a:solidFill>
                  <a:srgbClr val="000000"/>
                </a:solidFill>
                <a:effectLst/>
                <a:uLnTx/>
                <a:uFillTx/>
                <a:latin typeface="Verdana"/>
                <a:ea typeface="+mn-ea"/>
                <a:cs typeface="+mn-cs"/>
              </a:rPr>
              <a:t>1995</a:t>
            </a:r>
            <a:r>
              <a:rPr kumimoji="0" lang="en-US" sz="1200" b="0" i="1" u="none" strike="noStrike" kern="1200" cap="none" spc="0" normalizeH="0" baseline="0" noProof="0">
                <a:ln>
                  <a:noFill/>
                </a:ln>
                <a:solidFill>
                  <a:srgbClr val="000000"/>
                </a:solidFill>
                <a:effectLst/>
                <a:uLnTx/>
                <a:uFillTx/>
                <a:latin typeface="Verdana"/>
                <a:ea typeface="+mn-ea"/>
                <a:cs typeface="+mn-cs"/>
              </a:rPr>
              <a:t>)</a:t>
            </a:r>
          </a:p>
        </p:txBody>
      </p:sp>
      <p:sp>
        <p:nvSpPr>
          <p:cNvPr id="14" name="TextBox 13"/>
          <p:cNvSpPr txBox="1"/>
          <p:nvPr/>
        </p:nvSpPr>
        <p:spPr>
          <a:xfrm>
            <a:off x="2519937" y="3902159"/>
            <a:ext cx="10166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Verdana"/>
                <a:ea typeface="+mn-ea"/>
                <a:cs typeface="+mn-cs"/>
              </a:rPr>
              <a:t>(2000)</a:t>
            </a:r>
          </a:p>
        </p:txBody>
      </p:sp>
      <p:sp>
        <p:nvSpPr>
          <p:cNvPr id="15" name="TextBox 14"/>
          <p:cNvSpPr txBox="1"/>
          <p:nvPr/>
        </p:nvSpPr>
        <p:spPr>
          <a:xfrm>
            <a:off x="3754006" y="3902159"/>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Verdana"/>
                <a:ea typeface="+mn-ea"/>
                <a:cs typeface="+mn-cs"/>
              </a:rPr>
              <a:t>(2002)</a:t>
            </a:r>
          </a:p>
        </p:txBody>
      </p:sp>
      <p:sp>
        <p:nvSpPr>
          <p:cNvPr id="16" name="TextBox 15"/>
          <p:cNvSpPr txBox="1"/>
          <p:nvPr/>
        </p:nvSpPr>
        <p:spPr>
          <a:xfrm>
            <a:off x="4700542" y="3888704"/>
            <a:ext cx="144943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Verdana"/>
                <a:ea typeface="+mn-ea"/>
                <a:cs typeface="+mn-cs"/>
              </a:rPr>
              <a:t>(200</a:t>
            </a:r>
            <a:r>
              <a:rPr kumimoji="0" lang="hu-HU" sz="1200" b="0" i="1" u="none" strike="noStrike" kern="1200" cap="none" spc="0" normalizeH="0" baseline="0" noProof="0">
                <a:ln>
                  <a:noFill/>
                </a:ln>
                <a:solidFill>
                  <a:srgbClr val="000000"/>
                </a:solidFill>
                <a:effectLst/>
                <a:uLnTx/>
                <a:uFillTx/>
                <a:latin typeface="Verdana"/>
                <a:ea typeface="+mn-ea"/>
                <a:cs typeface="+mn-cs"/>
              </a:rPr>
              <a:t>5</a:t>
            </a:r>
            <a:r>
              <a:rPr kumimoji="0" lang="en-US" sz="1200" b="0" i="1" u="none" strike="noStrike" kern="1200" cap="none" spc="0" normalizeH="0" baseline="0" noProof="0">
                <a:ln>
                  <a:noFill/>
                </a:ln>
                <a:solidFill>
                  <a:srgbClr val="000000"/>
                </a:solidFill>
                <a:effectLst/>
                <a:uLnTx/>
                <a:uFillTx/>
                <a:latin typeface="Verdana"/>
                <a:ea typeface="+mn-ea"/>
                <a:cs typeface="+mn-cs"/>
              </a:rPr>
              <a:t>)</a:t>
            </a:r>
          </a:p>
        </p:txBody>
      </p:sp>
      <p:sp>
        <p:nvSpPr>
          <p:cNvPr id="17" name="TextBox 16"/>
          <p:cNvSpPr txBox="1"/>
          <p:nvPr/>
        </p:nvSpPr>
        <p:spPr>
          <a:xfrm>
            <a:off x="6025498" y="3902159"/>
            <a:ext cx="143821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Verdana"/>
                <a:ea typeface="+mn-ea"/>
                <a:cs typeface="+mn-cs"/>
              </a:rPr>
              <a:t>Cortex-A5</a:t>
            </a:r>
            <a:r>
              <a:rPr kumimoji="0" lang="hu-HU" sz="1200" b="0" i="1" u="none" strike="noStrike" kern="1200" cap="none" spc="0" normalizeH="0" baseline="0" noProof="0" dirty="0">
                <a:ln>
                  <a:noFill/>
                </a:ln>
                <a:solidFill>
                  <a:srgbClr val="000000"/>
                </a:solidFill>
                <a:effectLst/>
                <a:uLnTx/>
                <a:uFillTx/>
                <a:latin typeface="Verdana"/>
                <a:ea typeface="+mn-ea"/>
                <a:cs typeface="+mn-cs"/>
              </a:rPr>
              <a:t>3/A57</a:t>
            </a:r>
            <a:endParaRPr kumimoji="0" lang="en-US" sz="1200" b="0" i="1"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Verdana"/>
                <a:ea typeface="+mn-ea"/>
                <a:cs typeface="+mn-cs"/>
              </a:rPr>
              <a:t>(2012)</a:t>
            </a:r>
          </a:p>
        </p:txBody>
      </p:sp>
      <p:sp>
        <p:nvSpPr>
          <p:cNvPr id="18" name="Lekerekített téglalap 7"/>
          <p:cNvSpPr/>
          <p:nvPr/>
        </p:nvSpPr>
        <p:spPr>
          <a:xfrm>
            <a:off x="7480877" y="3233559"/>
            <a:ext cx="144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19" name="TextBox 48"/>
          <p:cNvSpPr txBox="1"/>
          <p:nvPr/>
        </p:nvSpPr>
        <p:spPr>
          <a:xfrm>
            <a:off x="7216293" y="3890694"/>
            <a:ext cx="190789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dirty="0" err="1">
                <a:ln>
                  <a:noFill/>
                </a:ln>
                <a:solidFill>
                  <a:srgbClr val="000000"/>
                </a:solidFill>
                <a:effectLst/>
                <a:uLnTx/>
                <a:uFillTx/>
                <a:latin typeface="Verdana"/>
                <a:ea typeface="+mn-ea"/>
                <a:cs typeface="+mn-cs"/>
              </a:rPr>
              <a:t>Neoverse</a:t>
            </a:r>
            <a:r>
              <a:rPr kumimoji="0" lang="hu-HU" sz="1200" b="0" i="1" u="none" strike="noStrike" kern="1200" cap="none" spc="0" normalizeH="0" baseline="0" noProof="0" dirty="0">
                <a:ln>
                  <a:noFill/>
                </a:ln>
                <a:solidFill>
                  <a:srgbClr val="000000"/>
                </a:solidFill>
                <a:effectLst/>
                <a:uLnTx/>
                <a:uFillTx/>
                <a:latin typeface="Verdana"/>
                <a:ea typeface="+mn-ea"/>
                <a:cs typeface="+mn-cs"/>
              </a:rPr>
              <a:t> N2</a:t>
            </a:r>
            <a:r>
              <a:rPr kumimoji="0" lang="en-GB" sz="1200" b="0" i="1" u="none" strike="noStrike" kern="1200" cap="none" spc="0" normalizeH="0" baseline="0" noProof="0" dirty="0">
                <a:ln>
                  <a:noFill/>
                </a:ln>
                <a:solidFill>
                  <a:srgbClr val="000000"/>
                </a:solidFill>
                <a:effectLst/>
                <a:uLnTx/>
                <a:uFillTx/>
                <a:latin typeface="Verdana"/>
                <a:ea typeface="+mn-ea"/>
                <a:cs typeface="+mn-cs"/>
              </a:rPr>
              <a:t>/</a:t>
            </a:r>
            <a:r>
              <a:rPr kumimoji="0" lang="hu-HU" sz="1200" b="0" i="1"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1"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1"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1" u="none" strike="noStrike" kern="1200" cap="none" spc="0" normalizeH="0" baseline="0" noProof="0" dirty="0">
                <a:ln>
                  <a:noFill/>
                </a:ln>
                <a:solidFill>
                  <a:srgbClr val="000000"/>
                </a:solidFill>
                <a:effectLst/>
                <a:uLnTx/>
                <a:uFillTx/>
                <a:latin typeface="Verdana"/>
                <a:ea typeface="+mn-ea"/>
                <a:cs typeface="+mn-cs"/>
              </a:rPr>
              <a:t>(2021</a:t>
            </a:r>
            <a:r>
              <a:rPr kumimoji="0" lang="en-US" sz="1200" b="0" i="1" u="none" strike="noStrike" kern="1200" cap="none" spc="0" normalizeH="0" baseline="0" noProof="0" dirty="0">
                <a:ln>
                  <a:noFill/>
                </a:ln>
                <a:solidFill>
                  <a:srgbClr val="000000"/>
                </a:solidFill>
                <a:effectLst/>
                <a:uLnTx/>
                <a:uFillTx/>
                <a:latin typeface="Verdana"/>
                <a:ea typeface="+mn-ea"/>
                <a:cs typeface="+mn-cs"/>
              </a:rPr>
              <a:t>)</a:t>
            </a:r>
          </a:p>
        </p:txBody>
      </p:sp>
      <p:sp>
        <p:nvSpPr>
          <p:cNvPr id="21" name="Lekerekített téglalap 3"/>
          <p:cNvSpPr/>
          <p:nvPr/>
        </p:nvSpPr>
        <p:spPr>
          <a:xfrm>
            <a:off x="106590" y="3250757"/>
            <a:ext cx="1047205"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a:ln>
                  <a:noFill/>
                </a:ln>
                <a:solidFill>
                  <a:srgbClr val="FFFFFF"/>
                </a:solidFill>
                <a:effectLst/>
                <a:uLnTx/>
                <a:uFillTx/>
                <a:latin typeface="Verdana"/>
                <a:ea typeface="Verdana" panose="020B0604030504040204" pitchFamily="34" charset="0"/>
                <a:cs typeface="Verdana" panose="020B0604030504040204" pitchFamily="34" charset="0"/>
              </a:rPr>
              <a:t>Armv</a:t>
            </a:r>
            <a:r>
              <a:rPr kumimoji="0" lang="en-US" sz="1200" b="0"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t>3</a:t>
            </a:r>
            <a:endParaRPr kumimoji="0" lang="hu-HU" sz="1200" b="0"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endParaRPr>
          </a:p>
        </p:txBody>
      </p:sp>
      <p:sp>
        <p:nvSpPr>
          <p:cNvPr id="22" name="TextBox 21"/>
          <p:cNvSpPr txBox="1"/>
          <p:nvPr/>
        </p:nvSpPr>
        <p:spPr>
          <a:xfrm>
            <a:off x="234959" y="3894716"/>
            <a:ext cx="72327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Verdana"/>
                <a:ea typeface="+mn-ea"/>
                <a:cs typeface="+mn-cs"/>
              </a:rPr>
              <a:t>ARM60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Verdana"/>
                <a:ea typeface="+mn-ea"/>
                <a:cs typeface="+mn-cs"/>
              </a:rPr>
              <a:t>(</a:t>
            </a:r>
            <a:r>
              <a:rPr kumimoji="0" lang="hu-HU" sz="1200" b="0" i="1" u="none" strike="noStrike" kern="1200" cap="none" spc="0" normalizeH="0" baseline="0" noProof="0" dirty="0">
                <a:ln>
                  <a:noFill/>
                </a:ln>
                <a:solidFill>
                  <a:srgbClr val="000000"/>
                </a:solidFill>
                <a:effectLst/>
                <a:uLnTx/>
                <a:uFillTx/>
                <a:latin typeface="Verdana"/>
                <a:ea typeface="+mn-ea"/>
                <a:cs typeface="+mn-cs"/>
              </a:rPr>
              <a:t>199</a:t>
            </a:r>
            <a:r>
              <a:rPr kumimoji="0" lang="en-US" sz="1200" b="0" i="1" u="none" strike="noStrike" kern="1200" cap="none" spc="0" normalizeH="0" baseline="0" noProof="0" dirty="0">
                <a:ln>
                  <a:noFill/>
                </a:ln>
                <a:solidFill>
                  <a:srgbClr val="000000"/>
                </a:solidFill>
                <a:effectLst/>
                <a:uLnTx/>
                <a:uFillTx/>
                <a:latin typeface="Verdana"/>
                <a:ea typeface="+mn-ea"/>
                <a:cs typeface="+mn-cs"/>
              </a:rPr>
              <a:t>2)</a:t>
            </a:r>
          </a:p>
        </p:txBody>
      </p:sp>
      <p:sp>
        <p:nvSpPr>
          <p:cNvPr id="5" name="TextBox 4"/>
          <p:cNvSpPr txBox="1"/>
          <p:nvPr/>
        </p:nvSpPr>
        <p:spPr>
          <a:xfrm>
            <a:off x="16870" y="3689006"/>
            <a:ext cx="1292341" cy="276999"/>
          </a:xfrm>
          <a:prstGeom prst="rect">
            <a:avLst/>
          </a:prstGeom>
          <a:noFill/>
        </p:spPr>
        <p:txBody>
          <a:bodyPr wrap="none" rtlCol="0">
            <a:spAutoFit/>
          </a:bodyPr>
          <a:lstStyle/>
          <a:p>
            <a:r>
              <a:rPr lang="en-US" sz="1200" i="1" dirty="0"/>
              <a:t>Example CPUs</a:t>
            </a:r>
          </a:p>
        </p:txBody>
      </p:sp>
    </p:spTree>
    <p:extLst>
      <p:ext uri="{BB962C8B-B14F-4D97-AF65-F5344CB8AC3E}">
        <p14:creationId xmlns:p14="http://schemas.microsoft.com/office/powerpoint/2010/main" val="181237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
                                        </p:tgtEl>
                                        <p:attrNameLst>
                                          <p:attrName>style.visibility</p:attrName>
                                        </p:attrNameLst>
                                      </p:cBhvr>
                                      <p:to>
                                        <p:strVal val="visible"/>
                                      </p:to>
                                    </p:set>
                                    <p:anim calcmode="lin" valueType="num">
                                      <p:cBhvr additive="base">
                                        <p:cTn id="101" dur="500" fill="hold"/>
                                        <p:tgtEl>
                                          <p:spTgt spid="5"/>
                                        </p:tgtEl>
                                        <p:attrNameLst>
                                          <p:attrName>ppt_x</p:attrName>
                                        </p:attrNameLst>
                                      </p:cBhvr>
                                      <p:tavLst>
                                        <p:tav tm="0">
                                          <p:val>
                                            <p:strVal val="#ppt_x"/>
                                          </p:val>
                                        </p:tav>
                                        <p:tav tm="100000">
                                          <p:val>
                                            <p:strVal val="#ppt_x"/>
                                          </p:val>
                                        </p:tav>
                                      </p:tavLst>
                                    </p:anim>
                                    <p:anim calcmode="lin" valueType="num">
                                      <p:cBhvr additive="base">
                                        <p:cTn id="10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1" grpId="0" animBg="1"/>
      <p:bldP spid="12" grpId="0" animBg="1"/>
      <p:bldP spid="13" grpId="0"/>
      <p:bldP spid="14" grpId="0"/>
      <p:bldP spid="15" grpId="0"/>
      <p:bldP spid="16" grpId="0"/>
      <p:bldP spid="17" grpId="0"/>
      <p:bldP spid="18" grpId="0" animBg="1"/>
      <p:bldP spid="19" grpId="0"/>
      <p:bldP spid="21" grpId="0" animBg="1"/>
      <p:bldP spid="22"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908" y="440668"/>
            <a:ext cx="3956148" cy="369332"/>
          </a:xfrm>
          <a:prstGeom prst="rect">
            <a:avLst/>
          </a:prstGeom>
          <a:noFill/>
        </p:spPr>
        <p:txBody>
          <a:bodyPr wrap="square" rtlCol="0">
            <a:spAutoFit/>
          </a:bodyPr>
          <a:lstStyle/>
          <a:p>
            <a:r>
              <a:rPr lang="en-US" dirty="0">
                <a:solidFill>
                  <a:srgbClr val="333399"/>
                </a:solidFill>
              </a:rPr>
              <a:t>Key features of ARM’s basic ISA </a:t>
            </a:r>
          </a:p>
        </p:txBody>
      </p:sp>
      <p:sp>
        <p:nvSpPr>
          <p:cNvPr id="10" name="TextBox 9"/>
          <p:cNvSpPr txBox="1"/>
          <p:nvPr/>
        </p:nvSpPr>
        <p:spPr>
          <a:xfrm>
            <a:off x="5203794" y="5497452"/>
            <a:ext cx="1217001" cy="748923"/>
          </a:xfrm>
          <a:prstGeom prst="rect">
            <a:avLst/>
          </a:prstGeom>
          <a:noFill/>
        </p:spPr>
        <p:txBody>
          <a:bodyPr wrap="none" rtlCol="0">
            <a:spAutoFit/>
          </a:bodyPr>
          <a:lstStyle/>
          <a:p>
            <a:pPr algn="ctr">
              <a:spcAft>
                <a:spcPts val="400"/>
              </a:spcAft>
            </a:pPr>
            <a:r>
              <a:rPr lang="en-US" sz="1200">
                <a:solidFill>
                  <a:srgbClr val="000000"/>
                </a:solidFill>
              </a:rPr>
              <a:t>Stack pointer</a:t>
            </a:r>
          </a:p>
          <a:p>
            <a:pPr algn="ctr">
              <a:spcAft>
                <a:spcPts val="400"/>
              </a:spcAft>
            </a:pPr>
            <a:r>
              <a:rPr lang="en-US" sz="1200">
                <a:solidFill>
                  <a:srgbClr val="000000"/>
                </a:solidFill>
              </a:rPr>
              <a:t>Link register</a:t>
            </a:r>
          </a:p>
          <a:p>
            <a:pPr algn="ctr">
              <a:spcAft>
                <a:spcPts val="400"/>
              </a:spcAft>
            </a:pPr>
            <a:r>
              <a:rPr lang="en-US" sz="1200">
                <a:solidFill>
                  <a:srgbClr val="000000"/>
                </a:solidFill>
              </a:rPr>
              <a:t>PC</a:t>
            </a:r>
          </a:p>
        </p:txBody>
      </p:sp>
      <p:pic>
        <p:nvPicPr>
          <p:cNvPr id="12" name="Picture 3" descr="http://m.eet.com/media/1075285/0310bcfig1.gif"/>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17966"/>
          <a:stretch/>
        </p:blipFill>
        <p:spPr bwMode="auto">
          <a:xfrm>
            <a:off x="3941931" y="2708920"/>
            <a:ext cx="1249616" cy="3600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6605" y="6399330"/>
            <a:ext cx="6744219" cy="338554"/>
          </a:xfrm>
          <a:prstGeom prst="rect">
            <a:avLst/>
          </a:prstGeom>
          <a:noFill/>
        </p:spPr>
        <p:txBody>
          <a:bodyPr wrap="none" rtlCol="0">
            <a:spAutoFit/>
          </a:bodyPr>
          <a:lstStyle/>
          <a:p>
            <a:r>
              <a:rPr lang="en-US" sz="1600">
                <a:solidFill>
                  <a:srgbClr val="000000"/>
                </a:solidFill>
              </a:rPr>
              <a:t>Figure: Core registers in the Armv3-Armv7 ISA versions [</a:t>
            </a:r>
            <a:r>
              <a:rPr lang="hu-HU" sz="1600">
                <a:solidFill>
                  <a:srgbClr val="000000"/>
                </a:solidFill>
              </a:rPr>
              <a:t>63</a:t>
            </a:r>
            <a:r>
              <a:rPr lang="en-US" sz="1600">
                <a:solidFill>
                  <a:srgbClr val="000000"/>
                </a:solidFill>
              </a:rPr>
              <a:t>]</a:t>
            </a:r>
          </a:p>
        </p:txBody>
      </p:sp>
      <p:sp>
        <p:nvSpPr>
          <p:cNvPr id="11" name="Title 1"/>
          <p:cNvSpPr>
            <a:spLocks noGrp="1"/>
          </p:cNvSpPr>
          <p:nvPr>
            <p:ph type="title"/>
          </p:nvPr>
        </p:nvSpPr>
        <p:spPr>
          <a:xfrm>
            <a:off x="0" y="0"/>
            <a:ext cx="9144000" cy="393700"/>
          </a:xfrm>
          <a:solidFill>
            <a:srgbClr val="0066FF"/>
          </a:solidFill>
          <a:ln>
            <a:noFill/>
          </a:ln>
          <a:effectLst/>
        </p:spPr>
        <p:txBody>
          <a:bodyPr vert="horz" wrap="square" lIns="91440" tIns="45720" rIns="91440" bIns="45720" numCol="1" anchor="ctr" anchorCtr="0" compatLnSpc="1">
            <a:prstTxWarp prst="textNoShape">
              <a:avLst/>
            </a:prstTxWarp>
          </a:bodyPr>
          <a:lstStyle/>
          <a:p>
            <a:r>
              <a:rPr lang="en-US" sz="1700" dirty="0">
                <a:solidFill>
                  <a:srgbClr val="FFFFFF"/>
                </a:solidFill>
              </a:rPr>
              <a:t>2.1 Overview of the evolution of the Arm ISA</a:t>
            </a:r>
            <a:r>
              <a:rPr lang="hu-HU" sz="1700" dirty="0">
                <a:solidFill>
                  <a:srgbClr val="FFFFFF"/>
                </a:solidFill>
              </a:rPr>
              <a:t> (</a:t>
            </a:r>
            <a:r>
              <a:rPr lang="en-US" sz="1700" dirty="0">
                <a:solidFill>
                  <a:srgbClr val="FFFFFF"/>
                </a:solidFill>
              </a:rPr>
              <a:t>5</a:t>
            </a:r>
            <a:r>
              <a:rPr lang="hu-HU" sz="1700" dirty="0">
                <a:solidFill>
                  <a:srgbClr val="FFFFFF"/>
                </a:solidFill>
              </a:rPr>
              <a:t>)</a:t>
            </a:r>
            <a:endParaRPr lang="en-US" sz="1700" dirty="0">
              <a:solidFill>
                <a:srgbClr val="FFFFFF"/>
              </a:solidFill>
            </a:endParaRPr>
          </a:p>
        </p:txBody>
      </p:sp>
      <p:sp>
        <p:nvSpPr>
          <p:cNvPr id="3" name="Rounded Rectangle 2"/>
          <p:cNvSpPr/>
          <p:nvPr/>
        </p:nvSpPr>
        <p:spPr bwMode="auto">
          <a:xfrm>
            <a:off x="-18509" y="839628"/>
            <a:ext cx="9162510" cy="1475873"/>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4" name="TextBox 13"/>
          <p:cNvSpPr txBox="1"/>
          <p:nvPr/>
        </p:nvSpPr>
        <p:spPr>
          <a:xfrm>
            <a:off x="225954" y="818710"/>
            <a:ext cx="8981561" cy="1451679"/>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0000"/>
                </a:solidFill>
              </a:rPr>
              <a:t>It is a straightforward </a:t>
            </a:r>
            <a:r>
              <a:rPr lang="en-US" sz="1600" dirty="0">
                <a:solidFill>
                  <a:srgbClr val="FF0000"/>
                </a:solidFill>
              </a:rPr>
              <a:t>32-bit RISC ISA, </a:t>
            </a:r>
            <a:r>
              <a:rPr lang="hu-HU" sz="1600" dirty="0" err="1"/>
              <a:t>capable</a:t>
            </a:r>
            <a:r>
              <a:rPr lang="hu-HU" sz="1600" dirty="0"/>
              <a:t> </a:t>
            </a:r>
            <a:r>
              <a:rPr lang="en-US" sz="1600" dirty="0"/>
              <a:t>of</a:t>
            </a:r>
            <a:r>
              <a:rPr lang="hu-HU" sz="1600" dirty="0"/>
              <a:t> </a:t>
            </a:r>
            <a:r>
              <a:rPr lang="hu-HU" sz="1600" dirty="0" err="1"/>
              <a:t>process</a:t>
            </a:r>
            <a:r>
              <a:rPr lang="en-US" sz="1600" dirty="0" err="1"/>
              <a:t>ing</a:t>
            </a:r>
            <a:r>
              <a:rPr lang="en-US" sz="1600" dirty="0">
                <a:solidFill>
                  <a:srgbClr val="000000"/>
                </a:solidFill>
              </a:rPr>
              <a:t> only </a:t>
            </a:r>
            <a:r>
              <a:rPr lang="en-US" sz="1600" dirty="0">
                <a:solidFill>
                  <a:srgbClr val="FF0000"/>
                </a:solidFill>
              </a:rPr>
              <a:t>32-bit scalar FX</a:t>
            </a:r>
          </a:p>
          <a:p>
            <a:pPr>
              <a:spcAft>
                <a:spcPts val="600"/>
              </a:spcAft>
            </a:pPr>
            <a:r>
              <a:rPr lang="en-US" sz="1600" dirty="0">
                <a:solidFill>
                  <a:srgbClr val="FF0000"/>
                </a:solidFill>
              </a:rPr>
              <a:t>      and logical</a:t>
            </a:r>
            <a:r>
              <a:rPr lang="hu-HU" sz="1600" dirty="0">
                <a:solidFill>
                  <a:srgbClr val="FF0000"/>
                </a:solidFill>
              </a:rPr>
              <a:t> </a:t>
            </a:r>
            <a:r>
              <a:rPr lang="en-US" sz="1600" dirty="0">
                <a:solidFill>
                  <a:srgbClr val="FF0000"/>
                </a:solidFill>
              </a:rPr>
              <a:t>data, </a:t>
            </a:r>
            <a:r>
              <a:rPr lang="en-US" sz="1600" dirty="0"/>
              <a:t>as it mainly aimed at embedded microcontrollers.</a:t>
            </a:r>
          </a:p>
          <a:p>
            <a:pPr marL="285750" indent="-285750">
              <a:spcAft>
                <a:spcPts val="400"/>
              </a:spcAft>
              <a:buFont typeface="Arial" panose="020B0604020202020204" pitchFamily="34" charset="0"/>
              <a:buChar char="•"/>
            </a:pPr>
            <a:r>
              <a:rPr lang="en-US" sz="1600" dirty="0">
                <a:solidFill>
                  <a:srgbClr val="000000"/>
                </a:solidFill>
              </a:rPr>
              <a:t>This ISA provides </a:t>
            </a:r>
            <a:r>
              <a:rPr lang="en-US" sz="1600" dirty="0">
                <a:solidFill>
                  <a:srgbClr val="0070C0"/>
                </a:solidFill>
              </a:rPr>
              <a:t>16 32-bit registers</a:t>
            </a:r>
            <a:r>
              <a:rPr lang="en-US" sz="1600" dirty="0">
                <a:solidFill>
                  <a:srgbClr val="000000"/>
                </a:solidFill>
              </a:rPr>
              <a:t>, called the </a:t>
            </a:r>
            <a:r>
              <a:rPr lang="en-US" sz="1600" dirty="0">
                <a:solidFill>
                  <a:srgbClr val="FF0000"/>
                </a:solidFill>
              </a:rPr>
              <a:t>core registers</a:t>
            </a:r>
            <a:r>
              <a:rPr lang="en-US" sz="1600" dirty="0">
                <a:solidFill>
                  <a:srgbClr val="000000"/>
                </a:solidFill>
              </a:rPr>
              <a:t>.</a:t>
            </a:r>
          </a:p>
          <a:p>
            <a:pPr>
              <a:buClr>
                <a:schemeClr val="tx1"/>
              </a:buClr>
            </a:pPr>
            <a:r>
              <a:rPr lang="en-US" sz="1600" dirty="0">
                <a:solidFill>
                  <a:srgbClr val="0070C0"/>
                </a:solidFill>
              </a:rPr>
              <a:t>    13</a:t>
            </a:r>
            <a:r>
              <a:rPr lang="en-US" sz="1600" dirty="0">
                <a:solidFill>
                  <a:srgbClr val="0000FF"/>
                </a:solidFill>
              </a:rPr>
              <a:t> </a:t>
            </a:r>
            <a:r>
              <a:rPr lang="en-US" sz="1600" dirty="0">
                <a:solidFill>
                  <a:srgbClr val="000000"/>
                </a:solidFill>
              </a:rPr>
              <a:t>out of them are used as</a:t>
            </a:r>
            <a:r>
              <a:rPr lang="en-US" sz="1600" dirty="0">
                <a:solidFill>
                  <a:srgbClr val="0070C0"/>
                </a:solidFill>
              </a:rPr>
              <a:t> </a:t>
            </a:r>
            <a:r>
              <a:rPr lang="en-US" sz="1600" dirty="0">
                <a:solidFill>
                  <a:srgbClr val="FF0000"/>
                </a:solidFill>
              </a:rPr>
              <a:t>general purpose registers (GPRs)</a:t>
            </a:r>
            <a:r>
              <a:rPr lang="en-US" sz="1600" dirty="0">
                <a:solidFill>
                  <a:srgbClr val="000000"/>
                </a:solidFill>
              </a:rPr>
              <a:t>,</a:t>
            </a:r>
            <a:r>
              <a:rPr lang="en-US" sz="1600" dirty="0">
                <a:solidFill>
                  <a:srgbClr val="0070C0"/>
                </a:solidFill>
              </a:rPr>
              <a:t> </a:t>
            </a:r>
            <a:r>
              <a:rPr lang="en-US" sz="1600" dirty="0" err="1">
                <a:solidFill>
                  <a:srgbClr val="0070C0"/>
                </a:solidFill>
              </a:rPr>
              <a:t>th</a:t>
            </a:r>
            <a:r>
              <a:rPr lang="hu-HU" sz="1600" dirty="0">
                <a:solidFill>
                  <a:srgbClr val="0070C0"/>
                </a:solidFill>
              </a:rPr>
              <a:t>e </a:t>
            </a:r>
            <a:r>
              <a:rPr lang="hu-HU" sz="1600" dirty="0" err="1">
                <a:solidFill>
                  <a:srgbClr val="0070C0"/>
                </a:solidFill>
              </a:rPr>
              <a:t>remaining</a:t>
            </a:r>
            <a:r>
              <a:rPr lang="hu-HU" sz="1600" dirty="0">
                <a:solidFill>
                  <a:srgbClr val="0070C0"/>
                </a:solidFill>
              </a:rPr>
              <a:t> </a:t>
            </a:r>
            <a:r>
              <a:rPr lang="hu-HU" sz="1600" dirty="0" err="1">
                <a:solidFill>
                  <a:srgbClr val="0070C0"/>
                </a:solidFill>
              </a:rPr>
              <a:t>three</a:t>
            </a:r>
            <a:endParaRPr lang="hu-HU" sz="1600" dirty="0">
              <a:solidFill>
                <a:srgbClr val="0070C0"/>
              </a:solidFill>
            </a:endParaRPr>
          </a:p>
          <a:p>
            <a:pPr>
              <a:buClr>
                <a:schemeClr val="tx1"/>
              </a:buClr>
            </a:pPr>
            <a:r>
              <a:rPr lang="hu-HU" sz="1600" dirty="0"/>
              <a:t>     </a:t>
            </a:r>
            <a:r>
              <a:rPr lang="en-US" sz="1600" dirty="0"/>
              <a:t>  are </a:t>
            </a:r>
            <a:r>
              <a:rPr lang="en-US" sz="1600" dirty="0">
                <a:solidFill>
                  <a:srgbClr val="0070C0"/>
                </a:solidFill>
              </a:rPr>
              <a:t>dedicated, </a:t>
            </a:r>
            <a:r>
              <a:rPr lang="en-US" sz="1600" dirty="0">
                <a:solidFill>
                  <a:srgbClr val="000000"/>
                </a:solidFill>
              </a:rPr>
              <a:t>as shown below.</a:t>
            </a:r>
          </a:p>
        </p:txBody>
      </p:sp>
      <p:sp>
        <p:nvSpPr>
          <p:cNvPr id="4" name="TextBox 3"/>
          <p:cNvSpPr txBox="1"/>
          <p:nvPr/>
        </p:nvSpPr>
        <p:spPr>
          <a:xfrm>
            <a:off x="3264779" y="2618910"/>
            <a:ext cx="542136" cy="276999"/>
          </a:xfrm>
          <a:prstGeom prst="rect">
            <a:avLst/>
          </a:prstGeom>
          <a:noFill/>
        </p:spPr>
        <p:txBody>
          <a:bodyPr wrap="none" rtlCol="0">
            <a:spAutoFit/>
          </a:bodyPr>
          <a:lstStyle/>
          <a:p>
            <a:r>
              <a:rPr lang="en-US" sz="1200" b="1">
                <a:solidFill>
                  <a:srgbClr val="FF0000"/>
                </a:solidFill>
              </a:rPr>
              <a:t>GPR</a:t>
            </a:r>
          </a:p>
        </p:txBody>
      </p:sp>
    </p:spTree>
    <p:extLst>
      <p:ext uri="{BB962C8B-B14F-4D97-AF65-F5344CB8AC3E}">
        <p14:creationId xmlns:p14="http://schemas.microsoft.com/office/powerpoint/2010/main" val="5934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3"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2.1 Overview of the evolution of the Arm ISA</a:t>
            </a:r>
            <a:r>
              <a:rPr lang="hu-HU" sz="1700" dirty="0">
                <a:solidFill>
                  <a:srgbClr val="FFFFFF"/>
                </a:solidFill>
              </a:rPr>
              <a:t> (</a:t>
            </a:r>
            <a:r>
              <a:rPr lang="en-US" sz="1700" dirty="0">
                <a:solidFill>
                  <a:srgbClr val="FFFFFF"/>
                </a:solidFill>
              </a:rPr>
              <a:t>6</a:t>
            </a:r>
            <a:r>
              <a:rPr lang="hu-HU" sz="1700" dirty="0">
                <a:solidFill>
                  <a:srgbClr val="FFFFFF"/>
                </a:solidFill>
              </a:rPr>
              <a:t>)</a:t>
            </a:r>
          </a:p>
        </p:txBody>
      </p:sp>
      <p:sp>
        <p:nvSpPr>
          <p:cNvPr id="21" name="TextBox 20"/>
          <p:cNvSpPr txBox="1"/>
          <p:nvPr/>
        </p:nvSpPr>
        <p:spPr>
          <a:xfrm>
            <a:off x="82550" y="440668"/>
            <a:ext cx="7030422" cy="369332"/>
          </a:xfrm>
          <a:prstGeom prst="rect">
            <a:avLst/>
          </a:prstGeom>
          <a:noFill/>
        </p:spPr>
        <p:txBody>
          <a:bodyPr wrap="square" rtlCol="0">
            <a:spAutoFit/>
          </a:bodyPr>
          <a:lstStyle/>
          <a:p>
            <a:r>
              <a:rPr lang="en-US">
                <a:solidFill>
                  <a:srgbClr val="333399"/>
                </a:solidFill>
              </a:rPr>
              <a:t>Main directions of extending ARM’s basic ISA (simplified) </a:t>
            </a:r>
          </a:p>
        </p:txBody>
      </p:sp>
      <p:sp>
        <p:nvSpPr>
          <p:cNvPr id="23" name="TextBox 22"/>
          <p:cNvSpPr txBox="1"/>
          <p:nvPr/>
        </p:nvSpPr>
        <p:spPr>
          <a:xfrm>
            <a:off x="71438" y="791416"/>
            <a:ext cx="5566909" cy="369332"/>
          </a:xfrm>
          <a:prstGeom prst="rect">
            <a:avLst/>
          </a:prstGeom>
          <a:noFill/>
        </p:spPr>
        <p:txBody>
          <a:bodyPr wrap="square" rtlCol="0">
            <a:spAutoFit/>
          </a:bodyPr>
          <a:lstStyle/>
          <a:p>
            <a:r>
              <a:rPr lang="en-GB">
                <a:solidFill>
                  <a:schemeClr val="accent6"/>
                </a:solidFill>
              </a:rPr>
              <a:t>Early focus of ARM ISA extensions (1)</a:t>
            </a:r>
          </a:p>
        </p:txBody>
      </p:sp>
      <p:sp>
        <p:nvSpPr>
          <p:cNvPr id="24" name="Rounded Rectangle 23"/>
          <p:cNvSpPr/>
          <p:nvPr/>
        </p:nvSpPr>
        <p:spPr bwMode="auto">
          <a:xfrm>
            <a:off x="-2380" y="1231303"/>
            <a:ext cx="9144000" cy="1245047"/>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5" name="TextBox 24"/>
          <p:cNvSpPr txBox="1"/>
          <p:nvPr/>
        </p:nvSpPr>
        <p:spPr>
          <a:xfrm>
            <a:off x="242105" y="1231303"/>
            <a:ext cx="9039078" cy="1154162"/>
          </a:xfrm>
          <a:prstGeom prst="rect">
            <a:avLst/>
          </a:prstGeom>
          <a:noFill/>
        </p:spPr>
        <p:txBody>
          <a:bodyPr wrap="none" rtlCol="0">
            <a:spAutoFit/>
          </a:bodyPr>
          <a:lstStyle/>
          <a:p>
            <a:pPr marL="285750" indent="-285750">
              <a:buFont typeface="Arial" panose="020B0604020202020204" pitchFamily="34" charset="0"/>
              <a:buChar char="•"/>
            </a:pPr>
            <a:r>
              <a:rPr lang="en-GB" sz="1600" dirty="0"/>
              <a:t>As ARM’s </a:t>
            </a:r>
            <a:r>
              <a:rPr lang="en-GB" sz="1600" dirty="0">
                <a:solidFill>
                  <a:srgbClr val="0070C0"/>
                </a:solidFill>
              </a:rPr>
              <a:t>early (26/32-bit) processors </a:t>
            </a:r>
            <a:r>
              <a:rPr lang="en-GB" sz="1600" dirty="0"/>
              <a:t>were mostly used </a:t>
            </a:r>
            <a:r>
              <a:rPr lang="en-GB" sz="1600" dirty="0">
                <a:solidFill>
                  <a:srgbClr val="FF0000"/>
                </a:solidFill>
              </a:rPr>
              <a:t>in embedded applications</a:t>
            </a:r>
            <a:r>
              <a:rPr lang="en-GB" sz="1600" dirty="0"/>
              <a:t>,</a:t>
            </a:r>
          </a:p>
          <a:p>
            <a:pPr>
              <a:spcAft>
                <a:spcPts val="600"/>
              </a:spcAft>
            </a:pPr>
            <a:r>
              <a:rPr lang="en-GB" sz="1600" dirty="0"/>
              <a:t>      the </a:t>
            </a:r>
            <a:r>
              <a:rPr lang="en-GB" sz="1600" dirty="0">
                <a:solidFill>
                  <a:srgbClr val="0070C0"/>
                </a:solidFill>
              </a:rPr>
              <a:t>code size </a:t>
            </a:r>
            <a:r>
              <a:rPr lang="en-GB" sz="1600" dirty="0"/>
              <a:t>and the </a:t>
            </a:r>
            <a:r>
              <a:rPr lang="en-GB" sz="1600" dirty="0">
                <a:solidFill>
                  <a:srgbClr val="0070C0"/>
                </a:solidFill>
              </a:rPr>
              <a:t>execution speed of bytecodes </a:t>
            </a:r>
            <a:r>
              <a:rPr lang="en-GB" sz="1600" dirty="0"/>
              <a:t>were of importance.</a:t>
            </a:r>
          </a:p>
          <a:p>
            <a:r>
              <a:rPr lang="en-GB" sz="1600" dirty="0"/>
              <a:t>    This motivated ARM to introduce enhancements first </a:t>
            </a:r>
            <a:r>
              <a:rPr lang="en-GB" sz="1600" dirty="0">
                <a:solidFill>
                  <a:srgbClr val="FF0000"/>
                </a:solidFill>
              </a:rPr>
              <a:t>for reducing code size and</a:t>
            </a:r>
          </a:p>
          <a:p>
            <a:pPr>
              <a:spcAft>
                <a:spcPts val="600"/>
              </a:spcAft>
            </a:pPr>
            <a:r>
              <a:rPr lang="en-GB" sz="1600" dirty="0">
                <a:solidFill>
                  <a:srgbClr val="FF0000"/>
                </a:solidFill>
              </a:rPr>
              <a:t>     speeding up the execution of bytecodes</a:t>
            </a:r>
            <a:r>
              <a:rPr lang="en-GB" sz="1600" dirty="0">
                <a:solidFill>
                  <a:srgbClr val="0070C0"/>
                </a:solidFill>
              </a:rPr>
              <a:t>, </a:t>
            </a:r>
            <a:r>
              <a:rPr lang="en-GB" sz="1600" dirty="0"/>
              <a:t>as pointed out in the next Figure.</a:t>
            </a:r>
          </a:p>
        </p:txBody>
      </p:sp>
      <p:sp>
        <p:nvSpPr>
          <p:cNvPr id="27" name="Text Box 16"/>
          <p:cNvSpPr txBox="1">
            <a:spLocks noChangeArrowheads="1"/>
          </p:cNvSpPr>
          <p:nvPr/>
        </p:nvSpPr>
        <p:spPr bwMode="auto">
          <a:xfrm>
            <a:off x="2321750" y="2692374"/>
            <a:ext cx="470032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a:solidFill>
                  <a:srgbClr val="000000"/>
                </a:solidFill>
              </a:rPr>
              <a:t>Main directions of extending ARM’s basic</a:t>
            </a:r>
            <a:r>
              <a:rPr lang="hu-HU" altLang="en-US" sz="1300" b="1">
                <a:solidFill>
                  <a:srgbClr val="000000"/>
                </a:solidFill>
              </a:rPr>
              <a:t> ISA  </a:t>
            </a:r>
            <a:endParaRPr lang="en-US" altLang="en-US" sz="1300" b="1">
              <a:solidFill>
                <a:srgbClr val="000000"/>
              </a:solidFill>
            </a:endParaRPr>
          </a:p>
        </p:txBody>
      </p:sp>
      <p:sp>
        <p:nvSpPr>
          <p:cNvPr id="28" name="Line 17"/>
          <p:cNvSpPr>
            <a:spLocks noChangeShapeType="1"/>
          </p:cNvSpPr>
          <p:nvPr/>
        </p:nvSpPr>
        <p:spPr bwMode="auto">
          <a:xfrm flipV="1">
            <a:off x="1161329" y="3260889"/>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9" name="Line 22"/>
          <p:cNvSpPr>
            <a:spLocks noChangeShapeType="1"/>
          </p:cNvSpPr>
          <p:nvPr/>
        </p:nvSpPr>
        <p:spPr bwMode="auto">
          <a:xfrm>
            <a:off x="4481990" y="2989825"/>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0" name="Line 25"/>
          <p:cNvSpPr>
            <a:spLocks noChangeShapeType="1"/>
          </p:cNvSpPr>
          <p:nvPr/>
        </p:nvSpPr>
        <p:spPr bwMode="auto">
          <a:xfrm>
            <a:off x="1152307" y="326088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1" name="Line 29"/>
          <p:cNvSpPr>
            <a:spLocks noChangeShapeType="1"/>
          </p:cNvSpPr>
          <p:nvPr/>
        </p:nvSpPr>
        <p:spPr bwMode="auto">
          <a:xfrm flipH="1">
            <a:off x="7941164" y="3254517"/>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2" name="Text Box 7"/>
          <p:cNvSpPr txBox="1">
            <a:spLocks noChangeArrowheads="1"/>
          </p:cNvSpPr>
          <p:nvPr/>
        </p:nvSpPr>
        <p:spPr bwMode="auto">
          <a:xfrm>
            <a:off x="1781690" y="3513750"/>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a:solidFill>
                  <a:srgbClr val="000000"/>
                </a:solidFill>
              </a:rPr>
              <a:t>ISA extensions</a:t>
            </a:r>
          </a:p>
          <a:p>
            <a:pPr algn="ctr">
              <a:spcBef>
                <a:spcPct val="0"/>
              </a:spcBef>
              <a:buClrTx/>
              <a:buSzTx/>
              <a:buFontTx/>
              <a:buNone/>
            </a:pPr>
            <a:r>
              <a:rPr lang="hu-HU" altLang="en-US" sz="1300" b="1">
                <a:solidFill>
                  <a:srgbClr val="000000"/>
                </a:solidFill>
              </a:rPr>
              <a:t> to speed up </a:t>
            </a:r>
          </a:p>
          <a:p>
            <a:pPr algn="ctr">
              <a:spcBef>
                <a:spcPct val="0"/>
              </a:spcBef>
              <a:buClrTx/>
              <a:buSzTx/>
              <a:buFontTx/>
              <a:buNone/>
            </a:pPr>
            <a:r>
              <a:rPr lang="hu-HU" altLang="en-US" sz="1300" b="1">
                <a:solidFill>
                  <a:srgbClr val="000000"/>
                </a:solidFill>
              </a:rPr>
              <a:t>the </a:t>
            </a:r>
            <a:r>
              <a:rPr lang="hu-HU" altLang="en-US" sz="1300" b="1" err="1">
                <a:solidFill>
                  <a:srgbClr val="000000"/>
                </a:solidFill>
              </a:rPr>
              <a:t>execution</a:t>
            </a:r>
            <a:r>
              <a:rPr lang="hu-HU" altLang="en-US" sz="1300" b="1">
                <a:solidFill>
                  <a:srgbClr val="000000"/>
                </a:solidFill>
              </a:rPr>
              <a:t> of</a:t>
            </a:r>
            <a:r>
              <a:rPr lang="en-US" altLang="en-US" sz="1300" b="1">
                <a:solidFill>
                  <a:srgbClr val="000000"/>
                </a:solidFill>
              </a:rPr>
              <a:t> </a:t>
            </a:r>
            <a:r>
              <a:rPr lang="hu-HU" altLang="en-US" sz="1300" b="1" err="1">
                <a:solidFill>
                  <a:srgbClr val="000000"/>
                </a:solidFill>
              </a:rPr>
              <a:t>bytecodes</a:t>
            </a:r>
            <a:endParaRPr lang="en-US" altLang="en-US" sz="1300" b="1">
              <a:solidFill>
                <a:srgbClr val="000000"/>
              </a:solidFill>
            </a:endParaRPr>
          </a:p>
        </p:txBody>
      </p:sp>
      <p:sp>
        <p:nvSpPr>
          <p:cNvPr id="33" name="Oval 13"/>
          <p:cNvSpPr>
            <a:spLocks noChangeArrowheads="1"/>
          </p:cNvSpPr>
          <p:nvPr/>
        </p:nvSpPr>
        <p:spPr bwMode="auto">
          <a:xfrm>
            <a:off x="5530359" y="343713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4" name="Line 25"/>
          <p:cNvSpPr>
            <a:spLocks noChangeShapeType="1"/>
          </p:cNvSpPr>
          <p:nvPr/>
        </p:nvSpPr>
        <p:spPr bwMode="auto">
          <a:xfrm>
            <a:off x="5564967" y="326571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6" name="Oval 13"/>
          <p:cNvSpPr>
            <a:spLocks noChangeArrowheads="1"/>
          </p:cNvSpPr>
          <p:nvPr/>
        </p:nvSpPr>
        <p:spPr bwMode="auto">
          <a:xfrm>
            <a:off x="1111488" y="341324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7" name="Oval 13"/>
          <p:cNvSpPr>
            <a:spLocks noChangeArrowheads="1"/>
          </p:cNvSpPr>
          <p:nvPr/>
        </p:nvSpPr>
        <p:spPr bwMode="auto">
          <a:xfrm>
            <a:off x="7905576" y="3408480"/>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8" name="Text Box 7"/>
          <p:cNvSpPr txBox="1">
            <a:spLocks noChangeArrowheads="1"/>
          </p:cNvSpPr>
          <p:nvPr/>
        </p:nvSpPr>
        <p:spPr bwMode="auto">
          <a:xfrm>
            <a:off x="206515" y="3502464"/>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a:solidFill>
                  <a:srgbClr val="000000"/>
                </a:solidFill>
              </a:rPr>
              <a:t>ISA extensions</a:t>
            </a:r>
          </a:p>
          <a:p>
            <a:pPr algn="ctr">
              <a:spcBef>
                <a:spcPct val="0"/>
              </a:spcBef>
              <a:buClrTx/>
              <a:buSzTx/>
              <a:buFontTx/>
              <a:buNone/>
            </a:pPr>
            <a:r>
              <a:rPr lang="hu-HU" altLang="en-US" sz="1300" b="1">
                <a:solidFill>
                  <a:srgbClr val="000000"/>
                </a:solidFill>
              </a:rPr>
              <a:t> to reduce</a:t>
            </a:r>
          </a:p>
          <a:p>
            <a:pPr algn="ctr">
              <a:spcBef>
                <a:spcPct val="0"/>
              </a:spcBef>
              <a:buClrTx/>
              <a:buSzTx/>
              <a:buFontTx/>
              <a:buNone/>
            </a:pPr>
            <a:r>
              <a:rPr lang="hu-HU" altLang="en-US" sz="1300" b="1">
                <a:solidFill>
                  <a:srgbClr val="000000"/>
                </a:solidFill>
              </a:rPr>
              <a:t> code size</a:t>
            </a:r>
            <a:endParaRPr lang="en-US" altLang="en-US" sz="1300" b="1">
              <a:solidFill>
                <a:srgbClr val="000000"/>
              </a:solidFill>
            </a:endParaRPr>
          </a:p>
        </p:txBody>
      </p:sp>
      <p:sp>
        <p:nvSpPr>
          <p:cNvPr id="39" name="Oval 13"/>
          <p:cNvSpPr>
            <a:spLocks noChangeArrowheads="1"/>
          </p:cNvSpPr>
          <p:nvPr/>
        </p:nvSpPr>
        <p:spPr bwMode="auto">
          <a:xfrm>
            <a:off x="3197015" y="343693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0" name="Line 25"/>
          <p:cNvSpPr>
            <a:spLocks noChangeShapeType="1"/>
          </p:cNvSpPr>
          <p:nvPr/>
        </p:nvSpPr>
        <p:spPr bwMode="auto">
          <a:xfrm>
            <a:off x="3231623" y="325997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2" name="Right Brace 41"/>
          <p:cNvSpPr/>
          <p:nvPr/>
        </p:nvSpPr>
        <p:spPr bwMode="auto">
          <a:xfrm rot="5400000">
            <a:off x="2281118" y="2355408"/>
            <a:ext cx="225723" cy="3996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 name="TextBox 8"/>
          <p:cNvSpPr txBox="1"/>
          <p:nvPr/>
        </p:nvSpPr>
        <p:spPr>
          <a:xfrm>
            <a:off x="359532" y="4540191"/>
            <a:ext cx="4068452" cy="492443"/>
          </a:xfrm>
          <a:prstGeom prst="rect">
            <a:avLst/>
          </a:prstGeom>
          <a:noFill/>
        </p:spPr>
        <p:txBody>
          <a:bodyPr wrap="square" rtlCol="0">
            <a:spAutoFit/>
          </a:bodyPr>
          <a:lstStyle/>
          <a:p>
            <a:pPr algn="ctr"/>
            <a:r>
              <a:rPr lang="en-US" sz="1300"/>
              <a:t>After focusing on mobiles </a:t>
            </a:r>
          </a:p>
          <a:p>
            <a:pPr algn="ctr"/>
            <a:r>
              <a:rPr lang="en-US" sz="1300"/>
              <a:t>these extensions became obsolete</a:t>
            </a:r>
          </a:p>
        </p:txBody>
      </p:sp>
      <p:sp>
        <p:nvSpPr>
          <p:cNvPr id="43" name="Rounded Rectangle 42"/>
          <p:cNvSpPr/>
          <p:nvPr/>
        </p:nvSpPr>
        <p:spPr bwMode="auto">
          <a:xfrm>
            <a:off x="-508" y="5284662"/>
            <a:ext cx="9144000" cy="692787"/>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4" name="TextBox 43"/>
          <p:cNvSpPr txBox="1"/>
          <p:nvPr/>
        </p:nvSpPr>
        <p:spPr>
          <a:xfrm>
            <a:off x="206515" y="5392674"/>
            <a:ext cx="8700652" cy="584775"/>
          </a:xfrm>
          <a:prstGeom prst="rect">
            <a:avLst/>
          </a:prstGeom>
          <a:noFill/>
        </p:spPr>
        <p:txBody>
          <a:bodyPr wrap="none" rtlCol="0">
            <a:spAutoFit/>
          </a:bodyPr>
          <a:lstStyle/>
          <a:p>
            <a:r>
              <a:rPr lang="en-US" sz="1600" dirty="0"/>
              <a:t>Later, more or less when ARM’s processors became 64-bit wide, these extensions</a:t>
            </a:r>
          </a:p>
          <a:p>
            <a:r>
              <a:rPr lang="en-US" sz="1600" dirty="0"/>
              <a:t>  became obsolete.  </a:t>
            </a:r>
          </a:p>
        </p:txBody>
      </p:sp>
    </p:spTree>
    <p:extLst>
      <p:ext uri="{BB962C8B-B14F-4D97-AF65-F5344CB8AC3E}">
        <p14:creationId xmlns:p14="http://schemas.microsoft.com/office/powerpoint/2010/main" val="20708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anim calcmode="lin" valueType="num">
                                      <p:cBhvr additive="base">
                                        <p:cTn id="11"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 calcmode="lin" valueType="num">
                                      <p:cBhvr additive="base">
                                        <p:cTn id="17"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anim calcmode="lin" valueType="num">
                                      <p:cBhvr additive="base">
                                        <p:cTn id="21"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fill="hold"/>
                                        <p:tgtEl>
                                          <p:spTgt spid="39"/>
                                        </p:tgtEl>
                                        <p:attrNameLst>
                                          <p:attrName>ppt_x</p:attrName>
                                        </p:attrNameLst>
                                      </p:cBhvr>
                                      <p:tavLst>
                                        <p:tav tm="0">
                                          <p:val>
                                            <p:strVal val="#ppt_x"/>
                                          </p:val>
                                        </p:tav>
                                        <p:tav tm="100000">
                                          <p:val>
                                            <p:strVal val="#ppt_x"/>
                                          </p:val>
                                        </p:tav>
                                      </p:tavLst>
                                    </p:anim>
                                    <p:anim calcmode="lin" valueType="num">
                                      <p:cBhvr additive="base">
                                        <p:cTn id="70" dur="500" fill="hold"/>
                                        <p:tgtEl>
                                          <p:spTgt spid="3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ppt_x"/>
                                          </p:val>
                                        </p:tav>
                                        <p:tav tm="100000">
                                          <p:val>
                                            <p:strVal val="#ppt_x"/>
                                          </p:val>
                                        </p:tav>
                                      </p:tavLst>
                                    </p:anim>
                                    <p:anim calcmode="lin" valueType="num">
                                      <p:cBhvr additive="base">
                                        <p:cTn id="80" dur="500" fill="hold"/>
                                        <p:tgtEl>
                                          <p:spTgt spid="4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4">
                                            <p:txEl>
                                              <p:pRg st="0" end="0"/>
                                            </p:txEl>
                                          </p:spTgt>
                                        </p:tgtEl>
                                        <p:attrNameLst>
                                          <p:attrName>style.visibility</p:attrName>
                                        </p:attrNameLst>
                                      </p:cBhvr>
                                      <p:to>
                                        <p:strVal val="visible"/>
                                      </p:to>
                                    </p:set>
                                    <p:anim calcmode="lin" valueType="num">
                                      <p:cBhvr additive="base">
                                        <p:cTn id="87"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4">
                                            <p:txEl>
                                              <p:pRg st="1" end="1"/>
                                            </p:txEl>
                                          </p:spTgt>
                                        </p:tgtEl>
                                        <p:attrNameLst>
                                          <p:attrName>style.visibility</p:attrName>
                                        </p:attrNameLst>
                                      </p:cBhvr>
                                      <p:to>
                                        <p:strVal val="visible"/>
                                      </p:to>
                                    </p:set>
                                    <p:anim calcmode="lin" valueType="num">
                                      <p:cBhvr additive="base">
                                        <p:cTn id="91"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ppt_x"/>
                                          </p:val>
                                        </p:tav>
                                        <p:tav tm="100000">
                                          <p:val>
                                            <p:strVal val="#ppt_x"/>
                                          </p:val>
                                        </p:tav>
                                      </p:tavLst>
                                    </p:anim>
                                    <p:anim calcmode="lin" valueType="num">
                                      <p:cBhvr additive="base">
                                        <p:cTn id="98" dur="500" fill="hold"/>
                                        <p:tgtEl>
                                          <p:spTgt spid="4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500" fill="hold"/>
                                        <p:tgtEl>
                                          <p:spTgt spid="24"/>
                                        </p:tgtEl>
                                        <p:attrNameLst>
                                          <p:attrName>ppt_x</p:attrName>
                                        </p:attrNameLst>
                                      </p:cBhvr>
                                      <p:tavLst>
                                        <p:tav tm="0">
                                          <p:val>
                                            <p:strVal val="#ppt_x"/>
                                          </p:val>
                                        </p:tav>
                                        <p:tav tm="100000">
                                          <p:val>
                                            <p:strVal val="#ppt_x"/>
                                          </p:val>
                                        </p:tav>
                                      </p:tavLst>
                                    </p:anim>
                                    <p:anim calcmode="lin" valueType="num">
                                      <p:cBhvr additive="base">
                                        <p:cTn id="10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28" grpId="0" animBg="1"/>
      <p:bldP spid="29" grpId="0" animBg="1"/>
      <p:bldP spid="30" grpId="0" animBg="1"/>
      <p:bldP spid="31" grpId="0" animBg="1"/>
      <p:bldP spid="32" grpId="0"/>
      <p:bldP spid="33" grpId="0" animBg="1"/>
      <p:bldP spid="34" grpId="0" animBg="1"/>
      <p:bldP spid="36" grpId="0" animBg="1"/>
      <p:bldP spid="37" grpId="0" animBg="1"/>
      <p:bldP spid="38" grpId="0"/>
      <p:bldP spid="39" grpId="0" animBg="1"/>
      <p:bldP spid="40" grpId="0" animBg="1"/>
      <p:bldP spid="42" grpId="0" animBg="1"/>
      <p:bldP spid="9" grpId="0"/>
      <p:bldP spid="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2.1 Overview of the evolution of the Arm ISA</a:t>
            </a:r>
            <a:r>
              <a:rPr lang="hu-HU" sz="1700" dirty="0">
                <a:solidFill>
                  <a:srgbClr val="FFFFFF"/>
                </a:solidFill>
              </a:rPr>
              <a:t> (</a:t>
            </a:r>
            <a:r>
              <a:rPr lang="en-US" sz="1700" dirty="0">
                <a:solidFill>
                  <a:srgbClr val="FFFFFF"/>
                </a:solidFill>
              </a:rPr>
              <a:t>7</a:t>
            </a:r>
            <a:r>
              <a:rPr lang="hu-HU" sz="1700" dirty="0">
                <a:solidFill>
                  <a:srgbClr val="FFFFFF"/>
                </a:solidFill>
              </a:rPr>
              <a:t>)</a:t>
            </a:r>
            <a:endParaRPr lang="en-GB" sz="1700" dirty="0"/>
          </a:p>
        </p:txBody>
      </p:sp>
      <p:sp>
        <p:nvSpPr>
          <p:cNvPr id="3" name="TextBox 2"/>
          <p:cNvSpPr txBox="1"/>
          <p:nvPr/>
        </p:nvSpPr>
        <p:spPr>
          <a:xfrm>
            <a:off x="71438" y="440668"/>
            <a:ext cx="10225198" cy="369332"/>
          </a:xfrm>
          <a:prstGeom prst="rect">
            <a:avLst/>
          </a:prstGeom>
          <a:noFill/>
        </p:spPr>
        <p:txBody>
          <a:bodyPr wrap="square" rtlCol="0">
            <a:spAutoFit/>
          </a:bodyPr>
          <a:lstStyle/>
          <a:p>
            <a:r>
              <a:rPr lang="en-GB">
                <a:solidFill>
                  <a:schemeClr val="accent6"/>
                </a:solidFill>
              </a:rPr>
              <a:t>Changing focus of using ARM processors  in the early 2000’s (2)</a:t>
            </a:r>
          </a:p>
        </p:txBody>
      </p:sp>
      <p:sp>
        <p:nvSpPr>
          <p:cNvPr id="8" name="Rounded Rectangle 7"/>
          <p:cNvSpPr/>
          <p:nvPr/>
        </p:nvSpPr>
        <p:spPr bwMode="auto">
          <a:xfrm>
            <a:off x="492" y="854608"/>
            <a:ext cx="9143507" cy="144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0" name="TextBox 9"/>
          <p:cNvSpPr txBox="1"/>
          <p:nvPr/>
        </p:nvSpPr>
        <p:spPr>
          <a:xfrm>
            <a:off x="242105" y="876979"/>
            <a:ext cx="9040488" cy="1400383"/>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rgbClr val="0070C0"/>
                </a:solidFill>
              </a:rPr>
              <a:t>Next,</a:t>
            </a:r>
            <a:r>
              <a:rPr lang="en-GB" sz="1600" dirty="0"/>
              <a:t> in the early 2000’s ARM processors found their way more and more</a:t>
            </a:r>
          </a:p>
          <a:p>
            <a:r>
              <a:rPr lang="en-GB" sz="1600" dirty="0"/>
              <a:t>      into </a:t>
            </a:r>
            <a:r>
              <a:rPr lang="en-GB" sz="1600" dirty="0">
                <a:solidFill>
                  <a:srgbClr val="FF0000"/>
                </a:solidFill>
              </a:rPr>
              <a:t>mobiles </a:t>
            </a:r>
            <a:r>
              <a:rPr lang="en-GB" sz="1600" dirty="0"/>
              <a:t>where </a:t>
            </a:r>
            <a:r>
              <a:rPr lang="en-GB" sz="1600" dirty="0">
                <a:solidFill>
                  <a:srgbClr val="0070C0"/>
                </a:solidFill>
              </a:rPr>
              <a:t>more general workloads </a:t>
            </a:r>
            <a:r>
              <a:rPr lang="en-GB" sz="1600" dirty="0"/>
              <a:t>were common, including graphics </a:t>
            </a:r>
          </a:p>
          <a:p>
            <a:pPr>
              <a:spcAft>
                <a:spcPts val="600"/>
              </a:spcAft>
            </a:pPr>
            <a:r>
              <a:rPr lang="en-GB" sz="1600" dirty="0"/>
              <a:t>      processing. </a:t>
            </a:r>
          </a:p>
          <a:p>
            <a:pPr marL="285750" indent="-285750">
              <a:buFont typeface="Arial" panose="020B0604020202020204" pitchFamily="34" charset="0"/>
              <a:buChar char="•"/>
            </a:pPr>
            <a:r>
              <a:rPr lang="en-GB" sz="1600" spc="-30" dirty="0"/>
              <a:t>This was the reason for introducing ISA extension for </a:t>
            </a:r>
            <a:r>
              <a:rPr lang="en-GB" sz="1600" spc="-30" dirty="0">
                <a:solidFill>
                  <a:srgbClr val="FF0000"/>
                </a:solidFill>
              </a:rPr>
              <a:t>enhancing compute capabilities </a:t>
            </a:r>
          </a:p>
          <a:p>
            <a:r>
              <a:rPr lang="en-GB" sz="1600" spc="-30" dirty="0">
                <a:solidFill>
                  <a:srgbClr val="FF0000"/>
                </a:solidFill>
              </a:rPr>
              <a:t>      </a:t>
            </a:r>
            <a:r>
              <a:rPr lang="en-GB" sz="1600" spc="-30" dirty="0"/>
              <a:t>by </a:t>
            </a:r>
            <a:r>
              <a:rPr lang="en-GB" sz="1600" spc="-30" dirty="0">
                <a:solidFill>
                  <a:srgbClr val="0070C0"/>
                </a:solidFill>
              </a:rPr>
              <a:t>FP and SIMD processing </a:t>
            </a:r>
            <a:r>
              <a:rPr lang="en-GB" sz="1600" spc="-30" dirty="0"/>
              <a:t>and also for </a:t>
            </a:r>
            <a:r>
              <a:rPr lang="en-GB" sz="1600" spc="-30" dirty="0">
                <a:solidFill>
                  <a:srgbClr val="FF0000"/>
                </a:solidFill>
              </a:rPr>
              <a:t>security improvements, </a:t>
            </a:r>
            <a:r>
              <a:rPr lang="en-GB" sz="1600" spc="-30" dirty="0"/>
              <a:t>as indicated below.</a:t>
            </a:r>
          </a:p>
        </p:txBody>
      </p:sp>
      <p:sp>
        <p:nvSpPr>
          <p:cNvPr id="6" name="Text Box 7"/>
          <p:cNvSpPr txBox="1">
            <a:spLocks noChangeArrowheads="1"/>
          </p:cNvSpPr>
          <p:nvPr/>
        </p:nvSpPr>
        <p:spPr bwMode="auto">
          <a:xfrm>
            <a:off x="4530201" y="3556364"/>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a:solidFill>
                  <a:srgbClr val="000000"/>
                </a:solidFill>
              </a:rPr>
              <a:t>ISA extensions</a:t>
            </a:r>
            <a:endParaRPr lang="hu-HU" altLang="en-US" sz="1300" b="1">
              <a:solidFill>
                <a:srgbClr val="000000"/>
              </a:solidFill>
            </a:endParaRPr>
          </a:p>
          <a:p>
            <a:pPr algn="ctr">
              <a:spcBef>
                <a:spcPct val="0"/>
              </a:spcBef>
              <a:buClrTx/>
              <a:buSzTx/>
              <a:buFontTx/>
              <a:buNone/>
            </a:pPr>
            <a:r>
              <a:rPr lang="en-US" altLang="en-US" sz="1300" b="1">
                <a:solidFill>
                  <a:srgbClr val="000000"/>
                </a:solidFill>
              </a:rPr>
              <a:t> </a:t>
            </a:r>
            <a:r>
              <a:rPr lang="hu-HU" altLang="en-US" sz="1300" b="1">
                <a:solidFill>
                  <a:srgbClr val="000000"/>
                </a:solidFill>
              </a:rPr>
              <a:t>to</a:t>
            </a:r>
            <a:r>
              <a:rPr lang="en-US" altLang="en-US" sz="1300" b="1">
                <a:solidFill>
                  <a:srgbClr val="000000"/>
                </a:solidFill>
              </a:rPr>
              <a:t> </a:t>
            </a:r>
            <a:r>
              <a:rPr lang="hu-HU" altLang="en-US" sz="1300" b="1">
                <a:solidFill>
                  <a:srgbClr val="000000"/>
                </a:solidFill>
              </a:rPr>
              <a:t>enhance</a:t>
            </a:r>
          </a:p>
          <a:p>
            <a:pPr algn="ctr">
              <a:spcBef>
                <a:spcPct val="0"/>
              </a:spcBef>
              <a:buClrTx/>
              <a:buSzTx/>
              <a:buFontTx/>
              <a:buNone/>
            </a:pPr>
            <a:r>
              <a:rPr lang="hu-HU" altLang="en-US" sz="1300" b="1">
                <a:solidFill>
                  <a:srgbClr val="000000"/>
                </a:solidFill>
              </a:rPr>
              <a:t> </a:t>
            </a:r>
            <a:r>
              <a:rPr lang="en-US" altLang="en-US" sz="1300" b="1">
                <a:solidFill>
                  <a:srgbClr val="000000"/>
                </a:solidFill>
              </a:rPr>
              <a:t>compute capabilities</a:t>
            </a:r>
          </a:p>
        </p:txBody>
      </p:sp>
      <p:sp>
        <p:nvSpPr>
          <p:cNvPr id="7" name="Text Box 16"/>
          <p:cNvSpPr txBox="1">
            <a:spLocks noChangeArrowheads="1"/>
          </p:cNvSpPr>
          <p:nvPr/>
        </p:nvSpPr>
        <p:spPr bwMode="auto">
          <a:xfrm>
            <a:off x="2321750" y="2662194"/>
            <a:ext cx="470032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a:solidFill>
                  <a:srgbClr val="000000"/>
                </a:solidFill>
              </a:rPr>
              <a:t>Main directions of extending ARM’s basic</a:t>
            </a:r>
            <a:r>
              <a:rPr lang="hu-HU" altLang="en-US" sz="1300" b="1">
                <a:solidFill>
                  <a:srgbClr val="000000"/>
                </a:solidFill>
              </a:rPr>
              <a:t> ISA  </a:t>
            </a:r>
            <a:endParaRPr lang="en-US" altLang="en-US" sz="1300" b="1">
              <a:solidFill>
                <a:srgbClr val="000000"/>
              </a:solidFill>
            </a:endParaRPr>
          </a:p>
        </p:txBody>
      </p:sp>
      <p:sp>
        <p:nvSpPr>
          <p:cNvPr id="9" name="Line 17"/>
          <p:cNvSpPr>
            <a:spLocks noChangeShapeType="1"/>
          </p:cNvSpPr>
          <p:nvPr/>
        </p:nvSpPr>
        <p:spPr bwMode="auto">
          <a:xfrm flipV="1">
            <a:off x="1161329" y="3314789"/>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Line 22"/>
          <p:cNvSpPr>
            <a:spLocks noChangeShapeType="1"/>
          </p:cNvSpPr>
          <p:nvPr/>
        </p:nvSpPr>
        <p:spPr bwMode="auto">
          <a:xfrm>
            <a:off x="4481990" y="3043725"/>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2" name="Line 25"/>
          <p:cNvSpPr>
            <a:spLocks noChangeShapeType="1"/>
          </p:cNvSpPr>
          <p:nvPr/>
        </p:nvSpPr>
        <p:spPr bwMode="auto">
          <a:xfrm>
            <a:off x="1152307" y="331478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3" name="Line 29"/>
          <p:cNvSpPr>
            <a:spLocks noChangeShapeType="1"/>
          </p:cNvSpPr>
          <p:nvPr/>
        </p:nvSpPr>
        <p:spPr bwMode="auto">
          <a:xfrm flipH="1">
            <a:off x="7941164" y="3308417"/>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4" name="Text Box 7"/>
          <p:cNvSpPr txBox="1">
            <a:spLocks noChangeArrowheads="1"/>
          </p:cNvSpPr>
          <p:nvPr/>
        </p:nvSpPr>
        <p:spPr bwMode="auto">
          <a:xfrm>
            <a:off x="1781690" y="3567650"/>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a:solidFill>
                  <a:srgbClr val="000000"/>
                </a:solidFill>
              </a:rPr>
              <a:t>ISA extensions</a:t>
            </a:r>
          </a:p>
          <a:p>
            <a:pPr algn="ctr">
              <a:spcBef>
                <a:spcPct val="0"/>
              </a:spcBef>
              <a:buClrTx/>
              <a:buSzTx/>
              <a:buFontTx/>
              <a:buNone/>
            </a:pPr>
            <a:r>
              <a:rPr lang="hu-HU" altLang="en-US" sz="1300" b="1">
                <a:solidFill>
                  <a:srgbClr val="000000"/>
                </a:solidFill>
              </a:rPr>
              <a:t> to speed up </a:t>
            </a:r>
          </a:p>
          <a:p>
            <a:pPr algn="ctr">
              <a:spcBef>
                <a:spcPct val="0"/>
              </a:spcBef>
              <a:buClrTx/>
              <a:buSzTx/>
              <a:buFontTx/>
              <a:buNone/>
            </a:pPr>
            <a:r>
              <a:rPr lang="hu-HU" altLang="en-US" sz="1300" b="1">
                <a:solidFill>
                  <a:srgbClr val="000000"/>
                </a:solidFill>
              </a:rPr>
              <a:t>the </a:t>
            </a:r>
            <a:r>
              <a:rPr lang="hu-HU" altLang="en-US" sz="1300" b="1" err="1">
                <a:solidFill>
                  <a:srgbClr val="000000"/>
                </a:solidFill>
              </a:rPr>
              <a:t>execution</a:t>
            </a:r>
            <a:r>
              <a:rPr lang="hu-HU" altLang="en-US" sz="1300" b="1">
                <a:solidFill>
                  <a:srgbClr val="000000"/>
                </a:solidFill>
              </a:rPr>
              <a:t> of</a:t>
            </a:r>
            <a:r>
              <a:rPr lang="en-US" altLang="en-US" sz="1300" b="1">
                <a:solidFill>
                  <a:srgbClr val="000000"/>
                </a:solidFill>
              </a:rPr>
              <a:t> </a:t>
            </a:r>
            <a:r>
              <a:rPr lang="hu-HU" altLang="en-US" sz="1300" b="1" err="1">
                <a:solidFill>
                  <a:srgbClr val="000000"/>
                </a:solidFill>
              </a:rPr>
              <a:t>bytecodes</a:t>
            </a:r>
            <a:endParaRPr lang="en-US" altLang="en-US" sz="1300" b="1">
              <a:solidFill>
                <a:srgbClr val="000000"/>
              </a:solidFill>
            </a:endParaRPr>
          </a:p>
        </p:txBody>
      </p:sp>
      <p:sp>
        <p:nvSpPr>
          <p:cNvPr id="15" name="Oval 13"/>
          <p:cNvSpPr>
            <a:spLocks noChangeArrowheads="1"/>
          </p:cNvSpPr>
          <p:nvPr/>
        </p:nvSpPr>
        <p:spPr bwMode="auto">
          <a:xfrm>
            <a:off x="5530359" y="349103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6" name="Line 25"/>
          <p:cNvSpPr>
            <a:spLocks noChangeShapeType="1"/>
          </p:cNvSpPr>
          <p:nvPr/>
        </p:nvSpPr>
        <p:spPr bwMode="auto">
          <a:xfrm>
            <a:off x="5564967" y="331961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7" name="Text Box 7"/>
          <p:cNvSpPr txBox="1">
            <a:spLocks noChangeArrowheads="1"/>
          </p:cNvSpPr>
          <p:nvPr/>
        </p:nvSpPr>
        <p:spPr bwMode="auto">
          <a:xfrm>
            <a:off x="6735446" y="3556364"/>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a:solidFill>
                  <a:srgbClr val="000000"/>
                </a:solidFill>
              </a:rPr>
              <a:t>ISA extensions</a:t>
            </a:r>
          </a:p>
          <a:p>
            <a:pPr algn="ctr">
              <a:spcBef>
                <a:spcPct val="0"/>
              </a:spcBef>
              <a:buClrTx/>
              <a:buSzTx/>
              <a:buFontTx/>
              <a:buNone/>
            </a:pPr>
            <a:r>
              <a:rPr lang="hu-HU" altLang="en-US" sz="1300" b="1">
                <a:solidFill>
                  <a:srgbClr val="000000"/>
                </a:solidFill>
              </a:rPr>
              <a:t> to enhance</a:t>
            </a:r>
          </a:p>
          <a:p>
            <a:pPr algn="ctr">
              <a:spcBef>
                <a:spcPct val="0"/>
              </a:spcBef>
              <a:buClrTx/>
              <a:buSzTx/>
              <a:buFontTx/>
              <a:buNone/>
            </a:pPr>
            <a:r>
              <a:rPr lang="hu-HU" altLang="en-US" sz="1300" b="1">
                <a:solidFill>
                  <a:srgbClr val="000000"/>
                </a:solidFill>
              </a:rPr>
              <a:t> security</a:t>
            </a:r>
            <a:endParaRPr lang="en-US" altLang="en-US" sz="1300" b="1">
              <a:solidFill>
                <a:srgbClr val="000000"/>
              </a:solidFill>
            </a:endParaRPr>
          </a:p>
        </p:txBody>
      </p:sp>
      <p:sp>
        <p:nvSpPr>
          <p:cNvPr id="18" name="Oval 13"/>
          <p:cNvSpPr>
            <a:spLocks noChangeArrowheads="1"/>
          </p:cNvSpPr>
          <p:nvPr/>
        </p:nvSpPr>
        <p:spPr bwMode="auto">
          <a:xfrm>
            <a:off x="1111488" y="346714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9" name="Oval 13"/>
          <p:cNvSpPr>
            <a:spLocks noChangeArrowheads="1"/>
          </p:cNvSpPr>
          <p:nvPr/>
        </p:nvSpPr>
        <p:spPr bwMode="auto">
          <a:xfrm>
            <a:off x="7905576" y="3462380"/>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Text Box 7"/>
          <p:cNvSpPr txBox="1">
            <a:spLocks noChangeArrowheads="1"/>
          </p:cNvSpPr>
          <p:nvPr/>
        </p:nvSpPr>
        <p:spPr bwMode="auto">
          <a:xfrm>
            <a:off x="206515" y="3556364"/>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a:solidFill>
                  <a:srgbClr val="000000"/>
                </a:solidFill>
              </a:rPr>
              <a:t>ISA extensions</a:t>
            </a:r>
          </a:p>
          <a:p>
            <a:pPr algn="ctr">
              <a:spcBef>
                <a:spcPct val="0"/>
              </a:spcBef>
              <a:buClrTx/>
              <a:buSzTx/>
              <a:buFontTx/>
              <a:buNone/>
            </a:pPr>
            <a:r>
              <a:rPr lang="hu-HU" altLang="en-US" sz="1300" b="1">
                <a:solidFill>
                  <a:srgbClr val="000000"/>
                </a:solidFill>
              </a:rPr>
              <a:t> to reduce</a:t>
            </a:r>
          </a:p>
          <a:p>
            <a:pPr algn="ctr">
              <a:spcBef>
                <a:spcPct val="0"/>
              </a:spcBef>
              <a:buClrTx/>
              <a:buSzTx/>
              <a:buFontTx/>
              <a:buNone/>
            </a:pPr>
            <a:r>
              <a:rPr lang="hu-HU" altLang="en-US" sz="1300" b="1">
                <a:solidFill>
                  <a:srgbClr val="000000"/>
                </a:solidFill>
              </a:rPr>
              <a:t> code size</a:t>
            </a:r>
            <a:endParaRPr lang="en-US" altLang="en-US" sz="1300" b="1">
              <a:solidFill>
                <a:srgbClr val="000000"/>
              </a:solidFill>
            </a:endParaRPr>
          </a:p>
        </p:txBody>
      </p:sp>
      <p:sp>
        <p:nvSpPr>
          <p:cNvPr id="21" name="Oval 13"/>
          <p:cNvSpPr>
            <a:spLocks noChangeArrowheads="1"/>
          </p:cNvSpPr>
          <p:nvPr/>
        </p:nvSpPr>
        <p:spPr bwMode="auto">
          <a:xfrm>
            <a:off x="3197015" y="349083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2" name="Line 25"/>
          <p:cNvSpPr>
            <a:spLocks noChangeShapeType="1"/>
          </p:cNvSpPr>
          <p:nvPr/>
        </p:nvSpPr>
        <p:spPr bwMode="auto">
          <a:xfrm>
            <a:off x="3231623" y="331387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3" name="Rounded Rectangle 22"/>
          <p:cNvSpPr/>
          <p:nvPr/>
        </p:nvSpPr>
        <p:spPr bwMode="auto">
          <a:xfrm>
            <a:off x="4572000" y="3430350"/>
            <a:ext cx="4233676" cy="893638"/>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4" name="Right Brace 23"/>
          <p:cNvSpPr/>
          <p:nvPr/>
        </p:nvSpPr>
        <p:spPr bwMode="auto">
          <a:xfrm rot="5400000">
            <a:off x="7898457" y="3694595"/>
            <a:ext cx="142842" cy="161118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 name="TextBox 3"/>
          <p:cNvSpPr txBox="1"/>
          <p:nvPr/>
        </p:nvSpPr>
        <p:spPr>
          <a:xfrm>
            <a:off x="7272300" y="4650130"/>
            <a:ext cx="1440160" cy="292388"/>
          </a:xfrm>
          <a:prstGeom prst="rect">
            <a:avLst/>
          </a:prstGeom>
          <a:noFill/>
        </p:spPr>
        <p:txBody>
          <a:bodyPr wrap="square" rtlCol="0">
            <a:spAutoFit/>
          </a:bodyPr>
          <a:lstStyle/>
          <a:p>
            <a:r>
              <a:rPr lang="en-US" sz="1300"/>
              <a:t>Not discussed</a:t>
            </a:r>
          </a:p>
        </p:txBody>
      </p:sp>
      <p:sp>
        <p:nvSpPr>
          <p:cNvPr id="25" name="Right Brace 24"/>
          <p:cNvSpPr/>
          <p:nvPr/>
        </p:nvSpPr>
        <p:spPr bwMode="auto">
          <a:xfrm rot="5400000">
            <a:off x="5630205" y="3705467"/>
            <a:ext cx="142842" cy="161118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6" name="TextBox 25"/>
          <p:cNvSpPr txBox="1"/>
          <p:nvPr/>
        </p:nvSpPr>
        <p:spPr>
          <a:xfrm>
            <a:off x="4968044" y="4654486"/>
            <a:ext cx="1440160" cy="492443"/>
          </a:xfrm>
          <a:prstGeom prst="rect">
            <a:avLst/>
          </a:prstGeom>
          <a:noFill/>
        </p:spPr>
        <p:txBody>
          <a:bodyPr wrap="square" rtlCol="0">
            <a:spAutoFit/>
          </a:bodyPr>
          <a:lstStyle/>
          <a:p>
            <a:pPr algn="ctr"/>
            <a:r>
              <a:rPr lang="en-US" sz="1300"/>
              <a:t>Discussed </a:t>
            </a:r>
          </a:p>
          <a:p>
            <a:pPr algn="ctr"/>
            <a:r>
              <a:rPr lang="en-US" sz="1300"/>
              <a:t>subsequently</a:t>
            </a:r>
          </a:p>
        </p:txBody>
      </p:sp>
    </p:spTree>
    <p:extLst>
      <p:ext uri="{BB962C8B-B14F-4D97-AF65-F5344CB8AC3E}">
        <p14:creationId xmlns:p14="http://schemas.microsoft.com/office/powerpoint/2010/main" val="109705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ppt_x"/>
                                          </p:val>
                                        </p:tav>
                                        <p:tav tm="100000">
                                          <p:val>
                                            <p:strVal val="#ppt_x"/>
                                          </p:val>
                                        </p:tav>
                                      </p:tavLst>
                                    </p:anim>
                                    <p:anim calcmode="lin" valueType="num">
                                      <p:cBhvr additive="base">
                                        <p:cTn id="102" dur="500" fill="hold"/>
                                        <p:tgtEl>
                                          <p:spTgt spid="25"/>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additive="base">
                                        <p:cTn id="105" dur="500" fill="hold"/>
                                        <p:tgtEl>
                                          <p:spTgt spid="26"/>
                                        </p:tgtEl>
                                        <p:attrNameLst>
                                          <p:attrName>ppt_x</p:attrName>
                                        </p:attrNameLst>
                                      </p:cBhvr>
                                      <p:tavLst>
                                        <p:tav tm="0">
                                          <p:val>
                                            <p:strVal val="#ppt_x"/>
                                          </p:val>
                                        </p:tav>
                                        <p:tav tm="100000">
                                          <p:val>
                                            <p:strVal val="#ppt_x"/>
                                          </p:val>
                                        </p:tav>
                                      </p:tavLst>
                                    </p:anim>
                                    <p:anim calcmode="lin" valueType="num">
                                      <p:cBhvr additive="base">
                                        <p:cTn id="10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8"/>
                                        </p:tgtEl>
                                        <p:attrNameLst>
                                          <p:attrName>style.visibility</p:attrName>
                                        </p:attrNameLst>
                                      </p:cBhvr>
                                      <p:to>
                                        <p:strVal val="visible"/>
                                      </p:to>
                                    </p:set>
                                    <p:anim calcmode="lin" valueType="num">
                                      <p:cBhvr additive="base">
                                        <p:cTn id="111" dur="500" fill="hold"/>
                                        <p:tgtEl>
                                          <p:spTgt spid="8"/>
                                        </p:tgtEl>
                                        <p:attrNameLst>
                                          <p:attrName>ppt_x</p:attrName>
                                        </p:attrNameLst>
                                      </p:cBhvr>
                                      <p:tavLst>
                                        <p:tav tm="0">
                                          <p:val>
                                            <p:strVal val="#ppt_x"/>
                                          </p:val>
                                        </p:tav>
                                        <p:tav tm="100000">
                                          <p:val>
                                            <p:strVal val="#ppt_x"/>
                                          </p:val>
                                        </p:tav>
                                      </p:tavLst>
                                    </p:anim>
                                    <p:anim calcmode="lin" valueType="num">
                                      <p:cBhvr additive="base">
                                        <p:cTn id="1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1" grpId="0" animBg="1"/>
      <p:bldP spid="12" grpId="0" animBg="1"/>
      <p:bldP spid="13" grpId="0" animBg="1"/>
      <p:bldP spid="14" grpId="0"/>
      <p:bldP spid="15" grpId="0" animBg="1"/>
      <p:bldP spid="16" grpId="0" animBg="1"/>
      <p:bldP spid="17" grpId="0"/>
      <p:bldP spid="18" grpId="0" animBg="1"/>
      <p:bldP spid="19" grpId="0" animBg="1"/>
      <p:bldP spid="20" grpId="0"/>
      <p:bldP spid="21" grpId="0" animBg="1"/>
      <p:bldP spid="22" grpId="0" animBg="1"/>
      <p:bldP spid="23" grpId="0" animBg="1"/>
      <p:bldP spid="24" grpId="0" animBg="1"/>
      <p:bldP spid="4" grpId="0"/>
      <p:bldP spid="25" grpId="0" animBg="1"/>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6483590" y="741129"/>
            <a:ext cx="1039814" cy="48026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214" y="440668"/>
            <a:ext cx="8724504" cy="684803"/>
          </a:xfrm>
          <a:prstGeom prst="rect">
            <a:avLst/>
          </a:prstGeom>
          <a:noFill/>
        </p:spPr>
        <p:txBody>
          <a:bodyPr wrap="square" rtlCol="0">
            <a:spAutoFit/>
          </a:bodyPr>
          <a:lstStyle/>
          <a:p>
            <a:pPr>
              <a:spcAft>
                <a:spcPts val="200"/>
              </a:spcAft>
              <a:defRPr/>
            </a:pPr>
            <a:r>
              <a:rPr lang="en-US">
                <a:solidFill>
                  <a:srgbClr val="333399"/>
                </a:solidFill>
              </a:rPr>
              <a:t>Overview of the main directions and actual extensions of ARM’s basic ISA</a:t>
            </a:r>
          </a:p>
          <a:p>
            <a:pPr>
              <a:defRPr/>
            </a:pPr>
            <a:r>
              <a:rPr kumimoji="0" lang="en-US" sz="1800" b="0" i="0" u="none" strike="noStrike" kern="1200" cap="none" spc="0" normalizeH="0" baseline="0" noProof="0">
                <a:ln>
                  <a:noFill/>
                </a:ln>
                <a:solidFill>
                  <a:srgbClr val="333399"/>
                </a:solidFill>
                <a:effectLst/>
                <a:uLnTx/>
                <a:uFillTx/>
                <a:latin typeface="Verdana"/>
                <a:ea typeface="+mn-ea"/>
                <a:cs typeface="+mn-cs"/>
              </a:rPr>
              <a:t>      </a:t>
            </a:r>
            <a:r>
              <a:rPr kumimoji="0" lang="en-US" sz="1800" b="0" i="0" u="none" strike="noStrike" kern="1200" cap="none" spc="0" normalizeH="0" baseline="0" noProof="0">
                <a:ln>
                  <a:noFill/>
                </a:ln>
                <a:effectLst/>
                <a:uLnTx/>
                <a:uFillTx/>
                <a:latin typeface="Verdana"/>
                <a:ea typeface="+mn-ea"/>
                <a:cs typeface="+mn-cs"/>
              </a:rPr>
              <a:t>(</a:t>
            </a:r>
            <a:r>
              <a:rPr kumimoji="0" lang="en-US" sz="1600" b="0" i="0" u="none" strike="noStrike" kern="1200" cap="none" spc="0" normalizeH="0" baseline="0" noProof="0">
                <a:ln>
                  <a:noFill/>
                </a:ln>
                <a:effectLst/>
                <a:uLnTx/>
                <a:uFillTx/>
                <a:latin typeface="Verdana"/>
                <a:ea typeface="+mn-ea"/>
                <a:cs typeface="+mn-cs"/>
              </a:rPr>
              <a:t>For the explanation of the superscripts in</a:t>
            </a:r>
            <a:r>
              <a:rPr kumimoji="0" lang="en-US" sz="1600" b="0" i="0" u="none" strike="noStrike" kern="1200" cap="none" spc="0" normalizeH="0" noProof="0">
                <a:ln>
                  <a:noFill/>
                </a:ln>
                <a:effectLst/>
                <a:uLnTx/>
                <a:uFillTx/>
                <a:latin typeface="Verdana"/>
                <a:ea typeface="+mn-ea"/>
                <a:cs typeface="+mn-cs"/>
              </a:rPr>
              <a:t> the Figure see next slide</a:t>
            </a:r>
            <a:r>
              <a:rPr kumimoji="0" lang="en-US" sz="1800" b="0" i="0" u="none" strike="noStrike" kern="1200" cap="none" spc="0" normalizeH="0" noProof="0">
                <a:ln>
                  <a:noFill/>
                </a:ln>
                <a:effectLst/>
                <a:uLnTx/>
                <a:uFillTx/>
                <a:latin typeface="Verdana"/>
                <a:ea typeface="+mn-ea"/>
                <a:cs typeface="+mn-cs"/>
              </a:rPr>
              <a:t>)</a:t>
            </a:r>
            <a:endParaRPr kumimoji="0" lang="en-US" sz="1800" b="0" i="0" u="none" strike="noStrike" kern="1200" cap="none" spc="0" normalizeH="0" baseline="0" noProof="0">
              <a:ln>
                <a:noFill/>
              </a:ln>
              <a:effectLst/>
              <a:uLnTx/>
              <a:uFillTx/>
              <a:latin typeface="Verdana"/>
              <a:ea typeface="+mn-ea"/>
              <a:cs typeface="+mn-cs"/>
            </a:endParaRPr>
          </a:p>
        </p:txBody>
      </p:sp>
      <p:sp>
        <p:nvSpPr>
          <p:cNvPr id="80"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2.1 Overview of the evolution of the Arm ISA (8</a:t>
            </a:r>
            <a:r>
              <a:rPr lang="hu-HU" sz="1700" dirty="0">
                <a:solidFill>
                  <a:srgbClr val="FFFFFF"/>
                </a:solidFill>
              </a:rPr>
              <a:t>)</a:t>
            </a:r>
          </a:p>
        </p:txBody>
      </p:sp>
      <p:cxnSp>
        <p:nvCxnSpPr>
          <p:cNvPr id="87" name="Egyenes összekötő 35"/>
          <p:cNvCxnSpPr/>
          <p:nvPr/>
        </p:nvCxnSpPr>
        <p:spPr>
          <a:xfrm flipH="1">
            <a:off x="7523343" y="847750"/>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98530" y="1217082"/>
            <a:ext cx="9299504" cy="5724000"/>
            <a:chOff x="-198530" y="1217082"/>
            <a:chExt cx="9299504" cy="5724000"/>
          </a:xfrm>
        </p:grpSpPr>
        <p:sp>
          <p:nvSpPr>
            <p:cNvPr id="102" name="Lekerekített téglalap 43"/>
            <p:cNvSpPr/>
            <p:nvPr/>
          </p:nvSpPr>
          <p:spPr>
            <a:xfrm>
              <a:off x="124761" y="5112040"/>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3" name="Lekerekített téglalap 42"/>
            <p:cNvSpPr/>
            <p:nvPr/>
          </p:nvSpPr>
          <p:spPr>
            <a:xfrm>
              <a:off x="1386456" y="2842958"/>
              <a:ext cx="1235533" cy="2844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4" name="Lekerekített téglalap 3"/>
            <p:cNvSpPr/>
            <p:nvPr/>
          </p:nvSpPr>
          <p:spPr>
            <a:xfrm>
              <a:off x="173717" y="5831903"/>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105" name="Lekerekített téglalap 4"/>
            <p:cNvSpPr/>
            <p:nvPr/>
          </p:nvSpPr>
          <p:spPr>
            <a:xfrm>
              <a:off x="1511253" y="5831903"/>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106" name="Lekerekített téglalap 5"/>
            <p:cNvSpPr/>
            <p:nvPr/>
          </p:nvSpPr>
          <p:spPr>
            <a:xfrm>
              <a:off x="2838373" y="5831903"/>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107" name="Lekerekített téglalap 6"/>
            <p:cNvSpPr/>
            <p:nvPr/>
          </p:nvSpPr>
          <p:spPr>
            <a:xfrm>
              <a:off x="5379245" y="5831903"/>
              <a:ext cx="216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t>
              </a:r>
              <a:r>
                <a:rPr kumimoji="0" lang="en-US"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.0</a:t>
              </a: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a:t>
              </a:r>
            </a:p>
          </p:txBody>
        </p:sp>
        <p:sp>
          <p:nvSpPr>
            <p:cNvPr id="108" name="Lekerekített téglalap 7"/>
            <p:cNvSpPr/>
            <p:nvPr/>
          </p:nvSpPr>
          <p:spPr>
            <a:xfrm>
              <a:off x="4172377" y="5831903"/>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a:t>
              </a:r>
            </a:p>
          </p:txBody>
        </p:sp>
        <p:sp>
          <p:nvSpPr>
            <p:cNvPr id="109" name="Lekerekített téglalap 8"/>
            <p:cNvSpPr/>
            <p:nvPr/>
          </p:nvSpPr>
          <p:spPr>
            <a:xfrm>
              <a:off x="1459049" y="4378587"/>
              <a:ext cx="1116000" cy="360000"/>
            </a:xfrm>
            <a:prstGeom prst="roundRect">
              <a:avLst/>
            </a:prstGeom>
            <a:solidFill>
              <a:srgbClr val="DECEA6"/>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10" name="Lekerekített téglalap 9"/>
            <p:cNvSpPr/>
            <p:nvPr/>
          </p:nvSpPr>
          <p:spPr>
            <a:xfrm>
              <a:off x="1486379" y="3923127"/>
              <a:ext cx="1086534" cy="360000"/>
            </a:xfrm>
            <a:prstGeom prst="roundRect">
              <a:avLst/>
            </a:prstGeom>
            <a:solidFill>
              <a:srgbClr val="C6C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11" name="Lekerekített téglalap 10"/>
            <p:cNvSpPr/>
            <p:nvPr/>
          </p:nvSpPr>
          <p:spPr>
            <a:xfrm>
              <a:off x="173717" y="5270756"/>
              <a:ext cx="1080000" cy="360000"/>
            </a:xfrm>
            <a:prstGeom prst="roundRect">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2" name="Lekerekített téglalap 11"/>
            <p:cNvSpPr/>
            <p:nvPr/>
          </p:nvSpPr>
          <p:spPr>
            <a:xfrm>
              <a:off x="2766005" y="1798622"/>
              <a:ext cx="1188000" cy="388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3" name="Lekerekített téglalap 12"/>
            <p:cNvSpPr/>
            <p:nvPr/>
          </p:nvSpPr>
          <p:spPr>
            <a:xfrm>
              <a:off x="2826880" y="3135756"/>
              <a:ext cx="1080000" cy="360000"/>
            </a:xfrm>
            <a:prstGeom prst="roundRect">
              <a:avLst/>
            </a:prstGeom>
            <a:solidFill>
              <a:srgbClr val="83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14" name="Lekerekített téglalap 13"/>
            <p:cNvSpPr/>
            <p:nvPr/>
          </p:nvSpPr>
          <p:spPr>
            <a:xfrm>
              <a:off x="2826880" y="2295135"/>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chemeClr val="bg1"/>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115" name="Lekerekített téglalap 14"/>
            <p:cNvSpPr/>
            <p:nvPr/>
          </p:nvSpPr>
          <p:spPr>
            <a:xfrm>
              <a:off x="4068492" y="1798622"/>
              <a:ext cx="1188000" cy="388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6" name="Lekerekített téglalap 15"/>
            <p:cNvSpPr/>
            <p:nvPr/>
          </p:nvSpPr>
          <p:spPr>
            <a:xfrm>
              <a:off x="2816805" y="5284303"/>
              <a:ext cx="1080000" cy="360000"/>
            </a:xfrm>
            <a:prstGeom prst="roundRect">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7" name="Lekerekített téglalap 17"/>
            <p:cNvSpPr/>
            <p:nvPr/>
          </p:nvSpPr>
          <p:spPr>
            <a:xfrm>
              <a:off x="5379125" y="1330376"/>
              <a:ext cx="2160120" cy="442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8" name="Lekerekített téglalap 18"/>
            <p:cNvSpPr/>
            <p:nvPr/>
          </p:nvSpPr>
          <p:spPr>
            <a:xfrm>
              <a:off x="4117827" y="3514491"/>
              <a:ext cx="1084235" cy="360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119" name="Lekerekített téglalap 20"/>
            <p:cNvSpPr/>
            <p:nvPr/>
          </p:nvSpPr>
          <p:spPr>
            <a:xfrm>
              <a:off x="4117827" y="3934013"/>
              <a:ext cx="1080000" cy="360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20" name="Jobbra nyíl 30"/>
            <p:cNvSpPr/>
            <p:nvPr/>
          </p:nvSpPr>
          <p:spPr>
            <a:xfrm>
              <a:off x="5195747" y="361449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1" name="Lekerekített téglalap 36"/>
            <p:cNvSpPr/>
            <p:nvPr/>
          </p:nvSpPr>
          <p:spPr>
            <a:xfrm>
              <a:off x="5405378" y="1864690"/>
              <a:ext cx="1044000" cy="360000"/>
            </a:xfrm>
            <a:prstGeom prst="roundRect">
              <a:avLst/>
            </a:prstGeom>
            <a:solidFill>
              <a:srgbClr val="FFB3B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22" name="Lekerekített téglalap 8"/>
            <p:cNvSpPr/>
            <p:nvPr/>
          </p:nvSpPr>
          <p:spPr>
            <a:xfrm>
              <a:off x="4109370" y="4367701"/>
              <a:ext cx="1080000" cy="360000"/>
            </a:xfrm>
            <a:prstGeom prst="roundRect">
              <a:avLst/>
            </a:prstGeom>
            <a:solidFill>
              <a:srgbClr val="DECEA6"/>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23" name="Lekerekített téglalap 15"/>
            <p:cNvSpPr/>
            <p:nvPr/>
          </p:nvSpPr>
          <p:spPr>
            <a:xfrm>
              <a:off x="4107789" y="4804213"/>
              <a:ext cx="1080000" cy="360000"/>
            </a:xfrm>
            <a:prstGeom prst="roundRect">
              <a:avLst/>
            </a:prstGeom>
            <a:solidFill>
              <a:srgbClr val="DEC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24" name="TextBox 123"/>
            <p:cNvSpPr txBox="1"/>
            <p:nvPr/>
          </p:nvSpPr>
          <p:spPr>
            <a:xfrm>
              <a:off x="208429" y="6244637"/>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125" name="TextBox 124"/>
            <p:cNvSpPr txBox="1"/>
            <p:nvPr/>
          </p:nvSpPr>
          <p:spPr>
            <a:xfrm>
              <a:off x="1548704" y="6257337"/>
              <a:ext cx="10166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(2000)</a:t>
              </a:r>
            </a:p>
          </p:txBody>
        </p:sp>
        <p:sp>
          <p:nvSpPr>
            <p:cNvPr id="126" name="TextBox 125"/>
            <p:cNvSpPr txBox="1"/>
            <p:nvPr/>
          </p:nvSpPr>
          <p:spPr>
            <a:xfrm>
              <a:off x="2905946" y="6257337"/>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(2002)</a:t>
              </a:r>
            </a:p>
          </p:txBody>
        </p:sp>
        <p:sp>
          <p:nvSpPr>
            <p:cNvPr id="127" name="TextBox 126"/>
            <p:cNvSpPr txBox="1"/>
            <p:nvPr/>
          </p:nvSpPr>
          <p:spPr>
            <a:xfrm>
              <a:off x="3982244" y="6243882"/>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(2004)</a:t>
              </a:r>
            </a:p>
          </p:txBody>
        </p:sp>
        <p:sp>
          <p:nvSpPr>
            <p:cNvPr id="128" name="TextBox 127"/>
            <p:cNvSpPr txBox="1"/>
            <p:nvPr/>
          </p:nvSpPr>
          <p:spPr>
            <a:xfrm>
              <a:off x="5797169" y="6257337"/>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129" name="Rounded Rectangle 128"/>
            <p:cNvSpPr/>
            <p:nvPr/>
          </p:nvSpPr>
          <p:spPr bwMode="auto">
            <a:xfrm>
              <a:off x="1241631" y="4351521"/>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30" name="TextBox 129"/>
            <p:cNvSpPr txBox="1"/>
            <p:nvPr/>
          </p:nvSpPr>
          <p:spPr>
            <a:xfrm>
              <a:off x="1397372" y="2002482"/>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131" name="TextBox 130"/>
            <p:cNvSpPr txBox="1"/>
            <p:nvPr/>
          </p:nvSpPr>
          <p:spPr>
            <a:xfrm>
              <a:off x="-198530" y="4393277"/>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 of bytecodes</a:t>
              </a:r>
            </a:p>
          </p:txBody>
        </p:sp>
        <p:sp>
          <p:nvSpPr>
            <p:cNvPr id="132" name="Rounded Rectangle 131"/>
            <p:cNvSpPr/>
            <p:nvPr/>
          </p:nvSpPr>
          <p:spPr bwMode="auto">
            <a:xfrm>
              <a:off x="93791" y="5226795"/>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33" name="Jobbra nyíl 30"/>
            <p:cNvSpPr/>
            <p:nvPr/>
          </p:nvSpPr>
          <p:spPr>
            <a:xfrm>
              <a:off x="6030764" y="2400242"/>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4" name="Jobbra nyíl 30"/>
            <p:cNvSpPr/>
            <p:nvPr/>
          </p:nvSpPr>
          <p:spPr>
            <a:xfrm>
              <a:off x="6462824" y="1956213"/>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5" name="Jobbra nyíl 30"/>
            <p:cNvSpPr/>
            <p:nvPr/>
          </p:nvSpPr>
          <p:spPr>
            <a:xfrm>
              <a:off x="3941930" y="2401586"/>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6" name="Jobbra nyíl 30"/>
            <p:cNvSpPr/>
            <p:nvPr/>
          </p:nvSpPr>
          <p:spPr>
            <a:xfrm>
              <a:off x="4622565" y="2401276"/>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7" name="Jobbra nyíl 30"/>
            <p:cNvSpPr/>
            <p:nvPr/>
          </p:nvSpPr>
          <p:spPr>
            <a:xfrm>
              <a:off x="2594059" y="4035035"/>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8" name="Jobbra nyíl 30"/>
            <p:cNvSpPr/>
            <p:nvPr/>
          </p:nvSpPr>
          <p:spPr>
            <a:xfrm>
              <a:off x="2585599" y="448985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9" name="Jobbra nyíl 30"/>
            <p:cNvSpPr/>
            <p:nvPr/>
          </p:nvSpPr>
          <p:spPr>
            <a:xfrm>
              <a:off x="3361723" y="4493851"/>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0" name="Jobbra nyíl 30"/>
            <p:cNvSpPr/>
            <p:nvPr/>
          </p:nvSpPr>
          <p:spPr>
            <a:xfrm>
              <a:off x="1286635" y="5376925"/>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1" name="Jobbra nyíl 30"/>
            <p:cNvSpPr/>
            <p:nvPr/>
          </p:nvSpPr>
          <p:spPr>
            <a:xfrm>
              <a:off x="2043266" y="5377400"/>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2" name="Jobbra nyíl 30"/>
            <p:cNvSpPr/>
            <p:nvPr/>
          </p:nvSpPr>
          <p:spPr>
            <a:xfrm>
              <a:off x="3918296" y="5371521"/>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3" name="Jobbra nyíl 30"/>
            <p:cNvSpPr/>
            <p:nvPr/>
          </p:nvSpPr>
          <p:spPr>
            <a:xfrm>
              <a:off x="3941930" y="324019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4" name="Jobbra nyíl 30"/>
            <p:cNvSpPr/>
            <p:nvPr/>
          </p:nvSpPr>
          <p:spPr>
            <a:xfrm>
              <a:off x="4622565" y="3239884"/>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5" name="TextBox 144"/>
            <p:cNvSpPr txBox="1"/>
            <p:nvPr/>
          </p:nvSpPr>
          <p:spPr>
            <a:xfrm>
              <a:off x="5622288" y="1452421"/>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46" name="TextBox 145"/>
            <p:cNvSpPr txBox="1"/>
            <p:nvPr/>
          </p:nvSpPr>
          <p:spPr>
            <a:xfrm>
              <a:off x="6567393" y="1461359"/>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147" name="Straight Connector 146"/>
            <p:cNvCxnSpPr/>
            <p:nvPr/>
          </p:nvCxnSpPr>
          <p:spPr bwMode="auto">
            <a:xfrm>
              <a:off x="6446659" y="1351395"/>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Lekerekített téglalap 18"/>
            <p:cNvSpPr/>
            <p:nvPr/>
          </p:nvSpPr>
          <p:spPr>
            <a:xfrm>
              <a:off x="5405484" y="2873617"/>
              <a:ext cx="1044000" cy="1404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9" name="Lekerekített téglalap 76"/>
            <p:cNvSpPr/>
            <p:nvPr/>
          </p:nvSpPr>
          <p:spPr>
            <a:xfrm>
              <a:off x="7638270" y="1325937"/>
              <a:ext cx="1283960" cy="442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0" name="TextBox 82"/>
            <p:cNvSpPr txBox="1"/>
            <p:nvPr/>
          </p:nvSpPr>
          <p:spPr>
            <a:xfrm>
              <a:off x="7895909" y="1449571"/>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51" name="Lekerekített téglalap 7"/>
            <p:cNvSpPr/>
            <p:nvPr/>
          </p:nvSpPr>
          <p:spPr>
            <a:xfrm>
              <a:off x="7711960" y="5819962"/>
              <a:ext cx="1188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152" name="TextBox 48"/>
            <p:cNvSpPr txBox="1"/>
            <p:nvPr/>
          </p:nvSpPr>
          <p:spPr>
            <a:xfrm>
              <a:off x="7202890" y="6245872"/>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V1</a:t>
              </a:r>
              <a:endParaRPr kumimoji="0" lang="en-GB"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cores </a:t>
              </a:r>
              <a:r>
                <a:rPr kumimoji="0" lang="hu-HU" sz="1200" b="0" i="0" u="none" strike="noStrike" kern="1200" cap="none" spc="0" normalizeH="0" baseline="0" noProof="0">
                  <a:ln>
                    <a:noFill/>
                  </a:ln>
                  <a:solidFill>
                    <a:srgbClr val="000000"/>
                  </a:solidFill>
                  <a:effectLst/>
                  <a:uLnTx/>
                  <a:uFillTx/>
                  <a:latin typeface="Verdana"/>
                  <a:ea typeface="+mn-ea"/>
                  <a:cs typeface="+mn-cs"/>
                </a:rPr>
                <a:t>(2021</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153" name="Rounded Rectangle 1"/>
            <p:cNvSpPr/>
            <p:nvPr/>
          </p:nvSpPr>
          <p:spPr bwMode="auto">
            <a:xfrm>
              <a:off x="1253717" y="2833231"/>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54" name="Jobbra nyíl 30"/>
            <p:cNvSpPr/>
            <p:nvPr/>
          </p:nvSpPr>
          <p:spPr>
            <a:xfrm>
              <a:off x="5205035" y="4034762"/>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5" name="Lekerekített téglalap 18"/>
            <p:cNvSpPr/>
            <p:nvPr/>
          </p:nvSpPr>
          <p:spPr>
            <a:xfrm>
              <a:off x="6463547" y="2892867"/>
              <a:ext cx="1044000" cy="1404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6" name="Lekerekített téglalap 15"/>
            <p:cNvSpPr/>
            <p:nvPr/>
          </p:nvSpPr>
          <p:spPr>
            <a:xfrm>
              <a:off x="5406195" y="5303887"/>
              <a:ext cx="1080000" cy="360000"/>
            </a:xfrm>
            <a:prstGeom prst="roundRect">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57" name="Lekerekített téglalap 36"/>
            <p:cNvSpPr/>
            <p:nvPr/>
          </p:nvSpPr>
          <p:spPr>
            <a:xfrm>
              <a:off x="6482665" y="2883282"/>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a:ln>
                    <a:noFill/>
                  </a:ln>
                  <a:solidFill>
                    <a:schemeClr val="bg1"/>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158" name="Jobbra nyíl 30"/>
            <p:cNvSpPr/>
            <p:nvPr/>
          </p:nvSpPr>
          <p:spPr>
            <a:xfrm>
              <a:off x="6855400" y="1964532"/>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9" name="Lekerekített téglalap 13"/>
            <p:cNvSpPr/>
            <p:nvPr/>
          </p:nvSpPr>
          <p:spPr>
            <a:xfrm>
              <a:off x="7765705" y="2299062"/>
              <a:ext cx="1116000" cy="468000"/>
            </a:xfrm>
            <a:prstGeom prst="roundRect">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a:solidFill>
                    <a:schemeClr val="bg1"/>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160" name="Jobbra nyíl 30"/>
            <p:cNvSpPr/>
            <p:nvPr/>
          </p:nvSpPr>
          <p:spPr>
            <a:xfrm>
              <a:off x="6910490" y="2401107"/>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61" name="Lekerekített téglalap 18"/>
            <p:cNvSpPr/>
            <p:nvPr/>
          </p:nvSpPr>
          <p:spPr>
            <a:xfrm>
              <a:off x="7764455" y="2879857"/>
              <a:ext cx="1116000" cy="1404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a:solidFill>
                    <a:srgbClr val="000000"/>
                  </a:solidFill>
                  <a:latin typeface="Verdana"/>
                  <a:ea typeface="Verdana" panose="020B0604030504040204" pitchFamily="34" charset="0"/>
                  <a:cs typeface="Verdana" panose="020B0604030504040204" pitchFamily="34" charset="0"/>
                </a:rPr>
                <a:t>Aarch32</a:t>
              </a:r>
              <a:r>
                <a:rPr lang="en-GB" sz="1050" baseline="3000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62" name="Lekerekített téglalap 36"/>
            <p:cNvSpPr/>
            <p:nvPr/>
          </p:nvSpPr>
          <p:spPr>
            <a:xfrm>
              <a:off x="7784835" y="2890367"/>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163" name="Jobbra nyíl 30"/>
            <p:cNvSpPr/>
            <p:nvPr/>
          </p:nvSpPr>
          <p:spPr>
            <a:xfrm>
              <a:off x="7521330" y="3625227"/>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64" name="TextBox 79"/>
            <p:cNvSpPr txBox="1"/>
            <p:nvPr/>
          </p:nvSpPr>
          <p:spPr>
            <a:xfrm>
              <a:off x="6109" y="3261559"/>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err="1">
                  <a:ln>
                    <a:noFill/>
                  </a:ln>
                  <a:solidFill>
                    <a:srgbClr val="FF0000"/>
                  </a:solidFill>
                  <a:effectLst/>
                  <a:uLnTx/>
                  <a:uFillTx/>
                  <a:latin typeface="Verdana"/>
                  <a:ea typeface="+mn-ea"/>
                  <a:cs typeface="+mn-cs"/>
                </a:rPr>
                <a:t>To</a:t>
              </a:r>
              <a:r>
                <a:rPr kumimoji="0" lang="hu-HU" sz="1200" b="0" i="0" u="none" strike="noStrike" kern="1200" cap="none" spc="0" normalizeH="0" baseline="0" noProof="0">
                  <a:ln>
                    <a:noFill/>
                  </a:ln>
                  <a:solidFill>
                    <a:srgbClr val="FF0000"/>
                  </a:solidFill>
                  <a:effectLst/>
                  <a:uLnTx/>
                  <a:uFillTx/>
                  <a:latin typeface="Verdana"/>
                  <a:ea typeface="+mn-ea"/>
                  <a:cs typeface="+mn-cs"/>
                </a:rPr>
                <a:t> </a:t>
              </a:r>
              <a:r>
                <a:rPr kumimoji="0" lang="hu-HU" sz="1200" b="0" i="0" u="none" strike="noStrike" kern="1200" cap="none" spc="0" normalizeH="0" baseline="0" noProof="0" err="1">
                  <a:ln>
                    <a:noFill/>
                  </a:ln>
                  <a:solidFill>
                    <a:srgbClr val="FF0000"/>
                  </a:solidFill>
                  <a:effectLst/>
                  <a:uLnTx/>
                  <a:uFillTx/>
                  <a:latin typeface="Verdana"/>
                  <a:ea typeface="+mn-ea"/>
                  <a:cs typeface="+mn-cs"/>
                </a:rPr>
                <a:t>enhance</a:t>
              </a:r>
              <a:endParaRPr kumimoji="0" lang="hu-HU" sz="1200" b="0" i="0" u="none" strike="noStrike" kern="1200" cap="none" spc="0" normalizeH="0" baseline="0" noProof="0">
                <a:ln>
                  <a:noFill/>
                </a:ln>
                <a:solidFill>
                  <a:srgbClr val="FF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err="1">
                  <a:ln>
                    <a:noFill/>
                  </a:ln>
                  <a:solidFill>
                    <a:srgbClr val="FF0000"/>
                  </a:solidFill>
                  <a:effectLst/>
                  <a:uLnTx/>
                  <a:uFillTx/>
                  <a:latin typeface="Verdana"/>
                  <a:ea typeface="+mn-ea"/>
                  <a:cs typeface="+mn-cs"/>
                </a:rPr>
                <a:t>compute</a:t>
              </a:r>
              <a:endParaRPr kumimoji="0" lang="hu-HU" sz="1200" b="0" i="0" u="none" strike="noStrike" kern="1200" cap="none" spc="0" normalizeH="0" baseline="0" noProof="0">
                <a:ln>
                  <a:noFill/>
                </a:ln>
                <a:solidFill>
                  <a:srgbClr val="FF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err="1">
                  <a:ln>
                    <a:noFill/>
                  </a:ln>
                  <a:solidFill>
                    <a:srgbClr val="FF0000"/>
                  </a:solidFill>
                  <a:effectLst/>
                  <a:uLnTx/>
                  <a:uFillTx/>
                  <a:latin typeface="Verdana"/>
                  <a:ea typeface="+mn-ea"/>
                  <a:cs typeface="+mn-cs"/>
                </a:rPr>
                <a:t>capabilities</a:t>
              </a:r>
              <a:endParaRPr kumimoji="0" lang="hu-HU" sz="1200" b="0" i="0" u="none" strike="noStrike" kern="1200" cap="none" spc="0" normalizeH="0" baseline="0" noProof="0">
                <a:ln>
                  <a:noFill/>
                </a:ln>
                <a:solidFill>
                  <a:srgbClr val="FF0000"/>
                </a:solidFill>
                <a:effectLst/>
                <a:uLnTx/>
                <a:uFillTx/>
                <a:latin typeface="Verdana"/>
                <a:ea typeface="+mn-ea"/>
                <a:cs typeface="+mn-cs"/>
              </a:endParaRPr>
            </a:p>
          </p:txBody>
        </p:sp>
        <p:sp>
          <p:nvSpPr>
            <p:cNvPr id="165" name="Rounded Rectangle 164"/>
            <p:cNvSpPr/>
            <p:nvPr/>
          </p:nvSpPr>
          <p:spPr bwMode="auto">
            <a:xfrm>
              <a:off x="2693616" y="1797499"/>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7" name="Rounded Rectangle 166"/>
            <p:cNvSpPr/>
            <p:nvPr/>
          </p:nvSpPr>
          <p:spPr bwMode="auto">
            <a:xfrm>
              <a:off x="4014112" y="1217082"/>
              <a:ext cx="5016608" cy="5724000"/>
            </a:xfrm>
            <a:prstGeom prst="roundRect">
              <a:avLst/>
            </a:prstGeom>
            <a:noFill/>
            <a:ln w="28575" cap="flat" cmpd="sng" algn="ctr">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101" name="TextBox 100"/>
            <p:cNvSpPr txBox="1"/>
            <p:nvPr/>
          </p:nvSpPr>
          <p:spPr>
            <a:xfrm>
              <a:off x="71500" y="1377607"/>
              <a:ext cx="4146071" cy="276999"/>
            </a:xfrm>
            <a:prstGeom prst="rect">
              <a:avLst/>
            </a:prstGeom>
            <a:noFill/>
          </p:spPr>
          <p:txBody>
            <a:bodyPr wrap="none" rtlCol="0">
              <a:spAutoFit/>
            </a:bodyPr>
            <a:lstStyle/>
            <a:p>
              <a:r>
                <a:rPr lang="en-US" sz="1200" spc="-30">
                  <a:solidFill>
                    <a:srgbClr val="FF0000"/>
                  </a:solidFill>
                </a:rPr>
                <a:t>The thumb instruction set aims at reducing code size.</a:t>
              </a:r>
            </a:p>
          </p:txBody>
        </p:sp>
      </p:grpSp>
    </p:spTree>
    <p:extLst>
      <p:ext uri="{BB962C8B-B14F-4D97-AF65-F5344CB8AC3E}">
        <p14:creationId xmlns:p14="http://schemas.microsoft.com/office/powerpoint/2010/main" val="1824047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2.1 Overview of the evolution of the Arm ISA</a:t>
            </a:r>
            <a:r>
              <a:rPr lang="hu-HU" sz="1700" dirty="0">
                <a:solidFill>
                  <a:srgbClr val="FFFFFF"/>
                </a:solidFill>
              </a:rPr>
              <a:t> (</a:t>
            </a:r>
            <a:r>
              <a:rPr lang="en-US" sz="1700" dirty="0">
                <a:solidFill>
                  <a:srgbClr val="FFFFFF"/>
                </a:solidFill>
              </a:rPr>
              <a:t>9</a:t>
            </a:r>
            <a:r>
              <a:rPr lang="hu-HU" sz="1700" dirty="0">
                <a:solidFill>
                  <a:srgbClr val="FFFFFF"/>
                </a:solidFill>
              </a:rPr>
              <a:t>)</a:t>
            </a:r>
            <a:endParaRPr lang="en-US" sz="1700" dirty="0">
              <a:solidFill>
                <a:srgbClr val="FFFFFF"/>
              </a:solidFill>
            </a:endParaRPr>
          </a:p>
        </p:txBody>
      </p:sp>
      <p:sp>
        <p:nvSpPr>
          <p:cNvPr id="4" name="TextBox 3"/>
          <p:cNvSpPr txBox="1"/>
          <p:nvPr/>
        </p:nvSpPr>
        <p:spPr>
          <a:xfrm>
            <a:off x="230892" y="773705"/>
            <a:ext cx="8913108" cy="2021066"/>
          </a:xfrm>
          <a:prstGeom prst="rect">
            <a:avLst/>
          </a:prstGeom>
          <a:noFill/>
        </p:spPr>
        <p:txBody>
          <a:bodyPr wrap="square" rtlCol="0">
            <a:spAutoFit/>
          </a:bodyPr>
          <a:lstStyle/>
          <a:p>
            <a:pPr>
              <a:spcAft>
                <a:spcPts val="200"/>
              </a:spcAft>
            </a:pPr>
            <a:r>
              <a:rPr lang="hu-HU" sz="1600" baseline="30000"/>
              <a:t>1</a:t>
            </a:r>
            <a:r>
              <a:rPr lang="en-US" sz="1600"/>
              <a:t>Neon technology is ARM’s designation for Advanced SIMD extensions</a:t>
            </a:r>
            <a:r>
              <a:rPr lang="hu-HU" sz="1600"/>
              <a:t>.</a:t>
            </a:r>
          </a:p>
          <a:p>
            <a:pPr>
              <a:spcAft>
                <a:spcPts val="400"/>
              </a:spcAft>
            </a:pPr>
            <a:r>
              <a:rPr lang="en-US" sz="1600" baseline="30000"/>
              <a:t>2</a:t>
            </a:r>
            <a:r>
              <a:rPr lang="hu-HU" sz="1600"/>
              <a:t>The VFP subset became depricated in the Armv8 ISA.</a:t>
            </a:r>
          </a:p>
          <a:p>
            <a:pPr>
              <a:spcAft>
                <a:spcPts val="400"/>
              </a:spcAft>
            </a:pPr>
            <a:r>
              <a:rPr lang="hu-HU" sz="1600" baseline="30000"/>
              <a:t>3</a:t>
            </a:r>
            <a:r>
              <a:rPr lang="hu-HU" sz="1600"/>
              <a:t>Jazelle-RTC (ThumbEE) became depricated in Armv7 Issue C in 10/2011.</a:t>
            </a:r>
          </a:p>
          <a:p>
            <a:r>
              <a:rPr lang="hu-HU" sz="1600" baseline="30000"/>
              <a:t>4</a:t>
            </a:r>
            <a:r>
              <a:rPr lang="hu-HU" sz="1600"/>
              <a:t>The </a:t>
            </a:r>
            <a:r>
              <a:rPr lang="en-US" sz="1600" err="1"/>
              <a:t>SV</a:t>
            </a:r>
            <a:r>
              <a:rPr lang="hu-HU" sz="1600"/>
              <a:t>E (Scalable Vector Extension) subset became introduced in the</a:t>
            </a:r>
          </a:p>
          <a:p>
            <a:pPr>
              <a:spcAft>
                <a:spcPts val="600"/>
              </a:spcAft>
            </a:pPr>
            <a:r>
              <a:rPr lang="hu-HU" sz="1600"/>
              <a:t>   Armv8</a:t>
            </a:r>
            <a:r>
              <a:rPr lang="en-US" sz="1600"/>
              <a:t>.2</a:t>
            </a:r>
            <a:r>
              <a:rPr lang="hu-HU" sz="1600"/>
              <a:t> ISA </a:t>
            </a:r>
            <a:r>
              <a:rPr lang="en-GB" sz="1600"/>
              <a:t>as an optional feature, </a:t>
            </a:r>
            <a:r>
              <a:rPr lang="hu-HU" sz="1600"/>
              <a:t>only in 201</a:t>
            </a:r>
            <a:r>
              <a:rPr lang="en-US" sz="1600"/>
              <a:t>7</a:t>
            </a:r>
            <a:r>
              <a:rPr lang="hu-HU" sz="1600"/>
              <a:t>.</a:t>
            </a:r>
            <a:endParaRPr lang="en-GB" sz="1600"/>
          </a:p>
          <a:p>
            <a:r>
              <a:rPr lang="en-GB" sz="1600" baseline="30000"/>
              <a:t>5</a:t>
            </a:r>
            <a:r>
              <a:rPr lang="en-GB" sz="1600"/>
              <a:t>The AArch32 execution mode is only supported in certain implementations, e.g.</a:t>
            </a:r>
          </a:p>
          <a:p>
            <a:pPr>
              <a:spcAft>
                <a:spcPts val="400"/>
              </a:spcAft>
            </a:pPr>
            <a:r>
              <a:rPr lang="en-GB" sz="1600"/>
              <a:t>    in the Cortex-A510 CPU.</a:t>
            </a:r>
          </a:p>
        </p:txBody>
      </p:sp>
      <p:sp>
        <p:nvSpPr>
          <p:cNvPr id="6" name="TextBox 5"/>
          <p:cNvSpPr txBox="1"/>
          <p:nvPr/>
        </p:nvSpPr>
        <p:spPr>
          <a:xfrm>
            <a:off x="73100" y="440668"/>
            <a:ext cx="5711820" cy="338554"/>
          </a:xfrm>
          <a:prstGeom prst="rect">
            <a:avLst/>
          </a:prstGeom>
          <a:noFill/>
        </p:spPr>
        <p:txBody>
          <a:bodyPr wrap="square" rtlCol="0">
            <a:spAutoFit/>
          </a:bodyPr>
          <a:lstStyle/>
          <a:p>
            <a:r>
              <a:rPr lang="en-US" sz="1600">
                <a:solidFill>
                  <a:srgbClr val="FF0000"/>
                </a:solidFill>
              </a:rPr>
              <a:t>Explanation of the superscripts in the previous Figure</a:t>
            </a:r>
          </a:p>
        </p:txBody>
      </p:sp>
    </p:spTree>
    <p:extLst>
      <p:ext uri="{BB962C8B-B14F-4D97-AF65-F5344CB8AC3E}">
        <p14:creationId xmlns:p14="http://schemas.microsoft.com/office/powerpoint/2010/main" val="74939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620"/>
            <a:ext cx="9144000" cy="393192"/>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a:lstStyle>
          <a:p>
            <a:r>
              <a:rPr lang="en-GB" sz="1700" err="1"/>
              <a:t>Forword</a:t>
            </a:r>
            <a:r>
              <a:rPr lang="en-GB" sz="1700"/>
              <a:t> (3)</a:t>
            </a:r>
            <a:endParaRPr lang="en-US" sz="1700" kern="0">
              <a:solidFill>
                <a:srgbClr val="FFFFFF"/>
              </a:solidFill>
            </a:endParaRPr>
          </a:p>
        </p:txBody>
      </p:sp>
      <p:sp>
        <p:nvSpPr>
          <p:cNvPr id="4" name="Rectangle 3"/>
          <p:cNvSpPr/>
          <p:nvPr/>
        </p:nvSpPr>
        <p:spPr>
          <a:xfrm>
            <a:off x="71500" y="459718"/>
            <a:ext cx="3643113" cy="369332"/>
          </a:xfrm>
          <a:prstGeom prst="rect">
            <a:avLst/>
          </a:prstGeom>
        </p:spPr>
        <p:txBody>
          <a:bodyPr wrap="square">
            <a:spAutoFit/>
          </a:bodyPr>
          <a:lstStyle/>
          <a:p>
            <a:pPr lvl="0"/>
            <a:r>
              <a:rPr lang="en-GB" dirty="0">
                <a:solidFill>
                  <a:srgbClr val="FF0000"/>
                </a:solidFill>
                <a:latin typeface="Verdana"/>
              </a:rPr>
              <a:t>Remark to the terminology -2</a:t>
            </a:r>
            <a:endParaRPr lang="en-US" dirty="0">
              <a:solidFill>
                <a:srgbClr val="FF0000"/>
              </a:solidFill>
              <a:latin typeface="Verdana"/>
            </a:endParaRPr>
          </a:p>
        </p:txBody>
      </p:sp>
      <p:sp>
        <p:nvSpPr>
          <p:cNvPr id="5" name="Rectangle 4"/>
          <p:cNvSpPr/>
          <p:nvPr/>
        </p:nvSpPr>
        <p:spPr>
          <a:xfrm>
            <a:off x="206375" y="800708"/>
            <a:ext cx="9406185" cy="1477328"/>
          </a:xfrm>
          <a:prstGeom prst="rect">
            <a:avLst/>
          </a:prstGeom>
        </p:spPr>
        <p:txBody>
          <a:bodyPr wrap="square">
            <a:spAutoFit/>
          </a:bodyPr>
          <a:lstStyle/>
          <a:p>
            <a:pPr marL="285750" indent="-285750">
              <a:spcAft>
                <a:spcPts val="600"/>
              </a:spcAft>
              <a:buFont typeface="Arial" panose="020B0604020202020204" pitchFamily="34" charset="0"/>
              <a:buChar char="•"/>
            </a:pPr>
            <a:r>
              <a:rPr lang="en-GB" sz="1600" dirty="0">
                <a:solidFill>
                  <a:srgbClr val="000000"/>
                </a:solidFill>
                <a:latin typeface="+mj-lt"/>
              </a:rPr>
              <a:t>In their presentations and documentations ARM often designates </a:t>
            </a:r>
            <a:r>
              <a:rPr lang="en-GB" sz="1600" dirty="0">
                <a:solidFill>
                  <a:srgbClr val="FF0000"/>
                </a:solidFill>
                <a:latin typeface="+mj-lt"/>
              </a:rPr>
              <a:t>cores </a:t>
            </a:r>
            <a:r>
              <a:rPr lang="en-GB" sz="1600" dirty="0">
                <a:latin typeface="+mj-lt"/>
              </a:rPr>
              <a:t>as </a:t>
            </a:r>
            <a:r>
              <a:rPr lang="en-GB" sz="1600" dirty="0">
                <a:solidFill>
                  <a:srgbClr val="FF0000"/>
                </a:solidFill>
                <a:latin typeface="+mj-lt"/>
              </a:rPr>
              <a:t>CPUs</a:t>
            </a:r>
            <a:r>
              <a:rPr lang="en-GB" sz="1600" dirty="0">
                <a:solidFill>
                  <a:srgbClr val="000000"/>
                </a:solidFill>
                <a:latin typeface="+mj-lt"/>
              </a:rPr>
              <a:t>. </a:t>
            </a:r>
          </a:p>
          <a:p>
            <a:pPr marL="285750" indent="-285750">
              <a:buFont typeface="Arial" panose="020B0604020202020204" pitchFamily="34" charset="0"/>
              <a:buChar char="•"/>
            </a:pPr>
            <a:r>
              <a:rPr lang="en-GB" sz="1600" dirty="0">
                <a:solidFill>
                  <a:srgbClr val="000000"/>
                </a:solidFill>
                <a:latin typeface="+mj-lt"/>
              </a:rPr>
              <a:t>While relating to the </a:t>
            </a:r>
            <a:r>
              <a:rPr lang="en-GB" sz="1600" dirty="0">
                <a:solidFill>
                  <a:srgbClr val="FF0000"/>
                </a:solidFill>
                <a:latin typeface="+mj-lt"/>
              </a:rPr>
              <a:t>Cortex-A family </a:t>
            </a:r>
            <a:r>
              <a:rPr lang="en-GB" sz="1600" dirty="0">
                <a:solidFill>
                  <a:srgbClr val="000000"/>
                </a:solidFill>
                <a:latin typeface="+mj-lt"/>
              </a:rPr>
              <a:t>of CPUs neither ARM nor the Lecture Notes </a:t>
            </a:r>
          </a:p>
          <a:p>
            <a:pPr>
              <a:spcAft>
                <a:spcPts val="600"/>
              </a:spcAft>
            </a:pPr>
            <a:r>
              <a:rPr lang="en-GB" sz="1600" dirty="0">
                <a:solidFill>
                  <a:srgbClr val="000000"/>
                </a:solidFill>
                <a:latin typeface="+mj-lt"/>
              </a:rPr>
              <a:t>      are consequent in using the “</a:t>
            </a:r>
            <a:r>
              <a:rPr lang="en-GB" sz="1600" dirty="0">
                <a:solidFill>
                  <a:srgbClr val="FF0000"/>
                </a:solidFill>
                <a:latin typeface="+mj-lt"/>
              </a:rPr>
              <a:t>A tag</a:t>
            </a:r>
            <a:r>
              <a:rPr lang="en-GB" sz="1600" dirty="0">
                <a:solidFill>
                  <a:srgbClr val="000000"/>
                </a:solidFill>
                <a:latin typeface="+mj-lt"/>
              </a:rPr>
              <a:t>” (Application) in any case. </a:t>
            </a:r>
          </a:p>
          <a:p>
            <a:r>
              <a:rPr lang="en-GB" sz="1600" dirty="0">
                <a:solidFill>
                  <a:srgbClr val="000000"/>
                </a:solidFill>
                <a:latin typeface="+mj-lt"/>
              </a:rPr>
              <a:t>    </a:t>
            </a:r>
            <a:r>
              <a:rPr lang="en-GB" sz="1600" spc="-30" dirty="0">
                <a:solidFill>
                  <a:srgbClr val="000000"/>
                </a:solidFill>
                <a:latin typeface="+mj-lt"/>
              </a:rPr>
              <a:t>Nevertheless, </a:t>
            </a:r>
            <a:r>
              <a:rPr lang="en-GB" sz="1600" spc="-30" dirty="0">
                <a:solidFill>
                  <a:srgbClr val="0070C0"/>
                </a:solidFill>
                <a:latin typeface="+mj-lt"/>
              </a:rPr>
              <a:t>the related Sections discuss only CPU cores based on the </a:t>
            </a:r>
            <a:r>
              <a:rPr lang="en-GB" sz="1600" spc="-30" dirty="0" err="1">
                <a:solidFill>
                  <a:srgbClr val="FF0000"/>
                </a:solidFill>
                <a:latin typeface="+mj-lt"/>
              </a:rPr>
              <a:t>Armvx</a:t>
            </a:r>
            <a:r>
              <a:rPr lang="en-GB" sz="1600" spc="-30" dirty="0">
                <a:solidFill>
                  <a:srgbClr val="FF0000"/>
                </a:solidFill>
                <a:latin typeface="+mj-lt"/>
              </a:rPr>
              <a:t>-A ISA</a:t>
            </a:r>
            <a:r>
              <a:rPr lang="en-GB" sz="1600" spc="-30" dirty="0">
                <a:solidFill>
                  <a:srgbClr val="0070C0"/>
                </a:solidFill>
                <a:latin typeface="+mj-lt"/>
              </a:rPr>
              <a:t>,</a:t>
            </a:r>
          </a:p>
          <a:p>
            <a:r>
              <a:rPr lang="en-GB" sz="1600" dirty="0">
                <a:solidFill>
                  <a:srgbClr val="0070C0"/>
                </a:solidFill>
                <a:latin typeface="+mj-lt"/>
              </a:rPr>
              <a:t>      regardless, whether the “A tag” is stated or not in a designation.</a:t>
            </a:r>
            <a:endParaRPr lang="en-US" sz="1600" dirty="0">
              <a:solidFill>
                <a:srgbClr val="0070C0"/>
              </a:solidFill>
              <a:latin typeface="+mj-lt"/>
            </a:endParaRPr>
          </a:p>
        </p:txBody>
      </p:sp>
    </p:spTree>
    <p:extLst>
      <p:ext uri="{BB962C8B-B14F-4D97-AF65-F5344CB8AC3E}">
        <p14:creationId xmlns:p14="http://schemas.microsoft.com/office/powerpoint/2010/main" val="247371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2.1 Overview of the evolution of the Arm ISA </a:t>
            </a:r>
            <a:r>
              <a:rPr lang="hu-HU" sz="1700" dirty="0">
                <a:solidFill>
                  <a:srgbClr val="FFFFFF"/>
                </a:solidFill>
              </a:rPr>
              <a:t>(</a:t>
            </a:r>
            <a:r>
              <a:rPr lang="en-US" sz="1700" dirty="0">
                <a:solidFill>
                  <a:srgbClr val="FFFFFF"/>
                </a:solidFill>
              </a:rPr>
              <a:t>10</a:t>
            </a:r>
            <a:r>
              <a:rPr lang="hu-HU" sz="1700" dirty="0">
                <a:solidFill>
                  <a:srgbClr val="FFFFFF"/>
                </a:solidFill>
              </a:rPr>
              <a:t>)</a:t>
            </a:r>
            <a:endParaRPr lang="en-US" dirty="0"/>
          </a:p>
        </p:txBody>
      </p:sp>
      <p:sp>
        <p:nvSpPr>
          <p:cNvPr id="6" name="Rounded Rectangle 5"/>
          <p:cNvSpPr/>
          <p:nvPr/>
        </p:nvSpPr>
        <p:spPr bwMode="auto">
          <a:xfrm>
            <a:off x="16870" y="858035"/>
            <a:ext cx="9117012" cy="428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277129" y="2065015"/>
            <a:ext cx="8978676" cy="584775"/>
          </a:xfrm>
          <a:prstGeom prst="rect">
            <a:avLst/>
          </a:prstGeom>
          <a:noFill/>
        </p:spPr>
        <p:txBody>
          <a:bodyPr wrap="none" rtlCol="0">
            <a:spAutoFit/>
          </a:bodyPr>
          <a:lstStyle/>
          <a:p>
            <a:pPr marL="285750" indent="-285750">
              <a:buFont typeface="Arial" panose="020B0604020202020204" pitchFamily="34" charset="0"/>
              <a:buChar char="•"/>
            </a:pPr>
            <a:r>
              <a:rPr lang="en-US" sz="1600" spc="-50" dirty="0"/>
              <a:t>Along with the </a:t>
            </a:r>
            <a:r>
              <a:rPr lang="en-US" sz="1600" spc="-50" dirty="0">
                <a:solidFill>
                  <a:srgbClr val="FF0000"/>
                </a:solidFill>
              </a:rPr>
              <a:t>Armv8 </a:t>
            </a:r>
            <a:r>
              <a:rPr lang="en-US" sz="1600" spc="-50" dirty="0"/>
              <a:t>ISA revision in </a:t>
            </a:r>
            <a:r>
              <a:rPr lang="en-US" sz="1600" spc="-50" dirty="0">
                <a:solidFill>
                  <a:srgbClr val="0070C0"/>
                </a:solidFill>
              </a:rPr>
              <a:t>2012</a:t>
            </a:r>
            <a:r>
              <a:rPr lang="en-US" sz="1600" spc="-50" dirty="0"/>
              <a:t> ARM opened the way for </a:t>
            </a:r>
            <a:r>
              <a:rPr lang="en-US" sz="1600" spc="-50" dirty="0">
                <a:solidFill>
                  <a:srgbClr val="FF0000"/>
                </a:solidFill>
              </a:rPr>
              <a:t>64-bit processing</a:t>
            </a:r>
          </a:p>
          <a:p>
            <a:r>
              <a:rPr lang="en-US" sz="1600" dirty="0"/>
              <a:t>      and provided largely enhanced register spaces for computing, as discussed later.</a:t>
            </a:r>
          </a:p>
        </p:txBody>
      </p:sp>
      <p:sp>
        <p:nvSpPr>
          <p:cNvPr id="8" name="TextBox 7"/>
          <p:cNvSpPr txBox="1"/>
          <p:nvPr/>
        </p:nvSpPr>
        <p:spPr>
          <a:xfrm>
            <a:off x="269105" y="2640455"/>
            <a:ext cx="8926931" cy="2708434"/>
          </a:xfrm>
          <a:prstGeom prst="rect">
            <a:avLst/>
          </a:prstGeom>
          <a:noFill/>
        </p:spPr>
        <p:txBody>
          <a:bodyPr wrap="none" rtlCol="0">
            <a:spAutoFit/>
          </a:bodyPr>
          <a:lstStyle/>
          <a:p>
            <a:pPr marL="285750" lvl="0" indent="-285750">
              <a:buFont typeface="Arial" panose="020B0604020202020204" pitchFamily="34" charset="0"/>
              <a:buChar char="•"/>
            </a:pPr>
            <a:r>
              <a:rPr lang="en-US" sz="1600" spc="-30" dirty="0">
                <a:solidFill>
                  <a:srgbClr val="000000"/>
                </a:solidFill>
              </a:rPr>
              <a:t>The new 64-bit </a:t>
            </a:r>
            <a:r>
              <a:rPr lang="en-US" sz="1600" spc="-30" dirty="0">
                <a:solidFill>
                  <a:srgbClr val="FF0000"/>
                </a:solidFill>
              </a:rPr>
              <a:t>Armv8 ISA </a:t>
            </a:r>
            <a:r>
              <a:rPr lang="en-US" sz="1600" spc="-30" dirty="0"/>
              <a:t>introduced </a:t>
            </a:r>
            <a:r>
              <a:rPr lang="en-US" sz="1600" spc="-30" dirty="0">
                <a:solidFill>
                  <a:srgbClr val="FF0000"/>
                </a:solidFill>
              </a:rPr>
              <a:t>two</a:t>
            </a:r>
            <a:r>
              <a:rPr lang="en-US" sz="1600" spc="-30" dirty="0"/>
              <a:t> </a:t>
            </a:r>
            <a:r>
              <a:rPr lang="en-US" sz="1600" spc="-30" dirty="0">
                <a:solidFill>
                  <a:srgbClr val="FF0000"/>
                </a:solidFill>
              </a:rPr>
              <a:t>execution modes </a:t>
            </a:r>
            <a:r>
              <a:rPr lang="en-US" sz="1600" spc="-30" dirty="0"/>
              <a:t>(</a:t>
            </a:r>
            <a:r>
              <a:rPr lang="en-US" sz="1600" spc="-30" dirty="0">
                <a:solidFill>
                  <a:srgbClr val="0070C0"/>
                </a:solidFill>
              </a:rPr>
              <a:t>AArch32/Aarch64</a:t>
            </a:r>
            <a:r>
              <a:rPr lang="en-US" sz="1600" spc="-30" dirty="0"/>
              <a:t>)</a:t>
            </a:r>
          </a:p>
          <a:p>
            <a:pPr lvl="0">
              <a:spcAft>
                <a:spcPts val="600"/>
              </a:spcAft>
            </a:pPr>
            <a:r>
              <a:rPr lang="en-US" sz="1600" spc="-30" dirty="0"/>
              <a:t>       in order to provide </a:t>
            </a:r>
            <a:r>
              <a:rPr lang="en-US" sz="1600" spc="-30" dirty="0">
                <a:solidFill>
                  <a:srgbClr val="0070C0"/>
                </a:solidFill>
              </a:rPr>
              <a:t>backward compatibility </a:t>
            </a:r>
            <a:r>
              <a:rPr lang="en-US" sz="1600" spc="-30" dirty="0"/>
              <a:t>with the 32-bit Armv7 ISA.</a:t>
            </a:r>
          </a:p>
          <a:p>
            <a:pPr marL="285750" lvl="0" indent="-285750">
              <a:buFont typeface="Arial" panose="020B0604020202020204" pitchFamily="34" charset="0"/>
              <a:buChar char="•"/>
            </a:pPr>
            <a:r>
              <a:rPr lang="en-US" sz="1600" spc="-30" dirty="0"/>
              <a:t>In the </a:t>
            </a:r>
            <a:r>
              <a:rPr lang="en-US" sz="1600" spc="-30" dirty="0">
                <a:solidFill>
                  <a:srgbClr val="FF0000"/>
                </a:solidFill>
              </a:rPr>
              <a:t>Aarch32 execution mode </a:t>
            </a:r>
            <a:r>
              <a:rPr lang="en-US" sz="1600" spc="-30" dirty="0"/>
              <a:t>processors behave </a:t>
            </a:r>
            <a:r>
              <a:rPr lang="en-US" sz="1600" spc="-30" dirty="0">
                <a:solidFill>
                  <a:srgbClr val="0070C0"/>
                </a:solidFill>
              </a:rPr>
              <a:t>like Armv7 processors, </a:t>
            </a:r>
            <a:r>
              <a:rPr lang="en-US" sz="1600" spc="-30" dirty="0"/>
              <a:t>so they </a:t>
            </a:r>
          </a:p>
          <a:p>
            <a:pPr lvl="0"/>
            <a:r>
              <a:rPr lang="en-US" sz="1600" spc="-30" dirty="0"/>
              <a:t>      have the same execution capabilities as provided in the Armv7 ISA, whereas</a:t>
            </a:r>
          </a:p>
          <a:p>
            <a:pPr lvl="0"/>
            <a:r>
              <a:rPr lang="en-US" sz="1600" spc="-30" dirty="0"/>
              <a:t>      in the </a:t>
            </a:r>
            <a:r>
              <a:rPr lang="en-US" sz="1600" spc="-30" dirty="0">
                <a:solidFill>
                  <a:srgbClr val="FF0000"/>
                </a:solidFill>
              </a:rPr>
              <a:t>Aarch64</a:t>
            </a:r>
            <a:r>
              <a:rPr lang="en-US" sz="1600" spc="-30" dirty="0"/>
              <a:t> </a:t>
            </a:r>
            <a:r>
              <a:rPr lang="en-US" sz="1600" spc="-30" dirty="0">
                <a:solidFill>
                  <a:srgbClr val="FF0000"/>
                </a:solidFill>
              </a:rPr>
              <a:t>execution mode </a:t>
            </a:r>
            <a:r>
              <a:rPr lang="en-US" sz="1600" spc="-30" dirty="0"/>
              <a:t>the processor has a </a:t>
            </a:r>
            <a:r>
              <a:rPr lang="en-US" sz="1600" spc="-30" dirty="0">
                <a:solidFill>
                  <a:srgbClr val="0070C0"/>
                </a:solidFill>
              </a:rPr>
              <a:t>largely extended register space</a:t>
            </a:r>
          </a:p>
          <a:p>
            <a:pPr lvl="0">
              <a:spcAft>
                <a:spcPts val="600"/>
              </a:spcAft>
            </a:pPr>
            <a:r>
              <a:rPr lang="en-US" sz="1600" spc="-30" dirty="0">
                <a:solidFill>
                  <a:srgbClr val="0070C0"/>
                </a:solidFill>
              </a:rPr>
              <a:t>      </a:t>
            </a:r>
            <a:r>
              <a:rPr lang="en-US" sz="1600" spc="-30" dirty="0"/>
              <a:t>for executing instructions, compared to the Armv7 ISA, as discussed later.</a:t>
            </a:r>
          </a:p>
          <a:p>
            <a:pPr marL="285750" indent="-285750">
              <a:buFont typeface="Arial" panose="020B0604020202020204" pitchFamily="34" charset="0"/>
              <a:buChar char="•"/>
            </a:pPr>
            <a:r>
              <a:rPr lang="en-GB" sz="1600" dirty="0"/>
              <a:t> At the same time </a:t>
            </a:r>
            <a:r>
              <a:rPr lang="en-GB" sz="1600" dirty="0">
                <a:solidFill>
                  <a:srgbClr val="0070C0"/>
                </a:solidFill>
              </a:rPr>
              <a:t>early aspects</a:t>
            </a:r>
            <a:r>
              <a:rPr lang="en-GB" sz="1600" dirty="0"/>
              <a:t>, like </a:t>
            </a:r>
            <a:r>
              <a:rPr lang="en-GB" sz="1600" dirty="0">
                <a:solidFill>
                  <a:srgbClr val="0070C0"/>
                </a:solidFill>
              </a:rPr>
              <a:t>reducing code size and speeding up the</a:t>
            </a:r>
          </a:p>
          <a:p>
            <a:r>
              <a:rPr lang="en-GB" sz="1600" dirty="0">
                <a:solidFill>
                  <a:srgbClr val="0070C0"/>
                </a:solidFill>
              </a:rPr>
              <a:t>       execution of  bytecodes</a:t>
            </a:r>
            <a:r>
              <a:rPr lang="en-GB" sz="1600" dirty="0"/>
              <a:t> became pointless and their support was </a:t>
            </a:r>
            <a:r>
              <a:rPr lang="en-GB" sz="1600" dirty="0">
                <a:solidFill>
                  <a:srgbClr val="0070C0"/>
                </a:solidFill>
              </a:rPr>
              <a:t>dropped,</a:t>
            </a:r>
          </a:p>
          <a:p>
            <a:r>
              <a:rPr lang="en-GB" sz="1600" dirty="0">
                <a:solidFill>
                  <a:srgbClr val="0070C0"/>
                </a:solidFill>
              </a:rPr>
              <a:t>       </a:t>
            </a:r>
            <a:r>
              <a:rPr lang="en-GB" sz="1600" dirty="0"/>
              <a:t>as indicated in the next Figure.</a:t>
            </a:r>
          </a:p>
          <a:p>
            <a:pPr lvl="0"/>
            <a:endParaRPr lang="en-US" sz="1600" spc="-30" dirty="0"/>
          </a:p>
        </p:txBody>
      </p:sp>
      <p:sp>
        <p:nvSpPr>
          <p:cNvPr id="4" name="TextBox 3"/>
          <p:cNvSpPr txBox="1"/>
          <p:nvPr/>
        </p:nvSpPr>
        <p:spPr>
          <a:xfrm>
            <a:off x="248166" y="874668"/>
            <a:ext cx="9127242" cy="1154162"/>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rgbClr val="0070C0"/>
                </a:solidFill>
              </a:rPr>
              <a:t>The </a:t>
            </a:r>
            <a:r>
              <a:rPr lang="en-GB" sz="1600" dirty="0">
                <a:solidFill>
                  <a:srgbClr val="FF0000"/>
                </a:solidFill>
              </a:rPr>
              <a:t>Armv7</a:t>
            </a:r>
            <a:r>
              <a:rPr lang="en-GB" sz="1600" dirty="0">
                <a:solidFill>
                  <a:srgbClr val="0070C0"/>
                </a:solidFill>
              </a:rPr>
              <a:t> (2004) and especially the </a:t>
            </a:r>
            <a:r>
              <a:rPr lang="en-GB" sz="1600" dirty="0">
                <a:solidFill>
                  <a:srgbClr val="FF0000"/>
                </a:solidFill>
              </a:rPr>
              <a:t>Armv8</a:t>
            </a:r>
            <a:r>
              <a:rPr lang="en-GB" sz="1600" dirty="0">
                <a:solidFill>
                  <a:srgbClr val="0070C0"/>
                </a:solidFill>
              </a:rPr>
              <a:t> (2012) ISA releases were </a:t>
            </a:r>
            <a:r>
              <a:rPr lang="en-GB" sz="1600" dirty="0">
                <a:solidFill>
                  <a:srgbClr val="FF0000"/>
                </a:solidFill>
              </a:rPr>
              <a:t>major</a:t>
            </a:r>
          </a:p>
          <a:p>
            <a:pPr>
              <a:spcAft>
                <a:spcPts val="600"/>
              </a:spcAft>
            </a:pPr>
            <a:r>
              <a:rPr lang="en-GB" sz="1600" dirty="0">
                <a:solidFill>
                  <a:srgbClr val="0070C0"/>
                </a:solidFill>
              </a:rPr>
              <a:t>      </a:t>
            </a:r>
            <a:r>
              <a:rPr lang="en-GB" sz="1600" dirty="0">
                <a:solidFill>
                  <a:srgbClr val="FF0000"/>
                </a:solidFill>
              </a:rPr>
              <a:t>contributors</a:t>
            </a:r>
            <a:r>
              <a:rPr lang="en-GB" sz="1600" dirty="0">
                <a:solidFill>
                  <a:srgbClr val="0070C0"/>
                </a:solidFill>
              </a:rPr>
              <a:t> for enhancing the compute capabilities of ARM’s processors. </a:t>
            </a:r>
          </a:p>
          <a:p>
            <a:pPr marL="285750" indent="-285750">
              <a:buFont typeface="Arial" panose="020B0604020202020204" pitchFamily="34" charset="0"/>
              <a:buChar char="•"/>
            </a:pPr>
            <a:r>
              <a:rPr lang="en-US" sz="1600" spc="-60" dirty="0"/>
              <a:t>ARM announced the </a:t>
            </a:r>
            <a:r>
              <a:rPr lang="en-US" sz="1600" spc="-60" dirty="0">
                <a:solidFill>
                  <a:srgbClr val="FF0000"/>
                </a:solidFill>
              </a:rPr>
              <a:t>Armv7 ISA </a:t>
            </a:r>
            <a:r>
              <a:rPr lang="en-US" sz="1600" spc="-60" dirty="0"/>
              <a:t>release in </a:t>
            </a:r>
            <a:r>
              <a:rPr lang="en-US" sz="1600" spc="-60" dirty="0">
                <a:solidFill>
                  <a:srgbClr val="0070C0"/>
                </a:solidFill>
              </a:rPr>
              <a:t>2004</a:t>
            </a:r>
            <a:r>
              <a:rPr lang="en-US" sz="1600" spc="-60" dirty="0"/>
              <a:t> and along with it the </a:t>
            </a:r>
            <a:r>
              <a:rPr lang="en-US" sz="1600" spc="-60" dirty="0">
                <a:solidFill>
                  <a:srgbClr val="FF0000"/>
                </a:solidFill>
              </a:rPr>
              <a:t>Cortex Family</a:t>
            </a:r>
          </a:p>
          <a:p>
            <a:r>
              <a:rPr lang="en-US" sz="1600" spc="-90" dirty="0">
                <a:solidFill>
                  <a:srgbClr val="FF0000"/>
                </a:solidFill>
              </a:rPr>
              <a:t>       </a:t>
            </a:r>
            <a:r>
              <a:rPr lang="en-US" sz="1600" spc="-90" dirty="0"/>
              <a:t>of </a:t>
            </a:r>
            <a:r>
              <a:rPr lang="en-US" sz="1600" spc="-90" dirty="0">
                <a:solidFill>
                  <a:srgbClr val="0070C0"/>
                </a:solidFill>
              </a:rPr>
              <a:t>CPU cores, these processors became the workhorse for mobile processors of the 2000’s</a:t>
            </a:r>
            <a:r>
              <a:rPr lang="en-US" sz="1600" spc="-90" dirty="0"/>
              <a:t>.</a:t>
            </a:r>
          </a:p>
        </p:txBody>
      </p:sp>
      <p:sp>
        <p:nvSpPr>
          <p:cNvPr id="9" name="TextBox 8"/>
          <p:cNvSpPr txBox="1"/>
          <p:nvPr/>
        </p:nvSpPr>
        <p:spPr>
          <a:xfrm>
            <a:off x="71438" y="440668"/>
            <a:ext cx="10261202" cy="369332"/>
          </a:xfrm>
          <a:prstGeom prst="rect">
            <a:avLst/>
          </a:prstGeom>
          <a:noFill/>
        </p:spPr>
        <p:txBody>
          <a:bodyPr wrap="square" rtlCol="0">
            <a:spAutoFit/>
          </a:bodyPr>
          <a:lstStyle/>
          <a:p>
            <a:r>
              <a:rPr lang="en-GB">
                <a:solidFill>
                  <a:schemeClr val="accent6"/>
                </a:solidFill>
              </a:rPr>
              <a:t>The importance of the Armv7/v8 ISA releases</a:t>
            </a:r>
          </a:p>
        </p:txBody>
      </p:sp>
    </p:spTree>
    <p:extLst>
      <p:ext uri="{BB962C8B-B14F-4D97-AF65-F5344CB8AC3E}">
        <p14:creationId xmlns:p14="http://schemas.microsoft.com/office/powerpoint/2010/main" val="143976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additive="base">
                                        <p:cTn id="4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additive="base">
                                        <p:cTn id="4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 calcmode="lin" valueType="num">
                                      <p:cBhvr additive="base">
                                        <p:cTn id="5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 calcmode="lin" valueType="num">
                                      <p:cBhvr additive="base">
                                        <p:cTn id="5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anim calcmode="lin" valueType="num">
                                      <p:cBhvr additive="base">
                                        <p:cTn id="5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xEl>
                                              <p:pRg st="6" end="6"/>
                                            </p:txEl>
                                          </p:spTgt>
                                        </p:tgtEl>
                                        <p:attrNameLst>
                                          <p:attrName>style.visibility</p:attrName>
                                        </p:attrNameLst>
                                      </p:cBhvr>
                                      <p:to>
                                        <p:strVal val="visible"/>
                                      </p:to>
                                    </p:set>
                                    <p:anim calcmode="lin" valueType="num">
                                      <p:cBhvr additive="base">
                                        <p:cTn id="6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xEl>
                                              <p:pRg st="7" end="7"/>
                                            </p:txEl>
                                          </p:spTgt>
                                        </p:tgtEl>
                                        <p:attrNameLst>
                                          <p:attrName>style.visibility</p:attrName>
                                        </p:attrNameLst>
                                      </p:cBhvr>
                                      <p:to>
                                        <p:strVal val="visible"/>
                                      </p:to>
                                    </p:set>
                                    <p:anim calcmode="lin" valueType="num">
                                      <p:cBhvr additive="base">
                                        <p:cTn id="6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7" end="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
                                            <p:txEl>
                                              <p:pRg st="8" end="8"/>
                                            </p:txEl>
                                          </p:spTgt>
                                        </p:tgtEl>
                                        <p:attrNameLst>
                                          <p:attrName>style.visibility</p:attrName>
                                        </p:attrNameLst>
                                      </p:cBhvr>
                                      <p:to>
                                        <p:strVal val="visible"/>
                                      </p:to>
                                    </p:set>
                                    <p:anim calcmode="lin" valueType="num">
                                      <p:cBhvr additive="base">
                                        <p:cTn id="7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2.1 Overview of the evolution of the Arm ISA</a:t>
            </a:r>
            <a:r>
              <a:rPr lang="hu-HU" sz="1700" dirty="0">
                <a:solidFill>
                  <a:srgbClr val="FFFFFF"/>
                </a:solidFill>
              </a:rPr>
              <a:t> (</a:t>
            </a:r>
            <a:r>
              <a:rPr lang="en-US" sz="1700" dirty="0">
                <a:solidFill>
                  <a:srgbClr val="FFFFFF"/>
                </a:solidFill>
              </a:rPr>
              <a:t>11</a:t>
            </a:r>
            <a:r>
              <a:rPr lang="hu-HU" sz="1700" dirty="0">
                <a:solidFill>
                  <a:srgbClr val="FFFFFF"/>
                </a:solidFill>
              </a:rPr>
              <a:t>)</a:t>
            </a:r>
            <a:endParaRPr lang="en-GB" sz="1700" dirty="0"/>
          </a:p>
        </p:txBody>
      </p:sp>
      <p:sp>
        <p:nvSpPr>
          <p:cNvPr id="3" name="TextBox 2"/>
          <p:cNvSpPr txBox="1"/>
          <p:nvPr/>
        </p:nvSpPr>
        <p:spPr>
          <a:xfrm>
            <a:off x="71438" y="440668"/>
            <a:ext cx="5566909" cy="369332"/>
          </a:xfrm>
          <a:prstGeom prst="rect">
            <a:avLst/>
          </a:prstGeom>
          <a:noFill/>
        </p:spPr>
        <p:txBody>
          <a:bodyPr wrap="square" rtlCol="0">
            <a:spAutoFit/>
          </a:bodyPr>
          <a:lstStyle/>
          <a:p>
            <a:r>
              <a:rPr lang="en-GB">
                <a:solidFill>
                  <a:schemeClr val="accent6"/>
                </a:solidFill>
              </a:rPr>
              <a:t>The importance of the Armv9 release</a:t>
            </a:r>
          </a:p>
        </p:txBody>
      </p:sp>
      <p:sp>
        <p:nvSpPr>
          <p:cNvPr id="6" name="Rounded Rectangle 5"/>
          <p:cNvSpPr/>
          <p:nvPr/>
        </p:nvSpPr>
        <p:spPr bwMode="auto">
          <a:xfrm>
            <a:off x="7245" y="836712"/>
            <a:ext cx="9144000" cy="2412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242105" y="890130"/>
            <a:ext cx="8798434" cy="907941"/>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rgbClr val="0070C0"/>
                </a:solidFill>
              </a:rPr>
              <a:t>The last phase </a:t>
            </a:r>
            <a:r>
              <a:rPr lang="en-GB" sz="1600" dirty="0"/>
              <a:t>of the ISA evolution revealed in </a:t>
            </a:r>
            <a:r>
              <a:rPr lang="en-GB" sz="1600" dirty="0">
                <a:solidFill>
                  <a:srgbClr val="0070C0"/>
                </a:solidFill>
              </a:rPr>
              <a:t>2021</a:t>
            </a:r>
            <a:r>
              <a:rPr lang="en-GB" sz="1600" dirty="0"/>
              <a:t>) is mainly connected to the</a:t>
            </a:r>
          </a:p>
          <a:p>
            <a:pPr>
              <a:spcAft>
                <a:spcPts val="600"/>
              </a:spcAft>
            </a:pPr>
            <a:r>
              <a:rPr lang="en-GB" sz="1600" dirty="0"/>
              <a:t>      </a:t>
            </a:r>
            <a:r>
              <a:rPr lang="en-GB" sz="1600" dirty="0">
                <a:solidFill>
                  <a:srgbClr val="FF0000"/>
                </a:solidFill>
              </a:rPr>
              <a:t>Armv9 </a:t>
            </a:r>
            <a:r>
              <a:rPr lang="en-GB" sz="1600" dirty="0"/>
              <a:t>release and provides </a:t>
            </a:r>
            <a:r>
              <a:rPr lang="en-GB" sz="1600" dirty="0">
                <a:solidFill>
                  <a:srgbClr val="0070C0"/>
                </a:solidFill>
              </a:rPr>
              <a:t>enhanced support for </a:t>
            </a:r>
            <a:r>
              <a:rPr lang="en-GB" sz="1600" dirty="0">
                <a:solidFill>
                  <a:srgbClr val="FF0000"/>
                </a:solidFill>
              </a:rPr>
              <a:t>AI.</a:t>
            </a:r>
          </a:p>
          <a:p>
            <a:pPr marL="285750" indent="-285750">
              <a:buFont typeface="Arial" panose="020B0604020202020204" pitchFamily="34" charset="0"/>
              <a:buChar char="•"/>
            </a:pPr>
            <a:r>
              <a:rPr lang="en-GB" sz="1600" dirty="0"/>
              <a:t>AI support is manifested in further improving </a:t>
            </a:r>
            <a:r>
              <a:rPr lang="en-GB" sz="1600" dirty="0">
                <a:solidFill>
                  <a:srgbClr val="FF0000"/>
                </a:solidFill>
              </a:rPr>
              <a:t>performance </a:t>
            </a:r>
            <a:r>
              <a:rPr lang="en-GB" sz="1600" dirty="0"/>
              <a:t>and </a:t>
            </a:r>
            <a:r>
              <a:rPr lang="en-GB" sz="1600" dirty="0">
                <a:solidFill>
                  <a:srgbClr val="FF0000"/>
                </a:solidFill>
              </a:rPr>
              <a:t>security.</a:t>
            </a:r>
            <a:endParaRPr lang="en-GB" sz="1600" dirty="0"/>
          </a:p>
        </p:txBody>
      </p:sp>
      <p:sp>
        <p:nvSpPr>
          <p:cNvPr id="4" name="TextBox 3"/>
          <p:cNvSpPr txBox="1"/>
          <p:nvPr/>
        </p:nvSpPr>
        <p:spPr>
          <a:xfrm>
            <a:off x="647564" y="1773684"/>
            <a:ext cx="8493735" cy="1400383"/>
          </a:xfrm>
          <a:prstGeom prst="rect">
            <a:avLst/>
          </a:prstGeom>
          <a:noFill/>
        </p:spPr>
        <p:txBody>
          <a:bodyPr wrap="none" rtlCol="0">
            <a:spAutoFit/>
          </a:bodyPr>
          <a:lstStyle/>
          <a:p>
            <a:pPr marL="285750" indent="-285750">
              <a:buFont typeface="Arial" panose="020B0604020202020204" pitchFamily="34" charset="0"/>
              <a:buChar char="•"/>
            </a:pPr>
            <a:r>
              <a:rPr lang="en-GB" sz="1600" dirty="0"/>
              <a:t>As </a:t>
            </a:r>
            <a:r>
              <a:rPr lang="en-GB" sz="1600" dirty="0">
                <a:solidFill>
                  <a:srgbClr val="0070C0"/>
                </a:solidFill>
              </a:rPr>
              <a:t>performance</a:t>
            </a:r>
            <a:r>
              <a:rPr lang="en-GB" sz="1600" dirty="0"/>
              <a:t> is concerned, the Armv9 release made </a:t>
            </a:r>
            <a:r>
              <a:rPr lang="en-GB" sz="1600" dirty="0">
                <a:solidFill>
                  <a:srgbClr val="FF0000"/>
                </a:solidFill>
              </a:rPr>
              <a:t>SVE</a:t>
            </a:r>
            <a:r>
              <a:rPr lang="en-GB" sz="1600" dirty="0"/>
              <a:t> </a:t>
            </a:r>
            <a:r>
              <a:rPr lang="en-GB" sz="1600" dirty="0">
                <a:solidFill>
                  <a:srgbClr val="FF0000"/>
                </a:solidFill>
              </a:rPr>
              <a:t>mandatory</a:t>
            </a:r>
            <a:r>
              <a:rPr lang="en-GB" sz="1600" dirty="0"/>
              <a:t> </a:t>
            </a:r>
          </a:p>
          <a:p>
            <a:r>
              <a:rPr lang="en-GB" sz="1600" dirty="0"/>
              <a:t>      (optional from 2017 on) and introduced as mandatory feature </a:t>
            </a:r>
            <a:r>
              <a:rPr lang="en-GB" sz="1600" dirty="0">
                <a:solidFill>
                  <a:srgbClr val="FF0000"/>
                </a:solidFill>
              </a:rPr>
              <a:t>SVE2</a:t>
            </a:r>
          </a:p>
          <a:p>
            <a:pPr>
              <a:spcAft>
                <a:spcPts val="600"/>
              </a:spcAft>
            </a:pPr>
            <a:r>
              <a:rPr lang="en-GB" sz="1600" dirty="0">
                <a:solidFill>
                  <a:srgbClr val="FF0000"/>
                </a:solidFill>
              </a:rPr>
              <a:t>     </a:t>
            </a:r>
            <a:r>
              <a:rPr lang="en-GB" sz="1600" dirty="0"/>
              <a:t> (see Section 2.3).</a:t>
            </a:r>
          </a:p>
          <a:p>
            <a:pPr marL="285750" indent="-285750">
              <a:buFont typeface="Arial" panose="020B0604020202020204" pitchFamily="34" charset="0"/>
              <a:buChar char="•"/>
            </a:pPr>
            <a:r>
              <a:rPr lang="en-GB" sz="1600" dirty="0"/>
              <a:t>To improve </a:t>
            </a:r>
            <a:r>
              <a:rPr lang="en-GB" sz="1600" dirty="0">
                <a:solidFill>
                  <a:srgbClr val="0070C0"/>
                </a:solidFill>
              </a:rPr>
              <a:t>security</a:t>
            </a:r>
            <a:r>
              <a:rPr lang="en-GB" sz="1600" dirty="0"/>
              <a:t>,</a:t>
            </a:r>
            <a:r>
              <a:rPr lang="en-GB" sz="1600" dirty="0">
                <a:solidFill>
                  <a:srgbClr val="FF0000"/>
                </a:solidFill>
              </a:rPr>
              <a:t> </a:t>
            </a:r>
            <a:r>
              <a:rPr lang="en-GB" sz="1600" dirty="0"/>
              <a:t>Armv9 introduced the </a:t>
            </a:r>
            <a:r>
              <a:rPr lang="en-GB" sz="1600" dirty="0">
                <a:solidFill>
                  <a:srgbClr val="FF0000"/>
                </a:solidFill>
              </a:rPr>
              <a:t>Confidential Compute Architecture</a:t>
            </a:r>
          </a:p>
          <a:p>
            <a:r>
              <a:rPr lang="en-GB" sz="1600" dirty="0"/>
              <a:t>      and also </a:t>
            </a:r>
            <a:r>
              <a:rPr lang="en-GB" sz="1600" dirty="0">
                <a:solidFill>
                  <a:srgbClr val="FF0000"/>
                </a:solidFill>
              </a:rPr>
              <a:t>Memory Tagging </a:t>
            </a:r>
            <a:r>
              <a:rPr lang="en-GB" sz="1600" dirty="0"/>
              <a:t>(not discussed).</a:t>
            </a:r>
          </a:p>
        </p:txBody>
      </p:sp>
    </p:spTree>
    <p:extLst>
      <p:ext uri="{BB962C8B-B14F-4D97-AF65-F5344CB8AC3E}">
        <p14:creationId xmlns:p14="http://schemas.microsoft.com/office/powerpoint/2010/main" val="130839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t>2.1 Overview of the evolution of the Arm ISA </a:t>
            </a:r>
            <a:r>
              <a:rPr lang="hu-HU" sz="1700" dirty="0"/>
              <a:t>(</a:t>
            </a:r>
            <a:r>
              <a:rPr lang="en-US" sz="1700" dirty="0"/>
              <a:t>12</a:t>
            </a:r>
            <a:r>
              <a:rPr lang="hu-HU" sz="1700" dirty="0"/>
              <a:t>)</a:t>
            </a:r>
            <a:endParaRPr lang="en-US" sz="1700" dirty="0"/>
          </a:p>
        </p:txBody>
      </p:sp>
      <p:sp>
        <p:nvSpPr>
          <p:cNvPr id="3" name="TextBox 2"/>
          <p:cNvSpPr txBox="1"/>
          <p:nvPr/>
        </p:nvSpPr>
        <p:spPr>
          <a:xfrm>
            <a:off x="75062" y="440668"/>
            <a:ext cx="8085786" cy="369332"/>
          </a:xfrm>
          <a:prstGeom prst="rect">
            <a:avLst/>
          </a:prstGeom>
          <a:noFill/>
        </p:spPr>
        <p:txBody>
          <a:bodyPr wrap="square" rtlCol="0">
            <a:spAutoFit/>
          </a:bodyPr>
          <a:lstStyle/>
          <a:p>
            <a:r>
              <a:rPr lang="en-US" spc="-30" dirty="0">
                <a:solidFill>
                  <a:schemeClr val="accent6"/>
                </a:solidFill>
                <a:latin typeface="Verdana" panose="020B0604030504040204" pitchFamily="34" charset="0"/>
                <a:ea typeface="Verdana" panose="020B0604030504040204" pitchFamily="34" charset="0"/>
              </a:rPr>
              <a:t>Summing up key issues of the overview of extending the Arm ISA (1)</a:t>
            </a:r>
            <a:endParaRPr lang="en-US" dirty="0"/>
          </a:p>
        </p:txBody>
      </p:sp>
      <p:sp>
        <p:nvSpPr>
          <p:cNvPr id="4" name="Rounded Rectangle 3"/>
          <p:cNvSpPr/>
          <p:nvPr/>
        </p:nvSpPr>
        <p:spPr bwMode="auto">
          <a:xfrm>
            <a:off x="26495" y="863715"/>
            <a:ext cx="9144000" cy="1377834"/>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5" name="TextBox 4"/>
          <p:cNvSpPr txBox="1"/>
          <p:nvPr/>
        </p:nvSpPr>
        <p:spPr>
          <a:xfrm>
            <a:off x="142875" y="892590"/>
            <a:ext cx="8854860" cy="1323439"/>
          </a:xfrm>
          <a:prstGeom prst="rect">
            <a:avLst/>
          </a:prstGeom>
          <a:noFill/>
        </p:spPr>
        <p:txBody>
          <a:bodyPr wrap="none" rtlCol="0">
            <a:spAutoFit/>
          </a:bodyPr>
          <a:lstStyle/>
          <a:p>
            <a:r>
              <a:rPr lang="en-US" sz="1600" dirty="0"/>
              <a:t>Both </a:t>
            </a:r>
            <a:r>
              <a:rPr lang="en-US" sz="1600" dirty="0">
                <a:solidFill>
                  <a:srgbClr val="FF0000"/>
                </a:solidFill>
              </a:rPr>
              <a:t>RISC ISAs </a:t>
            </a:r>
            <a:r>
              <a:rPr lang="en-US" sz="1600" dirty="0"/>
              <a:t>(IBM’s PPC and the Arm ISA), as well as the </a:t>
            </a:r>
            <a:r>
              <a:rPr lang="en-US" sz="1600" spc="-50" dirty="0"/>
              <a:t>x86 </a:t>
            </a:r>
            <a:r>
              <a:rPr lang="en-US" sz="1600" spc="-50" dirty="0">
                <a:solidFill>
                  <a:srgbClr val="FF0000"/>
                </a:solidFill>
              </a:rPr>
              <a:t>CISC ISA </a:t>
            </a:r>
            <a:r>
              <a:rPr lang="en-US" sz="1600" spc="-50" dirty="0">
                <a:solidFill>
                  <a:srgbClr val="0070C0"/>
                </a:solidFill>
              </a:rPr>
              <a:t>evolve </a:t>
            </a:r>
          </a:p>
          <a:p>
            <a:r>
              <a:rPr lang="en-US" sz="1600" spc="-50" dirty="0">
                <a:solidFill>
                  <a:srgbClr val="0070C0"/>
                </a:solidFill>
              </a:rPr>
              <a:t>  continuously, </a:t>
            </a:r>
            <a:r>
              <a:rPr lang="en-US" sz="1600" spc="-50" dirty="0"/>
              <a:t>and the number of available instructions </a:t>
            </a:r>
            <a:r>
              <a:rPr lang="en-US" sz="1600" dirty="0"/>
              <a:t>has been raised tremendously </a:t>
            </a:r>
          </a:p>
          <a:p>
            <a:r>
              <a:rPr lang="en-US" sz="1600" dirty="0"/>
              <a:t>  in </a:t>
            </a:r>
            <a:r>
              <a:rPr lang="en-US" sz="1600" spc="-50" dirty="0"/>
              <a:t>both RISC (Reduced Instruction Set Computer) and CISC (Complex Instruction Set</a:t>
            </a:r>
          </a:p>
          <a:p>
            <a:r>
              <a:rPr lang="en-US" sz="1600" spc="-50" dirty="0"/>
              <a:t>  Computer) ISAs</a:t>
            </a:r>
            <a:r>
              <a:rPr lang="en-US" sz="1600" dirty="0"/>
              <a:t> to far over 1000, thus recently</a:t>
            </a:r>
            <a:r>
              <a:rPr lang="en-US" sz="1600" dirty="0">
                <a:solidFill>
                  <a:srgbClr val="0070C0"/>
                </a:solidFill>
              </a:rPr>
              <a:t> the number of instructions in RISC </a:t>
            </a:r>
          </a:p>
          <a:p>
            <a:r>
              <a:rPr lang="en-US" sz="1600" dirty="0">
                <a:solidFill>
                  <a:srgbClr val="0070C0"/>
                </a:solidFill>
              </a:rPr>
              <a:t>  and CISC ISAs do not differ notably from each other any more.</a:t>
            </a:r>
          </a:p>
        </p:txBody>
      </p:sp>
      <p:sp>
        <p:nvSpPr>
          <p:cNvPr id="6" name="TextBox 5"/>
          <p:cNvSpPr txBox="1"/>
          <p:nvPr/>
        </p:nvSpPr>
        <p:spPr>
          <a:xfrm>
            <a:off x="75061" y="2275607"/>
            <a:ext cx="4014432" cy="369332"/>
          </a:xfrm>
          <a:prstGeom prst="rect">
            <a:avLst/>
          </a:prstGeom>
          <a:noFill/>
        </p:spPr>
        <p:txBody>
          <a:bodyPr wrap="none" rtlCol="0">
            <a:spAutoFit/>
          </a:bodyPr>
          <a:lstStyle/>
          <a:p>
            <a:r>
              <a:rPr lang="hu-HU">
                <a:solidFill>
                  <a:srgbClr val="333399"/>
                </a:solidFill>
              </a:rPr>
              <a:t>Overview</a:t>
            </a:r>
            <a:r>
              <a:rPr lang="en-GB">
                <a:solidFill>
                  <a:srgbClr val="333399"/>
                </a:solidFill>
              </a:rPr>
              <a:t> of ARM’s ISA versions</a:t>
            </a:r>
            <a:endParaRPr lang="en-US">
              <a:solidFill>
                <a:srgbClr val="333399"/>
              </a:solidFill>
            </a:endParaRPr>
          </a:p>
        </p:txBody>
      </p:sp>
      <p:sp>
        <p:nvSpPr>
          <p:cNvPr id="7" name="Rounded Rectangle 6"/>
          <p:cNvSpPr/>
          <p:nvPr/>
        </p:nvSpPr>
        <p:spPr bwMode="auto">
          <a:xfrm>
            <a:off x="16870" y="2680655"/>
            <a:ext cx="9099213" cy="1908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223450" y="2680656"/>
            <a:ext cx="8747972" cy="1918474"/>
          </a:xfrm>
          <a:prstGeom prst="rect">
            <a:avLst/>
          </a:prstGeom>
          <a:noFill/>
        </p:spPr>
        <p:txBody>
          <a:bodyPr wrap="none" rtlCol="0">
            <a:spAutoFit/>
          </a:bodyPr>
          <a:lstStyle/>
          <a:p>
            <a:pPr marL="285750" indent="-285750">
              <a:buFont typeface="Arial" panose="020B0604020202020204" pitchFamily="34" charset="0"/>
              <a:buChar char="•"/>
            </a:pPr>
            <a:r>
              <a:rPr lang="en-US" sz="1600">
                <a:solidFill>
                  <a:srgbClr val="000000"/>
                </a:solidFill>
              </a:rPr>
              <a:t>Until now there are </a:t>
            </a:r>
            <a:r>
              <a:rPr lang="en-US" sz="1600">
                <a:solidFill>
                  <a:srgbClr val="0070C0"/>
                </a:solidFill>
              </a:rPr>
              <a:t>nine ARM ISA versions</a:t>
            </a:r>
            <a:r>
              <a:rPr lang="en-US" sz="1600">
                <a:solidFill>
                  <a:srgbClr val="000000"/>
                </a:solidFill>
              </a:rPr>
              <a:t>, designated as </a:t>
            </a:r>
            <a:r>
              <a:rPr lang="en-US" sz="1600">
                <a:solidFill>
                  <a:srgbClr val="FF0000"/>
                </a:solidFill>
              </a:rPr>
              <a:t>Armv1 to Armv9,</a:t>
            </a:r>
            <a:r>
              <a:rPr lang="en-US" sz="1600">
                <a:solidFill>
                  <a:srgbClr val="000000"/>
                </a:solidFill>
              </a:rPr>
              <a:t> </a:t>
            </a:r>
          </a:p>
          <a:p>
            <a:pPr>
              <a:spcAft>
                <a:spcPts val="400"/>
              </a:spcAft>
            </a:pPr>
            <a:r>
              <a:rPr lang="en-US" sz="1600">
                <a:solidFill>
                  <a:srgbClr val="000000"/>
                </a:solidFill>
              </a:rPr>
              <a:t>      described in related releases of the Architecture Reference Manuals.</a:t>
            </a:r>
          </a:p>
          <a:p>
            <a:pPr marL="285750" indent="-285750">
              <a:buFont typeface="Arial" panose="020B0604020202020204" pitchFamily="34" charset="0"/>
              <a:buChar char="•"/>
            </a:pPr>
            <a:r>
              <a:rPr lang="en-US" sz="1600">
                <a:solidFill>
                  <a:srgbClr val="000000"/>
                </a:solidFill>
              </a:rPr>
              <a:t>The </a:t>
            </a:r>
            <a:r>
              <a:rPr lang="en-US" sz="1600">
                <a:solidFill>
                  <a:srgbClr val="0070C0"/>
                </a:solidFill>
              </a:rPr>
              <a:t>earliest versions </a:t>
            </a:r>
            <a:r>
              <a:rPr lang="en-US" sz="1600">
                <a:solidFill>
                  <a:srgbClr val="000000"/>
                </a:solidFill>
              </a:rPr>
              <a:t>(Armv1 and Armv2) provided an </a:t>
            </a:r>
            <a:r>
              <a:rPr lang="en-US" sz="1600">
                <a:solidFill>
                  <a:srgbClr val="0070C0"/>
                </a:solidFill>
              </a:rPr>
              <a:t>address range of only </a:t>
            </a:r>
          </a:p>
          <a:p>
            <a:r>
              <a:rPr lang="en-US" sz="1600">
                <a:solidFill>
                  <a:srgbClr val="0070C0"/>
                </a:solidFill>
              </a:rPr>
              <a:t>      26 bits yet</a:t>
            </a:r>
            <a:r>
              <a:rPr lang="en-US" sz="1600">
                <a:solidFill>
                  <a:srgbClr val="000000"/>
                </a:solidFill>
              </a:rPr>
              <a:t>, </a:t>
            </a:r>
            <a:r>
              <a:rPr lang="en-US" sz="1600">
                <a:solidFill>
                  <a:srgbClr val="0070C0"/>
                </a:solidFill>
              </a:rPr>
              <a:t>the first ISA version with 32 bit address range became the Armv3,</a:t>
            </a:r>
          </a:p>
          <a:p>
            <a:pPr>
              <a:spcAft>
                <a:spcPts val="400"/>
              </a:spcAft>
            </a:pPr>
            <a:r>
              <a:rPr lang="en-US" sz="1600">
                <a:solidFill>
                  <a:srgbClr val="0070C0"/>
                </a:solidFill>
              </a:rPr>
              <a:t>      first implemented in 1992.</a:t>
            </a:r>
          </a:p>
          <a:p>
            <a:pPr marL="285750" indent="-285750">
              <a:buFont typeface="Arial" panose="020B0604020202020204" pitchFamily="34" charset="0"/>
              <a:buChar char="•"/>
            </a:pPr>
            <a:r>
              <a:rPr lang="en-US" sz="1600">
                <a:solidFill>
                  <a:srgbClr val="000000"/>
                </a:solidFill>
              </a:rPr>
              <a:t>Arbitrarily, we consider the </a:t>
            </a:r>
            <a:r>
              <a:rPr lang="en-US" sz="1600">
                <a:solidFill>
                  <a:srgbClr val="0070C0"/>
                </a:solidFill>
              </a:rPr>
              <a:t>Armv3</a:t>
            </a:r>
            <a:r>
              <a:rPr lang="en-US" sz="1600">
                <a:solidFill>
                  <a:srgbClr val="000000"/>
                </a:solidFill>
              </a:rPr>
              <a:t> </a:t>
            </a:r>
            <a:r>
              <a:rPr lang="en-US" sz="1600">
                <a:solidFill>
                  <a:srgbClr val="0070C0"/>
                </a:solidFill>
              </a:rPr>
              <a:t>ISA </a:t>
            </a:r>
            <a:r>
              <a:rPr lang="en-US" sz="1600">
                <a:solidFill>
                  <a:srgbClr val="000000"/>
                </a:solidFill>
              </a:rPr>
              <a:t>as </a:t>
            </a:r>
            <a:r>
              <a:rPr lang="en-US" sz="1600">
                <a:solidFill>
                  <a:srgbClr val="FF0000"/>
                </a:solidFill>
              </a:rPr>
              <a:t>ARM’s basic ISA</a:t>
            </a:r>
            <a:r>
              <a:rPr lang="en-US" sz="1600">
                <a:solidFill>
                  <a:srgbClr val="000000"/>
                </a:solidFill>
              </a:rPr>
              <a:t> and discuss its</a:t>
            </a:r>
          </a:p>
          <a:p>
            <a:r>
              <a:rPr lang="en-US" sz="1600">
                <a:solidFill>
                  <a:srgbClr val="000000"/>
                </a:solidFill>
              </a:rPr>
              <a:t>      </a:t>
            </a:r>
            <a:r>
              <a:rPr lang="hu-HU" sz="1600">
                <a:solidFill>
                  <a:srgbClr val="000000"/>
                </a:solidFill>
              </a:rPr>
              <a:t> </a:t>
            </a:r>
            <a:r>
              <a:rPr lang="en-US" sz="1600">
                <a:solidFill>
                  <a:srgbClr val="000000"/>
                </a:solidFill>
              </a:rPr>
              <a:t>evolution.</a:t>
            </a:r>
          </a:p>
        </p:txBody>
      </p:sp>
      <p:sp>
        <p:nvSpPr>
          <p:cNvPr id="9" name="TextBox 8"/>
          <p:cNvSpPr txBox="1"/>
          <p:nvPr/>
        </p:nvSpPr>
        <p:spPr>
          <a:xfrm>
            <a:off x="74908" y="4645872"/>
            <a:ext cx="3956148" cy="369332"/>
          </a:xfrm>
          <a:prstGeom prst="rect">
            <a:avLst/>
          </a:prstGeom>
          <a:noFill/>
        </p:spPr>
        <p:txBody>
          <a:bodyPr wrap="none" rtlCol="0">
            <a:spAutoFit/>
          </a:bodyPr>
          <a:lstStyle/>
          <a:p>
            <a:r>
              <a:rPr lang="en-US">
                <a:solidFill>
                  <a:srgbClr val="333399"/>
                </a:solidFill>
              </a:rPr>
              <a:t>Key features of ARM’s basic ISA </a:t>
            </a:r>
          </a:p>
        </p:txBody>
      </p:sp>
      <p:sp>
        <p:nvSpPr>
          <p:cNvPr id="12" name="Rounded Rectangle 11"/>
          <p:cNvSpPr/>
          <p:nvPr/>
        </p:nvSpPr>
        <p:spPr bwMode="auto">
          <a:xfrm>
            <a:off x="-18509" y="5023709"/>
            <a:ext cx="9162510" cy="1512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3" name="TextBox 12"/>
          <p:cNvSpPr txBox="1"/>
          <p:nvPr/>
        </p:nvSpPr>
        <p:spPr>
          <a:xfrm>
            <a:off x="225954" y="5070167"/>
            <a:ext cx="8981561" cy="1451679"/>
          </a:xfrm>
          <a:prstGeom prst="rect">
            <a:avLst/>
          </a:prstGeom>
          <a:noFill/>
        </p:spPr>
        <p:txBody>
          <a:bodyPr wrap="none" rtlCol="0">
            <a:spAutoFit/>
          </a:bodyPr>
          <a:lstStyle/>
          <a:p>
            <a:pPr marL="285750" indent="-285750">
              <a:buFont typeface="Arial" panose="020B0604020202020204" pitchFamily="34" charset="0"/>
              <a:buChar char="•"/>
            </a:pPr>
            <a:r>
              <a:rPr lang="en-US" sz="1600">
                <a:solidFill>
                  <a:srgbClr val="000000"/>
                </a:solidFill>
              </a:rPr>
              <a:t>It is a straightforward </a:t>
            </a:r>
            <a:r>
              <a:rPr lang="en-US" sz="1600">
                <a:solidFill>
                  <a:srgbClr val="FF0000"/>
                </a:solidFill>
              </a:rPr>
              <a:t>32-bit RISC ISA, </a:t>
            </a:r>
            <a:r>
              <a:rPr lang="hu-HU" sz="1600" err="1"/>
              <a:t>capable</a:t>
            </a:r>
            <a:r>
              <a:rPr lang="hu-HU" sz="1600"/>
              <a:t> </a:t>
            </a:r>
            <a:r>
              <a:rPr lang="en-US" sz="1600"/>
              <a:t>of</a:t>
            </a:r>
            <a:r>
              <a:rPr lang="hu-HU" sz="1600"/>
              <a:t> </a:t>
            </a:r>
            <a:r>
              <a:rPr lang="hu-HU" sz="1600" err="1"/>
              <a:t>process</a:t>
            </a:r>
            <a:r>
              <a:rPr lang="en-US" sz="1600" err="1"/>
              <a:t>ing</a:t>
            </a:r>
            <a:r>
              <a:rPr lang="en-US" sz="1600">
                <a:solidFill>
                  <a:srgbClr val="000000"/>
                </a:solidFill>
              </a:rPr>
              <a:t> only </a:t>
            </a:r>
            <a:r>
              <a:rPr lang="en-US" sz="1600">
                <a:solidFill>
                  <a:srgbClr val="FF0000"/>
                </a:solidFill>
              </a:rPr>
              <a:t>32-bit scalar FX</a:t>
            </a:r>
          </a:p>
          <a:p>
            <a:pPr>
              <a:spcAft>
                <a:spcPts val="600"/>
              </a:spcAft>
            </a:pPr>
            <a:r>
              <a:rPr lang="en-US" sz="1600">
                <a:solidFill>
                  <a:srgbClr val="FF0000"/>
                </a:solidFill>
              </a:rPr>
              <a:t>      and logical</a:t>
            </a:r>
            <a:r>
              <a:rPr lang="hu-HU" sz="1600">
                <a:solidFill>
                  <a:srgbClr val="FF0000"/>
                </a:solidFill>
              </a:rPr>
              <a:t> </a:t>
            </a:r>
            <a:r>
              <a:rPr lang="en-US" sz="1600">
                <a:solidFill>
                  <a:srgbClr val="FF0000"/>
                </a:solidFill>
              </a:rPr>
              <a:t>data, </a:t>
            </a:r>
            <a:r>
              <a:rPr lang="en-US" sz="1600"/>
              <a:t>as it mainly aimed at embedded microcontrollers.</a:t>
            </a:r>
          </a:p>
          <a:p>
            <a:pPr marL="285750" indent="-285750">
              <a:spcAft>
                <a:spcPts val="400"/>
              </a:spcAft>
              <a:buFont typeface="Arial" panose="020B0604020202020204" pitchFamily="34" charset="0"/>
              <a:buChar char="•"/>
            </a:pPr>
            <a:r>
              <a:rPr lang="en-US" sz="1600">
                <a:solidFill>
                  <a:srgbClr val="000000"/>
                </a:solidFill>
              </a:rPr>
              <a:t>The ISA provides </a:t>
            </a:r>
            <a:r>
              <a:rPr lang="en-US" sz="1600">
                <a:solidFill>
                  <a:srgbClr val="0070C0"/>
                </a:solidFill>
              </a:rPr>
              <a:t>16 32-bit registers</a:t>
            </a:r>
            <a:r>
              <a:rPr lang="en-US" sz="1600">
                <a:solidFill>
                  <a:srgbClr val="000000"/>
                </a:solidFill>
              </a:rPr>
              <a:t>, called the </a:t>
            </a:r>
            <a:r>
              <a:rPr lang="en-US" sz="1600">
                <a:solidFill>
                  <a:srgbClr val="FF0000"/>
                </a:solidFill>
              </a:rPr>
              <a:t>core registers</a:t>
            </a:r>
            <a:r>
              <a:rPr lang="en-US" sz="1600">
                <a:solidFill>
                  <a:srgbClr val="000000"/>
                </a:solidFill>
              </a:rPr>
              <a:t>.</a:t>
            </a:r>
          </a:p>
          <a:p>
            <a:pPr>
              <a:buClr>
                <a:schemeClr val="tx1"/>
              </a:buClr>
            </a:pPr>
            <a:r>
              <a:rPr lang="en-US" sz="1600">
                <a:solidFill>
                  <a:srgbClr val="0070C0"/>
                </a:solidFill>
              </a:rPr>
              <a:t>    13</a:t>
            </a:r>
            <a:r>
              <a:rPr lang="en-US" sz="1600">
                <a:solidFill>
                  <a:srgbClr val="0000FF"/>
                </a:solidFill>
              </a:rPr>
              <a:t> </a:t>
            </a:r>
            <a:r>
              <a:rPr lang="en-US" sz="1600">
                <a:solidFill>
                  <a:srgbClr val="000000"/>
                </a:solidFill>
              </a:rPr>
              <a:t>out of them are used as</a:t>
            </a:r>
            <a:r>
              <a:rPr lang="en-US" sz="1600">
                <a:solidFill>
                  <a:srgbClr val="0070C0"/>
                </a:solidFill>
              </a:rPr>
              <a:t> </a:t>
            </a:r>
            <a:r>
              <a:rPr lang="en-US" sz="1600">
                <a:solidFill>
                  <a:srgbClr val="FF0000"/>
                </a:solidFill>
              </a:rPr>
              <a:t>general purpose registers (GPRs)</a:t>
            </a:r>
            <a:r>
              <a:rPr lang="en-US" sz="1600">
                <a:solidFill>
                  <a:srgbClr val="000000"/>
                </a:solidFill>
              </a:rPr>
              <a:t>,</a:t>
            </a:r>
            <a:r>
              <a:rPr lang="en-US" sz="1600">
                <a:solidFill>
                  <a:srgbClr val="0070C0"/>
                </a:solidFill>
              </a:rPr>
              <a:t> </a:t>
            </a:r>
            <a:r>
              <a:rPr lang="en-US" sz="1600" err="1">
                <a:solidFill>
                  <a:srgbClr val="0070C0"/>
                </a:solidFill>
              </a:rPr>
              <a:t>th</a:t>
            </a:r>
            <a:r>
              <a:rPr lang="hu-HU" sz="1600">
                <a:solidFill>
                  <a:srgbClr val="0070C0"/>
                </a:solidFill>
              </a:rPr>
              <a:t>e remaining three</a:t>
            </a:r>
          </a:p>
          <a:p>
            <a:pPr>
              <a:buClr>
                <a:schemeClr val="tx1"/>
              </a:buClr>
            </a:pPr>
            <a:r>
              <a:rPr lang="hu-HU" sz="1600">
                <a:solidFill>
                  <a:srgbClr val="0070C0"/>
                </a:solidFill>
              </a:rPr>
              <a:t>     </a:t>
            </a:r>
            <a:r>
              <a:rPr lang="en-US" sz="1600">
                <a:solidFill>
                  <a:srgbClr val="0070C0"/>
                </a:solidFill>
              </a:rPr>
              <a:t>  are dedicated</a:t>
            </a:r>
            <a:r>
              <a:rPr lang="en-US" sz="1600">
                <a:solidFill>
                  <a:srgbClr val="000000"/>
                </a:solidFill>
              </a:rPr>
              <a:t>.</a:t>
            </a:r>
          </a:p>
        </p:txBody>
      </p:sp>
    </p:spTree>
    <p:extLst>
      <p:ext uri="{BB962C8B-B14F-4D97-AF65-F5344CB8AC3E}">
        <p14:creationId xmlns:p14="http://schemas.microsoft.com/office/powerpoint/2010/main" val="2582236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t>2.1 Overview of the evolution of the Arm ISA </a:t>
            </a:r>
            <a:r>
              <a:rPr lang="hu-HU" sz="1700" dirty="0"/>
              <a:t>(</a:t>
            </a:r>
            <a:r>
              <a:rPr lang="en-US" sz="1700" dirty="0"/>
              <a:t>13</a:t>
            </a:r>
            <a:r>
              <a:rPr lang="hu-HU" sz="1700" dirty="0"/>
              <a:t>)</a:t>
            </a:r>
            <a:endParaRPr lang="en-US" sz="1700" dirty="0"/>
          </a:p>
        </p:txBody>
      </p:sp>
      <p:sp>
        <p:nvSpPr>
          <p:cNvPr id="3" name="TextBox 2"/>
          <p:cNvSpPr txBox="1"/>
          <p:nvPr/>
        </p:nvSpPr>
        <p:spPr>
          <a:xfrm>
            <a:off x="71438" y="440668"/>
            <a:ext cx="8132690" cy="369332"/>
          </a:xfrm>
          <a:prstGeom prst="rect">
            <a:avLst/>
          </a:prstGeom>
          <a:noFill/>
        </p:spPr>
        <p:txBody>
          <a:bodyPr wrap="square" rtlCol="0">
            <a:spAutoFit/>
          </a:bodyPr>
          <a:lstStyle/>
          <a:p>
            <a:r>
              <a:rPr lang="en-US" spc="-30">
                <a:solidFill>
                  <a:schemeClr val="accent6"/>
                </a:solidFill>
                <a:latin typeface="Verdana" panose="020B0604030504040204" pitchFamily="34" charset="0"/>
                <a:ea typeface="Verdana" panose="020B0604030504040204" pitchFamily="34" charset="0"/>
              </a:rPr>
              <a:t>Summing up key issues of the overview of extending the Arm ISA (2)</a:t>
            </a:r>
            <a:endParaRPr lang="en-US"/>
          </a:p>
        </p:txBody>
      </p:sp>
      <p:sp>
        <p:nvSpPr>
          <p:cNvPr id="4" name="TextBox 3"/>
          <p:cNvSpPr txBox="1"/>
          <p:nvPr/>
        </p:nvSpPr>
        <p:spPr>
          <a:xfrm>
            <a:off x="71438" y="791416"/>
            <a:ext cx="5462714" cy="369332"/>
          </a:xfrm>
          <a:prstGeom prst="rect">
            <a:avLst/>
          </a:prstGeom>
          <a:noFill/>
        </p:spPr>
        <p:txBody>
          <a:bodyPr wrap="none" rtlCol="0">
            <a:spAutoFit/>
          </a:bodyPr>
          <a:lstStyle/>
          <a:p>
            <a:r>
              <a:rPr lang="en-GB">
                <a:solidFill>
                  <a:schemeClr val="accent6"/>
                </a:solidFill>
              </a:rPr>
              <a:t>Changing focus of the ARM ISA extensions -1</a:t>
            </a:r>
          </a:p>
        </p:txBody>
      </p:sp>
      <p:sp>
        <p:nvSpPr>
          <p:cNvPr id="11" name="Rounded Rectangle 10"/>
          <p:cNvSpPr/>
          <p:nvPr/>
        </p:nvSpPr>
        <p:spPr bwMode="auto">
          <a:xfrm>
            <a:off x="-2380" y="1283853"/>
            <a:ext cx="9144000" cy="1152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2" name="TextBox 11"/>
          <p:cNvSpPr txBox="1"/>
          <p:nvPr/>
        </p:nvSpPr>
        <p:spPr>
          <a:xfrm>
            <a:off x="242105" y="1283853"/>
            <a:ext cx="9142503" cy="1154162"/>
          </a:xfrm>
          <a:prstGeom prst="rect">
            <a:avLst/>
          </a:prstGeom>
          <a:noFill/>
        </p:spPr>
        <p:txBody>
          <a:bodyPr wrap="none" rtlCol="0">
            <a:spAutoFit/>
          </a:bodyPr>
          <a:lstStyle/>
          <a:p>
            <a:pPr marL="285750" indent="-285750">
              <a:buFont typeface="Arial" panose="020B0604020202020204" pitchFamily="34" charset="0"/>
              <a:buChar char="•"/>
            </a:pPr>
            <a:r>
              <a:rPr lang="en-GB" sz="1600"/>
              <a:t>As ARM’s </a:t>
            </a:r>
            <a:r>
              <a:rPr lang="en-GB" sz="1600">
                <a:solidFill>
                  <a:srgbClr val="0070C0"/>
                </a:solidFill>
              </a:rPr>
              <a:t>early (26/32-bit) processors </a:t>
            </a:r>
            <a:r>
              <a:rPr lang="en-GB" sz="1600"/>
              <a:t>were mostly used </a:t>
            </a:r>
            <a:r>
              <a:rPr lang="en-GB" sz="1600">
                <a:solidFill>
                  <a:srgbClr val="FF0000"/>
                </a:solidFill>
              </a:rPr>
              <a:t>in embedded applications</a:t>
            </a:r>
            <a:r>
              <a:rPr lang="en-GB" sz="1600"/>
              <a:t>,</a:t>
            </a:r>
          </a:p>
          <a:p>
            <a:pPr>
              <a:spcAft>
                <a:spcPts val="600"/>
              </a:spcAft>
            </a:pPr>
            <a:r>
              <a:rPr lang="en-GB" sz="1600"/>
              <a:t>      the </a:t>
            </a:r>
            <a:r>
              <a:rPr lang="en-GB" sz="1600">
                <a:solidFill>
                  <a:srgbClr val="0070C0"/>
                </a:solidFill>
              </a:rPr>
              <a:t>code size </a:t>
            </a:r>
            <a:r>
              <a:rPr lang="en-GB" sz="1600"/>
              <a:t>and the </a:t>
            </a:r>
            <a:r>
              <a:rPr lang="en-GB" sz="1600">
                <a:solidFill>
                  <a:srgbClr val="0070C0"/>
                </a:solidFill>
              </a:rPr>
              <a:t>execution speed of bytecodes </a:t>
            </a:r>
            <a:r>
              <a:rPr lang="en-GB" sz="1600"/>
              <a:t>were of importance.</a:t>
            </a:r>
          </a:p>
          <a:p>
            <a:r>
              <a:rPr lang="en-GB" sz="1600"/>
              <a:t>    This motivated ARM to introduce early enhancements </a:t>
            </a:r>
            <a:r>
              <a:rPr lang="en-GB" sz="1600">
                <a:solidFill>
                  <a:srgbClr val="FF0000"/>
                </a:solidFill>
              </a:rPr>
              <a:t>to reduce code size and</a:t>
            </a:r>
          </a:p>
          <a:p>
            <a:pPr>
              <a:spcAft>
                <a:spcPts val="600"/>
              </a:spcAft>
            </a:pPr>
            <a:r>
              <a:rPr lang="en-GB" sz="1600">
                <a:solidFill>
                  <a:srgbClr val="FF0000"/>
                </a:solidFill>
              </a:rPr>
              <a:t>     speed up the execution of bytecodes, </a:t>
            </a:r>
            <a:r>
              <a:rPr lang="en-GB" sz="1600"/>
              <a:t>not discussed in this Section.</a:t>
            </a:r>
          </a:p>
        </p:txBody>
      </p:sp>
      <p:sp>
        <p:nvSpPr>
          <p:cNvPr id="13" name="Rounded Rectangle 12"/>
          <p:cNvSpPr/>
          <p:nvPr/>
        </p:nvSpPr>
        <p:spPr bwMode="auto">
          <a:xfrm>
            <a:off x="492" y="2494796"/>
            <a:ext cx="9143507" cy="1386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4" name="TextBox 13"/>
          <p:cNvSpPr txBox="1"/>
          <p:nvPr/>
        </p:nvSpPr>
        <p:spPr>
          <a:xfrm>
            <a:off x="242105" y="2517167"/>
            <a:ext cx="8962454" cy="1400383"/>
          </a:xfrm>
          <a:prstGeom prst="rect">
            <a:avLst/>
          </a:prstGeom>
          <a:noFill/>
        </p:spPr>
        <p:txBody>
          <a:bodyPr wrap="none" rtlCol="0">
            <a:spAutoFit/>
          </a:bodyPr>
          <a:lstStyle/>
          <a:p>
            <a:pPr marL="285750" indent="-285750">
              <a:buFont typeface="Arial" panose="020B0604020202020204" pitchFamily="34" charset="0"/>
              <a:buChar char="•"/>
            </a:pPr>
            <a:r>
              <a:rPr lang="en-GB" sz="1600">
                <a:solidFill>
                  <a:srgbClr val="0070C0"/>
                </a:solidFill>
              </a:rPr>
              <a:t>Next,</a:t>
            </a:r>
            <a:r>
              <a:rPr lang="en-GB" sz="1600"/>
              <a:t> in the early 2000’s ARM processors found their way more and more</a:t>
            </a:r>
          </a:p>
          <a:p>
            <a:r>
              <a:rPr lang="en-GB" sz="1600"/>
              <a:t>      into </a:t>
            </a:r>
            <a:r>
              <a:rPr lang="en-GB" sz="1600">
                <a:solidFill>
                  <a:srgbClr val="FF0000"/>
                </a:solidFill>
              </a:rPr>
              <a:t>mobiles </a:t>
            </a:r>
            <a:r>
              <a:rPr lang="en-GB" sz="1600"/>
              <a:t>where </a:t>
            </a:r>
            <a:r>
              <a:rPr lang="en-GB" sz="1600">
                <a:solidFill>
                  <a:srgbClr val="0070C0"/>
                </a:solidFill>
              </a:rPr>
              <a:t>more general workloads </a:t>
            </a:r>
            <a:r>
              <a:rPr lang="en-GB" sz="1600"/>
              <a:t>were common, including graphics </a:t>
            </a:r>
          </a:p>
          <a:p>
            <a:pPr>
              <a:spcAft>
                <a:spcPts val="600"/>
              </a:spcAft>
            </a:pPr>
            <a:r>
              <a:rPr lang="en-GB" sz="1600"/>
              <a:t>      processing. </a:t>
            </a:r>
          </a:p>
          <a:p>
            <a:r>
              <a:rPr lang="en-GB" sz="1600"/>
              <a:t>    </a:t>
            </a:r>
            <a:r>
              <a:rPr lang="en-GB" sz="1600" spc="-20"/>
              <a:t>This was the reason for </a:t>
            </a:r>
            <a:r>
              <a:rPr lang="en-GB" sz="1600" spc="-20">
                <a:solidFill>
                  <a:srgbClr val="FF0000"/>
                </a:solidFill>
              </a:rPr>
              <a:t>enhancing compute capabilities </a:t>
            </a:r>
            <a:r>
              <a:rPr lang="en-GB" sz="1600" spc="-20"/>
              <a:t>by FP and SIMD processing,</a:t>
            </a:r>
          </a:p>
          <a:p>
            <a:r>
              <a:rPr lang="en-GB" sz="1600"/>
              <a:t>      and also by security improvements.</a:t>
            </a:r>
          </a:p>
        </p:txBody>
      </p:sp>
      <p:sp>
        <p:nvSpPr>
          <p:cNvPr id="15" name="Rounded Rectangle 14"/>
          <p:cNvSpPr/>
          <p:nvPr/>
        </p:nvSpPr>
        <p:spPr bwMode="auto">
          <a:xfrm>
            <a:off x="16870" y="3947010"/>
            <a:ext cx="9117012" cy="126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8" name="TextBox 17"/>
          <p:cNvSpPr txBox="1"/>
          <p:nvPr/>
        </p:nvSpPr>
        <p:spPr>
          <a:xfrm>
            <a:off x="248166" y="3970788"/>
            <a:ext cx="9005414" cy="1400383"/>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rgbClr val="0070C0"/>
                </a:solidFill>
              </a:rPr>
              <a:t>The </a:t>
            </a:r>
            <a:r>
              <a:rPr lang="en-GB" sz="1600" dirty="0">
                <a:solidFill>
                  <a:srgbClr val="FF0000"/>
                </a:solidFill>
              </a:rPr>
              <a:t>Armv7</a:t>
            </a:r>
            <a:r>
              <a:rPr lang="en-GB" sz="1600" dirty="0">
                <a:solidFill>
                  <a:srgbClr val="0070C0"/>
                </a:solidFill>
              </a:rPr>
              <a:t> (2005) and especially the </a:t>
            </a:r>
            <a:r>
              <a:rPr lang="en-GB" sz="1600" dirty="0">
                <a:solidFill>
                  <a:srgbClr val="FF0000"/>
                </a:solidFill>
              </a:rPr>
              <a:t>Armv8</a:t>
            </a:r>
            <a:r>
              <a:rPr lang="en-GB" sz="1600" dirty="0">
                <a:solidFill>
                  <a:srgbClr val="0070C0"/>
                </a:solidFill>
              </a:rPr>
              <a:t> (2011) ISA releases were major</a:t>
            </a:r>
          </a:p>
          <a:p>
            <a:pPr>
              <a:spcAft>
                <a:spcPts val="600"/>
              </a:spcAft>
            </a:pPr>
            <a:r>
              <a:rPr lang="en-GB" sz="1600" dirty="0">
                <a:solidFill>
                  <a:srgbClr val="0070C0"/>
                </a:solidFill>
              </a:rPr>
              <a:t>      contributions to this move.</a:t>
            </a:r>
          </a:p>
          <a:p>
            <a:pPr marL="285750" indent="-285750">
              <a:buFont typeface="Arial" panose="020B0604020202020204" pitchFamily="34" charset="0"/>
              <a:buChar char="•"/>
            </a:pPr>
            <a:r>
              <a:rPr lang="en-US" sz="1600" spc="-60" dirty="0"/>
              <a:t>ARM announced the </a:t>
            </a:r>
            <a:r>
              <a:rPr lang="en-US" sz="1600" spc="-60" dirty="0">
                <a:solidFill>
                  <a:srgbClr val="FF0000"/>
                </a:solidFill>
              </a:rPr>
              <a:t>Armv7 ISA </a:t>
            </a:r>
            <a:r>
              <a:rPr lang="en-US" sz="1600" spc="-60" dirty="0"/>
              <a:t>release in </a:t>
            </a:r>
            <a:r>
              <a:rPr lang="en-US" sz="1600" spc="-60" dirty="0">
                <a:solidFill>
                  <a:srgbClr val="0070C0"/>
                </a:solidFill>
              </a:rPr>
              <a:t>2004</a:t>
            </a:r>
            <a:r>
              <a:rPr lang="en-US" sz="1600" spc="-60" dirty="0"/>
              <a:t> and along with it the </a:t>
            </a:r>
            <a:r>
              <a:rPr lang="en-US" sz="1600" spc="-60" dirty="0">
                <a:solidFill>
                  <a:srgbClr val="FF0000"/>
                </a:solidFill>
              </a:rPr>
              <a:t>Cortex Family</a:t>
            </a:r>
          </a:p>
          <a:p>
            <a:r>
              <a:rPr lang="en-US" sz="1600" spc="-90" dirty="0">
                <a:solidFill>
                  <a:srgbClr val="FF0000"/>
                </a:solidFill>
              </a:rPr>
              <a:t>       </a:t>
            </a:r>
            <a:r>
              <a:rPr lang="en-US" sz="1600" spc="-90" dirty="0"/>
              <a:t>of </a:t>
            </a:r>
            <a:r>
              <a:rPr lang="en-US" sz="1600" spc="-90" dirty="0">
                <a:solidFill>
                  <a:srgbClr val="0070C0"/>
                </a:solidFill>
              </a:rPr>
              <a:t>CPU cores, these processors became the workhorse for mobile processors of the 2000’s</a:t>
            </a:r>
            <a:r>
              <a:rPr lang="en-US" sz="1600" spc="-90" dirty="0"/>
              <a:t>.</a:t>
            </a:r>
          </a:p>
          <a:p>
            <a:endParaRPr lang="en-US" sz="1600" dirty="0"/>
          </a:p>
        </p:txBody>
      </p:sp>
    </p:spTree>
    <p:extLst>
      <p:ext uri="{BB962C8B-B14F-4D97-AF65-F5344CB8AC3E}">
        <p14:creationId xmlns:p14="http://schemas.microsoft.com/office/powerpoint/2010/main" val="4041734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t>2.1 Overview of the evolution of the Arm ISA </a:t>
            </a:r>
            <a:r>
              <a:rPr lang="hu-HU" sz="1700" dirty="0"/>
              <a:t>(</a:t>
            </a:r>
            <a:r>
              <a:rPr lang="en-US" sz="1700" dirty="0"/>
              <a:t>14</a:t>
            </a:r>
            <a:r>
              <a:rPr lang="hu-HU" sz="1700" dirty="0"/>
              <a:t>)</a:t>
            </a:r>
            <a:endParaRPr lang="en-US" sz="1700" dirty="0"/>
          </a:p>
        </p:txBody>
      </p:sp>
      <p:sp>
        <p:nvSpPr>
          <p:cNvPr id="5" name="TextBox 4"/>
          <p:cNvSpPr txBox="1"/>
          <p:nvPr/>
        </p:nvSpPr>
        <p:spPr>
          <a:xfrm>
            <a:off x="71438" y="440668"/>
            <a:ext cx="8132690" cy="369332"/>
          </a:xfrm>
          <a:prstGeom prst="rect">
            <a:avLst/>
          </a:prstGeom>
          <a:noFill/>
        </p:spPr>
        <p:txBody>
          <a:bodyPr wrap="square" rtlCol="0">
            <a:spAutoFit/>
          </a:bodyPr>
          <a:lstStyle/>
          <a:p>
            <a:r>
              <a:rPr lang="en-US" spc="-30" dirty="0">
                <a:solidFill>
                  <a:schemeClr val="accent6"/>
                </a:solidFill>
                <a:latin typeface="Verdana" panose="020B0604030504040204" pitchFamily="34" charset="0"/>
                <a:ea typeface="Verdana" panose="020B0604030504040204" pitchFamily="34" charset="0"/>
              </a:rPr>
              <a:t>Summing up key issues of the overview of extending the Arm ISA (3)</a:t>
            </a:r>
            <a:endParaRPr lang="en-US" dirty="0"/>
          </a:p>
        </p:txBody>
      </p:sp>
      <p:sp>
        <p:nvSpPr>
          <p:cNvPr id="6" name="TextBox 5"/>
          <p:cNvSpPr txBox="1"/>
          <p:nvPr/>
        </p:nvSpPr>
        <p:spPr>
          <a:xfrm>
            <a:off x="71438" y="791416"/>
            <a:ext cx="5610190" cy="369332"/>
          </a:xfrm>
          <a:prstGeom prst="rect">
            <a:avLst/>
          </a:prstGeom>
          <a:noFill/>
        </p:spPr>
        <p:txBody>
          <a:bodyPr wrap="none" rtlCol="0">
            <a:spAutoFit/>
          </a:bodyPr>
          <a:lstStyle/>
          <a:p>
            <a:r>
              <a:rPr lang="en-GB" dirty="0">
                <a:solidFill>
                  <a:schemeClr val="accent6"/>
                </a:solidFill>
              </a:rPr>
              <a:t>Changing focus of the ARM ISA extensions -2</a:t>
            </a:r>
          </a:p>
        </p:txBody>
      </p:sp>
      <p:sp>
        <p:nvSpPr>
          <p:cNvPr id="7" name="Rounded Rectangle 6"/>
          <p:cNvSpPr/>
          <p:nvPr/>
        </p:nvSpPr>
        <p:spPr bwMode="auto">
          <a:xfrm>
            <a:off x="7245" y="3644636"/>
            <a:ext cx="9144000" cy="230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242105" y="3698054"/>
            <a:ext cx="8926931" cy="2215991"/>
          </a:xfrm>
          <a:prstGeom prst="rect">
            <a:avLst/>
          </a:prstGeom>
          <a:noFill/>
        </p:spPr>
        <p:txBody>
          <a:bodyPr wrap="none" rtlCol="0">
            <a:spAutoFit/>
          </a:bodyPr>
          <a:lstStyle/>
          <a:p>
            <a:pPr marL="285750" indent="-285750">
              <a:buFont typeface="Arial" panose="020B0604020202020204" pitchFamily="34" charset="0"/>
              <a:buChar char="•"/>
            </a:pPr>
            <a:r>
              <a:rPr lang="en-GB" sz="1600">
                <a:solidFill>
                  <a:srgbClr val="0070C0"/>
                </a:solidFill>
              </a:rPr>
              <a:t>The last phase </a:t>
            </a:r>
            <a:r>
              <a:rPr lang="en-GB" sz="1600"/>
              <a:t>of the ISA evolution is mainly connected to the </a:t>
            </a:r>
            <a:r>
              <a:rPr lang="en-GB" sz="1600">
                <a:solidFill>
                  <a:srgbClr val="FF0000"/>
                </a:solidFill>
              </a:rPr>
              <a:t>Armv9 </a:t>
            </a:r>
            <a:r>
              <a:rPr lang="en-GB" sz="1600">
                <a:solidFill>
                  <a:srgbClr val="0070C0"/>
                </a:solidFill>
              </a:rPr>
              <a:t>release</a:t>
            </a:r>
            <a:r>
              <a:rPr lang="en-GB" sz="1600"/>
              <a:t>,</a:t>
            </a:r>
          </a:p>
          <a:p>
            <a:pPr>
              <a:spcAft>
                <a:spcPts val="600"/>
              </a:spcAft>
            </a:pPr>
            <a:r>
              <a:rPr lang="en-GB" sz="1600"/>
              <a:t>      revealed in 2021.</a:t>
            </a:r>
          </a:p>
          <a:p>
            <a:r>
              <a:rPr lang="en-GB" sz="1600">
                <a:solidFill>
                  <a:srgbClr val="0070C0"/>
                </a:solidFill>
              </a:rPr>
              <a:t>    </a:t>
            </a:r>
            <a:r>
              <a:rPr lang="en-GB" sz="1600"/>
              <a:t>In this phase of the evolution, </a:t>
            </a:r>
            <a:r>
              <a:rPr lang="en-GB" sz="1600">
                <a:solidFill>
                  <a:srgbClr val="FF0000"/>
                </a:solidFill>
              </a:rPr>
              <a:t>performance and security remained the dominant </a:t>
            </a:r>
          </a:p>
          <a:p>
            <a:r>
              <a:rPr lang="en-GB" sz="1600">
                <a:solidFill>
                  <a:srgbClr val="FF0000"/>
                </a:solidFill>
              </a:rPr>
              <a:t>       aspects and </a:t>
            </a:r>
            <a:r>
              <a:rPr lang="en-GB" sz="1600" spc="-60">
                <a:solidFill>
                  <a:srgbClr val="FF0000"/>
                </a:solidFill>
              </a:rPr>
              <a:t>motivations </a:t>
            </a:r>
            <a:r>
              <a:rPr lang="en-GB" sz="1600" spc="-60"/>
              <a:t>to introduce further enhancements to compute capabilities, </a:t>
            </a:r>
          </a:p>
          <a:p>
            <a:r>
              <a:rPr lang="en-GB" sz="1600"/>
              <a:t>       like the SVE/SVE2 extension or extensions to security, such as the Confidential</a:t>
            </a:r>
          </a:p>
          <a:p>
            <a:pPr>
              <a:spcAft>
                <a:spcPts val="600"/>
              </a:spcAft>
            </a:pPr>
            <a:r>
              <a:rPr lang="en-GB" sz="1600"/>
              <a:t>       Compute Architecture or the Memory Tagging Extension, to be discussed later. </a:t>
            </a:r>
          </a:p>
          <a:p>
            <a:pPr marL="285750" indent="-285750">
              <a:buFont typeface="Arial" panose="020B0604020202020204" pitchFamily="34" charset="0"/>
              <a:buChar char="•"/>
            </a:pPr>
            <a:r>
              <a:rPr lang="en-GB" sz="1600"/>
              <a:t> At the same time early aspects, like </a:t>
            </a:r>
            <a:r>
              <a:rPr lang="en-GB" sz="1600">
                <a:solidFill>
                  <a:srgbClr val="0070C0"/>
                </a:solidFill>
              </a:rPr>
              <a:t>reducing code size and speeding up the</a:t>
            </a:r>
          </a:p>
          <a:p>
            <a:r>
              <a:rPr lang="en-GB" sz="1600">
                <a:solidFill>
                  <a:srgbClr val="0070C0"/>
                </a:solidFill>
              </a:rPr>
              <a:t>       execution of  bytecodes</a:t>
            </a:r>
            <a:r>
              <a:rPr lang="en-GB" sz="1600"/>
              <a:t> became pointless and their support was </a:t>
            </a:r>
            <a:r>
              <a:rPr lang="en-GB" sz="1600">
                <a:solidFill>
                  <a:srgbClr val="0070C0"/>
                </a:solidFill>
              </a:rPr>
              <a:t>dropped.</a:t>
            </a:r>
            <a:endParaRPr lang="en-GB" sz="1600"/>
          </a:p>
        </p:txBody>
      </p:sp>
      <p:sp>
        <p:nvSpPr>
          <p:cNvPr id="9" name="Rounded Rectangle 8"/>
          <p:cNvSpPr/>
          <p:nvPr/>
        </p:nvSpPr>
        <p:spPr bwMode="auto">
          <a:xfrm>
            <a:off x="-21023" y="1245282"/>
            <a:ext cx="9144000" cy="2220231"/>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0" name="TextBox 9"/>
          <p:cNvSpPr txBox="1"/>
          <p:nvPr/>
        </p:nvSpPr>
        <p:spPr>
          <a:xfrm>
            <a:off x="277129" y="1245282"/>
            <a:ext cx="8634415" cy="584775"/>
          </a:xfrm>
          <a:prstGeom prst="rect">
            <a:avLst/>
          </a:prstGeom>
          <a:noFill/>
        </p:spPr>
        <p:txBody>
          <a:bodyPr wrap="none" rtlCol="0">
            <a:spAutoFit/>
          </a:bodyPr>
          <a:lstStyle/>
          <a:p>
            <a:pPr marL="285750" indent="-285750">
              <a:buFont typeface="Arial" panose="020B0604020202020204" pitchFamily="34" charset="0"/>
              <a:buChar char="•"/>
            </a:pPr>
            <a:r>
              <a:rPr lang="en-US" sz="1600"/>
              <a:t>Along with the </a:t>
            </a:r>
            <a:r>
              <a:rPr lang="en-US" sz="1600">
                <a:solidFill>
                  <a:srgbClr val="FF0000"/>
                </a:solidFill>
              </a:rPr>
              <a:t>Armv8 </a:t>
            </a:r>
            <a:r>
              <a:rPr lang="en-US" sz="1600"/>
              <a:t>ISA revision ARM opened the way for </a:t>
            </a:r>
            <a:r>
              <a:rPr lang="en-US" sz="1600">
                <a:solidFill>
                  <a:srgbClr val="FF0000"/>
                </a:solidFill>
              </a:rPr>
              <a:t>64-bit processing</a:t>
            </a:r>
          </a:p>
          <a:p>
            <a:r>
              <a:rPr lang="en-US" sz="1600"/>
              <a:t>      and provided largely enhanced register spaces.</a:t>
            </a:r>
          </a:p>
        </p:txBody>
      </p:sp>
      <p:sp>
        <p:nvSpPr>
          <p:cNvPr id="11" name="TextBox 10"/>
          <p:cNvSpPr txBox="1"/>
          <p:nvPr/>
        </p:nvSpPr>
        <p:spPr>
          <a:xfrm>
            <a:off x="269105" y="1827026"/>
            <a:ext cx="9010095" cy="1892826"/>
          </a:xfrm>
          <a:prstGeom prst="rect">
            <a:avLst/>
          </a:prstGeom>
          <a:noFill/>
        </p:spPr>
        <p:txBody>
          <a:bodyPr wrap="none" rtlCol="0">
            <a:spAutoFit/>
          </a:bodyPr>
          <a:lstStyle/>
          <a:p>
            <a:pPr marL="285750" lvl="0" indent="-285750">
              <a:buFont typeface="Arial" panose="020B0604020202020204" pitchFamily="34" charset="0"/>
              <a:buChar char="•"/>
            </a:pPr>
            <a:r>
              <a:rPr lang="en-US" sz="1600" spc="-30" dirty="0">
                <a:solidFill>
                  <a:srgbClr val="000000"/>
                </a:solidFill>
              </a:rPr>
              <a:t>The new 64-bit </a:t>
            </a:r>
            <a:r>
              <a:rPr lang="en-US" sz="1600" spc="-30" dirty="0">
                <a:solidFill>
                  <a:srgbClr val="FF0000"/>
                </a:solidFill>
              </a:rPr>
              <a:t>Armv8 ISA introduced two</a:t>
            </a:r>
            <a:r>
              <a:rPr lang="en-US" sz="1600" spc="-30" dirty="0"/>
              <a:t> </a:t>
            </a:r>
            <a:r>
              <a:rPr lang="en-US" sz="1600" spc="-30" dirty="0">
                <a:solidFill>
                  <a:srgbClr val="FF0000"/>
                </a:solidFill>
              </a:rPr>
              <a:t>execution modes </a:t>
            </a:r>
            <a:r>
              <a:rPr lang="en-US" sz="1600" spc="-30" dirty="0"/>
              <a:t>(AArch32/Aarch64)</a:t>
            </a:r>
          </a:p>
          <a:p>
            <a:pPr lvl="0">
              <a:spcAft>
                <a:spcPts val="600"/>
              </a:spcAft>
            </a:pPr>
            <a:r>
              <a:rPr lang="en-US" sz="1600" spc="-30" dirty="0"/>
              <a:t>       in order to provide </a:t>
            </a:r>
            <a:r>
              <a:rPr lang="en-US" sz="1600" spc="-30" dirty="0">
                <a:solidFill>
                  <a:srgbClr val="0070C0"/>
                </a:solidFill>
              </a:rPr>
              <a:t>backward compatibility </a:t>
            </a:r>
            <a:r>
              <a:rPr lang="en-US" sz="1600" spc="-30" dirty="0"/>
              <a:t>with the 32-bit Armv7 ISA.</a:t>
            </a:r>
          </a:p>
          <a:p>
            <a:pPr marL="285750" lvl="0" indent="-285750">
              <a:buFont typeface="Arial" panose="020B0604020202020204" pitchFamily="34" charset="0"/>
              <a:buChar char="•"/>
            </a:pPr>
            <a:r>
              <a:rPr lang="en-US" sz="1600" spc="-30" dirty="0"/>
              <a:t>In the </a:t>
            </a:r>
            <a:r>
              <a:rPr lang="en-US" sz="1600" spc="-30" dirty="0">
                <a:solidFill>
                  <a:srgbClr val="FF0000"/>
                </a:solidFill>
              </a:rPr>
              <a:t>Aarch32 </a:t>
            </a:r>
            <a:r>
              <a:rPr lang="en-US" sz="1600" spc="-30" dirty="0"/>
              <a:t>execution mode the processor behaves like an </a:t>
            </a:r>
            <a:r>
              <a:rPr lang="en-US" sz="1600" spc="-30" dirty="0">
                <a:solidFill>
                  <a:srgbClr val="0070C0"/>
                </a:solidFill>
              </a:rPr>
              <a:t>Armv7 processor, </a:t>
            </a:r>
            <a:r>
              <a:rPr lang="en-US" sz="1600" spc="-30" dirty="0"/>
              <a:t>so it </a:t>
            </a:r>
          </a:p>
          <a:p>
            <a:pPr lvl="0"/>
            <a:r>
              <a:rPr lang="en-US" sz="1600" spc="-30" dirty="0"/>
              <a:t>      has the same execution capabilities as the Armv7 ISA, whereas in the </a:t>
            </a:r>
            <a:r>
              <a:rPr lang="en-US" sz="1600" spc="-30" dirty="0">
                <a:solidFill>
                  <a:srgbClr val="FF0000"/>
                </a:solidFill>
              </a:rPr>
              <a:t>Aarch64</a:t>
            </a:r>
            <a:r>
              <a:rPr lang="en-US" sz="1600" spc="-30" dirty="0"/>
              <a:t> </a:t>
            </a:r>
          </a:p>
          <a:p>
            <a:pPr lvl="0"/>
            <a:r>
              <a:rPr lang="en-US" sz="1600" spc="-30" dirty="0"/>
              <a:t>      execution mode the processor has a </a:t>
            </a:r>
            <a:r>
              <a:rPr lang="en-US" sz="1600" spc="-30" dirty="0">
                <a:solidFill>
                  <a:srgbClr val="0070C0"/>
                </a:solidFill>
              </a:rPr>
              <a:t>largely extended register set and a largely</a:t>
            </a:r>
          </a:p>
          <a:p>
            <a:pPr lvl="0"/>
            <a:r>
              <a:rPr lang="en-US" sz="1600" spc="-30" dirty="0">
                <a:solidFill>
                  <a:srgbClr val="0070C0"/>
                </a:solidFill>
              </a:rPr>
              <a:t>      enhanced register space </a:t>
            </a:r>
            <a:r>
              <a:rPr lang="en-US" sz="1600" spc="-30" dirty="0"/>
              <a:t>for executing instructions, compared to the Armv7 ISA. </a:t>
            </a:r>
          </a:p>
          <a:p>
            <a:pPr lvl="0"/>
            <a:r>
              <a:rPr lang="en-US" sz="1600" spc="-30" dirty="0"/>
              <a:t>      </a:t>
            </a:r>
          </a:p>
        </p:txBody>
      </p:sp>
    </p:spTree>
    <p:extLst>
      <p:ext uri="{BB962C8B-B14F-4D97-AF65-F5344CB8AC3E}">
        <p14:creationId xmlns:p14="http://schemas.microsoft.com/office/powerpoint/2010/main" val="2417510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04452" y="1902840"/>
            <a:ext cx="81360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2.2 ISA extensions introduced to enhance compute capabilities </a:t>
            </a:r>
          </a:p>
        </p:txBody>
      </p:sp>
    </p:spTree>
    <p:extLst>
      <p:ext uri="{BB962C8B-B14F-4D97-AF65-F5344CB8AC3E}">
        <p14:creationId xmlns:p14="http://schemas.microsoft.com/office/powerpoint/2010/main" val="934663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 ISA extensions introduced to enhance compute capabilities (1)</a:t>
            </a:r>
          </a:p>
        </p:txBody>
      </p:sp>
      <p:sp>
        <p:nvSpPr>
          <p:cNvPr id="21" name="TextBox 20"/>
          <p:cNvSpPr txBox="1"/>
          <p:nvPr/>
        </p:nvSpPr>
        <p:spPr>
          <a:xfrm>
            <a:off x="72902" y="440668"/>
            <a:ext cx="7897761" cy="369332"/>
          </a:xfrm>
          <a:prstGeom prst="rect">
            <a:avLst/>
          </a:prstGeom>
          <a:noFill/>
        </p:spPr>
        <p:txBody>
          <a:bodyPr wrap="square" rtlCol="0">
            <a:spAutoFit/>
          </a:bodyPr>
          <a:lstStyle/>
          <a:p>
            <a:r>
              <a:rPr lang="en-US" dirty="0">
                <a:solidFill>
                  <a:srgbClr val="333399"/>
                </a:solidFill>
              </a:rPr>
              <a:t>2.2 ISA extensions introduced to enhance compute capabilities -1</a:t>
            </a:r>
          </a:p>
        </p:txBody>
      </p:sp>
      <p:sp>
        <p:nvSpPr>
          <p:cNvPr id="3" name="Text Box 7"/>
          <p:cNvSpPr txBox="1">
            <a:spLocks noChangeArrowheads="1"/>
          </p:cNvSpPr>
          <p:nvPr/>
        </p:nvSpPr>
        <p:spPr bwMode="auto">
          <a:xfrm>
            <a:off x="4530201" y="1969132"/>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a:solidFill>
                  <a:srgbClr val="000000"/>
                </a:solidFill>
              </a:rPr>
              <a:t>ISA extensions</a:t>
            </a:r>
            <a:endParaRPr lang="hu-HU" altLang="en-US" sz="1300" b="1">
              <a:solidFill>
                <a:srgbClr val="000000"/>
              </a:solidFill>
            </a:endParaRPr>
          </a:p>
          <a:p>
            <a:pPr algn="ctr">
              <a:spcBef>
                <a:spcPct val="0"/>
              </a:spcBef>
              <a:buClrTx/>
              <a:buSzTx/>
              <a:buFontTx/>
              <a:buNone/>
            </a:pPr>
            <a:r>
              <a:rPr lang="en-US" altLang="en-US" sz="1300" b="1">
                <a:solidFill>
                  <a:srgbClr val="000000"/>
                </a:solidFill>
              </a:rPr>
              <a:t> </a:t>
            </a:r>
            <a:r>
              <a:rPr lang="hu-HU" altLang="en-US" sz="1300" b="1">
                <a:solidFill>
                  <a:srgbClr val="000000"/>
                </a:solidFill>
              </a:rPr>
              <a:t>to</a:t>
            </a:r>
            <a:r>
              <a:rPr lang="en-US" altLang="en-US" sz="1300" b="1">
                <a:solidFill>
                  <a:srgbClr val="000000"/>
                </a:solidFill>
              </a:rPr>
              <a:t> </a:t>
            </a:r>
            <a:r>
              <a:rPr lang="hu-HU" altLang="en-US" sz="1300" b="1">
                <a:solidFill>
                  <a:srgbClr val="000000"/>
                </a:solidFill>
              </a:rPr>
              <a:t>enhance</a:t>
            </a:r>
          </a:p>
          <a:p>
            <a:pPr algn="ctr">
              <a:spcBef>
                <a:spcPct val="0"/>
              </a:spcBef>
              <a:buClrTx/>
              <a:buSzTx/>
              <a:buFontTx/>
              <a:buNone/>
            </a:pPr>
            <a:r>
              <a:rPr lang="hu-HU" altLang="en-US" sz="1300" b="1">
                <a:solidFill>
                  <a:srgbClr val="000000"/>
                </a:solidFill>
              </a:rPr>
              <a:t> </a:t>
            </a:r>
            <a:r>
              <a:rPr lang="en-US" altLang="en-US" sz="1300" b="1">
                <a:solidFill>
                  <a:srgbClr val="000000"/>
                </a:solidFill>
              </a:rPr>
              <a:t>compute capabilities</a:t>
            </a:r>
          </a:p>
        </p:txBody>
      </p:sp>
      <p:sp>
        <p:nvSpPr>
          <p:cNvPr id="4" name="Text Box 16"/>
          <p:cNvSpPr txBox="1">
            <a:spLocks noChangeArrowheads="1"/>
          </p:cNvSpPr>
          <p:nvPr/>
        </p:nvSpPr>
        <p:spPr bwMode="auto">
          <a:xfrm>
            <a:off x="2321750" y="1159042"/>
            <a:ext cx="470032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a:solidFill>
                  <a:srgbClr val="000000"/>
                </a:solidFill>
              </a:rPr>
              <a:t>Main directions of extending ARM’s basic</a:t>
            </a:r>
            <a:r>
              <a:rPr lang="hu-HU" altLang="en-US" sz="1300" b="1">
                <a:solidFill>
                  <a:srgbClr val="000000"/>
                </a:solidFill>
              </a:rPr>
              <a:t> ISA  </a:t>
            </a:r>
            <a:endParaRPr lang="en-US" altLang="en-US" sz="1300" b="1">
              <a:solidFill>
                <a:srgbClr val="000000"/>
              </a:solidFill>
            </a:endParaRPr>
          </a:p>
        </p:txBody>
      </p:sp>
      <p:sp>
        <p:nvSpPr>
          <p:cNvPr id="5" name="Line 17"/>
          <p:cNvSpPr>
            <a:spLocks noChangeShapeType="1"/>
          </p:cNvSpPr>
          <p:nvPr/>
        </p:nvSpPr>
        <p:spPr bwMode="auto">
          <a:xfrm flipV="1">
            <a:off x="1161329" y="1727557"/>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2"/>
          <p:cNvSpPr>
            <a:spLocks noChangeShapeType="1"/>
          </p:cNvSpPr>
          <p:nvPr/>
        </p:nvSpPr>
        <p:spPr bwMode="auto">
          <a:xfrm>
            <a:off x="4481990" y="1456493"/>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5"/>
          <p:cNvSpPr>
            <a:spLocks noChangeShapeType="1"/>
          </p:cNvSpPr>
          <p:nvPr/>
        </p:nvSpPr>
        <p:spPr bwMode="auto">
          <a:xfrm>
            <a:off x="1152307" y="172755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9"/>
          <p:cNvSpPr>
            <a:spLocks noChangeShapeType="1"/>
          </p:cNvSpPr>
          <p:nvPr/>
        </p:nvSpPr>
        <p:spPr bwMode="auto">
          <a:xfrm flipH="1">
            <a:off x="7941164" y="172118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Text Box 7"/>
          <p:cNvSpPr txBox="1">
            <a:spLocks noChangeArrowheads="1"/>
          </p:cNvSpPr>
          <p:nvPr/>
        </p:nvSpPr>
        <p:spPr bwMode="auto">
          <a:xfrm>
            <a:off x="1781690" y="1980418"/>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a:solidFill>
                  <a:srgbClr val="000000"/>
                </a:solidFill>
              </a:rPr>
              <a:t>ISA extensions</a:t>
            </a:r>
          </a:p>
          <a:p>
            <a:pPr algn="ctr">
              <a:spcBef>
                <a:spcPct val="0"/>
              </a:spcBef>
              <a:buClrTx/>
              <a:buSzTx/>
              <a:buFontTx/>
              <a:buNone/>
            </a:pPr>
            <a:r>
              <a:rPr lang="hu-HU" altLang="en-US" sz="1300" b="1">
                <a:solidFill>
                  <a:srgbClr val="000000"/>
                </a:solidFill>
              </a:rPr>
              <a:t> to speed up </a:t>
            </a:r>
          </a:p>
          <a:p>
            <a:pPr algn="ctr">
              <a:spcBef>
                <a:spcPct val="0"/>
              </a:spcBef>
              <a:buClrTx/>
              <a:buSzTx/>
              <a:buFontTx/>
              <a:buNone/>
            </a:pPr>
            <a:r>
              <a:rPr lang="hu-HU" altLang="en-US" sz="1300" b="1">
                <a:solidFill>
                  <a:srgbClr val="000000"/>
                </a:solidFill>
              </a:rPr>
              <a:t>the </a:t>
            </a:r>
            <a:r>
              <a:rPr lang="hu-HU" altLang="en-US" sz="1300" b="1" err="1">
                <a:solidFill>
                  <a:srgbClr val="000000"/>
                </a:solidFill>
              </a:rPr>
              <a:t>execution</a:t>
            </a:r>
            <a:r>
              <a:rPr lang="hu-HU" altLang="en-US" sz="1300" b="1">
                <a:solidFill>
                  <a:srgbClr val="000000"/>
                </a:solidFill>
              </a:rPr>
              <a:t> of</a:t>
            </a:r>
            <a:r>
              <a:rPr lang="en-US" altLang="en-US" sz="1300" b="1">
                <a:solidFill>
                  <a:srgbClr val="000000"/>
                </a:solidFill>
              </a:rPr>
              <a:t> </a:t>
            </a:r>
            <a:r>
              <a:rPr lang="hu-HU" altLang="en-US" sz="1300" b="1" err="1">
                <a:solidFill>
                  <a:srgbClr val="000000"/>
                </a:solidFill>
              </a:rPr>
              <a:t>bytecodes</a:t>
            </a:r>
            <a:endParaRPr lang="en-US" altLang="en-US" sz="1300" b="1">
              <a:solidFill>
                <a:srgbClr val="000000"/>
              </a:solidFill>
            </a:endParaRPr>
          </a:p>
        </p:txBody>
      </p:sp>
      <p:sp>
        <p:nvSpPr>
          <p:cNvPr id="11" name="Oval 13"/>
          <p:cNvSpPr>
            <a:spLocks noChangeArrowheads="1"/>
          </p:cNvSpPr>
          <p:nvPr/>
        </p:nvSpPr>
        <p:spPr bwMode="auto">
          <a:xfrm>
            <a:off x="5530359" y="190380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2" name="Line 25"/>
          <p:cNvSpPr>
            <a:spLocks noChangeShapeType="1"/>
          </p:cNvSpPr>
          <p:nvPr/>
        </p:nvSpPr>
        <p:spPr bwMode="auto">
          <a:xfrm>
            <a:off x="5564967" y="173238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4" name="Text Box 7"/>
          <p:cNvSpPr txBox="1">
            <a:spLocks noChangeArrowheads="1"/>
          </p:cNvSpPr>
          <p:nvPr/>
        </p:nvSpPr>
        <p:spPr bwMode="auto">
          <a:xfrm>
            <a:off x="6735446" y="1969132"/>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a:solidFill>
                  <a:srgbClr val="000000"/>
                </a:solidFill>
              </a:rPr>
              <a:t>ISA extensions</a:t>
            </a:r>
          </a:p>
          <a:p>
            <a:pPr algn="ctr">
              <a:spcBef>
                <a:spcPct val="0"/>
              </a:spcBef>
              <a:buClrTx/>
              <a:buSzTx/>
              <a:buFontTx/>
              <a:buNone/>
            </a:pPr>
            <a:r>
              <a:rPr lang="hu-HU" altLang="en-US" sz="1300" b="1">
                <a:solidFill>
                  <a:srgbClr val="000000"/>
                </a:solidFill>
              </a:rPr>
              <a:t> to enhance</a:t>
            </a:r>
          </a:p>
          <a:p>
            <a:pPr algn="ctr">
              <a:spcBef>
                <a:spcPct val="0"/>
              </a:spcBef>
              <a:buClrTx/>
              <a:buSzTx/>
              <a:buFontTx/>
              <a:buNone/>
            </a:pPr>
            <a:r>
              <a:rPr lang="hu-HU" altLang="en-US" sz="1300" b="1">
                <a:solidFill>
                  <a:srgbClr val="000000"/>
                </a:solidFill>
              </a:rPr>
              <a:t> security</a:t>
            </a:r>
            <a:endParaRPr lang="en-US" altLang="en-US" sz="1300" b="1">
              <a:solidFill>
                <a:srgbClr val="000000"/>
              </a:solidFill>
            </a:endParaRPr>
          </a:p>
        </p:txBody>
      </p:sp>
      <p:sp>
        <p:nvSpPr>
          <p:cNvPr id="16" name="Oval 13"/>
          <p:cNvSpPr>
            <a:spLocks noChangeArrowheads="1"/>
          </p:cNvSpPr>
          <p:nvPr/>
        </p:nvSpPr>
        <p:spPr bwMode="auto">
          <a:xfrm>
            <a:off x="1111488" y="187991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7" name="Oval 13"/>
          <p:cNvSpPr>
            <a:spLocks noChangeArrowheads="1"/>
          </p:cNvSpPr>
          <p:nvPr/>
        </p:nvSpPr>
        <p:spPr bwMode="auto">
          <a:xfrm>
            <a:off x="7905576" y="187514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8" name="Text Box 7"/>
          <p:cNvSpPr txBox="1">
            <a:spLocks noChangeArrowheads="1"/>
          </p:cNvSpPr>
          <p:nvPr/>
        </p:nvSpPr>
        <p:spPr bwMode="auto">
          <a:xfrm>
            <a:off x="206515" y="1969132"/>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a:solidFill>
                  <a:srgbClr val="000000"/>
                </a:solidFill>
              </a:rPr>
              <a:t>ISA extensions</a:t>
            </a:r>
          </a:p>
          <a:p>
            <a:pPr algn="ctr">
              <a:spcBef>
                <a:spcPct val="0"/>
              </a:spcBef>
              <a:buClrTx/>
              <a:buSzTx/>
              <a:buFontTx/>
              <a:buNone/>
            </a:pPr>
            <a:r>
              <a:rPr lang="hu-HU" altLang="en-US" sz="1300" b="1">
                <a:solidFill>
                  <a:srgbClr val="000000"/>
                </a:solidFill>
              </a:rPr>
              <a:t> to reduce</a:t>
            </a:r>
          </a:p>
          <a:p>
            <a:pPr algn="ctr">
              <a:spcBef>
                <a:spcPct val="0"/>
              </a:spcBef>
              <a:buClrTx/>
              <a:buSzTx/>
              <a:buFontTx/>
              <a:buNone/>
            </a:pPr>
            <a:r>
              <a:rPr lang="hu-HU" altLang="en-US" sz="1300" b="1">
                <a:solidFill>
                  <a:srgbClr val="000000"/>
                </a:solidFill>
              </a:rPr>
              <a:t> code size</a:t>
            </a:r>
            <a:endParaRPr lang="en-US" altLang="en-US" sz="1300" b="1">
              <a:solidFill>
                <a:srgbClr val="000000"/>
              </a:solidFill>
            </a:endParaRPr>
          </a:p>
        </p:txBody>
      </p:sp>
      <p:sp>
        <p:nvSpPr>
          <p:cNvPr id="19" name="Oval 13"/>
          <p:cNvSpPr>
            <a:spLocks noChangeArrowheads="1"/>
          </p:cNvSpPr>
          <p:nvPr/>
        </p:nvSpPr>
        <p:spPr bwMode="auto">
          <a:xfrm>
            <a:off x="3197015" y="190359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Line 25"/>
          <p:cNvSpPr>
            <a:spLocks noChangeShapeType="1"/>
          </p:cNvSpPr>
          <p:nvPr/>
        </p:nvSpPr>
        <p:spPr bwMode="auto">
          <a:xfrm>
            <a:off x="3231623" y="172664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5" name="Rounded Rectangle 14"/>
          <p:cNvSpPr/>
          <p:nvPr/>
        </p:nvSpPr>
        <p:spPr bwMode="auto">
          <a:xfrm>
            <a:off x="4481990" y="1905292"/>
            <a:ext cx="2350657" cy="893638"/>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070797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77"/>
            <a:ext cx="9144001" cy="393700"/>
          </a:xfrm>
        </p:spPr>
        <p:txBody>
          <a:bodyPr/>
          <a:lstStyle/>
          <a:p>
            <a:r>
              <a:rPr lang="en-US" sz="1700" dirty="0">
                <a:solidFill>
                  <a:srgbClr val="FFFFFF"/>
                </a:solidFill>
              </a:rPr>
              <a:t>2.2 ISA extensions introduced to enhance compute capabilities (2)</a:t>
            </a:r>
            <a:endParaRPr lang="en-US" sz="1700" spc="-70" dirty="0">
              <a:solidFill>
                <a:srgbClr val="FFFFFF"/>
              </a:solidFill>
            </a:endParaRPr>
          </a:p>
        </p:txBody>
      </p:sp>
      <p:sp>
        <p:nvSpPr>
          <p:cNvPr id="3" name="TextBox 2"/>
          <p:cNvSpPr txBox="1"/>
          <p:nvPr/>
        </p:nvSpPr>
        <p:spPr>
          <a:xfrm>
            <a:off x="80562" y="449822"/>
            <a:ext cx="7344126" cy="369332"/>
          </a:xfrm>
          <a:prstGeom prst="rect">
            <a:avLst/>
          </a:prstGeom>
          <a:noFill/>
        </p:spPr>
        <p:txBody>
          <a:bodyPr wrap="none" rtlCol="0">
            <a:spAutoFit/>
          </a:bodyPr>
          <a:lstStyle/>
          <a:p>
            <a:r>
              <a:rPr lang="en-GB" dirty="0">
                <a:solidFill>
                  <a:schemeClr val="accent6"/>
                </a:solidFill>
              </a:rPr>
              <a:t>The starting point: ARM’s basic ISA (Armv3, 1992) </a:t>
            </a:r>
            <a:r>
              <a:rPr lang="hu-HU" dirty="0">
                <a:solidFill>
                  <a:schemeClr val="accent6"/>
                </a:solidFill>
              </a:rPr>
              <a:t>[63</a:t>
            </a:r>
            <a:r>
              <a:rPr lang="en-US" dirty="0">
                <a:solidFill>
                  <a:schemeClr val="accent6"/>
                </a:solidFill>
              </a:rPr>
              <a:t>], [</a:t>
            </a:r>
            <a:r>
              <a:rPr lang="hu-HU" dirty="0">
                <a:solidFill>
                  <a:schemeClr val="accent6"/>
                </a:solidFill>
              </a:rPr>
              <a:t>66</a:t>
            </a:r>
            <a:r>
              <a:rPr lang="en-US" dirty="0">
                <a:solidFill>
                  <a:schemeClr val="accent6"/>
                </a:solidFill>
              </a:rPr>
              <a:t>]</a:t>
            </a:r>
            <a:endParaRPr lang="en-GB" dirty="0">
              <a:solidFill>
                <a:schemeClr val="accent6"/>
              </a:solidFill>
            </a:endParaRPr>
          </a:p>
        </p:txBody>
      </p:sp>
      <p:sp>
        <p:nvSpPr>
          <p:cNvPr id="26" name="Rounded Rectangle 25"/>
          <p:cNvSpPr/>
          <p:nvPr/>
        </p:nvSpPr>
        <p:spPr bwMode="auto">
          <a:xfrm>
            <a:off x="7245" y="838517"/>
            <a:ext cx="9117505" cy="522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5" name="TextBox 4"/>
          <p:cNvSpPr txBox="1"/>
          <p:nvPr/>
        </p:nvSpPr>
        <p:spPr>
          <a:xfrm>
            <a:off x="116505" y="920581"/>
            <a:ext cx="9108134" cy="830997"/>
          </a:xfrm>
          <a:prstGeom prst="rect">
            <a:avLst/>
          </a:prstGeom>
          <a:noFill/>
        </p:spPr>
        <p:txBody>
          <a:bodyPr wrap="none" rtlCol="0">
            <a:spAutoFit/>
          </a:bodyPr>
          <a:lstStyle/>
          <a:p>
            <a:pPr marL="285750" indent="-285750">
              <a:buFont typeface="Arial" panose="020B0604020202020204" pitchFamily="34" charset="0"/>
              <a:buChar char="•"/>
            </a:pPr>
            <a:r>
              <a:rPr lang="en-US" sz="1600" spc="-30" dirty="0"/>
              <a:t>As already discussed and indicated in the Figure below, ARM’s </a:t>
            </a:r>
            <a:r>
              <a:rPr lang="en-US" sz="1600" spc="-30" dirty="0">
                <a:solidFill>
                  <a:srgbClr val="FF0000"/>
                </a:solidFill>
              </a:rPr>
              <a:t>basic ISA </a:t>
            </a:r>
            <a:r>
              <a:rPr lang="en-US" sz="1600" spc="-30" dirty="0">
                <a:solidFill>
                  <a:srgbClr val="0070C0"/>
                </a:solidFill>
              </a:rPr>
              <a:t>only provides </a:t>
            </a:r>
          </a:p>
          <a:p>
            <a:r>
              <a:rPr lang="en-US" sz="1600" spc="-30" dirty="0">
                <a:solidFill>
                  <a:srgbClr val="0070C0"/>
                </a:solidFill>
              </a:rPr>
              <a:t>      </a:t>
            </a:r>
            <a:r>
              <a:rPr lang="en-US" sz="1600" spc="-70" dirty="0">
                <a:solidFill>
                  <a:srgbClr val="0070C0"/>
                </a:solidFill>
              </a:rPr>
              <a:t>13 32-bit wide GPR registers and supports scalar computing with FX32 and Boolean data</a:t>
            </a:r>
            <a:r>
              <a:rPr lang="en-US" sz="1600" spc="-70" dirty="0"/>
              <a:t>, </a:t>
            </a:r>
          </a:p>
          <a:p>
            <a:r>
              <a:rPr lang="en-US" sz="1600" spc="-30" dirty="0"/>
              <a:t>      since it is mainly aimed at </a:t>
            </a:r>
            <a:r>
              <a:rPr lang="en-US" sz="1600" dirty="0"/>
              <a:t>embedded microcontrollers.</a:t>
            </a:r>
          </a:p>
        </p:txBody>
      </p:sp>
      <p:sp>
        <p:nvSpPr>
          <p:cNvPr id="40" name="Rounded Rectangle 39"/>
          <p:cNvSpPr/>
          <p:nvPr/>
        </p:nvSpPr>
        <p:spPr bwMode="auto">
          <a:xfrm>
            <a:off x="3483415" y="5223417"/>
            <a:ext cx="2340000" cy="703321"/>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1" name="TextBox 40"/>
          <p:cNvSpPr txBox="1"/>
          <p:nvPr/>
        </p:nvSpPr>
        <p:spPr>
          <a:xfrm>
            <a:off x="3716905" y="5438647"/>
            <a:ext cx="1999265" cy="270582"/>
          </a:xfrm>
          <a:prstGeom prst="rect">
            <a:avLst/>
          </a:prstGeom>
          <a:noFill/>
        </p:spPr>
        <p:txBody>
          <a:bodyPr wrap="none" rtlCol="0">
            <a:spAutoFit/>
          </a:bodyPr>
          <a:lstStyle/>
          <a:p>
            <a:r>
              <a:rPr lang="hu-HU" sz="1200" i="1">
                <a:solidFill>
                  <a:srgbClr val="0070C0"/>
                </a:solidFill>
              </a:rPr>
              <a:t>Scalar data</a:t>
            </a:r>
            <a:r>
              <a:rPr lang="en-GB" sz="1200" i="1">
                <a:solidFill>
                  <a:srgbClr val="0070C0"/>
                </a:solidFill>
              </a:rPr>
              <a:t> (+Boolean)</a:t>
            </a:r>
            <a:endParaRPr lang="en-US" sz="1200" i="1">
              <a:solidFill>
                <a:srgbClr val="0070C0"/>
              </a:solidFill>
            </a:endParaRPr>
          </a:p>
        </p:txBody>
      </p:sp>
      <p:sp>
        <p:nvSpPr>
          <p:cNvPr id="42" name="TextBox 41"/>
          <p:cNvSpPr txBox="1"/>
          <p:nvPr/>
        </p:nvSpPr>
        <p:spPr>
          <a:xfrm>
            <a:off x="4346975" y="5635562"/>
            <a:ext cx="574196" cy="245983"/>
          </a:xfrm>
          <a:prstGeom prst="rect">
            <a:avLst/>
          </a:prstGeom>
          <a:noFill/>
        </p:spPr>
        <p:txBody>
          <a:bodyPr wrap="none" rtlCol="0">
            <a:spAutoFit/>
          </a:bodyPr>
          <a:lstStyle/>
          <a:p>
            <a:r>
              <a:rPr lang="hu-HU" sz="1200"/>
              <a:t>FX32</a:t>
            </a:r>
            <a:endParaRPr lang="en-US" sz="1200"/>
          </a:p>
        </p:txBody>
      </p:sp>
      <p:grpSp>
        <p:nvGrpSpPr>
          <p:cNvPr id="7" name="Group 6"/>
          <p:cNvGrpSpPr/>
          <p:nvPr/>
        </p:nvGrpSpPr>
        <p:grpSpPr>
          <a:xfrm>
            <a:off x="3097344" y="1940758"/>
            <a:ext cx="3566213" cy="3534826"/>
            <a:chOff x="3086835" y="1975675"/>
            <a:chExt cx="3150350" cy="3319689"/>
          </a:xfrm>
        </p:grpSpPr>
        <p:sp>
          <p:nvSpPr>
            <p:cNvPr id="27" name="TextBox 26"/>
            <p:cNvSpPr txBox="1"/>
            <p:nvPr/>
          </p:nvSpPr>
          <p:spPr>
            <a:xfrm>
              <a:off x="5010083" y="3961699"/>
              <a:ext cx="1085554" cy="638874"/>
            </a:xfrm>
            <a:prstGeom prst="rect">
              <a:avLst/>
            </a:prstGeom>
            <a:noFill/>
          </p:spPr>
          <p:txBody>
            <a:bodyPr wrap="none" rtlCol="0">
              <a:spAutoFit/>
            </a:bodyPr>
            <a:lstStyle/>
            <a:p>
              <a:pPr>
                <a:spcAft>
                  <a:spcPts val="300"/>
                </a:spcAft>
              </a:pPr>
              <a:r>
                <a:rPr lang="en-US" sz="1050">
                  <a:solidFill>
                    <a:srgbClr val="000000"/>
                  </a:solidFill>
                </a:rPr>
                <a:t>Stack pointer</a:t>
              </a:r>
            </a:p>
            <a:p>
              <a:pPr>
                <a:spcAft>
                  <a:spcPts val="300"/>
                </a:spcAft>
              </a:pPr>
              <a:r>
                <a:rPr lang="en-US" sz="1050">
                  <a:solidFill>
                    <a:srgbClr val="000000"/>
                  </a:solidFill>
                </a:rPr>
                <a:t>Link register</a:t>
              </a:r>
            </a:p>
            <a:p>
              <a:pPr>
                <a:spcAft>
                  <a:spcPts val="300"/>
                </a:spcAft>
              </a:pPr>
              <a:r>
                <a:rPr lang="en-US" sz="1050">
                  <a:solidFill>
                    <a:srgbClr val="000000"/>
                  </a:solidFill>
                </a:rPr>
                <a:t>PC</a:t>
              </a:r>
            </a:p>
          </p:txBody>
        </p:sp>
        <p:sp>
          <p:nvSpPr>
            <p:cNvPr id="28" name="TextBox 27"/>
            <p:cNvSpPr txBox="1"/>
            <p:nvPr/>
          </p:nvSpPr>
          <p:spPr>
            <a:xfrm>
              <a:off x="4081523" y="1975675"/>
              <a:ext cx="947695" cy="248034"/>
            </a:xfrm>
            <a:prstGeom prst="rect">
              <a:avLst/>
            </a:prstGeom>
            <a:noFill/>
          </p:spPr>
          <p:txBody>
            <a:bodyPr wrap="none" rtlCol="0">
              <a:spAutoFit/>
            </a:bodyPr>
            <a:lstStyle/>
            <a:p>
              <a:r>
                <a:rPr lang="en-US" sz="1050">
                  <a:solidFill>
                    <a:srgbClr val="000000"/>
                  </a:solidFill>
                </a:rPr>
                <a:t>32-bit wide</a:t>
              </a:r>
            </a:p>
          </p:txBody>
        </p:sp>
        <p:sp>
          <p:nvSpPr>
            <p:cNvPr id="29" name="TextBox 28"/>
            <p:cNvSpPr txBox="1"/>
            <p:nvPr/>
          </p:nvSpPr>
          <p:spPr>
            <a:xfrm>
              <a:off x="3086835" y="4754101"/>
              <a:ext cx="3150350" cy="270582"/>
            </a:xfrm>
            <a:prstGeom prst="rect">
              <a:avLst/>
            </a:prstGeom>
            <a:noFill/>
          </p:spPr>
          <p:txBody>
            <a:bodyPr wrap="square" rtlCol="0">
              <a:spAutoFit/>
            </a:bodyPr>
            <a:lstStyle/>
            <a:p>
              <a:pPr algn="ctr"/>
              <a:r>
                <a:rPr lang="en-US" sz="1200">
                  <a:solidFill>
                    <a:srgbClr val="000000"/>
                  </a:solidFill>
                </a:rPr>
                <a:t>GPRs in the</a:t>
              </a:r>
              <a:r>
                <a:rPr lang="hu-HU" sz="1200">
                  <a:solidFill>
                    <a:srgbClr val="000000"/>
                  </a:solidFill>
                </a:rPr>
                <a:t> </a:t>
              </a:r>
              <a:r>
                <a:rPr lang="hu-HU" sz="1200">
                  <a:solidFill>
                    <a:srgbClr val="0070C0"/>
                  </a:solidFill>
                </a:rPr>
                <a:t>A</a:t>
              </a:r>
              <a:r>
                <a:rPr lang="en-GB" sz="1200" err="1">
                  <a:solidFill>
                    <a:srgbClr val="0070C0"/>
                  </a:solidFill>
                </a:rPr>
                <a:t>rm</a:t>
              </a:r>
              <a:r>
                <a:rPr lang="hu-HU" sz="1200">
                  <a:solidFill>
                    <a:srgbClr val="0070C0"/>
                  </a:solidFill>
                </a:rPr>
                <a:t>v3</a:t>
              </a:r>
              <a:r>
                <a:rPr lang="hu-HU" sz="1200">
                  <a:solidFill>
                    <a:srgbClr val="000000"/>
                  </a:solidFill>
                </a:rPr>
                <a:t>-</a:t>
              </a:r>
              <a:r>
                <a:rPr lang="hu-HU" sz="1200">
                  <a:solidFill>
                    <a:srgbClr val="0070C0"/>
                  </a:solidFill>
                </a:rPr>
                <a:t>A</a:t>
              </a:r>
              <a:r>
                <a:rPr lang="en-GB" sz="1200" err="1">
                  <a:solidFill>
                    <a:srgbClr val="0070C0"/>
                  </a:solidFill>
                </a:rPr>
                <a:t>rm</a:t>
              </a:r>
              <a:r>
                <a:rPr lang="hu-HU" sz="1200">
                  <a:solidFill>
                    <a:srgbClr val="0070C0"/>
                  </a:solidFill>
                </a:rPr>
                <a:t>v7</a:t>
              </a:r>
              <a:r>
                <a:rPr lang="en-GB" sz="1200">
                  <a:solidFill>
                    <a:srgbClr val="0070C0"/>
                  </a:solidFill>
                </a:rPr>
                <a:t> ISA</a:t>
              </a:r>
              <a:endParaRPr lang="en-US" sz="1200">
                <a:solidFill>
                  <a:srgbClr val="000000"/>
                </a:solidFill>
              </a:endParaRPr>
            </a:p>
          </p:txBody>
        </p:sp>
        <p:sp>
          <p:nvSpPr>
            <p:cNvPr id="30" name="Left Brace 29"/>
            <p:cNvSpPr/>
            <p:nvPr/>
          </p:nvSpPr>
          <p:spPr bwMode="auto">
            <a:xfrm rot="16200000">
              <a:off x="4523511" y="3811979"/>
              <a:ext cx="223304"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50">
                <a:solidFill>
                  <a:srgbClr val="000000"/>
                </a:solidFill>
              </a:endParaRPr>
            </a:p>
          </p:txBody>
        </p:sp>
        <p:grpSp>
          <p:nvGrpSpPr>
            <p:cNvPr id="31" name="Group 30"/>
            <p:cNvGrpSpPr/>
            <p:nvPr/>
          </p:nvGrpSpPr>
          <p:grpSpPr>
            <a:xfrm>
              <a:off x="4204568" y="2275430"/>
              <a:ext cx="720000" cy="2320958"/>
              <a:chOff x="1457419" y="1998728"/>
              <a:chExt cx="649287" cy="2376487"/>
            </a:xfrm>
          </p:grpSpPr>
          <p:sp>
            <p:nvSpPr>
              <p:cNvPr id="32"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50">
                    <a:solidFill>
                      <a:srgbClr val="000000"/>
                    </a:solidFill>
                    <a:ea typeface="Verdana" panose="020B0604030504040204" pitchFamily="34" charset="0"/>
                    <a:cs typeface="Verdana" panose="020B0604030504040204" pitchFamily="34" charset="0"/>
                  </a:rPr>
                  <a:t>R0</a:t>
                </a:r>
              </a:p>
            </p:txBody>
          </p:sp>
          <p:sp>
            <p:nvSpPr>
              <p:cNvPr id="33"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a:t>
                </a:r>
              </a:p>
            </p:txBody>
          </p:sp>
          <p:sp>
            <p:nvSpPr>
              <p:cNvPr id="34"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R2</a:t>
                </a:r>
              </a:p>
            </p:txBody>
          </p:sp>
          <p:sp>
            <p:nvSpPr>
              <p:cNvPr id="35"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36"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R12</a:t>
                </a:r>
              </a:p>
            </p:txBody>
          </p:sp>
          <p:sp>
            <p:nvSpPr>
              <p:cNvPr id="37"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spc="-30">
                    <a:solidFill>
                      <a:srgbClr val="000000"/>
                    </a:solidFill>
                    <a:ea typeface="Verdana" panose="020B0604030504040204" pitchFamily="34" charset="0"/>
                    <a:cs typeface="Verdana" panose="020B0604030504040204" pitchFamily="34" charset="0"/>
                  </a:rPr>
                  <a:t>R13(SP)</a:t>
                </a:r>
              </a:p>
            </p:txBody>
          </p:sp>
          <p:sp>
            <p:nvSpPr>
              <p:cNvPr id="38"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spc="-30">
                    <a:solidFill>
                      <a:srgbClr val="000000"/>
                    </a:solidFill>
                    <a:ea typeface="Verdana" panose="020B0604030504040204" pitchFamily="34" charset="0"/>
                    <a:cs typeface="Verdana" panose="020B0604030504040204" pitchFamily="34" charset="0"/>
                  </a:rPr>
                  <a:t>R14(LR</a:t>
                </a:r>
                <a:r>
                  <a:rPr lang="hu-HU" sz="1050">
                    <a:solidFill>
                      <a:srgbClr val="000000"/>
                    </a:solidFill>
                    <a:ea typeface="Verdana" panose="020B0604030504040204" pitchFamily="34" charset="0"/>
                    <a:cs typeface="Verdana" panose="020B0604030504040204" pitchFamily="34" charset="0"/>
                  </a:rPr>
                  <a:t>)</a:t>
                </a:r>
              </a:p>
            </p:txBody>
          </p:sp>
          <p:sp>
            <p:nvSpPr>
              <p:cNvPr id="39"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spc="-30">
                    <a:solidFill>
                      <a:srgbClr val="000000"/>
                    </a:solidFill>
                    <a:ea typeface="Verdana" panose="020B0604030504040204" pitchFamily="34" charset="0"/>
                    <a:cs typeface="Verdana" panose="020B0604030504040204" pitchFamily="34" charset="0"/>
                  </a:rPr>
                  <a:t>R15(PC)</a:t>
                </a:r>
              </a:p>
            </p:txBody>
          </p:sp>
        </p:grpSp>
        <p:sp>
          <p:nvSpPr>
            <p:cNvPr id="43" name="TextBox 42"/>
            <p:cNvSpPr txBox="1"/>
            <p:nvPr/>
          </p:nvSpPr>
          <p:spPr>
            <a:xfrm>
              <a:off x="4002961" y="5009749"/>
              <a:ext cx="1074332" cy="285615"/>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grpSp>
      <p:sp>
        <p:nvSpPr>
          <p:cNvPr id="44" name="TextBox 43"/>
          <p:cNvSpPr txBox="1"/>
          <p:nvPr/>
        </p:nvSpPr>
        <p:spPr>
          <a:xfrm>
            <a:off x="2439923" y="2205002"/>
            <a:ext cx="1709121" cy="481035"/>
          </a:xfrm>
          <a:prstGeom prst="rect">
            <a:avLst/>
          </a:prstGeom>
          <a:noFill/>
        </p:spPr>
        <p:txBody>
          <a:bodyPr wrap="none" rtlCol="0">
            <a:spAutoFit/>
          </a:bodyPr>
          <a:lstStyle/>
          <a:p>
            <a:pPr algn="ctr"/>
            <a:r>
              <a:rPr lang="en-GB" sz="1300" b="1" dirty="0">
                <a:solidFill>
                  <a:srgbClr val="FF0000"/>
                </a:solidFill>
              </a:rPr>
              <a:t>GPR register set</a:t>
            </a:r>
          </a:p>
          <a:p>
            <a:pPr algn="ctr"/>
            <a:r>
              <a:rPr lang="en-GB" sz="1300" b="1" dirty="0">
                <a:solidFill>
                  <a:srgbClr val="FF0000"/>
                </a:solidFill>
              </a:rPr>
              <a:t>(Basic ISA)</a:t>
            </a:r>
          </a:p>
        </p:txBody>
      </p:sp>
      <p:sp>
        <p:nvSpPr>
          <p:cNvPr id="6" name="TextBox 5"/>
          <p:cNvSpPr txBox="1"/>
          <p:nvPr/>
        </p:nvSpPr>
        <p:spPr>
          <a:xfrm>
            <a:off x="431540" y="5566222"/>
            <a:ext cx="2637902" cy="330711"/>
          </a:xfrm>
          <a:prstGeom prst="rect">
            <a:avLst/>
          </a:prstGeom>
          <a:noFill/>
        </p:spPr>
        <p:txBody>
          <a:bodyPr wrap="none" rtlCol="0">
            <a:spAutoFit/>
          </a:bodyPr>
          <a:lstStyle/>
          <a:p>
            <a:r>
              <a:rPr lang="en-US" sz="1600"/>
              <a:t>Figure: ARM’s basic ISA</a:t>
            </a:r>
          </a:p>
        </p:txBody>
      </p:sp>
    </p:spTree>
    <p:extLst>
      <p:ext uri="{BB962C8B-B14F-4D97-AF65-F5344CB8AC3E}">
        <p14:creationId xmlns:p14="http://schemas.microsoft.com/office/powerpoint/2010/main" val="29595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700" dirty="0">
                <a:solidFill>
                  <a:srgbClr val="FFFFFF"/>
                </a:solidFill>
              </a:rPr>
              <a:t>2.2 ISA extensions introduced to enhance compute capabilities (3)</a:t>
            </a:r>
          </a:p>
        </p:txBody>
      </p:sp>
      <p:sp>
        <p:nvSpPr>
          <p:cNvPr id="10" name="TextBox 9"/>
          <p:cNvSpPr txBox="1"/>
          <p:nvPr/>
        </p:nvSpPr>
        <p:spPr>
          <a:xfrm>
            <a:off x="71500" y="451950"/>
            <a:ext cx="7384714" cy="369332"/>
          </a:xfrm>
          <a:prstGeom prst="rect">
            <a:avLst/>
          </a:prstGeom>
          <a:noFill/>
        </p:spPr>
        <p:txBody>
          <a:bodyPr wrap="none" rtlCol="0">
            <a:spAutoFit/>
          </a:bodyPr>
          <a:lstStyle/>
          <a:p>
            <a:r>
              <a:rPr lang="en-US" dirty="0">
                <a:solidFill>
                  <a:schemeClr val="accent6"/>
                </a:solidFill>
              </a:rPr>
              <a:t>ISA extensions introduced to enhance compute capabilities -2</a:t>
            </a:r>
          </a:p>
        </p:txBody>
      </p:sp>
      <p:sp>
        <p:nvSpPr>
          <p:cNvPr id="14" name="Rounded Rectangle 13"/>
          <p:cNvSpPr/>
          <p:nvPr/>
        </p:nvSpPr>
        <p:spPr bwMode="auto">
          <a:xfrm>
            <a:off x="21024" y="844315"/>
            <a:ext cx="9144000" cy="90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5" name="TextBox 14"/>
          <p:cNvSpPr txBox="1"/>
          <p:nvPr/>
        </p:nvSpPr>
        <p:spPr>
          <a:xfrm>
            <a:off x="71500" y="865336"/>
            <a:ext cx="9240666" cy="830997"/>
          </a:xfrm>
          <a:prstGeom prst="rect">
            <a:avLst/>
          </a:prstGeom>
          <a:noFill/>
        </p:spPr>
        <p:txBody>
          <a:bodyPr wrap="square" rtlCol="0">
            <a:spAutoFit/>
          </a:bodyPr>
          <a:lstStyle/>
          <a:p>
            <a:r>
              <a:rPr lang="en-US" sz="1600" spc="-40" dirty="0"/>
              <a:t>ARM’s ISA extensions for enhancing compute capabilities may best be described by</a:t>
            </a:r>
          </a:p>
          <a:p>
            <a:r>
              <a:rPr lang="en-US" sz="1600" spc="-40" dirty="0"/>
              <a:t>  considering the </a:t>
            </a:r>
            <a:r>
              <a:rPr lang="en-US" sz="1600" spc="-40" dirty="0">
                <a:solidFill>
                  <a:srgbClr val="FF0000"/>
                </a:solidFill>
              </a:rPr>
              <a:t>register sets introduced</a:t>
            </a:r>
            <a:r>
              <a:rPr lang="en-US" sz="1600" spc="-40" dirty="0"/>
              <a:t> for this reason and the declared </a:t>
            </a:r>
            <a:r>
              <a:rPr lang="en-US" sz="1600" spc="-40" dirty="0">
                <a:solidFill>
                  <a:srgbClr val="FF0000"/>
                </a:solidFill>
              </a:rPr>
              <a:t>ISA extensions </a:t>
            </a:r>
          </a:p>
          <a:p>
            <a:r>
              <a:rPr lang="en-US" sz="1600" spc="-40" dirty="0">
                <a:solidFill>
                  <a:srgbClr val="FF0000"/>
                </a:solidFill>
              </a:rPr>
              <a:t>  </a:t>
            </a:r>
            <a:r>
              <a:rPr lang="en-US" sz="1600" spc="-40" dirty="0"/>
              <a:t>provided for </a:t>
            </a:r>
            <a:r>
              <a:rPr lang="en-US" sz="1600" spc="-40" dirty="0">
                <a:solidFill>
                  <a:srgbClr val="0070C0"/>
                </a:solidFill>
              </a:rPr>
              <a:t>manipulating data in the declared register spaces. </a:t>
            </a:r>
            <a:endParaRPr lang="en-US" sz="1600" dirty="0">
              <a:solidFill>
                <a:srgbClr val="0070C0"/>
              </a:solidFill>
            </a:endParaRPr>
          </a:p>
        </p:txBody>
      </p:sp>
    </p:spTree>
    <p:extLst>
      <p:ext uri="{BB962C8B-B14F-4D97-AF65-F5344CB8AC3E}">
        <p14:creationId xmlns:p14="http://schemas.microsoft.com/office/powerpoint/2010/main" val="20128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(4)</a:t>
            </a:r>
            <a:endParaRPr lang="en-US" sz="1700" dirty="0"/>
          </a:p>
        </p:txBody>
      </p:sp>
      <p:sp>
        <p:nvSpPr>
          <p:cNvPr id="3" name="Rounded Rectangle 2"/>
          <p:cNvSpPr/>
          <p:nvPr/>
        </p:nvSpPr>
        <p:spPr bwMode="auto">
          <a:xfrm>
            <a:off x="9001" y="1457369"/>
            <a:ext cx="9144000" cy="140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879322" y="3103569"/>
            <a:ext cx="1367682" cy="292388"/>
          </a:xfrm>
          <a:prstGeom prst="rect">
            <a:avLst/>
          </a:prstGeom>
          <a:noFill/>
        </p:spPr>
        <p:txBody>
          <a:bodyPr wrap="none" rtlCol="0">
            <a:spAutoFit/>
          </a:bodyPr>
          <a:lstStyle/>
          <a:p>
            <a:r>
              <a:rPr lang="en-US" sz="1300" dirty="0"/>
              <a:t>Armv3 (1992)</a:t>
            </a:r>
          </a:p>
        </p:txBody>
      </p:sp>
      <p:sp>
        <p:nvSpPr>
          <p:cNvPr id="8" name="TextBox 7"/>
          <p:cNvSpPr txBox="1"/>
          <p:nvPr/>
        </p:nvSpPr>
        <p:spPr>
          <a:xfrm>
            <a:off x="3353821" y="3104177"/>
            <a:ext cx="2509148" cy="492443"/>
          </a:xfrm>
          <a:prstGeom prst="rect">
            <a:avLst/>
          </a:prstGeom>
          <a:noFill/>
        </p:spPr>
        <p:txBody>
          <a:bodyPr wrap="none" rtlCol="0">
            <a:spAutoFit/>
          </a:bodyPr>
          <a:lstStyle/>
          <a:p>
            <a:pPr algn="ctr"/>
            <a:r>
              <a:rPr lang="en-US" sz="1300" dirty="0"/>
              <a:t>Armv5 (2000) </a:t>
            </a:r>
          </a:p>
          <a:p>
            <a:pPr algn="ctr"/>
            <a:r>
              <a:rPr lang="en-US" sz="1300" dirty="0"/>
              <a:t>(yet in the FP coprocessor) </a:t>
            </a:r>
          </a:p>
        </p:txBody>
      </p:sp>
      <p:sp>
        <p:nvSpPr>
          <p:cNvPr id="9" name="TextBox 8"/>
          <p:cNvSpPr txBox="1"/>
          <p:nvPr/>
        </p:nvSpPr>
        <p:spPr>
          <a:xfrm>
            <a:off x="6463876" y="3093059"/>
            <a:ext cx="2501005" cy="718145"/>
          </a:xfrm>
          <a:prstGeom prst="rect">
            <a:avLst/>
          </a:prstGeom>
          <a:noFill/>
        </p:spPr>
        <p:txBody>
          <a:bodyPr wrap="none" rtlCol="0">
            <a:spAutoFit/>
          </a:bodyPr>
          <a:lstStyle/>
          <a:p>
            <a:pPr algn="ctr"/>
            <a:r>
              <a:rPr lang="en-US" sz="1300" dirty="0"/>
              <a:t>Armv8.2 (2016), optional</a:t>
            </a:r>
          </a:p>
          <a:p>
            <a:pPr algn="ctr">
              <a:spcAft>
                <a:spcPts val="200"/>
              </a:spcAft>
            </a:pPr>
            <a:r>
              <a:rPr lang="en-US" sz="1300" dirty="0"/>
              <a:t>(in the AArch64 mode)</a:t>
            </a:r>
          </a:p>
          <a:p>
            <a:pPr algn="ctr"/>
            <a:r>
              <a:rPr lang="en-US" sz="1300" dirty="0"/>
              <a:t>Armv9.0 (2021) mandatory</a:t>
            </a:r>
          </a:p>
        </p:txBody>
      </p:sp>
      <p:sp>
        <p:nvSpPr>
          <p:cNvPr id="10" name="Line 17"/>
          <p:cNvSpPr>
            <a:spLocks noChangeShapeType="1"/>
          </p:cNvSpPr>
          <p:nvPr/>
        </p:nvSpPr>
        <p:spPr bwMode="auto">
          <a:xfrm flipV="1">
            <a:off x="1503908" y="2052730"/>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Line 25"/>
          <p:cNvSpPr>
            <a:spLocks noChangeShapeType="1"/>
          </p:cNvSpPr>
          <p:nvPr/>
        </p:nvSpPr>
        <p:spPr bwMode="auto">
          <a:xfrm>
            <a:off x="1501958" y="2067111"/>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2" name="Line 29"/>
          <p:cNvSpPr>
            <a:spLocks noChangeShapeType="1"/>
          </p:cNvSpPr>
          <p:nvPr/>
        </p:nvSpPr>
        <p:spPr bwMode="auto">
          <a:xfrm flipH="1">
            <a:off x="7659437" y="2060739"/>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3" name="Oval 13"/>
          <p:cNvSpPr>
            <a:spLocks noChangeArrowheads="1"/>
          </p:cNvSpPr>
          <p:nvPr/>
        </p:nvSpPr>
        <p:spPr bwMode="auto">
          <a:xfrm>
            <a:off x="4534424" y="222118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4" name="Line 25"/>
          <p:cNvSpPr>
            <a:spLocks noChangeShapeType="1"/>
          </p:cNvSpPr>
          <p:nvPr/>
        </p:nvSpPr>
        <p:spPr bwMode="auto">
          <a:xfrm>
            <a:off x="4567929" y="1892949"/>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5" name="Oval 13"/>
          <p:cNvSpPr>
            <a:spLocks noChangeArrowheads="1"/>
          </p:cNvSpPr>
          <p:nvPr/>
        </p:nvSpPr>
        <p:spPr bwMode="auto">
          <a:xfrm>
            <a:off x="1467350" y="221946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6" name="Oval 13"/>
          <p:cNvSpPr>
            <a:spLocks noChangeArrowheads="1"/>
          </p:cNvSpPr>
          <p:nvPr/>
        </p:nvSpPr>
        <p:spPr bwMode="auto">
          <a:xfrm>
            <a:off x="7628172" y="2214702"/>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7" name="Text Box 6"/>
          <p:cNvSpPr txBox="1">
            <a:spLocks noChangeArrowheads="1"/>
          </p:cNvSpPr>
          <p:nvPr/>
        </p:nvSpPr>
        <p:spPr bwMode="auto">
          <a:xfrm>
            <a:off x="595643" y="2275779"/>
            <a:ext cx="1858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en-US" sz="1300" b="1" dirty="0">
                <a:solidFill>
                  <a:srgbClr val="000000"/>
                </a:solidFill>
              </a:rPr>
              <a:t>(</a:t>
            </a:r>
            <a:r>
              <a:rPr lang="hu-HU" sz="1300" b="1" dirty="0">
                <a:solidFill>
                  <a:srgbClr val="000000"/>
                </a:solidFill>
              </a:rPr>
              <a:t>GPR </a:t>
            </a:r>
            <a:r>
              <a:rPr lang="hu-HU" sz="1300" b="1" dirty="0" err="1">
                <a:solidFill>
                  <a:srgbClr val="000000"/>
                </a:solidFill>
              </a:rPr>
              <a:t>register</a:t>
            </a:r>
            <a:r>
              <a:rPr lang="hu-HU" sz="1300" b="1" dirty="0">
                <a:solidFill>
                  <a:srgbClr val="000000"/>
                </a:solidFill>
              </a:rPr>
              <a:t> </a:t>
            </a:r>
            <a:r>
              <a:rPr lang="hu-HU" sz="1300" b="1" dirty="0" err="1">
                <a:solidFill>
                  <a:srgbClr val="000000"/>
                </a:solidFill>
              </a:rPr>
              <a:t>set</a:t>
            </a:r>
            <a:r>
              <a:rPr lang="en-US" sz="1300" b="1" dirty="0">
                <a:solidFill>
                  <a:srgbClr val="000000"/>
                </a:solidFill>
              </a:rPr>
              <a:t> </a:t>
            </a:r>
          </a:p>
          <a:p>
            <a:pPr algn="ctr" eaLnBrk="1" hangingPunct="1"/>
            <a:r>
              <a:rPr lang="en-US" sz="1300" b="1" dirty="0">
                <a:solidFill>
                  <a:srgbClr val="000000"/>
                </a:solidFill>
              </a:rPr>
              <a:t>of the basic ISA)</a:t>
            </a:r>
          </a:p>
        </p:txBody>
      </p:sp>
      <p:sp>
        <p:nvSpPr>
          <p:cNvPr id="18" name="Text Box 5"/>
          <p:cNvSpPr txBox="1">
            <a:spLocks noChangeArrowheads="1"/>
          </p:cNvSpPr>
          <p:nvPr/>
        </p:nvSpPr>
        <p:spPr bwMode="auto">
          <a:xfrm>
            <a:off x="3352514" y="2275636"/>
            <a:ext cx="23599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Sec</a:t>
            </a:r>
            <a:r>
              <a:rPr lang="hu-HU" sz="1300" b="1" dirty="0" err="1">
                <a:solidFill>
                  <a:srgbClr val="000000"/>
                </a:solidFill>
              </a:rPr>
              <a:t>ondary</a:t>
            </a:r>
            <a:r>
              <a:rPr lang="hu-HU" sz="1300" b="1" dirty="0">
                <a:solidFill>
                  <a:srgbClr val="000000"/>
                </a:solidFill>
              </a:rPr>
              <a:t> </a:t>
            </a:r>
            <a:r>
              <a:rPr lang="hu-HU" sz="1300" b="1" dirty="0" err="1">
                <a:solidFill>
                  <a:srgbClr val="000000"/>
                </a:solidFill>
              </a:rPr>
              <a:t>register</a:t>
            </a:r>
            <a:r>
              <a:rPr lang="hu-HU" sz="1300" b="1" dirty="0">
                <a:solidFill>
                  <a:srgbClr val="000000"/>
                </a:solidFill>
              </a:rPr>
              <a:t> </a:t>
            </a:r>
            <a:r>
              <a:rPr lang="hu-HU" sz="1300" b="1" dirty="0" err="1">
                <a:solidFill>
                  <a:srgbClr val="000000"/>
                </a:solidFill>
              </a:rPr>
              <a:t>set</a:t>
            </a:r>
            <a:endParaRPr lang="hu-HU" sz="1300" b="1" dirty="0">
              <a:solidFill>
                <a:srgbClr val="000000"/>
              </a:solidFill>
            </a:endParaRPr>
          </a:p>
        </p:txBody>
      </p:sp>
      <p:sp>
        <p:nvSpPr>
          <p:cNvPr id="19" name="TextBox 18"/>
          <p:cNvSpPr txBox="1"/>
          <p:nvPr/>
        </p:nvSpPr>
        <p:spPr>
          <a:xfrm>
            <a:off x="6847350" y="2305821"/>
            <a:ext cx="1739579" cy="292388"/>
          </a:xfrm>
          <a:prstGeom prst="rect">
            <a:avLst/>
          </a:prstGeom>
          <a:noFill/>
        </p:spPr>
        <p:txBody>
          <a:bodyPr wrap="none" rtlCol="0">
            <a:spAutoFit/>
          </a:bodyPr>
          <a:lstStyle/>
          <a:p>
            <a:pPr algn="ctr"/>
            <a:r>
              <a:rPr lang="en-US" sz="1300" b="1" dirty="0">
                <a:solidFill>
                  <a:srgbClr val="000000"/>
                </a:solidFill>
              </a:rPr>
              <a:t>SVE register set</a:t>
            </a:r>
            <a:endParaRPr lang="hu-HU" sz="1300" b="1" dirty="0">
              <a:solidFill>
                <a:srgbClr val="000000"/>
              </a:solidFill>
            </a:endParaRPr>
          </a:p>
        </p:txBody>
      </p:sp>
      <p:sp>
        <p:nvSpPr>
          <p:cNvPr id="20" name="Text Box 16"/>
          <p:cNvSpPr txBox="1">
            <a:spLocks noChangeArrowheads="1"/>
          </p:cNvSpPr>
          <p:nvPr/>
        </p:nvSpPr>
        <p:spPr bwMode="auto">
          <a:xfrm>
            <a:off x="2605324" y="1555556"/>
            <a:ext cx="391966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a:solidFill>
                  <a:srgbClr val="000000"/>
                </a:solidFill>
              </a:rPr>
              <a:t>Register sets introduced in the Arm </a:t>
            </a:r>
            <a:r>
              <a:rPr lang="hu-HU" altLang="en-US" sz="1300" b="1">
                <a:solidFill>
                  <a:srgbClr val="000000"/>
                </a:solidFill>
              </a:rPr>
              <a:t>ISA</a:t>
            </a:r>
            <a:endParaRPr lang="en-US" altLang="en-US" sz="1300" b="1">
              <a:solidFill>
                <a:srgbClr val="000000"/>
              </a:solidFill>
            </a:endParaRPr>
          </a:p>
        </p:txBody>
      </p:sp>
      <p:sp>
        <p:nvSpPr>
          <p:cNvPr id="21" name="TextBox 20"/>
          <p:cNvSpPr txBox="1"/>
          <p:nvPr/>
        </p:nvSpPr>
        <p:spPr>
          <a:xfrm>
            <a:off x="94182" y="2862867"/>
            <a:ext cx="1309974" cy="292388"/>
          </a:xfrm>
          <a:prstGeom prst="rect">
            <a:avLst/>
          </a:prstGeom>
          <a:noFill/>
        </p:spPr>
        <p:txBody>
          <a:bodyPr wrap="none" rtlCol="0">
            <a:spAutoFit/>
          </a:bodyPr>
          <a:lstStyle/>
          <a:p>
            <a:r>
              <a:rPr lang="en-GB" sz="1300" i="1"/>
              <a:t>Introduced in</a:t>
            </a:r>
          </a:p>
        </p:txBody>
      </p:sp>
      <p:sp>
        <p:nvSpPr>
          <p:cNvPr id="22" name="TextBox 21"/>
          <p:cNvSpPr txBox="1"/>
          <p:nvPr/>
        </p:nvSpPr>
        <p:spPr>
          <a:xfrm>
            <a:off x="53944" y="3407193"/>
            <a:ext cx="1180131" cy="292388"/>
          </a:xfrm>
          <a:prstGeom prst="rect">
            <a:avLst/>
          </a:prstGeom>
          <a:noFill/>
        </p:spPr>
        <p:txBody>
          <a:bodyPr wrap="none" rtlCol="0">
            <a:spAutoFit/>
          </a:bodyPr>
          <a:lstStyle/>
          <a:p>
            <a:r>
              <a:rPr lang="en-US" sz="1300"/>
              <a:t>Extended in</a:t>
            </a:r>
          </a:p>
        </p:txBody>
      </p:sp>
      <p:sp>
        <p:nvSpPr>
          <p:cNvPr id="23" name="TextBox 22"/>
          <p:cNvSpPr txBox="1"/>
          <p:nvPr/>
        </p:nvSpPr>
        <p:spPr>
          <a:xfrm>
            <a:off x="611534" y="3660901"/>
            <a:ext cx="1426993" cy="292388"/>
          </a:xfrm>
          <a:prstGeom prst="rect">
            <a:avLst/>
          </a:prstGeom>
          <a:noFill/>
        </p:spPr>
        <p:txBody>
          <a:bodyPr wrap="none" rtlCol="0">
            <a:spAutoFit/>
          </a:bodyPr>
          <a:lstStyle/>
          <a:p>
            <a:pPr algn="ctr"/>
            <a:r>
              <a:rPr lang="en-US" sz="1300" dirty="0"/>
              <a:t>Armv8 (2012) </a:t>
            </a:r>
          </a:p>
        </p:txBody>
      </p:sp>
      <p:sp>
        <p:nvSpPr>
          <p:cNvPr id="24" name="TextBox 23"/>
          <p:cNvSpPr txBox="1"/>
          <p:nvPr/>
        </p:nvSpPr>
        <p:spPr>
          <a:xfrm>
            <a:off x="3474387" y="3671411"/>
            <a:ext cx="2105063" cy="931024"/>
          </a:xfrm>
          <a:prstGeom prst="rect">
            <a:avLst/>
          </a:prstGeom>
          <a:noFill/>
        </p:spPr>
        <p:txBody>
          <a:bodyPr wrap="none" rtlCol="0">
            <a:spAutoFit/>
          </a:bodyPr>
          <a:lstStyle/>
          <a:p>
            <a:pPr algn="ctr"/>
            <a:r>
              <a:rPr lang="en-US" sz="1300" dirty="0"/>
              <a:t>Armv7 (2004)</a:t>
            </a:r>
          </a:p>
          <a:p>
            <a:pPr algn="ctr">
              <a:spcAft>
                <a:spcPts val="300"/>
              </a:spcAft>
            </a:pPr>
            <a:r>
              <a:rPr lang="en-US" sz="1300" dirty="0"/>
              <a:t>(moved into the core)</a:t>
            </a:r>
          </a:p>
          <a:p>
            <a:pPr algn="ctr"/>
            <a:r>
              <a:rPr lang="en-US" sz="1300" dirty="0"/>
              <a:t>Armv8 (2012)</a:t>
            </a:r>
          </a:p>
          <a:p>
            <a:pPr algn="ctr">
              <a:spcAft>
                <a:spcPts val="200"/>
              </a:spcAft>
            </a:pPr>
            <a:r>
              <a:rPr lang="en-US" sz="1300" dirty="0"/>
              <a:t>(in the AArch64 mode)</a:t>
            </a:r>
          </a:p>
        </p:txBody>
      </p:sp>
      <p:sp>
        <p:nvSpPr>
          <p:cNvPr id="25" name="TextBox 24"/>
          <p:cNvSpPr txBox="1"/>
          <p:nvPr/>
        </p:nvSpPr>
        <p:spPr>
          <a:xfrm>
            <a:off x="71437" y="451178"/>
            <a:ext cx="7453969" cy="369332"/>
          </a:xfrm>
          <a:prstGeom prst="rect">
            <a:avLst/>
          </a:prstGeom>
          <a:noFill/>
        </p:spPr>
        <p:txBody>
          <a:bodyPr wrap="square" rtlCol="0">
            <a:spAutoFit/>
          </a:bodyPr>
          <a:lstStyle/>
          <a:p>
            <a:r>
              <a:rPr lang="en-US" dirty="0">
                <a:solidFill>
                  <a:schemeClr val="accent6"/>
                </a:solidFill>
              </a:rPr>
              <a:t>Register sets introduced in the Arm ISA </a:t>
            </a:r>
          </a:p>
        </p:txBody>
      </p:sp>
      <p:sp>
        <p:nvSpPr>
          <p:cNvPr id="28" name="Rounded Rectangle 27"/>
          <p:cNvSpPr/>
          <p:nvPr/>
        </p:nvSpPr>
        <p:spPr bwMode="auto">
          <a:xfrm>
            <a:off x="9001" y="809299"/>
            <a:ext cx="9134999" cy="584775"/>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9" name="TextBox 28"/>
          <p:cNvSpPr txBox="1"/>
          <p:nvPr/>
        </p:nvSpPr>
        <p:spPr>
          <a:xfrm>
            <a:off x="71438" y="809299"/>
            <a:ext cx="8830879" cy="584775"/>
          </a:xfrm>
          <a:prstGeom prst="rect">
            <a:avLst/>
          </a:prstGeom>
          <a:noFill/>
        </p:spPr>
        <p:txBody>
          <a:bodyPr wrap="none" rtlCol="0">
            <a:spAutoFit/>
          </a:bodyPr>
          <a:lstStyle/>
          <a:p>
            <a:r>
              <a:rPr lang="en-US" sz="1600" dirty="0"/>
              <a:t>In the long history of the Arm ISA, the firm </a:t>
            </a:r>
            <a:r>
              <a:rPr lang="en-US" sz="1600" dirty="0">
                <a:solidFill>
                  <a:srgbClr val="FF0000"/>
                </a:solidFill>
              </a:rPr>
              <a:t>introduced three different register sets</a:t>
            </a:r>
            <a:r>
              <a:rPr lang="en-US" sz="1600" dirty="0"/>
              <a:t>,</a:t>
            </a:r>
          </a:p>
          <a:p>
            <a:r>
              <a:rPr lang="en-US" sz="1600" dirty="0"/>
              <a:t>  as shown below.</a:t>
            </a:r>
          </a:p>
        </p:txBody>
      </p:sp>
    </p:spTree>
    <p:extLst>
      <p:ext uri="{BB962C8B-B14F-4D97-AF65-F5344CB8AC3E}">
        <p14:creationId xmlns:p14="http://schemas.microsoft.com/office/powerpoint/2010/main" val="141906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120835" name="AutoShape 3"/>
          <p:cNvSpPr>
            <a:spLocks noChangeArrowheads="1"/>
          </p:cNvSpPr>
          <p:nvPr/>
        </p:nvSpPr>
        <p:spPr bwMode="auto">
          <a:xfrm>
            <a:off x="598435" y="1359397"/>
            <a:ext cx="7888567" cy="522000"/>
          </a:xfrm>
          <a:prstGeom prst="roundRect">
            <a:avLst>
              <a:gd name="adj" fmla="val 0"/>
            </a:avLst>
          </a:prstGeom>
          <a:solidFill>
            <a:srgbClr val="000080"/>
          </a:solidFill>
          <a:ln w="9525">
            <a:solidFill>
              <a:schemeClr val="bg1"/>
            </a:solidFill>
            <a:round/>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hu-HU" altLang="en-US" sz="1900" err="1">
                <a:solidFill>
                  <a:srgbClr val="FFFFFF"/>
                </a:solidFill>
                <a:latin typeface="Verdana" pitchFamily="34" charset="0"/>
                <a:cs typeface="Times New Roman" pitchFamily="18" charset="0"/>
              </a:rPr>
              <a:t>ARM’s</a:t>
            </a:r>
            <a:r>
              <a:rPr lang="hu-HU" altLang="en-US" sz="1900">
                <a:solidFill>
                  <a:srgbClr val="FFFFFF"/>
                </a:solidFill>
                <a:latin typeface="Verdana" pitchFamily="34" charset="0"/>
                <a:cs typeface="Times New Roman" pitchFamily="18" charset="0"/>
              </a:rPr>
              <a:t> </a:t>
            </a:r>
            <a:r>
              <a:rPr lang="en-GB" altLang="en-US" sz="1900">
                <a:solidFill>
                  <a:srgbClr val="FFFFFF"/>
                </a:solidFill>
                <a:latin typeface="Verdana" pitchFamily="34" charset="0"/>
                <a:cs typeface="Times New Roman" pitchFamily="18" charset="0"/>
              </a:rPr>
              <a:t>CPU cores</a:t>
            </a:r>
            <a:endParaRPr lang="en-US" altLang="en-US" sz="1900">
              <a:solidFill>
                <a:srgbClr val="FFFFFF"/>
              </a:solidFill>
              <a:latin typeface="Verdana" pitchFamily="34" charset="0"/>
              <a:cs typeface="Times New Roman" pitchFamily="18" charset="0"/>
            </a:endParaRPr>
          </a:p>
        </p:txBody>
      </p:sp>
      <p:grpSp>
        <p:nvGrpSpPr>
          <p:cNvPr id="120836" name="Group 4"/>
          <p:cNvGrpSpPr>
            <a:grpSpLocks/>
          </p:cNvGrpSpPr>
          <p:nvPr/>
        </p:nvGrpSpPr>
        <p:grpSpPr bwMode="auto">
          <a:xfrm>
            <a:off x="678950" y="2346819"/>
            <a:ext cx="7808052" cy="432182"/>
            <a:chOff x="684" y="1638"/>
            <a:chExt cx="4465" cy="309"/>
          </a:xfrm>
        </p:grpSpPr>
        <p:sp>
          <p:nvSpPr>
            <p:cNvPr id="120855" name="AutoShape 5"/>
            <p:cNvSpPr>
              <a:spLocks noChangeArrowheads="1"/>
            </p:cNvSpPr>
            <p:nvPr/>
          </p:nvSpPr>
          <p:spPr bwMode="auto">
            <a:xfrm>
              <a:off x="953"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a:solidFill>
                    <a:srgbClr val="FFFFFF"/>
                  </a:solidFill>
                  <a:latin typeface="Verdana" pitchFamily="34" charset="0"/>
                  <a:cs typeface="Times New Roman" pitchFamily="18" charset="0"/>
                </a:rPr>
                <a:t>  1</a:t>
              </a:r>
              <a:r>
                <a:rPr lang="en-US" altLang="en-US" sz="1900">
                  <a:solidFill>
                    <a:srgbClr val="FFFFFF"/>
                  </a:solidFill>
                  <a:latin typeface="Verdana" pitchFamily="34" charset="0"/>
                  <a:cs typeface="Times New Roman" pitchFamily="18" charset="0"/>
                </a:rPr>
                <a:t>.</a:t>
              </a:r>
              <a:r>
                <a:rPr lang="hu-HU" altLang="en-US" sz="1900">
                  <a:solidFill>
                    <a:srgbClr val="FFFFFF"/>
                  </a:solidFill>
                  <a:latin typeface="Verdana" pitchFamily="34" charset="0"/>
                  <a:cs typeface="Times New Roman" pitchFamily="18" charset="0"/>
                </a:rPr>
                <a:t> </a:t>
              </a:r>
              <a:r>
                <a:rPr lang="en-US" altLang="en-US" sz="1900">
                  <a:solidFill>
                    <a:srgbClr val="FFFFFF"/>
                  </a:solidFill>
                  <a:latin typeface="Verdana" pitchFamily="34" charset="0"/>
                  <a:cs typeface="Times New Roman" pitchFamily="18" charset="0"/>
                </a:rPr>
                <a:t>Introduction to</a:t>
              </a:r>
              <a:r>
                <a:rPr lang="hu-HU" altLang="en-US" sz="1900">
                  <a:solidFill>
                    <a:srgbClr val="FFFFFF"/>
                  </a:solidFill>
                  <a:latin typeface="Verdana" pitchFamily="34" charset="0"/>
                  <a:cs typeface="Times New Roman" pitchFamily="18" charset="0"/>
                </a:rPr>
                <a:t> ARM</a:t>
              </a:r>
              <a:endParaRPr lang="en-US" altLang="en-US" sz="1900">
                <a:solidFill>
                  <a:srgbClr val="FFFFFF"/>
                </a:solidFill>
                <a:latin typeface="Verdana" pitchFamily="34" charset="0"/>
                <a:cs typeface="Times New Roman" pitchFamily="18" charset="0"/>
              </a:endParaRPr>
            </a:p>
          </p:txBody>
        </p:sp>
        <p:sp>
          <p:nvSpPr>
            <p:cNvPr id="120856" name="Text Box 6"/>
            <p:cNvSpPr txBox="1">
              <a:spLocks noChangeArrowheads="1"/>
            </p:cNvSpPr>
            <p:nvPr/>
          </p:nvSpPr>
          <p:spPr bwMode="auto">
            <a:xfrm>
              <a:off x="684" y="168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20837" name="Group 7"/>
          <p:cNvGrpSpPr>
            <a:grpSpLocks/>
          </p:cNvGrpSpPr>
          <p:nvPr/>
        </p:nvGrpSpPr>
        <p:grpSpPr bwMode="auto">
          <a:xfrm>
            <a:off x="677154" y="2817768"/>
            <a:ext cx="7809848" cy="450850"/>
            <a:chOff x="681" y="1626"/>
            <a:chExt cx="4466" cy="284"/>
          </a:xfrm>
        </p:grpSpPr>
        <p:sp>
          <p:nvSpPr>
            <p:cNvPr id="120853" name="AutoShape 8"/>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a:solidFill>
                    <a:srgbClr val="FFFFFF"/>
                  </a:solidFill>
                  <a:latin typeface="Verdana" pitchFamily="34" charset="0"/>
                  <a:cs typeface="Times New Roman" pitchFamily="18" charset="0"/>
                </a:rPr>
                <a:t>  </a:t>
              </a:r>
              <a:r>
                <a:rPr lang="en-US" altLang="en-US" sz="1900">
                  <a:solidFill>
                    <a:srgbClr val="FFFFFF"/>
                  </a:solidFill>
                  <a:latin typeface="Verdana" pitchFamily="34" charset="0"/>
                  <a:cs typeface="Times New Roman" pitchFamily="18" charset="0"/>
                </a:rPr>
                <a:t>2.</a:t>
              </a:r>
              <a:r>
                <a:rPr lang="hu-HU" altLang="en-US" sz="1900">
                  <a:solidFill>
                    <a:srgbClr val="FFFFFF"/>
                  </a:solidFill>
                  <a:latin typeface="Verdana" pitchFamily="34" charset="0"/>
                  <a:cs typeface="Times New Roman" pitchFamily="18" charset="0"/>
                </a:rPr>
                <a:t> </a:t>
              </a:r>
              <a:r>
                <a:rPr lang="en-US" altLang="en-US" sz="1900">
                  <a:solidFill>
                    <a:srgbClr val="FFFFFF"/>
                  </a:solidFill>
                  <a:latin typeface="Verdana" pitchFamily="34" charset="0"/>
                  <a:cs typeface="Times New Roman" pitchFamily="18" charset="0"/>
                </a:rPr>
                <a:t>Evolution of </a:t>
              </a:r>
              <a:r>
                <a:rPr lang="hu-HU" altLang="en-US" sz="1900">
                  <a:solidFill>
                    <a:srgbClr val="FFFFFF"/>
                  </a:solidFill>
                  <a:latin typeface="Verdana" pitchFamily="34" charset="0"/>
                  <a:cs typeface="Times New Roman" pitchFamily="18" charset="0"/>
                </a:rPr>
                <a:t>the ARM ISA</a:t>
              </a:r>
              <a:r>
                <a:rPr lang="en-US" altLang="en-US" sz="1900">
                  <a:solidFill>
                    <a:srgbClr val="FFFFFF"/>
                  </a:solidFill>
                  <a:latin typeface="Verdana" pitchFamily="34" charset="0"/>
                  <a:cs typeface="Times New Roman" pitchFamily="18" charset="0"/>
                </a:rPr>
                <a:t> up to the Armv8 release</a:t>
              </a:r>
            </a:p>
          </p:txBody>
        </p:sp>
        <p:sp>
          <p:nvSpPr>
            <p:cNvPr id="120854" name="Text Box 9"/>
            <p:cNvSpPr txBox="1">
              <a:spLocks noChangeArrowheads="1"/>
            </p:cNvSpPr>
            <p:nvPr/>
          </p:nvSpPr>
          <p:spPr bwMode="auto">
            <a:xfrm>
              <a:off x="681" y="162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28" name="Group 16"/>
          <p:cNvGrpSpPr>
            <a:grpSpLocks/>
          </p:cNvGrpSpPr>
          <p:nvPr/>
        </p:nvGrpSpPr>
        <p:grpSpPr bwMode="auto">
          <a:xfrm>
            <a:off x="677762" y="3786600"/>
            <a:ext cx="7809240" cy="423879"/>
            <a:chOff x="702" y="1621"/>
            <a:chExt cx="4457" cy="261"/>
          </a:xfrm>
        </p:grpSpPr>
        <p:sp>
          <p:nvSpPr>
            <p:cNvPr id="29" name="AutoShape 17"/>
            <p:cNvSpPr>
              <a:spLocks noChangeArrowheads="1"/>
            </p:cNvSpPr>
            <p:nvPr/>
          </p:nvSpPr>
          <p:spPr bwMode="auto">
            <a:xfrm>
              <a:off x="963" y="1621"/>
              <a:ext cx="4196"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4</a:t>
              </a:r>
              <a:r>
                <a:rPr lang="hu-HU" altLang="en-US" sz="1900" dirty="0">
                  <a:solidFill>
                    <a:srgbClr val="FFFFFF"/>
                  </a:solidFill>
                  <a:latin typeface="Verdana" pitchFamily="34" charset="0"/>
                  <a:cs typeface="Times New Roman" pitchFamily="18" charset="0"/>
                </a:rPr>
                <a:t>.</a:t>
              </a:r>
              <a:r>
                <a:rPr lang="en-US" altLang="en-US" sz="1900" dirty="0">
                  <a:solidFill>
                    <a:srgbClr val="FFFFFF"/>
                  </a:solidFill>
                  <a:latin typeface="Verdana" pitchFamily="34" charset="0"/>
                  <a:cs typeface="Times New Roman" pitchFamily="18" charset="0"/>
                </a:rPr>
                <a:t> Arnv8.2-A ISA extensions and related</a:t>
              </a: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Verdana"/>
                </a:rPr>
                <a:t>Cortex-A cores</a:t>
              </a:r>
            </a:p>
          </p:txBody>
        </p:sp>
        <p:sp>
          <p:nvSpPr>
            <p:cNvPr id="30" name="Text Box 18"/>
            <p:cNvSpPr txBox="1">
              <a:spLocks noChangeArrowheads="1"/>
            </p:cNvSpPr>
            <p:nvPr/>
          </p:nvSpPr>
          <p:spPr bwMode="auto">
            <a:xfrm>
              <a:off x="702"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34" name="Group 16"/>
          <p:cNvGrpSpPr>
            <a:grpSpLocks/>
          </p:cNvGrpSpPr>
          <p:nvPr/>
        </p:nvGrpSpPr>
        <p:grpSpPr bwMode="auto">
          <a:xfrm>
            <a:off x="677974" y="4678609"/>
            <a:ext cx="7809028" cy="441697"/>
            <a:chOff x="721" y="1604"/>
            <a:chExt cx="4454" cy="362"/>
          </a:xfrm>
        </p:grpSpPr>
        <p:sp>
          <p:nvSpPr>
            <p:cNvPr id="35" name="AutoShape 17"/>
            <p:cNvSpPr>
              <a:spLocks noChangeArrowheads="1"/>
            </p:cNvSpPr>
            <p:nvPr/>
          </p:nvSpPr>
          <p:spPr bwMode="auto">
            <a:xfrm>
              <a:off x="979" y="1621"/>
              <a:ext cx="4196" cy="345"/>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6</a:t>
              </a:r>
              <a:r>
                <a:rPr lang="en-GB" altLang="en-US" sz="1900" dirty="0">
                  <a:solidFill>
                    <a:srgbClr val="FFFFFF"/>
                  </a:solidFill>
                  <a:latin typeface="Verdana" pitchFamily="34" charset="0"/>
                  <a:cs typeface="Times New Roman" pitchFamily="18" charset="0"/>
                </a:rPr>
                <a:t>. R</a:t>
              </a:r>
              <a:r>
                <a:rPr lang="en-US" altLang="en-US" sz="1900" dirty="0" err="1">
                  <a:solidFill>
                    <a:srgbClr val="FFFFFF"/>
                  </a:solidFill>
                  <a:latin typeface="Verdana" pitchFamily="34" charset="0"/>
                  <a:cs typeface="Times New Roman" pitchFamily="18" charset="0"/>
                </a:rPr>
                <a:t>eferences</a:t>
              </a:r>
              <a:endParaRPr lang="en-US" altLang="en-US" sz="1900" dirty="0">
                <a:solidFill>
                  <a:srgbClr val="FFFFFF"/>
                </a:solidFill>
                <a:latin typeface="Verdana" pitchFamily="34" charset="0"/>
                <a:cs typeface="Times New Roman" pitchFamily="18" charset="0"/>
              </a:endParaRPr>
            </a:p>
          </p:txBody>
        </p:sp>
        <p:sp>
          <p:nvSpPr>
            <p:cNvPr id="36" name="Text Box 18"/>
            <p:cNvSpPr txBox="1">
              <a:spLocks noChangeArrowheads="1"/>
            </p:cNvSpPr>
            <p:nvPr/>
          </p:nvSpPr>
          <p:spPr bwMode="auto">
            <a:xfrm>
              <a:off x="721" y="1604"/>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37" name="Group 16"/>
          <p:cNvGrpSpPr>
            <a:grpSpLocks/>
          </p:cNvGrpSpPr>
          <p:nvPr/>
        </p:nvGrpSpPr>
        <p:grpSpPr bwMode="auto">
          <a:xfrm>
            <a:off x="665070" y="4236071"/>
            <a:ext cx="7809240" cy="423879"/>
            <a:chOff x="702" y="1621"/>
            <a:chExt cx="4457" cy="261"/>
          </a:xfrm>
        </p:grpSpPr>
        <p:sp>
          <p:nvSpPr>
            <p:cNvPr id="38" name="AutoShape 17"/>
            <p:cNvSpPr>
              <a:spLocks noChangeArrowheads="1"/>
            </p:cNvSpPr>
            <p:nvPr/>
          </p:nvSpPr>
          <p:spPr bwMode="auto">
            <a:xfrm>
              <a:off x="963" y="1621"/>
              <a:ext cx="4196"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5</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Armv9-A ISA extensions and related </a:t>
              </a:r>
              <a:r>
                <a:rPr lang="en-US" sz="1900" dirty="0">
                  <a:solidFill>
                    <a:srgbClr val="FFFFFF"/>
                  </a:solidFill>
                  <a:latin typeface="Verdana"/>
                </a:rPr>
                <a:t>Cortex-A cores</a:t>
              </a:r>
            </a:p>
          </p:txBody>
        </p:sp>
        <p:sp>
          <p:nvSpPr>
            <p:cNvPr id="39" name="Text Box 18"/>
            <p:cNvSpPr txBox="1">
              <a:spLocks noChangeArrowheads="1"/>
            </p:cNvSpPr>
            <p:nvPr/>
          </p:nvSpPr>
          <p:spPr bwMode="auto">
            <a:xfrm>
              <a:off x="702"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40" name="Group 16"/>
          <p:cNvGrpSpPr>
            <a:grpSpLocks/>
          </p:cNvGrpSpPr>
          <p:nvPr/>
        </p:nvGrpSpPr>
        <p:grpSpPr bwMode="auto">
          <a:xfrm>
            <a:off x="673943" y="3319213"/>
            <a:ext cx="7810513" cy="432000"/>
            <a:chOff x="687" y="1602"/>
            <a:chExt cx="4614" cy="288"/>
          </a:xfrm>
        </p:grpSpPr>
        <p:sp>
          <p:nvSpPr>
            <p:cNvPr id="41" name="AutoShape 17"/>
            <p:cNvSpPr>
              <a:spLocks noChangeArrowheads="1"/>
            </p:cNvSpPr>
            <p:nvPr/>
          </p:nvSpPr>
          <p:spPr bwMode="auto">
            <a:xfrm>
              <a:off x="951" y="1602"/>
              <a:ext cx="4350" cy="28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3</a:t>
              </a:r>
              <a:r>
                <a:rPr lang="hu-HU" altLang="en-US" sz="1900" dirty="0">
                  <a:solidFill>
                    <a:srgbClr val="FFFFFF"/>
                  </a:solidFill>
                  <a:latin typeface="+mj-lt"/>
                  <a:cs typeface="Times New Roman" pitchFamily="18" charset="0"/>
                </a:rPr>
                <a:t>. </a:t>
              </a:r>
              <a:r>
                <a:rPr lang="en-US" altLang="en-US" sz="1900" dirty="0">
                  <a:solidFill>
                    <a:srgbClr val="FFFFFF"/>
                  </a:solidFill>
                  <a:latin typeface="+mj-lt"/>
                  <a:cs typeface="Times New Roman" pitchFamily="18" charset="0"/>
                </a:rPr>
                <a:t>The Cortex family of CPU cores</a:t>
              </a:r>
              <a:endParaRPr lang="en-US" sz="1900" dirty="0">
                <a:solidFill>
                  <a:schemeClr val="bg1"/>
                </a:solidFill>
                <a:latin typeface="+mj-lt"/>
              </a:endParaRPr>
            </a:p>
          </p:txBody>
        </p:sp>
        <p:sp>
          <p:nvSpPr>
            <p:cNvPr id="42" name="Text Box 18"/>
            <p:cNvSpPr txBox="1">
              <a:spLocks noChangeArrowheads="1"/>
            </p:cNvSpPr>
            <p:nvPr/>
          </p:nvSpPr>
          <p:spPr bwMode="auto">
            <a:xfrm>
              <a:off x="687" y="1605"/>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3449312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(5)</a:t>
            </a:r>
            <a:endParaRPr lang="en-US" sz="1700" dirty="0"/>
          </a:p>
        </p:txBody>
      </p:sp>
      <p:sp>
        <p:nvSpPr>
          <p:cNvPr id="3" name="TextBox 2"/>
          <p:cNvSpPr txBox="1"/>
          <p:nvPr/>
        </p:nvSpPr>
        <p:spPr>
          <a:xfrm>
            <a:off x="71438" y="448419"/>
            <a:ext cx="5654112" cy="369332"/>
          </a:xfrm>
          <a:prstGeom prst="rect">
            <a:avLst/>
          </a:prstGeom>
          <a:noFill/>
        </p:spPr>
        <p:txBody>
          <a:bodyPr wrap="none" rtlCol="0">
            <a:spAutoFit/>
          </a:bodyPr>
          <a:lstStyle/>
          <a:p>
            <a:r>
              <a:rPr lang="en-US" dirty="0">
                <a:solidFill>
                  <a:schemeClr val="accent6"/>
                </a:solidFill>
              </a:rPr>
              <a:t>Extending the GPR and secondary register sets</a:t>
            </a:r>
          </a:p>
        </p:txBody>
      </p:sp>
      <p:sp>
        <p:nvSpPr>
          <p:cNvPr id="5" name="Rounded Rectangle 4"/>
          <p:cNvSpPr/>
          <p:nvPr/>
        </p:nvSpPr>
        <p:spPr bwMode="auto">
          <a:xfrm>
            <a:off x="31528" y="842299"/>
            <a:ext cx="9144000" cy="587108"/>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 name="TextBox 5"/>
          <p:cNvSpPr txBox="1"/>
          <p:nvPr/>
        </p:nvSpPr>
        <p:spPr>
          <a:xfrm>
            <a:off x="71438" y="830319"/>
            <a:ext cx="8627490" cy="984885"/>
          </a:xfrm>
          <a:prstGeom prst="rect">
            <a:avLst/>
          </a:prstGeom>
          <a:noFill/>
        </p:spPr>
        <p:txBody>
          <a:bodyPr wrap="none" rtlCol="0">
            <a:spAutoFit/>
          </a:bodyPr>
          <a:lstStyle/>
          <a:p>
            <a:r>
              <a:rPr lang="en-US" sz="1600" dirty="0"/>
              <a:t>As indicated in the previous Figure, in the course of the dynamic evolution of the </a:t>
            </a:r>
          </a:p>
          <a:p>
            <a:pPr>
              <a:spcAft>
                <a:spcPts val="1200"/>
              </a:spcAft>
            </a:pPr>
            <a:r>
              <a:rPr lang="en-US" sz="1600" dirty="0"/>
              <a:t>  ARM ISA </a:t>
            </a:r>
            <a:r>
              <a:rPr lang="en-US" sz="1600" dirty="0">
                <a:solidFill>
                  <a:srgbClr val="0070C0"/>
                </a:solidFill>
              </a:rPr>
              <a:t>both the GPR and the secondary register space became extended,</a:t>
            </a:r>
          </a:p>
          <a:p>
            <a:r>
              <a:rPr lang="en-US" sz="1600" dirty="0">
                <a:solidFill>
                  <a:srgbClr val="0070C0"/>
                </a:solidFill>
              </a:rPr>
              <a:t>  </a:t>
            </a:r>
            <a:r>
              <a:rPr lang="en-US" sz="1600" dirty="0"/>
              <a:t>as discussed next.</a:t>
            </a:r>
          </a:p>
        </p:txBody>
      </p:sp>
    </p:spTree>
    <p:extLst>
      <p:ext uri="{BB962C8B-B14F-4D97-AF65-F5344CB8AC3E}">
        <p14:creationId xmlns:p14="http://schemas.microsoft.com/office/powerpoint/2010/main" val="93683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(6)</a:t>
            </a:r>
            <a:endParaRPr lang="en-US" dirty="0"/>
          </a:p>
        </p:txBody>
      </p:sp>
      <p:sp>
        <p:nvSpPr>
          <p:cNvPr id="3" name="TextBox 2"/>
          <p:cNvSpPr txBox="1"/>
          <p:nvPr/>
        </p:nvSpPr>
        <p:spPr>
          <a:xfrm>
            <a:off x="113275" y="440668"/>
            <a:ext cx="9194867" cy="369332"/>
          </a:xfrm>
          <a:prstGeom prst="rect">
            <a:avLst/>
          </a:prstGeom>
          <a:noFill/>
        </p:spPr>
        <p:txBody>
          <a:bodyPr wrap="square" rtlCol="0">
            <a:spAutoFit/>
          </a:bodyPr>
          <a:lstStyle/>
          <a:p>
            <a:r>
              <a:rPr lang="en-US" dirty="0">
                <a:solidFill>
                  <a:schemeClr val="accent6"/>
                </a:solidFill>
              </a:rPr>
              <a:t>a) Extending the </a:t>
            </a:r>
            <a:r>
              <a:rPr lang="hu-HU" dirty="0">
                <a:solidFill>
                  <a:schemeClr val="accent6"/>
                </a:solidFill>
              </a:rPr>
              <a:t>GPR </a:t>
            </a:r>
            <a:r>
              <a:rPr lang="hu-HU" dirty="0" err="1">
                <a:solidFill>
                  <a:schemeClr val="accent6"/>
                </a:solidFill>
              </a:rPr>
              <a:t>register</a:t>
            </a:r>
            <a:r>
              <a:rPr lang="en-US" dirty="0">
                <a:solidFill>
                  <a:schemeClr val="accent6"/>
                </a:solidFill>
              </a:rPr>
              <a:t> set in the Armv8 ISA (2012) </a:t>
            </a:r>
            <a:r>
              <a:rPr lang="hu-HU" dirty="0"/>
              <a:t>[63</a:t>
            </a:r>
            <a:r>
              <a:rPr lang="en-US" dirty="0"/>
              <a:t>], [</a:t>
            </a:r>
            <a:r>
              <a:rPr lang="hu-HU" dirty="0"/>
              <a:t>66</a:t>
            </a:r>
            <a:r>
              <a:rPr lang="en-US" dirty="0"/>
              <a:t>]</a:t>
            </a:r>
          </a:p>
        </p:txBody>
      </p:sp>
      <p:sp>
        <p:nvSpPr>
          <p:cNvPr id="6" name="Rounded Rectangle 5"/>
          <p:cNvSpPr/>
          <p:nvPr/>
        </p:nvSpPr>
        <p:spPr bwMode="auto">
          <a:xfrm>
            <a:off x="6357" y="901175"/>
            <a:ext cx="9110940" cy="590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10" name="TextBox 109"/>
          <p:cNvSpPr txBox="1"/>
          <p:nvPr/>
        </p:nvSpPr>
        <p:spPr>
          <a:xfrm>
            <a:off x="1107881" y="1440886"/>
            <a:ext cx="986167" cy="261610"/>
          </a:xfrm>
          <a:prstGeom prst="rect">
            <a:avLst/>
          </a:prstGeom>
          <a:noFill/>
        </p:spPr>
        <p:txBody>
          <a:bodyPr wrap="none" rtlCol="0">
            <a:spAutoFit/>
          </a:bodyPr>
          <a:lstStyle/>
          <a:p>
            <a:r>
              <a:rPr lang="en-US" sz="1100">
                <a:solidFill>
                  <a:srgbClr val="000000"/>
                </a:solidFill>
              </a:rPr>
              <a:t>32-bit wide</a:t>
            </a:r>
          </a:p>
        </p:txBody>
      </p:sp>
      <p:sp>
        <p:nvSpPr>
          <p:cNvPr id="111" name="TextBox 110"/>
          <p:cNvSpPr txBox="1"/>
          <p:nvPr/>
        </p:nvSpPr>
        <p:spPr>
          <a:xfrm>
            <a:off x="4211612" y="1431610"/>
            <a:ext cx="986167" cy="261610"/>
          </a:xfrm>
          <a:prstGeom prst="rect">
            <a:avLst/>
          </a:prstGeom>
          <a:noFill/>
        </p:spPr>
        <p:txBody>
          <a:bodyPr wrap="none" rtlCol="0">
            <a:spAutoFit/>
          </a:bodyPr>
          <a:lstStyle/>
          <a:p>
            <a:r>
              <a:rPr lang="en-US" sz="1100">
                <a:solidFill>
                  <a:srgbClr val="000000"/>
                </a:solidFill>
              </a:rPr>
              <a:t>32-bit wide</a:t>
            </a:r>
          </a:p>
        </p:txBody>
      </p:sp>
      <p:sp>
        <p:nvSpPr>
          <p:cNvPr id="112" name="TextBox 111"/>
          <p:cNvSpPr txBox="1"/>
          <p:nvPr/>
        </p:nvSpPr>
        <p:spPr>
          <a:xfrm>
            <a:off x="6682264" y="1448525"/>
            <a:ext cx="986167" cy="261610"/>
          </a:xfrm>
          <a:prstGeom prst="rect">
            <a:avLst/>
          </a:prstGeom>
          <a:noFill/>
        </p:spPr>
        <p:txBody>
          <a:bodyPr wrap="none" rtlCol="0">
            <a:spAutoFit/>
          </a:bodyPr>
          <a:lstStyle/>
          <a:p>
            <a:r>
              <a:rPr lang="en-US" sz="1100">
                <a:solidFill>
                  <a:srgbClr val="000000"/>
                </a:solidFill>
              </a:rPr>
              <a:t>64-bit wide</a:t>
            </a:r>
          </a:p>
        </p:txBody>
      </p:sp>
      <p:sp>
        <p:nvSpPr>
          <p:cNvPr id="113" name="TextBox 112"/>
          <p:cNvSpPr txBox="1"/>
          <p:nvPr/>
        </p:nvSpPr>
        <p:spPr>
          <a:xfrm>
            <a:off x="4116156" y="5532711"/>
            <a:ext cx="1254337" cy="289431"/>
          </a:xfrm>
          <a:prstGeom prst="rect">
            <a:avLst/>
          </a:prstGeom>
          <a:noFill/>
        </p:spPr>
        <p:txBody>
          <a:bodyPr wrap="none" rtlCol="0">
            <a:spAutoFit/>
          </a:bodyPr>
          <a:lstStyle/>
          <a:p>
            <a:r>
              <a:rPr lang="en-US" sz="1200">
                <a:solidFill>
                  <a:srgbClr val="000000"/>
                </a:solidFill>
              </a:rPr>
              <a:t>32-bit access</a:t>
            </a:r>
          </a:p>
        </p:txBody>
      </p:sp>
      <p:sp>
        <p:nvSpPr>
          <p:cNvPr id="114" name="TextBox 113"/>
          <p:cNvSpPr txBox="1"/>
          <p:nvPr/>
        </p:nvSpPr>
        <p:spPr>
          <a:xfrm>
            <a:off x="6544205" y="5521789"/>
            <a:ext cx="1254337" cy="289431"/>
          </a:xfrm>
          <a:prstGeom prst="rect">
            <a:avLst/>
          </a:prstGeom>
          <a:noFill/>
        </p:spPr>
        <p:txBody>
          <a:bodyPr wrap="none" rtlCol="0">
            <a:spAutoFit/>
          </a:bodyPr>
          <a:lstStyle/>
          <a:p>
            <a:r>
              <a:rPr lang="en-US" sz="1200">
                <a:solidFill>
                  <a:srgbClr val="000000"/>
                </a:solidFill>
              </a:rPr>
              <a:t>64-bit access</a:t>
            </a:r>
          </a:p>
        </p:txBody>
      </p:sp>
      <p:sp>
        <p:nvSpPr>
          <p:cNvPr id="115" name="Left Brace 114"/>
          <p:cNvSpPr/>
          <p:nvPr/>
        </p:nvSpPr>
        <p:spPr bwMode="auto">
          <a:xfrm rot="16200000">
            <a:off x="5977124" y="3830624"/>
            <a:ext cx="238860" cy="4151612"/>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116" name="TextBox 115"/>
          <p:cNvSpPr txBox="1"/>
          <p:nvPr/>
        </p:nvSpPr>
        <p:spPr>
          <a:xfrm>
            <a:off x="4207521" y="6069096"/>
            <a:ext cx="3875542" cy="646331"/>
          </a:xfrm>
          <a:prstGeom prst="rect">
            <a:avLst/>
          </a:prstGeom>
          <a:noFill/>
        </p:spPr>
        <p:txBody>
          <a:bodyPr wrap="square" rtlCol="0">
            <a:spAutoFit/>
          </a:bodyPr>
          <a:lstStyle/>
          <a:p>
            <a:pPr algn="ctr"/>
            <a:r>
              <a:rPr lang="en-US" sz="1200" dirty="0">
                <a:solidFill>
                  <a:srgbClr val="FF0000"/>
                </a:solidFill>
              </a:rPr>
              <a:t>GPRs</a:t>
            </a:r>
            <a:r>
              <a:rPr lang="en-US" sz="1200" dirty="0">
                <a:solidFill>
                  <a:srgbClr val="000000"/>
                </a:solidFill>
              </a:rPr>
              <a:t> in the </a:t>
            </a:r>
            <a:r>
              <a:rPr lang="hu-HU" sz="1200" dirty="0">
                <a:solidFill>
                  <a:srgbClr val="0070C0"/>
                </a:solidFill>
              </a:rPr>
              <a:t>Armv8 </a:t>
            </a:r>
            <a:r>
              <a:rPr lang="en-US" sz="1200" dirty="0">
                <a:solidFill>
                  <a:srgbClr val="0070C0"/>
                </a:solidFill>
              </a:rPr>
              <a:t>ISA </a:t>
            </a:r>
          </a:p>
          <a:p>
            <a:pPr algn="ctr"/>
            <a:r>
              <a:rPr lang="en-US" sz="1200" dirty="0">
                <a:solidFill>
                  <a:srgbClr val="0070C0"/>
                </a:solidFill>
              </a:rPr>
              <a:t>in the </a:t>
            </a:r>
            <a:r>
              <a:rPr lang="hu-HU" sz="1200" dirty="0">
                <a:solidFill>
                  <a:srgbClr val="0070C0"/>
                </a:solidFill>
              </a:rPr>
              <a:t>AArch64 </a:t>
            </a:r>
            <a:r>
              <a:rPr lang="hu-HU" sz="1200" dirty="0" err="1">
                <a:solidFill>
                  <a:srgbClr val="000000"/>
                </a:solidFill>
              </a:rPr>
              <a:t>execution</a:t>
            </a:r>
            <a:r>
              <a:rPr lang="hu-HU" sz="1200" dirty="0">
                <a:solidFill>
                  <a:srgbClr val="000000"/>
                </a:solidFill>
              </a:rPr>
              <a:t> </a:t>
            </a:r>
            <a:r>
              <a:rPr lang="hu-HU" sz="1200" dirty="0" err="1">
                <a:solidFill>
                  <a:srgbClr val="000000"/>
                </a:solidFill>
              </a:rPr>
              <a:t>mode</a:t>
            </a:r>
            <a:r>
              <a:rPr lang="en-US" sz="1200" dirty="0">
                <a:solidFill>
                  <a:srgbClr val="000000"/>
                </a:solidFill>
              </a:rPr>
              <a:t> (2012)</a:t>
            </a:r>
            <a:r>
              <a:rPr lang="hu-HU" sz="1200" dirty="0">
                <a:solidFill>
                  <a:srgbClr val="000000"/>
                </a:solidFill>
              </a:rPr>
              <a:t> </a:t>
            </a:r>
          </a:p>
          <a:p>
            <a:pPr algn="ctr"/>
            <a:endParaRPr lang="en-US" sz="1200" dirty="0">
              <a:solidFill>
                <a:srgbClr val="000000"/>
              </a:solidFill>
            </a:endParaRPr>
          </a:p>
        </p:txBody>
      </p:sp>
      <p:sp>
        <p:nvSpPr>
          <p:cNvPr id="117" name="TextBox 116"/>
          <p:cNvSpPr txBox="1"/>
          <p:nvPr/>
        </p:nvSpPr>
        <p:spPr>
          <a:xfrm>
            <a:off x="26495" y="6069097"/>
            <a:ext cx="3240977" cy="646331"/>
          </a:xfrm>
          <a:prstGeom prst="rect">
            <a:avLst/>
          </a:prstGeom>
          <a:noFill/>
        </p:spPr>
        <p:txBody>
          <a:bodyPr wrap="square" rtlCol="0">
            <a:spAutoFit/>
          </a:bodyPr>
          <a:lstStyle/>
          <a:p>
            <a:pPr algn="ctr"/>
            <a:r>
              <a:rPr lang="en-US" sz="1200">
                <a:solidFill>
                  <a:srgbClr val="FF0000"/>
                </a:solidFill>
              </a:rPr>
              <a:t>GPRs</a:t>
            </a:r>
            <a:r>
              <a:rPr lang="en-US" sz="1200">
                <a:solidFill>
                  <a:srgbClr val="000000"/>
                </a:solidFill>
              </a:rPr>
              <a:t> in the</a:t>
            </a:r>
            <a:r>
              <a:rPr lang="hu-HU" sz="1200">
                <a:solidFill>
                  <a:srgbClr val="000000"/>
                </a:solidFill>
              </a:rPr>
              <a:t> </a:t>
            </a:r>
            <a:r>
              <a:rPr lang="hu-HU" sz="1200">
                <a:solidFill>
                  <a:srgbClr val="0070C0"/>
                </a:solidFill>
              </a:rPr>
              <a:t>Armv3</a:t>
            </a:r>
            <a:r>
              <a:rPr lang="hu-HU" sz="1200">
                <a:solidFill>
                  <a:srgbClr val="000000"/>
                </a:solidFill>
              </a:rPr>
              <a:t>-</a:t>
            </a:r>
            <a:r>
              <a:rPr lang="hu-HU" sz="1200">
                <a:solidFill>
                  <a:srgbClr val="0070C0"/>
                </a:solidFill>
              </a:rPr>
              <a:t>Armv7</a:t>
            </a:r>
            <a:r>
              <a:rPr lang="en-US" sz="1200">
                <a:solidFill>
                  <a:srgbClr val="0070C0"/>
                </a:solidFill>
              </a:rPr>
              <a:t> ISA </a:t>
            </a:r>
          </a:p>
          <a:p>
            <a:pPr algn="ctr"/>
            <a:r>
              <a:rPr lang="en-US" sz="1200"/>
              <a:t>and in the</a:t>
            </a:r>
            <a:r>
              <a:rPr lang="hu-HU" sz="1200"/>
              <a:t> </a:t>
            </a:r>
            <a:r>
              <a:rPr lang="hu-HU" sz="1200">
                <a:solidFill>
                  <a:srgbClr val="0070C0"/>
                </a:solidFill>
              </a:rPr>
              <a:t>Armv8</a:t>
            </a:r>
            <a:r>
              <a:rPr lang="en-US" sz="1200">
                <a:solidFill>
                  <a:srgbClr val="0070C0"/>
                </a:solidFill>
              </a:rPr>
              <a:t> ISA </a:t>
            </a:r>
          </a:p>
          <a:p>
            <a:pPr algn="ctr"/>
            <a:r>
              <a:rPr lang="en-US" sz="1200">
                <a:solidFill>
                  <a:srgbClr val="0070C0"/>
                </a:solidFill>
              </a:rPr>
              <a:t>in the</a:t>
            </a:r>
            <a:r>
              <a:rPr lang="hu-HU" sz="1200">
                <a:solidFill>
                  <a:srgbClr val="0070C0"/>
                </a:solidFill>
              </a:rPr>
              <a:t> </a:t>
            </a:r>
            <a:r>
              <a:rPr lang="en-US" sz="1200">
                <a:solidFill>
                  <a:srgbClr val="0070C0"/>
                </a:solidFill>
              </a:rPr>
              <a:t>AArch32 </a:t>
            </a:r>
            <a:r>
              <a:rPr lang="hu-HU" sz="1200" err="1">
                <a:solidFill>
                  <a:srgbClr val="000000"/>
                </a:solidFill>
              </a:rPr>
              <a:t>execution</a:t>
            </a:r>
            <a:r>
              <a:rPr lang="hu-HU" sz="1200">
                <a:solidFill>
                  <a:srgbClr val="000000"/>
                </a:solidFill>
              </a:rPr>
              <a:t> </a:t>
            </a:r>
            <a:r>
              <a:rPr lang="hu-HU" sz="1200" err="1">
                <a:solidFill>
                  <a:srgbClr val="000000"/>
                </a:solidFill>
              </a:rPr>
              <a:t>mode</a:t>
            </a:r>
            <a:r>
              <a:rPr lang="en-US" sz="1200">
                <a:solidFill>
                  <a:srgbClr val="000000"/>
                </a:solidFill>
              </a:rPr>
              <a:t> (2012)</a:t>
            </a:r>
          </a:p>
        </p:txBody>
      </p:sp>
      <p:sp>
        <p:nvSpPr>
          <p:cNvPr id="118" name="Left Brace 117"/>
          <p:cNvSpPr/>
          <p:nvPr/>
        </p:nvSpPr>
        <p:spPr bwMode="auto">
          <a:xfrm rot="16200000">
            <a:off x="1366717" y="5071472"/>
            <a:ext cx="238860" cy="1676905"/>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grpSp>
        <p:nvGrpSpPr>
          <p:cNvPr id="119" name="Group 118"/>
          <p:cNvGrpSpPr/>
          <p:nvPr/>
        </p:nvGrpSpPr>
        <p:grpSpPr>
          <a:xfrm>
            <a:off x="1225916" y="1776828"/>
            <a:ext cx="7885024" cy="3671341"/>
            <a:chOff x="1225916" y="1397068"/>
            <a:chExt cx="7885024" cy="3896931"/>
          </a:xfrm>
        </p:grpSpPr>
        <p:sp>
          <p:nvSpPr>
            <p:cNvPr id="120" name="TextBox 119"/>
            <p:cNvSpPr txBox="1"/>
            <p:nvPr/>
          </p:nvSpPr>
          <p:spPr>
            <a:xfrm>
              <a:off x="5094693" y="5032389"/>
              <a:ext cx="1186543" cy="261610"/>
            </a:xfrm>
            <a:prstGeom prst="rect">
              <a:avLst/>
            </a:prstGeom>
            <a:noFill/>
          </p:spPr>
          <p:txBody>
            <a:bodyPr wrap="none" rtlCol="0">
              <a:spAutoFit/>
            </a:bodyPr>
            <a:lstStyle/>
            <a:p>
              <a:r>
                <a:rPr lang="en-US" sz="1100">
                  <a:solidFill>
                    <a:srgbClr val="000000"/>
                  </a:solidFill>
                </a:rPr>
                <a:t>Dedicated use</a:t>
              </a:r>
            </a:p>
          </p:txBody>
        </p:sp>
        <p:sp>
          <p:nvSpPr>
            <p:cNvPr id="121" name="TextBox 120"/>
            <p:cNvSpPr txBox="1"/>
            <p:nvPr/>
          </p:nvSpPr>
          <p:spPr>
            <a:xfrm>
              <a:off x="7924397" y="5003697"/>
              <a:ext cx="1186543" cy="261610"/>
            </a:xfrm>
            <a:prstGeom prst="rect">
              <a:avLst/>
            </a:prstGeom>
            <a:noFill/>
          </p:spPr>
          <p:txBody>
            <a:bodyPr wrap="none" rtlCol="0">
              <a:spAutoFit/>
            </a:bodyPr>
            <a:lstStyle/>
            <a:p>
              <a:r>
                <a:rPr lang="en-US" sz="1100">
                  <a:solidFill>
                    <a:srgbClr val="000000"/>
                  </a:solidFill>
                </a:rPr>
                <a:t>Dedicated use</a:t>
              </a:r>
            </a:p>
          </p:txBody>
        </p:sp>
        <p:sp>
          <p:nvSpPr>
            <p:cNvPr id="122" name="TextBox 121"/>
            <p:cNvSpPr txBox="1"/>
            <p:nvPr/>
          </p:nvSpPr>
          <p:spPr>
            <a:xfrm>
              <a:off x="2061649" y="3238808"/>
              <a:ext cx="1130438" cy="689932"/>
            </a:xfrm>
            <a:prstGeom prst="rect">
              <a:avLst/>
            </a:prstGeom>
            <a:noFill/>
          </p:spPr>
          <p:txBody>
            <a:bodyPr wrap="none" rtlCol="0">
              <a:spAutoFit/>
            </a:bodyPr>
            <a:lstStyle/>
            <a:p>
              <a:pPr>
                <a:spcAft>
                  <a:spcPts val="300"/>
                </a:spcAft>
              </a:pPr>
              <a:r>
                <a:rPr lang="en-US" sz="1100">
                  <a:solidFill>
                    <a:srgbClr val="000000"/>
                  </a:solidFill>
                </a:rPr>
                <a:t>Stack pointer</a:t>
              </a:r>
            </a:p>
            <a:p>
              <a:pPr>
                <a:spcAft>
                  <a:spcPts val="400"/>
                </a:spcAft>
              </a:pPr>
              <a:r>
                <a:rPr lang="en-US" sz="1100">
                  <a:solidFill>
                    <a:srgbClr val="000000"/>
                  </a:solidFill>
                </a:rPr>
                <a:t>Link register</a:t>
              </a:r>
            </a:p>
            <a:p>
              <a:pPr>
                <a:spcAft>
                  <a:spcPts val="300"/>
                </a:spcAft>
              </a:pPr>
              <a:r>
                <a:rPr lang="en-US" sz="1100">
                  <a:solidFill>
                    <a:srgbClr val="000000"/>
                  </a:solidFill>
                </a:rPr>
                <a:t>PC</a:t>
              </a:r>
            </a:p>
          </p:txBody>
        </p:sp>
        <p:grpSp>
          <p:nvGrpSpPr>
            <p:cNvPr id="123" name="Group 122"/>
            <p:cNvGrpSpPr/>
            <p:nvPr/>
          </p:nvGrpSpPr>
          <p:grpSpPr>
            <a:xfrm>
              <a:off x="1225916" y="1435070"/>
              <a:ext cx="747010" cy="2482641"/>
              <a:chOff x="1457419" y="1998728"/>
              <a:chExt cx="649288" cy="2376487"/>
            </a:xfrm>
          </p:grpSpPr>
          <p:sp>
            <p:nvSpPr>
              <p:cNvPr id="153"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50">
                    <a:solidFill>
                      <a:srgbClr val="000000"/>
                    </a:solidFill>
                    <a:ea typeface="Verdana" panose="020B0604030504040204" pitchFamily="34" charset="0"/>
                    <a:cs typeface="Verdana" panose="020B0604030504040204" pitchFamily="34" charset="0"/>
                  </a:rPr>
                  <a:t>R0</a:t>
                </a:r>
              </a:p>
            </p:txBody>
          </p:sp>
          <p:sp>
            <p:nvSpPr>
              <p:cNvPr id="154"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a:t>
                </a:r>
              </a:p>
            </p:txBody>
          </p:sp>
          <p:sp>
            <p:nvSpPr>
              <p:cNvPr id="155"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R2</a:t>
                </a:r>
              </a:p>
            </p:txBody>
          </p:sp>
          <p:sp>
            <p:nvSpPr>
              <p:cNvPr id="156"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157"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R12</a:t>
                </a:r>
              </a:p>
            </p:txBody>
          </p:sp>
          <p:sp>
            <p:nvSpPr>
              <p:cNvPr id="158" name="Téglalap 8"/>
              <p:cNvSpPr/>
              <p:nvPr/>
            </p:nvSpPr>
            <p:spPr>
              <a:xfrm>
                <a:off x="1457420"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R13(SP)</a:t>
                </a:r>
              </a:p>
            </p:txBody>
          </p:sp>
          <p:sp>
            <p:nvSpPr>
              <p:cNvPr id="159"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R14(LR)</a:t>
                </a:r>
              </a:p>
            </p:txBody>
          </p:sp>
          <p:sp>
            <p:nvSpPr>
              <p:cNvPr id="160"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R15(PC)</a:t>
                </a:r>
              </a:p>
            </p:txBody>
          </p:sp>
        </p:grpSp>
        <p:grpSp>
          <p:nvGrpSpPr>
            <p:cNvPr id="124" name="Group 123"/>
            <p:cNvGrpSpPr/>
            <p:nvPr/>
          </p:nvGrpSpPr>
          <p:grpSpPr>
            <a:xfrm>
              <a:off x="4327662" y="1424767"/>
              <a:ext cx="747009" cy="3836809"/>
              <a:chOff x="4012722" y="1988868"/>
              <a:chExt cx="649288" cy="3671887"/>
            </a:xfrm>
          </p:grpSpPr>
          <p:sp>
            <p:nvSpPr>
              <p:cNvPr id="140" name="Téglalap 11"/>
              <p:cNvSpPr/>
              <p:nvPr/>
            </p:nvSpPr>
            <p:spPr>
              <a:xfrm>
                <a:off x="4012722" y="19888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0</a:t>
                </a:r>
              </a:p>
            </p:txBody>
          </p:sp>
          <p:sp>
            <p:nvSpPr>
              <p:cNvPr id="141" name="Téglalap 12"/>
              <p:cNvSpPr/>
              <p:nvPr/>
            </p:nvSpPr>
            <p:spPr>
              <a:xfrm>
                <a:off x="4012722" y="2204768"/>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1</a:t>
                </a:r>
              </a:p>
            </p:txBody>
          </p:sp>
          <p:sp>
            <p:nvSpPr>
              <p:cNvPr id="142" name="Téglalap 13"/>
              <p:cNvSpPr/>
              <p:nvPr/>
            </p:nvSpPr>
            <p:spPr>
              <a:xfrm>
                <a:off x="4012722" y="24206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2</a:t>
                </a:r>
              </a:p>
            </p:txBody>
          </p:sp>
          <p:sp>
            <p:nvSpPr>
              <p:cNvPr id="143" name="Téglalap 14"/>
              <p:cNvSpPr/>
              <p:nvPr/>
            </p:nvSpPr>
            <p:spPr>
              <a:xfrm>
                <a:off x="4012722" y="2636568"/>
                <a:ext cx="649288"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144" name="Téglalap 15"/>
              <p:cNvSpPr/>
              <p:nvPr/>
            </p:nvSpPr>
            <p:spPr>
              <a:xfrm>
                <a:off x="4012722" y="35017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12</a:t>
                </a:r>
              </a:p>
            </p:txBody>
          </p:sp>
          <p:sp>
            <p:nvSpPr>
              <p:cNvPr id="145" name="Téglalap 16"/>
              <p:cNvSpPr/>
              <p:nvPr/>
            </p:nvSpPr>
            <p:spPr>
              <a:xfrm>
                <a:off x="4012722" y="37176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13</a:t>
                </a:r>
              </a:p>
            </p:txBody>
          </p:sp>
          <p:sp>
            <p:nvSpPr>
              <p:cNvPr id="146" name="Téglalap 17"/>
              <p:cNvSpPr/>
              <p:nvPr/>
            </p:nvSpPr>
            <p:spPr>
              <a:xfrm>
                <a:off x="4012722" y="39335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14</a:t>
                </a:r>
              </a:p>
            </p:txBody>
          </p:sp>
          <p:sp>
            <p:nvSpPr>
              <p:cNvPr id="147" name="Téglalap 19"/>
              <p:cNvSpPr/>
              <p:nvPr/>
            </p:nvSpPr>
            <p:spPr>
              <a:xfrm>
                <a:off x="4012722" y="4149455"/>
                <a:ext cx="6492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148" name="Téglalap 20"/>
              <p:cNvSpPr/>
              <p:nvPr/>
            </p:nvSpPr>
            <p:spPr>
              <a:xfrm>
                <a:off x="4012722" y="50130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49" name="Téglalap 21"/>
              <p:cNvSpPr/>
              <p:nvPr/>
            </p:nvSpPr>
            <p:spPr>
              <a:xfrm>
                <a:off x="4012722" y="52289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X30</a:t>
                </a:r>
              </a:p>
            </p:txBody>
          </p:sp>
          <p:sp>
            <p:nvSpPr>
              <p:cNvPr id="150" name="Téglalap 22"/>
              <p:cNvSpPr/>
              <p:nvPr/>
            </p:nvSpPr>
            <p:spPr>
              <a:xfrm>
                <a:off x="4012722" y="54448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X31</a:t>
                </a:r>
              </a:p>
            </p:txBody>
          </p:sp>
          <p:cxnSp>
            <p:nvCxnSpPr>
              <p:cNvPr id="151" name="Egyenes összekötő nyíllal 2"/>
              <p:cNvCxnSpPr/>
              <p:nvPr/>
            </p:nvCxnSpPr>
            <p:spPr>
              <a:xfrm>
                <a:off x="4012722" y="2852468"/>
                <a:ext cx="6492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2" name="Szövegdoboz 35"/>
              <p:cNvSpPr txBox="1">
                <a:spLocks noChangeArrowheads="1"/>
              </p:cNvSpPr>
              <p:nvPr/>
            </p:nvSpPr>
            <p:spPr bwMode="auto">
              <a:xfrm>
                <a:off x="4176235" y="2636549"/>
                <a:ext cx="315166" cy="24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50">
                    <a:solidFill>
                      <a:srgbClr val="000000"/>
                    </a:solidFill>
                    <a:latin typeface="Verdana" pitchFamily="34" charset="0"/>
                    <a:ea typeface="Verdana" pitchFamily="34" charset="0"/>
                    <a:cs typeface="Verdana" pitchFamily="34" charset="0"/>
                  </a:rPr>
                  <a:t>X3</a:t>
                </a:r>
                <a:endParaRPr lang="hu-HU" altLang="en-US" sz="1050">
                  <a:solidFill>
                    <a:srgbClr val="000000"/>
                  </a:solidFill>
                  <a:latin typeface="Verdana" pitchFamily="34" charset="0"/>
                  <a:ea typeface="Verdana" pitchFamily="34" charset="0"/>
                  <a:cs typeface="Verdana" pitchFamily="34" charset="0"/>
                </a:endParaRPr>
              </a:p>
            </p:txBody>
          </p:sp>
        </p:grpSp>
        <p:grpSp>
          <p:nvGrpSpPr>
            <p:cNvPr id="125" name="Group 124"/>
            <p:cNvGrpSpPr/>
            <p:nvPr/>
          </p:nvGrpSpPr>
          <p:grpSpPr>
            <a:xfrm>
              <a:off x="6410568" y="1397068"/>
              <a:ext cx="1494018" cy="3836691"/>
              <a:chOff x="6020317" y="1962358"/>
              <a:chExt cx="1296988" cy="3671887"/>
            </a:xfrm>
          </p:grpSpPr>
          <p:sp>
            <p:nvSpPr>
              <p:cNvPr id="127" name="Téglalap 23"/>
              <p:cNvSpPr/>
              <p:nvPr/>
            </p:nvSpPr>
            <p:spPr>
              <a:xfrm>
                <a:off x="6020317" y="19623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0</a:t>
                </a:r>
              </a:p>
            </p:txBody>
          </p:sp>
          <p:sp>
            <p:nvSpPr>
              <p:cNvPr id="128" name="Téglalap 24"/>
              <p:cNvSpPr/>
              <p:nvPr/>
            </p:nvSpPr>
            <p:spPr>
              <a:xfrm>
                <a:off x="6020317" y="2178258"/>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1</a:t>
                </a:r>
              </a:p>
            </p:txBody>
          </p:sp>
          <p:sp>
            <p:nvSpPr>
              <p:cNvPr id="129" name="Téglalap 25"/>
              <p:cNvSpPr/>
              <p:nvPr/>
            </p:nvSpPr>
            <p:spPr>
              <a:xfrm>
                <a:off x="6020317" y="23941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2</a:t>
                </a:r>
              </a:p>
            </p:txBody>
          </p:sp>
          <p:sp>
            <p:nvSpPr>
              <p:cNvPr id="130" name="Téglalap 26"/>
              <p:cNvSpPr/>
              <p:nvPr/>
            </p:nvSpPr>
            <p:spPr>
              <a:xfrm>
                <a:off x="6020317" y="2624264"/>
                <a:ext cx="1296988" cy="850981"/>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131" name="Téglalap 27"/>
              <p:cNvSpPr/>
              <p:nvPr/>
            </p:nvSpPr>
            <p:spPr>
              <a:xfrm>
                <a:off x="6020317" y="34752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12</a:t>
                </a:r>
              </a:p>
            </p:txBody>
          </p:sp>
          <p:sp>
            <p:nvSpPr>
              <p:cNvPr id="132" name="Téglalap 28"/>
              <p:cNvSpPr/>
              <p:nvPr/>
            </p:nvSpPr>
            <p:spPr>
              <a:xfrm>
                <a:off x="6020317" y="36911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13</a:t>
                </a:r>
              </a:p>
            </p:txBody>
          </p:sp>
          <p:sp>
            <p:nvSpPr>
              <p:cNvPr id="133" name="Téglalap 29"/>
              <p:cNvSpPr/>
              <p:nvPr/>
            </p:nvSpPr>
            <p:spPr>
              <a:xfrm>
                <a:off x="6020317" y="39070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14</a:t>
                </a:r>
              </a:p>
            </p:txBody>
          </p:sp>
          <p:sp>
            <p:nvSpPr>
              <p:cNvPr id="134" name="Téglalap 30"/>
              <p:cNvSpPr/>
              <p:nvPr/>
            </p:nvSpPr>
            <p:spPr>
              <a:xfrm>
                <a:off x="6020317" y="4122945"/>
                <a:ext cx="12969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135" name="Téglalap 31"/>
              <p:cNvSpPr/>
              <p:nvPr/>
            </p:nvSpPr>
            <p:spPr>
              <a:xfrm>
                <a:off x="6020317" y="49865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36" name="Téglalap 32"/>
              <p:cNvSpPr/>
              <p:nvPr/>
            </p:nvSpPr>
            <p:spPr>
              <a:xfrm>
                <a:off x="6020317" y="52024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W30</a:t>
                </a:r>
              </a:p>
            </p:txBody>
          </p:sp>
          <p:sp>
            <p:nvSpPr>
              <p:cNvPr id="137" name="Téglalap 33"/>
              <p:cNvSpPr/>
              <p:nvPr/>
            </p:nvSpPr>
            <p:spPr>
              <a:xfrm>
                <a:off x="6020317" y="54183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W31</a:t>
                </a:r>
              </a:p>
            </p:txBody>
          </p:sp>
          <p:cxnSp>
            <p:nvCxnSpPr>
              <p:cNvPr id="138" name="Egyenes összekötő nyíllal 34"/>
              <p:cNvCxnSpPr/>
              <p:nvPr/>
            </p:nvCxnSpPr>
            <p:spPr>
              <a:xfrm>
                <a:off x="6020317" y="2825958"/>
                <a:ext cx="12969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Szövegdoboz 36"/>
              <p:cNvSpPr txBox="1">
                <a:spLocks noChangeArrowheads="1"/>
              </p:cNvSpPr>
              <p:nvPr/>
            </p:nvSpPr>
            <p:spPr bwMode="auto">
              <a:xfrm>
                <a:off x="6491805" y="2588440"/>
                <a:ext cx="349570" cy="24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50">
                    <a:solidFill>
                      <a:srgbClr val="000000"/>
                    </a:solidFill>
                    <a:latin typeface="Verdana" pitchFamily="34" charset="0"/>
                    <a:ea typeface="Verdana" pitchFamily="34" charset="0"/>
                    <a:cs typeface="Verdana" pitchFamily="34" charset="0"/>
                  </a:rPr>
                  <a:t>W3</a:t>
                </a:r>
                <a:endParaRPr lang="hu-HU" altLang="en-US" sz="1050">
                  <a:solidFill>
                    <a:srgbClr val="000000"/>
                  </a:solidFill>
                  <a:latin typeface="Verdana" pitchFamily="34" charset="0"/>
                  <a:ea typeface="Verdana" pitchFamily="34" charset="0"/>
                  <a:cs typeface="Verdana" pitchFamily="34" charset="0"/>
                </a:endParaRPr>
              </a:p>
            </p:txBody>
          </p:sp>
        </p:grpSp>
        <p:sp>
          <p:nvSpPr>
            <p:cNvPr id="126" name="Right Arrow 125"/>
            <p:cNvSpPr/>
            <p:nvPr/>
          </p:nvSpPr>
          <p:spPr bwMode="auto">
            <a:xfrm>
              <a:off x="2866013" y="2409804"/>
              <a:ext cx="656416" cy="23644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a:ln>
                  <a:noFill/>
                </a:ln>
                <a:solidFill>
                  <a:schemeClr val="tx1"/>
                </a:solidFill>
                <a:effectLst/>
                <a:latin typeface="Verdana" pitchFamily="34" charset="0"/>
              </a:endParaRPr>
            </a:p>
          </p:txBody>
        </p:sp>
      </p:grpSp>
      <p:sp>
        <p:nvSpPr>
          <p:cNvPr id="162" name="TextBox 161"/>
          <p:cNvSpPr txBox="1"/>
          <p:nvPr/>
        </p:nvSpPr>
        <p:spPr>
          <a:xfrm>
            <a:off x="115888" y="946180"/>
            <a:ext cx="8870955" cy="338554"/>
          </a:xfrm>
          <a:prstGeom prst="rect">
            <a:avLst/>
          </a:prstGeom>
          <a:noFill/>
        </p:spPr>
        <p:txBody>
          <a:bodyPr wrap="none" rtlCol="0">
            <a:spAutoFit/>
          </a:bodyPr>
          <a:lstStyle/>
          <a:p>
            <a:r>
              <a:rPr lang="en-US" sz="1600"/>
              <a:t>The GPR register set was </a:t>
            </a:r>
            <a:r>
              <a:rPr lang="en-US" sz="1600">
                <a:solidFill>
                  <a:srgbClr val="0070C0"/>
                </a:solidFill>
              </a:rPr>
              <a:t>vastly enlarged </a:t>
            </a:r>
            <a:r>
              <a:rPr lang="en-US" sz="1600"/>
              <a:t>in the </a:t>
            </a:r>
            <a:r>
              <a:rPr lang="en-US" sz="1600">
                <a:solidFill>
                  <a:srgbClr val="0070C0"/>
                </a:solidFill>
              </a:rPr>
              <a:t>Armv8</a:t>
            </a:r>
            <a:r>
              <a:rPr lang="en-US" sz="1600"/>
              <a:t> ISA release, as shown below.</a:t>
            </a:r>
          </a:p>
        </p:txBody>
      </p:sp>
    </p:spTree>
    <p:extLst>
      <p:ext uri="{BB962C8B-B14F-4D97-AF65-F5344CB8AC3E}">
        <p14:creationId xmlns:p14="http://schemas.microsoft.com/office/powerpoint/2010/main" val="25233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ppt_x"/>
                                          </p:val>
                                        </p:tav>
                                        <p:tav tm="100000">
                                          <p:val>
                                            <p:strVal val="#ppt_x"/>
                                          </p:val>
                                        </p:tav>
                                      </p:tavLst>
                                    </p:anim>
                                    <p:anim calcmode="lin" valueType="num">
                                      <p:cBhvr additive="base">
                                        <p:cTn id="8" dur="500" fill="hold"/>
                                        <p:tgtEl>
                                          <p:spTgt spid="1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500" fill="hold"/>
                                        <p:tgtEl>
                                          <p:spTgt spid="112"/>
                                        </p:tgtEl>
                                        <p:attrNameLst>
                                          <p:attrName>ppt_x</p:attrName>
                                        </p:attrNameLst>
                                      </p:cBhvr>
                                      <p:tavLst>
                                        <p:tav tm="0">
                                          <p:val>
                                            <p:strVal val="#ppt_x"/>
                                          </p:val>
                                        </p:tav>
                                        <p:tav tm="100000">
                                          <p:val>
                                            <p:strVal val="#ppt_x"/>
                                          </p:val>
                                        </p:tav>
                                      </p:tavLst>
                                    </p:anim>
                                    <p:anim calcmode="lin" valueType="num">
                                      <p:cBhvr additive="base">
                                        <p:cTn id="16" dur="500" fill="hold"/>
                                        <p:tgtEl>
                                          <p:spTgt spid="1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fill="hold"/>
                                        <p:tgtEl>
                                          <p:spTgt spid="113"/>
                                        </p:tgtEl>
                                        <p:attrNameLst>
                                          <p:attrName>ppt_x</p:attrName>
                                        </p:attrNameLst>
                                      </p:cBhvr>
                                      <p:tavLst>
                                        <p:tav tm="0">
                                          <p:val>
                                            <p:strVal val="#ppt_x"/>
                                          </p:val>
                                        </p:tav>
                                        <p:tav tm="100000">
                                          <p:val>
                                            <p:strVal val="#ppt_x"/>
                                          </p:val>
                                        </p:tav>
                                      </p:tavLst>
                                    </p:anim>
                                    <p:anim calcmode="lin" valueType="num">
                                      <p:cBhvr additive="base">
                                        <p:cTn id="20" dur="5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anim calcmode="lin" valueType="num">
                                      <p:cBhvr additive="base">
                                        <p:cTn id="23" dur="500" fill="hold"/>
                                        <p:tgtEl>
                                          <p:spTgt spid="114"/>
                                        </p:tgtEl>
                                        <p:attrNameLst>
                                          <p:attrName>ppt_x</p:attrName>
                                        </p:attrNameLst>
                                      </p:cBhvr>
                                      <p:tavLst>
                                        <p:tav tm="0">
                                          <p:val>
                                            <p:strVal val="#ppt_x"/>
                                          </p:val>
                                        </p:tav>
                                        <p:tav tm="100000">
                                          <p:val>
                                            <p:strVal val="#ppt_x"/>
                                          </p:val>
                                        </p:tav>
                                      </p:tavLst>
                                    </p:anim>
                                    <p:anim calcmode="lin" valueType="num">
                                      <p:cBhvr additive="base">
                                        <p:cTn id="24" dur="500" fill="hold"/>
                                        <p:tgtEl>
                                          <p:spTgt spid="1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anim calcmode="lin" valueType="num">
                                      <p:cBhvr additive="base">
                                        <p:cTn id="27" dur="500" fill="hold"/>
                                        <p:tgtEl>
                                          <p:spTgt spid="115"/>
                                        </p:tgtEl>
                                        <p:attrNameLst>
                                          <p:attrName>ppt_x</p:attrName>
                                        </p:attrNameLst>
                                      </p:cBhvr>
                                      <p:tavLst>
                                        <p:tav tm="0">
                                          <p:val>
                                            <p:strVal val="#ppt_x"/>
                                          </p:val>
                                        </p:tav>
                                        <p:tav tm="100000">
                                          <p:val>
                                            <p:strVal val="#ppt_x"/>
                                          </p:val>
                                        </p:tav>
                                      </p:tavLst>
                                    </p:anim>
                                    <p:anim calcmode="lin" valueType="num">
                                      <p:cBhvr additive="base">
                                        <p:cTn id="28" dur="500" fill="hold"/>
                                        <p:tgtEl>
                                          <p:spTgt spid="1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fill="hold"/>
                                        <p:tgtEl>
                                          <p:spTgt spid="116"/>
                                        </p:tgtEl>
                                        <p:attrNameLst>
                                          <p:attrName>ppt_x</p:attrName>
                                        </p:attrNameLst>
                                      </p:cBhvr>
                                      <p:tavLst>
                                        <p:tav tm="0">
                                          <p:val>
                                            <p:strVal val="#ppt_x"/>
                                          </p:val>
                                        </p:tav>
                                        <p:tav tm="100000">
                                          <p:val>
                                            <p:strVal val="#ppt_x"/>
                                          </p:val>
                                        </p:tav>
                                      </p:tavLst>
                                    </p:anim>
                                    <p:anim calcmode="lin" valueType="num">
                                      <p:cBhvr additive="base">
                                        <p:cTn id="32" dur="500" fill="hold"/>
                                        <p:tgtEl>
                                          <p:spTgt spid="1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anim calcmode="lin" valueType="num">
                                      <p:cBhvr additive="base">
                                        <p:cTn id="35" dur="500" fill="hold"/>
                                        <p:tgtEl>
                                          <p:spTgt spid="117"/>
                                        </p:tgtEl>
                                        <p:attrNameLst>
                                          <p:attrName>ppt_x</p:attrName>
                                        </p:attrNameLst>
                                      </p:cBhvr>
                                      <p:tavLst>
                                        <p:tav tm="0">
                                          <p:val>
                                            <p:strVal val="#ppt_x"/>
                                          </p:val>
                                        </p:tav>
                                        <p:tav tm="100000">
                                          <p:val>
                                            <p:strVal val="#ppt_x"/>
                                          </p:val>
                                        </p:tav>
                                      </p:tavLst>
                                    </p:anim>
                                    <p:anim calcmode="lin" valueType="num">
                                      <p:cBhvr additive="base">
                                        <p:cTn id="36" dur="500" fill="hold"/>
                                        <p:tgtEl>
                                          <p:spTgt spid="1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8"/>
                                        </p:tgtEl>
                                        <p:attrNameLst>
                                          <p:attrName>style.visibility</p:attrName>
                                        </p:attrNameLst>
                                      </p:cBhvr>
                                      <p:to>
                                        <p:strVal val="visible"/>
                                      </p:to>
                                    </p:set>
                                    <p:anim calcmode="lin" valueType="num">
                                      <p:cBhvr additive="base">
                                        <p:cTn id="39" dur="500" fill="hold"/>
                                        <p:tgtEl>
                                          <p:spTgt spid="118"/>
                                        </p:tgtEl>
                                        <p:attrNameLst>
                                          <p:attrName>ppt_x</p:attrName>
                                        </p:attrNameLst>
                                      </p:cBhvr>
                                      <p:tavLst>
                                        <p:tav tm="0">
                                          <p:val>
                                            <p:strVal val="#ppt_x"/>
                                          </p:val>
                                        </p:tav>
                                        <p:tav tm="100000">
                                          <p:val>
                                            <p:strVal val="#ppt_x"/>
                                          </p:val>
                                        </p:tav>
                                      </p:tavLst>
                                    </p:anim>
                                    <p:anim calcmode="lin" valueType="num">
                                      <p:cBhvr additive="base">
                                        <p:cTn id="40" dur="500" fill="hold"/>
                                        <p:tgtEl>
                                          <p:spTgt spid="1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9"/>
                                        </p:tgtEl>
                                        <p:attrNameLst>
                                          <p:attrName>style.visibility</p:attrName>
                                        </p:attrNameLst>
                                      </p:cBhvr>
                                      <p:to>
                                        <p:strVal val="visible"/>
                                      </p:to>
                                    </p:set>
                                    <p:anim calcmode="lin" valueType="num">
                                      <p:cBhvr additive="base">
                                        <p:cTn id="43" dur="500" fill="hold"/>
                                        <p:tgtEl>
                                          <p:spTgt spid="119"/>
                                        </p:tgtEl>
                                        <p:attrNameLst>
                                          <p:attrName>ppt_x</p:attrName>
                                        </p:attrNameLst>
                                      </p:cBhvr>
                                      <p:tavLst>
                                        <p:tav tm="0">
                                          <p:val>
                                            <p:strVal val="#ppt_x"/>
                                          </p:val>
                                        </p:tav>
                                        <p:tav tm="100000">
                                          <p:val>
                                            <p:strVal val="#ppt_x"/>
                                          </p:val>
                                        </p:tav>
                                      </p:tavLst>
                                    </p:anim>
                                    <p:anim calcmode="lin" valueType="num">
                                      <p:cBhvr additive="base">
                                        <p:cTn id="44" dur="500" fill="hold"/>
                                        <p:tgtEl>
                                          <p:spTgt spid="1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500" fill="hold"/>
                                        <p:tgtEl>
                                          <p:spTgt spid="162"/>
                                        </p:tgtEl>
                                        <p:attrNameLst>
                                          <p:attrName>ppt_x</p:attrName>
                                        </p:attrNameLst>
                                      </p:cBhvr>
                                      <p:tavLst>
                                        <p:tav tm="0">
                                          <p:val>
                                            <p:strVal val="#ppt_x"/>
                                          </p:val>
                                        </p:tav>
                                        <p:tav tm="100000">
                                          <p:val>
                                            <p:strVal val="#ppt_x"/>
                                          </p:val>
                                        </p:tav>
                                      </p:tavLst>
                                    </p:anim>
                                    <p:anim calcmode="lin" valueType="num">
                                      <p:cBhvr additive="base">
                                        <p:cTn id="48"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0" grpId="0"/>
      <p:bldP spid="111" grpId="0"/>
      <p:bldP spid="112" grpId="0"/>
      <p:bldP spid="113" grpId="0"/>
      <p:bldP spid="114" grpId="0"/>
      <p:bldP spid="115" grpId="0" animBg="1"/>
      <p:bldP spid="116" grpId="0"/>
      <p:bldP spid="117" grpId="0"/>
      <p:bldP spid="118" grpId="0" animBg="1"/>
      <p:bldP spid="16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(7)</a:t>
            </a:r>
            <a:endParaRPr lang="en-US" dirty="0"/>
          </a:p>
        </p:txBody>
      </p:sp>
      <p:sp>
        <p:nvSpPr>
          <p:cNvPr id="3" name="TextBox 2"/>
          <p:cNvSpPr txBox="1"/>
          <p:nvPr/>
        </p:nvSpPr>
        <p:spPr>
          <a:xfrm>
            <a:off x="115888" y="440668"/>
            <a:ext cx="93275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b) Introducing a secondary</a:t>
            </a:r>
            <a:r>
              <a:rPr kumimoji="0" lang="en-US" sz="1800" b="0" i="0" u="none" strike="noStrike" kern="1200" cap="none" spc="0" normalizeH="0" noProof="0" dirty="0">
                <a:ln>
                  <a:noFill/>
                </a:ln>
                <a:solidFill>
                  <a:srgbClr val="2D2D8A"/>
                </a:solidFill>
                <a:effectLst/>
                <a:uLnTx/>
                <a:uFillTx/>
                <a:latin typeface="Verdana"/>
                <a:ea typeface="+mn-ea"/>
                <a:cs typeface="+mn-cs"/>
              </a:rPr>
              <a:t> register set into the Arm ISA and its extension      </a:t>
            </a:r>
            <a:endParaRPr kumimoji="0" lang="en-US" sz="1800" b="0" i="0" u="none" strike="noStrike" kern="1200" cap="none" spc="-40" normalizeH="0" noProof="0" dirty="0">
              <a:ln>
                <a:noFill/>
              </a:ln>
              <a:solidFill>
                <a:srgbClr val="2D2D8A"/>
              </a:solidFill>
              <a:effectLst/>
              <a:uLnTx/>
              <a:uFillTx/>
              <a:latin typeface="Verdana"/>
              <a:ea typeface="+mn-ea"/>
              <a:cs typeface="+mn-cs"/>
            </a:endParaRPr>
          </a:p>
        </p:txBody>
      </p:sp>
      <p:sp>
        <p:nvSpPr>
          <p:cNvPr id="6" name="Rounded Rectangle 5"/>
          <p:cNvSpPr/>
          <p:nvPr/>
        </p:nvSpPr>
        <p:spPr bwMode="auto">
          <a:xfrm>
            <a:off x="16869" y="893728"/>
            <a:ext cx="9117012" cy="1944000"/>
          </a:xfrm>
          <a:prstGeom prst="round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285750" lvl="0" indent="-285750">
              <a:buFont typeface="Arial" panose="020B0604020202020204" pitchFamily="34" charset="0"/>
              <a:buChar char="•"/>
            </a:pPr>
            <a:r>
              <a:rPr lang="en-US" sz="1600" spc="-40" dirty="0">
                <a:solidFill>
                  <a:srgbClr val="000000"/>
                </a:solidFill>
              </a:rPr>
              <a:t>For </a:t>
            </a:r>
            <a:r>
              <a:rPr lang="en-US" sz="1600" spc="-40" dirty="0">
                <a:solidFill>
                  <a:srgbClr val="0070C0"/>
                </a:solidFill>
              </a:rPr>
              <a:t>efficient implementation of FP calculations </a:t>
            </a:r>
            <a:r>
              <a:rPr lang="en-US" sz="1600" spc="-40" dirty="0">
                <a:solidFill>
                  <a:srgbClr val="000000"/>
                </a:solidFill>
              </a:rPr>
              <a:t>needed e.g. in 3D applications, ARM</a:t>
            </a:r>
          </a:p>
          <a:p>
            <a:pPr lvl="0"/>
            <a:r>
              <a:rPr lang="en-US" sz="1600" spc="-40" dirty="0">
                <a:solidFill>
                  <a:srgbClr val="000000"/>
                </a:solidFill>
              </a:rPr>
              <a:t>      introduced a </a:t>
            </a:r>
            <a:r>
              <a:rPr lang="en-US" sz="1600" spc="-40" dirty="0">
                <a:solidFill>
                  <a:srgbClr val="FF0000"/>
                </a:solidFill>
              </a:rPr>
              <a:t>secondary register space of 32 32-bit </a:t>
            </a:r>
            <a:r>
              <a:rPr lang="en-US" sz="1600" spc="-40" dirty="0">
                <a:solidFill>
                  <a:srgbClr val="0070C0"/>
                </a:solidFill>
              </a:rPr>
              <a:t>wide registers in the Armv5 ISA </a:t>
            </a:r>
          </a:p>
          <a:p>
            <a:pPr lvl="0">
              <a:spcAft>
                <a:spcPts val="600"/>
              </a:spcAft>
            </a:pPr>
            <a:r>
              <a:rPr lang="en-US" sz="1600" spc="-40" dirty="0">
                <a:solidFill>
                  <a:srgbClr val="0070C0"/>
                </a:solidFill>
              </a:rPr>
              <a:t>      and implemented it in the FP coprocessor in 2000.</a:t>
            </a:r>
          </a:p>
          <a:p>
            <a:pPr marL="285750" lvl="0" indent="-285750">
              <a:buFont typeface="Arial" panose="020B0604020202020204" pitchFamily="34" charset="0"/>
              <a:buChar char="•"/>
            </a:pPr>
            <a:r>
              <a:rPr lang="en-US" sz="1600" spc="-80" dirty="0">
                <a:solidFill>
                  <a:srgbClr val="FF0000"/>
                </a:solidFill>
              </a:rPr>
              <a:t>Subsequently, </a:t>
            </a:r>
            <a:r>
              <a:rPr lang="en-US" sz="1600" spc="-80" dirty="0"/>
              <a:t>when the Arm ISA became widely used in mobiles, ARM</a:t>
            </a:r>
            <a:r>
              <a:rPr lang="en-US" sz="1600" spc="-80" dirty="0">
                <a:solidFill>
                  <a:srgbClr val="0070C0"/>
                </a:solidFill>
              </a:rPr>
              <a:t> extended this </a:t>
            </a:r>
          </a:p>
          <a:p>
            <a:pPr lvl="0"/>
            <a:r>
              <a:rPr lang="en-US" sz="1600" spc="-40" dirty="0">
                <a:solidFill>
                  <a:srgbClr val="0070C0"/>
                </a:solidFill>
              </a:rPr>
              <a:t>      register space</a:t>
            </a:r>
            <a:r>
              <a:rPr lang="en-US" sz="1600" spc="-40" dirty="0">
                <a:solidFill>
                  <a:srgbClr val="000000"/>
                </a:solidFill>
              </a:rPr>
              <a:t> to </a:t>
            </a:r>
            <a:r>
              <a:rPr lang="en-US" sz="1600" spc="-40" dirty="0">
                <a:solidFill>
                  <a:srgbClr val="FF0000"/>
                </a:solidFill>
              </a:rPr>
              <a:t>32 64-bit registers </a:t>
            </a:r>
            <a:r>
              <a:rPr lang="en-US" sz="1600" spc="-40" dirty="0"/>
              <a:t>and implemented it in</a:t>
            </a:r>
            <a:r>
              <a:rPr lang="en-US" sz="1600" spc="-40" dirty="0">
                <a:solidFill>
                  <a:srgbClr val="0070C0"/>
                </a:solidFill>
              </a:rPr>
              <a:t> the CPU core, </a:t>
            </a:r>
            <a:r>
              <a:rPr lang="en-US" sz="1600" spc="-40" dirty="0"/>
              <a:t>to introduce </a:t>
            </a:r>
          </a:p>
          <a:p>
            <a:pPr lvl="0">
              <a:spcAft>
                <a:spcPts val="600"/>
              </a:spcAft>
            </a:pPr>
            <a:r>
              <a:rPr lang="en-US" sz="1600" spc="-40" dirty="0"/>
              <a:t>      </a:t>
            </a:r>
            <a:r>
              <a:rPr lang="en-US" sz="1600" spc="-40" dirty="0">
                <a:solidFill>
                  <a:srgbClr val="0070C0"/>
                </a:solidFill>
              </a:rPr>
              <a:t>64/128-bit SIMD processing in 2004</a:t>
            </a:r>
            <a:r>
              <a:rPr lang="en-US" sz="1600" spc="-40" dirty="0"/>
              <a:t>. </a:t>
            </a:r>
          </a:p>
          <a:p>
            <a:pPr marL="285750" lvl="0" indent="-285750">
              <a:buFont typeface="Arial" panose="020B0604020202020204" pitchFamily="34" charset="0"/>
              <a:buChar char="•"/>
            </a:pPr>
            <a:r>
              <a:rPr lang="en-US" sz="1600" spc="-80" dirty="0">
                <a:solidFill>
                  <a:srgbClr val="FF0000"/>
                </a:solidFill>
              </a:rPr>
              <a:t>Finally,</a:t>
            </a:r>
            <a:r>
              <a:rPr lang="en-US" sz="1600" spc="-80" dirty="0">
                <a:solidFill>
                  <a:srgbClr val="000000"/>
                </a:solidFill>
              </a:rPr>
              <a:t> in the </a:t>
            </a:r>
            <a:r>
              <a:rPr lang="en-US" sz="1600" spc="-80" dirty="0">
                <a:solidFill>
                  <a:srgbClr val="0070C0"/>
                </a:solidFill>
              </a:rPr>
              <a:t>Armv8 Aarch64 execution mode ARM </a:t>
            </a:r>
            <a:r>
              <a:rPr lang="en-US" sz="1600" spc="-80" dirty="0">
                <a:solidFill>
                  <a:srgbClr val="000000"/>
                </a:solidFill>
              </a:rPr>
              <a:t>widened the secondary register set to</a:t>
            </a:r>
          </a:p>
          <a:p>
            <a:pPr lvl="0"/>
            <a:r>
              <a:rPr lang="en-US" sz="1600" spc="-80" dirty="0">
                <a:solidFill>
                  <a:srgbClr val="000000"/>
                </a:solidFill>
              </a:rPr>
              <a:t>       </a:t>
            </a:r>
            <a:r>
              <a:rPr lang="en-US" sz="1600" spc="-80" dirty="0">
                <a:solidFill>
                  <a:srgbClr val="FF0000"/>
                </a:solidFill>
              </a:rPr>
              <a:t>32 128-bit </a:t>
            </a:r>
            <a:r>
              <a:rPr lang="en-US" sz="1600" spc="-80" dirty="0">
                <a:solidFill>
                  <a:srgbClr val="0070C0"/>
                </a:solidFill>
              </a:rPr>
              <a:t>in 2012</a:t>
            </a:r>
            <a:r>
              <a:rPr lang="en-US" sz="1600" spc="-80" dirty="0">
                <a:solidFill>
                  <a:srgbClr val="000000"/>
                </a:solidFill>
              </a:rPr>
              <a:t>, to provide better </a:t>
            </a:r>
            <a:r>
              <a:rPr lang="en-US" sz="1600" spc="-80" dirty="0">
                <a:solidFill>
                  <a:srgbClr val="0070C0"/>
                </a:solidFill>
              </a:rPr>
              <a:t>support for 128-bit processing</a:t>
            </a:r>
            <a:r>
              <a:rPr lang="en-US" sz="1600" spc="-80" dirty="0">
                <a:solidFill>
                  <a:srgbClr val="000000"/>
                </a:solidFill>
              </a:rPr>
              <a:t>, </a:t>
            </a:r>
            <a:r>
              <a:rPr lang="en-US" sz="1600" spc="-40" dirty="0">
                <a:solidFill>
                  <a:srgbClr val="000000"/>
                </a:solidFill>
              </a:rPr>
              <a:t>as illustrated below.</a:t>
            </a:r>
          </a:p>
        </p:txBody>
      </p:sp>
      <p:sp>
        <p:nvSpPr>
          <p:cNvPr id="7" name="Rounded Rectangle 6"/>
          <p:cNvSpPr/>
          <p:nvPr/>
        </p:nvSpPr>
        <p:spPr bwMode="auto">
          <a:xfrm>
            <a:off x="-31531" y="3005957"/>
            <a:ext cx="9144000" cy="3153104"/>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35" name="TextBox 34"/>
          <p:cNvSpPr txBox="1"/>
          <p:nvPr/>
        </p:nvSpPr>
        <p:spPr>
          <a:xfrm flipH="1">
            <a:off x="465005" y="5746355"/>
            <a:ext cx="849960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Introducing a secondary register set into the Arm ISA and its evolution</a:t>
            </a:r>
          </a:p>
        </p:txBody>
      </p:sp>
      <p:sp>
        <p:nvSpPr>
          <p:cNvPr id="36" name="Rectangle 35"/>
          <p:cNvSpPr/>
          <p:nvPr/>
        </p:nvSpPr>
        <p:spPr bwMode="auto">
          <a:xfrm>
            <a:off x="5463923" y="3904898"/>
            <a:ext cx="3316176" cy="1192081"/>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7" name="Rectangle 36"/>
          <p:cNvSpPr/>
          <p:nvPr/>
        </p:nvSpPr>
        <p:spPr bwMode="auto">
          <a:xfrm>
            <a:off x="2822001" y="3887613"/>
            <a:ext cx="1637618" cy="1192081"/>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8" name="Rectangle 37"/>
          <p:cNvSpPr/>
          <p:nvPr/>
        </p:nvSpPr>
        <p:spPr bwMode="auto">
          <a:xfrm>
            <a:off x="715485" y="3883527"/>
            <a:ext cx="818809" cy="1190074"/>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9" name="TextBox 38"/>
          <p:cNvSpPr txBox="1"/>
          <p:nvPr/>
        </p:nvSpPr>
        <p:spPr>
          <a:xfrm>
            <a:off x="921861" y="3604162"/>
            <a:ext cx="432413" cy="4069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32</a:t>
            </a:r>
          </a:p>
        </p:txBody>
      </p:sp>
      <p:sp>
        <p:nvSpPr>
          <p:cNvPr id="40" name="TextBox 39"/>
          <p:cNvSpPr txBox="1"/>
          <p:nvPr/>
        </p:nvSpPr>
        <p:spPr>
          <a:xfrm>
            <a:off x="3419507" y="3619692"/>
            <a:ext cx="432413"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64</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41" name="TextBox 40"/>
          <p:cNvSpPr txBox="1"/>
          <p:nvPr/>
        </p:nvSpPr>
        <p:spPr>
          <a:xfrm>
            <a:off x="6815248" y="3603695"/>
            <a:ext cx="543616"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42" name="TextBox 41"/>
          <p:cNvSpPr txBox="1"/>
          <p:nvPr/>
        </p:nvSpPr>
        <p:spPr>
          <a:xfrm>
            <a:off x="2407026" y="4316230"/>
            <a:ext cx="432413"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32</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43" name="TextBox 42"/>
          <p:cNvSpPr txBox="1"/>
          <p:nvPr/>
        </p:nvSpPr>
        <p:spPr>
          <a:xfrm>
            <a:off x="5089689" y="4339094"/>
            <a:ext cx="432413"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32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4" name="TextBox 43"/>
          <p:cNvSpPr txBox="1"/>
          <p:nvPr/>
        </p:nvSpPr>
        <p:spPr>
          <a:xfrm>
            <a:off x="266610" y="4309261"/>
            <a:ext cx="4276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32</a:t>
            </a:r>
          </a:p>
        </p:txBody>
      </p:sp>
      <p:sp>
        <p:nvSpPr>
          <p:cNvPr id="45" name="Right Arrow 44"/>
          <p:cNvSpPr/>
          <p:nvPr/>
        </p:nvSpPr>
        <p:spPr bwMode="auto">
          <a:xfrm>
            <a:off x="4677601" y="4316230"/>
            <a:ext cx="409125" cy="243570"/>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 name="Right Arrow 45"/>
          <p:cNvSpPr/>
          <p:nvPr/>
        </p:nvSpPr>
        <p:spPr bwMode="auto">
          <a:xfrm>
            <a:off x="1909248" y="4294320"/>
            <a:ext cx="435136" cy="284322"/>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7" name="TextBox 46"/>
          <p:cNvSpPr txBox="1"/>
          <p:nvPr/>
        </p:nvSpPr>
        <p:spPr>
          <a:xfrm>
            <a:off x="616251" y="5239849"/>
            <a:ext cx="7537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Armv5</a:t>
            </a:r>
            <a:endParaRPr kumimoji="0" lang="en-US" sz="1200" b="1" i="0" u="none" strike="noStrike" kern="1200" cap="none" spc="0" normalizeH="0" baseline="0" noProof="0" dirty="0">
              <a:ln>
                <a:noFill/>
              </a:ln>
              <a:solidFill>
                <a:srgbClr val="000000"/>
              </a:solidFill>
              <a:effectLst/>
              <a:uLnTx/>
              <a:uFillTx/>
              <a:latin typeface="Verdana"/>
              <a:ea typeface="+mn-ea"/>
              <a:cs typeface="+mn-cs"/>
            </a:endParaRPr>
          </a:p>
        </p:txBody>
      </p:sp>
      <p:sp>
        <p:nvSpPr>
          <p:cNvPr id="48" name="TextBox 47"/>
          <p:cNvSpPr txBox="1"/>
          <p:nvPr/>
        </p:nvSpPr>
        <p:spPr>
          <a:xfrm>
            <a:off x="1992803" y="5239849"/>
            <a:ext cx="312589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Armv7</a:t>
            </a:r>
            <a:r>
              <a:rPr kumimoji="0" lang="en-US" sz="1200" b="1" i="0" u="none" strike="noStrike" kern="1200" cap="none" spc="0" normalizeH="0" baseline="0" noProof="0" dirty="0">
                <a:ln>
                  <a:noFill/>
                </a:ln>
                <a:solidFill>
                  <a:srgbClr val="000000"/>
                </a:solidFill>
                <a:effectLst/>
                <a:uLnTx/>
                <a:uFillTx/>
                <a:latin typeface="Verdana"/>
                <a:ea typeface="+mn-ea"/>
                <a:cs typeface="+mn-cs"/>
              </a:rPr>
              <a:t> </a:t>
            </a:r>
            <a:r>
              <a:rPr kumimoji="0" lang="hu-HU" sz="1200" b="1" i="0" u="none" strike="noStrike" kern="1200" cap="none" spc="0" normalizeH="0" baseline="0" noProof="0" dirty="0">
                <a:ln>
                  <a:noFill/>
                </a:ln>
                <a:solidFill>
                  <a:srgbClr val="000000"/>
                </a:solidFill>
                <a:effectLst/>
                <a:uLnTx/>
                <a:uFillTx/>
                <a:latin typeface="Verdana"/>
                <a:ea typeface="+mn-ea"/>
                <a:cs typeface="+mn-cs"/>
              </a:rPr>
              <a:t>(</a:t>
            </a:r>
            <a:r>
              <a:rPr kumimoji="0" lang="hu-HU" sz="1200" b="1" i="0" u="none" strike="noStrike" kern="1200" cap="none" spc="0" normalizeH="0" baseline="0" noProof="0" dirty="0" err="1">
                <a:ln>
                  <a:noFill/>
                </a:ln>
                <a:solidFill>
                  <a:srgbClr val="000000"/>
                </a:solidFill>
                <a:effectLst/>
                <a:uLnTx/>
                <a:uFillTx/>
                <a:latin typeface="Verdana"/>
                <a:ea typeface="+mn-ea"/>
                <a:cs typeface="+mn-cs"/>
              </a:rPr>
              <a:t>or</a:t>
            </a:r>
            <a:r>
              <a:rPr kumimoji="0" lang="hu-HU" sz="1200" b="1" i="0" u="none" strike="noStrike" kern="1200" cap="none" spc="0" normalizeH="0" baseline="0" noProof="0" dirty="0">
                <a:ln>
                  <a:noFill/>
                </a:ln>
                <a:solidFill>
                  <a:srgbClr val="000000"/>
                </a:solidFill>
                <a:effectLst/>
                <a:uLnTx/>
                <a:uFillTx/>
                <a:latin typeface="Verdana"/>
                <a:ea typeface="+mn-ea"/>
                <a:cs typeface="+mn-cs"/>
              </a:rPr>
              <a:t> Armv8 AArch32 </a:t>
            </a:r>
            <a:r>
              <a:rPr kumimoji="0" lang="hu-HU" sz="1200" b="1" i="0" u="none" strike="noStrike" kern="1200" cap="none" spc="0" normalizeH="0" baseline="0" noProof="0" dirty="0" err="1">
                <a:ln>
                  <a:noFill/>
                </a:ln>
                <a:solidFill>
                  <a:srgbClr val="000000"/>
                </a:solidFill>
                <a:effectLst/>
                <a:uLnTx/>
                <a:uFillTx/>
                <a:latin typeface="Verdana"/>
                <a:ea typeface="+mn-ea"/>
                <a:cs typeface="+mn-cs"/>
              </a:rPr>
              <a:t>mode</a:t>
            </a:r>
            <a:r>
              <a:rPr kumimoji="0" lang="hu-HU" sz="1200" b="1" i="0" u="none" strike="noStrike" kern="1200" cap="none" spc="0" normalizeH="0" baseline="0" noProof="0" dirty="0">
                <a:ln>
                  <a:noFill/>
                </a:ln>
                <a:solidFill>
                  <a:srgbClr val="000000"/>
                </a:solidFill>
                <a:effectLst/>
                <a:uLnTx/>
                <a:uFillTx/>
                <a:latin typeface="Verdana"/>
                <a:ea typeface="+mn-ea"/>
                <a:cs typeface="+mn-cs"/>
              </a:rPr>
              <a:t>) </a:t>
            </a:r>
            <a:endParaRPr kumimoji="0" lang="en-US" sz="1200" b="1" i="0" u="none" strike="noStrike" kern="1200" cap="none" spc="0" normalizeH="0" baseline="0" noProof="0" dirty="0">
              <a:ln>
                <a:noFill/>
              </a:ln>
              <a:solidFill>
                <a:srgbClr val="000000"/>
              </a:solidFill>
              <a:effectLst/>
              <a:uLnTx/>
              <a:uFillTx/>
              <a:latin typeface="Verdana"/>
              <a:ea typeface="+mn-ea"/>
              <a:cs typeface="+mn-cs"/>
            </a:endParaRPr>
          </a:p>
        </p:txBody>
      </p:sp>
      <p:sp>
        <p:nvSpPr>
          <p:cNvPr id="49" name="TextBox 48"/>
          <p:cNvSpPr txBox="1"/>
          <p:nvPr/>
        </p:nvSpPr>
        <p:spPr>
          <a:xfrm>
            <a:off x="5697740" y="5240137"/>
            <a:ext cx="2893519" cy="406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Armv8</a:t>
            </a:r>
            <a:r>
              <a:rPr kumimoji="0" lang="en-US" sz="1200" b="1" i="0" u="none" strike="noStrike" kern="1200" cap="none" spc="0" normalizeH="0" baseline="0" noProof="0">
                <a:ln>
                  <a:noFill/>
                </a:ln>
                <a:solidFill>
                  <a:srgbClr val="000000"/>
                </a:solidFill>
                <a:effectLst/>
                <a:uLnTx/>
                <a:uFillTx/>
                <a:latin typeface="Verdana"/>
                <a:ea typeface="+mn-ea"/>
                <a:cs typeface="+mn-cs"/>
              </a:rPr>
              <a:t> </a:t>
            </a:r>
            <a:r>
              <a:rPr kumimoji="0" lang="hu-HU" sz="1200" b="1" i="0" u="none" strike="noStrike" kern="1200" cap="none" spc="0" normalizeH="0" baseline="0" noProof="0">
                <a:ln>
                  <a:noFill/>
                </a:ln>
                <a:solidFill>
                  <a:srgbClr val="000000"/>
                </a:solidFill>
                <a:effectLst/>
                <a:uLnTx/>
                <a:uFillTx/>
                <a:latin typeface="Verdana"/>
                <a:ea typeface="+mn-ea"/>
                <a:cs typeface="+mn-cs"/>
              </a:rPr>
              <a:t>AArch64 </a:t>
            </a:r>
            <a:r>
              <a:rPr kumimoji="0" lang="hu-HU" sz="1200" b="1" i="0" u="none" strike="noStrike" kern="1200" cap="none" spc="0" normalizeH="0" baseline="0" noProof="0" err="1">
                <a:ln>
                  <a:noFill/>
                </a:ln>
                <a:solidFill>
                  <a:srgbClr val="000000"/>
                </a:solidFill>
                <a:effectLst/>
                <a:uLnTx/>
                <a:uFillTx/>
                <a:latin typeface="Verdana"/>
                <a:ea typeface="+mn-ea"/>
                <a:cs typeface="+mn-cs"/>
              </a:rPr>
              <a:t>mode</a:t>
            </a:r>
            <a:endParaRPr kumimoji="0" lang="en-US" sz="1200" b="1" i="0" u="none" strike="noStrike" kern="1200" cap="none" spc="0" normalizeH="0" baseline="0" noProof="0">
              <a:ln>
                <a:noFill/>
              </a:ln>
              <a:solidFill>
                <a:srgbClr val="000000"/>
              </a:solidFill>
              <a:effectLst/>
              <a:uLnTx/>
              <a:uFillTx/>
              <a:latin typeface="Verdana"/>
              <a:ea typeface="+mn-ea"/>
              <a:cs typeface="+mn-cs"/>
            </a:endParaRPr>
          </a:p>
        </p:txBody>
      </p:sp>
      <p:sp>
        <p:nvSpPr>
          <p:cNvPr id="50" name="TextBox 49"/>
          <p:cNvSpPr txBox="1"/>
          <p:nvPr/>
        </p:nvSpPr>
        <p:spPr>
          <a:xfrm>
            <a:off x="656729" y="5479683"/>
            <a:ext cx="7168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51" name="TextBox 50"/>
          <p:cNvSpPr txBox="1"/>
          <p:nvPr/>
        </p:nvSpPr>
        <p:spPr>
          <a:xfrm>
            <a:off x="3211211" y="5488347"/>
            <a:ext cx="8567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(2004)</a:t>
            </a:r>
          </a:p>
        </p:txBody>
      </p:sp>
      <p:sp>
        <p:nvSpPr>
          <p:cNvPr id="52" name="TextBox 51"/>
          <p:cNvSpPr txBox="1"/>
          <p:nvPr/>
        </p:nvSpPr>
        <p:spPr>
          <a:xfrm>
            <a:off x="6781095" y="5420310"/>
            <a:ext cx="815241" cy="4069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53" name="TextBox 52"/>
          <p:cNvSpPr txBox="1"/>
          <p:nvPr/>
        </p:nvSpPr>
        <p:spPr>
          <a:xfrm>
            <a:off x="311987" y="3119499"/>
            <a:ext cx="1649811" cy="492443"/>
          </a:xfrm>
          <a:prstGeom prst="rect">
            <a:avLst/>
          </a:prstGeom>
          <a:noFill/>
        </p:spPr>
        <p:txBody>
          <a:bodyPr wrap="none" rtlCol="0">
            <a:spAutoFit/>
          </a:bodyPr>
          <a:lstStyle/>
          <a:p>
            <a:r>
              <a:rPr lang="en-US" sz="1300" dirty="0"/>
              <a:t>(Implemented in </a:t>
            </a:r>
          </a:p>
          <a:p>
            <a:pPr algn="ctr"/>
            <a:r>
              <a:rPr lang="en-US" sz="1300" dirty="0"/>
              <a:t>the coprocessor)</a:t>
            </a:r>
          </a:p>
        </p:txBody>
      </p:sp>
      <p:sp>
        <p:nvSpPr>
          <p:cNvPr id="54" name="TextBox 53"/>
          <p:cNvSpPr txBox="1"/>
          <p:nvPr/>
        </p:nvSpPr>
        <p:spPr>
          <a:xfrm>
            <a:off x="2786894" y="3098479"/>
            <a:ext cx="1713098" cy="492443"/>
          </a:xfrm>
          <a:prstGeom prst="rect">
            <a:avLst/>
          </a:prstGeom>
          <a:noFill/>
        </p:spPr>
        <p:txBody>
          <a:bodyPr wrap="none" rtlCol="0">
            <a:spAutoFit/>
          </a:bodyPr>
          <a:lstStyle/>
          <a:p>
            <a:r>
              <a:rPr lang="en-US" sz="1300" dirty="0"/>
              <a:t>(Implemented in </a:t>
            </a:r>
          </a:p>
          <a:p>
            <a:pPr algn="ctr"/>
            <a:r>
              <a:rPr lang="en-US" sz="1300" dirty="0"/>
              <a:t>the CPU core)</a:t>
            </a:r>
          </a:p>
        </p:txBody>
      </p:sp>
      <p:sp>
        <p:nvSpPr>
          <p:cNvPr id="55" name="TextBox 54"/>
          <p:cNvSpPr txBox="1"/>
          <p:nvPr/>
        </p:nvSpPr>
        <p:spPr>
          <a:xfrm>
            <a:off x="6192180" y="3119499"/>
            <a:ext cx="1713098" cy="492443"/>
          </a:xfrm>
          <a:prstGeom prst="rect">
            <a:avLst/>
          </a:prstGeom>
          <a:noFill/>
        </p:spPr>
        <p:txBody>
          <a:bodyPr wrap="none" rtlCol="0">
            <a:spAutoFit/>
          </a:bodyPr>
          <a:lstStyle/>
          <a:p>
            <a:r>
              <a:rPr lang="en-US" sz="1300" dirty="0"/>
              <a:t>(Implemented in </a:t>
            </a:r>
          </a:p>
          <a:p>
            <a:pPr algn="ctr"/>
            <a:r>
              <a:rPr lang="en-US" sz="1300" dirty="0"/>
              <a:t>the CPU core)</a:t>
            </a:r>
          </a:p>
        </p:txBody>
      </p:sp>
    </p:spTree>
    <p:extLst>
      <p:ext uri="{BB962C8B-B14F-4D97-AF65-F5344CB8AC3E}">
        <p14:creationId xmlns:p14="http://schemas.microsoft.com/office/powerpoint/2010/main" val="288097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fill="hold"/>
                                        <p:tgtEl>
                                          <p:spTgt spid="51"/>
                                        </p:tgtEl>
                                        <p:attrNameLst>
                                          <p:attrName>ppt_x</p:attrName>
                                        </p:attrNameLst>
                                      </p:cBhvr>
                                      <p:tavLst>
                                        <p:tav tm="0">
                                          <p:val>
                                            <p:strVal val="#ppt_x"/>
                                          </p:val>
                                        </p:tav>
                                        <p:tav tm="100000">
                                          <p:val>
                                            <p:strVal val="#ppt_x"/>
                                          </p:val>
                                        </p:tav>
                                      </p:tavLst>
                                    </p:anim>
                                    <p:anim calcmode="lin" valueType="num">
                                      <p:cBhvr additive="base">
                                        <p:cTn id="74" dur="500" fill="hold"/>
                                        <p:tgtEl>
                                          <p:spTgt spid="5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500" fill="hold"/>
                                        <p:tgtEl>
                                          <p:spTgt spid="48"/>
                                        </p:tgtEl>
                                        <p:attrNameLst>
                                          <p:attrName>ppt_x</p:attrName>
                                        </p:attrNameLst>
                                      </p:cBhvr>
                                      <p:tavLst>
                                        <p:tav tm="0">
                                          <p:val>
                                            <p:strVal val="#ppt_x"/>
                                          </p:val>
                                        </p:tav>
                                        <p:tav tm="100000">
                                          <p:val>
                                            <p:strVal val="#ppt_x"/>
                                          </p:val>
                                        </p:tav>
                                      </p:tavLst>
                                    </p:anim>
                                    <p:anim calcmode="lin" valueType="num">
                                      <p:cBhvr additive="base">
                                        <p:cTn id="8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6">
                                            <p:txEl>
                                              <p:pRg st="6" end="6"/>
                                            </p:txEl>
                                          </p:spTgt>
                                        </p:tgtEl>
                                        <p:attrNameLst>
                                          <p:attrName>style.visibility</p:attrName>
                                        </p:attrNameLst>
                                      </p:cBhvr>
                                      <p:to>
                                        <p:strVal val="visible"/>
                                      </p:to>
                                    </p:set>
                                    <p:anim calcmode="lin" valueType="num">
                                      <p:cBhvr additive="base">
                                        <p:cTn id="8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
                                            <p:txEl>
                                              <p:pRg st="7" end="7"/>
                                            </p:txEl>
                                          </p:spTgt>
                                        </p:tgtEl>
                                        <p:attrNameLst>
                                          <p:attrName>style.visibility</p:attrName>
                                        </p:attrNameLst>
                                      </p:cBhvr>
                                      <p:to>
                                        <p:strVal val="visible"/>
                                      </p:to>
                                    </p:set>
                                    <p:anim calcmode="lin" valueType="num">
                                      <p:cBhvr additive="base">
                                        <p:cTn id="9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additive="base">
                                        <p:cTn id="99" dur="500" fill="hold"/>
                                        <p:tgtEl>
                                          <p:spTgt spid="41"/>
                                        </p:tgtEl>
                                        <p:attrNameLst>
                                          <p:attrName>ppt_x</p:attrName>
                                        </p:attrNameLst>
                                      </p:cBhvr>
                                      <p:tavLst>
                                        <p:tav tm="0">
                                          <p:val>
                                            <p:strVal val="#ppt_x"/>
                                          </p:val>
                                        </p:tav>
                                        <p:tav tm="100000">
                                          <p:val>
                                            <p:strVal val="#ppt_x"/>
                                          </p:val>
                                        </p:tav>
                                      </p:tavLst>
                                    </p:anim>
                                    <p:anim calcmode="lin" valueType="num">
                                      <p:cBhvr additive="base">
                                        <p:cTn id="100" dur="500" fill="hold"/>
                                        <p:tgtEl>
                                          <p:spTgt spid="4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ppt_x"/>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additive="base">
                                        <p:cTn id="107" dur="500" fill="hold"/>
                                        <p:tgtEl>
                                          <p:spTgt spid="52"/>
                                        </p:tgtEl>
                                        <p:attrNameLst>
                                          <p:attrName>ppt_x</p:attrName>
                                        </p:attrNameLst>
                                      </p:cBhvr>
                                      <p:tavLst>
                                        <p:tav tm="0">
                                          <p:val>
                                            <p:strVal val="#ppt_x"/>
                                          </p:val>
                                        </p:tav>
                                        <p:tav tm="100000">
                                          <p:val>
                                            <p:strVal val="#ppt_x"/>
                                          </p:val>
                                        </p:tav>
                                      </p:tavLst>
                                    </p:anim>
                                    <p:anim calcmode="lin" valueType="num">
                                      <p:cBhvr additive="base">
                                        <p:cTn id="108" dur="500" fill="hold"/>
                                        <p:tgtEl>
                                          <p:spTgt spid="5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ppt_x"/>
                                          </p:val>
                                        </p:tav>
                                        <p:tav tm="100000">
                                          <p:val>
                                            <p:strVal val="#ppt_x"/>
                                          </p:val>
                                        </p:tav>
                                      </p:tavLst>
                                    </p:anim>
                                    <p:anim calcmode="lin" valueType="num">
                                      <p:cBhvr additive="base">
                                        <p:cTn id="116" dur="500" fill="hold"/>
                                        <p:tgtEl>
                                          <p:spTgt spid="4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ppt_x"/>
                                          </p:val>
                                        </p:tav>
                                        <p:tav tm="100000">
                                          <p:val>
                                            <p:strVal val="#ppt_x"/>
                                          </p:val>
                                        </p:tav>
                                      </p:tavLst>
                                    </p:anim>
                                    <p:anim calcmode="lin" valueType="num">
                                      <p:cBhvr additive="base">
                                        <p:cTn id="1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additive="base">
                                        <p:cTn id="125" dur="500" fill="hold"/>
                                        <p:tgtEl>
                                          <p:spTgt spid="35"/>
                                        </p:tgtEl>
                                        <p:attrNameLst>
                                          <p:attrName>ppt_x</p:attrName>
                                        </p:attrNameLst>
                                      </p:cBhvr>
                                      <p:tavLst>
                                        <p:tav tm="0">
                                          <p:val>
                                            <p:strVal val="#ppt_x"/>
                                          </p:val>
                                        </p:tav>
                                        <p:tav tm="100000">
                                          <p:val>
                                            <p:strVal val="#ppt_x"/>
                                          </p:val>
                                        </p:tav>
                                      </p:tavLst>
                                    </p:anim>
                                    <p:anim calcmode="lin" valueType="num">
                                      <p:cBhvr additive="base">
                                        <p:cTn id="1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7"/>
                                        </p:tgtEl>
                                        <p:attrNameLst>
                                          <p:attrName>style.visibility</p:attrName>
                                        </p:attrNameLst>
                                      </p:cBhvr>
                                      <p:to>
                                        <p:strVal val="visible"/>
                                      </p:to>
                                    </p:set>
                                    <p:anim calcmode="lin" valueType="num">
                                      <p:cBhvr additive="base">
                                        <p:cTn id="131" dur="500" fill="hold"/>
                                        <p:tgtEl>
                                          <p:spTgt spid="7"/>
                                        </p:tgtEl>
                                        <p:attrNameLst>
                                          <p:attrName>ppt_x</p:attrName>
                                        </p:attrNameLst>
                                      </p:cBhvr>
                                      <p:tavLst>
                                        <p:tav tm="0">
                                          <p:val>
                                            <p:strVal val="#ppt_x"/>
                                          </p:val>
                                        </p:tav>
                                        <p:tav tm="100000">
                                          <p:val>
                                            <p:strVal val="#ppt_x"/>
                                          </p:val>
                                        </p:tav>
                                      </p:tavLst>
                                    </p:anim>
                                    <p:anim calcmode="lin" valueType="num">
                                      <p:cBhvr additive="base">
                                        <p:cTn id="1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p:bldP spid="36" grpId="0" animBg="1"/>
      <p:bldP spid="37" grpId="0" animBg="1"/>
      <p:bldP spid="38" grpId="0" animBg="1"/>
      <p:bldP spid="39" grpId="0"/>
      <p:bldP spid="40" grpId="0"/>
      <p:bldP spid="41" grpId="0"/>
      <p:bldP spid="42" grpId="0"/>
      <p:bldP spid="43" grpId="0"/>
      <p:bldP spid="44" grpId="0"/>
      <p:bldP spid="45" grpId="0" animBg="1"/>
      <p:bldP spid="46" grpId="0" animBg="1"/>
      <p:bldP spid="47" grpId="0"/>
      <p:bldP spid="48" grpId="0"/>
      <p:bldP spid="49" grpId="0"/>
      <p:bldP spid="50" grpId="0"/>
      <p:bldP spid="51" grpId="0"/>
      <p:bldP spid="52" grpId="0"/>
      <p:bldP spid="53" grpId="0"/>
      <p:bldP spid="54" grpId="0"/>
      <p:bldP spid="5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13485" y="440668"/>
            <a:ext cx="6636238" cy="369332"/>
          </a:xfrm>
          <a:prstGeom prst="rect">
            <a:avLst/>
          </a:prstGeom>
          <a:noFill/>
        </p:spPr>
        <p:txBody>
          <a:bodyPr wrap="square" rtlCol="0">
            <a:spAutoFit/>
          </a:bodyPr>
          <a:lstStyle/>
          <a:p>
            <a:r>
              <a:rPr lang="en-US" dirty="0">
                <a:solidFill>
                  <a:schemeClr val="accent6"/>
                </a:solidFill>
              </a:rPr>
              <a:t>ARM’s names of the introduced secondary register set</a:t>
            </a:r>
          </a:p>
        </p:txBody>
      </p:sp>
      <p:sp>
        <p:nvSpPr>
          <p:cNvPr id="29" name="TextBox 28"/>
          <p:cNvSpPr txBox="1"/>
          <p:nvPr/>
        </p:nvSpPr>
        <p:spPr>
          <a:xfrm>
            <a:off x="205898" y="827605"/>
            <a:ext cx="9316652"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60" normalizeH="0" noProof="0" dirty="0">
                <a:ln>
                  <a:noFill/>
                </a:ln>
                <a:solidFill>
                  <a:srgbClr val="FF0000"/>
                </a:solidFill>
                <a:effectLst/>
                <a:uLnTx/>
                <a:uFillTx/>
                <a:latin typeface="Verdana"/>
                <a:ea typeface="+mn-ea"/>
                <a:cs typeface="+mn-cs"/>
              </a:rPr>
              <a:t>ARM’s names </a:t>
            </a:r>
            <a:r>
              <a:rPr kumimoji="0" lang="en-US" sz="1600" b="0" i="0" u="none" strike="noStrike" kern="1200" cap="none" spc="-60" normalizeH="0" noProof="0" dirty="0">
                <a:ln>
                  <a:noFill/>
                </a:ln>
                <a:solidFill>
                  <a:srgbClr val="000000"/>
                </a:solidFill>
                <a:effectLst/>
                <a:uLnTx/>
                <a:uFillTx/>
                <a:latin typeface="Verdana"/>
                <a:ea typeface="+mn-ea"/>
                <a:cs typeface="+mn-cs"/>
              </a:rPr>
              <a:t>for the discussed </a:t>
            </a:r>
            <a:r>
              <a:rPr kumimoji="0" lang="en-US" sz="1600" b="0" i="0" u="none" strike="noStrike" kern="1200" cap="none" spc="-60" normalizeH="0" noProof="0" dirty="0">
                <a:ln>
                  <a:noFill/>
                </a:ln>
                <a:solidFill>
                  <a:srgbClr val="0070C0"/>
                </a:solidFill>
                <a:effectLst/>
                <a:uLnTx/>
                <a:uFillTx/>
                <a:latin typeface="Verdana"/>
                <a:ea typeface="+mn-ea"/>
                <a:cs typeface="+mn-cs"/>
              </a:rPr>
              <a:t>additional register sets </a:t>
            </a:r>
            <a:r>
              <a:rPr kumimoji="0" lang="en-US" sz="1600" b="0" i="0" u="none" strike="noStrike" kern="1200" cap="none" spc="-60" normalizeH="0" noProof="0" dirty="0">
                <a:ln>
                  <a:noFill/>
                </a:ln>
                <a:solidFill>
                  <a:srgbClr val="000000"/>
                </a:solidFill>
                <a:effectLst/>
                <a:uLnTx/>
                <a:uFillTx/>
                <a:latin typeface="Verdana"/>
                <a:ea typeface="+mn-ea"/>
                <a:cs typeface="+mn-cs"/>
              </a:rPr>
              <a:t>are confusing, as indicated below.</a:t>
            </a:r>
          </a:p>
        </p:txBody>
      </p:sp>
      <p:sp>
        <p:nvSpPr>
          <p:cNvPr id="55" name="TextBox 54"/>
          <p:cNvSpPr txBox="1"/>
          <p:nvPr/>
        </p:nvSpPr>
        <p:spPr>
          <a:xfrm flipH="1">
            <a:off x="572892" y="3982181"/>
            <a:ext cx="849960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Figure: Introduction and evolution of the secondary register set in the Arm ISA</a:t>
            </a:r>
          </a:p>
        </p:txBody>
      </p:sp>
      <p:sp>
        <p:nvSpPr>
          <p:cNvPr id="56" name="Rectangle 55"/>
          <p:cNvSpPr/>
          <p:nvPr/>
        </p:nvSpPr>
        <p:spPr bwMode="auto">
          <a:xfrm>
            <a:off x="5463923" y="2048402"/>
            <a:ext cx="3316176" cy="1192081"/>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bg2"/>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7" name="Rectangle 56"/>
          <p:cNvSpPr/>
          <p:nvPr/>
        </p:nvSpPr>
        <p:spPr bwMode="auto">
          <a:xfrm>
            <a:off x="2822001" y="2031117"/>
            <a:ext cx="1637618" cy="1192081"/>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bg2"/>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8" name="Rectangle 57"/>
          <p:cNvSpPr/>
          <p:nvPr/>
        </p:nvSpPr>
        <p:spPr bwMode="auto">
          <a:xfrm>
            <a:off x="715485" y="2027031"/>
            <a:ext cx="818809" cy="1190074"/>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3175" cap="flat" cmpd="sng" algn="ctr">
            <a:solidFill>
              <a:schemeClr val="bg2"/>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9" name="TextBox 58"/>
          <p:cNvSpPr txBox="1"/>
          <p:nvPr/>
        </p:nvSpPr>
        <p:spPr>
          <a:xfrm>
            <a:off x="921861" y="1695116"/>
            <a:ext cx="432413" cy="4069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32</a:t>
            </a:r>
          </a:p>
        </p:txBody>
      </p:sp>
      <p:sp>
        <p:nvSpPr>
          <p:cNvPr id="60" name="TextBox 59"/>
          <p:cNvSpPr txBox="1"/>
          <p:nvPr/>
        </p:nvSpPr>
        <p:spPr>
          <a:xfrm>
            <a:off x="3352131" y="1710646"/>
            <a:ext cx="432413"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64</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61" name="TextBox 60"/>
          <p:cNvSpPr txBox="1"/>
          <p:nvPr/>
        </p:nvSpPr>
        <p:spPr>
          <a:xfrm>
            <a:off x="6815248" y="1694649"/>
            <a:ext cx="543616"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62" name="TextBox 61"/>
          <p:cNvSpPr txBox="1"/>
          <p:nvPr/>
        </p:nvSpPr>
        <p:spPr>
          <a:xfrm>
            <a:off x="2407026" y="2459734"/>
            <a:ext cx="432413"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32</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63" name="TextBox 62"/>
          <p:cNvSpPr txBox="1"/>
          <p:nvPr/>
        </p:nvSpPr>
        <p:spPr>
          <a:xfrm>
            <a:off x="5089689" y="2482598"/>
            <a:ext cx="432413"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32</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64" name="TextBox 63"/>
          <p:cNvSpPr txBox="1"/>
          <p:nvPr/>
        </p:nvSpPr>
        <p:spPr>
          <a:xfrm>
            <a:off x="161510" y="2452765"/>
            <a:ext cx="4276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32</a:t>
            </a:r>
          </a:p>
        </p:txBody>
      </p:sp>
      <p:sp>
        <p:nvSpPr>
          <p:cNvPr id="65" name="Right Arrow 64"/>
          <p:cNvSpPr/>
          <p:nvPr/>
        </p:nvSpPr>
        <p:spPr bwMode="auto">
          <a:xfrm>
            <a:off x="4635559" y="2459734"/>
            <a:ext cx="409125" cy="243570"/>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6" name="Right Arrow 65"/>
          <p:cNvSpPr/>
          <p:nvPr/>
        </p:nvSpPr>
        <p:spPr bwMode="auto">
          <a:xfrm>
            <a:off x="1909248" y="2437824"/>
            <a:ext cx="435136" cy="284322"/>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7" name="TextBox 66"/>
          <p:cNvSpPr txBox="1"/>
          <p:nvPr/>
        </p:nvSpPr>
        <p:spPr>
          <a:xfrm>
            <a:off x="695861" y="3383353"/>
            <a:ext cx="7537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Armv5</a:t>
            </a:r>
            <a:endParaRPr kumimoji="0" lang="en-US" sz="1200" b="1" i="0" u="none" strike="noStrike" kern="1200" cap="none" spc="0" normalizeH="0" baseline="0" noProof="0" dirty="0">
              <a:ln>
                <a:noFill/>
              </a:ln>
              <a:solidFill>
                <a:srgbClr val="000000"/>
              </a:solidFill>
              <a:effectLst/>
              <a:uLnTx/>
              <a:uFillTx/>
              <a:latin typeface="Verdana"/>
              <a:ea typeface="+mn-ea"/>
              <a:cs typeface="+mn-cs"/>
            </a:endParaRPr>
          </a:p>
        </p:txBody>
      </p:sp>
      <p:sp>
        <p:nvSpPr>
          <p:cNvPr id="68" name="TextBox 67"/>
          <p:cNvSpPr txBox="1"/>
          <p:nvPr/>
        </p:nvSpPr>
        <p:spPr>
          <a:xfrm>
            <a:off x="1710351" y="3393879"/>
            <a:ext cx="3874393" cy="406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Armv7</a:t>
            </a:r>
            <a:r>
              <a:rPr kumimoji="0" lang="en-US" sz="1200" b="1" i="0" u="none" strike="noStrike" kern="1200" cap="none" spc="0" normalizeH="0" baseline="0" noProof="0">
                <a:ln>
                  <a:noFill/>
                </a:ln>
                <a:solidFill>
                  <a:srgbClr val="000000"/>
                </a:solidFill>
                <a:effectLst/>
                <a:uLnTx/>
                <a:uFillTx/>
                <a:latin typeface="Verdana"/>
                <a:ea typeface="+mn-ea"/>
                <a:cs typeface="+mn-cs"/>
              </a:rPr>
              <a:t> </a:t>
            </a:r>
            <a:r>
              <a:rPr kumimoji="0" lang="hu-HU" sz="1200" b="1" i="0" u="none" strike="noStrike" kern="1200" cap="none" spc="0" normalizeH="0" baseline="0" noProof="0">
                <a:ln>
                  <a:noFill/>
                </a:ln>
                <a:solidFill>
                  <a:srgbClr val="000000"/>
                </a:solidFill>
                <a:effectLst/>
                <a:uLnTx/>
                <a:uFillTx/>
                <a:latin typeface="Verdana"/>
                <a:ea typeface="+mn-ea"/>
                <a:cs typeface="+mn-cs"/>
              </a:rPr>
              <a:t>(</a:t>
            </a:r>
            <a:r>
              <a:rPr kumimoji="0" lang="hu-HU" sz="1200" b="1" i="0" u="none" strike="noStrike" kern="1200" cap="none" spc="0" normalizeH="0" baseline="0" noProof="0" err="1">
                <a:ln>
                  <a:noFill/>
                </a:ln>
                <a:solidFill>
                  <a:srgbClr val="000000"/>
                </a:solidFill>
                <a:effectLst/>
                <a:uLnTx/>
                <a:uFillTx/>
                <a:latin typeface="Verdana"/>
                <a:ea typeface="+mn-ea"/>
                <a:cs typeface="+mn-cs"/>
              </a:rPr>
              <a:t>or</a:t>
            </a:r>
            <a:r>
              <a:rPr kumimoji="0" lang="hu-HU" sz="1200" b="1" i="0" u="none" strike="noStrike" kern="1200" cap="none" spc="0" normalizeH="0" baseline="0" noProof="0">
                <a:ln>
                  <a:noFill/>
                </a:ln>
                <a:solidFill>
                  <a:srgbClr val="000000"/>
                </a:solidFill>
                <a:effectLst/>
                <a:uLnTx/>
                <a:uFillTx/>
                <a:latin typeface="Verdana"/>
                <a:ea typeface="+mn-ea"/>
                <a:cs typeface="+mn-cs"/>
              </a:rPr>
              <a:t> Armv8 AArch32 mode) </a:t>
            </a:r>
            <a:endParaRPr kumimoji="0" lang="en-US" sz="1200" b="1" i="0" u="none" strike="noStrike" kern="1200" cap="none" spc="0" normalizeH="0" baseline="0" noProof="0">
              <a:ln>
                <a:noFill/>
              </a:ln>
              <a:solidFill>
                <a:srgbClr val="000000"/>
              </a:solidFill>
              <a:effectLst/>
              <a:uLnTx/>
              <a:uFillTx/>
              <a:latin typeface="Verdana"/>
              <a:ea typeface="+mn-ea"/>
              <a:cs typeface="+mn-cs"/>
            </a:endParaRPr>
          </a:p>
        </p:txBody>
      </p:sp>
      <p:sp>
        <p:nvSpPr>
          <p:cNvPr id="69" name="TextBox 68"/>
          <p:cNvSpPr txBox="1"/>
          <p:nvPr/>
        </p:nvSpPr>
        <p:spPr>
          <a:xfrm>
            <a:off x="5697740" y="3383641"/>
            <a:ext cx="2893519" cy="406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Armv8</a:t>
            </a:r>
            <a:r>
              <a:rPr kumimoji="0" lang="en-US" sz="1200" b="1" i="0" u="none" strike="noStrike" kern="1200" cap="none" spc="0" normalizeH="0" baseline="0" noProof="0">
                <a:ln>
                  <a:noFill/>
                </a:ln>
                <a:solidFill>
                  <a:srgbClr val="000000"/>
                </a:solidFill>
                <a:effectLst/>
                <a:uLnTx/>
                <a:uFillTx/>
                <a:latin typeface="Verdana"/>
                <a:ea typeface="+mn-ea"/>
                <a:cs typeface="+mn-cs"/>
              </a:rPr>
              <a:t> </a:t>
            </a:r>
            <a:r>
              <a:rPr kumimoji="0" lang="hu-HU" sz="1200" b="1" i="0" u="none" strike="noStrike" kern="1200" cap="none" spc="0" normalizeH="0" baseline="0" noProof="0">
                <a:ln>
                  <a:noFill/>
                </a:ln>
                <a:solidFill>
                  <a:srgbClr val="000000"/>
                </a:solidFill>
                <a:effectLst/>
                <a:uLnTx/>
                <a:uFillTx/>
                <a:latin typeface="Verdana"/>
                <a:ea typeface="+mn-ea"/>
                <a:cs typeface="+mn-cs"/>
              </a:rPr>
              <a:t>AArch64 </a:t>
            </a:r>
            <a:r>
              <a:rPr kumimoji="0" lang="hu-HU" sz="1200" b="1" i="0" u="none" strike="noStrike" kern="1200" cap="none" spc="0" normalizeH="0" baseline="0" noProof="0" err="1">
                <a:ln>
                  <a:noFill/>
                </a:ln>
                <a:solidFill>
                  <a:srgbClr val="000000"/>
                </a:solidFill>
                <a:effectLst/>
                <a:uLnTx/>
                <a:uFillTx/>
                <a:latin typeface="Verdana"/>
                <a:ea typeface="+mn-ea"/>
                <a:cs typeface="+mn-cs"/>
              </a:rPr>
              <a:t>mode</a:t>
            </a:r>
            <a:endParaRPr kumimoji="0" lang="en-US" sz="1200" b="1" i="0" u="none" strike="noStrike" kern="1200" cap="none" spc="0" normalizeH="0" baseline="0" noProof="0">
              <a:ln>
                <a:noFill/>
              </a:ln>
              <a:solidFill>
                <a:srgbClr val="000000"/>
              </a:solidFill>
              <a:effectLst/>
              <a:uLnTx/>
              <a:uFillTx/>
              <a:latin typeface="Verdana"/>
              <a:ea typeface="+mn-ea"/>
              <a:cs typeface="+mn-cs"/>
            </a:endParaRPr>
          </a:p>
        </p:txBody>
      </p:sp>
      <p:sp>
        <p:nvSpPr>
          <p:cNvPr id="70" name="TextBox 69"/>
          <p:cNvSpPr txBox="1"/>
          <p:nvPr/>
        </p:nvSpPr>
        <p:spPr>
          <a:xfrm>
            <a:off x="767869" y="3667146"/>
            <a:ext cx="7168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71" name="TextBox 70"/>
          <p:cNvSpPr txBox="1"/>
          <p:nvPr/>
        </p:nvSpPr>
        <p:spPr>
          <a:xfrm>
            <a:off x="3216699" y="3675810"/>
            <a:ext cx="7168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(2004)</a:t>
            </a:r>
          </a:p>
        </p:txBody>
      </p:sp>
      <p:sp>
        <p:nvSpPr>
          <p:cNvPr id="72" name="TextBox 71"/>
          <p:cNvSpPr txBox="1"/>
          <p:nvPr/>
        </p:nvSpPr>
        <p:spPr>
          <a:xfrm>
            <a:off x="6749723" y="3670833"/>
            <a:ext cx="815241" cy="4069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3" name="Title 2"/>
          <p:cNvSpPr>
            <a:spLocks noGrp="1"/>
          </p:cNvSpPr>
          <p:nvPr>
            <p:ph type="title"/>
          </p:nvPr>
        </p:nvSpPr>
        <p:spPr/>
        <p:txBody>
          <a:bodyPr/>
          <a:lstStyle/>
          <a:p>
            <a:r>
              <a:rPr lang="en-US" sz="1700" dirty="0">
                <a:solidFill>
                  <a:srgbClr val="FFFFFF"/>
                </a:solidFill>
              </a:rPr>
              <a:t>2.2 ISA extensions introduced to enhance compute capabilities (8)</a:t>
            </a:r>
            <a:endParaRPr lang="en-US" dirty="0"/>
          </a:p>
        </p:txBody>
      </p:sp>
      <p:sp>
        <p:nvSpPr>
          <p:cNvPr id="5" name="TextBox 4"/>
          <p:cNvSpPr txBox="1"/>
          <p:nvPr/>
        </p:nvSpPr>
        <p:spPr>
          <a:xfrm>
            <a:off x="145015" y="4351289"/>
            <a:ext cx="9030677" cy="584775"/>
          </a:xfrm>
          <a:prstGeom prst="rect">
            <a:avLst/>
          </a:prstGeom>
          <a:noFill/>
        </p:spPr>
        <p:txBody>
          <a:bodyPr wrap="none" rtlCol="0">
            <a:spAutoFit/>
          </a:bodyPr>
          <a:lstStyle/>
          <a:p>
            <a:pPr marL="285750" lvl="0" indent="-285750">
              <a:buFont typeface="Arial" panose="020B0604020202020204" pitchFamily="34" charset="0"/>
              <a:buChar char="•"/>
              <a:defRPr/>
            </a:pPr>
            <a:r>
              <a:rPr lang="en-US" sz="1600" spc="-50" dirty="0">
                <a:solidFill>
                  <a:srgbClr val="000000"/>
                </a:solidFill>
              </a:rPr>
              <a:t>This is the reason why we do not use ARM’s own register designations but refer to them</a:t>
            </a:r>
          </a:p>
          <a:p>
            <a:pPr lvl="0">
              <a:spcAft>
                <a:spcPts val="1200"/>
              </a:spcAft>
              <a:defRPr/>
            </a:pPr>
            <a:r>
              <a:rPr lang="en-US" sz="1600" spc="-30" dirty="0">
                <a:solidFill>
                  <a:srgbClr val="000000"/>
                </a:solidFill>
              </a:rPr>
              <a:t>      collectively as the </a:t>
            </a:r>
            <a:r>
              <a:rPr lang="en-US" sz="1600" spc="-30" dirty="0">
                <a:solidFill>
                  <a:srgbClr val="FF0000"/>
                </a:solidFill>
              </a:rPr>
              <a:t>secondary register set </a:t>
            </a:r>
            <a:r>
              <a:rPr lang="en-US" sz="1600" spc="-30" dirty="0">
                <a:solidFill>
                  <a:srgbClr val="000000"/>
                </a:solidFill>
              </a:rPr>
              <a:t>in this Section.</a:t>
            </a:r>
          </a:p>
        </p:txBody>
      </p:sp>
      <p:sp>
        <p:nvSpPr>
          <p:cNvPr id="27" name="TextBox 26"/>
          <p:cNvSpPr txBox="1"/>
          <p:nvPr/>
        </p:nvSpPr>
        <p:spPr>
          <a:xfrm>
            <a:off x="274154" y="1229692"/>
            <a:ext cx="1611339"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a:ln>
                  <a:noFill/>
                </a:ln>
                <a:solidFill>
                  <a:srgbClr val="0070C0"/>
                </a:solidFill>
                <a:effectLst/>
                <a:uLnTx/>
                <a:uFillTx/>
                <a:latin typeface="Verdana"/>
                <a:ea typeface="+mn-ea"/>
                <a:cs typeface="+mn-cs"/>
              </a:rPr>
              <a:t>FP </a:t>
            </a:r>
            <a:r>
              <a:rPr kumimoji="0" lang="hu-HU" sz="1300" b="1" i="0" u="none" strike="noStrike" kern="1200" cap="none" spc="0" normalizeH="0" baseline="0" noProof="0" err="1">
                <a:ln>
                  <a:noFill/>
                </a:ln>
                <a:solidFill>
                  <a:srgbClr val="0070C0"/>
                </a:solidFill>
                <a:effectLst/>
                <a:uLnTx/>
                <a:uFillTx/>
                <a:latin typeface="Verdana"/>
                <a:ea typeface="+mn-ea"/>
                <a:cs typeface="+mn-cs"/>
              </a:rPr>
              <a:t>register</a:t>
            </a:r>
            <a:r>
              <a:rPr kumimoji="0" lang="hu-HU" sz="1300" b="1" i="0" u="none" strike="noStrike" kern="1200" cap="none" spc="0" normalizeH="0" baseline="0" noProof="0">
                <a:ln>
                  <a:noFill/>
                </a:ln>
                <a:solidFill>
                  <a:srgbClr val="0070C0"/>
                </a:solidFill>
                <a:effectLst/>
                <a:uLnTx/>
                <a:uFillTx/>
                <a:latin typeface="Verdana"/>
                <a:ea typeface="+mn-ea"/>
                <a:cs typeface="+mn-cs"/>
              </a:rPr>
              <a:t> </a:t>
            </a:r>
            <a:r>
              <a:rPr kumimoji="0" lang="hu-HU" sz="1300" b="1" i="0" u="none" strike="noStrike" kern="1200" cap="none" spc="0" normalizeH="0" baseline="0" noProof="0" err="1">
                <a:ln>
                  <a:noFill/>
                </a:ln>
                <a:solidFill>
                  <a:srgbClr val="0070C0"/>
                </a:solidFill>
                <a:effectLst/>
                <a:uLnTx/>
                <a:uFillTx/>
                <a:latin typeface="Verdana"/>
                <a:ea typeface="+mn-ea"/>
                <a:cs typeface="+mn-cs"/>
              </a:rPr>
              <a:t>set</a:t>
            </a:r>
            <a:r>
              <a:rPr kumimoji="0" lang="hu-HU" sz="1300" b="1" i="0" u="none" strike="noStrike" kern="1200" cap="none" spc="0" normalizeH="0" baseline="0" noProof="0">
                <a:ln>
                  <a:noFill/>
                </a:ln>
                <a:solidFill>
                  <a:srgbClr val="0070C0"/>
                </a:solidFill>
                <a:effectLst/>
                <a:uLnTx/>
                <a:uFillTx/>
                <a:latin typeface="Verdana"/>
                <a:ea typeface="+mn-ea"/>
                <a:cs typeface="+mn-cs"/>
              </a:rPr>
              <a:t> </a:t>
            </a:r>
            <a:endParaRPr kumimoji="0" lang="en-US" sz="1300" b="1" i="0" u="none" strike="noStrike" kern="1200" cap="none" spc="0" normalizeH="0" baseline="0" noProof="0">
              <a:ln>
                <a:noFill/>
              </a:ln>
              <a:solidFill>
                <a:srgbClr val="0070C0"/>
              </a:solidFill>
              <a:effectLst/>
              <a:uLnTx/>
              <a:uFillTx/>
              <a:latin typeface="Verdana"/>
              <a:ea typeface="+mn-ea"/>
              <a:cs typeface="+mn-cs"/>
            </a:endParaRPr>
          </a:p>
        </p:txBody>
      </p:sp>
      <p:sp>
        <p:nvSpPr>
          <p:cNvPr id="28" name="TextBox 27"/>
          <p:cNvSpPr txBox="1"/>
          <p:nvPr/>
        </p:nvSpPr>
        <p:spPr>
          <a:xfrm>
            <a:off x="1871700" y="1226517"/>
            <a:ext cx="378964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70C0"/>
                </a:solidFill>
                <a:effectLst/>
                <a:uLnTx/>
                <a:uFillTx/>
                <a:latin typeface="Verdana"/>
                <a:ea typeface="+mn-ea"/>
                <a:cs typeface="+mn-cs"/>
              </a:rPr>
              <a:t>Advanced SIMD and FP </a:t>
            </a:r>
            <a:r>
              <a:rPr kumimoji="0" lang="hu-HU" sz="1300" b="1" i="0" u="none" strike="noStrike" kern="1200" cap="none" spc="0" normalizeH="0" baseline="0" noProof="0" dirty="0" err="1">
                <a:ln>
                  <a:noFill/>
                </a:ln>
                <a:solidFill>
                  <a:srgbClr val="0070C0"/>
                </a:solidFill>
                <a:effectLst/>
                <a:uLnTx/>
                <a:uFillTx/>
                <a:latin typeface="Verdana"/>
                <a:ea typeface="+mn-ea"/>
                <a:cs typeface="+mn-cs"/>
              </a:rPr>
              <a:t>register</a:t>
            </a:r>
            <a:r>
              <a:rPr kumimoji="0" lang="hu-HU" sz="1300" b="1" i="0" u="none" strike="noStrike" kern="1200" cap="none" spc="0" normalizeH="0" baseline="0" noProof="0" dirty="0">
                <a:ln>
                  <a:noFill/>
                </a:ln>
                <a:solidFill>
                  <a:srgbClr val="0070C0"/>
                </a:solidFill>
                <a:effectLst/>
                <a:uLnTx/>
                <a:uFillTx/>
                <a:latin typeface="Verdana"/>
                <a:ea typeface="+mn-ea"/>
                <a:cs typeface="+mn-cs"/>
              </a:rPr>
              <a:t> </a:t>
            </a:r>
            <a:r>
              <a:rPr kumimoji="0" lang="hu-HU" sz="1300" b="1" i="0" u="none" strike="noStrike" kern="1200" cap="none" spc="0" normalizeH="0" baseline="0" noProof="0" dirty="0" err="1">
                <a:ln>
                  <a:noFill/>
                </a:ln>
                <a:solidFill>
                  <a:srgbClr val="0070C0"/>
                </a:solidFill>
                <a:effectLst/>
                <a:uLnTx/>
                <a:uFillTx/>
                <a:latin typeface="Verdana"/>
                <a:ea typeface="+mn-ea"/>
                <a:cs typeface="+mn-cs"/>
              </a:rPr>
              <a:t>set</a:t>
            </a:r>
            <a:endParaRPr kumimoji="0" lang="en-US" sz="1400" b="0" i="0" u="none" strike="noStrike" kern="1200" cap="none" spc="0" normalizeH="0" baseline="3000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70C0"/>
                </a:solidFill>
                <a:effectLst/>
                <a:uLnTx/>
                <a:uFillTx/>
                <a:latin typeface="Verdana"/>
                <a:ea typeface="+mn-ea"/>
                <a:cs typeface="+mn-cs"/>
              </a:rPr>
              <a:t>(Extension </a:t>
            </a:r>
            <a:r>
              <a:rPr kumimoji="0" lang="hu-HU" sz="1300" b="1" i="0" u="none" strike="noStrike" kern="1200" cap="none" spc="0" normalizeH="0" baseline="0" noProof="0" dirty="0" err="1">
                <a:ln>
                  <a:noFill/>
                </a:ln>
                <a:solidFill>
                  <a:srgbClr val="0070C0"/>
                </a:solidFill>
                <a:effectLst/>
                <a:uLnTx/>
                <a:uFillTx/>
                <a:latin typeface="Verdana"/>
                <a:ea typeface="+mn-ea"/>
                <a:cs typeface="+mn-cs"/>
              </a:rPr>
              <a:t>register</a:t>
            </a:r>
            <a:r>
              <a:rPr kumimoji="0" lang="hu-HU" sz="1300" b="1" i="0" u="none" strike="noStrike" kern="1200" cap="none" spc="0" normalizeH="0" baseline="0" noProof="0" dirty="0">
                <a:ln>
                  <a:noFill/>
                </a:ln>
                <a:solidFill>
                  <a:srgbClr val="0070C0"/>
                </a:solidFill>
                <a:effectLst/>
                <a:uLnTx/>
                <a:uFillTx/>
                <a:latin typeface="Verdana"/>
                <a:ea typeface="+mn-ea"/>
                <a:cs typeface="+mn-cs"/>
              </a:rPr>
              <a:t> </a:t>
            </a:r>
            <a:r>
              <a:rPr kumimoji="0" lang="hu-HU" sz="1300" b="1" i="0" u="none" strike="noStrike" kern="1200" cap="none" spc="0" normalizeH="0" baseline="0" noProof="0" dirty="0" err="1">
                <a:ln>
                  <a:noFill/>
                </a:ln>
                <a:solidFill>
                  <a:srgbClr val="0070C0"/>
                </a:solidFill>
                <a:effectLst/>
                <a:uLnTx/>
                <a:uFillTx/>
                <a:latin typeface="Verdana"/>
                <a:ea typeface="+mn-ea"/>
                <a:cs typeface="+mn-cs"/>
              </a:rPr>
              <a:t>set</a:t>
            </a:r>
            <a:r>
              <a:rPr kumimoji="0" lang="en-US" sz="1300" b="1" i="0" u="none" strike="noStrike" kern="1200" cap="none" spc="0" normalizeH="0" baseline="0" noProof="0" dirty="0">
                <a:ln>
                  <a:noFill/>
                </a:ln>
                <a:solidFill>
                  <a:srgbClr val="0070C0"/>
                </a:solidFill>
                <a:effectLst/>
                <a:uLnTx/>
                <a:uFillTx/>
                <a:latin typeface="Verdana"/>
                <a:ea typeface="+mn-ea"/>
                <a:cs typeface="+mn-cs"/>
              </a:rPr>
              <a:t>)</a:t>
            </a:r>
            <a:endParaRPr kumimoji="0" lang="en-US" sz="1800" b="0" i="0" u="none" strike="noStrike" kern="1200" cap="none" spc="0" normalizeH="0" baseline="30000" noProof="0" dirty="0">
              <a:ln>
                <a:noFill/>
              </a:ln>
              <a:solidFill>
                <a:srgbClr val="000000"/>
              </a:solidFill>
              <a:effectLst/>
              <a:uLnTx/>
              <a:uFillTx/>
              <a:latin typeface="Verdana"/>
              <a:ea typeface="+mn-ea"/>
              <a:cs typeface="+mn-cs"/>
            </a:endParaRPr>
          </a:p>
        </p:txBody>
      </p:sp>
      <p:sp>
        <p:nvSpPr>
          <p:cNvPr id="30" name="TextBox 29"/>
          <p:cNvSpPr txBox="1"/>
          <p:nvPr/>
        </p:nvSpPr>
        <p:spPr>
          <a:xfrm>
            <a:off x="5820337" y="1226517"/>
            <a:ext cx="2579552"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70C0"/>
                </a:solidFill>
                <a:effectLst/>
                <a:uLnTx/>
                <a:uFillTx/>
                <a:latin typeface="Verdana"/>
                <a:ea typeface="+mn-ea"/>
                <a:cs typeface="+mn-cs"/>
              </a:rPr>
              <a:t>SIMD</a:t>
            </a:r>
            <a:r>
              <a:rPr kumimoji="0" lang="en-US" sz="1300" b="1" i="0" u="none" strike="noStrike" kern="1200" cap="none" spc="0" normalizeH="0" baseline="0" noProof="0" dirty="0">
                <a:ln>
                  <a:noFill/>
                </a:ln>
                <a:solidFill>
                  <a:srgbClr val="0070C0"/>
                </a:solidFill>
                <a:effectLst/>
                <a:uLnTx/>
                <a:uFillTx/>
                <a:latin typeface="Verdana"/>
                <a:ea typeface="+mn-ea"/>
                <a:cs typeface="+mn-cs"/>
              </a:rPr>
              <a:t> </a:t>
            </a:r>
            <a:r>
              <a:rPr kumimoji="0" lang="hu-HU" sz="1300" b="1" i="0" u="none" strike="noStrike" kern="1200" cap="none" spc="0" normalizeH="0" baseline="0" noProof="0" dirty="0">
                <a:ln>
                  <a:noFill/>
                </a:ln>
                <a:solidFill>
                  <a:srgbClr val="0070C0"/>
                </a:solidFill>
                <a:effectLst/>
                <a:uLnTx/>
                <a:uFillTx/>
                <a:latin typeface="Verdana"/>
                <a:ea typeface="+mn-ea"/>
                <a:cs typeface="+mn-cs"/>
              </a:rPr>
              <a:t>and FP </a:t>
            </a:r>
            <a:r>
              <a:rPr kumimoji="0" lang="hu-HU" sz="1300" b="1" i="0" u="none" strike="noStrike" kern="1200" cap="none" spc="0" normalizeH="0" baseline="0" noProof="0" dirty="0" err="1">
                <a:ln>
                  <a:noFill/>
                </a:ln>
                <a:solidFill>
                  <a:srgbClr val="0070C0"/>
                </a:solidFill>
                <a:effectLst/>
                <a:uLnTx/>
                <a:uFillTx/>
                <a:latin typeface="Verdana"/>
                <a:ea typeface="+mn-ea"/>
                <a:cs typeface="+mn-cs"/>
              </a:rPr>
              <a:t>register</a:t>
            </a:r>
            <a:r>
              <a:rPr kumimoji="0" lang="hu-HU" sz="1300" b="1" i="0" u="none" strike="noStrike" kern="1200" cap="none" spc="0" normalizeH="0" baseline="0" noProof="0" dirty="0">
                <a:ln>
                  <a:noFill/>
                </a:ln>
                <a:solidFill>
                  <a:srgbClr val="0070C0"/>
                </a:solidFill>
                <a:effectLst/>
                <a:uLnTx/>
                <a:uFillTx/>
                <a:latin typeface="Verdana"/>
                <a:ea typeface="+mn-ea"/>
                <a:cs typeface="+mn-cs"/>
              </a:rPr>
              <a:t> </a:t>
            </a:r>
            <a:r>
              <a:rPr kumimoji="0" lang="hu-HU" sz="1300" b="1" i="0" u="none" strike="noStrike" kern="1200" cap="none" spc="0" normalizeH="0" baseline="0" noProof="0" dirty="0" err="1">
                <a:ln>
                  <a:noFill/>
                </a:ln>
                <a:solidFill>
                  <a:srgbClr val="0070C0"/>
                </a:solidFill>
                <a:effectLst/>
                <a:uLnTx/>
                <a:uFillTx/>
                <a:latin typeface="Verdana"/>
                <a:ea typeface="+mn-ea"/>
                <a:cs typeface="+mn-cs"/>
              </a:rPr>
              <a:t>set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79208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ppt_x"/>
                                          </p:val>
                                        </p:tav>
                                        <p:tav tm="100000">
                                          <p:val>
                                            <p:strVal val="#ppt_x"/>
                                          </p:val>
                                        </p:tav>
                                      </p:tavLst>
                                    </p:anim>
                                    <p:anim calcmode="lin" valueType="num">
                                      <p:cBhvr additive="base">
                                        <p:cTn id="24" dur="500" fill="hold"/>
                                        <p:tgtEl>
                                          <p:spTgt spid="5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ppt_x"/>
                                          </p:val>
                                        </p:tav>
                                        <p:tav tm="100000">
                                          <p:val>
                                            <p:strVal val="#ppt_x"/>
                                          </p:val>
                                        </p:tav>
                                      </p:tavLst>
                                    </p:anim>
                                    <p:anim calcmode="lin" valueType="num">
                                      <p:cBhvr additive="base">
                                        <p:cTn id="32" dur="500" fill="hold"/>
                                        <p:tgtEl>
                                          <p:spTgt spid="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fill="hold"/>
                                        <p:tgtEl>
                                          <p:spTgt spid="61"/>
                                        </p:tgtEl>
                                        <p:attrNameLst>
                                          <p:attrName>ppt_x</p:attrName>
                                        </p:attrNameLst>
                                      </p:cBhvr>
                                      <p:tavLst>
                                        <p:tav tm="0">
                                          <p:val>
                                            <p:strVal val="#ppt_x"/>
                                          </p:val>
                                        </p:tav>
                                        <p:tav tm="100000">
                                          <p:val>
                                            <p:strVal val="#ppt_x"/>
                                          </p:val>
                                        </p:tav>
                                      </p:tavLst>
                                    </p:anim>
                                    <p:anim calcmode="lin" valueType="num">
                                      <p:cBhvr additive="base">
                                        <p:cTn id="36" dur="500" fill="hold"/>
                                        <p:tgtEl>
                                          <p:spTgt spid="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ppt_x"/>
                                          </p:val>
                                        </p:tav>
                                        <p:tav tm="100000">
                                          <p:val>
                                            <p:strVal val="#ppt_x"/>
                                          </p:val>
                                        </p:tav>
                                      </p:tavLst>
                                    </p:anim>
                                    <p:anim calcmode="lin" valueType="num">
                                      <p:cBhvr additive="base">
                                        <p:cTn id="40" dur="500" fill="hold"/>
                                        <p:tgtEl>
                                          <p:spTgt spid="6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500" fill="hold"/>
                                        <p:tgtEl>
                                          <p:spTgt spid="64"/>
                                        </p:tgtEl>
                                        <p:attrNameLst>
                                          <p:attrName>ppt_x</p:attrName>
                                        </p:attrNameLst>
                                      </p:cBhvr>
                                      <p:tavLst>
                                        <p:tav tm="0">
                                          <p:val>
                                            <p:strVal val="#ppt_x"/>
                                          </p:val>
                                        </p:tav>
                                        <p:tav tm="100000">
                                          <p:val>
                                            <p:strVal val="#ppt_x"/>
                                          </p:val>
                                        </p:tav>
                                      </p:tavLst>
                                    </p:anim>
                                    <p:anim calcmode="lin" valueType="num">
                                      <p:cBhvr additive="base">
                                        <p:cTn id="48" dur="500" fill="hold"/>
                                        <p:tgtEl>
                                          <p:spTgt spid="6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500" fill="hold"/>
                                        <p:tgtEl>
                                          <p:spTgt spid="65"/>
                                        </p:tgtEl>
                                        <p:attrNameLst>
                                          <p:attrName>ppt_x</p:attrName>
                                        </p:attrNameLst>
                                      </p:cBhvr>
                                      <p:tavLst>
                                        <p:tav tm="0">
                                          <p:val>
                                            <p:strVal val="#ppt_x"/>
                                          </p:val>
                                        </p:tav>
                                        <p:tav tm="100000">
                                          <p:val>
                                            <p:strVal val="#ppt_x"/>
                                          </p:val>
                                        </p:tav>
                                      </p:tavLst>
                                    </p:anim>
                                    <p:anim calcmode="lin" valueType="num">
                                      <p:cBhvr additive="base">
                                        <p:cTn id="52" dur="500" fill="hold"/>
                                        <p:tgtEl>
                                          <p:spTgt spid="6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fill="hold"/>
                                        <p:tgtEl>
                                          <p:spTgt spid="66"/>
                                        </p:tgtEl>
                                        <p:attrNameLst>
                                          <p:attrName>ppt_x</p:attrName>
                                        </p:attrNameLst>
                                      </p:cBhvr>
                                      <p:tavLst>
                                        <p:tav tm="0">
                                          <p:val>
                                            <p:strVal val="#ppt_x"/>
                                          </p:val>
                                        </p:tav>
                                        <p:tav tm="100000">
                                          <p:val>
                                            <p:strVal val="#ppt_x"/>
                                          </p:val>
                                        </p:tav>
                                      </p:tavLst>
                                    </p:anim>
                                    <p:anim calcmode="lin" valueType="num">
                                      <p:cBhvr additive="base">
                                        <p:cTn id="56" dur="500" fill="hold"/>
                                        <p:tgtEl>
                                          <p:spTgt spid="6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additive="base">
                                        <p:cTn id="59" dur="500" fill="hold"/>
                                        <p:tgtEl>
                                          <p:spTgt spid="67"/>
                                        </p:tgtEl>
                                        <p:attrNameLst>
                                          <p:attrName>ppt_x</p:attrName>
                                        </p:attrNameLst>
                                      </p:cBhvr>
                                      <p:tavLst>
                                        <p:tav tm="0">
                                          <p:val>
                                            <p:strVal val="#ppt_x"/>
                                          </p:val>
                                        </p:tav>
                                        <p:tav tm="100000">
                                          <p:val>
                                            <p:strVal val="#ppt_x"/>
                                          </p:val>
                                        </p:tav>
                                      </p:tavLst>
                                    </p:anim>
                                    <p:anim calcmode="lin" valueType="num">
                                      <p:cBhvr additive="base">
                                        <p:cTn id="60" dur="500" fill="hold"/>
                                        <p:tgtEl>
                                          <p:spTgt spid="6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additive="base">
                                        <p:cTn id="63" dur="500" fill="hold"/>
                                        <p:tgtEl>
                                          <p:spTgt spid="68"/>
                                        </p:tgtEl>
                                        <p:attrNameLst>
                                          <p:attrName>ppt_x</p:attrName>
                                        </p:attrNameLst>
                                      </p:cBhvr>
                                      <p:tavLst>
                                        <p:tav tm="0">
                                          <p:val>
                                            <p:strVal val="#ppt_x"/>
                                          </p:val>
                                        </p:tav>
                                        <p:tav tm="100000">
                                          <p:val>
                                            <p:strVal val="#ppt_x"/>
                                          </p:val>
                                        </p:tav>
                                      </p:tavLst>
                                    </p:anim>
                                    <p:anim calcmode="lin" valueType="num">
                                      <p:cBhvr additive="base">
                                        <p:cTn id="64" dur="500" fill="hold"/>
                                        <p:tgtEl>
                                          <p:spTgt spid="6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ppt_x"/>
                                          </p:val>
                                        </p:tav>
                                        <p:tav tm="100000">
                                          <p:val>
                                            <p:strVal val="#ppt_x"/>
                                          </p:val>
                                        </p:tav>
                                      </p:tavLst>
                                    </p:anim>
                                    <p:anim calcmode="lin" valueType="num">
                                      <p:cBhvr additive="base">
                                        <p:cTn id="68" dur="500" fill="hold"/>
                                        <p:tgtEl>
                                          <p:spTgt spid="6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additive="base">
                                        <p:cTn id="71" dur="500" fill="hold"/>
                                        <p:tgtEl>
                                          <p:spTgt spid="70"/>
                                        </p:tgtEl>
                                        <p:attrNameLst>
                                          <p:attrName>ppt_x</p:attrName>
                                        </p:attrNameLst>
                                      </p:cBhvr>
                                      <p:tavLst>
                                        <p:tav tm="0">
                                          <p:val>
                                            <p:strVal val="#ppt_x"/>
                                          </p:val>
                                        </p:tav>
                                        <p:tav tm="100000">
                                          <p:val>
                                            <p:strVal val="#ppt_x"/>
                                          </p:val>
                                        </p:tav>
                                      </p:tavLst>
                                    </p:anim>
                                    <p:anim calcmode="lin" valueType="num">
                                      <p:cBhvr additive="base">
                                        <p:cTn id="72" dur="500" fill="hold"/>
                                        <p:tgtEl>
                                          <p:spTgt spid="7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additive="base">
                                        <p:cTn id="79" dur="500" fill="hold"/>
                                        <p:tgtEl>
                                          <p:spTgt spid="72"/>
                                        </p:tgtEl>
                                        <p:attrNameLst>
                                          <p:attrName>ppt_x</p:attrName>
                                        </p:attrNameLst>
                                      </p:cBhvr>
                                      <p:tavLst>
                                        <p:tav tm="0">
                                          <p:val>
                                            <p:strVal val="#ppt_x"/>
                                          </p:val>
                                        </p:tav>
                                        <p:tav tm="100000">
                                          <p:val>
                                            <p:strVal val="#ppt_x"/>
                                          </p:val>
                                        </p:tav>
                                      </p:tavLst>
                                    </p:anim>
                                    <p:anim calcmode="lin" valueType="num">
                                      <p:cBhvr additive="base">
                                        <p:cTn id="80" dur="500" fill="hold"/>
                                        <p:tgtEl>
                                          <p:spTgt spid="7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ppt_x"/>
                                          </p:val>
                                        </p:tav>
                                        <p:tav tm="100000">
                                          <p:val>
                                            <p:strVal val="#ppt_x"/>
                                          </p:val>
                                        </p:tav>
                                      </p:tavLst>
                                    </p:anim>
                                    <p:anim calcmode="lin" valueType="num">
                                      <p:cBhvr additive="base">
                                        <p:cTn id="9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5" grpId="0"/>
      <p:bldP spid="56" grpId="0" animBg="1"/>
      <p:bldP spid="57" grpId="0" animBg="1"/>
      <p:bldP spid="58" grpId="0" animBg="1"/>
      <p:bldP spid="59" grpId="0"/>
      <p:bldP spid="60" grpId="0"/>
      <p:bldP spid="61" grpId="0"/>
      <p:bldP spid="62" grpId="0"/>
      <p:bldP spid="63" grpId="0"/>
      <p:bldP spid="64" grpId="0"/>
      <p:bldP spid="65" grpId="0" animBg="1"/>
      <p:bldP spid="66" grpId="0" animBg="1"/>
      <p:bldP spid="67" grpId="0"/>
      <p:bldP spid="68" grpId="0"/>
      <p:bldP spid="69" grpId="0"/>
      <p:bldP spid="70" grpId="0"/>
      <p:bldP spid="71" grpId="0"/>
      <p:bldP spid="72" grpId="0"/>
      <p:bldP spid="5" grpId="0"/>
      <p:bldP spid="27" grpId="0"/>
      <p:bldP spid="28" grpId="0"/>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 ISA extensions introduced to enhance compute capabilities (9)</a:t>
            </a:r>
          </a:p>
        </p:txBody>
      </p:sp>
      <p:sp>
        <p:nvSpPr>
          <p:cNvPr id="3" name="TextBox 2"/>
          <p:cNvSpPr txBox="1"/>
          <p:nvPr/>
        </p:nvSpPr>
        <p:spPr>
          <a:xfrm>
            <a:off x="73907" y="440668"/>
            <a:ext cx="69935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D2D8A"/>
                </a:solidFill>
                <a:latin typeface="Verdana"/>
              </a:rPr>
              <a:t>c)</a:t>
            </a:r>
            <a:r>
              <a:rPr kumimoji="0" lang="en-GB" sz="1800" b="0" i="0" u="none" strike="noStrike" kern="1200" cap="none" spc="0" normalizeH="0" baseline="0" noProof="0" dirty="0">
                <a:ln>
                  <a:noFill/>
                </a:ln>
                <a:solidFill>
                  <a:srgbClr val="2D2D8A"/>
                </a:solidFill>
                <a:effectLst/>
                <a:uLnTx/>
                <a:uFillTx/>
                <a:latin typeface="Verdana"/>
                <a:ea typeface="+mn-ea"/>
                <a:cs typeface="+mn-cs"/>
              </a:rPr>
              <a:t> Introducing the SVE register set into the Arm ISA </a:t>
            </a:r>
            <a:r>
              <a:rPr kumimoji="0" lang="en-GB" sz="1800" b="0" i="0" u="none" strike="noStrike" kern="1200" cap="none" spc="0" normalizeH="0" baseline="0" noProof="0" dirty="0">
                <a:ln>
                  <a:noFill/>
                </a:ln>
                <a:solidFill>
                  <a:srgbClr val="000000"/>
                </a:solidFill>
                <a:effectLst/>
                <a:uLnTx/>
                <a:uFillTx/>
                <a:latin typeface="Verdana"/>
                <a:ea typeface="+mn-ea"/>
                <a:cs typeface="+mn-cs"/>
              </a:rPr>
              <a:t>[96]</a:t>
            </a:r>
          </a:p>
        </p:txBody>
      </p:sp>
      <p:sp>
        <p:nvSpPr>
          <p:cNvPr id="20" name="TextBox 19"/>
          <p:cNvSpPr txBox="1"/>
          <p:nvPr/>
        </p:nvSpPr>
        <p:spPr>
          <a:xfrm>
            <a:off x="206515" y="815015"/>
            <a:ext cx="9014840" cy="212365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333399"/>
                </a:solidFill>
                <a:effectLst/>
                <a:uLnTx/>
                <a:uFillTx/>
                <a:latin typeface="Verdana"/>
                <a:ea typeface="+mn-ea"/>
                <a:cs typeface="+mn-cs"/>
              </a:rPr>
              <a:t>The </a:t>
            </a:r>
            <a:r>
              <a:rPr kumimoji="0" lang="hu-HU" sz="1600" b="0" i="0" u="none" strike="noStrike" kern="1200" cap="none" spc="0" normalizeH="0" baseline="0" noProof="0" dirty="0">
                <a:ln>
                  <a:noFill/>
                </a:ln>
                <a:solidFill>
                  <a:srgbClr val="FF0000"/>
                </a:solidFill>
                <a:effectLst/>
                <a:uLnTx/>
                <a:uFillTx/>
                <a:latin typeface="Verdana"/>
                <a:ea typeface="+mn-ea"/>
                <a:cs typeface="+mn-cs"/>
              </a:rPr>
              <a:t>SVE (</a:t>
            </a:r>
            <a:r>
              <a:rPr kumimoji="0" lang="hu-HU" sz="1600" b="0" i="0" u="none" strike="noStrike" kern="1200" cap="none" spc="0" normalizeH="0" baseline="0" noProof="0" dirty="0" err="1">
                <a:ln>
                  <a:noFill/>
                </a:ln>
                <a:solidFill>
                  <a:srgbClr val="FF0000"/>
                </a:solidFill>
                <a:effectLst/>
                <a:uLnTx/>
                <a:uFillTx/>
                <a:latin typeface="Verdana"/>
                <a:ea typeface="+mn-ea"/>
                <a:cs typeface="+mn-cs"/>
              </a:rPr>
              <a:t>Scalable</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err="1">
                <a:ln>
                  <a:noFill/>
                </a:ln>
                <a:solidFill>
                  <a:srgbClr val="FF0000"/>
                </a:solidFill>
                <a:effectLst/>
                <a:uLnTx/>
                <a:uFillTx/>
                <a:latin typeface="Verdana"/>
                <a:ea typeface="+mn-ea"/>
                <a:cs typeface="+mn-cs"/>
              </a:rPr>
              <a:t>Vector</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err="1">
                <a:ln>
                  <a:noFill/>
                </a:ln>
                <a:solidFill>
                  <a:srgbClr val="FF0000"/>
                </a:solidFill>
                <a:effectLst/>
                <a:uLnTx/>
                <a:uFillTx/>
                <a:latin typeface="Verdana"/>
                <a:ea typeface="+mn-ea"/>
                <a:cs typeface="+mn-cs"/>
              </a:rPr>
              <a:t>Extension</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was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announced</a:t>
            </a:r>
            <a:r>
              <a:rPr kumimoji="0" lang="hu-HU" sz="1600" b="0" i="0" u="none" strike="noStrike" kern="1200" cap="none" spc="0" normalizeH="0" baseline="0" noProof="0" dirty="0">
                <a:ln>
                  <a:noFill/>
                </a:ln>
                <a:solidFill>
                  <a:srgbClr val="000000"/>
                </a:solidFill>
                <a:effectLst/>
                <a:uLnTx/>
                <a:uFillTx/>
                <a:latin typeface="Verdana"/>
                <a:ea typeface="+mn-ea"/>
                <a:cs typeface="+mn-cs"/>
              </a:rPr>
              <a:t> in </a:t>
            </a:r>
            <a:r>
              <a:rPr kumimoji="0" lang="hu-HU" sz="1600" b="0" i="0" u="none" strike="noStrike" kern="1200" cap="none" spc="0" normalizeH="0" baseline="0" noProof="0" dirty="0">
                <a:ln>
                  <a:noFill/>
                </a:ln>
                <a:solidFill>
                  <a:srgbClr val="0070C0"/>
                </a:solidFill>
                <a:effectLst/>
                <a:uLnTx/>
                <a:uFillTx/>
                <a:latin typeface="Verdana"/>
                <a:ea typeface="+mn-ea"/>
                <a:cs typeface="+mn-cs"/>
              </a:rPr>
              <a:t>2016</a:t>
            </a:r>
            <a:r>
              <a:rPr kumimoji="0" lang="hu-HU" sz="1600" b="0" i="0" u="none" strike="noStrike" kern="1200" cap="none" spc="0" normalizeH="0" baseline="0" noProof="0" dirty="0">
                <a:ln>
                  <a:noFill/>
                </a:ln>
                <a:solidFill>
                  <a:srgbClr val="000000"/>
                </a:solidFill>
                <a:effectLst/>
                <a:uLnTx/>
                <a:uFillTx/>
                <a:latin typeface="Verdana"/>
                <a:ea typeface="+mn-ea"/>
                <a:cs typeface="+mn-cs"/>
              </a:rPr>
              <a:t> (in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the</a:t>
            </a:r>
            <a:r>
              <a:rPr kumimoji="0" lang="hu-HU" sz="1600" b="0" i="0" u="none" strike="noStrike" kern="1200" cap="none" spc="0" normalizeH="0" baseline="0" noProof="0" dirty="0">
                <a:ln>
                  <a:noFill/>
                </a:ln>
                <a:solidFill>
                  <a:srgbClr val="000000"/>
                </a:solidFill>
                <a:effectLst/>
                <a:uLnTx/>
                <a:uFillTx/>
                <a:latin typeface="Verdana"/>
                <a:ea typeface="+mn-ea"/>
                <a:cs typeface="+mn-cs"/>
              </a:rPr>
              <a:t> Hot Chips</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50" normalizeH="0" baseline="0" noProof="0" dirty="0" err="1">
                <a:ln>
                  <a:noFill/>
                </a:ln>
                <a:solidFill>
                  <a:srgbClr val="000000"/>
                </a:solidFill>
                <a:effectLst/>
                <a:uLnTx/>
                <a:uFillTx/>
                <a:latin typeface="Verdana"/>
                <a:ea typeface="+mn-ea"/>
                <a:cs typeface="+mn-cs"/>
              </a:rPr>
              <a:t>conference</a:t>
            </a:r>
            <a:r>
              <a:rPr kumimoji="0" lang="hu-HU" sz="1600" b="0" i="0" u="none" strike="noStrike" kern="1200" cap="none" spc="-50" normalizeH="0" baseline="0" noProof="0" dirty="0">
                <a:ln>
                  <a:noFill/>
                </a:ln>
                <a:solidFill>
                  <a:srgbClr val="000000"/>
                </a:solidFill>
                <a:effectLst/>
                <a:uLnTx/>
                <a:uFillTx/>
                <a:latin typeface="Verdana"/>
                <a:ea typeface="+mn-ea"/>
                <a:cs typeface="+mn-cs"/>
              </a:rPr>
              <a:t>)</a:t>
            </a:r>
            <a:r>
              <a:rPr kumimoji="0" lang="en-GB" sz="1600" b="0" i="0" u="none" strike="noStrike" kern="1200" cap="none" spc="-50" normalizeH="0" baseline="0" noProof="0" dirty="0">
                <a:ln>
                  <a:noFill/>
                </a:ln>
                <a:solidFill>
                  <a:srgbClr val="000000"/>
                </a:solidFill>
                <a:effectLst/>
                <a:uLnTx/>
                <a:uFillTx/>
                <a:latin typeface="Verdana"/>
                <a:ea typeface="+mn-ea"/>
                <a:cs typeface="+mn-cs"/>
              </a:rPr>
              <a:t> and </a:t>
            </a:r>
            <a:r>
              <a:rPr kumimoji="0" lang="hu-HU" sz="1600" b="0" i="0" u="none" strike="noStrike" kern="1200" cap="none" spc="-50" normalizeH="0" baseline="0" noProof="0" dirty="0" err="1">
                <a:ln>
                  <a:noFill/>
                </a:ln>
                <a:solidFill>
                  <a:srgbClr val="0070C0"/>
                </a:solidFill>
                <a:effectLst/>
                <a:uLnTx/>
                <a:uFillTx/>
                <a:latin typeface="Verdana"/>
                <a:ea typeface="+mn-ea"/>
                <a:cs typeface="+mn-cs"/>
              </a:rPr>
              <a:t>introduced</a:t>
            </a:r>
            <a:r>
              <a:rPr kumimoji="0" lang="en-GB" sz="1600" b="0" i="0" u="none" strike="noStrike" kern="1200" cap="none" spc="-50" normalizeH="0" baseline="0" noProof="0" dirty="0">
                <a:ln>
                  <a:noFill/>
                </a:ln>
                <a:solidFill>
                  <a:srgbClr val="0070C0"/>
                </a:solidFill>
                <a:effectLst/>
                <a:uLnTx/>
                <a:uFillTx/>
                <a:latin typeface="Verdana"/>
                <a:ea typeface="+mn-ea"/>
                <a:cs typeface="+mn-cs"/>
              </a:rPr>
              <a:t> in</a:t>
            </a:r>
            <a:r>
              <a:rPr kumimoji="0" lang="hu-HU" sz="1600" b="0" i="0" u="none" strike="noStrike" kern="1200" cap="none" spc="-50" normalizeH="0" baseline="0" noProof="0" dirty="0">
                <a:ln>
                  <a:noFill/>
                </a:ln>
                <a:solidFill>
                  <a:srgbClr val="0070C0"/>
                </a:solidFill>
                <a:effectLst/>
                <a:uLnTx/>
                <a:uFillTx/>
                <a:latin typeface="Verdana"/>
                <a:ea typeface="+mn-ea"/>
                <a:cs typeface="+mn-cs"/>
              </a:rPr>
              <a:t> </a:t>
            </a:r>
            <a:r>
              <a:rPr kumimoji="0" lang="hu-HU" sz="1600" b="0" i="0" u="none" strike="noStrike" kern="1200" cap="none" spc="-50" normalizeH="0" baseline="0" noProof="0" dirty="0" err="1">
                <a:ln>
                  <a:noFill/>
                </a:ln>
                <a:solidFill>
                  <a:srgbClr val="0070C0"/>
                </a:solidFill>
                <a:effectLst/>
                <a:uLnTx/>
                <a:uFillTx/>
                <a:latin typeface="Verdana"/>
                <a:ea typeface="+mn-ea"/>
                <a:cs typeface="+mn-cs"/>
              </a:rPr>
              <a:t>the</a:t>
            </a:r>
            <a:r>
              <a:rPr kumimoji="0" lang="hu-HU" sz="1600" b="0" i="0" u="none" strike="noStrike" kern="1200" cap="none" spc="-50" normalizeH="0" baseline="0" noProof="0" dirty="0">
                <a:ln>
                  <a:noFill/>
                </a:ln>
                <a:solidFill>
                  <a:srgbClr val="0070C0"/>
                </a:solidFill>
                <a:effectLst/>
                <a:uLnTx/>
                <a:uFillTx/>
                <a:latin typeface="Verdana"/>
                <a:ea typeface="+mn-ea"/>
                <a:cs typeface="+mn-cs"/>
              </a:rPr>
              <a:t> </a:t>
            </a:r>
            <a:r>
              <a:rPr kumimoji="0" lang="en-US" sz="1600" b="0" i="0" u="none" strike="noStrike" kern="1200" cap="none" spc="-50" normalizeH="0" baseline="0" noProof="0" dirty="0">
                <a:ln>
                  <a:noFill/>
                </a:ln>
                <a:solidFill>
                  <a:srgbClr val="FF0000"/>
                </a:solidFill>
                <a:effectLst/>
                <a:uLnTx/>
                <a:uFillTx/>
                <a:latin typeface="Verdana"/>
                <a:ea typeface="+mn-ea"/>
                <a:cs typeface="+mn-cs"/>
              </a:rPr>
              <a:t>Armv8.2</a:t>
            </a:r>
            <a:r>
              <a:rPr kumimoji="0" lang="en-US" sz="1600" b="0" i="0" u="none" strike="noStrike" kern="1200" cap="none" spc="-50" normalizeH="0" baseline="0" noProof="0" dirty="0">
                <a:ln>
                  <a:noFill/>
                </a:ln>
                <a:solidFill>
                  <a:srgbClr val="0070C0"/>
                </a:solidFill>
                <a:effectLst/>
                <a:uLnTx/>
                <a:uFillTx/>
                <a:latin typeface="Verdana"/>
                <a:ea typeface="+mn-ea"/>
                <a:cs typeface="+mn-cs"/>
              </a:rPr>
              <a:t>-based ISA in 2017</a:t>
            </a:r>
            <a:r>
              <a:rPr kumimoji="0" lang="en-US" sz="1600" b="0" i="0" u="none" strike="noStrike" kern="1200" cap="none" spc="-50" normalizeH="0" baseline="0" noProof="0" dirty="0">
                <a:ln>
                  <a:noFill/>
                </a:ln>
                <a:solidFill>
                  <a:srgbClr val="333399"/>
                </a:solidFill>
                <a:effectLst/>
                <a:uLnTx/>
                <a:uFillTx/>
                <a:latin typeface="Verdana"/>
                <a:ea typeface="+mn-ea"/>
                <a:cs typeface="+mn-cs"/>
              </a:rPr>
              <a:t> </a:t>
            </a:r>
            <a:r>
              <a:rPr kumimoji="0" lang="en-US" sz="1600" b="0" i="0" u="none" strike="noStrike" kern="1200" cap="none" spc="-50" normalizeH="0" baseline="0" noProof="0" dirty="0">
                <a:ln>
                  <a:noFill/>
                </a:ln>
                <a:solidFill>
                  <a:srgbClr val="0070C0"/>
                </a:solidFill>
                <a:effectLst/>
                <a:uLnTx/>
                <a:uFillTx/>
                <a:latin typeface="Verdana"/>
                <a:ea typeface="+mn-ea"/>
                <a:cs typeface="+mn-cs"/>
              </a:rPr>
              <a:t>as an optional feature.</a:t>
            </a:r>
            <a:endParaRPr kumimoji="0" lang="hu-HU" sz="1600" b="0" i="0" u="none" strike="noStrike" kern="1200" cap="none" spc="-50" normalizeH="0" baseline="0" noProof="0" dirty="0">
              <a:ln>
                <a:noFill/>
              </a:ln>
              <a:solidFill>
                <a:srgbClr val="0070C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SVE is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implemented</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only</a:t>
            </a:r>
            <a:r>
              <a:rPr kumimoji="0" lang="hu-HU" sz="1600" b="0" i="0" u="none" strike="noStrike" kern="1200" cap="none" spc="0" normalizeH="0" baseline="0" noProof="0" dirty="0">
                <a:ln>
                  <a:noFill/>
                </a:ln>
                <a:solidFill>
                  <a:srgbClr val="0070C0"/>
                </a:solidFill>
                <a:effectLst/>
                <a:uLnTx/>
                <a:uFillTx/>
                <a:latin typeface="Verdana"/>
                <a:ea typeface="+mn-ea"/>
                <a:cs typeface="+mn-cs"/>
              </a:rPr>
              <a:t> in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the</a:t>
            </a:r>
            <a:r>
              <a:rPr kumimoji="0" lang="hu-HU" sz="1600" b="0" i="0" u="none" strike="noStrike" kern="1200" cap="none" spc="0" normalizeH="0" baseline="0" noProof="0" dirty="0">
                <a:ln>
                  <a:noFill/>
                </a:ln>
                <a:solidFill>
                  <a:srgbClr val="0070C0"/>
                </a:solidFill>
                <a:effectLst/>
                <a:uLnTx/>
                <a:uFillTx/>
                <a:latin typeface="Verdana"/>
                <a:ea typeface="+mn-ea"/>
                <a:cs typeface="+mn-cs"/>
              </a:rPr>
              <a:t> AArch64 </a:t>
            </a:r>
            <a:r>
              <a:rPr kumimoji="0" lang="en-US" sz="1600" b="0" i="0" u="none" strike="noStrike" kern="1200" cap="none" spc="0" normalizeH="0" baseline="0" noProof="0" dirty="0">
                <a:ln>
                  <a:noFill/>
                </a:ln>
                <a:solidFill>
                  <a:srgbClr val="0070C0"/>
                </a:solidFill>
                <a:effectLst/>
                <a:uLnTx/>
                <a:uFillTx/>
                <a:latin typeface="Verdana"/>
                <a:ea typeface="+mn-ea"/>
                <a:cs typeface="+mn-cs"/>
              </a:rPr>
              <a:t>mode</a:t>
            </a:r>
            <a:r>
              <a:rPr kumimoji="0" lang="hu-HU" sz="1600" b="0" i="0" u="none" strike="noStrike" kern="1200" cap="none" spc="0" normalizeH="0" baseline="0" noProof="0" dirty="0">
                <a:ln>
                  <a:noFill/>
                </a:ln>
                <a:solidFill>
                  <a:srgbClr val="000000"/>
                </a:solidFill>
                <a:effectLst/>
                <a:uLnTx/>
                <a:uFillTx/>
                <a:latin typeface="Verdana"/>
                <a:ea typeface="+mn-ea"/>
                <a:cs typeface="+mn-cs"/>
              </a:rPr>
              <a:t> of Armv8</a:t>
            </a:r>
            <a:r>
              <a:rPr kumimoji="0" lang="en-US" sz="1600" b="0" i="0" u="none" strike="noStrike" kern="1200" cap="none" spc="0" normalizeH="0" baseline="0" noProof="0" dirty="0">
                <a:ln>
                  <a:noFill/>
                </a:ln>
                <a:solidFill>
                  <a:srgbClr val="000000"/>
                </a:solidFill>
                <a:effectLst/>
                <a:uLnTx/>
                <a:uFillTx/>
                <a:latin typeface="Verdana"/>
                <a:ea typeface="+mn-ea"/>
                <a:cs typeface="+mn-cs"/>
              </a:rPr>
              <a:t>.2</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SVE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aims</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at</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FF0000"/>
                </a:solidFill>
                <a:effectLst/>
                <a:uLnTx/>
                <a:uFillTx/>
                <a:latin typeface="Verdana"/>
                <a:ea typeface="+mn-ea"/>
                <a:cs typeface="+mn-cs"/>
              </a:rPr>
              <a:t>HPC</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scientific</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workloads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rather</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than</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media</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or</a:t>
            </a:r>
            <a:r>
              <a:rPr kumimoji="0" lang="hu-HU" sz="1600" b="0" i="0" u="none" strike="noStrike" kern="1200" cap="none" spc="0" normalizeH="0" baseline="0" noProof="0" dirty="0">
                <a:ln>
                  <a:noFill/>
                </a:ln>
                <a:solidFill>
                  <a:srgbClr val="000000"/>
                </a:solidFill>
                <a:effectLst/>
                <a:uLnTx/>
                <a:uFillTx/>
                <a:latin typeface="Verdana"/>
                <a:ea typeface="+mn-ea"/>
                <a:cs typeface="+mn-cs"/>
              </a:rPr>
              <a:t> image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processing</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It </a:t>
            </a:r>
            <a:r>
              <a:rPr kumimoji="0" lang="en-US" sz="1600" b="0" i="0" u="none" strike="noStrike" kern="1200" cap="none" spc="0" normalizeH="0" baseline="0" noProof="0" dirty="0">
                <a:ln>
                  <a:noFill/>
                </a:ln>
                <a:solidFill>
                  <a:srgbClr val="000000"/>
                </a:solidFill>
                <a:effectLst/>
                <a:uLnTx/>
                <a:uFillTx/>
                <a:latin typeface="Verdana"/>
                <a:ea typeface="+mn-ea"/>
                <a:cs typeface="+mn-cs"/>
              </a:rPr>
              <a:t>provides </a:t>
            </a:r>
            <a:r>
              <a:rPr kumimoji="0" lang="en-US" sz="1600" b="0" i="0" u="none" strike="noStrike" kern="1200" cap="none" spc="0" normalizeH="0" baseline="0" noProof="0" dirty="0">
                <a:ln>
                  <a:noFill/>
                </a:ln>
                <a:solidFill>
                  <a:srgbClr val="0070C0"/>
                </a:solidFill>
                <a:effectLst/>
                <a:uLnTx/>
                <a:uFillTx/>
                <a:latin typeface="Verdana"/>
                <a:ea typeface="+mn-ea"/>
                <a:cs typeface="+mn-cs"/>
              </a:rPr>
              <a:t>32 registers </a:t>
            </a:r>
            <a:r>
              <a:rPr kumimoji="0" lang="en-US" sz="1600" b="0" i="0" u="none" strike="noStrike" kern="1200" cap="none" spc="0" normalizeH="0" baseline="0" noProof="0" dirty="0">
                <a:ln>
                  <a:noFill/>
                </a:ln>
                <a:solidFill>
                  <a:srgbClr val="000000"/>
                </a:solidFill>
                <a:effectLst/>
                <a:uLnTx/>
                <a:uFillTx/>
                <a:latin typeface="Verdana"/>
                <a:ea typeface="+mn-ea"/>
                <a:cs typeface="+mn-cs"/>
              </a:rPr>
              <a:t>(called Z0 – Z31), </a:t>
            </a:r>
            <a:r>
              <a:rPr kumimoji="0" lang="en-US" sz="1600" b="0" i="0" u="none" strike="noStrike" kern="1200" cap="none" spc="0" normalizeH="0" baseline="0" noProof="0" dirty="0">
                <a:ln>
                  <a:noFill/>
                </a:ln>
                <a:solidFill>
                  <a:srgbClr val="0070C0"/>
                </a:solidFill>
                <a:effectLst/>
                <a:uLnTx/>
                <a:uFillTx/>
                <a:latin typeface="Verdana"/>
                <a:ea typeface="+mn-ea"/>
                <a:cs typeface="+mn-cs"/>
              </a:rPr>
              <a:t>each</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up to 16 x 128 bit long </a:t>
            </a:r>
          </a:p>
          <a:p>
            <a:pPr marR="0" lvl="0" algn="l" defTabSz="914400" rtl="0" eaLnBrk="1" fontAlgn="auto" latinLnBrk="0" hangingPunct="1">
              <a:lnSpc>
                <a:spcPct val="100000"/>
              </a:lnSpc>
              <a:spcBef>
                <a:spcPts val="0"/>
              </a:spcBef>
              <a:spcAft>
                <a:spcPts val="300"/>
              </a:spcAft>
              <a:buClrTx/>
              <a:buSzTx/>
              <a:tabLst/>
              <a:defRPr/>
            </a:pPr>
            <a:r>
              <a:rPr lang="en-US" sz="1600" dirty="0">
                <a:latin typeface="Verdana"/>
              </a:rPr>
              <a:t>      </a:t>
            </a:r>
            <a:r>
              <a:rPr kumimoji="0" lang="en-US" sz="1600" b="0" i="0" u="none" strike="noStrike" kern="1200" cap="none" spc="0" normalizeH="0" baseline="0" noProof="0" dirty="0">
                <a:ln>
                  <a:noFill/>
                </a:ln>
                <a:effectLst/>
                <a:uLnTx/>
                <a:uFillTx/>
                <a:latin typeface="Verdana"/>
                <a:ea typeface="+mn-ea"/>
                <a:cs typeface="+mn-cs"/>
              </a:rPr>
              <a:t>(implementation dependent)</a:t>
            </a:r>
            <a:r>
              <a:rPr kumimoji="0" lang="en-US" sz="1600" b="0" i="0" u="none" strike="noStrike" kern="1200" cap="none" spc="0" normalizeH="0" noProof="0" dirty="0">
                <a:ln>
                  <a:noFill/>
                </a:ln>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to hold</a:t>
            </a:r>
            <a:r>
              <a:rPr kumimoji="0" lang="en-US" sz="1600" b="0" i="0" u="none" strike="noStrike" kern="1200" cap="none" spc="-60" normalizeH="0" baseline="0" noProof="0" dirty="0">
                <a:ln>
                  <a:noFill/>
                </a:ln>
                <a:solidFill>
                  <a:srgbClr val="000000"/>
                </a:solidFill>
                <a:effectLst/>
                <a:uLnTx/>
                <a:uFillTx/>
                <a:latin typeface="Verdana"/>
                <a:ea typeface="+mn-ea"/>
                <a:cs typeface="+mn-cs"/>
              </a:rPr>
              <a:t> </a:t>
            </a:r>
            <a:r>
              <a:rPr kumimoji="0" lang="en-US" sz="1600" b="0" i="0" u="none" strike="noStrike" kern="1200" cap="none" spc="-60" normalizeH="0" baseline="0" noProof="0" dirty="0">
                <a:ln>
                  <a:noFill/>
                </a:ln>
                <a:solidFill>
                  <a:srgbClr val="FF0000"/>
                </a:solidFill>
                <a:effectLst/>
                <a:uLnTx/>
                <a:uFillTx/>
                <a:latin typeface="Verdana"/>
                <a:ea typeface="+mn-ea"/>
                <a:cs typeface="+mn-cs"/>
              </a:rPr>
              <a:t>data elements</a:t>
            </a:r>
            <a:r>
              <a:rPr kumimoji="0" lang="en-US" sz="1600" b="0" i="0" u="none" strike="noStrike" kern="1200" cap="none" spc="-60" normalizeH="0" baseline="0" noProof="0" dirty="0">
                <a:ln>
                  <a:noFill/>
                </a:ln>
                <a:effectLst/>
                <a:uLnTx/>
                <a:uFillTx/>
                <a:latin typeface="Verdana"/>
                <a:ea typeface="+mn-ea"/>
                <a:cs typeface="+mn-cs"/>
              </a:rPr>
              <a:t>,</a:t>
            </a:r>
            <a:r>
              <a:rPr kumimoji="0" lang="en-US" sz="1600" b="0" i="0" u="none" strike="noStrike" kern="1200" cap="none" spc="-60" normalizeH="0" baseline="0" noProof="0" dirty="0">
                <a:ln>
                  <a:noFill/>
                </a:ln>
                <a:solidFill>
                  <a:srgbClr val="0070C0"/>
                </a:solidFill>
                <a:effectLst/>
                <a:uLnTx/>
                <a:uFillTx/>
                <a:latin typeface="Verdana"/>
                <a:ea typeface="+mn-ea"/>
                <a:cs typeface="+mn-cs"/>
              </a:rPr>
              <a:t> </a:t>
            </a:r>
            <a:r>
              <a:rPr kumimoji="0" lang="en-US" sz="1600" b="0" i="0" u="none" strike="noStrike" kern="1200" cap="none" spc="-60" normalizeH="0" baseline="0" noProof="0" dirty="0">
                <a:ln>
                  <a:noFill/>
                </a:ln>
                <a:solidFill>
                  <a:srgbClr val="000000"/>
                </a:solidFill>
                <a:effectLst/>
                <a:uLnTx/>
                <a:uFillTx/>
                <a:latin typeface="Verdana"/>
                <a:ea typeface="+mn-ea"/>
                <a:cs typeface="+mn-cs"/>
              </a:rPr>
              <a:t>as seen below.</a:t>
            </a:r>
            <a:r>
              <a:rPr kumimoji="0" lang="hu-HU" sz="1600" b="0" i="0" u="none" strike="noStrike" kern="1200" cap="none" spc="-60" normalizeH="0" baseline="0" noProof="0" dirty="0">
                <a:ln>
                  <a:noFill/>
                </a:ln>
                <a:solidFill>
                  <a:srgbClr val="000000"/>
                </a:solidFill>
                <a:effectLst/>
                <a:uLnTx/>
                <a:uFillTx/>
                <a:latin typeface="Verdana"/>
                <a:ea typeface="+mn-ea"/>
                <a:cs typeface="+mn-cs"/>
              </a:rPr>
              <a:t> </a:t>
            </a:r>
            <a:endParaRPr kumimoji="0" lang="en-US" sz="1600" b="0" i="0" u="none" strike="noStrike" kern="1200" cap="none" spc="-60" normalizeH="0" baseline="0" noProof="0" dirty="0">
              <a:ln>
                <a:noFill/>
              </a:ln>
              <a:solidFill>
                <a:srgbClr val="000000"/>
              </a:solidFill>
              <a:effectLst/>
              <a:uLnTx/>
              <a:uFillTx/>
              <a:latin typeface="Verdana"/>
              <a:ea typeface="+mn-ea"/>
              <a:cs typeface="+mn-cs"/>
            </a:endParaRPr>
          </a:p>
          <a:p>
            <a:pPr marL="285750" lvl="0" indent="-285750">
              <a:spcAft>
                <a:spcPts val="300"/>
              </a:spcAft>
              <a:buFont typeface="Arial" panose="020B0604020202020204" pitchFamily="34" charset="0"/>
              <a:buChar char="•"/>
              <a:defRPr/>
            </a:pPr>
            <a:r>
              <a:rPr lang="en-US" sz="1600" spc="-60" dirty="0">
                <a:solidFill>
                  <a:srgbClr val="000000"/>
                </a:solidFill>
              </a:rPr>
              <a:t>SVE </a:t>
            </a:r>
            <a:r>
              <a:rPr lang="hu-HU" sz="1600" spc="-60" dirty="0" err="1">
                <a:solidFill>
                  <a:srgbClr val="000000"/>
                </a:solidFill>
              </a:rPr>
              <a:t>supports</a:t>
            </a:r>
            <a:r>
              <a:rPr lang="hu-HU" sz="1600" spc="-60" dirty="0">
                <a:solidFill>
                  <a:srgbClr val="000000"/>
                </a:solidFill>
              </a:rPr>
              <a:t> </a:t>
            </a:r>
            <a:r>
              <a:rPr lang="hu-HU" sz="1600" spc="-60" dirty="0" err="1">
                <a:solidFill>
                  <a:srgbClr val="0070C0"/>
                </a:solidFill>
              </a:rPr>
              <a:t>both</a:t>
            </a:r>
            <a:r>
              <a:rPr lang="hu-HU" sz="1600" spc="-60" dirty="0">
                <a:solidFill>
                  <a:srgbClr val="0070C0"/>
                </a:solidFill>
              </a:rPr>
              <a:t> FX</a:t>
            </a:r>
            <a:r>
              <a:rPr lang="en-US" sz="1600" spc="-60" dirty="0">
                <a:solidFill>
                  <a:srgbClr val="0070C0"/>
                </a:solidFill>
              </a:rPr>
              <a:t>-</a:t>
            </a:r>
            <a:r>
              <a:rPr lang="hu-HU" sz="1600" spc="-60" dirty="0">
                <a:solidFill>
                  <a:srgbClr val="0070C0"/>
                </a:solidFill>
              </a:rPr>
              <a:t> and FP</a:t>
            </a:r>
            <a:r>
              <a:rPr lang="en-GB" sz="1600" spc="-60" dirty="0">
                <a:solidFill>
                  <a:srgbClr val="0070C0"/>
                </a:solidFill>
              </a:rPr>
              <a:t> SIMD</a:t>
            </a:r>
            <a:r>
              <a:rPr lang="hu-HU" sz="1600" spc="-60" dirty="0">
                <a:solidFill>
                  <a:srgbClr val="0070C0"/>
                </a:solidFill>
              </a:rPr>
              <a:t> </a:t>
            </a:r>
            <a:r>
              <a:rPr lang="hu-HU" sz="1600" spc="-60" dirty="0" err="1">
                <a:solidFill>
                  <a:srgbClr val="0070C0"/>
                </a:solidFill>
              </a:rPr>
              <a:t>processing</a:t>
            </a:r>
            <a:r>
              <a:rPr lang="en-US" sz="1600" spc="-60" dirty="0">
                <a:solidFill>
                  <a:srgbClr val="0070C0"/>
                </a:solidFill>
              </a:rPr>
              <a:t>.</a:t>
            </a:r>
            <a:endParaRPr kumimoji="0" lang="hu-HU" sz="1600" b="0" i="0" u="none" strike="noStrike" kern="1200" cap="none" spc="-60" normalizeH="0" baseline="0" noProof="0" dirty="0">
              <a:ln>
                <a:noFill/>
              </a:ln>
              <a:solidFill>
                <a:srgbClr val="000000"/>
              </a:solidFill>
              <a:effectLst/>
              <a:uLnTx/>
              <a:uFillTx/>
              <a:latin typeface="Verdana"/>
              <a:ea typeface="+mn-ea"/>
              <a:cs typeface="+mn-cs"/>
            </a:endParaRPr>
          </a:p>
        </p:txBody>
      </p:sp>
      <p:sp>
        <p:nvSpPr>
          <p:cNvPr id="24" name="Rectangle 23"/>
          <p:cNvSpPr/>
          <p:nvPr/>
        </p:nvSpPr>
        <p:spPr bwMode="auto">
          <a:xfrm>
            <a:off x="6270301" y="3668567"/>
            <a:ext cx="2385594" cy="576000"/>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5" name="TextBox 24"/>
          <p:cNvSpPr txBox="1"/>
          <p:nvPr/>
        </p:nvSpPr>
        <p:spPr>
          <a:xfrm>
            <a:off x="7167808" y="3382934"/>
            <a:ext cx="478016"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26" name="TextBox 25"/>
          <p:cNvSpPr txBox="1"/>
          <p:nvPr/>
        </p:nvSpPr>
        <p:spPr>
          <a:xfrm>
            <a:off x="8647263" y="3845049"/>
            <a:ext cx="380232"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32</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27" name="TextBox 26"/>
          <p:cNvSpPr txBox="1"/>
          <p:nvPr/>
        </p:nvSpPr>
        <p:spPr>
          <a:xfrm>
            <a:off x="3716905" y="3162539"/>
            <a:ext cx="168187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err="1">
                <a:ln>
                  <a:noFill/>
                </a:ln>
                <a:solidFill>
                  <a:srgbClr val="0070C0"/>
                </a:solidFill>
                <a:effectLst/>
                <a:uLnTx/>
                <a:uFillTx/>
                <a:latin typeface="Verdana"/>
                <a:ea typeface="+mn-ea"/>
                <a:cs typeface="+mn-cs"/>
              </a:rPr>
              <a:t>SVE</a:t>
            </a:r>
            <a:r>
              <a:rPr kumimoji="0" lang="hu-HU" sz="1300" b="1" i="0" u="none" strike="noStrike" kern="1200" cap="none" spc="0" normalizeH="0" baseline="0" noProof="0">
                <a:ln>
                  <a:noFill/>
                </a:ln>
                <a:solidFill>
                  <a:srgbClr val="0070C0"/>
                </a:solidFill>
                <a:effectLst/>
                <a:uLnTx/>
                <a:uFillTx/>
                <a:latin typeface="Verdana"/>
                <a:ea typeface="+mn-ea"/>
                <a:cs typeface="+mn-cs"/>
              </a:rPr>
              <a:t> register set</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28" name="Rectangle 27"/>
          <p:cNvSpPr/>
          <p:nvPr/>
        </p:nvSpPr>
        <p:spPr bwMode="auto">
          <a:xfrm>
            <a:off x="3877349" y="3666729"/>
            <a:ext cx="2385594" cy="576000"/>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9" name="Rectangle 28"/>
          <p:cNvSpPr/>
          <p:nvPr/>
        </p:nvSpPr>
        <p:spPr bwMode="auto">
          <a:xfrm>
            <a:off x="277278" y="3653282"/>
            <a:ext cx="2385594" cy="576000"/>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0" name="TextBox 29"/>
          <p:cNvSpPr txBox="1"/>
          <p:nvPr/>
        </p:nvSpPr>
        <p:spPr>
          <a:xfrm>
            <a:off x="3031366" y="3718257"/>
            <a:ext cx="6030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a:t>
            </a:r>
          </a:p>
        </p:txBody>
      </p:sp>
      <p:sp>
        <p:nvSpPr>
          <p:cNvPr id="31" name="Left Brace 30"/>
          <p:cNvSpPr/>
          <p:nvPr/>
        </p:nvSpPr>
        <p:spPr bwMode="auto">
          <a:xfrm rot="16200000">
            <a:off x="4333774" y="267199"/>
            <a:ext cx="253770" cy="836676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32" name="Rectangle 31"/>
          <p:cNvSpPr/>
          <p:nvPr/>
        </p:nvSpPr>
        <p:spPr>
          <a:xfrm>
            <a:off x="3944177" y="4634095"/>
            <a:ext cx="147989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(1...16)x</a:t>
            </a:r>
            <a:r>
              <a:rPr kumimoji="0" lang="en-GB" sz="1200" b="0" i="0" u="none" strike="noStrike" kern="1200" cap="none" spc="0" normalizeH="0" baseline="0" noProof="0">
                <a:ln>
                  <a:noFill/>
                </a:ln>
                <a:solidFill>
                  <a:srgbClr val="000000"/>
                </a:solidFill>
                <a:effectLst/>
                <a:uLnTx/>
                <a:uFillTx/>
                <a:latin typeface="Verdana"/>
                <a:ea typeface="+mn-ea"/>
                <a:cs typeface="+mn-cs"/>
              </a:rPr>
              <a:t> </a:t>
            </a:r>
            <a:r>
              <a:rPr kumimoji="0" lang="hu-HU" sz="1200" b="0" i="0" u="none" strike="noStrike" kern="1200" cap="none" spc="0" normalizeH="0" baseline="0" noProof="0">
                <a:ln>
                  <a:noFill/>
                </a:ln>
                <a:solidFill>
                  <a:srgbClr val="000000"/>
                </a:solidFill>
                <a:effectLst/>
                <a:uLnTx/>
                <a:uFillTx/>
                <a:latin typeface="Verdana"/>
                <a:ea typeface="+mn-ea"/>
                <a:cs typeface="+mn-cs"/>
              </a:rPr>
              <a:t>128</a:t>
            </a:r>
            <a:r>
              <a:rPr kumimoji="0" lang="en-GB" sz="1200" b="0" i="0" u="none" strike="noStrike" kern="1200" cap="none" spc="0" normalizeH="0" baseline="0" noProof="0">
                <a:ln>
                  <a:noFill/>
                </a:ln>
                <a:solidFill>
                  <a:srgbClr val="000000"/>
                </a:solidFill>
                <a:effectLst/>
                <a:uLnTx/>
                <a:uFillTx/>
                <a:latin typeface="Verdana"/>
                <a:ea typeface="+mn-ea"/>
                <a:cs typeface="+mn-cs"/>
              </a:rPr>
              <a:t> bit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33" name="TextBox 32"/>
          <p:cNvSpPr txBox="1"/>
          <p:nvPr/>
        </p:nvSpPr>
        <p:spPr>
          <a:xfrm>
            <a:off x="2951820" y="5316139"/>
            <a:ext cx="32403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Figure: The SVE register set</a:t>
            </a:r>
          </a:p>
        </p:txBody>
      </p:sp>
      <p:sp>
        <p:nvSpPr>
          <p:cNvPr id="34" name="TextBox 33"/>
          <p:cNvSpPr txBox="1"/>
          <p:nvPr/>
        </p:nvSpPr>
        <p:spPr>
          <a:xfrm>
            <a:off x="3221850" y="4984510"/>
            <a:ext cx="26978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Armv8</a:t>
            </a:r>
            <a:r>
              <a:rPr kumimoji="0" lang="en-US" sz="1200" b="1" i="0" u="none" strike="noStrike" kern="1200" cap="none" spc="0" normalizeH="0" baseline="0" noProof="0">
                <a:ln>
                  <a:noFill/>
                </a:ln>
                <a:solidFill>
                  <a:srgbClr val="000000"/>
                </a:solidFill>
                <a:effectLst/>
                <a:uLnTx/>
                <a:uFillTx/>
                <a:latin typeface="Verdana"/>
                <a:ea typeface="+mn-ea"/>
                <a:cs typeface="+mn-cs"/>
              </a:rPr>
              <a:t>.2 </a:t>
            </a:r>
            <a:r>
              <a:rPr kumimoji="0" lang="hu-HU" sz="1200" b="1" i="0" u="none" strike="noStrike" kern="1200" cap="none" spc="0" normalizeH="0" baseline="0" noProof="0">
                <a:ln>
                  <a:noFill/>
                </a:ln>
                <a:solidFill>
                  <a:srgbClr val="000000"/>
                </a:solidFill>
                <a:effectLst/>
                <a:uLnTx/>
                <a:uFillTx/>
                <a:latin typeface="Verdana"/>
                <a:ea typeface="+mn-ea"/>
                <a:cs typeface="+mn-cs"/>
              </a:rPr>
              <a:t>(AArch64 mode)</a:t>
            </a:r>
            <a:endParaRPr kumimoji="0" lang="en-US" sz="1200" b="1"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48583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 calcmode="lin" valueType="num">
                                      <p:cBhvr additive="base">
                                        <p:cTn id="1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 calcmode="lin" valueType="num">
                                      <p:cBhvr additive="base">
                                        <p:cTn id="23"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xEl>
                                              <p:pRg st="4" end="4"/>
                                            </p:txEl>
                                          </p:spTgt>
                                        </p:tgtEl>
                                        <p:attrNameLst>
                                          <p:attrName>style.visibility</p:attrName>
                                        </p:attrNameLst>
                                      </p:cBhvr>
                                      <p:to>
                                        <p:strVal val="visible"/>
                                      </p:to>
                                    </p:set>
                                    <p:anim calcmode="lin" valueType="num">
                                      <p:cBhvr additive="base">
                                        <p:cTn id="2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xEl>
                                              <p:pRg st="5" end="5"/>
                                            </p:txEl>
                                          </p:spTgt>
                                        </p:tgtEl>
                                        <p:attrNameLst>
                                          <p:attrName>style.visibility</p:attrName>
                                        </p:attrNameLst>
                                      </p:cBhvr>
                                      <p:to>
                                        <p:strVal val="visible"/>
                                      </p:to>
                                    </p:set>
                                    <p:anim calcmode="lin" valueType="num">
                                      <p:cBhvr additive="base">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ppt_x"/>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ppt_x"/>
                                          </p:val>
                                        </p:tav>
                                        <p:tav tm="100000">
                                          <p:val>
                                            <p:strVal val="#ppt_x"/>
                                          </p:val>
                                        </p:tav>
                                      </p:tavLst>
                                    </p:anim>
                                    <p:anim calcmode="lin" valueType="num">
                                      <p:cBhvr additive="base">
                                        <p:cTn id="7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0">
                                            <p:txEl>
                                              <p:pRg st="6" end="6"/>
                                            </p:txEl>
                                          </p:spTgt>
                                        </p:tgtEl>
                                        <p:attrNameLst>
                                          <p:attrName>style.visibility</p:attrName>
                                        </p:attrNameLst>
                                      </p:cBhvr>
                                      <p:to>
                                        <p:strVal val="visible"/>
                                      </p:to>
                                    </p:set>
                                    <p:anim calcmode="lin" valueType="num">
                                      <p:cBhvr additive="base">
                                        <p:cTn id="8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animBg="1"/>
      <p:bldP spid="29" grpId="0" animBg="1"/>
      <p:bldP spid="30" grpId="0"/>
      <p:bldP spid="31" grpId="0" animBg="1"/>
      <p:bldP spid="32" grpId="0"/>
      <p:bldP spid="33" grpId="0"/>
      <p:bldP spid="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(10)</a:t>
            </a:r>
            <a:endParaRPr lang="en-US" sz="1700" dirty="0"/>
          </a:p>
        </p:txBody>
      </p:sp>
      <p:sp>
        <p:nvSpPr>
          <p:cNvPr id="3" name="TextBox 2"/>
          <p:cNvSpPr txBox="1"/>
          <p:nvPr/>
        </p:nvSpPr>
        <p:spPr>
          <a:xfrm>
            <a:off x="205898" y="775516"/>
            <a:ext cx="9385326" cy="1400383"/>
          </a:xfrm>
          <a:prstGeom prst="rect">
            <a:avLst/>
          </a:prstGeom>
          <a:noFill/>
        </p:spPr>
        <p:txBody>
          <a:bodyPr wrap="none" rtlCol="0">
            <a:spAutoFit/>
          </a:bodyPr>
          <a:lstStyle/>
          <a:p>
            <a:pPr marL="285750" lvl="0" indent="-285750">
              <a:buFont typeface="Arial" panose="020B0604020202020204" pitchFamily="34" charset="0"/>
              <a:buChar char="•"/>
              <a:defRPr/>
            </a:pPr>
            <a:r>
              <a:rPr lang="en-US" sz="1600" spc="-30" dirty="0">
                <a:solidFill>
                  <a:srgbClr val="000000"/>
                </a:solidFill>
              </a:rPr>
              <a:t>Next we are going to present ARM’s </a:t>
            </a:r>
            <a:r>
              <a:rPr lang="en-US" sz="1600" spc="-30" dirty="0">
                <a:solidFill>
                  <a:srgbClr val="0070C0"/>
                </a:solidFill>
              </a:rPr>
              <a:t>ISA extensions introduced </a:t>
            </a:r>
            <a:r>
              <a:rPr lang="en-US" sz="1600" spc="-30" dirty="0">
                <a:solidFill>
                  <a:srgbClr val="FF0000"/>
                </a:solidFill>
              </a:rPr>
              <a:t>up to the Armv8.0 ISA</a:t>
            </a:r>
          </a:p>
          <a:p>
            <a:pPr lvl="0">
              <a:spcAft>
                <a:spcPts val="600"/>
              </a:spcAft>
              <a:defRPr/>
            </a:pPr>
            <a:r>
              <a:rPr lang="en-US" sz="1600" spc="-30" dirty="0">
                <a:solidFill>
                  <a:srgbClr val="FF0000"/>
                </a:solidFill>
              </a:rPr>
              <a:t>       </a:t>
            </a:r>
            <a:r>
              <a:rPr lang="en-US" sz="1600" spc="-30" dirty="0">
                <a:solidFill>
                  <a:srgbClr val="0070C0"/>
                </a:solidFill>
              </a:rPr>
              <a:t>for enhancing compute capabilities.</a:t>
            </a:r>
          </a:p>
          <a:p>
            <a:pPr marL="285750" lvl="0" indent="-285750">
              <a:buFont typeface="Arial" panose="020B0604020202020204" pitchFamily="34" charset="0"/>
              <a:buChar char="•"/>
              <a:defRPr/>
            </a:pPr>
            <a:r>
              <a:rPr lang="en-US" sz="1600" spc="-90" dirty="0">
                <a:solidFill>
                  <a:srgbClr val="000000"/>
                </a:solidFill>
              </a:rPr>
              <a:t>The extensions brought in along with the </a:t>
            </a:r>
            <a:r>
              <a:rPr lang="en-US" sz="1600" spc="-90" dirty="0">
                <a:solidFill>
                  <a:srgbClr val="0070C0"/>
                </a:solidFill>
              </a:rPr>
              <a:t>Armv8.2 and Armv9 ISAs are described separately</a:t>
            </a:r>
          </a:p>
          <a:p>
            <a:pPr lvl="0">
              <a:defRPr/>
            </a:pPr>
            <a:r>
              <a:rPr lang="en-US" sz="1600" spc="-30" dirty="0">
                <a:solidFill>
                  <a:srgbClr val="0070C0"/>
                </a:solidFill>
              </a:rPr>
              <a:t>       </a:t>
            </a:r>
            <a:r>
              <a:rPr lang="en-US" sz="1600" spc="-30" dirty="0">
                <a:solidFill>
                  <a:srgbClr val="000000"/>
                </a:solidFill>
              </a:rPr>
              <a:t>in the Sections 4.2 and 5.2, (except the SVE/SVE2 extensions that are described</a:t>
            </a:r>
          </a:p>
          <a:p>
            <a:pPr lvl="0">
              <a:defRPr/>
            </a:pPr>
            <a:r>
              <a:rPr lang="en-US" sz="1600" spc="-30" dirty="0">
                <a:solidFill>
                  <a:srgbClr val="000000"/>
                </a:solidFill>
              </a:rPr>
              <a:t>       in the following Section).        </a:t>
            </a:r>
          </a:p>
        </p:txBody>
      </p:sp>
      <p:sp>
        <p:nvSpPr>
          <p:cNvPr id="4" name="TextBox 3"/>
          <p:cNvSpPr txBox="1"/>
          <p:nvPr/>
        </p:nvSpPr>
        <p:spPr>
          <a:xfrm>
            <a:off x="71438" y="451947"/>
            <a:ext cx="7043275" cy="369332"/>
          </a:xfrm>
          <a:prstGeom prst="rect">
            <a:avLst/>
          </a:prstGeom>
          <a:noFill/>
        </p:spPr>
        <p:txBody>
          <a:bodyPr wrap="none" rtlCol="0">
            <a:spAutoFit/>
          </a:bodyPr>
          <a:lstStyle/>
          <a:p>
            <a:r>
              <a:rPr lang="en-US" dirty="0">
                <a:solidFill>
                  <a:schemeClr val="accent6"/>
                </a:solidFill>
              </a:rPr>
              <a:t>ISA extensions declared to the introduced register spaces</a:t>
            </a:r>
          </a:p>
        </p:txBody>
      </p:sp>
    </p:spTree>
    <p:extLst>
      <p:ext uri="{BB962C8B-B14F-4D97-AF65-F5344CB8AC3E}">
        <p14:creationId xmlns:p14="http://schemas.microsoft.com/office/powerpoint/2010/main" val="110183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(11)</a:t>
            </a:r>
            <a:endParaRPr lang="en-US" dirty="0"/>
          </a:p>
        </p:txBody>
      </p:sp>
      <p:sp>
        <p:nvSpPr>
          <p:cNvPr id="33" name="TextBox 32"/>
          <p:cNvSpPr txBox="1"/>
          <p:nvPr/>
        </p:nvSpPr>
        <p:spPr>
          <a:xfrm>
            <a:off x="103988" y="440668"/>
            <a:ext cx="9327592" cy="369332"/>
          </a:xfrm>
          <a:prstGeom prst="rect">
            <a:avLst/>
          </a:prstGeom>
          <a:noFill/>
        </p:spPr>
        <p:txBody>
          <a:bodyPr wrap="square" rtlCol="0">
            <a:spAutoFit/>
          </a:bodyPr>
          <a:lstStyle/>
          <a:p>
            <a:pPr>
              <a:spcBef>
                <a:spcPct val="0"/>
              </a:spcBef>
              <a:buClrTx/>
              <a:buSzTx/>
              <a:buFontTx/>
              <a:buNone/>
            </a:pPr>
            <a:r>
              <a:rPr lang="en-US" altLang="en-US" spc="-50" dirty="0">
                <a:solidFill>
                  <a:schemeClr val="accent6"/>
                </a:solidFill>
              </a:rPr>
              <a:t>Overview of ARM’s</a:t>
            </a:r>
            <a:r>
              <a:rPr lang="hu-HU" altLang="en-US" spc="-50" dirty="0">
                <a:solidFill>
                  <a:schemeClr val="accent6"/>
                </a:solidFill>
              </a:rPr>
              <a:t> ISA </a:t>
            </a:r>
            <a:r>
              <a:rPr lang="hu-HU" altLang="en-US" spc="-50" dirty="0" err="1">
                <a:solidFill>
                  <a:schemeClr val="accent6"/>
                </a:solidFill>
              </a:rPr>
              <a:t>extensions</a:t>
            </a:r>
            <a:r>
              <a:rPr lang="en-US" altLang="en-US" spc="-50" dirty="0">
                <a:solidFill>
                  <a:schemeClr val="accent6"/>
                </a:solidFill>
              </a:rPr>
              <a:t> declared to enhance compute capabilities</a:t>
            </a:r>
            <a:r>
              <a:rPr lang="hu-HU" altLang="en-US" spc="-50" dirty="0">
                <a:solidFill>
                  <a:schemeClr val="accent6"/>
                </a:solidFill>
              </a:rPr>
              <a:t> </a:t>
            </a:r>
            <a:r>
              <a:rPr lang="en-US" altLang="en-US" spc="-50" dirty="0">
                <a:solidFill>
                  <a:schemeClr val="accent6"/>
                </a:solidFill>
              </a:rPr>
              <a:t>-1</a:t>
            </a:r>
          </a:p>
        </p:txBody>
      </p:sp>
      <p:sp>
        <p:nvSpPr>
          <p:cNvPr id="3" name="TextBox 2"/>
          <p:cNvSpPr txBox="1"/>
          <p:nvPr/>
        </p:nvSpPr>
        <p:spPr>
          <a:xfrm>
            <a:off x="-21021" y="888904"/>
            <a:ext cx="9196547" cy="340806"/>
          </a:xfrm>
          <a:prstGeom prst="rect">
            <a:avLst/>
          </a:prstGeom>
          <a:solidFill>
            <a:srgbClr val="DDF2FF"/>
          </a:solidFill>
          <a:ln>
            <a:solidFill>
              <a:srgbClr val="86A4A7"/>
            </a:solidFill>
          </a:ln>
        </p:spPr>
        <p:txBody>
          <a:bodyPr wrap="square" rtlCol="0">
            <a:spAutoFit/>
          </a:bodyPr>
          <a:lstStyle/>
          <a:p>
            <a:pPr marL="285750" indent="-285750">
              <a:spcAft>
                <a:spcPts val="600"/>
              </a:spcAft>
              <a:buFont typeface="Arial" panose="020B0604020202020204" pitchFamily="34" charset="0"/>
              <a:buChar char="•"/>
            </a:pPr>
            <a:endParaRPr lang="en-US" sz="1600" spc="-50" dirty="0"/>
          </a:p>
        </p:txBody>
      </p:sp>
      <p:sp>
        <p:nvSpPr>
          <p:cNvPr id="40" name="Text Box 7"/>
          <p:cNvSpPr txBox="1">
            <a:spLocks noChangeArrowheads="1"/>
          </p:cNvSpPr>
          <p:nvPr/>
        </p:nvSpPr>
        <p:spPr bwMode="auto">
          <a:xfrm>
            <a:off x="-167000" y="3092436"/>
            <a:ext cx="15401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FX SIMD </a:t>
            </a:r>
          </a:p>
          <a:p>
            <a:pPr algn="ctr">
              <a:spcBef>
                <a:spcPct val="0"/>
              </a:spcBef>
              <a:buClrTx/>
              <a:buSzTx/>
              <a:buFontTx/>
              <a:buNone/>
            </a:pPr>
            <a:r>
              <a:rPr lang="en-US" altLang="en-US" sz="1300" b="1" spc="-70">
                <a:solidFill>
                  <a:srgbClr val="000000"/>
                </a:solidFill>
              </a:rPr>
              <a:t>extensions</a:t>
            </a:r>
          </a:p>
        </p:txBody>
      </p:sp>
      <p:sp>
        <p:nvSpPr>
          <p:cNvPr id="73" name="Right Brace 72"/>
          <p:cNvSpPr/>
          <p:nvPr/>
        </p:nvSpPr>
        <p:spPr bwMode="auto">
          <a:xfrm rot="5400000">
            <a:off x="476196" y="3799051"/>
            <a:ext cx="225723" cy="855095"/>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6" name="TextBox 75"/>
          <p:cNvSpPr txBox="1"/>
          <p:nvPr/>
        </p:nvSpPr>
        <p:spPr>
          <a:xfrm>
            <a:off x="-18510" y="4381155"/>
            <a:ext cx="1284326" cy="492443"/>
          </a:xfrm>
          <a:prstGeom prst="rect">
            <a:avLst/>
          </a:prstGeom>
          <a:noFill/>
        </p:spPr>
        <p:txBody>
          <a:bodyPr wrap="none" rtlCol="0">
            <a:spAutoFit/>
          </a:bodyPr>
          <a:lstStyle/>
          <a:p>
            <a:pPr algn="ctr"/>
            <a:r>
              <a:rPr lang="en-US" sz="1300"/>
              <a:t>Based on the</a:t>
            </a:r>
          </a:p>
          <a:p>
            <a:pPr algn="ctr"/>
            <a:r>
              <a:rPr lang="en-US" sz="1300"/>
              <a:t>GPR reg. set</a:t>
            </a:r>
          </a:p>
        </p:txBody>
      </p:sp>
      <p:grpSp>
        <p:nvGrpSpPr>
          <p:cNvPr id="79" name="Group 78"/>
          <p:cNvGrpSpPr/>
          <p:nvPr/>
        </p:nvGrpSpPr>
        <p:grpSpPr>
          <a:xfrm>
            <a:off x="611560" y="2290992"/>
            <a:ext cx="7355898" cy="805084"/>
            <a:chOff x="611560" y="1534248"/>
            <a:chExt cx="7355898" cy="805084"/>
          </a:xfrm>
        </p:grpSpPr>
        <p:sp>
          <p:nvSpPr>
            <p:cNvPr id="80" name="Text Box 16"/>
            <p:cNvSpPr txBox="1">
              <a:spLocks noChangeArrowheads="1"/>
            </p:cNvSpPr>
            <p:nvPr/>
          </p:nvSpPr>
          <p:spPr bwMode="auto">
            <a:xfrm>
              <a:off x="1569131" y="1534248"/>
              <a:ext cx="63818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ARM’s</a:t>
              </a:r>
              <a:r>
                <a:rPr lang="hu-HU" altLang="en-US" sz="1300" b="1" dirty="0">
                  <a:solidFill>
                    <a:srgbClr val="000000"/>
                  </a:solidFill>
                </a:rPr>
                <a:t> ISA </a:t>
              </a:r>
              <a:r>
                <a:rPr lang="hu-HU" altLang="en-US" sz="1300" b="1" dirty="0" err="1">
                  <a:solidFill>
                    <a:srgbClr val="000000"/>
                  </a:solidFill>
                </a:rPr>
                <a:t>extensions</a:t>
              </a:r>
              <a:r>
                <a:rPr lang="en-US" altLang="en-US" sz="1300" b="1" dirty="0">
                  <a:solidFill>
                    <a:srgbClr val="000000"/>
                  </a:solidFill>
                </a:rPr>
                <a:t> introduced to enhance compute capabilities</a:t>
              </a:r>
              <a:r>
                <a:rPr lang="hu-HU" altLang="en-US" sz="1300" b="1" dirty="0">
                  <a:solidFill>
                    <a:srgbClr val="000000"/>
                  </a:solidFill>
                </a:rPr>
                <a:t> </a:t>
              </a:r>
              <a:endParaRPr lang="en-US" altLang="en-US" sz="1300" b="1" dirty="0">
                <a:solidFill>
                  <a:srgbClr val="000000"/>
                </a:solidFill>
              </a:endParaRPr>
            </a:p>
          </p:txBody>
        </p:sp>
        <p:sp>
          <p:nvSpPr>
            <p:cNvPr id="81" name="Line 17"/>
            <p:cNvSpPr>
              <a:spLocks noChangeShapeType="1"/>
            </p:cNvSpPr>
            <p:nvPr/>
          </p:nvSpPr>
          <p:spPr bwMode="auto">
            <a:xfrm flipV="1">
              <a:off x="656565" y="2102763"/>
              <a:ext cx="72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2" name="Line 22"/>
            <p:cNvSpPr>
              <a:spLocks noChangeShapeType="1"/>
            </p:cNvSpPr>
            <p:nvPr/>
          </p:nvSpPr>
          <p:spPr bwMode="auto">
            <a:xfrm>
              <a:off x="4569308" y="1848027"/>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3" name="Line 25"/>
            <p:cNvSpPr>
              <a:spLocks noChangeShapeType="1"/>
            </p:cNvSpPr>
            <p:nvPr/>
          </p:nvSpPr>
          <p:spPr bwMode="auto">
            <a:xfrm>
              <a:off x="652379" y="210276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4" name="Line 29"/>
            <p:cNvSpPr>
              <a:spLocks noChangeShapeType="1"/>
            </p:cNvSpPr>
            <p:nvPr/>
          </p:nvSpPr>
          <p:spPr bwMode="auto">
            <a:xfrm flipH="1">
              <a:off x="5661034" y="2096391"/>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5" name="Oval 13"/>
            <p:cNvSpPr>
              <a:spLocks noChangeArrowheads="1"/>
            </p:cNvSpPr>
            <p:nvPr/>
          </p:nvSpPr>
          <p:spPr bwMode="auto">
            <a:xfrm>
              <a:off x="3711451" y="227900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86" name="Line 25"/>
            <p:cNvSpPr>
              <a:spLocks noChangeShapeType="1"/>
            </p:cNvSpPr>
            <p:nvPr/>
          </p:nvSpPr>
          <p:spPr bwMode="auto">
            <a:xfrm>
              <a:off x="3744323" y="210759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7" name="Oval 13"/>
            <p:cNvSpPr>
              <a:spLocks noChangeArrowheads="1"/>
            </p:cNvSpPr>
            <p:nvPr/>
          </p:nvSpPr>
          <p:spPr bwMode="auto">
            <a:xfrm>
              <a:off x="611560" y="225511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88" name="Oval 87"/>
            <p:cNvSpPr>
              <a:spLocks noChangeArrowheads="1"/>
            </p:cNvSpPr>
            <p:nvPr/>
          </p:nvSpPr>
          <p:spPr bwMode="auto">
            <a:xfrm>
              <a:off x="5627811" y="2250354"/>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89" name="Oval 13"/>
            <p:cNvSpPr>
              <a:spLocks noChangeArrowheads="1"/>
            </p:cNvSpPr>
            <p:nvPr/>
          </p:nvSpPr>
          <p:spPr bwMode="auto">
            <a:xfrm>
              <a:off x="1920705" y="227880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90" name="Line 25"/>
            <p:cNvSpPr>
              <a:spLocks noChangeShapeType="1"/>
            </p:cNvSpPr>
            <p:nvPr/>
          </p:nvSpPr>
          <p:spPr bwMode="auto">
            <a:xfrm>
              <a:off x="1955312" y="210184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1" name="Line 29"/>
            <p:cNvSpPr>
              <a:spLocks noChangeShapeType="1"/>
            </p:cNvSpPr>
            <p:nvPr/>
          </p:nvSpPr>
          <p:spPr bwMode="auto">
            <a:xfrm flipH="1">
              <a:off x="7937958" y="211931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2" name="Oval 91"/>
            <p:cNvSpPr>
              <a:spLocks noChangeArrowheads="1"/>
            </p:cNvSpPr>
            <p:nvPr/>
          </p:nvSpPr>
          <p:spPr bwMode="auto">
            <a:xfrm>
              <a:off x="7902370" y="2273276"/>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grpSp>
      <p:sp>
        <p:nvSpPr>
          <p:cNvPr id="7" name="Rounded Rectangle 6"/>
          <p:cNvSpPr/>
          <p:nvPr/>
        </p:nvSpPr>
        <p:spPr bwMode="auto">
          <a:xfrm>
            <a:off x="-10510" y="1322639"/>
            <a:ext cx="9186043" cy="611264"/>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9" name="TextBox 98"/>
          <p:cNvSpPr txBox="1"/>
          <p:nvPr/>
        </p:nvSpPr>
        <p:spPr>
          <a:xfrm>
            <a:off x="136908" y="1375778"/>
            <a:ext cx="8778365"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Based on the </a:t>
            </a:r>
            <a:r>
              <a:rPr lang="en-US" sz="1600" dirty="0">
                <a:solidFill>
                  <a:srgbClr val="0070C0"/>
                </a:solidFill>
              </a:rPr>
              <a:t>existing </a:t>
            </a:r>
            <a:r>
              <a:rPr lang="en-US" sz="1600" dirty="0">
                <a:solidFill>
                  <a:srgbClr val="FF0000"/>
                </a:solidFill>
              </a:rPr>
              <a:t>GPR register set</a:t>
            </a:r>
            <a:r>
              <a:rPr lang="en-US" sz="1600" dirty="0"/>
              <a:t>, </a:t>
            </a:r>
            <a:r>
              <a:rPr lang="en-US" sz="1600" dirty="0">
                <a:solidFill>
                  <a:srgbClr val="0070C0"/>
                </a:solidFill>
              </a:rPr>
              <a:t>first</a:t>
            </a:r>
            <a:r>
              <a:rPr lang="en-US" sz="1600" dirty="0"/>
              <a:t> </a:t>
            </a:r>
            <a:r>
              <a:rPr lang="en-US" sz="1600" dirty="0">
                <a:solidFill>
                  <a:srgbClr val="0070C0"/>
                </a:solidFill>
              </a:rPr>
              <a:t>FX SIMD instructions </a:t>
            </a:r>
            <a:r>
              <a:rPr lang="en-US" sz="1600" dirty="0"/>
              <a:t>were added to</a:t>
            </a:r>
          </a:p>
          <a:p>
            <a:pPr>
              <a:spcAft>
                <a:spcPts val="600"/>
              </a:spcAft>
            </a:pPr>
            <a:r>
              <a:rPr lang="en-US" sz="1600" dirty="0">
                <a:solidFill>
                  <a:srgbClr val="0070C0"/>
                </a:solidFill>
              </a:rPr>
              <a:t>       </a:t>
            </a:r>
            <a:r>
              <a:rPr lang="en-US" sz="1600" dirty="0"/>
              <a:t>the scalar FX instructions provided by the basic ISA.</a:t>
            </a:r>
          </a:p>
        </p:txBody>
      </p:sp>
      <p:sp>
        <p:nvSpPr>
          <p:cNvPr id="25" name="TextBox 24"/>
          <p:cNvSpPr txBox="1"/>
          <p:nvPr/>
        </p:nvSpPr>
        <p:spPr>
          <a:xfrm>
            <a:off x="147143" y="945933"/>
            <a:ext cx="9123267" cy="338554"/>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spc="-50" dirty="0"/>
              <a:t>The </a:t>
            </a:r>
            <a:r>
              <a:rPr lang="en-US" sz="1600" spc="-50" dirty="0">
                <a:solidFill>
                  <a:srgbClr val="FF0000"/>
                </a:solidFill>
              </a:rPr>
              <a:t>sequence of ARM’s ISA extensions </a:t>
            </a:r>
            <a:r>
              <a:rPr lang="en-US" sz="1600" spc="-50" dirty="0"/>
              <a:t>introduced represents a </a:t>
            </a:r>
            <a:r>
              <a:rPr lang="en-US" sz="1600" spc="-50" dirty="0">
                <a:solidFill>
                  <a:srgbClr val="0070C0"/>
                </a:solidFill>
              </a:rPr>
              <a:t>clear-cut logic </a:t>
            </a:r>
            <a:r>
              <a:rPr lang="en-US" sz="1600" spc="-50" dirty="0"/>
              <a:t>as follows:</a:t>
            </a:r>
          </a:p>
        </p:txBody>
      </p:sp>
    </p:spTree>
    <p:extLst>
      <p:ext uri="{BB962C8B-B14F-4D97-AF65-F5344CB8AC3E}">
        <p14:creationId xmlns:p14="http://schemas.microsoft.com/office/powerpoint/2010/main" val="139457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
                                            <p:txEl>
                                              <p:pRg st="0" end="0"/>
                                            </p:txEl>
                                          </p:spTgt>
                                        </p:tgtEl>
                                        <p:attrNameLst>
                                          <p:attrName>style.visibility</p:attrName>
                                        </p:attrNameLst>
                                      </p:cBhvr>
                                      <p:to>
                                        <p:strVal val="visible"/>
                                      </p:to>
                                    </p:set>
                                    <p:anim calcmode="lin" valueType="num">
                                      <p:cBhvr additive="base">
                                        <p:cTn id="13"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 calcmode="lin" valueType="num">
                                      <p:cBhvr additive="base">
                                        <p:cTn id="17"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ppt_x"/>
                                          </p:val>
                                        </p:tav>
                                        <p:tav tm="100000">
                                          <p:val>
                                            <p:strVal val="#ppt_x"/>
                                          </p:val>
                                        </p:tav>
                                      </p:tavLst>
                                    </p:anim>
                                    <p:anim calcmode="lin" valueType="num">
                                      <p:cBhvr additive="base">
                                        <p:cTn id="28" dur="500" fill="hold"/>
                                        <p:tgtEl>
                                          <p:spTgt spid="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ppt_x"/>
                                          </p:val>
                                        </p:tav>
                                        <p:tav tm="100000">
                                          <p:val>
                                            <p:strVal val="#ppt_x"/>
                                          </p:val>
                                        </p:tav>
                                      </p:tavLst>
                                    </p:anim>
                                    <p:anim calcmode="lin" valueType="num">
                                      <p:cBhvr additive="base">
                                        <p:cTn id="32" dur="500" fill="hold"/>
                                        <p:tgtEl>
                                          <p:spTgt spid="7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additive="base">
                                        <p:cTn id="35" dur="500" fill="hold"/>
                                        <p:tgtEl>
                                          <p:spTgt spid="79"/>
                                        </p:tgtEl>
                                        <p:attrNameLst>
                                          <p:attrName>ppt_x</p:attrName>
                                        </p:attrNameLst>
                                      </p:cBhvr>
                                      <p:tavLst>
                                        <p:tav tm="0">
                                          <p:val>
                                            <p:strVal val="#ppt_x"/>
                                          </p:val>
                                        </p:tav>
                                        <p:tav tm="100000">
                                          <p:val>
                                            <p:strVal val="#ppt_x"/>
                                          </p:val>
                                        </p:tav>
                                      </p:tavLst>
                                    </p:anim>
                                    <p:anim calcmode="lin" valueType="num">
                                      <p:cBhvr additive="base">
                                        <p:cTn id="3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p:bldP spid="73" grpId="0" animBg="1"/>
      <p:bldP spid="76" grpId="0"/>
      <p:bldP spid="7" grpId="0" animBg="1"/>
      <p:bldP spid="2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098" y="776862"/>
            <a:ext cx="9295415" cy="2616101"/>
          </a:xfrm>
          <a:prstGeom prst="rect">
            <a:avLst/>
          </a:prstGeom>
          <a:noFill/>
        </p:spPr>
        <p:txBody>
          <a:bodyPr wrap="square" rtlCol="0">
            <a:spAutoFit/>
          </a:bodyPr>
          <a:lstStyle/>
          <a:p>
            <a:pPr marL="285750" indent="-285750" defTabSz="457200" fontAlgn="base">
              <a:buFont typeface="Arial" panose="020B0604020202020204" pitchFamily="34" charset="0"/>
              <a:buChar char="•"/>
            </a:pPr>
            <a:r>
              <a:rPr lang="en-US" sz="1600" dirty="0">
                <a:solidFill>
                  <a:srgbClr val="FF0000"/>
                </a:solidFill>
                <a:latin typeface="Verdana"/>
              </a:rPr>
              <a:t>SIMD instructions </a:t>
            </a:r>
            <a:r>
              <a:rPr lang="en-US" sz="1600" dirty="0">
                <a:latin typeface="Verdana"/>
              </a:rPr>
              <a:t>execute the </a:t>
            </a:r>
            <a:r>
              <a:rPr lang="en-US" sz="1600" dirty="0">
                <a:solidFill>
                  <a:srgbClr val="0070C0"/>
                </a:solidFill>
                <a:latin typeface="Verdana"/>
              </a:rPr>
              <a:t>same operation on a number of data</a:t>
            </a:r>
            <a:r>
              <a:rPr lang="en-US" sz="1600" dirty="0">
                <a:latin typeface="Verdana"/>
              </a:rPr>
              <a:t>, as indicated </a:t>
            </a:r>
          </a:p>
          <a:p>
            <a:pPr defTabSz="457200" fontAlgn="base">
              <a:spcAft>
                <a:spcPts val="600"/>
              </a:spcAft>
            </a:pPr>
            <a:r>
              <a:rPr lang="en-US" sz="1600" dirty="0">
                <a:latin typeface="Verdana"/>
              </a:rPr>
              <a:t>     in the Figure below.</a:t>
            </a:r>
          </a:p>
          <a:p>
            <a:pPr marL="285750" indent="-285750" defTabSz="457200" fontAlgn="base">
              <a:spcAft>
                <a:spcPts val="600"/>
              </a:spcAft>
              <a:buFont typeface="Arial" panose="020B0604020202020204" pitchFamily="34" charset="0"/>
              <a:buChar char="•"/>
            </a:pPr>
            <a:r>
              <a:rPr lang="en-US" sz="1600" dirty="0">
                <a:solidFill>
                  <a:srgbClr val="000000"/>
                </a:solidFill>
              </a:rPr>
              <a:t>SIMD instructions may refer either to </a:t>
            </a:r>
            <a:r>
              <a:rPr lang="en-US" sz="1600" dirty="0">
                <a:solidFill>
                  <a:srgbClr val="0070C0"/>
                </a:solidFill>
              </a:rPr>
              <a:t>FX or FP data.</a:t>
            </a:r>
            <a:endParaRPr lang="en-US" sz="1600" dirty="0">
              <a:solidFill>
                <a:srgbClr val="0070C0"/>
              </a:solidFill>
              <a:latin typeface="Verdana"/>
            </a:endParaRPr>
          </a:p>
          <a:p>
            <a:pPr marL="285750" indent="-285750" defTabSz="457200" fontAlgn="base">
              <a:buFont typeface="Arial" panose="020B0604020202020204" pitchFamily="34" charset="0"/>
              <a:buChar char="•"/>
            </a:pPr>
            <a:r>
              <a:rPr lang="en-US" sz="1600" dirty="0">
                <a:solidFill>
                  <a:srgbClr val="FF0000"/>
                </a:solidFill>
                <a:latin typeface="Verdana"/>
              </a:rPr>
              <a:t>FX SIMD instructions </a:t>
            </a:r>
            <a:r>
              <a:rPr lang="en-US" sz="1600" dirty="0">
                <a:solidFill>
                  <a:srgbClr val="000000"/>
                </a:solidFill>
                <a:latin typeface="Verdana"/>
              </a:rPr>
              <a:t>support e.g. </a:t>
            </a:r>
            <a:r>
              <a:rPr lang="en-US" sz="1600" dirty="0">
                <a:solidFill>
                  <a:srgbClr val="0070C0"/>
                </a:solidFill>
                <a:latin typeface="Verdana"/>
              </a:rPr>
              <a:t>multimedia applications</a:t>
            </a:r>
            <a:r>
              <a:rPr lang="en-US" sz="1600" dirty="0">
                <a:solidFill>
                  <a:srgbClr val="000000"/>
                </a:solidFill>
                <a:latin typeface="Verdana"/>
              </a:rPr>
              <a:t>, by executing </a:t>
            </a:r>
          </a:p>
          <a:p>
            <a:pPr defTabSz="457200" fontAlgn="base">
              <a:spcAft>
                <a:spcPts val="600"/>
              </a:spcAft>
            </a:pPr>
            <a:r>
              <a:rPr lang="en-US" sz="1600" dirty="0">
                <a:solidFill>
                  <a:srgbClr val="000000"/>
                </a:solidFill>
                <a:latin typeface="Verdana"/>
              </a:rPr>
              <a:t>       (2/4/8 or more) FX-operations on pixels in-parallel, whereas </a:t>
            </a:r>
          </a:p>
          <a:p>
            <a:pPr marL="285750" indent="-285750" defTabSz="457200" fontAlgn="base">
              <a:buFont typeface="Arial" panose="020B0604020202020204" pitchFamily="34" charset="0"/>
              <a:buChar char="•"/>
            </a:pPr>
            <a:r>
              <a:rPr lang="en-US" sz="1600" spc="-40" dirty="0">
                <a:solidFill>
                  <a:srgbClr val="FF0000"/>
                </a:solidFill>
                <a:latin typeface="Verdana"/>
              </a:rPr>
              <a:t>(FP SIMD instructions accelerate </a:t>
            </a:r>
            <a:r>
              <a:rPr lang="en-US" sz="1600" spc="-40" dirty="0">
                <a:latin typeface="Verdana"/>
              </a:rPr>
              <a:t>e.g.</a:t>
            </a:r>
            <a:r>
              <a:rPr lang="en-US" sz="1600" spc="-40" dirty="0">
                <a:solidFill>
                  <a:srgbClr val="000000"/>
                </a:solidFill>
                <a:latin typeface="Verdana"/>
              </a:rPr>
              <a:t> </a:t>
            </a:r>
            <a:r>
              <a:rPr lang="en-US" sz="1600" spc="-40" dirty="0">
                <a:solidFill>
                  <a:srgbClr val="0070C0"/>
                </a:solidFill>
                <a:latin typeface="Verdana"/>
              </a:rPr>
              <a:t>3D graphics </a:t>
            </a:r>
            <a:r>
              <a:rPr lang="en-US" sz="1600" spc="-40" dirty="0">
                <a:solidFill>
                  <a:srgbClr val="000000"/>
                </a:solidFill>
                <a:latin typeface="Verdana"/>
              </a:rPr>
              <a:t>by executing multiple FP-operation</a:t>
            </a:r>
          </a:p>
          <a:p>
            <a:pPr defTabSz="457200" fontAlgn="base">
              <a:spcAft>
                <a:spcPts val="600"/>
              </a:spcAft>
            </a:pPr>
            <a:r>
              <a:rPr lang="en-US" sz="1600" spc="-40" dirty="0">
                <a:solidFill>
                  <a:srgbClr val="000000"/>
                </a:solidFill>
                <a:latin typeface="Verdana"/>
              </a:rPr>
              <a:t>      on graphics data). </a:t>
            </a:r>
          </a:p>
          <a:p>
            <a:pPr defTabSz="457200" fontAlgn="base"/>
            <a:r>
              <a:rPr lang="en-US" sz="1600" dirty="0">
                <a:solidFill>
                  <a:srgbClr val="000000"/>
                </a:solidFill>
                <a:latin typeface="Verdana"/>
              </a:rPr>
              <a:t>     Clearly, the introduction of SIMD instructions into a traditional ISA requires</a:t>
            </a:r>
          </a:p>
          <a:p>
            <a:pPr defTabSz="457200" fontAlgn="base">
              <a:spcAft>
                <a:spcPts val="600"/>
              </a:spcAft>
            </a:pPr>
            <a:r>
              <a:rPr lang="en-US" sz="1600" dirty="0">
                <a:solidFill>
                  <a:srgbClr val="000000"/>
                </a:solidFill>
                <a:latin typeface="Verdana"/>
              </a:rPr>
              <a:t>        an </a:t>
            </a:r>
            <a:r>
              <a:rPr lang="en-US" sz="1600" dirty="0">
                <a:solidFill>
                  <a:srgbClr val="0070C0"/>
                </a:solidFill>
                <a:latin typeface="Verdana"/>
              </a:rPr>
              <a:t>appropriate register space and ISA subset</a:t>
            </a:r>
            <a:r>
              <a:rPr lang="en-US" sz="1600" dirty="0">
                <a:solidFill>
                  <a:srgbClr val="000000"/>
                </a:solidFill>
                <a:latin typeface="Verdana"/>
              </a:rPr>
              <a:t>.</a:t>
            </a:r>
          </a:p>
        </p:txBody>
      </p:sp>
      <p:sp>
        <p:nvSpPr>
          <p:cNvPr id="3" name="Rectangle 2"/>
          <p:cNvSpPr/>
          <p:nvPr/>
        </p:nvSpPr>
        <p:spPr>
          <a:xfrm>
            <a:off x="107950" y="450978"/>
            <a:ext cx="6311151" cy="338554"/>
          </a:xfrm>
          <a:prstGeom prst="rect">
            <a:avLst/>
          </a:prstGeom>
        </p:spPr>
        <p:txBody>
          <a:bodyPr wrap="none">
            <a:spAutoFit/>
          </a:bodyPr>
          <a:lstStyle/>
          <a:p>
            <a:pPr defTabSz="457200"/>
            <a:r>
              <a:rPr lang="en-US" sz="1600" dirty="0">
                <a:solidFill>
                  <a:srgbClr val="FF0000"/>
                </a:solidFill>
                <a:latin typeface="Verdana"/>
              </a:rPr>
              <a:t>Remarks to the introduction of SIMD instruction extensions</a:t>
            </a:r>
          </a:p>
        </p:txBody>
      </p:sp>
      <p:sp>
        <p:nvSpPr>
          <p:cNvPr id="9" name="TextBox 8"/>
          <p:cNvSpPr txBox="1"/>
          <p:nvPr/>
        </p:nvSpPr>
        <p:spPr>
          <a:xfrm>
            <a:off x="1229711" y="6390296"/>
            <a:ext cx="7246664" cy="338554"/>
          </a:xfrm>
          <a:prstGeom prst="rect">
            <a:avLst/>
          </a:prstGeom>
          <a:noFill/>
        </p:spPr>
        <p:txBody>
          <a:bodyPr wrap="none" rtlCol="0">
            <a:spAutoFit/>
          </a:bodyPr>
          <a:lstStyle/>
          <a:p>
            <a:pPr defTabSz="457200" fontAlgn="base"/>
            <a:r>
              <a:rPr lang="en-US" sz="1600" dirty="0">
                <a:solidFill>
                  <a:srgbClr val="000000"/>
                </a:solidFill>
                <a:latin typeface="Verdana"/>
              </a:rPr>
              <a:t>Figure: Interpretation of the execution of SIMD instructions [179]</a:t>
            </a:r>
          </a:p>
        </p:txBody>
      </p:sp>
      <p:grpSp>
        <p:nvGrpSpPr>
          <p:cNvPr id="13" name="Group 12"/>
          <p:cNvGrpSpPr/>
          <p:nvPr/>
        </p:nvGrpSpPr>
        <p:grpSpPr>
          <a:xfrm>
            <a:off x="1481959" y="3825767"/>
            <a:ext cx="5049400" cy="2343805"/>
            <a:chOff x="1481959" y="3468414"/>
            <a:chExt cx="5049400" cy="234380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665" y="3468414"/>
              <a:ext cx="3910694" cy="2343805"/>
            </a:xfrm>
            <a:prstGeom prst="rect">
              <a:avLst/>
            </a:prstGeom>
          </p:spPr>
        </p:pic>
        <p:sp>
          <p:nvSpPr>
            <p:cNvPr id="10" name="TextBox 9"/>
            <p:cNvSpPr txBox="1"/>
            <p:nvPr/>
          </p:nvSpPr>
          <p:spPr>
            <a:xfrm>
              <a:off x="2270252" y="3468417"/>
              <a:ext cx="389850" cy="307777"/>
            </a:xfrm>
            <a:prstGeom prst="rect">
              <a:avLst/>
            </a:prstGeom>
            <a:noFill/>
          </p:spPr>
          <p:txBody>
            <a:bodyPr wrap="none" rtlCol="0">
              <a:spAutoFit/>
            </a:bodyPr>
            <a:lstStyle/>
            <a:p>
              <a:pPr defTabSz="457200" fontAlgn="base"/>
              <a:r>
                <a:rPr lang="en-US" sz="1400" dirty="0">
                  <a:solidFill>
                    <a:srgbClr val="000000"/>
                  </a:solidFill>
                  <a:latin typeface="Verdana"/>
                </a:rPr>
                <a:t>X:</a:t>
              </a:r>
            </a:p>
          </p:txBody>
        </p:sp>
        <p:sp>
          <p:nvSpPr>
            <p:cNvPr id="11" name="TextBox 10"/>
            <p:cNvSpPr txBox="1"/>
            <p:nvPr/>
          </p:nvSpPr>
          <p:spPr>
            <a:xfrm>
              <a:off x="2264998" y="4135822"/>
              <a:ext cx="359522" cy="307777"/>
            </a:xfrm>
            <a:prstGeom prst="rect">
              <a:avLst/>
            </a:prstGeom>
            <a:noFill/>
          </p:spPr>
          <p:txBody>
            <a:bodyPr wrap="none" rtlCol="0">
              <a:spAutoFit/>
            </a:bodyPr>
            <a:lstStyle/>
            <a:p>
              <a:pPr defTabSz="457200" fontAlgn="base"/>
              <a:r>
                <a:rPr lang="en-US" sz="1400" dirty="0">
                  <a:solidFill>
                    <a:srgbClr val="000000"/>
                  </a:solidFill>
                  <a:latin typeface="Verdana"/>
                </a:rPr>
                <a:t>Y:</a:t>
              </a:r>
            </a:p>
          </p:txBody>
        </p:sp>
        <p:sp>
          <p:nvSpPr>
            <p:cNvPr id="12" name="TextBox 11"/>
            <p:cNvSpPr txBox="1"/>
            <p:nvPr/>
          </p:nvSpPr>
          <p:spPr>
            <a:xfrm>
              <a:off x="1481959" y="5475894"/>
              <a:ext cx="1160895" cy="307777"/>
            </a:xfrm>
            <a:prstGeom prst="rect">
              <a:avLst/>
            </a:prstGeom>
            <a:noFill/>
          </p:spPr>
          <p:txBody>
            <a:bodyPr wrap="none" rtlCol="0">
              <a:spAutoFit/>
            </a:bodyPr>
            <a:lstStyle/>
            <a:p>
              <a:pPr defTabSz="457200" fontAlgn="base"/>
              <a:r>
                <a:rPr lang="en-US" sz="1400" dirty="0">
                  <a:solidFill>
                    <a:srgbClr val="000000"/>
                  </a:solidFill>
                  <a:latin typeface="Verdana"/>
                </a:rPr>
                <a:t>Z = X op Y</a:t>
              </a:r>
            </a:p>
          </p:txBody>
        </p:sp>
      </p:grpSp>
      <p:sp>
        <p:nvSpPr>
          <p:cNvPr id="14" name="Title 1"/>
          <p:cNvSpPr>
            <a:spLocks noGrp="1"/>
          </p:cNvSpPr>
          <p:nvPr>
            <p:ph type="title"/>
          </p:nvPr>
        </p:nvSpPr>
        <p:spPr>
          <a:xfrm>
            <a:off x="0" y="0"/>
            <a:ext cx="9144000" cy="393700"/>
          </a:xfrm>
          <a:solidFill>
            <a:srgbClr val="0066FF"/>
          </a:solidFill>
        </p:spPr>
        <p:txBody>
          <a:bodyPr/>
          <a:lstStyle/>
          <a:p>
            <a:r>
              <a:rPr lang="en-US" sz="1700" dirty="0">
                <a:solidFill>
                  <a:srgbClr val="FFFFFF"/>
                </a:solidFill>
              </a:rPr>
              <a:t>2.2 ISA extensions introduced to enhance compute capabilities (12)</a:t>
            </a:r>
            <a:endParaRPr lang="en-US" sz="1700" dirty="0"/>
          </a:p>
        </p:txBody>
      </p:sp>
    </p:spTree>
    <p:extLst>
      <p:ext uri="{BB962C8B-B14F-4D97-AF65-F5344CB8AC3E}">
        <p14:creationId xmlns:p14="http://schemas.microsoft.com/office/powerpoint/2010/main" val="349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additive="base">
                                        <p:cTn id="5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 calcmode="lin" valueType="num">
                                      <p:cBhvr additive="base">
                                        <p:cTn id="5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(13)</a:t>
            </a:r>
            <a:endParaRPr lang="en-US" dirty="0"/>
          </a:p>
        </p:txBody>
      </p:sp>
      <p:sp>
        <p:nvSpPr>
          <p:cNvPr id="33" name="TextBox 32"/>
          <p:cNvSpPr txBox="1"/>
          <p:nvPr/>
        </p:nvSpPr>
        <p:spPr>
          <a:xfrm>
            <a:off x="103988" y="440668"/>
            <a:ext cx="9327592" cy="369332"/>
          </a:xfrm>
          <a:prstGeom prst="rect">
            <a:avLst/>
          </a:prstGeom>
          <a:noFill/>
        </p:spPr>
        <p:txBody>
          <a:bodyPr wrap="square" rtlCol="0">
            <a:spAutoFit/>
          </a:bodyPr>
          <a:lstStyle/>
          <a:p>
            <a:pPr>
              <a:spcBef>
                <a:spcPct val="0"/>
              </a:spcBef>
              <a:buClrTx/>
              <a:buSzTx/>
              <a:buFontTx/>
              <a:buNone/>
            </a:pPr>
            <a:r>
              <a:rPr lang="en-US" altLang="en-US" spc="-50" dirty="0">
                <a:solidFill>
                  <a:schemeClr val="accent6"/>
                </a:solidFill>
              </a:rPr>
              <a:t>Overview of ARM’s</a:t>
            </a:r>
            <a:r>
              <a:rPr lang="hu-HU" altLang="en-US" spc="-50" dirty="0">
                <a:solidFill>
                  <a:schemeClr val="accent6"/>
                </a:solidFill>
              </a:rPr>
              <a:t> ISA </a:t>
            </a:r>
            <a:r>
              <a:rPr lang="hu-HU" altLang="en-US" spc="-50" dirty="0" err="1">
                <a:solidFill>
                  <a:schemeClr val="accent6"/>
                </a:solidFill>
              </a:rPr>
              <a:t>extensions</a:t>
            </a:r>
            <a:r>
              <a:rPr lang="en-US" altLang="en-US" spc="-50" dirty="0">
                <a:solidFill>
                  <a:schemeClr val="accent6"/>
                </a:solidFill>
              </a:rPr>
              <a:t> declared to enhance compute capabilities</a:t>
            </a:r>
            <a:r>
              <a:rPr lang="hu-HU" altLang="en-US" spc="-50" dirty="0">
                <a:solidFill>
                  <a:schemeClr val="accent6"/>
                </a:solidFill>
              </a:rPr>
              <a:t> </a:t>
            </a:r>
            <a:r>
              <a:rPr lang="en-US" altLang="en-US" spc="-50" dirty="0">
                <a:solidFill>
                  <a:schemeClr val="accent6"/>
                </a:solidFill>
              </a:rPr>
              <a:t>-2</a:t>
            </a:r>
          </a:p>
        </p:txBody>
      </p:sp>
      <p:sp>
        <p:nvSpPr>
          <p:cNvPr id="40" name="Text Box 16"/>
          <p:cNvSpPr txBox="1">
            <a:spLocks noChangeArrowheads="1"/>
          </p:cNvSpPr>
          <p:nvPr/>
        </p:nvSpPr>
        <p:spPr bwMode="auto">
          <a:xfrm>
            <a:off x="1569131" y="2354049"/>
            <a:ext cx="63818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a:solidFill>
                  <a:srgbClr val="000000"/>
                </a:solidFill>
              </a:rPr>
              <a:t>ARM’s</a:t>
            </a:r>
            <a:r>
              <a:rPr lang="hu-HU" altLang="en-US" sz="1300" b="1">
                <a:solidFill>
                  <a:srgbClr val="000000"/>
                </a:solidFill>
              </a:rPr>
              <a:t> ISA </a:t>
            </a:r>
            <a:r>
              <a:rPr lang="hu-HU" altLang="en-US" sz="1300" b="1" err="1">
                <a:solidFill>
                  <a:srgbClr val="000000"/>
                </a:solidFill>
              </a:rPr>
              <a:t>extensions</a:t>
            </a:r>
            <a:r>
              <a:rPr lang="en-US" altLang="en-US" sz="1300" b="1">
                <a:solidFill>
                  <a:srgbClr val="000000"/>
                </a:solidFill>
              </a:rPr>
              <a:t> introduced to enhance compute capabilities</a:t>
            </a:r>
            <a:r>
              <a:rPr lang="hu-HU" altLang="en-US" sz="1300" b="1">
                <a:solidFill>
                  <a:srgbClr val="000000"/>
                </a:solidFill>
              </a:rPr>
              <a:t> </a:t>
            </a:r>
            <a:endParaRPr lang="en-US" altLang="en-US" sz="1300" b="1">
              <a:solidFill>
                <a:srgbClr val="000000"/>
              </a:solidFill>
            </a:endParaRPr>
          </a:p>
        </p:txBody>
      </p:sp>
      <p:sp>
        <p:nvSpPr>
          <p:cNvPr id="41" name="Line 17"/>
          <p:cNvSpPr>
            <a:spLocks noChangeShapeType="1"/>
          </p:cNvSpPr>
          <p:nvPr/>
        </p:nvSpPr>
        <p:spPr bwMode="auto">
          <a:xfrm flipV="1">
            <a:off x="656565" y="2922564"/>
            <a:ext cx="72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8" name="Line 22"/>
          <p:cNvSpPr>
            <a:spLocks noChangeShapeType="1"/>
          </p:cNvSpPr>
          <p:nvPr/>
        </p:nvSpPr>
        <p:spPr bwMode="auto">
          <a:xfrm>
            <a:off x="4569308" y="2667828"/>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9" name="Line 25"/>
          <p:cNvSpPr>
            <a:spLocks noChangeShapeType="1"/>
          </p:cNvSpPr>
          <p:nvPr/>
        </p:nvSpPr>
        <p:spPr bwMode="auto">
          <a:xfrm>
            <a:off x="652379" y="2922564"/>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3" name="Text Box 7"/>
          <p:cNvSpPr txBox="1">
            <a:spLocks noChangeArrowheads="1"/>
          </p:cNvSpPr>
          <p:nvPr/>
        </p:nvSpPr>
        <p:spPr bwMode="auto">
          <a:xfrm>
            <a:off x="3080022" y="3157215"/>
            <a:ext cx="1378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dirty="0">
                <a:solidFill>
                  <a:srgbClr val="000000"/>
                </a:solidFill>
              </a:rPr>
              <a:t>Vector FP</a:t>
            </a:r>
          </a:p>
          <a:p>
            <a:pPr algn="ctr">
              <a:spcBef>
                <a:spcPct val="0"/>
              </a:spcBef>
              <a:buClrTx/>
              <a:buSzTx/>
              <a:buFontTx/>
              <a:buNone/>
            </a:pPr>
            <a:r>
              <a:rPr lang="en-US" altLang="en-US" sz="1300" b="1" spc="-70" dirty="0">
                <a:solidFill>
                  <a:srgbClr val="000000"/>
                </a:solidFill>
              </a:rPr>
              <a:t> extension</a:t>
            </a:r>
          </a:p>
        </p:txBody>
      </p:sp>
      <p:sp>
        <p:nvSpPr>
          <p:cNvPr id="74" name="Oval 13"/>
          <p:cNvSpPr>
            <a:spLocks noChangeArrowheads="1"/>
          </p:cNvSpPr>
          <p:nvPr/>
        </p:nvSpPr>
        <p:spPr bwMode="auto">
          <a:xfrm>
            <a:off x="3711451" y="309880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75" name="Line 25"/>
          <p:cNvSpPr>
            <a:spLocks noChangeShapeType="1"/>
          </p:cNvSpPr>
          <p:nvPr/>
        </p:nvSpPr>
        <p:spPr bwMode="auto">
          <a:xfrm>
            <a:off x="3744323" y="2927394"/>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7" name="Oval 13"/>
          <p:cNvSpPr>
            <a:spLocks noChangeArrowheads="1"/>
          </p:cNvSpPr>
          <p:nvPr/>
        </p:nvSpPr>
        <p:spPr bwMode="auto">
          <a:xfrm>
            <a:off x="611560" y="307491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79" name="Text Box 7"/>
          <p:cNvSpPr txBox="1">
            <a:spLocks noChangeArrowheads="1"/>
          </p:cNvSpPr>
          <p:nvPr/>
        </p:nvSpPr>
        <p:spPr bwMode="auto">
          <a:xfrm>
            <a:off x="1342424" y="3145929"/>
            <a:ext cx="13409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dirty="0">
                <a:solidFill>
                  <a:srgbClr val="000000"/>
                </a:solidFill>
              </a:rPr>
              <a:t>Scalar FP</a:t>
            </a:r>
          </a:p>
          <a:p>
            <a:pPr algn="ctr">
              <a:spcBef>
                <a:spcPct val="0"/>
              </a:spcBef>
              <a:buClrTx/>
              <a:buSzTx/>
              <a:buFontTx/>
              <a:buNone/>
            </a:pPr>
            <a:r>
              <a:rPr lang="en-US" altLang="en-US" sz="1300" b="1" spc="-70" dirty="0">
                <a:solidFill>
                  <a:srgbClr val="000000"/>
                </a:solidFill>
              </a:rPr>
              <a:t>extensions</a:t>
            </a:r>
          </a:p>
        </p:txBody>
      </p:sp>
      <p:sp>
        <p:nvSpPr>
          <p:cNvPr id="80" name="Oval 13"/>
          <p:cNvSpPr>
            <a:spLocks noChangeArrowheads="1"/>
          </p:cNvSpPr>
          <p:nvPr/>
        </p:nvSpPr>
        <p:spPr bwMode="auto">
          <a:xfrm>
            <a:off x="1920705" y="309860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81" name="Line 25"/>
          <p:cNvSpPr>
            <a:spLocks noChangeShapeType="1"/>
          </p:cNvSpPr>
          <p:nvPr/>
        </p:nvSpPr>
        <p:spPr bwMode="auto">
          <a:xfrm>
            <a:off x="1955312" y="292165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4" name="Right Brace 83"/>
          <p:cNvSpPr/>
          <p:nvPr/>
        </p:nvSpPr>
        <p:spPr bwMode="auto">
          <a:xfrm rot="5400000">
            <a:off x="3712343" y="1697655"/>
            <a:ext cx="225723" cy="5184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7" name="TextBox 86"/>
          <p:cNvSpPr txBox="1"/>
          <p:nvPr/>
        </p:nvSpPr>
        <p:spPr>
          <a:xfrm>
            <a:off x="2771800" y="4444212"/>
            <a:ext cx="2116284" cy="492443"/>
          </a:xfrm>
          <a:prstGeom prst="rect">
            <a:avLst/>
          </a:prstGeom>
          <a:noFill/>
        </p:spPr>
        <p:txBody>
          <a:bodyPr wrap="none" rtlCol="0">
            <a:spAutoFit/>
          </a:bodyPr>
          <a:lstStyle/>
          <a:p>
            <a:pPr algn="ctr"/>
            <a:r>
              <a:rPr lang="en-US" sz="1300"/>
              <a:t>Based on the</a:t>
            </a:r>
          </a:p>
          <a:p>
            <a:pPr algn="ctr"/>
            <a:r>
              <a:rPr lang="en-US" sz="1300"/>
              <a:t>secondary register set</a:t>
            </a:r>
          </a:p>
        </p:txBody>
      </p:sp>
      <p:sp>
        <p:nvSpPr>
          <p:cNvPr id="91" name="TextBox 90"/>
          <p:cNvSpPr txBox="1"/>
          <p:nvPr/>
        </p:nvSpPr>
        <p:spPr>
          <a:xfrm>
            <a:off x="1215676" y="3636733"/>
            <a:ext cx="1499128" cy="292388"/>
          </a:xfrm>
          <a:prstGeom prst="rect">
            <a:avLst/>
          </a:prstGeom>
          <a:noFill/>
        </p:spPr>
        <p:txBody>
          <a:bodyPr wrap="none" rtlCol="0">
            <a:spAutoFit/>
          </a:bodyPr>
          <a:lstStyle/>
          <a:p>
            <a:pPr lvl="0" algn="ctr">
              <a:spcAft>
                <a:spcPts val="200"/>
              </a:spcAft>
            </a:pPr>
            <a:r>
              <a:rPr lang="en-US" sz="1300" dirty="0">
                <a:solidFill>
                  <a:srgbClr val="000000"/>
                </a:solidFill>
              </a:rPr>
              <a:t>(</a:t>
            </a:r>
            <a:r>
              <a:rPr lang="en-US" sz="1300" dirty="0" err="1">
                <a:solidFill>
                  <a:srgbClr val="000000"/>
                </a:solidFill>
              </a:rPr>
              <a:t>coproc</a:t>
            </a:r>
            <a:r>
              <a:rPr lang="en-US" sz="1300" dirty="0">
                <a:solidFill>
                  <a:srgbClr val="000000"/>
                </a:solidFill>
              </a:rPr>
              <a:t>. based)</a:t>
            </a:r>
          </a:p>
        </p:txBody>
      </p:sp>
      <p:sp>
        <p:nvSpPr>
          <p:cNvPr id="92" name="TextBox 91"/>
          <p:cNvSpPr txBox="1"/>
          <p:nvPr/>
        </p:nvSpPr>
        <p:spPr>
          <a:xfrm>
            <a:off x="2780865" y="3636733"/>
            <a:ext cx="2239716" cy="518091"/>
          </a:xfrm>
          <a:prstGeom prst="rect">
            <a:avLst/>
          </a:prstGeom>
          <a:noFill/>
        </p:spPr>
        <p:txBody>
          <a:bodyPr wrap="none" rtlCol="0">
            <a:spAutoFit/>
          </a:bodyPr>
          <a:lstStyle/>
          <a:p>
            <a:pPr lvl="0" algn="ctr">
              <a:spcAft>
                <a:spcPts val="200"/>
              </a:spcAft>
            </a:pPr>
            <a:r>
              <a:rPr lang="en-US" sz="1300" dirty="0">
                <a:solidFill>
                  <a:srgbClr val="000000"/>
                </a:solidFill>
              </a:rPr>
              <a:t>(32-bit, </a:t>
            </a:r>
            <a:r>
              <a:rPr lang="en-US" sz="1300" dirty="0" err="1">
                <a:solidFill>
                  <a:srgbClr val="000000"/>
                </a:solidFill>
              </a:rPr>
              <a:t>coproc</a:t>
            </a:r>
            <a:r>
              <a:rPr lang="en-US" sz="1300" dirty="0">
                <a:solidFill>
                  <a:srgbClr val="000000"/>
                </a:solidFill>
              </a:rPr>
              <a:t>. based)</a:t>
            </a:r>
          </a:p>
          <a:p>
            <a:pPr lvl="0" algn="ctr">
              <a:spcAft>
                <a:spcPts val="200"/>
              </a:spcAft>
            </a:pPr>
            <a:r>
              <a:rPr lang="en-US" sz="1300" dirty="0">
                <a:solidFill>
                  <a:srgbClr val="000000"/>
                </a:solidFill>
              </a:rPr>
              <a:t>(Sequentially executed)</a:t>
            </a:r>
          </a:p>
        </p:txBody>
      </p:sp>
      <p:sp>
        <p:nvSpPr>
          <p:cNvPr id="8" name="Rounded Rectangle 7"/>
          <p:cNvSpPr/>
          <p:nvPr/>
        </p:nvSpPr>
        <p:spPr bwMode="auto">
          <a:xfrm>
            <a:off x="10513" y="1366347"/>
            <a:ext cx="9144000" cy="872092"/>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7" name="TextBox 96"/>
          <p:cNvSpPr txBox="1"/>
          <p:nvPr/>
        </p:nvSpPr>
        <p:spPr>
          <a:xfrm>
            <a:off x="19908" y="1376857"/>
            <a:ext cx="864061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Next the basic ISA was augmented by </a:t>
            </a:r>
            <a:r>
              <a:rPr lang="en-US" sz="1600" dirty="0">
                <a:solidFill>
                  <a:srgbClr val="0070C0"/>
                </a:solidFill>
              </a:rPr>
              <a:t>a </a:t>
            </a:r>
            <a:r>
              <a:rPr lang="en-US" sz="1600" dirty="0">
                <a:solidFill>
                  <a:srgbClr val="FF0000"/>
                </a:solidFill>
              </a:rPr>
              <a:t>secondary register set </a:t>
            </a:r>
            <a:r>
              <a:rPr lang="en-US" sz="1600" dirty="0"/>
              <a:t>and based on it</a:t>
            </a:r>
          </a:p>
          <a:p>
            <a:r>
              <a:rPr lang="en-US" sz="1600" dirty="0"/>
              <a:t>       </a:t>
            </a:r>
            <a:r>
              <a:rPr lang="en-US" sz="1600" dirty="0">
                <a:solidFill>
                  <a:srgbClr val="0070C0"/>
                </a:solidFill>
              </a:rPr>
              <a:t>scalar FP, vector FP (sequentially executed) and FX/FP SIMD instructions on</a:t>
            </a:r>
          </a:p>
          <a:p>
            <a:pPr>
              <a:spcAft>
                <a:spcPts val="600"/>
              </a:spcAft>
            </a:pPr>
            <a:r>
              <a:rPr lang="en-US" sz="1600" dirty="0">
                <a:solidFill>
                  <a:srgbClr val="0070C0"/>
                </a:solidFill>
              </a:rPr>
              <a:t>       64/128-bit data vectors </a:t>
            </a:r>
            <a:r>
              <a:rPr lang="en-US" sz="1600" dirty="0"/>
              <a:t>were introduced. </a:t>
            </a:r>
          </a:p>
        </p:txBody>
      </p:sp>
      <p:sp>
        <p:nvSpPr>
          <p:cNvPr id="99" name="Line 29"/>
          <p:cNvSpPr>
            <a:spLocks noChangeShapeType="1"/>
          </p:cNvSpPr>
          <p:nvPr/>
        </p:nvSpPr>
        <p:spPr bwMode="auto">
          <a:xfrm flipH="1">
            <a:off x="5755624" y="2937216"/>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0" name="Text Box 7"/>
          <p:cNvSpPr txBox="1">
            <a:spLocks noChangeArrowheads="1"/>
          </p:cNvSpPr>
          <p:nvPr/>
        </p:nvSpPr>
        <p:spPr bwMode="auto">
          <a:xfrm>
            <a:off x="4718066" y="3207349"/>
            <a:ext cx="21031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spc="-70" dirty="0">
                <a:solidFill>
                  <a:srgbClr val="000000"/>
                </a:solidFill>
              </a:rPr>
              <a:t> FX/FP SIMD</a:t>
            </a:r>
            <a:endParaRPr lang="en-US" altLang="en-US" sz="1300" b="1" spc="-70" dirty="0">
              <a:solidFill>
                <a:srgbClr val="000000"/>
              </a:solidFill>
            </a:endParaRPr>
          </a:p>
          <a:p>
            <a:pPr algn="ctr">
              <a:spcBef>
                <a:spcPct val="0"/>
              </a:spcBef>
              <a:buClrTx/>
              <a:buSzTx/>
              <a:buFontTx/>
              <a:buNone/>
            </a:pPr>
            <a:r>
              <a:rPr lang="hu-HU" altLang="en-US" sz="1300" b="1" spc="-70" dirty="0">
                <a:solidFill>
                  <a:srgbClr val="000000"/>
                </a:solidFill>
              </a:rPr>
              <a:t> </a:t>
            </a:r>
            <a:r>
              <a:rPr lang="hu-HU" altLang="en-US" sz="1300" b="1" spc="-70" dirty="0" err="1">
                <a:solidFill>
                  <a:srgbClr val="000000"/>
                </a:solidFill>
              </a:rPr>
              <a:t>extensions</a:t>
            </a:r>
            <a:endParaRPr lang="en-US" altLang="en-US" sz="1300" b="1" spc="-70" dirty="0">
              <a:solidFill>
                <a:srgbClr val="000000"/>
              </a:solidFill>
            </a:endParaRPr>
          </a:p>
        </p:txBody>
      </p:sp>
      <p:sp>
        <p:nvSpPr>
          <p:cNvPr id="101" name="Oval 100"/>
          <p:cNvSpPr>
            <a:spLocks noChangeArrowheads="1"/>
          </p:cNvSpPr>
          <p:nvPr/>
        </p:nvSpPr>
        <p:spPr bwMode="auto">
          <a:xfrm>
            <a:off x="5722401" y="3091179"/>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02" name="TextBox 101"/>
          <p:cNvSpPr txBox="1"/>
          <p:nvPr/>
        </p:nvSpPr>
        <p:spPr>
          <a:xfrm>
            <a:off x="5166700" y="3653401"/>
            <a:ext cx="2327881" cy="292388"/>
          </a:xfrm>
          <a:prstGeom prst="rect">
            <a:avLst/>
          </a:prstGeom>
          <a:noFill/>
        </p:spPr>
        <p:txBody>
          <a:bodyPr wrap="none" rtlCol="0">
            <a:spAutoFit/>
          </a:bodyPr>
          <a:lstStyle/>
          <a:p>
            <a:r>
              <a:rPr lang="en-US" sz="1300" dirty="0"/>
              <a:t>(64/128-bit, proc. based)</a:t>
            </a:r>
          </a:p>
        </p:txBody>
      </p:sp>
      <p:sp>
        <p:nvSpPr>
          <p:cNvPr id="103" name="TextBox 102"/>
          <p:cNvSpPr txBox="1"/>
          <p:nvPr/>
        </p:nvSpPr>
        <p:spPr>
          <a:xfrm>
            <a:off x="5323442" y="3869425"/>
            <a:ext cx="1052101" cy="292388"/>
          </a:xfrm>
          <a:prstGeom prst="rect">
            <a:avLst/>
          </a:prstGeom>
          <a:noFill/>
        </p:spPr>
        <p:txBody>
          <a:bodyPr wrap="square" rtlCol="0">
            <a:spAutoFit/>
          </a:bodyPr>
          <a:lstStyle/>
          <a:p>
            <a:r>
              <a:rPr lang="en-US" sz="1300" dirty="0"/>
              <a:t>(Neon)</a:t>
            </a:r>
          </a:p>
        </p:txBody>
      </p:sp>
    </p:spTree>
    <p:extLst>
      <p:ext uri="{BB962C8B-B14F-4D97-AF65-F5344CB8AC3E}">
        <p14:creationId xmlns:p14="http://schemas.microsoft.com/office/powerpoint/2010/main" val="11174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(14)</a:t>
            </a:r>
            <a:endParaRPr lang="en-US" sz="1700" dirty="0"/>
          </a:p>
        </p:txBody>
      </p:sp>
      <p:sp>
        <p:nvSpPr>
          <p:cNvPr id="3" name="TextBox 2"/>
          <p:cNvSpPr txBox="1"/>
          <p:nvPr/>
        </p:nvSpPr>
        <p:spPr>
          <a:xfrm>
            <a:off x="71438" y="449672"/>
            <a:ext cx="5048754" cy="338554"/>
          </a:xfrm>
          <a:prstGeom prst="rect">
            <a:avLst/>
          </a:prstGeom>
          <a:noFill/>
        </p:spPr>
        <p:txBody>
          <a:bodyPr wrap="none" rtlCol="0">
            <a:spAutoFit/>
          </a:bodyPr>
          <a:lstStyle/>
          <a:p>
            <a:r>
              <a:rPr lang="en-US" sz="1600" dirty="0">
                <a:solidFill>
                  <a:srgbClr val="FF0000"/>
                </a:solidFill>
              </a:rPr>
              <a:t>Remark to sequentially executed FP processing</a:t>
            </a:r>
          </a:p>
        </p:txBody>
      </p:sp>
      <p:sp>
        <p:nvSpPr>
          <p:cNvPr id="4" name="TextBox 3"/>
          <p:cNvSpPr txBox="1"/>
          <p:nvPr/>
        </p:nvSpPr>
        <p:spPr>
          <a:xfrm>
            <a:off x="174171" y="795408"/>
            <a:ext cx="9070945" cy="1400383"/>
          </a:xfrm>
          <a:prstGeom prst="rect">
            <a:avLst/>
          </a:prstGeom>
          <a:noFill/>
        </p:spPr>
        <p:txBody>
          <a:bodyPr wrap="none" rtlCol="0">
            <a:spAutoFit/>
          </a:bodyPr>
          <a:lstStyle/>
          <a:p>
            <a:r>
              <a:rPr lang="en-US" sz="1600" dirty="0"/>
              <a:t>ARM introduced in their ISA extension </a:t>
            </a:r>
            <a:r>
              <a:rPr lang="en-US" sz="1600" dirty="0">
                <a:solidFill>
                  <a:srgbClr val="FF0000"/>
                </a:solidFill>
              </a:rPr>
              <a:t>sequentially executed FP vector processing</a:t>
            </a:r>
          </a:p>
          <a:p>
            <a:r>
              <a:rPr lang="en-US" sz="1600" dirty="0">
                <a:solidFill>
                  <a:srgbClr val="0070C0"/>
                </a:solidFill>
              </a:rPr>
              <a:t>  by the FP coprocessor </a:t>
            </a:r>
            <a:r>
              <a:rPr lang="en-US" sz="1600" dirty="0"/>
              <a:t>such that the coprocessor executed operations on up to 8</a:t>
            </a:r>
          </a:p>
          <a:p>
            <a:pPr>
              <a:spcAft>
                <a:spcPts val="600"/>
              </a:spcAft>
            </a:pPr>
            <a:r>
              <a:rPr lang="en-US" sz="1600" dirty="0"/>
              <a:t>  </a:t>
            </a:r>
            <a:r>
              <a:rPr lang="en-US" sz="1600" spc="-40" dirty="0"/>
              <a:t>elements of two data vectors, held in coprocessor registers, one after another, </a:t>
            </a:r>
            <a:r>
              <a:rPr lang="en-US" sz="1600" dirty="0">
                <a:solidFill>
                  <a:srgbClr val="0070C0"/>
                </a:solidFill>
              </a:rPr>
              <a:t>in a loop</a:t>
            </a:r>
            <a:r>
              <a:rPr lang="en-US" sz="1600" dirty="0"/>
              <a:t>.</a:t>
            </a:r>
          </a:p>
          <a:p>
            <a:r>
              <a:rPr lang="en-US" sz="1600" dirty="0"/>
              <a:t>This is in contrast to SIMD processing, when the operations are executed in parallel</a:t>
            </a:r>
          </a:p>
          <a:p>
            <a:r>
              <a:rPr lang="en-US" sz="1600" dirty="0"/>
              <a:t>  on all elements of the vectors held in the register space.</a:t>
            </a:r>
          </a:p>
        </p:txBody>
      </p:sp>
    </p:spTree>
    <p:extLst>
      <p:ext uri="{BB962C8B-B14F-4D97-AF65-F5344CB8AC3E}">
        <p14:creationId xmlns:p14="http://schemas.microsoft.com/office/powerpoint/2010/main" val="219601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03548" y="1879322"/>
            <a:ext cx="81360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a:solidFill>
                  <a:srgbClr val="FFFFFF"/>
                </a:solidFill>
              </a:rPr>
              <a:t>1</a:t>
            </a:r>
            <a:r>
              <a:rPr lang="hu-HU" sz="1900">
                <a:solidFill>
                  <a:srgbClr val="FFFFFF"/>
                </a:solidFill>
              </a:rPr>
              <a:t>.</a:t>
            </a:r>
            <a:r>
              <a:rPr lang="en-US" sz="1900">
                <a:solidFill>
                  <a:srgbClr val="FFFFFF"/>
                </a:solidFill>
              </a:rPr>
              <a:t> I</a:t>
            </a:r>
            <a:r>
              <a:rPr lang="hu-HU" sz="1900">
                <a:solidFill>
                  <a:srgbClr val="FFFFFF"/>
                </a:solidFill>
              </a:rPr>
              <a:t>ntroduction to ARM</a:t>
            </a:r>
            <a:r>
              <a:rPr lang="en-US" sz="1900">
                <a:solidFill>
                  <a:srgbClr val="FFFFFF"/>
                </a:solidFill>
              </a:rPr>
              <a:t> </a:t>
            </a:r>
            <a:endParaRPr lang="hu-HU" sz="1900">
              <a:solidFill>
                <a:srgbClr val="FFFFFF"/>
              </a:solidFill>
            </a:endParaRPr>
          </a:p>
        </p:txBody>
      </p:sp>
    </p:spTree>
    <p:extLst>
      <p:ext uri="{BB962C8B-B14F-4D97-AF65-F5344CB8AC3E}">
        <p14:creationId xmlns:p14="http://schemas.microsoft.com/office/powerpoint/2010/main" val="11325832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(15)</a:t>
            </a:r>
            <a:endParaRPr lang="en-US" dirty="0"/>
          </a:p>
        </p:txBody>
      </p:sp>
      <p:sp>
        <p:nvSpPr>
          <p:cNvPr id="33" name="TextBox 32"/>
          <p:cNvSpPr txBox="1"/>
          <p:nvPr/>
        </p:nvSpPr>
        <p:spPr>
          <a:xfrm>
            <a:off x="103988" y="440668"/>
            <a:ext cx="9327592" cy="369332"/>
          </a:xfrm>
          <a:prstGeom prst="rect">
            <a:avLst/>
          </a:prstGeom>
          <a:noFill/>
        </p:spPr>
        <p:txBody>
          <a:bodyPr wrap="square" rtlCol="0">
            <a:spAutoFit/>
          </a:bodyPr>
          <a:lstStyle/>
          <a:p>
            <a:pPr>
              <a:spcBef>
                <a:spcPct val="0"/>
              </a:spcBef>
              <a:buClrTx/>
              <a:buSzTx/>
              <a:buFontTx/>
              <a:buNone/>
            </a:pPr>
            <a:r>
              <a:rPr lang="en-US" altLang="en-US" spc="-50" dirty="0">
                <a:solidFill>
                  <a:schemeClr val="accent6"/>
                </a:solidFill>
              </a:rPr>
              <a:t>Overview of ARM’s</a:t>
            </a:r>
            <a:r>
              <a:rPr lang="hu-HU" altLang="en-US" spc="-50" dirty="0">
                <a:solidFill>
                  <a:schemeClr val="accent6"/>
                </a:solidFill>
              </a:rPr>
              <a:t> ISA </a:t>
            </a:r>
            <a:r>
              <a:rPr lang="hu-HU" altLang="en-US" spc="-50" dirty="0" err="1">
                <a:solidFill>
                  <a:schemeClr val="accent6"/>
                </a:solidFill>
              </a:rPr>
              <a:t>extensions</a:t>
            </a:r>
            <a:r>
              <a:rPr lang="en-US" altLang="en-US" spc="-50" dirty="0">
                <a:solidFill>
                  <a:schemeClr val="accent6"/>
                </a:solidFill>
              </a:rPr>
              <a:t> declared to enhance compute capabilities</a:t>
            </a:r>
            <a:r>
              <a:rPr lang="hu-HU" altLang="en-US" spc="-50" dirty="0">
                <a:solidFill>
                  <a:schemeClr val="accent6"/>
                </a:solidFill>
              </a:rPr>
              <a:t> </a:t>
            </a:r>
            <a:r>
              <a:rPr lang="en-US" altLang="en-US" spc="-50" dirty="0">
                <a:solidFill>
                  <a:schemeClr val="accent6"/>
                </a:solidFill>
              </a:rPr>
              <a:t>-3</a:t>
            </a:r>
          </a:p>
        </p:txBody>
      </p:sp>
      <p:sp>
        <p:nvSpPr>
          <p:cNvPr id="8" name="Rounded Rectangle 7"/>
          <p:cNvSpPr/>
          <p:nvPr/>
        </p:nvSpPr>
        <p:spPr bwMode="auto">
          <a:xfrm>
            <a:off x="-18510" y="1333148"/>
            <a:ext cx="9162510" cy="660015"/>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8" name="TextBox 97"/>
          <p:cNvSpPr txBox="1"/>
          <p:nvPr/>
        </p:nvSpPr>
        <p:spPr>
          <a:xfrm>
            <a:off x="304657" y="1366348"/>
            <a:ext cx="8790265" cy="584775"/>
          </a:xfrm>
          <a:prstGeom prst="rect">
            <a:avLst/>
          </a:prstGeom>
          <a:noFill/>
        </p:spPr>
        <p:txBody>
          <a:bodyPr wrap="square" rtlCol="0">
            <a:spAutoFit/>
          </a:bodyPr>
          <a:lstStyle/>
          <a:p>
            <a:pPr marL="285750" indent="-285750">
              <a:buFont typeface="Arial" panose="020B0604020202020204" pitchFamily="34" charset="0"/>
              <a:buChar char="•"/>
            </a:pPr>
            <a:r>
              <a:rPr lang="en-US" sz="1600" spc="-80" dirty="0"/>
              <a:t>Finally, based on the </a:t>
            </a:r>
            <a:r>
              <a:rPr lang="en-US" sz="1600" spc="-80" dirty="0">
                <a:solidFill>
                  <a:srgbClr val="FF0000"/>
                </a:solidFill>
              </a:rPr>
              <a:t>SVE register set</a:t>
            </a:r>
            <a:r>
              <a:rPr lang="en-US" sz="1600" spc="-80" dirty="0"/>
              <a:t> the </a:t>
            </a:r>
            <a:r>
              <a:rPr lang="en-US" sz="1600" spc="-80" dirty="0">
                <a:solidFill>
                  <a:srgbClr val="0070C0"/>
                </a:solidFill>
              </a:rPr>
              <a:t>very long FX/FP SIMD extensions </a:t>
            </a:r>
            <a:r>
              <a:rPr lang="en-US" sz="1600" spc="-80" dirty="0"/>
              <a:t>were added</a:t>
            </a:r>
            <a:r>
              <a:rPr lang="en-US" sz="1600" spc="-80" dirty="0">
                <a:solidFill>
                  <a:srgbClr val="0070C0"/>
                </a:solidFill>
              </a:rPr>
              <a:t>,</a:t>
            </a:r>
          </a:p>
          <a:p>
            <a:pPr>
              <a:spcAft>
                <a:spcPts val="1200"/>
              </a:spcAft>
            </a:pPr>
            <a:r>
              <a:rPr lang="en-US" sz="1600" spc="-80" dirty="0"/>
              <a:t>        that can operate on </a:t>
            </a:r>
            <a:r>
              <a:rPr lang="en-US" sz="1600" spc="-80" dirty="0">
                <a:solidFill>
                  <a:srgbClr val="0070C0"/>
                </a:solidFill>
              </a:rPr>
              <a:t>128-2048 bit wide data vectors, </a:t>
            </a:r>
            <a:r>
              <a:rPr lang="en-US" sz="1600" spc="-80" dirty="0"/>
              <a:t>as</a:t>
            </a:r>
            <a:r>
              <a:rPr lang="en-US" sz="1600" dirty="0"/>
              <a:t> indicated below.</a:t>
            </a:r>
          </a:p>
        </p:txBody>
      </p:sp>
      <p:sp>
        <p:nvSpPr>
          <p:cNvPr id="12" name="Rounded Rectangle 11"/>
          <p:cNvSpPr/>
          <p:nvPr/>
        </p:nvSpPr>
        <p:spPr bwMode="auto">
          <a:xfrm>
            <a:off x="30419" y="2049249"/>
            <a:ext cx="9144000" cy="2722447"/>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01" name="Text Box 16"/>
          <p:cNvSpPr txBox="1">
            <a:spLocks noChangeArrowheads="1"/>
          </p:cNvSpPr>
          <p:nvPr/>
        </p:nvSpPr>
        <p:spPr bwMode="auto">
          <a:xfrm>
            <a:off x="1569131" y="2101799"/>
            <a:ext cx="63818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a:solidFill>
                  <a:srgbClr val="000000"/>
                </a:solidFill>
              </a:rPr>
              <a:t>ARM’s</a:t>
            </a:r>
            <a:r>
              <a:rPr lang="hu-HU" altLang="en-US" sz="1300" b="1">
                <a:solidFill>
                  <a:srgbClr val="000000"/>
                </a:solidFill>
              </a:rPr>
              <a:t> ISA </a:t>
            </a:r>
            <a:r>
              <a:rPr lang="hu-HU" altLang="en-US" sz="1300" b="1" err="1">
                <a:solidFill>
                  <a:srgbClr val="000000"/>
                </a:solidFill>
              </a:rPr>
              <a:t>extensions</a:t>
            </a:r>
            <a:r>
              <a:rPr lang="en-US" altLang="en-US" sz="1300" b="1">
                <a:solidFill>
                  <a:srgbClr val="000000"/>
                </a:solidFill>
              </a:rPr>
              <a:t> introduced to enhance compute capabilities</a:t>
            </a:r>
            <a:r>
              <a:rPr lang="hu-HU" altLang="en-US" sz="1300" b="1">
                <a:solidFill>
                  <a:srgbClr val="000000"/>
                </a:solidFill>
              </a:rPr>
              <a:t> </a:t>
            </a:r>
            <a:endParaRPr lang="en-US" altLang="en-US" sz="1300" b="1">
              <a:solidFill>
                <a:srgbClr val="000000"/>
              </a:solidFill>
            </a:endParaRPr>
          </a:p>
        </p:txBody>
      </p:sp>
      <p:sp>
        <p:nvSpPr>
          <p:cNvPr id="102" name="Line 17"/>
          <p:cNvSpPr>
            <a:spLocks noChangeShapeType="1"/>
          </p:cNvSpPr>
          <p:nvPr/>
        </p:nvSpPr>
        <p:spPr bwMode="auto">
          <a:xfrm flipV="1">
            <a:off x="656565" y="2670314"/>
            <a:ext cx="72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3" name="Line 22"/>
          <p:cNvSpPr>
            <a:spLocks noChangeShapeType="1"/>
          </p:cNvSpPr>
          <p:nvPr/>
        </p:nvSpPr>
        <p:spPr bwMode="auto">
          <a:xfrm>
            <a:off x="4569308" y="2415578"/>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4" name="Line 25"/>
          <p:cNvSpPr>
            <a:spLocks noChangeShapeType="1"/>
          </p:cNvSpPr>
          <p:nvPr/>
        </p:nvSpPr>
        <p:spPr bwMode="auto">
          <a:xfrm>
            <a:off x="652379" y="2670314"/>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5" name="Line 29"/>
          <p:cNvSpPr>
            <a:spLocks noChangeShapeType="1"/>
          </p:cNvSpPr>
          <p:nvPr/>
        </p:nvSpPr>
        <p:spPr bwMode="auto">
          <a:xfrm flipH="1">
            <a:off x="5661034" y="2663942"/>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7" name="Oval 13"/>
          <p:cNvSpPr>
            <a:spLocks noChangeArrowheads="1"/>
          </p:cNvSpPr>
          <p:nvPr/>
        </p:nvSpPr>
        <p:spPr bwMode="auto">
          <a:xfrm>
            <a:off x="3711451" y="284655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08" name="Line 25"/>
          <p:cNvSpPr>
            <a:spLocks noChangeShapeType="1"/>
          </p:cNvSpPr>
          <p:nvPr/>
        </p:nvSpPr>
        <p:spPr bwMode="auto">
          <a:xfrm>
            <a:off x="3744323" y="2675144"/>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0" name="Oval 13"/>
          <p:cNvSpPr>
            <a:spLocks noChangeArrowheads="1"/>
          </p:cNvSpPr>
          <p:nvPr/>
        </p:nvSpPr>
        <p:spPr bwMode="auto">
          <a:xfrm>
            <a:off x="611560" y="282266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11" name="Oval 110"/>
          <p:cNvSpPr>
            <a:spLocks noChangeArrowheads="1"/>
          </p:cNvSpPr>
          <p:nvPr/>
        </p:nvSpPr>
        <p:spPr bwMode="auto">
          <a:xfrm>
            <a:off x="5627811" y="2817905"/>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13" name="Oval 13"/>
          <p:cNvSpPr>
            <a:spLocks noChangeArrowheads="1"/>
          </p:cNvSpPr>
          <p:nvPr/>
        </p:nvSpPr>
        <p:spPr bwMode="auto">
          <a:xfrm>
            <a:off x="1920705" y="284635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14" name="Line 25"/>
          <p:cNvSpPr>
            <a:spLocks noChangeShapeType="1"/>
          </p:cNvSpPr>
          <p:nvPr/>
        </p:nvSpPr>
        <p:spPr bwMode="auto">
          <a:xfrm>
            <a:off x="1955312" y="26694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5" name="Text Box 7"/>
          <p:cNvSpPr txBox="1">
            <a:spLocks noChangeArrowheads="1"/>
          </p:cNvSpPr>
          <p:nvPr/>
        </p:nvSpPr>
        <p:spPr bwMode="auto">
          <a:xfrm>
            <a:off x="6864919" y="2931511"/>
            <a:ext cx="21672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Very long</a:t>
            </a:r>
            <a:r>
              <a:rPr lang="hu-HU" altLang="en-US" sz="1300" b="1" spc="-70">
                <a:solidFill>
                  <a:srgbClr val="000000"/>
                </a:solidFill>
              </a:rPr>
              <a:t> FX/FP SIMD</a:t>
            </a:r>
            <a:endParaRPr lang="en-US" altLang="en-US" sz="1300" b="1" spc="-70">
              <a:solidFill>
                <a:srgbClr val="000000"/>
              </a:solidFill>
            </a:endParaRPr>
          </a:p>
          <a:p>
            <a:pPr algn="ctr">
              <a:spcBef>
                <a:spcPct val="0"/>
              </a:spcBef>
              <a:buClrTx/>
              <a:buSzTx/>
              <a:buFontTx/>
              <a:buNone/>
            </a:pPr>
            <a:r>
              <a:rPr lang="hu-HU" altLang="en-US" sz="1300" b="1" spc="-70">
                <a:solidFill>
                  <a:srgbClr val="000000"/>
                </a:solidFill>
              </a:rPr>
              <a:t> </a:t>
            </a:r>
            <a:r>
              <a:rPr lang="hu-HU" altLang="en-US" sz="1300" b="1" spc="-70" err="1">
                <a:solidFill>
                  <a:srgbClr val="000000"/>
                </a:solidFill>
              </a:rPr>
              <a:t>extensions</a:t>
            </a:r>
            <a:endParaRPr lang="en-US" altLang="en-US" sz="1300" b="1" spc="-70">
              <a:solidFill>
                <a:srgbClr val="000000"/>
              </a:solidFill>
            </a:endParaRPr>
          </a:p>
        </p:txBody>
      </p:sp>
      <p:sp>
        <p:nvSpPr>
          <p:cNvPr id="118" name="Right Brace 117"/>
          <p:cNvSpPr/>
          <p:nvPr/>
        </p:nvSpPr>
        <p:spPr bwMode="auto">
          <a:xfrm rot="5400000">
            <a:off x="7672634" y="2795405"/>
            <a:ext cx="225723" cy="2484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21" name="TextBox 120"/>
          <p:cNvSpPr txBox="1"/>
          <p:nvPr/>
        </p:nvSpPr>
        <p:spPr>
          <a:xfrm>
            <a:off x="7024787" y="4191962"/>
            <a:ext cx="1531188" cy="492443"/>
          </a:xfrm>
          <a:prstGeom prst="rect">
            <a:avLst/>
          </a:prstGeom>
          <a:noFill/>
        </p:spPr>
        <p:txBody>
          <a:bodyPr wrap="none" rtlCol="0">
            <a:spAutoFit/>
          </a:bodyPr>
          <a:lstStyle/>
          <a:p>
            <a:pPr algn="ctr"/>
            <a:r>
              <a:rPr lang="en-US" sz="1300"/>
              <a:t>Based on the</a:t>
            </a:r>
          </a:p>
          <a:p>
            <a:pPr algn="ctr"/>
            <a:r>
              <a:rPr lang="en-US" sz="1300"/>
              <a:t>SVE register set</a:t>
            </a:r>
          </a:p>
        </p:txBody>
      </p:sp>
      <p:sp>
        <p:nvSpPr>
          <p:cNvPr id="122" name="Line 29"/>
          <p:cNvSpPr>
            <a:spLocks noChangeShapeType="1"/>
          </p:cNvSpPr>
          <p:nvPr/>
        </p:nvSpPr>
        <p:spPr bwMode="auto">
          <a:xfrm flipH="1">
            <a:off x="7937958" y="268686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23" name="Oval 122"/>
          <p:cNvSpPr>
            <a:spLocks noChangeArrowheads="1"/>
          </p:cNvSpPr>
          <p:nvPr/>
        </p:nvSpPr>
        <p:spPr bwMode="auto">
          <a:xfrm>
            <a:off x="7902370" y="2840827"/>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27" name="TextBox 126"/>
          <p:cNvSpPr txBox="1"/>
          <p:nvPr/>
        </p:nvSpPr>
        <p:spPr>
          <a:xfrm>
            <a:off x="7128284" y="3384483"/>
            <a:ext cx="1443024" cy="292388"/>
          </a:xfrm>
          <a:prstGeom prst="rect">
            <a:avLst/>
          </a:prstGeom>
          <a:noFill/>
        </p:spPr>
        <p:txBody>
          <a:bodyPr wrap="none" rtlCol="0">
            <a:spAutoFit/>
          </a:bodyPr>
          <a:lstStyle/>
          <a:p>
            <a:r>
              <a:rPr lang="en-US" sz="1300" dirty="0"/>
              <a:t>(128-2048-bit)</a:t>
            </a:r>
          </a:p>
        </p:txBody>
      </p:sp>
      <p:sp>
        <p:nvSpPr>
          <p:cNvPr id="129" name="TextBox 128"/>
          <p:cNvSpPr txBox="1"/>
          <p:nvPr/>
        </p:nvSpPr>
        <p:spPr>
          <a:xfrm>
            <a:off x="7264315" y="3611017"/>
            <a:ext cx="1346103" cy="292388"/>
          </a:xfrm>
          <a:prstGeom prst="rect">
            <a:avLst/>
          </a:prstGeom>
          <a:noFill/>
        </p:spPr>
        <p:txBody>
          <a:bodyPr wrap="square" rtlCol="0">
            <a:spAutoFit/>
          </a:bodyPr>
          <a:lstStyle/>
          <a:p>
            <a:r>
              <a:rPr lang="en-US" sz="1300"/>
              <a:t>(SVE/SVE2)</a:t>
            </a:r>
          </a:p>
        </p:txBody>
      </p:sp>
    </p:spTree>
    <p:extLst>
      <p:ext uri="{BB962C8B-B14F-4D97-AF65-F5344CB8AC3E}">
        <p14:creationId xmlns:p14="http://schemas.microsoft.com/office/powerpoint/2010/main" val="232520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(15b)</a:t>
            </a:r>
            <a:endParaRPr lang="en-US" dirty="0"/>
          </a:p>
        </p:txBody>
      </p:sp>
      <p:sp>
        <p:nvSpPr>
          <p:cNvPr id="33" name="TextBox 32"/>
          <p:cNvSpPr txBox="1"/>
          <p:nvPr/>
        </p:nvSpPr>
        <p:spPr>
          <a:xfrm>
            <a:off x="103988" y="440668"/>
            <a:ext cx="9327592" cy="369332"/>
          </a:xfrm>
          <a:prstGeom prst="rect">
            <a:avLst/>
          </a:prstGeom>
          <a:noFill/>
        </p:spPr>
        <p:txBody>
          <a:bodyPr wrap="square" rtlCol="0">
            <a:spAutoFit/>
          </a:bodyPr>
          <a:lstStyle/>
          <a:p>
            <a:pPr>
              <a:spcBef>
                <a:spcPct val="0"/>
              </a:spcBef>
              <a:buClrTx/>
              <a:buSzTx/>
              <a:buFontTx/>
              <a:buNone/>
            </a:pPr>
            <a:r>
              <a:rPr lang="en-US" altLang="en-US" spc="-50" dirty="0">
                <a:solidFill>
                  <a:schemeClr val="accent6"/>
                </a:solidFill>
              </a:rPr>
              <a:t>Summing up ARM’s</a:t>
            </a:r>
            <a:r>
              <a:rPr lang="hu-HU" altLang="en-US" spc="-50" dirty="0">
                <a:solidFill>
                  <a:schemeClr val="accent6"/>
                </a:solidFill>
              </a:rPr>
              <a:t> ISA </a:t>
            </a:r>
            <a:r>
              <a:rPr lang="hu-HU" altLang="en-US" spc="-50" dirty="0" err="1">
                <a:solidFill>
                  <a:schemeClr val="accent6"/>
                </a:solidFill>
              </a:rPr>
              <a:t>extensions</a:t>
            </a:r>
            <a:r>
              <a:rPr lang="en-US" altLang="en-US" spc="-50" dirty="0">
                <a:solidFill>
                  <a:schemeClr val="accent6"/>
                </a:solidFill>
              </a:rPr>
              <a:t> declared to enhance compute capabilities</a:t>
            </a:r>
            <a:r>
              <a:rPr lang="hu-HU" altLang="en-US" spc="-50" dirty="0">
                <a:solidFill>
                  <a:schemeClr val="accent6"/>
                </a:solidFill>
              </a:rPr>
              <a:t> </a:t>
            </a:r>
            <a:r>
              <a:rPr lang="en-US" altLang="en-US" spc="-50" dirty="0">
                <a:solidFill>
                  <a:schemeClr val="accent6"/>
                </a:solidFill>
              </a:rPr>
              <a:t>-4</a:t>
            </a:r>
          </a:p>
        </p:txBody>
      </p:sp>
      <p:sp>
        <p:nvSpPr>
          <p:cNvPr id="12" name="Rounded Rectangle 11"/>
          <p:cNvSpPr/>
          <p:nvPr/>
        </p:nvSpPr>
        <p:spPr bwMode="auto">
          <a:xfrm>
            <a:off x="30419" y="1324033"/>
            <a:ext cx="9144000" cy="2722447"/>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00" name="Text Box 7"/>
          <p:cNvSpPr txBox="1">
            <a:spLocks noChangeArrowheads="1"/>
          </p:cNvSpPr>
          <p:nvPr/>
        </p:nvSpPr>
        <p:spPr bwMode="auto">
          <a:xfrm>
            <a:off x="-167000" y="2178027"/>
            <a:ext cx="15401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FX SIMD </a:t>
            </a:r>
          </a:p>
          <a:p>
            <a:pPr algn="ctr">
              <a:spcBef>
                <a:spcPct val="0"/>
              </a:spcBef>
              <a:buClrTx/>
              <a:buSzTx/>
              <a:buFontTx/>
              <a:buNone/>
            </a:pPr>
            <a:r>
              <a:rPr lang="en-US" altLang="en-US" sz="1300" b="1" spc="-70">
                <a:solidFill>
                  <a:srgbClr val="000000"/>
                </a:solidFill>
              </a:rPr>
              <a:t>extensions</a:t>
            </a:r>
          </a:p>
        </p:txBody>
      </p:sp>
      <p:sp>
        <p:nvSpPr>
          <p:cNvPr id="101" name="Text Box 16"/>
          <p:cNvSpPr txBox="1">
            <a:spLocks noChangeArrowheads="1"/>
          </p:cNvSpPr>
          <p:nvPr/>
        </p:nvSpPr>
        <p:spPr bwMode="auto">
          <a:xfrm>
            <a:off x="1569131" y="1376583"/>
            <a:ext cx="63818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a:solidFill>
                  <a:srgbClr val="000000"/>
                </a:solidFill>
              </a:rPr>
              <a:t>ARM’s</a:t>
            </a:r>
            <a:r>
              <a:rPr lang="hu-HU" altLang="en-US" sz="1300" b="1">
                <a:solidFill>
                  <a:srgbClr val="000000"/>
                </a:solidFill>
              </a:rPr>
              <a:t> ISA </a:t>
            </a:r>
            <a:r>
              <a:rPr lang="hu-HU" altLang="en-US" sz="1300" b="1" err="1">
                <a:solidFill>
                  <a:srgbClr val="000000"/>
                </a:solidFill>
              </a:rPr>
              <a:t>extensions</a:t>
            </a:r>
            <a:r>
              <a:rPr lang="en-US" altLang="en-US" sz="1300" b="1">
                <a:solidFill>
                  <a:srgbClr val="000000"/>
                </a:solidFill>
              </a:rPr>
              <a:t> introduced to enhance compute capabilities</a:t>
            </a:r>
            <a:r>
              <a:rPr lang="hu-HU" altLang="en-US" sz="1300" b="1">
                <a:solidFill>
                  <a:srgbClr val="000000"/>
                </a:solidFill>
              </a:rPr>
              <a:t> </a:t>
            </a:r>
            <a:endParaRPr lang="en-US" altLang="en-US" sz="1300" b="1">
              <a:solidFill>
                <a:srgbClr val="000000"/>
              </a:solidFill>
            </a:endParaRPr>
          </a:p>
        </p:txBody>
      </p:sp>
      <p:sp>
        <p:nvSpPr>
          <p:cNvPr id="102" name="Line 17"/>
          <p:cNvSpPr>
            <a:spLocks noChangeShapeType="1"/>
          </p:cNvSpPr>
          <p:nvPr/>
        </p:nvSpPr>
        <p:spPr bwMode="auto">
          <a:xfrm flipV="1">
            <a:off x="656565" y="1945098"/>
            <a:ext cx="72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3" name="Line 22"/>
          <p:cNvSpPr>
            <a:spLocks noChangeShapeType="1"/>
          </p:cNvSpPr>
          <p:nvPr/>
        </p:nvSpPr>
        <p:spPr bwMode="auto">
          <a:xfrm>
            <a:off x="4569308" y="1690362"/>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4" name="Line 25"/>
          <p:cNvSpPr>
            <a:spLocks noChangeShapeType="1"/>
          </p:cNvSpPr>
          <p:nvPr/>
        </p:nvSpPr>
        <p:spPr bwMode="auto">
          <a:xfrm>
            <a:off x="652379" y="1945098"/>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5" name="Line 29"/>
          <p:cNvSpPr>
            <a:spLocks noChangeShapeType="1"/>
          </p:cNvSpPr>
          <p:nvPr/>
        </p:nvSpPr>
        <p:spPr bwMode="auto">
          <a:xfrm flipH="1">
            <a:off x="5661034" y="1938726"/>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6" name="Text Box 7"/>
          <p:cNvSpPr txBox="1">
            <a:spLocks noChangeArrowheads="1"/>
          </p:cNvSpPr>
          <p:nvPr/>
        </p:nvSpPr>
        <p:spPr bwMode="auto">
          <a:xfrm>
            <a:off x="3080022" y="2179749"/>
            <a:ext cx="1378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dirty="0">
                <a:solidFill>
                  <a:srgbClr val="000000"/>
                </a:solidFill>
              </a:rPr>
              <a:t>Vector FP</a:t>
            </a:r>
          </a:p>
          <a:p>
            <a:pPr algn="ctr">
              <a:spcBef>
                <a:spcPct val="0"/>
              </a:spcBef>
              <a:buClrTx/>
              <a:buSzTx/>
              <a:buFontTx/>
              <a:buNone/>
            </a:pPr>
            <a:r>
              <a:rPr lang="en-US" altLang="en-US" sz="1300" b="1" spc="-70" dirty="0">
                <a:solidFill>
                  <a:srgbClr val="000000"/>
                </a:solidFill>
              </a:rPr>
              <a:t> extension</a:t>
            </a:r>
          </a:p>
        </p:txBody>
      </p:sp>
      <p:sp>
        <p:nvSpPr>
          <p:cNvPr id="107" name="Oval 13"/>
          <p:cNvSpPr>
            <a:spLocks noChangeArrowheads="1"/>
          </p:cNvSpPr>
          <p:nvPr/>
        </p:nvSpPr>
        <p:spPr bwMode="auto">
          <a:xfrm>
            <a:off x="3711451" y="212134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08" name="Line 25"/>
          <p:cNvSpPr>
            <a:spLocks noChangeShapeType="1"/>
          </p:cNvSpPr>
          <p:nvPr/>
        </p:nvSpPr>
        <p:spPr bwMode="auto">
          <a:xfrm>
            <a:off x="3744323" y="1949928"/>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9" name="Text Box 7"/>
          <p:cNvSpPr txBox="1">
            <a:spLocks noChangeArrowheads="1"/>
          </p:cNvSpPr>
          <p:nvPr/>
        </p:nvSpPr>
        <p:spPr bwMode="auto">
          <a:xfrm>
            <a:off x="4623476" y="2208859"/>
            <a:ext cx="21031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spc="-70" dirty="0">
                <a:solidFill>
                  <a:srgbClr val="000000"/>
                </a:solidFill>
              </a:rPr>
              <a:t> FX/FP SIMD</a:t>
            </a:r>
            <a:endParaRPr lang="en-US" altLang="en-US" sz="1300" b="1" spc="-70" dirty="0">
              <a:solidFill>
                <a:srgbClr val="000000"/>
              </a:solidFill>
            </a:endParaRPr>
          </a:p>
          <a:p>
            <a:pPr algn="ctr">
              <a:spcBef>
                <a:spcPct val="0"/>
              </a:spcBef>
              <a:buClrTx/>
              <a:buSzTx/>
              <a:buFontTx/>
              <a:buNone/>
            </a:pPr>
            <a:r>
              <a:rPr lang="hu-HU" altLang="en-US" sz="1300" b="1" spc="-70" dirty="0">
                <a:solidFill>
                  <a:srgbClr val="000000"/>
                </a:solidFill>
              </a:rPr>
              <a:t> </a:t>
            </a:r>
            <a:r>
              <a:rPr lang="hu-HU" altLang="en-US" sz="1300" b="1" spc="-70" dirty="0" err="1">
                <a:solidFill>
                  <a:srgbClr val="000000"/>
                </a:solidFill>
              </a:rPr>
              <a:t>extensions</a:t>
            </a:r>
            <a:endParaRPr lang="en-US" altLang="en-US" sz="1300" b="1" spc="-70" dirty="0">
              <a:solidFill>
                <a:srgbClr val="000000"/>
              </a:solidFill>
            </a:endParaRPr>
          </a:p>
        </p:txBody>
      </p:sp>
      <p:sp>
        <p:nvSpPr>
          <p:cNvPr id="110" name="Oval 13"/>
          <p:cNvSpPr>
            <a:spLocks noChangeArrowheads="1"/>
          </p:cNvSpPr>
          <p:nvPr/>
        </p:nvSpPr>
        <p:spPr bwMode="auto">
          <a:xfrm>
            <a:off x="611560" y="209745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11" name="Oval 110"/>
          <p:cNvSpPr>
            <a:spLocks noChangeArrowheads="1"/>
          </p:cNvSpPr>
          <p:nvPr/>
        </p:nvSpPr>
        <p:spPr bwMode="auto">
          <a:xfrm>
            <a:off x="5627811" y="2092689"/>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12" name="Text Box 7"/>
          <p:cNvSpPr txBox="1">
            <a:spLocks noChangeArrowheads="1"/>
          </p:cNvSpPr>
          <p:nvPr/>
        </p:nvSpPr>
        <p:spPr bwMode="auto">
          <a:xfrm>
            <a:off x="1342424" y="2168463"/>
            <a:ext cx="13409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dirty="0">
                <a:solidFill>
                  <a:srgbClr val="000000"/>
                </a:solidFill>
              </a:rPr>
              <a:t>Scalar FP</a:t>
            </a:r>
          </a:p>
          <a:p>
            <a:pPr algn="ctr">
              <a:spcBef>
                <a:spcPct val="0"/>
              </a:spcBef>
              <a:buClrTx/>
              <a:buSzTx/>
              <a:buFontTx/>
              <a:buNone/>
            </a:pPr>
            <a:r>
              <a:rPr lang="en-US" altLang="en-US" sz="1300" b="1" spc="-70" dirty="0">
                <a:solidFill>
                  <a:srgbClr val="000000"/>
                </a:solidFill>
              </a:rPr>
              <a:t>extensions</a:t>
            </a:r>
          </a:p>
        </p:txBody>
      </p:sp>
      <p:sp>
        <p:nvSpPr>
          <p:cNvPr id="113" name="Oval 13"/>
          <p:cNvSpPr>
            <a:spLocks noChangeArrowheads="1"/>
          </p:cNvSpPr>
          <p:nvPr/>
        </p:nvSpPr>
        <p:spPr bwMode="auto">
          <a:xfrm>
            <a:off x="1920705" y="212114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14" name="Line 25"/>
          <p:cNvSpPr>
            <a:spLocks noChangeShapeType="1"/>
          </p:cNvSpPr>
          <p:nvPr/>
        </p:nvSpPr>
        <p:spPr bwMode="auto">
          <a:xfrm>
            <a:off x="1955312" y="1944184"/>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5" name="Text Box 7"/>
          <p:cNvSpPr txBox="1">
            <a:spLocks noChangeArrowheads="1"/>
          </p:cNvSpPr>
          <p:nvPr/>
        </p:nvSpPr>
        <p:spPr bwMode="auto">
          <a:xfrm>
            <a:off x="6864919" y="2206295"/>
            <a:ext cx="21672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Very long</a:t>
            </a:r>
            <a:r>
              <a:rPr lang="hu-HU" altLang="en-US" sz="1300" b="1" spc="-70">
                <a:solidFill>
                  <a:srgbClr val="000000"/>
                </a:solidFill>
              </a:rPr>
              <a:t> FX/FP SIMD</a:t>
            </a:r>
            <a:endParaRPr lang="en-US" altLang="en-US" sz="1300" b="1" spc="-70">
              <a:solidFill>
                <a:srgbClr val="000000"/>
              </a:solidFill>
            </a:endParaRPr>
          </a:p>
          <a:p>
            <a:pPr algn="ctr">
              <a:spcBef>
                <a:spcPct val="0"/>
              </a:spcBef>
              <a:buClrTx/>
              <a:buSzTx/>
              <a:buFontTx/>
              <a:buNone/>
            </a:pPr>
            <a:r>
              <a:rPr lang="hu-HU" altLang="en-US" sz="1300" b="1" spc="-70">
                <a:solidFill>
                  <a:srgbClr val="000000"/>
                </a:solidFill>
              </a:rPr>
              <a:t> </a:t>
            </a:r>
            <a:r>
              <a:rPr lang="hu-HU" altLang="en-US" sz="1300" b="1" spc="-70" err="1">
                <a:solidFill>
                  <a:srgbClr val="000000"/>
                </a:solidFill>
              </a:rPr>
              <a:t>extensions</a:t>
            </a:r>
            <a:endParaRPr lang="en-US" altLang="en-US" sz="1300" b="1" spc="-70">
              <a:solidFill>
                <a:srgbClr val="000000"/>
              </a:solidFill>
            </a:endParaRPr>
          </a:p>
        </p:txBody>
      </p:sp>
      <p:sp>
        <p:nvSpPr>
          <p:cNvPr id="116" name="Right Brace 115"/>
          <p:cNvSpPr/>
          <p:nvPr/>
        </p:nvSpPr>
        <p:spPr bwMode="auto">
          <a:xfrm rot="5400000">
            <a:off x="476196" y="2884642"/>
            <a:ext cx="225723" cy="855095"/>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17" name="Right Brace 116"/>
          <p:cNvSpPr/>
          <p:nvPr/>
        </p:nvSpPr>
        <p:spPr bwMode="auto">
          <a:xfrm rot="5400000">
            <a:off x="3712343" y="720189"/>
            <a:ext cx="225723" cy="5184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18" name="Right Brace 117"/>
          <p:cNvSpPr/>
          <p:nvPr/>
        </p:nvSpPr>
        <p:spPr bwMode="auto">
          <a:xfrm rot="5400000">
            <a:off x="7672634" y="2070189"/>
            <a:ext cx="225723" cy="2484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19" name="TextBox 118"/>
          <p:cNvSpPr txBox="1"/>
          <p:nvPr/>
        </p:nvSpPr>
        <p:spPr>
          <a:xfrm>
            <a:off x="-18510" y="3466746"/>
            <a:ext cx="1284326" cy="492443"/>
          </a:xfrm>
          <a:prstGeom prst="rect">
            <a:avLst/>
          </a:prstGeom>
          <a:noFill/>
        </p:spPr>
        <p:txBody>
          <a:bodyPr wrap="none" rtlCol="0">
            <a:spAutoFit/>
          </a:bodyPr>
          <a:lstStyle/>
          <a:p>
            <a:pPr algn="ctr"/>
            <a:r>
              <a:rPr lang="en-US" sz="1300"/>
              <a:t>Based on the</a:t>
            </a:r>
          </a:p>
          <a:p>
            <a:pPr algn="ctr"/>
            <a:r>
              <a:rPr lang="en-US" sz="1300"/>
              <a:t>GPR reg. set</a:t>
            </a:r>
          </a:p>
        </p:txBody>
      </p:sp>
      <p:sp>
        <p:nvSpPr>
          <p:cNvPr id="120" name="TextBox 119"/>
          <p:cNvSpPr txBox="1"/>
          <p:nvPr/>
        </p:nvSpPr>
        <p:spPr>
          <a:xfrm>
            <a:off x="2771800" y="3466746"/>
            <a:ext cx="2116284" cy="492443"/>
          </a:xfrm>
          <a:prstGeom prst="rect">
            <a:avLst/>
          </a:prstGeom>
          <a:noFill/>
        </p:spPr>
        <p:txBody>
          <a:bodyPr wrap="none" rtlCol="0">
            <a:spAutoFit/>
          </a:bodyPr>
          <a:lstStyle/>
          <a:p>
            <a:pPr algn="ctr"/>
            <a:r>
              <a:rPr lang="en-US" sz="1300"/>
              <a:t>Based on the</a:t>
            </a:r>
          </a:p>
          <a:p>
            <a:pPr algn="ctr"/>
            <a:r>
              <a:rPr lang="en-US" sz="1300"/>
              <a:t>secondary register set</a:t>
            </a:r>
          </a:p>
        </p:txBody>
      </p:sp>
      <p:sp>
        <p:nvSpPr>
          <p:cNvPr id="121" name="TextBox 120"/>
          <p:cNvSpPr txBox="1"/>
          <p:nvPr/>
        </p:nvSpPr>
        <p:spPr>
          <a:xfrm>
            <a:off x="7024787" y="3466746"/>
            <a:ext cx="1531188" cy="492443"/>
          </a:xfrm>
          <a:prstGeom prst="rect">
            <a:avLst/>
          </a:prstGeom>
          <a:noFill/>
        </p:spPr>
        <p:txBody>
          <a:bodyPr wrap="none" rtlCol="0">
            <a:spAutoFit/>
          </a:bodyPr>
          <a:lstStyle/>
          <a:p>
            <a:pPr algn="ctr"/>
            <a:r>
              <a:rPr lang="en-US" sz="1300"/>
              <a:t>Based on the</a:t>
            </a:r>
          </a:p>
          <a:p>
            <a:pPr algn="ctr"/>
            <a:r>
              <a:rPr lang="en-US" sz="1300"/>
              <a:t>SVE register set</a:t>
            </a:r>
          </a:p>
        </p:txBody>
      </p:sp>
      <p:sp>
        <p:nvSpPr>
          <p:cNvPr id="122" name="Line 29"/>
          <p:cNvSpPr>
            <a:spLocks noChangeShapeType="1"/>
          </p:cNvSpPr>
          <p:nvPr/>
        </p:nvSpPr>
        <p:spPr bwMode="auto">
          <a:xfrm flipH="1">
            <a:off x="7937958" y="1961648"/>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23" name="Oval 122"/>
          <p:cNvSpPr>
            <a:spLocks noChangeArrowheads="1"/>
          </p:cNvSpPr>
          <p:nvPr/>
        </p:nvSpPr>
        <p:spPr bwMode="auto">
          <a:xfrm>
            <a:off x="7902370" y="2115611"/>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24" name="TextBox 123"/>
          <p:cNvSpPr txBox="1"/>
          <p:nvPr/>
        </p:nvSpPr>
        <p:spPr>
          <a:xfrm>
            <a:off x="1215676" y="2659267"/>
            <a:ext cx="1499128" cy="292388"/>
          </a:xfrm>
          <a:prstGeom prst="rect">
            <a:avLst/>
          </a:prstGeom>
          <a:noFill/>
        </p:spPr>
        <p:txBody>
          <a:bodyPr wrap="none" rtlCol="0">
            <a:spAutoFit/>
          </a:bodyPr>
          <a:lstStyle/>
          <a:p>
            <a:pPr lvl="0" algn="ctr">
              <a:spcAft>
                <a:spcPts val="200"/>
              </a:spcAft>
            </a:pPr>
            <a:r>
              <a:rPr lang="en-US" sz="1300" dirty="0">
                <a:solidFill>
                  <a:srgbClr val="000000"/>
                </a:solidFill>
              </a:rPr>
              <a:t>(</a:t>
            </a:r>
            <a:r>
              <a:rPr lang="en-US" sz="1300" dirty="0" err="1">
                <a:solidFill>
                  <a:srgbClr val="000000"/>
                </a:solidFill>
              </a:rPr>
              <a:t>coproc</a:t>
            </a:r>
            <a:r>
              <a:rPr lang="en-US" sz="1300" dirty="0">
                <a:solidFill>
                  <a:srgbClr val="000000"/>
                </a:solidFill>
              </a:rPr>
              <a:t>. based)</a:t>
            </a:r>
          </a:p>
        </p:txBody>
      </p:sp>
      <p:sp>
        <p:nvSpPr>
          <p:cNvPr id="125" name="TextBox 124"/>
          <p:cNvSpPr txBox="1"/>
          <p:nvPr/>
        </p:nvSpPr>
        <p:spPr>
          <a:xfrm>
            <a:off x="2780865" y="2659267"/>
            <a:ext cx="2239716" cy="518091"/>
          </a:xfrm>
          <a:prstGeom prst="rect">
            <a:avLst/>
          </a:prstGeom>
          <a:noFill/>
        </p:spPr>
        <p:txBody>
          <a:bodyPr wrap="none" rtlCol="0">
            <a:spAutoFit/>
          </a:bodyPr>
          <a:lstStyle/>
          <a:p>
            <a:pPr lvl="0" algn="ctr">
              <a:spcAft>
                <a:spcPts val="200"/>
              </a:spcAft>
            </a:pPr>
            <a:r>
              <a:rPr lang="en-US" sz="1300" dirty="0">
                <a:solidFill>
                  <a:srgbClr val="000000"/>
                </a:solidFill>
              </a:rPr>
              <a:t>(32-bit, </a:t>
            </a:r>
            <a:r>
              <a:rPr lang="en-US" sz="1300" dirty="0" err="1">
                <a:solidFill>
                  <a:srgbClr val="000000"/>
                </a:solidFill>
              </a:rPr>
              <a:t>coproc</a:t>
            </a:r>
            <a:r>
              <a:rPr lang="en-US" sz="1300" dirty="0">
                <a:solidFill>
                  <a:srgbClr val="000000"/>
                </a:solidFill>
              </a:rPr>
              <a:t>. based)</a:t>
            </a:r>
          </a:p>
          <a:p>
            <a:pPr lvl="0" algn="ctr">
              <a:spcAft>
                <a:spcPts val="200"/>
              </a:spcAft>
            </a:pPr>
            <a:r>
              <a:rPr lang="en-US" sz="1300" dirty="0">
                <a:solidFill>
                  <a:srgbClr val="000000"/>
                </a:solidFill>
              </a:rPr>
              <a:t>(Sequentially executed)</a:t>
            </a:r>
          </a:p>
        </p:txBody>
      </p:sp>
      <p:sp>
        <p:nvSpPr>
          <p:cNvPr id="126" name="TextBox 125"/>
          <p:cNvSpPr txBox="1"/>
          <p:nvPr/>
        </p:nvSpPr>
        <p:spPr>
          <a:xfrm>
            <a:off x="5072110" y="2654911"/>
            <a:ext cx="1231427" cy="292388"/>
          </a:xfrm>
          <a:prstGeom prst="rect">
            <a:avLst/>
          </a:prstGeom>
          <a:noFill/>
        </p:spPr>
        <p:txBody>
          <a:bodyPr wrap="none" rtlCol="0">
            <a:spAutoFit/>
          </a:bodyPr>
          <a:lstStyle/>
          <a:p>
            <a:r>
              <a:rPr lang="en-US" sz="1300" dirty="0"/>
              <a:t>(64/128-bit)</a:t>
            </a:r>
          </a:p>
        </p:txBody>
      </p:sp>
      <p:sp>
        <p:nvSpPr>
          <p:cNvPr id="127" name="TextBox 126"/>
          <p:cNvSpPr txBox="1"/>
          <p:nvPr/>
        </p:nvSpPr>
        <p:spPr>
          <a:xfrm>
            <a:off x="7128284" y="2659267"/>
            <a:ext cx="1443024" cy="292388"/>
          </a:xfrm>
          <a:prstGeom prst="rect">
            <a:avLst/>
          </a:prstGeom>
          <a:noFill/>
        </p:spPr>
        <p:txBody>
          <a:bodyPr wrap="none" rtlCol="0">
            <a:spAutoFit/>
          </a:bodyPr>
          <a:lstStyle/>
          <a:p>
            <a:r>
              <a:rPr lang="en-US" sz="1300" dirty="0"/>
              <a:t>(128-2048-bit)</a:t>
            </a:r>
          </a:p>
        </p:txBody>
      </p:sp>
      <p:sp>
        <p:nvSpPr>
          <p:cNvPr id="128" name="TextBox 127"/>
          <p:cNvSpPr txBox="1"/>
          <p:nvPr/>
        </p:nvSpPr>
        <p:spPr>
          <a:xfrm>
            <a:off x="5228852" y="2870935"/>
            <a:ext cx="1052101" cy="292388"/>
          </a:xfrm>
          <a:prstGeom prst="rect">
            <a:avLst/>
          </a:prstGeom>
          <a:noFill/>
        </p:spPr>
        <p:txBody>
          <a:bodyPr wrap="square" rtlCol="0">
            <a:spAutoFit/>
          </a:bodyPr>
          <a:lstStyle/>
          <a:p>
            <a:r>
              <a:rPr lang="en-US" sz="1300" dirty="0"/>
              <a:t>(Neon)</a:t>
            </a:r>
          </a:p>
        </p:txBody>
      </p:sp>
      <p:sp>
        <p:nvSpPr>
          <p:cNvPr id="129" name="TextBox 128"/>
          <p:cNvSpPr txBox="1"/>
          <p:nvPr/>
        </p:nvSpPr>
        <p:spPr>
          <a:xfrm>
            <a:off x="7264315" y="2885801"/>
            <a:ext cx="1346103" cy="292388"/>
          </a:xfrm>
          <a:prstGeom prst="rect">
            <a:avLst/>
          </a:prstGeom>
          <a:noFill/>
        </p:spPr>
        <p:txBody>
          <a:bodyPr wrap="square" rtlCol="0">
            <a:spAutoFit/>
          </a:bodyPr>
          <a:lstStyle/>
          <a:p>
            <a:r>
              <a:rPr lang="en-US" sz="1300"/>
              <a:t>(SVE/SVE2)</a:t>
            </a:r>
          </a:p>
        </p:txBody>
      </p:sp>
    </p:spTree>
    <p:extLst>
      <p:ext uri="{BB962C8B-B14F-4D97-AF65-F5344CB8AC3E}">
        <p14:creationId xmlns:p14="http://schemas.microsoft.com/office/powerpoint/2010/main" val="228394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(16)</a:t>
            </a:r>
            <a:endParaRPr lang="en-US" dirty="0"/>
          </a:p>
        </p:txBody>
      </p:sp>
      <p:sp>
        <p:nvSpPr>
          <p:cNvPr id="3" name="Text Box 7"/>
          <p:cNvSpPr txBox="1">
            <a:spLocks noChangeArrowheads="1"/>
          </p:cNvSpPr>
          <p:nvPr/>
        </p:nvSpPr>
        <p:spPr bwMode="auto">
          <a:xfrm>
            <a:off x="-118480" y="2238644"/>
            <a:ext cx="15401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FX SIMD </a:t>
            </a:r>
          </a:p>
          <a:p>
            <a:pPr algn="ctr">
              <a:spcBef>
                <a:spcPct val="0"/>
              </a:spcBef>
              <a:buClrTx/>
              <a:buSzTx/>
              <a:buFontTx/>
              <a:buNone/>
            </a:pPr>
            <a:r>
              <a:rPr lang="en-US" altLang="en-US" sz="1300" b="1" spc="-70">
                <a:solidFill>
                  <a:srgbClr val="000000"/>
                </a:solidFill>
              </a:rPr>
              <a:t>extensions</a:t>
            </a:r>
          </a:p>
        </p:txBody>
      </p:sp>
      <p:sp>
        <p:nvSpPr>
          <p:cNvPr id="4" name="Text Box 16"/>
          <p:cNvSpPr txBox="1">
            <a:spLocks noChangeArrowheads="1"/>
          </p:cNvSpPr>
          <p:nvPr/>
        </p:nvSpPr>
        <p:spPr bwMode="auto">
          <a:xfrm>
            <a:off x="1056547" y="1459847"/>
            <a:ext cx="649729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ARM’s</a:t>
            </a:r>
            <a:r>
              <a:rPr lang="hu-HU" altLang="en-US" sz="1300" b="1" dirty="0">
                <a:solidFill>
                  <a:srgbClr val="000000"/>
                </a:solidFill>
              </a:rPr>
              <a:t> ISA </a:t>
            </a:r>
            <a:r>
              <a:rPr lang="hu-HU" altLang="en-US" sz="1300" b="1" dirty="0" err="1">
                <a:solidFill>
                  <a:srgbClr val="000000"/>
                </a:solidFill>
              </a:rPr>
              <a:t>extensions</a:t>
            </a:r>
            <a:r>
              <a:rPr lang="en-US" altLang="en-US" sz="1300" b="1" dirty="0">
                <a:solidFill>
                  <a:srgbClr val="000000"/>
                </a:solidFill>
              </a:rPr>
              <a:t> introduced to enhance compute capabilities</a:t>
            </a:r>
            <a:r>
              <a:rPr lang="hu-HU" altLang="en-US" sz="1300" b="1" dirty="0">
                <a:solidFill>
                  <a:srgbClr val="000000"/>
                </a:solidFill>
              </a:rPr>
              <a:t> </a:t>
            </a:r>
            <a:endParaRPr lang="en-US" altLang="en-US" sz="1300" b="1" dirty="0">
              <a:solidFill>
                <a:srgbClr val="000000"/>
              </a:solidFill>
            </a:endParaRPr>
          </a:p>
        </p:txBody>
      </p:sp>
      <p:sp>
        <p:nvSpPr>
          <p:cNvPr id="5" name="Line 17"/>
          <p:cNvSpPr>
            <a:spLocks noChangeShapeType="1"/>
          </p:cNvSpPr>
          <p:nvPr/>
        </p:nvSpPr>
        <p:spPr bwMode="auto">
          <a:xfrm flipV="1">
            <a:off x="656565" y="2005715"/>
            <a:ext cx="720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2"/>
          <p:cNvSpPr>
            <a:spLocks noChangeShapeType="1"/>
          </p:cNvSpPr>
          <p:nvPr/>
        </p:nvSpPr>
        <p:spPr bwMode="auto">
          <a:xfrm>
            <a:off x="4211960" y="1734651"/>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5"/>
          <p:cNvSpPr>
            <a:spLocks noChangeShapeType="1"/>
          </p:cNvSpPr>
          <p:nvPr/>
        </p:nvSpPr>
        <p:spPr bwMode="auto">
          <a:xfrm>
            <a:off x="652379" y="200571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9"/>
          <p:cNvSpPr>
            <a:spLocks noChangeShapeType="1"/>
          </p:cNvSpPr>
          <p:nvPr/>
        </p:nvSpPr>
        <p:spPr bwMode="auto">
          <a:xfrm flipH="1">
            <a:off x="5282663" y="199934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Text Box 7"/>
          <p:cNvSpPr txBox="1">
            <a:spLocks noChangeArrowheads="1"/>
          </p:cNvSpPr>
          <p:nvPr/>
        </p:nvSpPr>
        <p:spPr bwMode="auto">
          <a:xfrm>
            <a:off x="2329542" y="2240366"/>
            <a:ext cx="19904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Vector FP </a:t>
            </a:r>
          </a:p>
          <a:p>
            <a:pPr algn="ctr">
              <a:spcBef>
                <a:spcPct val="0"/>
              </a:spcBef>
              <a:buClrTx/>
              <a:buSzTx/>
              <a:buFontTx/>
              <a:buNone/>
            </a:pPr>
            <a:r>
              <a:rPr lang="en-US" altLang="en-US" sz="1300" b="1" spc="-70">
                <a:solidFill>
                  <a:srgbClr val="000000"/>
                </a:solidFill>
              </a:rPr>
              <a:t> extension</a:t>
            </a:r>
          </a:p>
        </p:txBody>
      </p:sp>
      <p:sp>
        <p:nvSpPr>
          <p:cNvPr id="10" name="Oval 13"/>
          <p:cNvSpPr>
            <a:spLocks noChangeArrowheads="1"/>
          </p:cNvSpPr>
          <p:nvPr/>
        </p:nvSpPr>
        <p:spPr bwMode="auto">
          <a:xfrm>
            <a:off x="3289306" y="218195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1" name="Line 25"/>
          <p:cNvSpPr>
            <a:spLocks noChangeShapeType="1"/>
          </p:cNvSpPr>
          <p:nvPr/>
        </p:nvSpPr>
        <p:spPr bwMode="auto">
          <a:xfrm>
            <a:off x="3323914" y="201054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2" name="Text Box 7"/>
          <p:cNvSpPr txBox="1">
            <a:spLocks noChangeArrowheads="1"/>
          </p:cNvSpPr>
          <p:nvPr/>
        </p:nvSpPr>
        <p:spPr bwMode="auto">
          <a:xfrm>
            <a:off x="4076945" y="2269476"/>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spc="-70">
                <a:solidFill>
                  <a:srgbClr val="000000"/>
                </a:solidFill>
              </a:rPr>
              <a:t>64/128-bit FX/FP SIMD </a:t>
            </a:r>
            <a:r>
              <a:rPr lang="hu-HU" altLang="en-US" sz="1300" b="1" spc="-70" err="1">
                <a:solidFill>
                  <a:srgbClr val="000000"/>
                </a:solidFill>
              </a:rPr>
              <a:t>extensions</a:t>
            </a:r>
            <a:endParaRPr lang="en-US" altLang="en-US" sz="1300" b="1" spc="-70">
              <a:solidFill>
                <a:srgbClr val="000000"/>
              </a:solidFill>
            </a:endParaRPr>
          </a:p>
        </p:txBody>
      </p:sp>
      <p:sp>
        <p:nvSpPr>
          <p:cNvPr id="13" name="Oval 13"/>
          <p:cNvSpPr>
            <a:spLocks noChangeArrowheads="1"/>
          </p:cNvSpPr>
          <p:nvPr/>
        </p:nvSpPr>
        <p:spPr bwMode="auto">
          <a:xfrm>
            <a:off x="611560" y="215806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4" name="Oval 13"/>
          <p:cNvSpPr>
            <a:spLocks noChangeArrowheads="1"/>
          </p:cNvSpPr>
          <p:nvPr/>
        </p:nvSpPr>
        <p:spPr bwMode="auto">
          <a:xfrm>
            <a:off x="5247075" y="2153306"/>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5" name="Text Box 7"/>
          <p:cNvSpPr txBox="1">
            <a:spLocks noChangeArrowheads="1"/>
          </p:cNvSpPr>
          <p:nvPr/>
        </p:nvSpPr>
        <p:spPr bwMode="auto">
          <a:xfrm>
            <a:off x="1188209" y="2229080"/>
            <a:ext cx="13409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Scalar FP</a:t>
            </a:r>
          </a:p>
          <a:p>
            <a:pPr algn="ctr">
              <a:spcBef>
                <a:spcPct val="0"/>
              </a:spcBef>
              <a:buClrTx/>
              <a:buSzTx/>
              <a:buFontTx/>
              <a:buNone/>
            </a:pPr>
            <a:r>
              <a:rPr lang="en-US" altLang="en-US" sz="1300" b="1" spc="-70">
                <a:solidFill>
                  <a:srgbClr val="000000"/>
                </a:solidFill>
              </a:rPr>
              <a:t>extensions</a:t>
            </a:r>
          </a:p>
        </p:txBody>
      </p:sp>
      <p:sp>
        <p:nvSpPr>
          <p:cNvPr id="16" name="Oval 13"/>
          <p:cNvSpPr>
            <a:spLocks noChangeArrowheads="1"/>
          </p:cNvSpPr>
          <p:nvPr/>
        </p:nvSpPr>
        <p:spPr bwMode="auto">
          <a:xfrm>
            <a:off x="1819042" y="218175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7" name="Line 25"/>
          <p:cNvSpPr>
            <a:spLocks noChangeShapeType="1"/>
          </p:cNvSpPr>
          <p:nvPr/>
        </p:nvSpPr>
        <p:spPr bwMode="auto">
          <a:xfrm>
            <a:off x="1853650" y="2004801"/>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9" name="Text Box 7"/>
          <p:cNvSpPr txBox="1">
            <a:spLocks noChangeArrowheads="1"/>
          </p:cNvSpPr>
          <p:nvPr/>
        </p:nvSpPr>
        <p:spPr bwMode="auto">
          <a:xfrm>
            <a:off x="6264188" y="2267904"/>
            <a:ext cx="320002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spc="-70">
                <a:solidFill>
                  <a:srgbClr val="000000"/>
                </a:solidFill>
              </a:rPr>
              <a:t>128</a:t>
            </a:r>
            <a:r>
              <a:rPr lang="en-US" altLang="en-US" sz="1300" b="1" spc="-70">
                <a:solidFill>
                  <a:srgbClr val="000000"/>
                </a:solidFill>
              </a:rPr>
              <a:t> - 2048</a:t>
            </a:r>
            <a:r>
              <a:rPr lang="hu-HU" altLang="en-US" sz="1300" b="1" spc="-70">
                <a:solidFill>
                  <a:srgbClr val="000000"/>
                </a:solidFill>
              </a:rPr>
              <a:t>-bit  FX/FP SIMD</a:t>
            </a:r>
            <a:endParaRPr lang="en-US" altLang="en-US" sz="1300" b="1" spc="-70">
              <a:solidFill>
                <a:srgbClr val="000000"/>
              </a:solidFill>
            </a:endParaRPr>
          </a:p>
          <a:p>
            <a:pPr algn="ctr">
              <a:spcBef>
                <a:spcPct val="0"/>
              </a:spcBef>
              <a:buClrTx/>
              <a:buSzTx/>
              <a:buFontTx/>
              <a:buNone/>
            </a:pPr>
            <a:r>
              <a:rPr lang="en-US" altLang="en-US" sz="1300" b="1" spc="-70">
                <a:solidFill>
                  <a:srgbClr val="000000"/>
                </a:solidFill>
              </a:rPr>
              <a:t> </a:t>
            </a:r>
            <a:r>
              <a:rPr lang="hu-HU" altLang="en-US" sz="1300" b="1" spc="-70">
                <a:solidFill>
                  <a:srgbClr val="000000"/>
                </a:solidFill>
              </a:rPr>
              <a:t> </a:t>
            </a:r>
            <a:r>
              <a:rPr lang="hu-HU" altLang="en-US" sz="1300" b="1" spc="-70" err="1">
                <a:solidFill>
                  <a:srgbClr val="000000"/>
                </a:solidFill>
              </a:rPr>
              <a:t>extensions</a:t>
            </a:r>
            <a:endParaRPr lang="en-US" altLang="en-US" sz="1300" b="1" spc="-70">
              <a:solidFill>
                <a:srgbClr val="000000"/>
              </a:solidFill>
            </a:endParaRPr>
          </a:p>
        </p:txBody>
      </p:sp>
      <p:sp>
        <p:nvSpPr>
          <p:cNvPr id="20" name="Right Brace 19"/>
          <p:cNvSpPr/>
          <p:nvPr/>
        </p:nvSpPr>
        <p:spPr bwMode="auto">
          <a:xfrm rot="5400000">
            <a:off x="528873" y="4133401"/>
            <a:ext cx="225723" cy="936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3" name="Right Brace 22"/>
          <p:cNvSpPr/>
          <p:nvPr/>
        </p:nvSpPr>
        <p:spPr bwMode="auto">
          <a:xfrm rot="5400000">
            <a:off x="3712343" y="2009401"/>
            <a:ext cx="225723" cy="5184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4" name="Right Brace 23"/>
          <p:cNvSpPr/>
          <p:nvPr/>
        </p:nvSpPr>
        <p:spPr bwMode="auto">
          <a:xfrm rot="5400000">
            <a:off x="7672634" y="3359401"/>
            <a:ext cx="225723" cy="2484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5" name="TextBox 24"/>
          <p:cNvSpPr txBox="1"/>
          <p:nvPr/>
        </p:nvSpPr>
        <p:spPr>
          <a:xfrm>
            <a:off x="71500" y="4800963"/>
            <a:ext cx="1284326" cy="492443"/>
          </a:xfrm>
          <a:prstGeom prst="rect">
            <a:avLst/>
          </a:prstGeom>
          <a:noFill/>
        </p:spPr>
        <p:txBody>
          <a:bodyPr wrap="none" rtlCol="0">
            <a:spAutoFit/>
          </a:bodyPr>
          <a:lstStyle/>
          <a:p>
            <a:pPr algn="ctr"/>
            <a:r>
              <a:rPr lang="en-US" sz="1300"/>
              <a:t>Based on the</a:t>
            </a:r>
          </a:p>
          <a:p>
            <a:pPr algn="ctr"/>
            <a:r>
              <a:rPr lang="en-US" sz="1300"/>
              <a:t>GPR reg. set</a:t>
            </a:r>
          </a:p>
        </p:txBody>
      </p:sp>
      <p:sp>
        <p:nvSpPr>
          <p:cNvPr id="26" name="TextBox 25"/>
          <p:cNvSpPr txBox="1"/>
          <p:nvPr/>
        </p:nvSpPr>
        <p:spPr>
          <a:xfrm>
            <a:off x="2771800" y="4800963"/>
            <a:ext cx="2116284" cy="492443"/>
          </a:xfrm>
          <a:prstGeom prst="rect">
            <a:avLst/>
          </a:prstGeom>
          <a:noFill/>
        </p:spPr>
        <p:txBody>
          <a:bodyPr wrap="none" rtlCol="0">
            <a:spAutoFit/>
          </a:bodyPr>
          <a:lstStyle/>
          <a:p>
            <a:pPr algn="ctr"/>
            <a:r>
              <a:rPr lang="en-US" sz="1300"/>
              <a:t>Based on the</a:t>
            </a:r>
          </a:p>
          <a:p>
            <a:pPr algn="ctr"/>
            <a:r>
              <a:rPr lang="en-US" sz="1300"/>
              <a:t>secondary register set</a:t>
            </a:r>
          </a:p>
        </p:txBody>
      </p:sp>
      <p:sp>
        <p:nvSpPr>
          <p:cNvPr id="27" name="TextBox 26"/>
          <p:cNvSpPr txBox="1"/>
          <p:nvPr/>
        </p:nvSpPr>
        <p:spPr>
          <a:xfrm>
            <a:off x="7024787" y="4800963"/>
            <a:ext cx="1531188" cy="492443"/>
          </a:xfrm>
          <a:prstGeom prst="rect">
            <a:avLst/>
          </a:prstGeom>
          <a:noFill/>
        </p:spPr>
        <p:txBody>
          <a:bodyPr wrap="none" rtlCol="0">
            <a:spAutoFit/>
          </a:bodyPr>
          <a:lstStyle/>
          <a:p>
            <a:pPr algn="ctr"/>
            <a:r>
              <a:rPr lang="en-US" sz="1300"/>
              <a:t>Based on the</a:t>
            </a:r>
          </a:p>
          <a:p>
            <a:pPr algn="ctr"/>
            <a:r>
              <a:rPr lang="en-US" sz="1300"/>
              <a:t>SVE register set</a:t>
            </a:r>
          </a:p>
        </p:txBody>
      </p:sp>
      <p:sp>
        <p:nvSpPr>
          <p:cNvPr id="28" name="TextBox 27"/>
          <p:cNvSpPr txBox="1"/>
          <p:nvPr/>
        </p:nvSpPr>
        <p:spPr>
          <a:xfrm>
            <a:off x="1113427" y="2970490"/>
            <a:ext cx="1499128" cy="492443"/>
          </a:xfrm>
          <a:prstGeom prst="rect">
            <a:avLst/>
          </a:prstGeom>
          <a:noFill/>
        </p:spPr>
        <p:txBody>
          <a:bodyPr wrap="none" rtlCol="0">
            <a:spAutoFit/>
          </a:bodyPr>
          <a:lstStyle/>
          <a:p>
            <a:pPr algn="ctr"/>
            <a:r>
              <a:rPr lang="en-US" sz="1300" b="1" dirty="0">
                <a:solidFill>
                  <a:srgbClr val="002060"/>
                </a:solidFill>
              </a:rPr>
              <a:t>(VFPv1/2)</a:t>
            </a:r>
          </a:p>
          <a:p>
            <a:pPr algn="ctr">
              <a:spcAft>
                <a:spcPts val="200"/>
              </a:spcAft>
            </a:pPr>
            <a:r>
              <a:rPr lang="en-US" sz="1300" dirty="0">
                <a:solidFill>
                  <a:srgbClr val="002060"/>
                </a:solidFill>
              </a:rPr>
              <a:t>(</a:t>
            </a:r>
            <a:r>
              <a:rPr lang="en-US" sz="1300" dirty="0" err="1">
                <a:solidFill>
                  <a:srgbClr val="002060"/>
                </a:solidFill>
              </a:rPr>
              <a:t>coproc</a:t>
            </a:r>
            <a:r>
              <a:rPr lang="en-US" sz="1300" dirty="0">
                <a:solidFill>
                  <a:srgbClr val="002060"/>
                </a:solidFill>
              </a:rPr>
              <a:t>. based)</a:t>
            </a:r>
          </a:p>
        </p:txBody>
      </p:sp>
      <p:sp>
        <p:nvSpPr>
          <p:cNvPr id="29" name="TextBox 28"/>
          <p:cNvSpPr txBox="1"/>
          <p:nvPr/>
        </p:nvSpPr>
        <p:spPr>
          <a:xfrm>
            <a:off x="3887924" y="2970490"/>
            <a:ext cx="2853317" cy="1169551"/>
          </a:xfrm>
          <a:prstGeom prst="rect">
            <a:avLst/>
          </a:prstGeom>
          <a:noFill/>
        </p:spPr>
        <p:txBody>
          <a:bodyPr wrap="square" rtlCol="0">
            <a:spAutoFit/>
          </a:bodyPr>
          <a:lstStyle/>
          <a:p>
            <a:pPr algn="ctr"/>
            <a:r>
              <a:rPr lang="en-US" sz="1300" b="1">
                <a:solidFill>
                  <a:srgbClr val="002060"/>
                </a:solidFill>
              </a:rPr>
              <a:t>(Advanced SIMD)</a:t>
            </a:r>
          </a:p>
          <a:p>
            <a:pPr algn="ctr">
              <a:spcAft>
                <a:spcPts val="600"/>
              </a:spcAft>
            </a:pPr>
            <a:r>
              <a:rPr lang="en-US" sz="1300" b="1">
                <a:solidFill>
                  <a:srgbClr val="002060"/>
                </a:solidFill>
              </a:rPr>
              <a:t>(Neon) or (VFPv3/4)</a:t>
            </a:r>
          </a:p>
          <a:p>
            <a:pPr algn="ctr"/>
            <a:r>
              <a:rPr lang="en-US" sz="1300"/>
              <a:t>(implementation </a:t>
            </a:r>
          </a:p>
          <a:p>
            <a:pPr algn="ctr"/>
            <a:r>
              <a:rPr lang="en-US" sz="1300"/>
              <a:t>dependent)</a:t>
            </a:r>
          </a:p>
          <a:p>
            <a:pPr algn="ctr"/>
            <a:endParaRPr lang="en-US" sz="1300" b="1">
              <a:solidFill>
                <a:srgbClr val="002060"/>
              </a:solidFill>
            </a:endParaRPr>
          </a:p>
        </p:txBody>
      </p:sp>
      <p:sp>
        <p:nvSpPr>
          <p:cNvPr id="30" name="TextBox 29"/>
          <p:cNvSpPr txBox="1"/>
          <p:nvPr/>
        </p:nvSpPr>
        <p:spPr>
          <a:xfrm>
            <a:off x="7200292" y="2970490"/>
            <a:ext cx="1319592" cy="292388"/>
          </a:xfrm>
          <a:prstGeom prst="rect">
            <a:avLst/>
          </a:prstGeom>
          <a:noFill/>
        </p:spPr>
        <p:txBody>
          <a:bodyPr wrap="none" rtlCol="0">
            <a:spAutoFit/>
          </a:bodyPr>
          <a:lstStyle/>
          <a:p>
            <a:r>
              <a:rPr lang="en-US" sz="1300" b="1">
                <a:solidFill>
                  <a:srgbClr val="002060"/>
                </a:solidFill>
              </a:rPr>
              <a:t>(SVE/SVE2)</a:t>
            </a:r>
          </a:p>
        </p:txBody>
      </p:sp>
      <p:sp>
        <p:nvSpPr>
          <p:cNvPr id="31" name="TextBox 30"/>
          <p:cNvSpPr txBox="1"/>
          <p:nvPr/>
        </p:nvSpPr>
        <p:spPr>
          <a:xfrm>
            <a:off x="2607009" y="2970490"/>
            <a:ext cx="1499128" cy="969496"/>
          </a:xfrm>
          <a:prstGeom prst="rect">
            <a:avLst/>
          </a:prstGeom>
          <a:noFill/>
        </p:spPr>
        <p:txBody>
          <a:bodyPr wrap="none" rtlCol="0">
            <a:spAutoFit/>
          </a:bodyPr>
          <a:lstStyle/>
          <a:p>
            <a:pPr algn="ctr"/>
            <a:r>
              <a:rPr lang="en-US" sz="1300" b="1" dirty="0">
                <a:solidFill>
                  <a:srgbClr val="002060"/>
                </a:solidFill>
              </a:rPr>
              <a:t>(VFPv1/2)</a:t>
            </a:r>
          </a:p>
          <a:p>
            <a:pPr algn="ctr">
              <a:spcAft>
                <a:spcPts val="600"/>
              </a:spcAft>
            </a:pPr>
            <a:r>
              <a:rPr lang="en-US" sz="1300" dirty="0"/>
              <a:t>(</a:t>
            </a:r>
            <a:r>
              <a:rPr lang="en-US" sz="1300" dirty="0" err="1"/>
              <a:t>coproc</a:t>
            </a:r>
            <a:r>
              <a:rPr lang="en-US" sz="1300" dirty="0"/>
              <a:t>. based)</a:t>
            </a:r>
          </a:p>
          <a:p>
            <a:pPr algn="ctr"/>
            <a:r>
              <a:rPr lang="en-US" sz="1300" dirty="0"/>
              <a:t>(Sequentially</a:t>
            </a:r>
          </a:p>
          <a:p>
            <a:pPr algn="ctr"/>
            <a:r>
              <a:rPr lang="en-US" sz="1300" dirty="0"/>
              <a:t> executed)</a:t>
            </a:r>
          </a:p>
        </p:txBody>
      </p:sp>
      <p:sp>
        <p:nvSpPr>
          <p:cNvPr id="32" name="Line 29"/>
          <p:cNvSpPr>
            <a:spLocks noChangeShapeType="1"/>
          </p:cNvSpPr>
          <p:nvPr/>
        </p:nvSpPr>
        <p:spPr bwMode="auto">
          <a:xfrm flipH="1">
            <a:off x="7847948" y="202226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3" name="Oval 32"/>
          <p:cNvSpPr>
            <a:spLocks noChangeArrowheads="1"/>
          </p:cNvSpPr>
          <p:nvPr/>
        </p:nvSpPr>
        <p:spPr bwMode="auto">
          <a:xfrm>
            <a:off x="7812360" y="217622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34" name="TextBox 33"/>
          <p:cNvSpPr txBox="1"/>
          <p:nvPr/>
        </p:nvSpPr>
        <p:spPr>
          <a:xfrm>
            <a:off x="187653" y="2970490"/>
            <a:ext cx="873957" cy="292388"/>
          </a:xfrm>
          <a:prstGeom prst="rect">
            <a:avLst/>
          </a:prstGeom>
          <a:noFill/>
        </p:spPr>
        <p:txBody>
          <a:bodyPr wrap="none" rtlCol="0">
            <a:spAutoFit/>
          </a:bodyPr>
          <a:lstStyle/>
          <a:p>
            <a:r>
              <a:rPr lang="en-US" sz="1300" b="1">
                <a:solidFill>
                  <a:srgbClr val="002060"/>
                </a:solidFill>
              </a:rPr>
              <a:t>(SIMD)</a:t>
            </a:r>
          </a:p>
        </p:txBody>
      </p:sp>
      <p:sp>
        <p:nvSpPr>
          <p:cNvPr id="35" name="TextBox 34"/>
          <p:cNvSpPr txBox="1"/>
          <p:nvPr/>
        </p:nvSpPr>
        <p:spPr>
          <a:xfrm>
            <a:off x="270770" y="3926699"/>
            <a:ext cx="855095" cy="492443"/>
          </a:xfrm>
          <a:prstGeom prst="rect">
            <a:avLst/>
          </a:prstGeom>
          <a:noFill/>
        </p:spPr>
        <p:txBody>
          <a:bodyPr wrap="square" rtlCol="0">
            <a:spAutoFit/>
          </a:bodyPr>
          <a:lstStyle/>
          <a:p>
            <a:r>
              <a:rPr lang="en-US" sz="1300"/>
              <a:t>Armv6</a:t>
            </a:r>
          </a:p>
          <a:p>
            <a:r>
              <a:rPr lang="en-US" sz="1300"/>
              <a:t>(2002)</a:t>
            </a:r>
          </a:p>
        </p:txBody>
      </p:sp>
      <p:sp>
        <p:nvSpPr>
          <p:cNvPr id="36" name="TextBox 35"/>
          <p:cNvSpPr txBox="1"/>
          <p:nvPr/>
        </p:nvSpPr>
        <p:spPr>
          <a:xfrm>
            <a:off x="1413234" y="3926699"/>
            <a:ext cx="855095" cy="492443"/>
          </a:xfrm>
          <a:prstGeom prst="rect">
            <a:avLst/>
          </a:prstGeom>
          <a:noFill/>
        </p:spPr>
        <p:txBody>
          <a:bodyPr wrap="square" rtlCol="0">
            <a:spAutoFit/>
          </a:bodyPr>
          <a:lstStyle/>
          <a:p>
            <a:r>
              <a:rPr lang="en-US" sz="1300"/>
              <a:t>Armv5 </a:t>
            </a:r>
          </a:p>
          <a:p>
            <a:r>
              <a:rPr lang="en-US" sz="1300"/>
              <a:t>(2000)</a:t>
            </a:r>
          </a:p>
        </p:txBody>
      </p:sp>
      <p:sp>
        <p:nvSpPr>
          <p:cNvPr id="37" name="TextBox 36"/>
          <p:cNvSpPr txBox="1"/>
          <p:nvPr/>
        </p:nvSpPr>
        <p:spPr>
          <a:xfrm>
            <a:off x="2924817" y="3926699"/>
            <a:ext cx="855095" cy="492443"/>
          </a:xfrm>
          <a:prstGeom prst="rect">
            <a:avLst/>
          </a:prstGeom>
          <a:noFill/>
        </p:spPr>
        <p:txBody>
          <a:bodyPr wrap="square" rtlCol="0">
            <a:spAutoFit/>
          </a:bodyPr>
          <a:lstStyle/>
          <a:p>
            <a:r>
              <a:rPr lang="en-US" sz="1300"/>
              <a:t>Armv5 </a:t>
            </a:r>
          </a:p>
          <a:p>
            <a:r>
              <a:rPr lang="en-US" sz="1300"/>
              <a:t>(2000)</a:t>
            </a:r>
          </a:p>
        </p:txBody>
      </p:sp>
      <p:sp>
        <p:nvSpPr>
          <p:cNvPr id="38" name="TextBox 37"/>
          <p:cNvSpPr txBox="1"/>
          <p:nvPr/>
        </p:nvSpPr>
        <p:spPr>
          <a:xfrm>
            <a:off x="4887035" y="3926699"/>
            <a:ext cx="855095" cy="492443"/>
          </a:xfrm>
          <a:prstGeom prst="rect">
            <a:avLst/>
          </a:prstGeom>
          <a:noFill/>
        </p:spPr>
        <p:txBody>
          <a:bodyPr wrap="square" rtlCol="0">
            <a:spAutoFit/>
          </a:bodyPr>
          <a:lstStyle/>
          <a:p>
            <a:r>
              <a:rPr lang="en-US" sz="1300"/>
              <a:t>Armv7 </a:t>
            </a:r>
          </a:p>
          <a:p>
            <a:r>
              <a:rPr lang="en-US" sz="1300"/>
              <a:t>(2005)</a:t>
            </a:r>
          </a:p>
        </p:txBody>
      </p:sp>
      <p:sp>
        <p:nvSpPr>
          <p:cNvPr id="39" name="TextBox 38"/>
          <p:cNvSpPr txBox="1"/>
          <p:nvPr/>
        </p:nvSpPr>
        <p:spPr>
          <a:xfrm>
            <a:off x="6459177" y="3929311"/>
            <a:ext cx="2703333" cy="692497"/>
          </a:xfrm>
          <a:prstGeom prst="rect">
            <a:avLst/>
          </a:prstGeom>
          <a:noFill/>
        </p:spPr>
        <p:txBody>
          <a:bodyPr wrap="square" rtlCol="0">
            <a:spAutoFit/>
          </a:bodyPr>
          <a:lstStyle/>
          <a:p>
            <a:pPr algn="ctr"/>
            <a:r>
              <a:rPr lang="en-US" sz="1300"/>
              <a:t>SVE: Armv8.2 (opt.) (2016) </a:t>
            </a:r>
          </a:p>
          <a:p>
            <a:pPr algn="ctr"/>
            <a:r>
              <a:rPr lang="en-US" sz="1300"/>
              <a:t>SVE2: Armv9 (mandatory) (2021)</a:t>
            </a:r>
          </a:p>
        </p:txBody>
      </p:sp>
      <p:sp>
        <p:nvSpPr>
          <p:cNvPr id="47" name="TextBox 46"/>
          <p:cNvSpPr txBox="1"/>
          <p:nvPr/>
        </p:nvSpPr>
        <p:spPr>
          <a:xfrm>
            <a:off x="26495" y="3696451"/>
            <a:ext cx="1309974" cy="292388"/>
          </a:xfrm>
          <a:prstGeom prst="rect">
            <a:avLst/>
          </a:prstGeom>
          <a:noFill/>
        </p:spPr>
        <p:txBody>
          <a:bodyPr wrap="none" rtlCol="0">
            <a:spAutoFit/>
          </a:bodyPr>
          <a:lstStyle/>
          <a:p>
            <a:r>
              <a:rPr lang="en-US" sz="1300" i="1"/>
              <a:t>Introduced in</a:t>
            </a:r>
          </a:p>
        </p:txBody>
      </p:sp>
      <p:sp>
        <p:nvSpPr>
          <p:cNvPr id="48" name="TextBox 47"/>
          <p:cNvSpPr txBox="1"/>
          <p:nvPr/>
        </p:nvSpPr>
        <p:spPr>
          <a:xfrm>
            <a:off x="971600" y="6444335"/>
            <a:ext cx="1415644" cy="292388"/>
          </a:xfrm>
          <a:prstGeom prst="rect">
            <a:avLst/>
          </a:prstGeom>
          <a:noFill/>
        </p:spPr>
        <p:txBody>
          <a:bodyPr wrap="none" rtlCol="0">
            <a:spAutoFit/>
          </a:bodyPr>
          <a:lstStyle/>
          <a:p>
            <a:r>
              <a:rPr lang="en-US" sz="1300"/>
              <a:t>VFP: Vector FP</a:t>
            </a:r>
          </a:p>
        </p:txBody>
      </p:sp>
      <p:sp>
        <p:nvSpPr>
          <p:cNvPr id="49" name="TextBox 48"/>
          <p:cNvSpPr txBox="1"/>
          <p:nvPr/>
        </p:nvSpPr>
        <p:spPr>
          <a:xfrm>
            <a:off x="6237185" y="6466693"/>
            <a:ext cx="2811860" cy="292388"/>
          </a:xfrm>
          <a:prstGeom prst="rect">
            <a:avLst/>
          </a:prstGeom>
          <a:noFill/>
        </p:spPr>
        <p:txBody>
          <a:bodyPr wrap="none" rtlCol="0">
            <a:spAutoFit/>
          </a:bodyPr>
          <a:lstStyle/>
          <a:p>
            <a:r>
              <a:rPr lang="en-US" sz="1300"/>
              <a:t>SVE: Scalable Vector Extension</a:t>
            </a:r>
          </a:p>
        </p:txBody>
      </p:sp>
      <p:sp>
        <p:nvSpPr>
          <p:cNvPr id="52" name="TextBox 51"/>
          <p:cNvSpPr txBox="1"/>
          <p:nvPr/>
        </p:nvSpPr>
        <p:spPr>
          <a:xfrm>
            <a:off x="71500" y="440668"/>
            <a:ext cx="9923838" cy="338554"/>
          </a:xfrm>
          <a:prstGeom prst="rect">
            <a:avLst/>
          </a:prstGeom>
          <a:noFill/>
        </p:spPr>
        <p:txBody>
          <a:bodyPr wrap="square" rtlCol="0">
            <a:spAutoFit/>
          </a:bodyPr>
          <a:lstStyle/>
          <a:p>
            <a:pPr>
              <a:spcBef>
                <a:spcPct val="0"/>
              </a:spcBef>
              <a:buClrTx/>
              <a:buSzTx/>
              <a:buFontTx/>
              <a:buNone/>
            </a:pPr>
            <a:r>
              <a:rPr lang="en-US" altLang="en-US" sz="1600" spc="-80" dirty="0">
                <a:solidFill>
                  <a:srgbClr val="FF0000"/>
                </a:solidFill>
              </a:rPr>
              <a:t>Remark: ARM’s names of their ISA</a:t>
            </a:r>
            <a:r>
              <a:rPr lang="hu-HU" altLang="en-US" sz="1600" spc="-80" dirty="0">
                <a:solidFill>
                  <a:srgbClr val="FF0000"/>
                </a:solidFill>
              </a:rPr>
              <a:t> </a:t>
            </a:r>
            <a:r>
              <a:rPr lang="hu-HU" altLang="en-US" sz="1600" spc="-80" dirty="0" err="1">
                <a:solidFill>
                  <a:srgbClr val="FF0000"/>
                </a:solidFill>
              </a:rPr>
              <a:t>extensions</a:t>
            </a:r>
            <a:r>
              <a:rPr lang="en-US" altLang="en-US" sz="1600" spc="-80" dirty="0">
                <a:solidFill>
                  <a:srgbClr val="FF0000"/>
                </a:solidFill>
              </a:rPr>
              <a:t> introduced to enhance compute capabilities</a:t>
            </a:r>
            <a:r>
              <a:rPr lang="hu-HU" altLang="en-US" sz="1600" spc="-80" dirty="0">
                <a:solidFill>
                  <a:srgbClr val="FF0000"/>
                </a:solidFill>
              </a:rPr>
              <a:t> </a:t>
            </a:r>
            <a:endParaRPr lang="en-US" altLang="en-US" sz="1600" spc="-80" dirty="0">
              <a:solidFill>
                <a:srgbClr val="FF0000"/>
              </a:solidFill>
            </a:endParaRPr>
          </a:p>
        </p:txBody>
      </p:sp>
      <p:sp>
        <p:nvSpPr>
          <p:cNvPr id="54" name="TextBox 53"/>
          <p:cNvSpPr txBox="1"/>
          <p:nvPr/>
        </p:nvSpPr>
        <p:spPr>
          <a:xfrm>
            <a:off x="26988" y="2723095"/>
            <a:ext cx="2519786" cy="292388"/>
          </a:xfrm>
          <a:prstGeom prst="rect">
            <a:avLst/>
          </a:prstGeom>
          <a:noFill/>
        </p:spPr>
        <p:txBody>
          <a:bodyPr wrap="square" rtlCol="0">
            <a:spAutoFit/>
          </a:bodyPr>
          <a:lstStyle/>
          <a:p>
            <a:r>
              <a:rPr lang="en-US" sz="1300" i="1"/>
              <a:t>Designated at introduction</a:t>
            </a:r>
          </a:p>
        </p:txBody>
      </p:sp>
      <p:sp>
        <p:nvSpPr>
          <p:cNvPr id="50" name="TextBox 49"/>
          <p:cNvSpPr txBox="1"/>
          <p:nvPr/>
        </p:nvSpPr>
        <p:spPr>
          <a:xfrm>
            <a:off x="125609" y="798433"/>
            <a:ext cx="9221586" cy="584775"/>
          </a:xfrm>
          <a:prstGeom prst="rect">
            <a:avLst/>
          </a:prstGeom>
          <a:noFill/>
        </p:spPr>
        <p:txBody>
          <a:bodyPr wrap="square" rtlCol="0">
            <a:spAutoFit/>
          </a:bodyPr>
          <a:lstStyle/>
          <a:p>
            <a:r>
              <a:rPr lang="en-US" sz="1600" dirty="0"/>
              <a:t>AMD refers to their ISA extensions aiming at enhancing compute capabilities by</a:t>
            </a:r>
          </a:p>
          <a:p>
            <a:r>
              <a:rPr lang="en-US" sz="1600" dirty="0"/>
              <a:t>  </a:t>
            </a:r>
            <a:r>
              <a:rPr lang="en-US" sz="1600" dirty="0">
                <a:solidFill>
                  <a:srgbClr val="0070C0"/>
                </a:solidFill>
              </a:rPr>
              <a:t>confusing names</a:t>
            </a:r>
            <a:r>
              <a:rPr lang="en-US" sz="1600" dirty="0"/>
              <a:t>, as shown below. </a:t>
            </a:r>
          </a:p>
        </p:txBody>
      </p:sp>
      <p:sp>
        <p:nvSpPr>
          <p:cNvPr id="53" name="TextBox 52"/>
          <p:cNvSpPr txBox="1"/>
          <p:nvPr/>
        </p:nvSpPr>
        <p:spPr>
          <a:xfrm>
            <a:off x="6970871" y="5244623"/>
            <a:ext cx="1633577" cy="292388"/>
          </a:xfrm>
          <a:prstGeom prst="rect">
            <a:avLst/>
          </a:prstGeom>
          <a:noFill/>
        </p:spPr>
        <p:txBody>
          <a:bodyPr wrap="square" rtlCol="0">
            <a:spAutoFit/>
          </a:bodyPr>
          <a:lstStyle/>
          <a:p>
            <a:pPr algn="ctr"/>
            <a:r>
              <a:rPr lang="en-US" sz="1300" i="1" dirty="0"/>
              <a:t>(Section 2.3</a:t>
            </a:r>
          </a:p>
        </p:txBody>
      </p:sp>
      <p:sp>
        <p:nvSpPr>
          <p:cNvPr id="22" name="Rectangle 21"/>
          <p:cNvSpPr/>
          <p:nvPr/>
        </p:nvSpPr>
        <p:spPr bwMode="auto">
          <a:xfrm>
            <a:off x="0" y="2760347"/>
            <a:ext cx="9144000" cy="684000"/>
          </a:xfrm>
          <a:prstGeom prst="rect">
            <a:avLst/>
          </a:prstGeom>
          <a:noFill/>
          <a:ln w="1905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8" name="TextBox 17"/>
          <p:cNvSpPr txBox="1"/>
          <p:nvPr/>
        </p:nvSpPr>
        <p:spPr>
          <a:xfrm>
            <a:off x="35513" y="5528443"/>
            <a:ext cx="9065302" cy="338554"/>
          </a:xfrm>
          <a:prstGeom prst="rect">
            <a:avLst/>
          </a:prstGeom>
          <a:noFill/>
        </p:spPr>
        <p:txBody>
          <a:bodyPr wrap="none" rtlCol="0">
            <a:spAutoFit/>
          </a:bodyPr>
          <a:lstStyle/>
          <a:p>
            <a:r>
              <a:rPr lang="en-US" sz="1600" spc="-30" dirty="0"/>
              <a:t>Figure: AMD’s naming of their ISA extensions introduced to enhance compute </a:t>
            </a:r>
            <a:r>
              <a:rPr lang="en-US" sz="1600" spc="-30" dirty="0" err="1"/>
              <a:t>capabiities</a:t>
            </a:r>
            <a:endParaRPr lang="en-US" sz="1600" spc="-30" dirty="0"/>
          </a:p>
        </p:txBody>
      </p:sp>
    </p:spTree>
    <p:extLst>
      <p:ext uri="{BB962C8B-B14F-4D97-AF65-F5344CB8AC3E}">
        <p14:creationId xmlns:p14="http://schemas.microsoft.com/office/powerpoint/2010/main" val="147202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additive="base">
                                        <p:cTn id="101" dur="500" fill="hold"/>
                                        <p:tgtEl>
                                          <p:spTgt spid="28"/>
                                        </p:tgtEl>
                                        <p:attrNameLst>
                                          <p:attrName>ppt_x</p:attrName>
                                        </p:attrNameLst>
                                      </p:cBhvr>
                                      <p:tavLst>
                                        <p:tav tm="0">
                                          <p:val>
                                            <p:strVal val="#ppt_x"/>
                                          </p:val>
                                        </p:tav>
                                        <p:tav tm="100000">
                                          <p:val>
                                            <p:strVal val="#ppt_x"/>
                                          </p:val>
                                        </p:tav>
                                      </p:tavLst>
                                    </p:anim>
                                    <p:anim calcmode="lin" valueType="num">
                                      <p:cBhvr additive="base">
                                        <p:cTn id="102" dur="500" fill="hold"/>
                                        <p:tgtEl>
                                          <p:spTgt spid="28"/>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additive="base">
                                        <p:cTn id="105" dur="500" fill="hold"/>
                                        <p:tgtEl>
                                          <p:spTgt spid="29"/>
                                        </p:tgtEl>
                                        <p:attrNameLst>
                                          <p:attrName>ppt_x</p:attrName>
                                        </p:attrNameLst>
                                      </p:cBhvr>
                                      <p:tavLst>
                                        <p:tav tm="0">
                                          <p:val>
                                            <p:strVal val="#ppt_x"/>
                                          </p:val>
                                        </p:tav>
                                        <p:tav tm="100000">
                                          <p:val>
                                            <p:strVal val="#ppt_x"/>
                                          </p:val>
                                        </p:tav>
                                      </p:tavLst>
                                    </p:anim>
                                    <p:anim calcmode="lin" valueType="num">
                                      <p:cBhvr additive="base">
                                        <p:cTn id="106" dur="500" fill="hold"/>
                                        <p:tgtEl>
                                          <p:spTgt spid="2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500" fill="hold"/>
                                        <p:tgtEl>
                                          <p:spTgt spid="30"/>
                                        </p:tgtEl>
                                        <p:attrNameLst>
                                          <p:attrName>ppt_x</p:attrName>
                                        </p:attrNameLst>
                                      </p:cBhvr>
                                      <p:tavLst>
                                        <p:tav tm="0">
                                          <p:val>
                                            <p:strVal val="#ppt_x"/>
                                          </p:val>
                                        </p:tav>
                                        <p:tav tm="100000">
                                          <p:val>
                                            <p:strVal val="#ppt_x"/>
                                          </p:val>
                                        </p:tav>
                                      </p:tavLst>
                                    </p:anim>
                                    <p:anim calcmode="lin" valueType="num">
                                      <p:cBhvr additive="base">
                                        <p:cTn id="110" dur="500" fill="hold"/>
                                        <p:tgtEl>
                                          <p:spTgt spid="3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additive="base">
                                        <p:cTn id="113" dur="500" fill="hold"/>
                                        <p:tgtEl>
                                          <p:spTgt spid="31"/>
                                        </p:tgtEl>
                                        <p:attrNameLst>
                                          <p:attrName>ppt_x</p:attrName>
                                        </p:attrNameLst>
                                      </p:cBhvr>
                                      <p:tavLst>
                                        <p:tav tm="0">
                                          <p:val>
                                            <p:strVal val="#ppt_x"/>
                                          </p:val>
                                        </p:tav>
                                        <p:tav tm="100000">
                                          <p:val>
                                            <p:strVal val="#ppt_x"/>
                                          </p:val>
                                        </p:tav>
                                      </p:tavLst>
                                    </p:anim>
                                    <p:anim calcmode="lin" valueType="num">
                                      <p:cBhvr additive="base">
                                        <p:cTn id="114" dur="500" fill="hold"/>
                                        <p:tgtEl>
                                          <p:spTgt spid="31"/>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additive="base">
                                        <p:cTn id="117" dur="500" fill="hold"/>
                                        <p:tgtEl>
                                          <p:spTgt spid="32"/>
                                        </p:tgtEl>
                                        <p:attrNameLst>
                                          <p:attrName>ppt_x</p:attrName>
                                        </p:attrNameLst>
                                      </p:cBhvr>
                                      <p:tavLst>
                                        <p:tav tm="0">
                                          <p:val>
                                            <p:strVal val="#ppt_x"/>
                                          </p:val>
                                        </p:tav>
                                        <p:tav tm="100000">
                                          <p:val>
                                            <p:strVal val="#ppt_x"/>
                                          </p:val>
                                        </p:tav>
                                      </p:tavLst>
                                    </p:anim>
                                    <p:anim calcmode="lin" valueType="num">
                                      <p:cBhvr additive="base">
                                        <p:cTn id="118" dur="500" fill="hold"/>
                                        <p:tgtEl>
                                          <p:spTgt spid="3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500" fill="hold"/>
                                        <p:tgtEl>
                                          <p:spTgt spid="33"/>
                                        </p:tgtEl>
                                        <p:attrNameLst>
                                          <p:attrName>ppt_x</p:attrName>
                                        </p:attrNameLst>
                                      </p:cBhvr>
                                      <p:tavLst>
                                        <p:tav tm="0">
                                          <p:val>
                                            <p:strVal val="#ppt_x"/>
                                          </p:val>
                                        </p:tav>
                                        <p:tav tm="100000">
                                          <p:val>
                                            <p:strVal val="#ppt_x"/>
                                          </p:val>
                                        </p:tav>
                                      </p:tavLst>
                                    </p:anim>
                                    <p:anim calcmode="lin" valueType="num">
                                      <p:cBhvr additive="base">
                                        <p:cTn id="122" dur="500" fill="hold"/>
                                        <p:tgtEl>
                                          <p:spTgt spid="33"/>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 calcmode="lin" valueType="num">
                                      <p:cBhvr additive="base">
                                        <p:cTn id="125" dur="500" fill="hold"/>
                                        <p:tgtEl>
                                          <p:spTgt spid="34"/>
                                        </p:tgtEl>
                                        <p:attrNameLst>
                                          <p:attrName>ppt_x</p:attrName>
                                        </p:attrNameLst>
                                      </p:cBhvr>
                                      <p:tavLst>
                                        <p:tav tm="0">
                                          <p:val>
                                            <p:strVal val="#ppt_x"/>
                                          </p:val>
                                        </p:tav>
                                        <p:tav tm="100000">
                                          <p:val>
                                            <p:strVal val="#ppt_x"/>
                                          </p:val>
                                        </p:tav>
                                      </p:tavLst>
                                    </p:anim>
                                    <p:anim calcmode="lin" valueType="num">
                                      <p:cBhvr additive="base">
                                        <p:cTn id="126" dur="500" fill="hold"/>
                                        <p:tgtEl>
                                          <p:spTgt spid="3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additive="base">
                                        <p:cTn id="129" dur="500" fill="hold"/>
                                        <p:tgtEl>
                                          <p:spTgt spid="35"/>
                                        </p:tgtEl>
                                        <p:attrNameLst>
                                          <p:attrName>ppt_x</p:attrName>
                                        </p:attrNameLst>
                                      </p:cBhvr>
                                      <p:tavLst>
                                        <p:tav tm="0">
                                          <p:val>
                                            <p:strVal val="#ppt_x"/>
                                          </p:val>
                                        </p:tav>
                                        <p:tav tm="100000">
                                          <p:val>
                                            <p:strVal val="#ppt_x"/>
                                          </p:val>
                                        </p:tav>
                                      </p:tavLst>
                                    </p:anim>
                                    <p:anim calcmode="lin" valueType="num">
                                      <p:cBhvr additive="base">
                                        <p:cTn id="130" dur="500" fill="hold"/>
                                        <p:tgtEl>
                                          <p:spTgt spid="3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 calcmode="lin" valueType="num">
                                      <p:cBhvr additive="base">
                                        <p:cTn id="133" dur="500" fill="hold"/>
                                        <p:tgtEl>
                                          <p:spTgt spid="36"/>
                                        </p:tgtEl>
                                        <p:attrNameLst>
                                          <p:attrName>ppt_x</p:attrName>
                                        </p:attrNameLst>
                                      </p:cBhvr>
                                      <p:tavLst>
                                        <p:tav tm="0">
                                          <p:val>
                                            <p:strVal val="#ppt_x"/>
                                          </p:val>
                                        </p:tav>
                                        <p:tav tm="100000">
                                          <p:val>
                                            <p:strVal val="#ppt_x"/>
                                          </p:val>
                                        </p:tav>
                                      </p:tavLst>
                                    </p:anim>
                                    <p:anim calcmode="lin" valueType="num">
                                      <p:cBhvr additive="base">
                                        <p:cTn id="134" dur="500" fill="hold"/>
                                        <p:tgtEl>
                                          <p:spTgt spid="3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additive="base">
                                        <p:cTn id="137" dur="500" fill="hold"/>
                                        <p:tgtEl>
                                          <p:spTgt spid="37"/>
                                        </p:tgtEl>
                                        <p:attrNameLst>
                                          <p:attrName>ppt_x</p:attrName>
                                        </p:attrNameLst>
                                      </p:cBhvr>
                                      <p:tavLst>
                                        <p:tav tm="0">
                                          <p:val>
                                            <p:strVal val="#ppt_x"/>
                                          </p:val>
                                        </p:tav>
                                        <p:tav tm="100000">
                                          <p:val>
                                            <p:strVal val="#ppt_x"/>
                                          </p:val>
                                        </p:tav>
                                      </p:tavLst>
                                    </p:anim>
                                    <p:anim calcmode="lin" valueType="num">
                                      <p:cBhvr additive="base">
                                        <p:cTn id="138" dur="500" fill="hold"/>
                                        <p:tgtEl>
                                          <p:spTgt spid="37"/>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8"/>
                                        </p:tgtEl>
                                        <p:attrNameLst>
                                          <p:attrName>style.visibility</p:attrName>
                                        </p:attrNameLst>
                                      </p:cBhvr>
                                      <p:to>
                                        <p:strVal val="visible"/>
                                      </p:to>
                                    </p:set>
                                    <p:anim calcmode="lin" valueType="num">
                                      <p:cBhvr additive="base">
                                        <p:cTn id="141" dur="500" fill="hold"/>
                                        <p:tgtEl>
                                          <p:spTgt spid="38"/>
                                        </p:tgtEl>
                                        <p:attrNameLst>
                                          <p:attrName>ppt_x</p:attrName>
                                        </p:attrNameLst>
                                      </p:cBhvr>
                                      <p:tavLst>
                                        <p:tav tm="0">
                                          <p:val>
                                            <p:strVal val="#ppt_x"/>
                                          </p:val>
                                        </p:tav>
                                        <p:tav tm="100000">
                                          <p:val>
                                            <p:strVal val="#ppt_x"/>
                                          </p:val>
                                        </p:tav>
                                      </p:tavLst>
                                    </p:anim>
                                    <p:anim calcmode="lin" valueType="num">
                                      <p:cBhvr additive="base">
                                        <p:cTn id="142" dur="500" fill="hold"/>
                                        <p:tgtEl>
                                          <p:spTgt spid="38"/>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39"/>
                                        </p:tgtEl>
                                        <p:attrNameLst>
                                          <p:attrName>style.visibility</p:attrName>
                                        </p:attrNameLst>
                                      </p:cBhvr>
                                      <p:to>
                                        <p:strVal val="visible"/>
                                      </p:to>
                                    </p:set>
                                    <p:anim calcmode="lin" valueType="num">
                                      <p:cBhvr additive="base">
                                        <p:cTn id="145" dur="500" fill="hold"/>
                                        <p:tgtEl>
                                          <p:spTgt spid="39"/>
                                        </p:tgtEl>
                                        <p:attrNameLst>
                                          <p:attrName>ppt_x</p:attrName>
                                        </p:attrNameLst>
                                      </p:cBhvr>
                                      <p:tavLst>
                                        <p:tav tm="0">
                                          <p:val>
                                            <p:strVal val="#ppt_x"/>
                                          </p:val>
                                        </p:tav>
                                        <p:tav tm="100000">
                                          <p:val>
                                            <p:strVal val="#ppt_x"/>
                                          </p:val>
                                        </p:tav>
                                      </p:tavLst>
                                    </p:anim>
                                    <p:anim calcmode="lin" valueType="num">
                                      <p:cBhvr additive="base">
                                        <p:cTn id="146" dur="500" fill="hold"/>
                                        <p:tgtEl>
                                          <p:spTgt spid="39"/>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additive="base">
                                        <p:cTn id="149" dur="500" fill="hold"/>
                                        <p:tgtEl>
                                          <p:spTgt spid="47"/>
                                        </p:tgtEl>
                                        <p:attrNameLst>
                                          <p:attrName>ppt_x</p:attrName>
                                        </p:attrNameLst>
                                      </p:cBhvr>
                                      <p:tavLst>
                                        <p:tav tm="0">
                                          <p:val>
                                            <p:strVal val="#ppt_x"/>
                                          </p:val>
                                        </p:tav>
                                        <p:tav tm="100000">
                                          <p:val>
                                            <p:strVal val="#ppt_x"/>
                                          </p:val>
                                        </p:tav>
                                      </p:tavLst>
                                    </p:anim>
                                    <p:anim calcmode="lin" valueType="num">
                                      <p:cBhvr additive="base">
                                        <p:cTn id="150" dur="500" fill="hold"/>
                                        <p:tgtEl>
                                          <p:spTgt spid="47"/>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48"/>
                                        </p:tgtEl>
                                        <p:attrNameLst>
                                          <p:attrName>style.visibility</p:attrName>
                                        </p:attrNameLst>
                                      </p:cBhvr>
                                      <p:to>
                                        <p:strVal val="visible"/>
                                      </p:to>
                                    </p:set>
                                    <p:anim calcmode="lin" valueType="num">
                                      <p:cBhvr additive="base">
                                        <p:cTn id="153" dur="500" fill="hold"/>
                                        <p:tgtEl>
                                          <p:spTgt spid="48"/>
                                        </p:tgtEl>
                                        <p:attrNameLst>
                                          <p:attrName>ppt_x</p:attrName>
                                        </p:attrNameLst>
                                      </p:cBhvr>
                                      <p:tavLst>
                                        <p:tav tm="0">
                                          <p:val>
                                            <p:strVal val="#ppt_x"/>
                                          </p:val>
                                        </p:tav>
                                        <p:tav tm="100000">
                                          <p:val>
                                            <p:strVal val="#ppt_x"/>
                                          </p:val>
                                        </p:tav>
                                      </p:tavLst>
                                    </p:anim>
                                    <p:anim calcmode="lin" valueType="num">
                                      <p:cBhvr additive="base">
                                        <p:cTn id="154" dur="500" fill="hold"/>
                                        <p:tgtEl>
                                          <p:spTgt spid="48"/>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49"/>
                                        </p:tgtEl>
                                        <p:attrNameLst>
                                          <p:attrName>style.visibility</p:attrName>
                                        </p:attrNameLst>
                                      </p:cBhvr>
                                      <p:to>
                                        <p:strVal val="visible"/>
                                      </p:to>
                                    </p:set>
                                    <p:anim calcmode="lin" valueType="num">
                                      <p:cBhvr additive="base">
                                        <p:cTn id="157" dur="500" fill="hold"/>
                                        <p:tgtEl>
                                          <p:spTgt spid="49"/>
                                        </p:tgtEl>
                                        <p:attrNameLst>
                                          <p:attrName>ppt_x</p:attrName>
                                        </p:attrNameLst>
                                      </p:cBhvr>
                                      <p:tavLst>
                                        <p:tav tm="0">
                                          <p:val>
                                            <p:strVal val="#ppt_x"/>
                                          </p:val>
                                        </p:tav>
                                        <p:tav tm="100000">
                                          <p:val>
                                            <p:strVal val="#ppt_x"/>
                                          </p:val>
                                        </p:tav>
                                      </p:tavLst>
                                    </p:anim>
                                    <p:anim calcmode="lin" valueType="num">
                                      <p:cBhvr additive="base">
                                        <p:cTn id="158" dur="500" fill="hold"/>
                                        <p:tgtEl>
                                          <p:spTgt spid="49"/>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54"/>
                                        </p:tgtEl>
                                        <p:attrNameLst>
                                          <p:attrName>style.visibility</p:attrName>
                                        </p:attrNameLst>
                                      </p:cBhvr>
                                      <p:to>
                                        <p:strVal val="visible"/>
                                      </p:to>
                                    </p:set>
                                    <p:anim calcmode="lin" valueType="num">
                                      <p:cBhvr additive="base">
                                        <p:cTn id="161" dur="500" fill="hold"/>
                                        <p:tgtEl>
                                          <p:spTgt spid="54"/>
                                        </p:tgtEl>
                                        <p:attrNameLst>
                                          <p:attrName>ppt_x</p:attrName>
                                        </p:attrNameLst>
                                      </p:cBhvr>
                                      <p:tavLst>
                                        <p:tav tm="0">
                                          <p:val>
                                            <p:strVal val="#ppt_x"/>
                                          </p:val>
                                        </p:tav>
                                        <p:tav tm="100000">
                                          <p:val>
                                            <p:strVal val="#ppt_x"/>
                                          </p:val>
                                        </p:tav>
                                      </p:tavLst>
                                    </p:anim>
                                    <p:anim calcmode="lin" valueType="num">
                                      <p:cBhvr additive="base">
                                        <p:cTn id="162" dur="500" fill="hold"/>
                                        <p:tgtEl>
                                          <p:spTgt spid="54"/>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53"/>
                                        </p:tgtEl>
                                        <p:attrNameLst>
                                          <p:attrName>style.visibility</p:attrName>
                                        </p:attrNameLst>
                                      </p:cBhvr>
                                      <p:to>
                                        <p:strVal val="visible"/>
                                      </p:to>
                                    </p:set>
                                    <p:anim calcmode="lin" valueType="num">
                                      <p:cBhvr additive="base">
                                        <p:cTn id="165" dur="500" fill="hold"/>
                                        <p:tgtEl>
                                          <p:spTgt spid="53"/>
                                        </p:tgtEl>
                                        <p:attrNameLst>
                                          <p:attrName>ppt_x</p:attrName>
                                        </p:attrNameLst>
                                      </p:cBhvr>
                                      <p:tavLst>
                                        <p:tav tm="0">
                                          <p:val>
                                            <p:strVal val="#ppt_x"/>
                                          </p:val>
                                        </p:tav>
                                        <p:tav tm="100000">
                                          <p:val>
                                            <p:strVal val="#ppt_x"/>
                                          </p:val>
                                        </p:tav>
                                      </p:tavLst>
                                    </p:anim>
                                    <p:anim calcmode="lin" valueType="num">
                                      <p:cBhvr additive="base">
                                        <p:cTn id="166" dur="500" fill="hold"/>
                                        <p:tgtEl>
                                          <p:spTgt spid="53"/>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22"/>
                                        </p:tgtEl>
                                        <p:attrNameLst>
                                          <p:attrName>style.visibility</p:attrName>
                                        </p:attrNameLst>
                                      </p:cBhvr>
                                      <p:to>
                                        <p:strVal val="visible"/>
                                      </p:to>
                                    </p:set>
                                    <p:anim calcmode="lin" valueType="num">
                                      <p:cBhvr additive="base">
                                        <p:cTn id="169" dur="500" fill="hold"/>
                                        <p:tgtEl>
                                          <p:spTgt spid="22"/>
                                        </p:tgtEl>
                                        <p:attrNameLst>
                                          <p:attrName>ppt_x</p:attrName>
                                        </p:attrNameLst>
                                      </p:cBhvr>
                                      <p:tavLst>
                                        <p:tav tm="0">
                                          <p:val>
                                            <p:strVal val="#ppt_x"/>
                                          </p:val>
                                        </p:tav>
                                        <p:tav tm="100000">
                                          <p:val>
                                            <p:strVal val="#ppt_x"/>
                                          </p:val>
                                        </p:tav>
                                      </p:tavLst>
                                    </p:anim>
                                    <p:anim calcmode="lin" valueType="num">
                                      <p:cBhvr additive="base">
                                        <p:cTn id="170" dur="500" fill="hold"/>
                                        <p:tgtEl>
                                          <p:spTgt spid="22"/>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8"/>
                                        </p:tgtEl>
                                        <p:attrNameLst>
                                          <p:attrName>style.visibility</p:attrName>
                                        </p:attrNameLst>
                                      </p:cBhvr>
                                      <p:to>
                                        <p:strVal val="visible"/>
                                      </p:to>
                                    </p:set>
                                    <p:anim calcmode="lin" valueType="num">
                                      <p:cBhvr additive="base">
                                        <p:cTn id="173" dur="500" fill="hold"/>
                                        <p:tgtEl>
                                          <p:spTgt spid="18"/>
                                        </p:tgtEl>
                                        <p:attrNameLst>
                                          <p:attrName>ppt_x</p:attrName>
                                        </p:attrNameLst>
                                      </p:cBhvr>
                                      <p:tavLst>
                                        <p:tav tm="0">
                                          <p:val>
                                            <p:strVal val="#ppt_x"/>
                                          </p:val>
                                        </p:tav>
                                        <p:tav tm="100000">
                                          <p:val>
                                            <p:strVal val="#ppt_x"/>
                                          </p:val>
                                        </p:tav>
                                      </p:tavLst>
                                    </p:anim>
                                    <p:anim calcmode="lin" valueType="num">
                                      <p:cBhvr additive="base">
                                        <p:cTn id="1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9" grpId="0"/>
      <p:bldP spid="20" grpId="0" animBg="1"/>
      <p:bldP spid="23" grpId="0" animBg="1"/>
      <p:bldP spid="24" grpId="0" animBg="1"/>
      <p:bldP spid="25" grpId="0"/>
      <p:bldP spid="26" grpId="0"/>
      <p:bldP spid="27" grpId="0"/>
      <p:bldP spid="28" grpId="0"/>
      <p:bldP spid="29" grpId="0"/>
      <p:bldP spid="30" grpId="0"/>
      <p:bldP spid="31" grpId="0"/>
      <p:bldP spid="32" grpId="0" animBg="1"/>
      <p:bldP spid="33" grpId="0" animBg="1"/>
      <p:bldP spid="34" grpId="0"/>
      <p:bldP spid="35" grpId="0"/>
      <p:bldP spid="36" grpId="0"/>
      <p:bldP spid="37" grpId="0"/>
      <p:bldP spid="38" grpId="0"/>
      <p:bldP spid="39" grpId="0"/>
      <p:bldP spid="47" grpId="0"/>
      <p:bldP spid="48" grpId="0"/>
      <p:bldP spid="49" grpId="0"/>
      <p:bldP spid="54" grpId="0"/>
      <p:bldP spid="50" grpId="0"/>
      <p:bldP spid="53" grpId="0"/>
      <p:bldP spid="22" grpId="0" animBg="1"/>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296905141"/>
              </p:ext>
            </p:extLst>
          </p:nvPr>
        </p:nvGraphicFramePr>
        <p:xfrm>
          <a:off x="18502" y="862736"/>
          <a:ext cx="9112049" cy="5965624"/>
        </p:xfrm>
        <a:graphic>
          <a:graphicData uri="http://schemas.openxmlformats.org/drawingml/2006/table">
            <a:tbl>
              <a:tblPr firstRow="1" bandRow="1">
                <a:tableStyleId>{5940675A-B579-460E-94D1-54222C63F5DA}</a:tableStyleId>
              </a:tblPr>
              <a:tblGrid>
                <a:gridCol w="853088">
                  <a:extLst>
                    <a:ext uri="{9D8B030D-6E8A-4147-A177-3AD203B41FA5}">
                      <a16:colId xmlns:a16="http://schemas.microsoft.com/office/drawing/2014/main" val="20000"/>
                    </a:ext>
                  </a:extLst>
                </a:gridCol>
                <a:gridCol w="672255">
                  <a:extLst>
                    <a:ext uri="{9D8B030D-6E8A-4147-A177-3AD203B41FA5}">
                      <a16:colId xmlns:a16="http://schemas.microsoft.com/office/drawing/2014/main" val="20001"/>
                    </a:ext>
                  </a:extLst>
                </a:gridCol>
                <a:gridCol w="1124498">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585065">
                  <a:extLst>
                    <a:ext uri="{9D8B030D-6E8A-4147-A177-3AD203B41FA5}">
                      <a16:colId xmlns:a16="http://schemas.microsoft.com/office/drawing/2014/main" val="20004"/>
                    </a:ext>
                  </a:extLst>
                </a:gridCol>
                <a:gridCol w="1170130">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1125125">
                  <a:extLst>
                    <a:ext uri="{9D8B030D-6E8A-4147-A177-3AD203B41FA5}">
                      <a16:colId xmlns:a16="http://schemas.microsoft.com/office/drawing/2014/main" val="20007"/>
                    </a:ext>
                  </a:extLst>
                </a:gridCol>
                <a:gridCol w="1421648">
                  <a:extLst>
                    <a:ext uri="{9D8B030D-6E8A-4147-A177-3AD203B41FA5}">
                      <a16:colId xmlns:a16="http://schemas.microsoft.com/office/drawing/2014/main" val="20008"/>
                    </a:ext>
                  </a:extLst>
                </a:gridCol>
              </a:tblGrid>
              <a:tr h="247128">
                <a:tc rowSpan="2" gridSpan="2">
                  <a:txBody>
                    <a:bodyPr/>
                    <a:lstStyle/>
                    <a:p>
                      <a:pPr algn="ctr"/>
                      <a:r>
                        <a:rPr lang="en-US" sz="1200">
                          <a:solidFill>
                            <a:schemeClr val="bg1"/>
                          </a:solidFill>
                        </a:rPr>
                        <a:t>ARM ISA</a:t>
                      </a:r>
                    </a:p>
                  </a:txBody>
                  <a:tcPr anchor="ctr">
                    <a:solidFill>
                      <a:srgbClr val="0070C0"/>
                    </a:solidFill>
                  </a:tcPr>
                </a:tc>
                <a:tc rowSpan="2" hMerge="1">
                  <a:txBody>
                    <a:bodyPr/>
                    <a:lstStyle/>
                    <a:p>
                      <a:pPr algn="ctr"/>
                      <a:endParaRPr lang="en-US" sz="1200">
                        <a:solidFill>
                          <a:schemeClr val="bg1"/>
                        </a:solidFill>
                      </a:endParaRPr>
                    </a:p>
                  </a:txBody>
                  <a:tcPr anchor="ctr">
                    <a:solidFill>
                      <a:srgbClr val="0070C0"/>
                    </a:solidFill>
                  </a:tcPr>
                </a:tc>
                <a:tc rowSpan="3">
                  <a:txBody>
                    <a:bodyPr/>
                    <a:lstStyle/>
                    <a:p>
                      <a:pPr algn="ctr"/>
                      <a:r>
                        <a:rPr lang="en-US" sz="1200">
                          <a:solidFill>
                            <a:schemeClr val="bg1"/>
                          </a:solidFill>
                        </a:rPr>
                        <a:t>Name of the extensions</a:t>
                      </a:r>
                    </a:p>
                  </a:txBody>
                  <a:tcPr anchor="ctr">
                    <a:solidFill>
                      <a:schemeClr val="bg1">
                        <a:lumMod val="50000"/>
                      </a:schemeClr>
                    </a:solidFill>
                  </a:tcPr>
                </a:tc>
                <a:tc gridSpan="2">
                  <a:txBody>
                    <a:bodyPr/>
                    <a:lstStyle/>
                    <a:p>
                      <a:pPr algn="ctr"/>
                      <a:r>
                        <a:rPr lang="en-US" sz="1200">
                          <a:solidFill>
                            <a:schemeClr val="bg1"/>
                          </a:solidFill>
                        </a:rPr>
                        <a:t>Basic arch.</a:t>
                      </a:r>
                    </a:p>
                  </a:txBody>
                  <a:tcPr anchor="ctr">
                    <a:solidFill>
                      <a:srgbClr val="0070C0"/>
                    </a:solidFill>
                  </a:tcPr>
                </a:tc>
                <a:tc hMerge="1">
                  <a:txBody>
                    <a:bodyPr/>
                    <a:lstStyle/>
                    <a:p>
                      <a:pPr algn="ctr"/>
                      <a:endParaRPr lang="en-US" sz="1200"/>
                    </a:p>
                  </a:txBody>
                  <a:tcPr anchor="ctr"/>
                </a:tc>
                <a:tc rowSpan="3">
                  <a:txBody>
                    <a:bodyPr/>
                    <a:lstStyle/>
                    <a:p>
                      <a:pPr algn="ctr"/>
                      <a:r>
                        <a:rPr lang="en-US" sz="1200">
                          <a:solidFill>
                            <a:schemeClr val="bg1"/>
                          </a:solidFill>
                        </a:rPr>
                        <a:t>GPR-based</a:t>
                      </a:r>
                      <a:endParaRPr lang="hu-HU" sz="1200">
                        <a:solidFill>
                          <a:schemeClr val="bg1"/>
                        </a:solidFill>
                      </a:endParaRPr>
                    </a:p>
                    <a:p>
                      <a:pPr algn="ctr"/>
                      <a:r>
                        <a:rPr lang="hu-HU" sz="1200">
                          <a:solidFill>
                            <a:schemeClr val="bg1"/>
                          </a:solidFill>
                        </a:rPr>
                        <a:t>FX-SIMD</a:t>
                      </a:r>
                      <a:r>
                        <a:rPr lang="en-US" sz="1200">
                          <a:solidFill>
                            <a:schemeClr val="bg1"/>
                          </a:solidFill>
                        </a:rPr>
                        <a:t> data type</a:t>
                      </a:r>
                    </a:p>
                    <a:p>
                      <a:pPr algn="ctr"/>
                      <a:r>
                        <a:rPr lang="en-US" sz="1200">
                          <a:solidFill>
                            <a:schemeClr val="bg1"/>
                          </a:solidFill>
                        </a:rPr>
                        <a:t>extension</a:t>
                      </a:r>
                    </a:p>
                  </a:txBody>
                  <a:tcPr anchor="ctr">
                    <a:solidFill>
                      <a:srgbClr val="0070C0"/>
                    </a:solidFill>
                  </a:tcPr>
                </a:tc>
                <a:tc gridSpan="3">
                  <a:txBody>
                    <a:bodyPr/>
                    <a:lstStyle/>
                    <a:p>
                      <a:pPr algn="ctr"/>
                      <a:r>
                        <a:rPr lang="en-US" sz="1200" dirty="0">
                          <a:solidFill>
                            <a:schemeClr val="bg1"/>
                          </a:solidFill>
                        </a:rPr>
                        <a:t>Secondary register set based extension</a:t>
                      </a:r>
                      <a:r>
                        <a:rPr lang="hu-HU" sz="1200" dirty="0">
                          <a:solidFill>
                            <a:schemeClr val="bg1"/>
                          </a:solidFill>
                        </a:rPr>
                        <a:t>s</a:t>
                      </a:r>
                      <a:endParaRPr lang="en-US" sz="1200" dirty="0">
                        <a:solidFill>
                          <a:schemeClr val="bg1"/>
                        </a:solidFill>
                      </a:endParaRPr>
                    </a:p>
                  </a:txBody>
                  <a:tcPr anchor="ctr">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2" vMerge="1">
                  <a:txBody>
                    <a:bodyPr/>
                    <a:lstStyle/>
                    <a:p>
                      <a:pPr algn="ctr"/>
                      <a:endParaRPr lang="en-US" sz="1200" b="0"/>
                    </a:p>
                  </a:txBody>
                  <a:tcPr anchor="ctr"/>
                </a:tc>
                <a:tc hMerge="1" vMerge="1">
                  <a:txBody>
                    <a:bodyPr/>
                    <a:lstStyle/>
                    <a:p>
                      <a:pPr algn="ctr"/>
                      <a:endParaRPr lang="en-US" sz="1200"/>
                    </a:p>
                  </a:txBody>
                  <a:tcPr anchor="ctr"/>
                </a:tc>
                <a:tc vMerge="1">
                  <a:txBody>
                    <a:bodyPr/>
                    <a:lstStyle/>
                    <a:p>
                      <a:pPr algn="ctr"/>
                      <a:endParaRPr lang="en-US" sz="1200">
                        <a:solidFill>
                          <a:schemeClr val="bg1"/>
                        </a:solidFill>
                      </a:endParaRPr>
                    </a:p>
                  </a:txBody>
                  <a:tcPr anchor="ctr"/>
                </a:tc>
                <a:tc rowSpan="2">
                  <a:txBody>
                    <a:bodyPr/>
                    <a:lstStyle/>
                    <a:p>
                      <a:pPr algn="ctr"/>
                      <a:r>
                        <a:rPr lang="en-US" sz="1200" err="1">
                          <a:solidFill>
                            <a:schemeClr val="bg1"/>
                          </a:solidFill>
                        </a:rPr>
                        <a:t>GPRs</a:t>
                      </a:r>
                      <a:endParaRPr lang="en-US" sz="1200">
                        <a:solidFill>
                          <a:schemeClr val="bg1"/>
                        </a:solidFill>
                      </a:endParaRPr>
                    </a:p>
                  </a:txBody>
                  <a:tcPr anchor="ctr">
                    <a:solidFill>
                      <a:srgbClr val="0070C0"/>
                    </a:solidFill>
                  </a:tcPr>
                </a:tc>
                <a:tc rowSpan="2">
                  <a:txBody>
                    <a:bodyPr/>
                    <a:lstStyle/>
                    <a:p>
                      <a:pPr algn="ctr"/>
                      <a:r>
                        <a:rPr lang="en-US" sz="1200">
                          <a:solidFill>
                            <a:schemeClr val="bg1"/>
                          </a:solidFill>
                        </a:rPr>
                        <a:t>Data type</a:t>
                      </a:r>
                    </a:p>
                  </a:txBody>
                  <a:tcPr anchor="ctr">
                    <a:solidFill>
                      <a:srgbClr val="0070C0"/>
                    </a:solidFill>
                  </a:tcPr>
                </a:tc>
                <a:tc vMerge="1">
                  <a:txBody>
                    <a:bodyPr/>
                    <a:lstStyle/>
                    <a:p>
                      <a:pPr algn="ctr"/>
                      <a:endParaRPr lang="en-US" sz="1200">
                        <a:solidFill>
                          <a:schemeClr val="bg1"/>
                        </a:solidFill>
                      </a:endParaRPr>
                    </a:p>
                  </a:txBody>
                  <a:tcPr anchor="ctr">
                    <a:solidFill>
                      <a:srgbClr val="0070C0"/>
                    </a:solidFill>
                  </a:tcPr>
                </a:tc>
                <a:tc rowSpan="2">
                  <a:txBody>
                    <a:bodyPr/>
                    <a:lstStyle/>
                    <a:p>
                      <a:pPr algn="ctr"/>
                      <a:r>
                        <a:rPr lang="en-US" sz="1200" dirty="0">
                          <a:solidFill>
                            <a:schemeClr val="bg1"/>
                          </a:solidFill>
                        </a:rPr>
                        <a:t>Secondary</a:t>
                      </a:r>
                      <a:r>
                        <a:rPr lang="hu-HU" sz="1200" baseline="0" dirty="0">
                          <a:solidFill>
                            <a:schemeClr val="bg1"/>
                          </a:solidFill>
                        </a:rPr>
                        <a:t> </a:t>
                      </a:r>
                    </a:p>
                    <a:p>
                      <a:pPr algn="ctr"/>
                      <a:r>
                        <a:rPr lang="hu-HU" sz="1200" baseline="0" dirty="0">
                          <a:solidFill>
                            <a:schemeClr val="bg1"/>
                          </a:solidFill>
                        </a:rPr>
                        <a:t>r</a:t>
                      </a:r>
                      <a:r>
                        <a:rPr lang="en-US" sz="1200" dirty="0" err="1">
                          <a:solidFill>
                            <a:schemeClr val="bg1"/>
                          </a:solidFill>
                        </a:rPr>
                        <a:t>eg</a:t>
                      </a:r>
                      <a:r>
                        <a:rPr lang="en-US" sz="1200" dirty="0">
                          <a:solidFill>
                            <a:schemeClr val="bg1"/>
                          </a:solidFill>
                        </a:rPr>
                        <a:t>. </a:t>
                      </a:r>
                      <a:r>
                        <a:rPr lang="hu-HU" sz="1200" dirty="0">
                          <a:solidFill>
                            <a:schemeClr val="bg1"/>
                          </a:solidFill>
                        </a:rPr>
                        <a:t> </a:t>
                      </a:r>
                      <a:r>
                        <a:rPr lang="en-US" sz="1200" dirty="0">
                          <a:solidFill>
                            <a:schemeClr val="bg1"/>
                          </a:solidFill>
                        </a:rPr>
                        <a:t>s</a:t>
                      </a:r>
                      <a:r>
                        <a:rPr lang="hu-HU" sz="1200" dirty="0">
                          <a:solidFill>
                            <a:schemeClr val="bg1"/>
                          </a:solidFill>
                        </a:rPr>
                        <a:t>et</a:t>
                      </a:r>
                      <a:endParaRPr lang="en-US" sz="1200" dirty="0">
                        <a:solidFill>
                          <a:schemeClr val="bg1"/>
                        </a:solidFill>
                      </a:endParaRPr>
                    </a:p>
                  </a:txBody>
                  <a:tcPr anchor="ctr">
                    <a:solidFill>
                      <a:srgbClr val="00B050"/>
                    </a:solidFill>
                  </a:tcPr>
                </a:tc>
                <a:tc rowSpan="2">
                  <a:txBody>
                    <a:bodyPr/>
                    <a:lstStyle/>
                    <a:p>
                      <a:pPr algn="ctr"/>
                      <a:r>
                        <a:rPr lang="en-US" sz="1200">
                          <a:solidFill>
                            <a:schemeClr val="bg1"/>
                          </a:solidFill>
                        </a:rPr>
                        <a:t>Scalar</a:t>
                      </a:r>
                    </a:p>
                    <a:p>
                      <a:pPr algn="ctr"/>
                      <a:r>
                        <a:rPr lang="en-US" sz="1200">
                          <a:solidFill>
                            <a:schemeClr val="bg1"/>
                          </a:solidFill>
                        </a:rPr>
                        <a:t> data types</a:t>
                      </a:r>
                    </a:p>
                  </a:txBody>
                  <a:tcPr anchor="ctr">
                    <a:solidFill>
                      <a:srgbClr val="00B050"/>
                    </a:solidFill>
                  </a:tcPr>
                </a:tc>
                <a:tc rowSpan="2">
                  <a:txBody>
                    <a:bodyPr/>
                    <a:lstStyle/>
                    <a:p>
                      <a:pPr algn="ctr"/>
                      <a:r>
                        <a:rPr lang="en-US" sz="1200" dirty="0">
                          <a:solidFill>
                            <a:schemeClr val="bg1"/>
                          </a:solidFill>
                        </a:rPr>
                        <a:t>SIMD (Vector) </a:t>
                      </a:r>
                    </a:p>
                    <a:p>
                      <a:pPr algn="ctr"/>
                      <a:r>
                        <a:rPr lang="en-US" sz="1200" dirty="0">
                          <a:solidFill>
                            <a:schemeClr val="bg1"/>
                          </a:solidFill>
                        </a:rPr>
                        <a:t> data types</a:t>
                      </a:r>
                    </a:p>
                  </a:txBody>
                  <a:tcPr anchor="ctr">
                    <a:solidFill>
                      <a:srgbClr val="00B050"/>
                    </a:solidFill>
                  </a:tcPr>
                </a:tc>
                <a:extLst>
                  <a:ext uri="{0D108BD9-81ED-4DB2-BD59-A6C34878D82A}">
                    <a16:rowId xmlns:a16="http://schemas.microsoft.com/office/drawing/2014/main" val="10001"/>
                  </a:ext>
                </a:extLst>
              </a:tr>
              <a:tr h="430186">
                <a:tc>
                  <a:txBody>
                    <a:bodyPr/>
                    <a:lstStyle/>
                    <a:p>
                      <a:pPr algn="ctr"/>
                      <a:r>
                        <a:rPr lang="en-US" sz="1200">
                          <a:solidFill>
                            <a:schemeClr val="bg1"/>
                          </a:solidFill>
                        </a:rPr>
                        <a:t>Name</a:t>
                      </a:r>
                    </a:p>
                  </a:txBody>
                  <a:tcPr anchor="ctr">
                    <a:solidFill>
                      <a:srgbClr val="0070C0"/>
                    </a:solidFill>
                  </a:tcPr>
                </a:tc>
                <a:tc>
                  <a:txBody>
                    <a:bodyPr/>
                    <a:lstStyle/>
                    <a:p>
                      <a:endParaRPr lang="en-US"/>
                    </a:p>
                  </a:txBody>
                  <a:tcPr anchor="ctr">
                    <a:solidFill>
                      <a:srgbClr val="0070C0"/>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47128">
                <a:tc>
                  <a:txBody>
                    <a:bodyPr/>
                    <a:lstStyle/>
                    <a:p>
                      <a:pPr algn="ctr"/>
                      <a:r>
                        <a:rPr lang="en-US" sz="1200" b="0">
                          <a:solidFill>
                            <a:schemeClr val="bg1"/>
                          </a:solidFill>
                        </a:rPr>
                        <a:t>Armv1</a:t>
                      </a:r>
                    </a:p>
                  </a:txBody>
                  <a:tcPr anchor="ctr">
                    <a:solidFill>
                      <a:srgbClr val="0070C0"/>
                    </a:solidFill>
                  </a:tcPr>
                </a:tc>
                <a:tc>
                  <a:txBody>
                    <a:bodyPr/>
                    <a:lstStyle/>
                    <a:p>
                      <a:pPr algn="ctr"/>
                      <a:r>
                        <a:rPr lang="en-US" sz="1200"/>
                        <a:t>198</a:t>
                      </a:r>
                      <a:r>
                        <a:rPr lang="hu-HU" sz="1200"/>
                        <a:t>5</a:t>
                      </a:r>
                      <a:endParaRPr lang="en-US" sz="1200"/>
                    </a:p>
                  </a:txBody>
                  <a:tcPr anchor="ctr">
                    <a:solidFill>
                      <a:srgbClr val="FFFFCC"/>
                    </a:solidFill>
                  </a:tcPr>
                </a:tc>
                <a:tc>
                  <a:txBody>
                    <a:bodyPr/>
                    <a:lstStyle/>
                    <a:p>
                      <a:pPr algn="ctr"/>
                      <a:endParaRPr lang="en-US" sz="1200"/>
                    </a:p>
                  </a:txBody>
                  <a:tcPr anchor="ctr">
                    <a:solidFill>
                      <a:srgbClr val="FFFFCC"/>
                    </a:solidFill>
                  </a:tcPr>
                </a:tc>
                <a:tc>
                  <a:txBody>
                    <a:bodyPr/>
                    <a:lstStyle/>
                    <a:p>
                      <a:pPr algn="ctr"/>
                      <a:r>
                        <a:rPr lang="en-US" sz="1200" err="1"/>
                        <a:t>n.a</a:t>
                      </a:r>
                      <a:r>
                        <a:rPr lang="en-US" sz="1200"/>
                        <a:t>.</a:t>
                      </a:r>
                    </a:p>
                  </a:txBody>
                  <a:tcPr anchor="ctr">
                    <a:solidFill>
                      <a:srgbClr val="DDF2FF"/>
                    </a:solidFill>
                  </a:tcPr>
                </a:tc>
                <a:tc rowSpan="11">
                  <a:txBody>
                    <a:bodyPr/>
                    <a:lstStyle/>
                    <a:p>
                      <a:pPr algn="ctr"/>
                      <a:endParaRPr lang="en-US" sz="1200"/>
                    </a:p>
                    <a:p>
                      <a:pPr algn="ctr"/>
                      <a:endParaRPr lang="en-US" sz="1200"/>
                    </a:p>
                    <a:p>
                      <a:pPr algn="ctr"/>
                      <a:endParaRPr lang="en-US" sz="1200"/>
                    </a:p>
                    <a:p>
                      <a:pPr algn="ctr"/>
                      <a:r>
                        <a:rPr lang="en-US" sz="1200" err="1"/>
                        <a:t>FX32</a:t>
                      </a:r>
                      <a:endParaRPr lang="en-US" sz="1200"/>
                    </a:p>
                  </a:txBody>
                  <a:tcPr anchor="ctr">
                    <a:solidFill>
                      <a:srgbClr val="DDF2FF"/>
                    </a:solidFill>
                  </a:tcPr>
                </a:tc>
                <a:tc>
                  <a:txBody>
                    <a:bodyPr/>
                    <a:lstStyle/>
                    <a:p>
                      <a:pPr algn="ctr"/>
                      <a:endParaRPr lang="en-US" sz="1200"/>
                    </a:p>
                  </a:txBody>
                  <a:tcPr anchor="ctr">
                    <a:solidFill>
                      <a:srgbClr val="DDF2FF"/>
                    </a:solidFill>
                  </a:tcPr>
                </a:tc>
                <a:tc>
                  <a:txBody>
                    <a:bodyPr/>
                    <a:lstStyle/>
                    <a:p>
                      <a:pPr algn="ctr"/>
                      <a:endParaRPr lang="en-US" sz="120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p>
                  </a:txBody>
                  <a:tcPr anchor="ctr">
                    <a:solidFill>
                      <a:schemeClr val="bg1"/>
                    </a:solidFill>
                  </a:tcPr>
                </a:tc>
                <a:tc>
                  <a:txBody>
                    <a:bodyPr/>
                    <a:lstStyle/>
                    <a:p>
                      <a:pPr algn="ctr"/>
                      <a:endParaRPr lang="en-US" sz="1200"/>
                    </a:p>
                  </a:txBody>
                  <a:tcPr anchor="ctr">
                    <a:solidFill>
                      <a:schemeClr val="bg1"/>
                    </a:solidFill>
                  </a:tcPr>
                </a:tc>
                <a:extLst>
                  <a:ext uri="{0D108BD9-81ED-4DB2-BD59-A6C34878D82A}">
                    <a16:rowId xmlns:a16="http://schemas.microsoft.com/office/drawing/2014/main" val="10003"/>
                  </a:ext>
                </a:extLst>
              </a:tr>
              <a:tr h="247128">
                <a:tc>
                  <a:txBody>
                    <a:bodyPr/>
                    <a:lstStyle/>
                    <a:p>
                      <a:pPr algn="ctr"/>
                      <a:r>
                        <a:rPr lang="en-US" sz="1200" b="0">
                          <a:solidFill>
                            <a:schemeClr val="bg1"/>
                          </a:solidFill>
                        </a:rPr>
                        <a:t>Armv2</a:t>
                      </a:r>
                    </a:p>
                  </a:txBody>
                  <a:tcPr anchor="ctr">
                    <a:solidFill>
                      <a:srgbClr val="0070C0"/>
                    </a:solidFill>
                  </a:tcPr>
                </a:tc>
                <a:tc>
                  <a:txBody>
                    <a:bodyPr/>
                    <a:lstStyle/>
                    <a:p>
                      <a:pPr algn="ctr"/>
                      <a:r>
                        <a:rPr lang="en-US" sz="1200"/>
                        <a:t>1989</a:t>
                      </a:r>
                    </a:p>
                  </a:txBody>
                  <a:tcPr anchor="ctr">
                    <a:solidFill>
                      <a:srgbClr val="FFFFCC"/>
                    </a:solidFill>
                  </a:tcPr>
                </a:tc>
                <a:tc>
                  <a:txBody>
                    <a:bodyPr/>
                    <a:lstStyle/>
                    <a:p>
                      <a:endParaRPr lang="en-US" sz="1200"/>
                    </a:p>
                  </a:txBody>
                  <a:tcPr anchor="ctr">
                    <a:solidFill>
                      <a:srgbClr val="FFFFCC"/>
                    </a:solidFill>
                  </a:tcPr>
                </a:tc>
                <a:tc>
                  <a:txBody>
                    <a:bodyPr/>
                    <a:lstStyle/>
                    <a:p>
                      <a:pPr algn="ctr"/>
                      <a:r>
                        <a:rPr lang="en-US" sz="1200" err="1"/>
                        <a:t>n.a</a:t>
                      </a:r>
                      <a:r>
                        <a:rPr lang="en-US" sz="1200"/>
                        <a:t>.</a:t>
                      </a:r>
                    </a:p>
                  </a:txBody>
                  <a:tcPr anchor="ctr">
                    <a:solidFill>
                      <a:srgbClr val="DDF2FF"/>
                    </a:solidFill>
                  </a:tcPr>
                </a:tc>
                <a:tc vMerge="1">
                  <a:txBody>
                    <a:bodyPr/>
                    <a:lstStyle/>
                    <a:p>
                      <a:endParaRPr lang="en-US" sz="1200"/>
                    </a:p>
                  </a:txBody>
                  <a:tcPr anchor="ctr"/>
                </a:tc>
                <a:tc>
                  <a:txBody>
                    <a:bodyPr/>
                    <a:lstStyle/>
                    <a:p>
                      <a:endParaRPr lang="en-US" sz="1200"/>
                    </a:p>
                  </a:txBody>
                  <a:tcPr anchor="ctr">
                    <a:solidFill>
                      <a:srgbClr val="DDF2FF"/>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4"/>
                  </a:ext>
                </a:extLst>
              </a:tr>
              <a:tr h="247128">
                <a:tc>
                  <a:txBody>
                    <a:bodyPr/>
                    <a:lstStyle/>
                    <a:p>
                      <a:pPr algn="ctr"/>
                      <a:r>
                        <a:rPr lang="en-US" sz="1200" b="0">
                          <a:solidFill>
                            <a:schemeClr val="bg1"/>
                          </a:solidFill>
                        </a:rPr>
                        <a:t>Armv3</a:t>
                      </a:r>
                    </a:p>
                  </a:txBody>
                  <a:tcPr anchor="ctr">
                    <a:solidFill>
                      <a:srgbClr val="0070C0"/>
                    </a:solidFill>
                  </a:tcPr>
                </a:tc>
                <a:tc>
                  <a:txBody>
                    <a:bodyPr/>
                    <a:lstStyle/>
                    <a:p>
                      <a:pPr algn="ctr"/>
                      <a:r>
                        <a:rPr lang="en-US" sz="1200"/>
                        <a:t>1991</a:t>
                      </a:r>
                    </a:p>
                  </a:txBody>
                  <a:tcPr anchor="ctr">
                    <a:solidFill>
                      <a:srgbClr val="FFFFCC"/>
                    </a:solidFill>
                  </a:tcPr>
                </a:tc>
                <a:tc>
                  <a:txBody>
                    <a:bodyPr/>
                    <a:lstStyle/>
                    <a:p>
                      <a:endParaRPr lang="en-US" sz="1200"/>
                    </a:p>
                  </a:txBody>
                  <a:tcPr anchor="ctr">
                    <a:solidFill>
                      <a:srgbClr val="FFFFCC"/>
                    </a:solidFill>
                  </a:tcPr>
                </a:tc>
                <a:tc rowSpan="9">
                  <a:txBody>
                    <a:bodyPr/>
                    <a:lstStyle/>
                    <a:p>
                      <a:r>
                        <a:rPr lang="en-US" sz="1200" err="1"/>
                        <a:t>13x32</a:t>
                      </a:r>
                      <a:endParaRPr lang="en-US" sz="1200"/>
                    </a:p>
                  </a:txBody>
                  <a:tcPr anchor="ctr">
                    <a:solidFill>
                      <a:srgbClr val="DDF2FF"/>
                    </a:solidFill>
                  </a:tcPr>
                </a:tc>
                <a:tc vMerge="1">
                  <a:txBody>
                    <a:bodyPr/>
                    <a:lstStyle/>
                    <a:p>
                      <a:pPr algn="ctr"/>
                      <a:endParaRPr lang="en-US" sz="1200"/>
                    </a:p>
                  </a:txBody>
                  <a:tcPr anchor="ctr"/>
                </a:tc>
                <a:tc>
                  <a:txBody>
                    <a:bodyPr/>
                    <a:lstStyle/>
                    <a:p>
                      <a:endParaRPr lang="en-US" sz="1200"/>
                    </a:p>
                  </a:txBody>
                  <a:tcPr anchor="ctr">
                    <a:solidFill>
                      <a:srgbClr val="DDF2FF"/>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5"/>
                  </a:ext>
                </a:extLst>
              </a:tr>
              <a:tr h="247128">
                <a:tc>
                  <a:txBody>
                    <a:bodyPr/>
                    <a:lstStyle/>
                    <a:p>
                      <a:pPr algn="ctr"/>
                      <a:r>
                        <a:rPr lang="en-US" sz="1200" b="0">
                          <a:solidFill>
                            <a:schemeClr val="bg1"/>
                          </a:solidFill>
                        </a:rPr>
                        <a:t>Armv4</a:t>
                      </a:r>
                    </a:p>
                  </a:txBody>
                  <a:tcPr anchor="ctr">
                    <a:solidFill>
                      <a:srgbClr val="0070C0"/>
                    </a:solidFill>
                  </a:tcPr>
                </a:tc>
                <a:tc>
                  <a:txBody>
                    <a:bodyPr/>
                    <a:lstStyle/>
                    <a:p>
                      <a:pPr algn="ctr"/>
                      <a:r>
                        <a:rPr lang="en-US" sz="1200"/>
                        <a:t>1996</a:t>
                      </a:r>
                    </a:p>
                  </a:txBody>
                  <a:tcPr anchor="ctr">
                    <a:solidFill>
                      <a:srgbClr val="FFFFCC"/>
                    </a:solidFill>
                  </a:tcPr>
                </a:tc>
                <a:tc>
                  <a:txBody>
                    <a:bodyPr/>
                    <a:lstStyle/>
                    <a:p>
                      <a:endParaRPr lang="en-US" sz="1200"/>
                    </a:p>
                  </a:txBody>
                  <a:tcPr anchor="ctr">
                    <a:solidFill>
                      <a:srgbClr val="FFFFCC"/>
                    </a:solidFill>
                  </a:tcPr>
                </a:tc>
                <a:tc vMerge="1">
                  <a:txBody>
                    <a:bodyPr/>
                    <a:lstStyle/>
                    <a:p>
                      <a:endParaRPr lang="en-US"/>
                    </a:p>
                  </a:txBody>
                  <a:tcPr/>
                </a:tc>
                <a:tc vMerge="1">
                  <a:txBody>
                    <a:bodyPr/>
                    <a:lstStyle/>
                    <a:p>
                      <a:endParaRPr lang="en-US" sz="1200"/>
                    </a:p>
                  </a:txBody>
                  <a:tcPr anchor="ctr"/>
                </a:tc>
                <a:tc>
                  <a:txBody>
                    <a:bodyPr/>
                    <a:lstStyle/>
                    <a:p>
                      <a:endParaRPr lang="en-US" sz="1200"/>
                    </a:p>
                  </a:txBody>
                  <a:tcPr anchor="ctr">
                    <a:solidFill>
                      <a:srgbClr val="DDF2FF"/>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6"/>
                  </a:ext>
                </a:extLst>
              </a:tr>
              <a:tr h="247128">
                <a:tc rowSpan="2">
                  <a:txBody>
                    <a:bodyPr/>
                    <a:lstStyle/>
                    <a:p>
                      <a:pPr algn="ctr"/>
                      <a:r>
                        <a:rPr lang="en-US" sz="1200" b="0">
                          <a:solidFill>
                            <a:schemeClr val="bg1"/>
                          </a:solidFill>
                        </a:rPr>
                        <a:t>Armv5</a:t>
                      </a:r>
                    </a:p>
                  </a:txBody>
                  <a:tcPr anchor="ctr">
                    <a:solidFill>
                      <a:srgbClr val="0070C0"/>
                    </a:solidFill>
                  </a:tcPr>
                </a:tc>
                <a:tc rowSpan="2">
                  <a:txBody>
                    <a:bodyPr/>
                    <a:lstStyle/>
                    <a:p>
                      <a:r>
                        <a:rPr lang="en-US" sz="1200">
                          <a:solidFill>
                            <a:schemeClr val="tx1"/>
                          </a:solidFill>
                        </a:rPr>
                        <a:t> 2000</a:t>
                      </a:r>
                    </a:p>
                  </a:txBody>
                  <a:tcPr anchor="ctr">
                    <a:solidFill>
                      <a:srgbClr val="FFFFCC"/>
                    </a:solidFill>
                  </a:tcPr>
                </a:tc>
                <a:tc>
                  <a:txBody>
                    <a:bodyPr/>
                    <a:lstStyle/>
                    <a:p>
                      <a:pPr algn="ctr"/>
                      <a:r>
                        <a:rPr lang="en-US" sz="1200" b="1"/>
                        <a:t>VFP(v1)</a:t>
                      </a:r>
                      <a:r>
                        <a:rPr lang="hu-HU" sz="1200" b="1" baseline="30000"/>
                        <a:t>1</a:t>
                      </a:r>
                      <a:endParaRPr lang="en-US" sz="1200" b="1" baseline="30000"/>
                    </a:p>
                  </a:txBody>
                  <a:tcPr anchor="ctr">
                    <a:solidFill>
                      <a:srgbClr val="FFFFCC"/>
                    </a:solidFill>
                  </a:tcPr>
                </a:tc>
                <a:tc vMerge="1">
                  <a:txBody>
                    <a:bodyPr/>
                    <a:lstStyle/>
                    <a:p>
                      <a:endParaRPr lang="en-US"/>
                    </a:p>
                  </a:txBody>
                  <a:tcPr/>
                </a:tc>
                <a:tc vMerge="1">
                  <a:txBody>
                    <a:bodyPr/>
                    <a:lstStyle/>
                    <a:p>
                      <a:endParaRPr lang="en-US" sz="1200"/>
                    </a:p>
                  </a:txBody>
                  <a:tcPr anchor="ctr"/>
                </a:tc>
                <a:tc rowSpan="2">
                  <a:txBody>
                    <a:bodyPr/>
                    <a:lstStyle/>
                    <a:p>
                      <a:endParaRPr lang="en-US" sz="1200"/>
                    </a:p>
                  </a:txBody>
                  <a:tcPr anchor="ctr">
                    <a:solidFill>
                      <a:srgbClr val="DDF2FF"/>
                    </a:solidFill>
                  </a:tcPr>
                </a:tc>
                <a:tc rowSpan="3">
                  <a:txBody>
                    <a:bodyPr/>
                    <a:lstStyle/>
                    <a:p>
                      <a:pPr algn="ctr"/>
                      <a:r>
                        <a:rPr lang="hu-HU" sz="1200" b="0">
                          <a:solidFill>
                            <a:srgbClr val="C00000"/>
                          </a:solidFill>
                        </a:rPr>
                        <a:t>FP register set</a:t>
                      </a:r>
                    </a:p>
                    <a:p>
                      <a:pPr algn="ctr"/>
                      <a:r>
                        <a:rPr lang="en-US" sz="1200"/>
                        <a:t> </a:t>
                      </a:r>
                      <a:r>
                        <a:rPr lang="en-US" sz="1200">
                          <a:solidFill>
                            <a:schemeClr val="tx1"/>
                          </a:solidFill>
                        </a:rPr>
                        <a:t>32x32/16x64</a:t>
                      </a:r>
                    </a:p>
                  </a:txBody>
                  <a:tcPr anchor="ctr">
                    <a:solidFill>
                      <a:schemeClr val="bg1">
                        <a:lumMod val="95000"/>
                      </a:schemeClr>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FP</a:t>
                      </a:r>
                      <a:r>
                        <a:rPr lang="hu-HU" sz="1200"/>
                        <a:t> </a:t>
                      </a:r>
                      <a:r>
                        <a:rPr lang="en-US" sz="1200"/>
                        <a:t>32/64</a:t>
                      </a:r>
                    </a:p>
                  </a:txBody>
                  <a:tcPr anchor="ctr">
                    <a:solidFill>
                      <a:schemeClr val="bg1">
                        <a:lumMod val="95000"/>
                      </a:schemeClr>
                    </a:solidFill>
                  </a:tcPr>
                </a:tc>
                <a:tc rowSpan="3">
                  <a:txBody>
                    <a:bodyPr/>
                    <a:lstStyle/>
                    <a:p>
                      <a:pPr algn="ctr"/>
                      <a:r>
                        <a:rPr lang="hu-HU" sz="1200"/>
                        <a:t>FP 32/64</a:t>
                      </a:r>
                    </a:p>
                    <a:p>
                      <a:pPr algn="ctr"/>
                      <a:r>
                        <a:rPr lang="en-US" sz="1200"/>
                        <a:t>Serially</a:t>
                      </a:r>
                      <a:r>
                        <a:rPr lang="hu-HU" sz="1200"/>
                        <a:t> ex.</a:t>
                      </a:r>
                      <a:endParaRPr lang="en-US" sz="1200"/>
                    </a:p>
                  </a:txBody>
                  <a:tcPr anchor="ctr">
                    <a:solidFill>
                      <a:schemeClr val="bg1">
                        <a:lumMod val="95000"/>
                      </a:schemeClr>
                    </a:solidFill>
                  </a:tcPr>
                </a:tc>
                <a:extLst>
                  <a:ext uri="{0D108BD9-81ED-4DB2-BD59-A6C34878D82A}">
                    <a16:rowId xmlns:a16="http://schemas.microsoft.com/office/drawing/2014/main" val="10007"/>
                  </a:ext>
                </a:extLst>
              </a:tr>
              <a:tr h="241160">
                <a:tc vMerge="1">
                  <a:txBody>
                    <a:bodyPr/>
                    <a:lstStyle/>
                    <a:p>
                      <a:endParaRPr lang="en-US"/>
                    </a:p>
                  </a:txBody>
                  <a:tcPr/>
                </a:tc>
                <a:tc vMerge="1">
                  <a:txBody>
                    <a:bodyPr/>
                    <a:lstStyle/>
                    <a:p>
                      <a:endParaRPr 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VFP2</a:t>
                      </a:r>
                      <a:r>
                        <a:rPr lang="hu-HU" sz="1200" b="1" baseline="30000"/>
                        <a:t>1</a:t>
                      </a:r>
                      <a:endParaRPr lang="en-US" sz="1200" b="1" baseline="3000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29504">
                <a:tc rowSpan="2">
                  <a:txBody>
                    <a:bodyPr/>
                    <a:lstStyle/>
                    <a:p>
                      <a:pPr algn="ctr"/>
                      <a:r>
                        <a:rPr lang="en-US" sz="1200" b="0">
                          <a:solidFill>
                            <a:schemeClr val="bg1"/>
                          </a:solidFill>
                        </a:rPr>
                        <a:t>Armv6</a:t>
                      </a:r>
                    </a:p>
                  </a:txBody>
                  <a:tcPr anchor="ctr">
                    <a:solidFill>
                      <a:srgbClr val="0070C0"/>
                    </a:solidFill>
                  </a:tcPr>
                </a:tc>
                <a:tc rowSpan="2">
                  <a:txBody>
                    <a:bodyPr/>
                    <a:lstStyle/>
                    <a:p>
                      <a:r>
                        <a:rPr lang="en-US" sz="1200"/>
                        <a:t> 2002</a:t>
                      </a:r>
                    </a:p>
                  </a:txBody>
                  <a:tcPr anchor="ctr">
                    <a:solidFill>
                      <a:srgbClr val="FFFFCC"/>
                    </a:solidFill>
                  </a:tcPr>
                </a:tc>
                <a:tc vMerge="1">
                  <a:txBody>
                    <a:bodyPr/>
                    <a:lstStyle/>
                    <a:p>
                      <a:pPr algn="ctr"/>
                      <a:endParaRPr lang="en-US" sz="1200" b="1"/>
                    </a:p>
                  </a:txBody>
                  <a:tcPr anchor="ctr">
                    <a:solidFill>
                      <a:srgbClr val="FFFFCC"/>
                    </a:solidFill>
                  </a:tcPr>
                </a:tc>
                <a:tc vMerge="1">
                  <a:txBody>
                    <a:bodyPr/>
                    <a:lstStyle/>
                    <a:p>
                      <a:endParaRPr lang="en-US"/>
                    </a:p>
                  </a:txBody>
                  <a:tcPr/>
                </a:tc>
                <a:tc vMerge="1">
                  <a:txBody>
                    <a:bodyPr/>
                    <a:lstStyle/>
                    <a:p>
                      <a:endParaRPr lang="en-US"/>
                    </a:p>
                  </a:txBody>
                  <a:tcPr anchor="ctr"/>
                </a:tc>
                <a:tc>
                  <a:txBody>
                    <a:bodyPr/>
                    <a:lstStyle/>
                    <a:p>
                      <a:pPr algn="ctr"/>
                      <a:endParaRPr lang="en-US" sz="1200"/>
                    </a:p>
                  </a:txBody>
                  <a:tcPr anchor="ctr">
                    <a:solidFill>
                      <a:srgbClr val="DDF2FF"/>
                    </a:solidFill>
                  </a:tcPr>
                </a:tc>
                <a:tc vMerge="1">
                  <a:txBody>
                    <a:bodyPr/>
                    <a:lstStyle/>
                    <a:p>
                      <a:endParaRPr lang="en-US"/>
                    </a:p>
                  </a:txBody>
                  <a:tcPr anchor="ctr">
                    <a:solidFill>
                      <a:srgbClr val="FFFFAF"/>
                    </a:solidFill>
                  </a:tcPr>
                </a:tc>
                <a:tc vMerge="1">
                  <a:txBody>
                    <a:bodyPr/>
                    <a:lstStyle/>
                    <a:p>
                      <a:endParaRPr lang="en-US"/>
                    </a:p>
                  </a:txBody>
                  <a:tcPr anchor="ctr">
                    <a:solidFill>
                      <a:srgbClr val="FFFFAF"/>
                    </a:solidFill>
                  </a:tcPr>
                </a:tc>
                <a:tc vMerge="1">
                  <a:txBody>
                    <a:bodyPr/>
                    <a:lstStyle/>
                    <a:p>
                      <a:endParaRPr lang="en-US"/>
                    </a:p>
                  </a:txBody>
                  <a:tcPr anchor="ctr">
                    <a:solidFill>
                      <a:srgbClr val="FFFFAF"/>
                    </a:solidFill>
                  </a:tcPr>
                </a:tc>
                <a:extLst>
                  <a:ext uri="{0D108BD9-81ED-4DB2-BD59-A6C34878D82A}">
                    <a16:rowId xmlns:a16="http://schemas.microsoft.com/office/drawing/2014/main" val="10009"/>
                  </a:ext>
                </a:extLst>
              </a:tr>
              <a:tr h="411880">
                <a:tc vMerge="1">
                  <a:txBody>
                    <a:bodyPr/>
                    <a:lstStyle/>
                    <a:p>
                      <a:endParaRPr lang="en-US"/>
                    </a:p>
                  </a:txBody>
                  <a:tcPr/>
                </a:tc>
                <a:tc vMerge="1">
                  <a:txBody>
                    <a:bodyPr/>
                    <a:lstStyle/>
                    <a:p>
                      <a:endParaRPr lang="en-US"/>
                    </a:p>
                  </a:txBody>
                  <a:tcPr/>
                </a:tc>
                <a:tc>
                  <a:txBody>
                    <a:bodyPr/>
                    <a:lstStyle/>
                    <a:p>
                      <a:pPr algn="ctr"/>
                      <a:r>
                        <a:rPr lang="en-US" sz="1200" b="1"/>
                        <a:t>SIMD</a:t>
                      </a:r>
                    </a:p>
                  </a:txBody>
                  <a:tcPr anchor="ctr">
                    <a:solidFill>
                      <a:srgbClr val="FFFFCC"/>
                    </a:solidFill>
                  </a:tcPr>
                </a:tc>
                <a:tc vMerge="1">
                  <a:txBody>
                    <a:bodyPr/>
                    <a:lstStyle/>
                    <a:p>
                      <a:endParaRPr lang="en-US"/>
                    </a:p>
                  </a:txBody>
                  <a:tcPr/>
                </a:tc>
                <a:tc vMerge="1">
                  <a:txBody>
                    <a:bodyPr/>
                    <a:lstStyle/>
                    <a:p>
                      <a:endParaRPr lang="en-US"/>
                    </a:p>
                  </a:txBody>
                  <a:tcPr/>
                </a:tc>
                <a:tc>
                  <a:txBody>
                    <a:bodyPr/>
                    <a:lstStyle/>
                    <a:p>
                      <a:pPr algn="ctr"/>
                      <a:r>
                        <a:rPr lang="en-US" sz="1200"/>
                        <a:t>32-bit</a:t>
                      </a:r>
                      <a:r>
                        <a:rPr lang="hu-HU" sz="1200"/>
                        <a:t> </a:t>
                      </a:r>
                      <a:r>
                        <a:rPr lang="en-US" sz="1200"/>
                        <a:t>w</a:t>
                      </a:r>
                      <a:r>
                        <a:rPr lang="hu-HU" sz="1200"/>
                        <a:t>ide</a:t>
                      </a:r>
                      <a:r>
                        <a:rPr lang="en-US" sz="1200"/>
                        <a:t> FX8/16</a:t>
                      </a:r>
                    </a:p>
                  </a:txBody>
                  <a:tcPr anchor="ctr">
                    <a:solidFill>
                      <a:srgbClr val="DDF2FF"/>
                    </a:solidFill>
                  </a:tcPr>
                </a:tc>
                <a:tc>
                  <a:txBody>
                    <a:bodyPr/>
                    <a:lstStyle/>
                    <a:p>
                      <a:endParaRPr lang="en-US"/>
                    </a:p>
                  </a:txBody>
                  <a:tcPr anchor="ctr">
                    <a:solidFill>
                      <a:srgbClr val="FFFFAF"/>
                    </a:solidFill>
                  </a:tcPr>
                </a:tc>
                <a:tc>
                  <a:txBody>
                    <a:bodyPr/>
                    <a:lstStyle/>
                    <a:p>
                      <a:endParaRPr lang="en-US"/>
                    </a:p>
                  </a:txBody>
                  <a:tcPr anchor="ctr">
                    <a:solidFill>
                      <a:srgbClr val="FFFFAF"/>
                    </a:solidFill>
                  </a:tcPr>
                </a:tc>
                <a:tc>
                  <a:txBody>
                    <a:bodyPr/>
                    <a:lstStyle/>
                    <a:p>
                      <a:endParaRPr lang="en-US"/>
                    </a:p>
                  </a:txBody>
                  <a:tcPr anchor="ctr">
                    <a:solidFill>
                      <a:srgbClr val="FFFFAF"/>
                    </a:solidFill>
                  </a:tcPr>
                </a:tc>
                <a:extLst>
                  <a:ext uri="{0D108BD9-81ED-4DB2-BD59-A6C34878D82A}">
                    <a16:rowId xmlns:a16="http://schemas.microsoft.com/office/drawing/2014/main" val="3610487503"/>
                  </a:ext>
                </a:extLst>
              </a:tr>
              <a:tr h="348642">
                <a:tc rowSpan="3">
                  <a:txBody>
                    <a:bodyPr/>
                    <a:lstStyle/>
                    <a:p>
                      <a:pPr algn="ctr"/>
                      <a:r>
                        <a:rPr lang="en-US" sz="1200" b="0">
                          <a:solidFill>
                            <a:schemeClr val="bg1"/>
                          </a:solidFill>
                        </a:rPr>
                        <a:t>Armv7</a:t>
                      </a:r>
                    </a:p>
                  </a:txBody>
                  <a:tcPr anchor="ctr">
                    <a:solidFill>
                      <a:srgbClr val="0070C0"/>
                    </a:solidFill>
                  </a:tcPr>
                </a:tc>
                <a:tc rowSpan="3">
                  <a:txBody>
                    <a:bodyPr/>
                    <a:lstStyle/>
                    <a:p>
                      <a:pPr algn="ctr"/>
                      <a:endParaRPr lang="en-US" sz="1200"/>
                    </a:p>
                    <a:p>
                      <a:pPr algn="ctr"/>
                      <a:r>
                        <a:rPr lang="en-US" sz="1200"/>
                        <a:t>2005</a:t>
                      </a:r>
                    </a:p>
                    <a:p>
                      <a:pPr algn="ctr"/>
                      <a:endParaRPr lang="en-US" sz="1200"/>
                    </a:p>
                  </a:txBody>
                  <a:tcPr anchor="ctr">
                    <a:solidFill>
                      <a:srgbClr val="FFFFCC"/>
                    </a:solidFill>
                  </a:tcPr>
                </a:tc>
                <a:tc>
                  <a:txBody>
                    <a:bodyPr/>
                    <a:lstStyle/>
                    <a:p>
                      <a:pPr algn="ctr"/>
                      <a:r>
                        <a:rPr lang="en-US" sz="1200" b="1"/>
                        <a:t>VFPv3</a:t>
                      </a:r>
                      <a:r>
                        <a:rPr lang="hu-HU" sz="1200" b="1" baseline="30000"/>
                        <a:t>2</a:t>
                      </a:r>
                      <a:endParaRPr lang="en-US" sz="1200" b="1" baseline="30000"/>
                    </a:p>
                  </a:txBody>
                  <a:tcPr anchor="ctr">
                    <a:solidFill>
                      <a:srgbClr val="FFFFCC"/>
                    </a:solidFill>
                  </a:tcPr>
                </a:tc>
                <a:tc vMerge="1">
                  <a:txBody>
                    <a:bodyPr/>
                    <a:lstStyle/>
                    <a:p>
                      <a:endParaRPr lang="en-US"/>
                    </a:p>
                  </a:txBody>
                  <a:tcPr/>
                </a:tc>
                <a:tc vMerge="1">
                  <a:txBody>
                    <a:bodyPr/>
                    <a:lstStyle/>
                    <a:p>
                      <a:endParaRPr lang="en-US"/>
                    </a:p>
                  </a:txBody>
                  <a:tcPr/>
                </a:tc>
                <a:tc rowSpan="2">
                  <a:txBody>
                    <a:bodyPr/>
                    <a:lstStyle/>
                    <a:p>
                      <a:endParaRPr lang="en-US"/>
                    </a:p>
                  </a:txBody>
                  <a:tcPr anchor="ctr">
                    <a:solidFill>
                      <a:srgbClr val="DDF2FF"/>
                    </a:solidFill>
                  </a:tcPr>
                </a:tc>
                <a:tc rowSpan="2">
                  <a:txBody>
                    <a:bodyPr/>
                    <a:lstStyle/>
                    <a:p>
                      <a:pPr algn="ctr"/>
                      <a:r>
                        <a:rPr lang="hu-HU" sz="1200">
                          <a:solidFill>
                            <a:srgbClr val="C00000"/>
                          </a:solidFill>
                        </a:rPr>
                        <a:t>Adv. SIMD and FP register set</a:t>
                      </a:r>
                    </a:p>
                    <a:p>
                      <a:pPr algn="ctr"/>
                      <a:r>
                        <a:rPr lang="en-US" sz="1200">
                          <a:solidFill>
                            <a:schemeClr val="tx1"/>
                          </a:solidFill>
                        </a:rPr>
                        <a:t>32x64</a:t>
                      </a:r>
                      <a:r>
                        <a:rPr lang="hu-HU" sz="1200">
                          <a:solidFill>
                            <a:schemeClr val="tx1"/>
                          </a:solidFill>
                        </a:rPr>
                        <a:t> </a:t>
                      </a:r>
                      <a:endParaRPr lang="en-US" sz="1200">
                        <a:solidFill>
                          <a:schemeClr val="tx1"/>
                        </a:solidFill>
                      </a:endParaRPr>
                    </a:p>
                    <a:p>
                      <a:pPr algn="ctr"/>
                      <a:r>
                        <a:rPr lang="hu-HU" sz="1200" err="1">
                          <a:solidFill>
                            <a:schemeClr val="tx1"/>
                          </a:solidFill>
                        </a:rPr>
                        <a:t>or</a:t>
                      </a:r>
                      <a:r>
                        <a:rPr lang="en-US" sz="1200">
                          <a:solidFill>
                            <a:schemeClr val="tx1"/>
                          </a:solidFill>
                        </a:rPr>
                        <a:t> </a:t>
                      </a:r>
                      <a:r>
                        <a:rPr lang="hu-HU" sz="1200">
                          <a:solidFill>
                            <a:schemeClr val="tx1"/>
                          </a:solidFill>
                        </a:rPr>
                        <a:t>16X128</a:t>
                      </a:r>
                      <a:endParaRPr lang="en-US" sz="1200"/>
                    </a:p>
                  </a:txBody>
                  <a:tcPr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rPr>
                        <a:t>+FP</a:t>
                      </a:r>
                      <a:r>
                        <a:rPr kumimoji="0" lang="hu-HU" sz="1200" b="0" i="0" u="none" strike="noStrike" kern="1200" cap="none" spc="0" normalizeH="0" baseline="0" noProof="0">
                          <a:ln>
                            <a:noFill/>
                          </a:ln>
                          <a:solidFill>
                            <a:srgbClr val="000000"/>
                          </a:solidFill>
                          <a:effectLst/>
                          <a:uLnTx/>
                          <a:uFillTx/>
                          <a:latin typeface="+mn-lt"/>
                        </a:rPr>
                        <a:t> </a:t>
                      </a:r>
                      <a:r>
                        <a:rPr kumimoji="0" lang="en-US" sz="1200" b="0" i="0" u="none" strike="noStrike" kern="1200" cap="none" spc="0" normalizeH="0" baseline="0" noProof="0">
                          <a:ln>
                            <a:noFill/>
                          </a:ln>
                          <a:solidFill>
                            <a:srgbClr val="000000"/>
                          </a:solidFill>
                          <a:effectLst/>
                          <a:uLnTx/>
                          <a:uFillTx/>
                          <a:latin typeface="+mn-lt"/>
                        </a:rPr>
                        <a:t>16</a:t>
                      </a:r>
                      <a:r>
                        <a:rPr kumimoji="0" lang="en-US" sz="1200" b="0" i="0" u="none" strike="noStrike" kern="1200" cap="none" spc="0" normalizeH="0" baseline="30000" noProof="0">
                          <a:ln>
                            <a:noFill/>
                          </a:ln>
                          <a:solidFill>
                            <a:srgbClr val="000000"/>
                          </a:solidFill>
                          <a:effectLst/>
                          <a:uLnTx/>
                          <a:uFillTx/>
                          <a:latin typeface="+mn-lt"/>
                        </a:rPr>
                        <a:t>5</a:t>
                      </a:r>
                      <a:endParaRPr kumimoji="0" lang="en-US" sz="1200" b="0" i="0" u="none" strike="noStrike" kern="1200" cap="none" spc="0" normalizeH="0" baseline="0" noProof="0">
                        <a:ln>
                          <a:noFill/>
                        </a:ln>
                        <a:solidFill>
                          <a:srgbClr val="000000"/>
                        </a:solidFill>
                        <a:effectLst/>
                        <a:uLnTx/>
                        <a:uFillTx/>
                        <a:latin typeface="+mn-lt"/>
                      </a:endParaRPr>
                    </a:p>
                  </a:txBody>
                  <a:tcPr anchor="ctr">
                    <a:solidFill>
                      <a:srgbClr val="F2F2F2"/>
                    </a:solidFill>
                  </a:tcPr>
                </a:tc>
                <a:tc rowSpan="2">
                  <a:txBody>
                    <a:bodyPr/>
                    <a:lstStyle/>
                    <a:p>
                      <a:pPr algn="ctr"/>
                      <a:r>
                        <a:rPr lang="hu-HU" sz="1200"/>
                        <a:t>FP 16</a:t>
                      </a:r>
                      <a:r>
                        <a:rPr lang="en-US" sz="1200" baseline="30000"/>
                        <a:t>5</a:t>
                      </a:r>
                      <a:r>
                        <a:rPr lang="hu-HU" sz="1200"/>
                        <a:t>/32/64</a:t>
                      </a:r>
                    </a:p>
                  </a:txBody>
                  <a:tcPr anchor="ctr">
                    <a:solidFill>
                      <a:srgbClr val="F2F2F2"/>
                    </a:solidFill>
                  </a:tcPr>
                </a:tc>
                <a:extLst>
                  <a:ext uri="{0D108BD9-81ED-4DB2-BD59-A6C34878D82A}">
                    <a16:rowId xmlns:a16="http://schemas.microsoft.com/office/drawing/2014/main" val="10010"/>
                  </a:ext>
                </a:extLst>
              </a:tr>
              <a:tr h="392742">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VFPv4</a:t>
                      </a:r>
                      <a:r>
                        <a:rPr lang="hu-HU" sz="1200" b="1" baseline="30000"/>
                        <a:t>2,3,4</a:t>
                      </a:r>
                      <a:endParaRPr lang="en-US" sz="1200" b="1" baseline="3000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rPr>
                        <a:t>+</a:t>
                      </a:r>
                      <a:r>
                        <a:rPr kumimoji="0" lang="hu-HU" sz="1200" b="0" i="0" u="none" strike="noStrike" kern="1200" cap="none" spc="0" normalizeH="0" baseline="0" noProof="0">
                          <a:ln>
                            <a:noFill/>
                          </a:ln>
                          <a:solidFill>
                            <a:srgbClr val="000000"/>
                          </a:solidFill>
                          <a:effectLst/>
                          <a:uLnTx/>
                          <a:uFillTx/>
                          <a:latin typeface="+mn-lt"/>
                        </a:rPr>
                        <a:t> </a:t>
                      </a:r>
                      <a:r>
                        <a:rPr kumimoji="0" lang="en-US" sz="1200" b="0" i="0" u="none" strike="noStrike" kern="1200" cap="none" spc="0" normalizeH="0" baseline="0" noProof="0" err="1">
                          <a:ln>
                            <a:noFill/>
                          </a:ln>
                          <a:solidFill>
                            <a:srgbClr val="000000"/>
                          </a:solidFill>
                          <a:effectLst/>
                          <a:uLnTx/>
                          <a:uFillTx/>
                          <a:latin typeface="+mn-lt"/>
                        </a:rPr>
                        <a:t>FMA</a:t>
                      </a:r>
                      <a:endParaRPr kumimoji="0" lang="en-US" sz="1200" b="0" i="0" u="none" strike="noStrike" kern="1200" cap="none" spc="0" normalizeH="0" baseline="0" noProof="0">
                        <a:ln>
                          <a:noFill/>
                        </a:ln>
                        <a:solidFill>
                          <a:srgbClr val="000000"/>
                        </a:solidFill>
                        <a:effectLst/>
                        <a:uLnTx/>
                        <a:uFillTx/>
                        <a:latin typeface="+mn-lt"/>
                      </a:endParaRPr>
                    </a:p>
                  </a:txBody>
                  <a:tcPr anchor="ctr">
                    <a:solidFill>
                      <a:srgbClr val="F2F2F2"/>
                    </a:solidFill>
                  </a:tcPr>
                </a:tc>
                <a:tc vMerge="1">
                  <a:txBody>
                    <a:bodyPr/>
                    <a:lstStyle/>
                    <a:p>
                      <a:endParaRPr lang="en-US"/>
                    </a:p>
                  </a:txBody>
                  <a:tcPr/>
                </a:tc>
                <a:extLst>
                  <a:ext uri="{0D108BD9-81ED-4DB2-BD59-A6C34878D82A}">
                    <a16:rowId xmlns:a16="http://schemas.microsoft.com/office/drawing/2014/main" val="10011"/>
                  </a:ext>
                </a:extLst>
              </a:tr>
              <a:tr h="741384">
                <a:tc vMerge="1">
                  <a:txBody>
                    <a:bodyPr/>
                    <a:lstStyle/>
                    <a:p>
                      <a:endParaRPr lang="en-US"/>
                    </a:p>
                  </a:txBody>
                  <a:tcPr/>
                </a:tc>
                <a:tc vMerge="1">
                  <a:txBody>
                    <a:bodyPr/>
                    <a:lstStyle/>
                    <a:p>
                      <a:endParaRPr lang="en-US"/>
                    </a:p>
                  </a:txBody>
                  <a:tcPr/>
                </a:tc>
                <a:tc>
                  <a:txBody>
                    <a:bodyPr/>
                    <a:lstStyle/>
                    <a:p>
                      <a:pPr algn="ctr">
                        <a:spcAft>
                          <a:spcPts val="200"/>
                        </a:spcAft>
                      </a:pPr>
                      <a:r>
                        <a:rPr lang="en-US" sz="1200" b="1"/>
                        <a:t>Adv. SIMD</a:t>
                      </a:r>
                      <a:endParaRPr lang="hu-HU" sz="1200" b="1"/>
                    </a:p>
                    <a:p>
                      <a:pPr algn="ctr">
                        <a:spcAft>
                          <a:spcPts val="200"/>
                        </a:spcAft>
                      </a:pPr>
                      <a:r>
                        <a:rPr lang="hu-HU" sz="1200" b="1"/>
                        <a:t>(NEON)</a:t>
                      </a:r>
                      <a:r>
                        <a:rPr lang="hu-HU" sz="1200" b="1" baseline="30000"/>
                        <a:t>5</a:t>
                      </a:r>
                      <a:r>
                        <a:rPr lang="en-US" sz="1200" b="1" baseline="30000"/>
                        <a:t>,6</a:t>
                      </a:r>
                      <a:endParaRPr lang="hu-HU" sz="1200" b="1" baseline="30000"/>
                    </a:p>
                  </a:txBody>
                  <a:tcPr anchor="ctr"/>
                </a:tc>
                <a:tc vMerge="1">
                  <a:txBody>
                    <a:bodyPr/>
                    <a:lstStyle/>
                    <a:p>
                      <a:endParaRPr lang="en-US"/>
                    </a:p>
                  </a:txBody>
                  <a:tcPr/>
                </a:tc>
                <a:tc vMerge="1">
                  <a:txBody>
                    <a:bodyPr/>
                    <a:lstStyle/>
                    <a:p>
                      <a:endParaRPr lang="en-US"/>
                    </a:p>
                  </a:txBody>
                  <a:tcPr/>
                </a:tc>
                <a:tc>
                  <a:txBody>
                    <a:bodyPr/>
                    <a:lstStyle/>
                    <a:p>
                      <a:pPr algn="ctr"/>
                      <a:endParaRPr lang="en-US" sz="1200"/>
                    </a:p>
                  </a:txBody>
                  <a:tcPr anchor="ctr">
                    <a:solidFill>
                      <a:srgbClr val="DDF2FF"/>
                    </a:solidFill>
                  </a:tcPr>
                </a:tc>
                <a:tc>
                  <a:txBody>
                    <a:bodyPr/>
                    <a:lstStyle/>
                    <a:p>
                      <a:pPr algn="ctr"/>
                      <a:r>
                        <a:rPr lang="en-US" sz="1200">
                          <a:solidFill>
                            <a:schemeClr val="tx1"/>
                          </a:solidFill>
                        </a:rPr>
                        <a:t>32x64</a:t>
                      </a:r>
                      <a:r>
                        <a:rPr lang="hu-HU" sz="1200">
                          <a:solidFill>
                            <a:schemeClr val="tx1"/>
                          </a:solidFill>
                        </a:rPr>
                        <a:t> or</a:t>
                      </a:r>
                      <a:r>
                        <a:rPr lang="en-US" sz="1200">
                          <a:solidFill>
                            <a:schemeClr val="tx1"/>
                          </a:solidFill>
                        </a:rPr>
                        <a:t>16x128</a:t>
                      </a:r>
                    </a:p>
                  </a:txBody>
                  <a:tcPr anchor="ctr">
                    <a:solidFill>
                      <a:srgbClr val="CCE9A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FP</a:t>
                      </a:r>
                      <a:r>
                        <a:rPr lang="hu-HU" sz="1200"/>
                        <a:t> </a:t>
                      </a:r>
                      <a:r>
                        <a:rPr lang="en-US" sz="1200"/>
                        <a:t>32/64</a:t>
                      </a:r>
                    </a:p>
                  </a:txBody>
                  <a:tcPr anchor="ctr">
                    <a:solidFill>
                      <a:srgbClr val="CCE9AD"/>
                    </a:solidFill>
                  </a:tcPr>
                </a:tc>
                <a:tc>
                  <a:txBody>
                    <a:bodyPr/>
                    <a:lstStyle/>
                    <a:p>
                      <a:pPr algn="ctr"/>
                      <a:r>
                        <a:rPr lang="en-US" sz="1200"/>
                        <a:t>64/128-bit wide</a:t>
                      </a:r>
                    </a:p>
                    <a:p>
                      <a:pPr algn="ctr"/>
                      <a:r>
                        <a:rPr lang="en-US" sz="1200"/>
                        <a:t>FX 8/16/32/64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rPr>
                        <a:t>FP </a:t>
                      </a:r>
                      <a:r>
                        <a:rPr kumimoji="0" lang="hu-HU" sz="1200" b="0" i="0" u="none" strike="noStrike" kern="1200" cap="none" spc="0" normalizeH="0" baseline="0" noProof="0">
                          <a:ln>
                            <a:noFill/>
                          </a:ln>
                          <a:solidFill>
                            <a:srgbClr val="000000"/>
                          </a:solidFill>
                          <a:effectLst/>
                          <a:uLnTx/>
                          <a:uFillTx/>
                          <a:latin typeface="+mn-lt"/>
                        </a:rPr>
                        <a:t>1</a:t>
                      </a:r>
                      <a:r>
                        <a:rPr kumimoji="0" lang="en-US" sz="1200" b="0" i="0" u="none" strike="noStrike" kern="1200" cap="none" spc="0" normalizeH="0" baseline="0" noProof="0">
                          <a:ln>
                            <a:noFill/>
                          </a:ln>
                          <a:solidFill>
                            <a:srgbClr val="000000"/>
                          </a:solidFill>
                          <a:effectLst/>
                          <a:uLnTx/>
                          <a:uFillTx/>
                          <a:latin typeface="+mn-lt"/>
                        </a:rPr>
                        <a:t>6</a:t>
                      </a:r>
                      <a:r>
                        <a:rPr kumimoji="0" lang="hu-HU" sz="1200" b="0" i="0" u="none" strike="noStrike" kern="1200" cap="none" spc="0" normalizeH="0" baseline="30000" noProof="0">
                          <a:ln>
                            <a:noFill/>
                          </a:ln>
                          <a:solidFill>
                            <a:srgbClr val="000000"/>
                          </a:solidFill>
                          <a:effectLst/>
                          <a:uLnTx/>
                          <a:uFillTx/>
                          <a:latin typeface="+mn-lt"/>
                        </a:rPr>
                        <a:t>5</a:t>
                      </a:r>
                      <a:r>
                        <a:rPr kumimoji="0" lang="en-US" sz="1200" b="0" i="0" u="none" strike="noStrike" kern="1200" cap="none" spc="0" normalizeH="0" baseline="0" noProof="0">
                          <a:ln>
                            <a:noFill/>
                          </a:ln>
                          <a:solidFill>
                            <a:srgbClr val="000000"/>
                          </a:solidFill>
                          <a:effectLst/>
                          <a:uLnTx/>
                          <a:uFillTx/>
                          <a:latin typeface="+mn-lt"/>
                        </a:rPr>
                        <a:t>/32</a:t>
                      </a:r>
                      <a:r>
                        <a:rPr kumimoji="0" lang="hu-HU" sz="1200" b="0" i="0" u="none" strike="noStrike" kern="1200" cap="none" spc="0" normalizeH="0" baseline="0" noProof="0">
                          <a:ln>
                            <a:noFill/>
                          </a:ln>
                          <a:solidFill>
                            <a:srgbClr val="000000"/>
                          </a:solidFill>
                          <a:effectLst/>
                          <a:uLnTx/>
                          <a:uFillTx/>
                          <a:latin typeface="+mn-lt"/>
                        </a:rPr>
                        <a:t>/64</a:t>
                      </a:r>
                      <a:r>
                        <a:rPr kumimoji="0" lang="en-US" sz="1200" b="0" i="0" u="none" strike="noStrike" kern="1200" cap="none" spc="0" normalizeH="0" baseline="0" noProof="0">
                          <a:ln>
                            <a:noFill/>
                          </a:ln>
                          <a:solidFill>
                            <a:srgbClr val="000000"/>
                          </a:solidFill>
                          <a:effectLst/>
                          <a:uLnTx/>
                          <a:uFillTx/>
                          <a:latin typeface="+mn-lt"/>
                        </a:rPr>
                        <a:t> </a:t>
                      </a:r>
                      <a:r>
                        <a:rPr kumimoji="0" lang="hu-HU" sz="1200" b="0" i="0" u="none" strike="noStrike" kern="1200" cap="none" spc="0" normalizeH="0" baseline="0" noProof="0">
                          <a:ln>
                            <a:noFill/>
                          </a:ln>
                          <a:solidFill>
                            <a:srgbClr val="000000"/>
                          </a:solidFill>
                          <a:effectLst/>
                          <a:uLnTx/>
                          <a:uFillTx/>
                          <a:latin typeface="+mn-lt"/>
                        </a:rPr>
                        <a:t>+FMA</a:t>
                      </a:r>
                      <a:r>
                        <a:rPr kumimoji="0" lang="hu-HU" sz="1200" b="0" i="0" u="none" strike="noStrike" kern="1200" cap="none" spc="0" normalizeH="0" baseline="30000" noProof="0">
                          <a:ln>
                            <a:noFill/>
                          </a:ln>
                          <a:solidFill>
                            <a:srgbClr val="000000"/>
                          </a:solidFill>
                          <a:effectLst/>
                          <a:uLnTx/>
                          <a:uFillTx/>
                          <a:latin typeface="+mn-lt"/>
                        </a:rPr>
                        <a:t>5</a:t>
                      </a:r>
                      <a:endParaRPr lang="en-US" sz="1200" baseline="30000"/>
                    </a:p>
                  </a:txBody>
                  <a:tcPr anchor="ctr">
                    <a:solidFill>
                      <a:srgbClr val="CCE9AD"/>
                    </a:solidFill>
                  </a:tcPr>
                </a:tc>
                <a:extLst>
                  <a:ext uri="{0D108BD9-81ED-4DB2-BD59-A6C34878D82A}">
                    <a16:rowId xmlns:a16="http://schemas.microsoft.com/office/drawing/2014/main" val="10012"/>
                  </a:ext>
                </a:extLst>
              </a:tr>
              <a:tr h="422114">
                <a:tc rowSpan="2">
                  <a:txBody>
                    <a:bodyPr/>
                    <a:lstStyle/>
                    <a:p>
                      <a:pPr algn="ctr"/>
                      <a:r>
                        <a:rPr lang="en-US" sz="1200" b="0">
                          <a:solidFill>
                            <a:schemeClr val="bg1"/>
                          </a:solidFill>
                        </a:rPr>
                        <a:t>Armv8</a:t>
                      </a:r>
                    </a:p>
                  </a:txBody>
                  <a:tcPr anchor="ctr">
                    <a:solidFill>
                      <a:srgbClr val="0070C0"/>
                    </a:solidFill>
                  </a:tcPr>
                </a:tc>
                <a:tc rowSpan="2">
                  <a:txBody>
                    <a:bodyPr/>
                    <a:lstStyle/>
                    <a:p>
                      <a:pPr algn="ctr"/>
                      <a:r>
                        <a:rPr lang="en-US" sz="1200"/>
                        <a:t>2012</a:t>
                      </a:r>
                    </a:p>
                  </a:txBody>
                  <a:tcPr anchor="ctr">
                    <a:solidFill>
                      <a:srgbClr val="FFFFCC"/>
                    </a:solidFill>
                  </a:tcPr>
                </a:tc>
                <a:tc>
                  <a:txBody>
                    <a:bodyPr/>
                    <a:lstStyle/>
                    <a:p>
                      <a:pPr algn="ctr"/>
                      <a:r>
                        <a:rPr lang="en-US" sz="1200" b="1" spc="-70" baseline="0"/>
                        <a:t>SIMD/Neon </a:t>
                      </a:r>
                      <a:r>
                        <a:rPr lang="en-US" sz="1200" b="0" spc="-50" baseline="0"/>
                        <a:t>(in AArch32)</a:t>
                      </a:r>
                    </a:p>
                  </a:txBody>
                  <a:tcPr anchor="ctr">
                    <a:solidFill>
                      <a:srgbClr val="FFFFCC"/>
                    </a:solidFill>
                  </a:tcPr>
                </a:tc>
                <a:tc rowSpan="2">
                  <a:txBody>
                    <a:bodyPr/>
                    <a:lstStyle/>
                    <a:p>
                      <a:pPr algn="ctr"/>
                      <a:r>
                        <a:rPr lang="en-US" sz="1200"/>
                        <a:t>31x64</a:t>
                      </a:r>
                    </a:p>
                  </a:txBody>
                  <a:tcPr anchor="ctr">
                    <a:solidFill>
                      <a:srgbClr val="DDF2FF"/>
                    </a:solidFill>
                  </a:tcPr>
                </a:tc>
                <a:tc rowSpan="2">
                  <a:txBody>
                    <a:bodyPr/>
                    <a:lstStyle/>
                    <a:p>
                      <a:pPr algn="ctr"/>
                      <a:r>
                        <a:rPr lang="en-US" sz="1200"/>
                        <a:t>FX32/64</a:t>
                      </a:r>
                    </a:p>
                  </a:txBody>
                  <a:tcPr anchor="ctr">
                    <a:solidFill>
                      <a:srgbClr val="DDF2FF"/>
                    </a:solidFill>
                  </a:tcPr>
                </a:tc>
                <a:tc>
                  <a:txBody>
                    <a:bodyPr/>
                    <a:lstStyle/>
                    <a:p>
                      <a:pPr algn="ctr"/>
                      <a:r>
                        <a:rPr lang="en-US" sz="1200"/>
                        <a:t>32-bit</a:t>
                      </a:r>
                      <a:r>
                        <a:rPr lang="hu-HU" sz="1200"/>
                        <a:t> </a:t>
                      </a:r>
                      <a:r>
                        <a:rPr lang="en-US" sz="1200"/>
                        <a:t>w</a:t>
                      </a:r>
                      <a:r>
                        <a:rPr lang="hu-HU" sz="1200"/>
                        <a:t>ide</a:t>
                      </a:r>
                      <a:r>
                        <a:rPr lang="en-US" sz="1200"/>
                        <a:t> FX8/16</a:t>
                      </a:r>
                    </a:p>
                  </a:txBody>
                  <a:tcPr anchor="ctr">
                    <a:solidFill>
                      <a:srgbClr val="DDF2FF"/>
                    </a:solidFill>
                  </a:tcPr>
                </a:tc>
                <a:tc>
                  <a:txBody>
                    <a:bodyPr/>
                    <a:lstStyle/>
                    <a:p>
                      <a:pPr marL="0" algn="ctr" defTabSz="914400" rtl="0" eaLnBrk="1" latinLnBrk="0" hangingPunct="1"/>
                      <a:r>
                        <a:rPr lang="en-US" sz="1200" kern="1200">
                          <a:solidFill>
                            <a:schemeClr val="tx1"/>
                          </a:solidFill>
                          <a:latin typeface="+mn-lt"/>
                          <a:ea typeface="+mn-ea"/>
                          <a:cs typeface="+mn-cs"/>
                        </a:rPr>
                        <a:t>32x64</a:t>
                      </a:r>
                      <a:r>
                        <a:rPr lang="hu-HU" sz="1200" kern="1200">
                          <a:solidFill>
                            <a:schemeClr val="tx1"/>
                          </a:solidFill>
                          <a:latin typeface="+mn-lt"/>
                          <a:ea typeface="+mn-ea"/>
                          <a:cs typeface="+mn-cs"/>
                        </a:rPr>
                        <a:t> </a:t>
                      </a:r>
                      <a:endParaRPr lang="en-US" sz="1200" kern="1200">
                        <a:solidFill>
                          <a:schemeClr val="tx1"/>
                        </a:solidFill>
                        <a:latin typeface="+mn-lt"/>
                        <a:ea typeface="+mn-ea"/>
                        <a:cs typeface="+mn-cs"/>
                      </a:endParaRPr>
                    </a:p>
                    <a:p>
                      <a:pPr marL="0" algn="ctr" defTabSz="914400" rtl="0" eaLnBrk="1" latinLnBrk="0" hangingPunct="1"/>
                      <a:r>
                        <a:rPr lang="hu-HU" sz="1200" kern="1200">
                          <a:solidFill>
                            <a:schemeClr val="tx1"/>
                          </a:solidFill>
                          <a:latin typeface="+mn-lt"/>
                          <a:ea typeface="+mn-ea"/>
                          <a:cs typeface="+mn-cs"/>
                        </a:rPr>
                        <a:t> </a:t>
                      </a:r>
                      <a:r>
                        <a:rPr lang="en-US" sz="1200" kern="1200">
                          <a:solidFill>
                            <a:schemeClr val="tx1"/>
                          </a:solidFill>
                          <a:latin typeface="+mn-lt"/>
                          <a:ea typeface="+mn-ea"/>
                          <a:cs typeface="+mn-cs"/>
                        </a:rPr>
                        <a:t>or 16x128</a:t>
                      </a:r>
                    </a:p>
                  </a:txBody>
                  <a:tcPr anchor="ctr">
                    <a:solidFill>
                      <a:srgbClr val="3BDAFF"/>
                    </a:solidFill>
                  </a:tcPr>
                </a:tc>
                <a:tc>
                  <a:txBody>
                    <a:bodyPr/>
                    <a:lstStyle/>
                    <a:p>
                      <a:pPr marL="0" algn="ctr" defTabSz="914400" rtl="0" eaLnBrk="1" latinLnBrk="0" hangingPunct="1"/>
                      <a:r>
                        <a:rPr lang="en-US" sz="1200" kern="1200">
                          <a:solidFill>
                            <a:schemeClr val="tx1"/>
                          </a:solidFill>
                          <a:latin typeface="+mn-lt"/>
                          <a:ea typeface="+mn-ea"/>
                          <a:cs typeface="+mn-cs"/>
                        </a:rPr>
                        <a:t>FP</a:t>
                      </a:r>
                      <a:endParaRPr lang="hu-HU" sz="1200" kern="1200">
                        <a:solidFill>
                          <a:schemeClr val="tx1"/>
                        </a:solidFill>
                        <a:latin typeface="+mn-lt"/>
                        <a:ea typeface="+mn-ea"/>
                        <a:cs typeface="+mn-cs"/>
                      </a:endParaRPr>
                    </a:p>
                    <a:p>
                      <a:pPr marL="0" algn="ctr" defTabSz="914400" rtl="0" eaLnBrk="1" latinLnBrk="0" hangingPunct="1"/>
                      <a:r>
                        <a:rPr lang="hu-HU" sz="1200" kern="1200">
                          <a:solidFill>
                            <a:schemeClr val="tx1"/>
                          </a:solidFill>
                          <a:latin typeface="+mn-lt"/>
                          <a:ea typeface="+mn-ea"/>
                          <a:cs typeface="+mn-cs"/>
                        </a:rPr>
                        <a:t>16</a:t>
                      </a:r>
                      <a:r>
                        <a:rPr lang="en-US" sz="1200" kern="1200" baseline="30000">
                          <a:solidFill>
                            <a:schemeClr val="tx1"/>
                          </a:solidFill>
                          <a:latin typeface="+mn-lt"/>
                          <a:ea typeface="+mn-ea"/>
                          <a:cs typeface="+mn-cs"/>
                        </a:rPr>
                        <a:t>5</a:t>
                      </a:r>
                      <a:r>
                        <a:rPr lang="hu-HU" sz="1200" kern="1200">
                          <a:solidFill>
                            <a:schemeClr val="tx1"/>
                          </a:solidFill>
                          <a:latin typeface="+mn-lt"/>
                          <a:ea typeface="+mn-ea"/>
                          <a:cs typeface="+mn-cs"/>
                        </a:rPr>
                        <a:t>/</a:t>
                      </a:r>
                      <a:r>
                        <a:rPr lang="en-US" sz="1200" kern="1200">
                          <a:solidFill>
                            <a:schemeClr val="tx1"/>
                          </a:solidFill>
                          <a:latin typeface="+mn-lt"/>
                          <a:ea typeface="+mn-ea"/>
                          <a:cs typeface="+mn-cs"/>
                        </a:rPr>
                        <a:t>32/64</a:t>
                      </a:r>
                    </a:p>
                  </a:txBody>
                  <a:tcPr anchor="ctr">
                    <a:solidFill>
                      <a:srgbClr val="3BDAFF"/>
                    </a:solidFill>
                  </a:tcPr>
                </a:tc>
                <a:tc>
                  <a:txBody>
                    <a:bodyPr/>
                    <a:lstStyle/>
                    <a:p>
                      <a:pPr algn="ctr"/>
                      <a:r>
                        <a:rPr lang="en-US" sz="1200"/>
                        <a:t>As for Armv7</a:t>
                      </a:r>
                    </a:p>
                    <a:p>
                      <a:pPr algn="ctr"/>
                      <a:r>
                        <a:rPr lang="en-US" sz="1200"/>
                        <a:t>Adv. </a:t>
                      </a:r>
                      <a:r>
                        <a:rPr lang="en-US" sz="1200" err="1"/>
                        <a:t>SIMD</a:t>
                      </a:r>
                      <a:endParaRPr lang="en-US" sz="1200"/>
                    </a:p>
                  </a:txBody>
                  <a:tcPr anchor="ctr">
                    <a:solidFill>
                      <a:srgbClr val="3BDAFF"/>
                    </a:solidFill>
                  </a:tcPr>
                </a:tc>
                <a:extLst>
                  <a:ext uri="{0D108BD9-81ED-4DB2-BD59-A6C34878D82A}">
                    <a16:rowId xmlns:a16="http://schemas.microsoft.com/office/drawing/2014/main" val="10013"/>
                  </a:ext>
                </a:extLst>
              </a:tr>
              <a:tr h="608158">
                <a:tc vMerge="1">
                  <a:txBody>
                    <a:bodyPr/>
                    <a:lstStyle/>
                    <a:p>
                      <a:endParaRPr lang="en-US"/>
                    </a:p>
                  </a:txBody>
                  <a:tcPr/>
                </a:tc>
                <a:tc vMerge="1">
                  <a:txBody>
                    <a:bodyPr/>
                    <a:lstStyle/>
                    <a:p>
                      <a:endParaRPr lang="en-US"/>
                    </a:p>
                  </a:txBody>
                  <a:tcPr/>
                </a:tc>
                <a:tc>
                  <a:txBody>
                    <a:bodyPr/>
                    <a:lstStyle/>
                    <a:p>
                      <a:pPr algn="ctr"/>
                      <a:r>
                        <a:rPr lang="en-US" sz="1200" b="1" spc="-70" baseline="0"/>
                        <a:t>SIMD/Neon </a:t>
                      </a:r>
                      <a:r>
                        <a:rPr lang="en-US" sz="1200" b="0" spc="-50" baseline="0"/>
                        <a:t>(in AArch64)</a:t>
                      </a:r>
                    </a:p>
                  </a:txBody>
                  <a:tcPr anchor="ct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64-bit</a:t>
                      </a:r>
                      <a:r>
                        <a:rPr kumimoji="0" lang="hu-HU" sz="1200" b="0" i="0" u="none" strike="noStrike" kern="1200" cap="none" spc="0" normalizeH="0" baseline="0" noProof="0">
                          <a:ln>
                            <a:noFill/>
                          </a:ln>
                          <a:solidFill>
                            <a:srgbClr val="000000"/>
                          </a:solidFill>
                          <a:effectLst/>
                          <a:uLnTx/>
                          <a:uFillTx/>
                          <a:latin typeface="+mn-lt"/>
                          <a:ea typeface="+mn-ea"/>
                          <a:cs typeface="+mn-cs"/>
                        </a:rPr>
                        <a:t> </a:t>
                      </a:r>
                      <a:r>
                        <a:rPr kumimoji="0" lang="en-US" sz="1200" b="0" i="0" u="none" strike="noStrike" kern="1200" cap="none" spc="0" normalizeH="0" baseline="0" noProof="0">
                          <a:ln>
                            <a:noFill/>
                          </a:ln>
                          <a:solidFill>
                            <a:srgbClr val="000000"/>
                          </a:solidFill>
                          <a:effectLst/>
                          <a:uLnTx/>
                          <a:uFillTx/>
                          <a:latin typeface="+mn-lt"/>
                          <a:ea typeface="+mn-ea"/>
                          <a:cs typeface="+mn-cs"/>
                        </a:rPr>
                        <a:t>w</a:t>
                      </a:r>
                      <a:r>
                        <a:rPr kumimoji="0" lang="hu-HU" sz="1200" b="0" i="0" u="none" strike="noStrike" kern="1200" cap="none" spc="0" normalizeH="0" baseline="0" noProof="0">
                          <a:ln>
                            <a:noFill/>
                          </a:ln>
                          <a:solidFill>
                            <a:srgbClr val="000000"/>
                          </a:solidFill>
                          <a:effectLst/>
                          <a:uLnTx/>
                          <a:uFillTx/>
                          <a:latin typeface="+mn-lt"/>
                          <a:ea typeface="+mn-ea"/>
                          <a:cs typeface="+mn-cs"/>
                        </a:rPr>
                        <a:t>ide</a:t>
                      </a:r>
                      <a:r>
                        <a:rPr kumimoji="0" lang="en-US" sz="1200" b="0" i="0" u="none" strike="noStrike" kern="1200" cap="none" spc="0" normalizeH="0" baseline="0" noProof="0">
                          <a:ln>
                            <a:noFill/>
                          </a:ln>
                          <a:solidFill>
                            <a:srgbClr val="000000"/>
                          </a:solidFill>
                          <a:effectLst/>
                          <a:uLnTx/>
                          <a:uFillTx/>
                          <a:latin typeface="+mn-lt"/>
                          <a:ea typeface="+mn-ea"/>
                          <a:cs typeface="+mn-cs"/>
                        </a:rPr>
                        <a:t> FX8/16/32</a:t>
                      </a:r>
                    </a:p>
                  </a:txBody>
                  <a:tcPr anchor="ctr">
                    <a:solidFill>
                      <a:srgbClr val="DDF2FF"/>
                    </a:solidFill>
                  </a:tcPr>
                </a:tc>
                <a:tc>
                  <a:txBody>
                    <a:bodyPr/>
                    <a:lstStyle/>
                    <a:p>
                      <a:pPr marL="0" algn="ctr" defTabSz="914400" rtl="0" eaLnBrk="1" latinLnBrk="0" hangingPunct="1"/>
                      <a:r>
                        <a:rPr lang="hu-HU" sz="1200" kern="1200">
                          <a:solidFill>
                            <a:srgbClr val="C00000"/>
                          </a:solidFill>
                          <a:latin typeface="+mn-lt"/>
                          <a:ea typeface="+mn-ea"/>
                          <a:cs typeface="+mn-cs"/>
                        </a:rPr>
                        <a:t>SIMD and FP</a:t>
                      </a:r>
                    </a:p>
                    <a:p>
                      <a:pPr marL="0" algn="ctr" defTabSz="914400" rtl="0" eaLnBrk="1" latinLnBrk="0" hangingPunct="1"/>
                      <a:r>
                        <a:rPr lang="hu-HU" sz="1200" kern="1200">
                          <a:solidFill>
                            <a:srgbClr val="C00000"/>
                          </a:solidFill>
                          <a:latin typeface="+mn-lt"/>
                          <a:ea typeface="+mn-ea"/>
                          <a:cs typeface="+mn-cs"/>
                        </a:rPr>
                        <a:t>register set</a:t>
                      </a:r>
                    </a:p>
                    <a:p>
                      <a:pPr marL="0" algn="ctr" defTabSz="914400" rtl="0" eaLnBrk="1" latinLnBrk="0" hangingPunct="1"/>
                      <a:r>
                        <a:rPr lang="en-US" sz="1200" kern="1200">
                          <a:solidFill>
                            <a:schemeClr val="tx1"/>
                          </a:solidFill>
                          <a:latin typeface="+mn-lt"/>
                          <a:ea typeface="+mn-ea"/>
                          <a:cs typeface="+mn-cs"/>
                        </a:rPr>
                        <a:t>32x128</a:t>
                      </a:r>
                    </a:p>
                  </a:txBody>
                  <a:tcPr anchor="ctr">
                    <a:solidFill>
                      <a:srgbClr val="FFCDDE"/>
                    </a:solidFill>
                  </a:tcPr>
                </a:tc>
                <a:tc>
                  <a:txBody>
                    <a:bodyPr/>
                    <a:lstStyle/>
                    <a:p>
                      <a:pPr marL="0" algn="ctr" defTabSz="914400" rtl="0" eaLnBrk="1" latinLnBrk="0" hangingPunct="1"/>
                      <a:r>
                        <a:rPr lang="en-US" sz="1200" kern="1200">
                          <a:solidFill>
                            <a:schemeClr val="tx1"/>
                          </a:solidFill>
                          <a:latin typeface="+mn-lt"/>
                          <a:ea typeface="+mn-ea"/>
                          <a:cs typeface="+mn-cs"/>
                        </a:rPr>
                        <a:t>FX 8/…/64 </a:t>
                      </a:r>
                    </a:p>
                    <a:p>
                      <a:pPr marL="0" algn="ctr" defTabSz="914400" rtl="0" eaLnBrk="1" latinLnBrk="0" hangingPunct="1"/>
                      <a:r>
                        <a:rPr lang="en-US" sz="1200" kern="1200">
                          <a:solidFill>
                            <a:schemeClr val="tx1"/>
                          </a:solidFill>
                          <a:latin typeface="+mn-lt"/>
                          <a:ea typeface="+mn-ea"/>
                          <a:cs typeface="+mn-cs"/>
                        </a:rPr>
                        <a:t>FP </a:t>
                      </a:r>
                      <a:r>
                        <a:rPr lang="hu-HU" sz="1200" kern="1200">
                          <a:solidFill>
                            <a:schemeClr val="tx1"/>
                          </a:solidFill>
                          <a:latin typeface="+mn-lt"/>
                          <a:ea typeface="+mn-ea"/>
                          <a:cs typeface="+mn-cs"/>
                        </a:rPr>
                        <a:t>16</a:t>
                      </a:r>
                      <a:r>
                        <a:rPr lang="en-US" sz="1200" kern="1200" baseline="30000">
                          <a:solidFill>
                            <a:schemeClr val="tx1"/>
                          </a:solidFill>
                          <a:latin typeface="+mn-lt"/>
                          <a:ea typeface="+mn-ea"/>
                          <a:cs typeface="+mn-cs"/>
                        </a:rPr>
                        <a:t>5</a:t>
                      </a:r>
                      <a:r>
                        <a:rPr lang="hu-HU" sz="1200" kern="1200">
                          <a:solidFill>
                            <a:schemeClr val="tx1"/>
                          </a:solidFill>
                          <a:latin typeface="+mn-lt"/>
                          <a:ea typeface="+mn-ea"/>
                          <a:cs typeface="+mn-cs"/>
                        </a:rPr>
                        <a:t>/</a:t>
                      </a:r>
                      <a:r>
                        <a:rPr lang="en-US" sz="1200" kern="1200">
                          <a:solidFill>
                            <a:schemeClr val="tx1"/>
                          </a:solidFill>
                          <a:latin typeface="+mn-lt"/>
                          <a:ea typeface="+mn-ea"/>
                          <a:cs typeface="+mn-cs"/>
                        </a:rPr>
                        <a:t>32/64</a:t>
                      </a:r>
                    </a:p>
                  </a:txBody>
                  <a:tcPr anchor="ctr">
                    <a:solidFill>
                      <a:srgbClr val="FFCDDE"/>
                    </a:solidFill>
                  </a:tcPr>
                </a:tc>
                <a:tc>
                  <a:txBody>
                    <a:bodyPr/>
                    <a:lstStyle/>
                    <a:p>
                      <a:pPr algn="ctr"/>
                      <a:r>
                        <a:rPr lang="en-US" sz="1200" dirty="0"/>
                        <a:t>As for Armv7</a:t>
                      </a:r>
                    </a:p>
                    <a:p>
                      <a:pPr algn="ctr"/>
                      <a:r>
                        <a:rPr lang="en-US" sz="1200" dirty="0"/>
                        <a:t>Adv. SIMD</a:t>
                      </a:r>
                    </a:p>
                  </a:txBody>
                  <a:tcPr anchor="ctr">
                    <a:solidFill>
                      <a:srgbClr val="FFCDDE"/>
                    </a:solidFill>
                  </a:tcPr>
                </a:tc>
                <a:extLst>
                  <a:ext uri="{0D108BD9-81ED-4DB2-BD59-A6C34878D82A}">
                    <a16:rowId xmlns:a16="http://schemas.microsoft.com/office/drawing/2014/main" val="10014"/>
                  </a:ext>
                </a:extLst>
              </a:tr>
            </a:tbl>
          </a:graphicData>
        </a:graphic>
      </p:graphicFrame>
      <p:sp>
        <p:nvSpPr>
          <p:cNvPr id="13" name="Title 1"/>
          <p:cNvSpPr>
            <a:spLocks noGrp="1"/>
          </p:cNvSpPr>
          <p:nvPr>
            <p:ph type="title"/>
          </p:nvPr>
        </p:nvSpPr>
        <p:spPr>
          <a:xfrm>
            <a:off x="0" y="10182"/>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 ISA extensions introduced to enhance compute capabilities (17)</a:t>
            </a:r>
            <a:endParaRPr lang="en-US" sz="1700" spc="-70" dirty="0"/>
          </a:p>
        </p:txBody>
      </p:sp>
      <p:sp>
        <p:nvSpPr>
          <p:cNvPr id="6" name="Text Box 4"/>
          <p:cNvSpPr txBox="1">
            <a:spLocks noChangeArrowheads="1"/>
          </p:cNvSpPr>
          <p:nvPr/>
        </p:nvSpPr>
        <p:spPr bwMode="auto">
          <a:xfrm>
            <a:off x="72460" y="440668"/>
            <a:ext cx="10440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spc="-90" dirty="0">
                <a:solidFill>
                  <a:srgbClr val="2D2D8A"/>
                </a:solidFill>
              </a:rPr>
              <a:t>Recap: GPR and secondary register set based ISA extensions up to the Armv8.0</a:t>
            </a:r>
          </a:p>
        </p:txBody>
      </p:sp>
    </p:spTree>
    <p:extLst>
      <p:ext uri="{BB962C8B-B14F-4D97-AF65-F5344CB8AC3E}">
        <p14:creationId xmlns:p14="http://schemas.microsoft.com/office/powerpoint/2010/main" val="1114584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(18)</a:t>
            </a:r>
            <a:endParaRPr lang="hu-HU" dirty="0"/>
          </a:p>
        </p:txBody>
      </p:sp>
      <p:sp>
        <p:nvSpPr>
          <p:cNvPr id="3" name="TextBox 2"/>
          <p:cNvSpPr txBox="1"/>
          <p:nvPr/>
        </p:nvSpPr>
        <p:spPr>
          <a:xfrm>
            <a:off x="226297" y="764704"/>
            <a:ext cx="8831264" cy="338554"/>
          </a:xfrm>
          <a:prstGeom prst="rect">
            <a:avLst/>
          </a:prstGeom>
          <a:noFill/>
        </p:spPr>
        <p:txBody>
          <a:bodyPr wrap="none" rtlCol="0">
            <a:spAutoFit/>
          </a:bodyPr>
          <a:lstStyle/>
          <a:p>
            <a:pPr>
              <a:spcAft>
                <a:spcPts val="400"/>
              </a:spcAft>
            </a:pPr>
            <a:r>
              <a:rPr lang="hu-HU" sz="1600" baseline="30000"/>
              <a:t>1</a:t>
            </a:r>
            <a:r>
              <a:rPr lang="hu-HU" sz="1600"/>
              <a:t>VFPv2 vs. VFP(v1): VFPv2 adds some enhancements and modifications to VFPv1</a:t>
            </a:r>
          </a:p>
        </p:txBody>
      </p:sp>
      <p:sp>
        <p:nvSpPr>
          <p:cNvPr id="4" name="TextBox 3"/>
          <p:cNvSpPr txBox="1"/>
          <p:nvPr/>
        </p:nvSpPr>
        <p:spPr>
          <a:xfrm>
            <a:off x="73101" y="440668"/>
            <a:ext cx="1085362" cy="338554"/>
          </a:xfrm>
          <a:prstGeom prst="rect">
            <a:avLst/>
          </a:prstGeom>
          <a:noFill/>
        </p:spPr>
        <p:txBody>
          <a:bodyPr wrap="square" rtlCol="0">
            <a:spAutoFit/>
          </a:bodyPr>
          <a:lstStyle/>
          <a:p>
            <a:r>
              <a:rPr lang="hu-HU" sz="1600">
                <a:solidFill>
                  <a:srgbClr val="FF0000"/>
                </a:solidFill>
              </a:rPr>
              <a:t>Remarks</a:t>
            </a:r>
          </a:p>
        </p:txBody>
      </p:sp>
      <p:sp>
        <p:nvSpPr>
          <p:cNvPr id="5" name="TextBox 4"/>
          <p:cNvSpPr txBox="1"/>
          <p:nvPr/>
        </p:nvSpPr>
        <p:spPr>
          <a:xfrm>
            <a:off x="231731" y="1142683"/>
            <a:ext cx="8847137" cy="1774845"/>
          </a:xfrm>
          <a:prstGeom prst="rect">
            <a:avLst/>
          </a:prstGeom>
          <a:noFill/>
        </p:spPr>
        <p:txBody>
          <a:bodyPr wrap="square" rtlCol="0">
            <a:spAutoFit/>
          </a:bodyPr>
          <a:lstStyle/>
          <a:p>
            <a:pPr>
              <a:spcAft>
                <a:spcPts val="400"/>
              </a:spcAft>
            </a:pPr>
            <a:r>
              <a:rPr lang="hu-HU" sz="1600" baseline="30000"/>
              <a:t>2</a:t>
            </a:r>
            <a:r>
              <a:rPr lang="hu-HU" sz="1600"/>
              <a:t>VFPv3/v4 and advanced SIMD register space:</a:t>
            </a:r>
          </a:p>
          <a:p>
            <a:r>
              <a:rPr lang="hu-HU" sz="1600"/>
              <a:t>  Certain processors implement only 16 64-bit wide registers with the option to use</a:t>
            </a:r>
          </a:p>
          <a:p>
            <a:pPr>
              <a:spcAft>
                <a:spcPts val="400"/>
              </a:spcAft>
            </a:pPr>
            <a:r>
              <a:rPr lang="hu-HU" sz="1600"/>
              <a:t>    this register space as 32 32-wide </a:t>
            </a:r>
            <a:r>
              <a:rPr lang="hu-HU" sz="1600" err="1"/>
              <a:t>registers</a:t>
            </a:r>
            <a:r>
              <a:rPr lang="hu-HU" sz="1600"/>
              <a:t>.</a:t>
            </a:r>
            <a:endParaRPr lang="en-US" sz="1600"/>
          </a:p>
          <a:p>
            <a:pPr>
              <a:spcAft>
                <a:spcPts val="400"/>
              </a:spcAft>
            </a:pPr>
            <a:r>
              <a:rPr lang="en-US" sz="1600" baseline="30000"/>
              <a:t>3</a:t>
            </a:r>
            <a:r>
              <a:rPr lang="en-US" sz="1600"/>
              <a:t>VFP3/v4 is a subset of Neon</a:t>
            </a:r>
            <a:endParaRPr lang="hu-HU" sz="1600"/>
          </a:p>
          <a:p>
            <a:pPr>
              <a:spcAft>
                <a:spcPts val="400"/>
              </a:spcAft>
            </a:pPr>
            <a:r>
              <a:rPr lang="en-US" sz="1600" baseline="30000"/>
              <a:t>4</a:t>
            </a:r>
            <a:r>
              <a:rPr lang="hu-HU" sz="1600"/>
              <a:t>VFP4 is implemented on certain ARMv7 processors.</a:t>
            </a:r>
          </a:p>
          <a:p>
            <a:r>
              <a:rPr lang="hu-HU" sz="1600"/>
              <a:t>  It adds FMA (Fused Multiply Accumulate) instructons to the VFPv3 instructon set.</a:t>
            </a:r>
          </a:p>
        </p:txBody>
      </p:sp>
      <p:sp>
        <p:nvSpPr>
          <p:cNvPr id="6" name="TextBox 5"/>
          <p:cNvSpPr txBox="1"/>
          <p:nvPr/>
        </p:nvSpPr>
        <p:spPr>
          <a:xfrm>
            <a:off x="277813" y="3024519"/>
            <a:ext cx="8404032" cy="946413"/>
          </a:xfrm>
          <a:prstGeom prst="rect">
            <a:avLst/>
          </a:prstGeom>
          <a:noFill/>
        </p:spPr>
        <p:txBody>
          <a:bodyPr wrap="none" rtlCol="0">
            <a:spAutoFit/>
          </a:bodyPr>
          <a:lstStyle/>
          <a:p>
            <a:pPr>
              <a:spcAft>
                <a:spcPts val="600"/>
              </a:spcAft>
            </a:pPr>
            <a:r>
              <a:rPr lang="en-US" sz="1600" baseline="30000"/>
              <a:t>5</a:t>
            </a:r>
            <a:r>
              <a:rPr lang="hu-HU" sz="1600"/>
              <a:t>FP16 supports only data conversion between FP16 and FP32/FP64. </a:t>
            </a:r>
            <a:endParaRPr lang="hu-HU" sz="1600" baseline="30000"/>
          </a:p>
          <a:p>
            <a:pPr>
              <a:spcAft>
                <a:spcPts val="300"/>
              </a:spcAft>
            </a:pPr>
            <a:r>
              <a:rPr lang="en-US" sz="1600" baseline="30000"/>
              <a:t>6</a:t>
            </a:r>
            <a:r>
              <a:rPr lang="hu-HU" sz="1600"/>
              <a:t>In the Advanced SIMD (NEON) extension FP16 is  supported only if VFP3/VFP4</a:t>
            </a:r>
          </a:p>
          <a:p>
            <a:pPr>
              <a:spcAft>
                <a:spcPts val="300"/>
              </a:spcAft>
            </a:pPr>
            <a:r>
              <a:rPr lang="hu-HU" sz="1600"/>
              <a:t>    is implemented </a:t>
            </a:r>
            <a:r>
              <a:rPr lang="en-US" sz="1600"/>
              <a:t>respectively,</a:t>
            </a:r>
            <a:r>
              <a:rPr lang="hu-HU" sz="1600"/>
              <a:t> FMA if VFP4 is implemented.</a:t>
            </a:r>
          </a:p>
        </p:txBody>
      </p:sp>
    </p:spTree>
    <p:extLst>
      <p:ext uri="{BB962C8B-B14F-4D97-AF65-F5344CB8AC3E}">
        <p14:creationId xmlns:p14="http://schemas.microsoft.com/office/powerpoint/2010/main" val="2914211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 ISA extensions introduced to enhance compute capabilities (19)</a:t>
            </a:r>
            <a:endParaRPr lang="en-US" dirty="0"/>
          </a:p>
        </p:txBody>
      </p:sp>
      <p:sp>
        <p:nvSpPr>
          <p:cNvPr id="22" name="Rounded Rectangle 21"/>
          <p:cNvSpPr/>
          <p:nvPr/>
        </p:nvSpPr>
        <p:spPr bwMode="auto">
          <a:xfrm>
            <a:off x="5475" y="2145757"/>
            <a:ext cx="9144000" cy="2952000"/>
          </a:xfrm>
          <a:prstGeom prst="roundRect">
            <a:avLst/>
          </a:prstGeom>
          <a:solidFill>
            <a:srgbClr val="DDF2FF"/>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2" name="Text Box 7"/>
          <p:cNvSpPr txBox="1">
            <a:spLocks noChangeArrowheads="1"/>
          </p:cNvSpPr>
          <p:nvPr/>
        </p:nvSpPr>
        <p:spPr bwMode="auto">
          <a:xfrm>
            <a:off x="-198530" y="3081931"/>
            <a:ext cx="15401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FX SIMD </a:t>
            </a:r>
          </a:p>
          <a:p>
            <a:pPr algn="ctr">
              <a:spcBef>
                <a:spcPct val="0"/>
              </a:spcBef>
              <a:buClrTx/>
              <a:buSzTx/>
              <a:buFontTx/>
              <a:buNone/>
            </a:pPr>
            <a:r>
              <a:rPr lang="en-US" altLang="en-US" sz="1300" b="1" spc="-70">
                <a:solidFill>
                  <a:srgbClr val="000000"/>
                </a:solidFill>
              </a:rPr>
              <a:t>extensions</a:t>
            </a:r>
          </a:p>
        </p:txBody>
      </p:sp>
      <p:sp>
        <p:nvSpPr>
          <p:cNvPr id="43" name="Text Box 16"/>
          <p:cNvSpPr txBox="1">
            <a:spLocks noChangeArrowheads="1"/>
          </p:cNvSpPr>
          <p:nvPr/>
        </p:nvSpPr>
        <p:spPr bwMode="auto">
          <a:xfrm>
            <a:off x="1569131" y="2280487"/>
            <a:ext cx="63818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a:solidFill>
                  <a:srgbClr val="000000"/>
                </a:solidFill>
              </a:rPr>
              <a:t>ARM’s</a:t>
            </a:r>
            <a:r>
              <a:rPr lang="hu-HU" altLang="en-US" sz="1300" b="1">
                <a:solidFill>
                  <a:srgbClr val="000000"/>
                </a:solidFill>
              </a:rPr>
              <a:t> ISA </a:t>
            </a:r>
            <a:r>
              <a:rPr lang="hu-HU" altLang="en-US" sz="1300" b="1" err="1">
                <a:solidFill>
                  <a:srgbClr val="000000"/>
                </a:solidFill>
              </a:rPr>
              <a:t>extensions</a:t>
            </a:r>
            <a:r>
              <a:rPr lang="en-US" altLang="en-US" sz="1300" b="1">
                <a:solidFill>
                  <a:srgbClr val="000000"/>
                </a:solidFill>
              </a:rPr>
              <a:t> introduced to enhance compute capabilities</a:t>
            </a:r>
            <a:r>
              <a:rPr lang="hu-HU" altLang="en-US" sz="1300" b="1">
                <a:solidFill>
                  <a:srgbClr val="000000"/>
                </a:solidFill>
              </a:rPr>
              <a:t> </a:t>
            </a:r>
            <a:endParaRPr lang="en-US" altLang="en-US" sz="1300" b="1">
              <a:solidFill>
                <a:srgbClr val="000000"/>
              </a:solidFill>
            </a:endParaRPr>
          </a:p>
        </p:txBody>
      </p:sp>
      <p:sp>
        <p:nvSpPr>
          <p:cNvPr id="44" name="Line 17"/>
          <p:cNvSpPr>
            <a:spLocks noChangeShapeType="1"/>
          </p:cNvSpPr>
          <p:nvPr/>
        </p:nvSpPr>
        <p:spPr bwMode="auto">
          <a:xfrm flipV="1">
            <a:off x="656565" y="2849002"/>
            <a:ext cx="72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5" name="Line 22"/>
          <p:cNvSpPr>
            <a:spLocks noChangeShapeType="1"/>
          </p:cNvSpPr>
          <p:nvPr/>
        </p:nvSpPr>
        <p:spPr bwMode="auto">
          <a:xfrm>
            <a:off x="4211960" y="2577938"/>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6" name="Line 25"/>
          <p:cNvSpPr>
            <a:spLocks noChangeShapeType="1"/>
          </p:cNvSpPr>
          <p:nvPr/>
        </p:nvSpPr>
        <p:spPr bwMode="auto">
          <a:xfrm>
            <a:off x="652379" y="2849002"/>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7" name="Line 29"/>
          <p:cNvSpPr>
            <a:spLocks noChangeShapeType="1"/>
          </p:cNvSpPr>
          <p:nvPr/>
        </p:nvSpPr>
        <p:spPr bwMode="auto">
          <a:xfrm flipH="1">
            <a:off x="5282663" y="284263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8" name="Text Box 7"/>
          <p:cNvSpPr txBox="1">
            <a:spLocks noChangeArrowheads="1"/>
          </p:cNvSpPr>
          <p:nvPr/>
        </p:nvSpPr>
        <p:spPr bwMode="auto">
          <a:xfrm>
            <a:off x="2617574" y="3083653"/>
            <a:ext cx="1378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Vector FP</a:t>
            </a:r>
          </a:p>
          <a:p>
            <a:pPr algn="ctr">
              <a:spcBef>
                <a:spcPct val="0"/>
              </a:spcBef>
              <a:buClrTx/>
              <a:buSzTx/>
              <a:buFontTx/>
              <a:buNone/>
            </a:pPr>
            <a:r>
              <a:rPr lang="en-US" altLang="en-US" sz="1300" b="1" spc="-70">
                <a:solidFill>
                  <a:srgbClr val="000000"/>
                </a:solidFill>
              </a:rPr>
              <a:t> extension</a:t>
            </a:r>
          </a:p>
        </p:txBody>
      </p:sp>
      <p:sp>
        <p:nvSpPr>
          <p:cNvPr id="49" name="Oval 13"/>
          <p:cNvSpPr>
            <a:spLocks noChangeArrowheads="1"/>
          </p:cNvSpPr>
          <p:nvPr/>
        </p:nvSpPr>
        <p:spPr bwMode="auto">
          <a:xfrm>
            <a:off x="3289306" y="302524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50" name="Line 25"/>
          <p:cNvSpPr>
            <a:spLocks noChangeShapeType="1"/>
          </p:cNvSpPr>
          <p:nvPr/>
        </p:nvSpPr>
        <p:spPr bwMode="auto">
          <a:xfrm>
            <a:off x="3323914" y="2853832"/>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1" name="Text Box 7"/>
          <p:cNvSpPr txBox="1">
            <a:spLocks noChangeArrowheads="1"/>
          </p:cNvSpPr>
          <p:nvPr/>
        </p:nvSpPr>
        <p:spPr bwMode="auto">
          <a:xfrm>
            <a:off x="4076945" y="3112763"/>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spc="-70">
                <a:solidFill>
                  <a:srgbClr val="000000"/>
                </a:solidFill>
              </a:rPr>
              <a:t> FX/FP SIMD</a:t>
            </a:r>
            <a:endParaRPr lang="en-US" altLang="en-US" sz="1300" b="1" spc="-70">
              <a:solidFill>
                <a:srgbClr val="000000"/>
              </a:solidFill>
            </a:endParaRPr>
          </a:p>
          <a:p>
            <a:pPr algn="ctr">
              <a:spcBef>
                <a:spcPct val="0"/>
              </a:spcBef>
              <a:buClrTx/>
              <a:buSzTx/>
              <a:buFontTx/>
              <a:buNone/>
            </a:pPr>
            <a:r>
              <a:rPr lang="hu-HU" altLang="en-US" sz="1300" b="1" spc="-70">
                <a:solidFill>
                  <a:srgbClr val="000000"/>
                </a:solidFill>
              </a:rPr>
              <a:t> </a:t>
            </a:r>
            <a:r>
              <a:rPr lang="hu-HU" altLang="en-US" sz="1300" b="1" spc="-70" err="1">
                <a:solidFill>
                  <a:srgbClr val="000000"/>
                </a:solidFill>
              </a:rPr>
              <a:t>extensions</a:t>
            </a:r>
            <a:endParaRPr lang="en-US" altLang="en-US" sz="1300" b="1" spc="-70">
              <a:solidFill>
                <a:srgbClr val="000000"/>
              </a:solidFill>
            </a:endParaRPr>
          </a:p>
        </p:txBody>
      </p:sp>
      <p:sp>
        <p:nvSpPr>
          <p:cNvPr id="52" name="Oval 13"/>
          <p:cNvSpPr>
            <a:spLocks noChangeArrowheads="1"/>
          </p:cNvSpPr>
          <p:nvPr/>
        </p:nvSpPr>
        <p:spPr bwMode="auto">
          <a:xfrm>
            <a:off x="611560" y="300135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53" name="Oval 52"/>
          <p:cNvSpPr>
            <a:spLocks noChangeArrowheads="1"/>
          </p:cNvSpPr>
          <p:nvPr/>
        </p:nvSpPr>
        <p:spPr bwMode="auto">
          <a:xfrm>
            <a:off x="5247075" y="29965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54" name="Text Box 7"/>
          <p:cNvSpPr txBox="1">
            <a:spLocks noChangeArrowheads="1"/>
          </p:cNvSpPr>
          <p:nvPr/>
        </p:nvSpPr>
        <p:spPr bwMode="auto">
          <a:xfrm>
            <a:off x="1016605" y="3072367"/>
            <a:ext cx="13409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Scalar FP</a:t>
            </a:r>
          </a:p>
          <a:p>
            <a:pPr algn="ctr">
              <a:spcBef>
                <a:spcPct val="0"/>
              </a:spcBef>
              <a:buClrTx/>
              <a:buSzTx/>
              <a:buFontTx/>
              <a:buNone/>
            </a:pPr>
            <a:r>
              <a:rPr lang="en-US" altLang="en-US" sz="1300" b="1" spc="-70">
                <a:solidFill>
                  <a:srgbClr val="000000"/>
                </a:solidFill>
              </a:rPr>
              <a:t>extensions</a:t>
            </a:r>
          </a:p>
        </p:txBody>
      </p:sp>
      <p:sp>
        <p:nvSpPr>
          <p:cNvPr id="55" name="Oval 13"/>
          <p:cNvSpPr>
            <a:spLocks noChangeArrowheads="1"/>
          </p:cNvSpPr>
          <p:nvPr/>
        </p:nvSpPr>
        <p:spPr bwMode="auto">
          <a:xfrm>
            <a:off x="1647438" y="302504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56" name="Line 25"/>
          <p:cNvSpPr>
            <a:spLocks noChangeShapeType="1"/>
          </p:cNvSpPr>
          <p:nvPr/>
        </p:nvSpPr>
        <p:spPr bwMode="auto">
          <a:xfrm>
            <a:off x="1682046" y="2848088"/>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7" name="Text Box 7"/>
          <p:cNvSpPr txBox="1">
            <a:spLocks noChangeArrowheads="1"/>
          </p:cNvSpPr>
          <p:nvPr/>
        </p:nvSpPr>
        <p:spPr bwMode="auto">
          <a:xfrm>
            <a:off x="6147175" y="3109827"/>
            <a:ext cx="320002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Very long</a:t>
            </a:r>
            <a:r>
              <a:rPr lang="hu-HU" altLang="en-US" sz="1300" b="1" spc="-70">
                <a:solidFill>
                  <a:srgbClr val="000000"/>
                </a:solidFill>
              </a:rPr>
              <a:t> FX/FP SIMD</a:t>
            </a:r>
            <a:endParaRPr lang="en-US" altLang="en-US" sz="1300" b="1" spc="-70">
              <a:solidFill>
                <a:srgbClr val="000000"/>
              </a:solidFill>
            </a:endParaRPr>
          </a:p>
          <a:p>
            <a:pPr algn="ctr">
              <a:spcBef>
                <a:spcPct val="0"/>
              </a:spcBef>
              <a:buClrTx/>
              <a:buSzTx/>
              <a:buFontTx/>
              <a:buNone/>
            </a:pPr>
            <a:r>
              <a:rPr lang="hu-HU" altLang="en-US" sz="1300" b="1" spc="-70">
                <a:solidFill>
                  <a:srgbClr val="000000"/>
                </a:solidFill>
              </a:rPr>
              <a:t> </a:t>
            </a:r>
            <a:r>
              <a:rPr lang="hu-HU" altLang="en-US" sz="1300" b="1" spc="-70" err="1">
                <a:solidFill>
                  <a:srgbClr val="000000"/>
                </a:solidFill>
              </a:rPr>
              <a:t>extensions</a:t>
            </a:r>
            <a:endParaRPr lang="en-US" altLang="en-US" sz="1300" b="1" spc="-70">
              <a:solidFill>
                <a:srgbClr val="000000"/>
              </a:solidFill>
            </a:endParaRPr>
          </a:p>
        </p:txBody>
      </p:sp>
      <p:sp>
        <p:nvSpPr>
          <p:cNvPr id="58" name="Right Brace 57"/>
          <p:cNvSpPr/>
          <p:nvPr/>
        </p:nvSpPr>
        <p:spPr bwMode="auto">
          <a:xfrm rot="5400000">
            <a:off x="476196" y="3788546"/>
            <a:ext cx="225723" cy="855095"/>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59" name="Right Brace 58"/>
          <p:cNvSpPr/>
          <p:nvPr/>
        </p:nvSpPr>
        <p:spPr bwMode="auto">
          <a:xfrm rot="5400000">
            <a:off x="3712343" y="1624093"/>
            <a:ext cx="225723" cy="5184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0" name="Right Brace 59"/>
          <p:cNvSpPr/>
          <p:nvPr/>
        </p:nvSpPr>
        <p:spPr bwMode="auto">
          <a:xfrm rot="5400000">
            <a:off x="7672634" y="2974094"/>
            <a:ext cx="225723" cy="2484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1" name="TextBox 60"/>
          <p:cNvSpPr txBox="1"/>
          <p:nvPr/>
        </p:nvSpPr>
        <p:spPr>
          <a:xfrm>
            <a:off x="-18510" y="4370650"/>
            <a:ext cx="1284326" cy="492443"/>
          </a:xfrm>
          <a:prstGeom prst="rect">
            <a:avLst/>
          </a:prstGeom>
          <a:noFill/>
        </p:spPr>
        <p:txBody>
          <a:bodyPr wrap="none" rtlCol="0">
            <a:spAutoFit/>
          </a:bodyPr>
          <a:lstStyle/>
          <a:p>
            <a:pPr algn="ctr"/>
            <a:r>
              <a:rPr lang="en-US" sz="1300"/>
              <a:t>Based on the</a:t>
            </a:r>
          </a:p>
          <a:p>
            <a:pPr algn="ctr"/>
            <a:r>
              <a:rPr lang="en-US" sz="1300"/>
              <a:t>GPR reg. set</a:t>
            </a:r>
          </a:p>
        </p:txBody>
      </p:sp>
      <p:sp>
        <p:nvSpPr>
          <p:cNvPr id="62" name="TextBox 61"/>
          <p:cNvSpPr txBox="1"/>
          <p:nvPr/>
        </p:nvSpPr>
        <p:spPr>
          <a:xfrm>
            <a:off x="2771800" y="4370650"/>
            <a:ext cx="2116284" cy="492443"/>
          </a:xfrm>
          <a:prstGeom prst="rect">
            <a:avLst/>
          </a:prstGeom>
          <a:noFill/>
        </p:spPr>
        <p:txBody>
          <a:bodyPr wrap="none" rtlCol="0">
            <a:spAutoFit/>
          </a:bodyPr>
          <a:lstStyle/>
          <a:p>
            <a:pPr algn="ctr"/>
            <a:r>
              <a:rPr lang="en-US" sz="1300"/>
              <a:t>Based on the</a:t>
            </a:r>
          </a:p>
          <a:p>
            <a:pPr algn="ctr"/>
            <a:r>
              <a:rPr lang="en-US" sz="1300"/>
              <a:t>secondary register set</a:t>
            </a:r>
          </a:p>
        </p:txBody>
      </p:sp>
      <p:sp>
        <p:nvSpPr>
          <p:cNvPr id="63" name="TextBox 62"/>
          <p:cNvSpPr txBox="1"/>
          <p:nvPr/>
        </p:nvSpPr>
        <p:spPr>
          <a:xfrm>
            <a:off x="7024787" y="4370650"/>
            <a:ext cx="1531188" cy="492443"/>
          </a:xfrm>
          <a:prstGeom prst="rect">
            <a:avLst/>
          </a:prstGeom>
          <a:noFill/>
        </p:spPr>
        <p:txBody>
          <a:bodyPr wrap="none" rtlCol="0">
            <a:spAutoFit/>
          </a:bodyPr>
          <a:lstStyle/>
          <a:p>
            <a:pPr algn="ctr"/>
            <a:r>
              <a:rPr lang="en-US" sz="1300"/>
              <a:t>Based on the</a:t>
            </a:r>
          </a:p>
          <a:p>
            <a:pPr algn="ctr"/>
            <a:r>
              <a:rPr lang="en-US" sz="1300"/>
              <a:t>SVE register set</a:t>
            </a:r>
          </a:p>
        </p:txBody>
      </p:sp>
      <p:sp>
        <p:nvSpPr>
          <p:cNvPr id="64" name="Line 29"/>
          <p:cNvSpPr>
            <a:spLocks noChangeShapeType="1"/>
          </p:cNvSpPr>
          <p:nvPr/>
        </p:nvSpPr>
        <p:spPr bwMode="auto">
          <a:xfrm flipH="1">
            <a:off x="7937958" y="2865552"/>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5" name="Oval 64"/>
          <p:cNvSpPr>
            <a:spLocks noChangeArrowheads="1"/>
          </p:cNvSpPr>
          <p:nvPr/>
        </p:nvSpPr>
        <p:spPr bwMode="auto">
          <a:xfrm>
            <a:off x="7902370" y="3019515"/>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66" name="TextBox 65"/>
          <p:cNvSpPr txBox="1"/>
          <p:nvPr/>
        </p:nvSpPr>
        <p:spPr>
          <a:xfrm>
            <a:off x="927179" y="3563171"/>
            <a:ext cx="1529586" cy="292388"/>
          </a:xfrm>
          <a:prstGeom prst="rect">
            <a:avLst/>
          </a:prstGeom>
          <a:noFill/>
        </p:spPr>
        <p:txBody>
          <a:bodyPr wrap="none" rtlCol="0">
            <a:spAutoFit/>
          </a:bodyPr>
          <a:lstStyle/>
          <a:p>
            <a:pPr lvl="0" algn="ctr">
              <a:spcAft>
                <a:spcPts val="200"/>
              </a:spcAft>
            </a:pPr>
            <a:r>
              <a:rPr lang="en-US" sz="1300" dirty="0">
                <a:solidFill>
                  <a:srgbClr val="000000"/>
                </a:solidFill>
              </a:rPr>
              <a:t>(</a:t>
            </a:r>
            <a:r>
              <a:rPr lang="en-US" sz="1300" dirty="0" err="1">
                <a:solidFill>
                  <a:srgbClr val="000000"/>
                </a:solidFill>
              </a:rPr>
              <a:t>Coproc</a:t>
            </a:r>
            <a:r>
              <a:rPr lang="en-US" sz="1300" dirty="0">
                <a:solidFill>
                  <a:srgbClr val="000000"/>
                </a:solidFill>
              </a:rPr>
              <a:t>. based)</a:t>
            </a:r>
          </a:p>
        </p:txBody>
      </p:sp>
      <p:sp>
        <p:nvSpPr>
          <p:cNvPr id="67" name="TextBox 66"/>
          <p:cNvSpPr txBox="1"/>
          <p:nvPr/>
        </p:nvSpPr>
        <p:spPr>
          <a:xfrm>
            <a:off x="2219708" y="3563171"/>
            <a:ext cx="2184893" cy="518091"/>
          </a:xfrm>
          <a:prstGeom prst="rect">
            <a:avLst/>
          </a:prstGeom>
          <a:noFill/>
        </p:spPr>
        <p:txBody>
          <a:bodyPr wrap="none" rtlCol="0">
            <a:spAutoFit/>
          </a:bodyPr>
          <a:lstStyle/>
          <a:p>
            <a:pPr lvl="0" algn="ctr">
              <a:spcAft>
                <a:spcPts val="200"/>
              </a:spcAft>
            </a:pPr>
            <a:r>
              <a:rPr lang="en-US" sz="1300">
                <a:solidFill>
                  <a:srgbClr val="000000"/>
                </a:solidFill>
              </a:rPr>
              <a:t>(</a:t>
            </a:r>
            <a:r>
              <a:rPr lang="en-US" sz="1300" err="1">
                <a:solidFill>
                  <a:srgbClr val="000000"/>
                </a:solidFill>
              </a:rPr>
              <a:t>Coproc</a:t>
            </a:r>
            <a:r>
              <a:rPr lang="en-US" sz="1300">
                <a:solidFill>
                  <a:srgbClr val="000000"/>
                </a:solidFill>
              </a:rPr>
              <a:t>. based)</a:t>
            </a:r>
          </a:p>
          <a:p>
            <a:pPr lvl="0" algn="ctr">
              <a:spcAft>
                <a:spcPts val="200"/>
              </a:spcAft>
            </a:pPr>
            <a:r>
              <a:rPr lang="en-US" sz="1300">
                <a:solidFill>
                  <a:srgbClr val="000000"/>
                </a:solidFill>
              </a:rPr>
              <a:t>(Sequentially executed)</a:t>
            </a:r>
          </a:p>
        </p:txBody>
      </p:sp>
      <p:sp>
        <p:nvSpPr>
          <p:cNvPr id="33" name="TextBox 32"/>
          <p:cNvSpPr txBox="1"/>
          <p:nvPr/>
        </p:nvSpPr>
        <p:spPr>
          <a:xfrm>
            <a:off x="103988" y="440668"/>
            <a:ext cx="9327592" cy="369332"/>
          </a:xfrm>
          <a:prstGeom prst="rect">
            <a:avLst/>
          </a:prstGeom>
          <a:noFill/>
        </p:spPr>
        <p:txBody>
          <a:bodyPr wrap="square" rtlCol="0">
            <a:spAutoFit/>
          </a:bodyPr>
          <a:lstStyle/>
          <a:p>
            <a:pPr>
              <a:spcBef>
                <a:spcPct val="0"/>
              </a:spcBef>
              <a:buClrTx/>
              <a:buSzTx/>
              <a:buFontTx/>
              <a:buNone/>
            </a:pPr>
            <a:r>
              <a:rPr lang="en-US" altLang="en-US" spc="-50" dirty="0">
                <a:solidFill>
                  <a:schemeClr val="accent6"/>
                </a:solidFill>
              </a:rPr>
              <a:t>Arm ISA </a:t>
            </a:r>
            <a:r>
              <a:rPr lang="hu-HU" altLang="en-US" spc="-50" dirty="0" err="1">
                <a:solidFill>
                  <a:schemeClr val="accent6"/>
                </a:solidFill>
              </a:rPr>
              <a:t>extensions</a:t>
            </a:r>
            <a:r>
              <a:rPr lang="en-US" altLang="en-US" spc="-50" dirty="0">
                <a:solidFill>
                  <a:schemeClr val="accent6"/>
                </a:solidFill>
              </a:rPr>
              <a:t> used at present in numeric computations</a:t>
            </a:r>
          </a:p>
        </p:txBody>
      </p:sp>
      <p:sp>
        <p:nvSpPr>
          <p:cNvPr id="4" name="TextBox 3"/>
          <p:cNvSpPr txBox="1"/>
          <p:nvPr/>
        </p:nvSpPr>
        <p:spPr>
          <a:xfrm>
            <a:off x="4672721" y="3558815"/>
            <a:ext cx="1231427" cy="292388"/>
          </a:xfrm>
          <a:prstGeom prst="rect">
            <a:avLst/>
          </a:prstGeom>
          <a:noFill/>
        </p:spPr>
        <p:txBody>
          <a:bodyPr wrap="none" rtlCol="0">
            <a:spAutoFit/>
          </a:bodyPr>
          <a:lstStyle/>
          <a:p>
            <a:r>
              <a:rPr lang="en-US" sz="1300"/>
              <a:t>(64/128-bit)</a:t>
            </a:r>
          </a:p>
        </p:txBody>
      </p:sp>
      <p:sp>
        <p:nvSpPr>
          <p:cNvPr id="35" name="TextBox 34"/>
          <p:cNvSpPr txBox="1"/>
          <p:nvPr/>
        </p:nvSpPr>
        <p:spPr>
          <a:xfrm>
            <a:off x="7128284" y="3563171"/>
            <a:ext cx="1443024" cy="292388"/>
          </a:xfrm>
          <a:prstGeom prst="rect">
            <a:avLst/>
          </a:prstGeom>
          <a:noFill/>
        </p:spPr>
        <p:txBody>
          <a:bodyPr wrap="none" rtlCol="0">
            <a:spAutoFit/>
          </a:bodyPr>
          <a:lstStyle/>
          <a:p>
            <a:r>
              <a:rPr lang="en-US" sz="1300" dirty="0"/>
              <a:t>(128-2048-bit)</a:t>
            </a:r>
          </a:p>
        </p:txBody>
      </p:sp>
      <p:sp>
        <p:nvSpPr>
          <p:cNvPr id="5" name="TextBox 4"/>
          <p:cNvSpPr txBox="1"/>
          <p:nvPr/>
        </p:nvSpPr>
        <p:spPr>
          <a:xfrm>
            <a:off x="4924055" y="3774839"/>
            <a:ext cx="1052101" cy="292388"/>
          </a:xfrm>
          <a:prstGeom prst="rect">
            <a:avLst/>
          </a:prstGeom>
          <a:noFill/>
        </p:spPr>
        <p:txBody>
          <a:bodyPr wrap="square" rtlCol="0">
            <a:spAutoFit/>
          </a:bodyPr>
          <a:lstStyle/>
          <a:p>
            <a:r>
              <a:rPr lang="en-US" sz="1300"/>
              <a:t>(Neon)</a:t>
            </a:r>
          </a:p>
        </p:txBody>
      </p:sp>
      <p:sp>
        <p:nvSpPr>
          <p:cNvPr id="37" name="TextBox 36"/>
          <p:cNvSpPr txBox="1"/>
          <p:nvPr/>
        </p:nvSpPr>
        <p:spPr>
          <a:xfrm>
            <a:off x="7264315" y="3789705"/>
            <a:ext cx="1346103" cy="292388"/>
          </a:xfrm>
          <a:prstGeom prst="rect">
            <a:avLst/>
          </a:prstGeom>
          <a:noFill/>
        </p:spPr>
        <p:txBody>
          <a:bodyPr wrap="square" rtlCol="0">
            <a:spAutoFit/>
          </a:bodyPr>
          <a:lstStyle/>
          <a:p>
            <a:r>
              <a:rPr lang="en-US" sz="1300"/>
              <a:t>(SVE/SVE2)</a:t>
            </a:r>
          </a:p>
        </p:txBody>
      </p:sp>
      <p:sp>
        <p:nvSpPr>
          <p:cNvPr id="6" name="Rounded Rectangle 5"/>
          <p:cNvSpPr/>
          <p:nvPr/>
        </p:nvSpPr>
        <p:spPr bwMode="auto">
          <a:xfrm>
            <a:off x="4603529" y="2858811"/>
            <a:ext cx="4284000" cy="1368000"/>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1" name="Rounded Rectangle 10"/>
          <p:cNvSpPr/>
          <p:nvPr/>
        </p:nvSpPr>
        <p:spPr bwMode="auto">
          <a:xfrm>
            <a:off x="-18510" y="876843"/>
            <a:ext cx="9146964" cy="1077218"/>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9" name="TextBox 68"/>
          <p:cNvSpPr txBox="1"/>
          <p:nvPr/>
        </p:nvSpPr>
        <p:spPr>
          <a:xfrm>
            <a:off x="61946" y="876843"/>
            <a:ext cx="9066508" cy="1077218"/>
          </a:xfrm>
          <a:prstGeom prst="rect">
            <a:avLst/>
          </a:prstGeom>
          <a:noFill/>
        </p:spPr>
        <p:txBody>
          <a:bodyPr wrap="square" rtlCol="0">
            <a:spAutoFit/>
          </a:bodyPr>
          <a:lstStyle/>
          <a:p>
            <a:r>
              <a:rPr lang="en-US" sz="1600" spc="-40" dirty="0"/>
              <a:t>From all extensions introduced for enhancing the compute capabilities of the Arm ISA, </a:t>
            </a:r>
          </a:p>
          <a:p>
            <a:r>
              <a:rPr lang="en-US" sz="1600" dirty="0"/>
              <a:t>  recently </a:t>
            </a:r>
            <a:r>
              <a:rPr lang="en-US" sz="1600" dirty="0">
                <a:solidFill>
                  <a:srgbClr val="FF0000"/>
                </a:solidFill>
              </a:rPr>
              <a:t>only</a:t>
            </a:r>
            <a:r>
              <a:rPr lang="en-US" sz="1600" dirty="0"/>
              <a:t> the </a:t>
            </a:r>
            <a:r>
              <a:rPr lang="en-US" sz="1600" dirty="0">
                <a:solidFill>
                  <a:srgbClr val="0070C0"/>
                </a:solidFill>
              </a:rPr>
              <a:t>64/128-bit FX/FP SIMD </a:t>
            </a:r>
            <a:r>
              <a:rPr lang="en-US" sz="1600" dirty="0"/>
              <a:t>extension (commonly called </a:t>
            </a:r>
            <a:r>
              <a:rPr lang="en-US" sz="1600" dirty="0">
                <a:solidFill>
                  <a:srgbClr val="FF0000"/>
                </a:solidFill>
              </a:rPr>
              <a:t>Neon</a:t>
            </a:r>
            <a:r>
              <a:rPr lang="en-US" sz="1600" dirty="0"/>
              <a:t>) and </a:t>
            </a:r>
          </a:p>
          <a:p>
            <a:r>
              <a:rPr lang="en-US" sz="1600" dirty="0"/>
              <a:t>  the </a:t>
            </a:r>
            <a:r>
              <a:rPr lang="en-US" sz="1600" dirty="0">
                <a:solidFill>
                  <a:srgbClr val="0070C0"/>
                </a:solidFill>
              </a:rPr>
              <a:t>128-2028-bit long FX/FP SIMD </a:t>
            </a:r>
            <a:r>
              <a:rPr lang="en-US" sz="1600" dirty="0"/>
              <a:t>extensions, called </a:t>
            </a:r>
            <a:r>
              <a:rPr lang="en-US" sz="1600" dirty="0">
                <a:solidFill>
                  <a:srgbClr val="FF0000"/>
                </a:solidFill>
              </a:rPr>
              <a:t>SVE/SVE2</a:t>
            </a:r>
            <a:r>
              <a:rPr lang="en-US" sz="1600" dirty="0"/>
              <a:t> </a:t>
            </a:r>
            <a:r>
              <a:rPr lang="en-US" sz="1600" dirty="0">
                <a:solidFill>
                  <a:srgbClr val="0070C0"/>
                </a:solidFill>
              </a:rPr>
              <a:t>are of importance</a:t>
            </a:r>
            <a:r>
              <a:rPr lang="en-US" sz="1600" dirty="0"/>
              <a:t>, </a:t>
            </a:r>
          </a:p>
          <a:p>
            <a:r>
              <a:rPr lang="en-US" sz="1600" dirty="0"/>
              <a:t>  since they absorb</a:t>
            </a:r>
            <a:r>
              <a:rPr lang="en-US" sz="1600" dirty="0">
                <a:solidFill>
                  <a:srgbClr val="0070C0"/>
                </a:solidFill>
              </a:rPr>
              <a:t> all previous extensions.</a:t>
            </a:r>
            <a:endParaRPr lang="en-US" sz="1600" dirty="0"/>
          </a:p>
        </p:txBody>
      </p:sp>
    </p:spTree>
    <p:extLst>
      <p:ext uri="{BB962C8B-B14F-4D97-AF65-F5344CB8AC3E}">
        <p14:creationId xmlns:p14="http://schemas.microsoft.com/office/powerpoint/2010/main" val="203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 calcmode="lin" valueType="num">
                                      <p:cBhvr additive="base">
                                        <p:cTn id="7"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
                                            <p:txEl>
                                              <p:pRg st="1" end="1"/>
                                            </p:txEl>
                                          </p:spTgt>
                                        </p:tgtEl>
                                        <p:attrNameLst>
                                          <p:attrName>style.visibility</p:attrName>
                                        </p:attrNameLst>
                                      </p:cBhvr>
                                      <p:to>
                                        <p:strVal val="visible"/>
                                      </p:to>
                                    </p:set>
                                    <p:anim calcmode="lin" valueType="num">
                                      <p:cBhvr additive="base">
                                        <p:cTn id="11" dur="500" fill="hold"/>
                                        <p:tgtEl>
                                          <p:spTgt spid="6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9">
                                            <p:txEl>
                                              <p:pRg st="2" end="2"/>
                                            </p:txEl>
                                          </p:spTgt>
                                        </p:tgtEl>
                                        <p:attrNameLst>
                                          <p:attrName>style.visibility</p:attrName>
                                        </p:attrNameLst>
                                      </p:cBhvr>
                                      <p:to>
                                        <p:strVal val="visible"/>
                                      </p:to>
                                    </p:set>
                                    <p:anim calcmode="lin" valueType="num">
                                      <p:cBhvr additive="base">
                                        <p:cTn id="15" dur="500" fill="hold"/>
                                        <p:tgtEl>
                                          <p:spTgt spid="6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9">
                                            <p:txEl>
                                              <p:pRg st="3" end="3"/>
                                            </p:txEl>
                                          </p:spTgt>
                                        </p:tgtEl>
                                        <p:attrNameLst>
                                          <p:attrName>style.visibility</p:attrName>
                                        </p:attrNameLst>
                                      </p:cBhvr>
                                      <p:to>
                                        <p:strVal val="visible"/>
                                      </p:to>
                                    </p:set>
                                    <p:anim calcmode="lin" valueType="num">
                                      <p:cBhvr additive="base">
                                        <p:cTn id="19" dur="500" fill="hold"/>
                                        <p:tgtEl>
                                          <p:spTgt spid="6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ppt_x"/>
                                          </p:val>
                                        </p:tav>
                                        <p:tav tm="100000">
                                          <p:val>
                                            <p:strVal val="#ppt_x"/>
                                          </p:val>
                                        </p:tav>
                                      </p:tavLst>
                                    </p:anim>
                                    <p:anim calcmode="lin" valueType="num">
                                      <p:cBhvr additive="base">
                                        <p:cTn id="42" dur="500" fill="hold"/>
                                        <p:tgtEl>
                                          <p:spTgt spid="4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ppt_x"/>
                                          </p:val>
                                        </p:tav>
                                        <p:tav tm="100000">
                                          <p:val>
                                            <p:strVal val="#ppt_x"/>
                                          </p:val>
                                        </p:tav>
                                      </p:tavLst>
                                    </p:anim>
                                    <p:anim calcmode="lin" valueType="num">
                                      <p:cBhvr additive="base">
                                        <p:cTn id="46" dur="500" fill="hold"/>
                                        <p:tgtEl>
                                          <p:spTgt spid="4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ppt_x"/>
                                          </p:val>
                                        </p:tav>
                                        <p:tav tm="100000">
                                          <p:val>
                                            <p:strVal val="#ppt_x"/>
                                          </p:val>
                                        </p:tav>
                                      </p:tavLst>
                                    </p:anim>
                                    <p:anim calcmode="lin" valueType="num">
                                      <p:cBhvr additive="base">
                                        <p:cTn id="54" dur="500" fill="hold"/>
                                        <p:tgtEl>
                                          <p:spTgt spid="4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ppt_x"/>
                                          </p:val>
                                        </p:tav>
                                        <p:tav tm="100000">
                                          <p:val>
                                            <p:strVal val="#ppt_x"/>
                                          </p:val>
                                        </p:tav>
                                      </p:tavLst>
                                    </p:anim>
                                    <p:anim calcmode="lin" valueType="num">
                                      <p:cBhvr additive="base">
                                        <p:cTn id="58" dur="500" fill="hold"/>
                                        <p:tgtEl>
                                          <p:spTgt spid="4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500" fill="hold"/>
                                        <p:tgtEl>
                                          <p:spTgt spid="51"/>
                                        </p:tgtEl>
                                        <p:attrNameLst>
                                          <p:attrName>ppt_x</p:attrName>
                                        </p:attrNameLst>
                                      </p:cBhvr>
                                      <p:tavLst>
                                        <p:tav tm="0">
                                          <p:val>
                                            <p:strVal val="#ppt_x"/>
                                          </p:val>
                                        </p:tav>
                                        <p:tav tm="100000">
                                          <p:val>
                                            <p:strVal val="#ppt_x"/>
                                          </p:val>
                                        </p:tav>
                                      </p:tavLst>
                                    </p:anim>
                                    <p:anim calcmode="lin" valueType="num">
                                      <p:cBhvr additive="base">
                                        <p:cTn id="70" dur="500" fill="hold"/>
                                        <p:tgtEl>
                                          <p:spTgt spid="5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ppt_x"/>
                                          </p:val>
                                        </p:tav>
                                        <p:tav tm="100000">
                                          <p:val>
                                            <p:strVal val="#ppt_x"/>
                                          </p:val>
                                        </p:tav>
                                      </p:tavLst>
                                    </p:anim>
                                    <p:anim calcmode="lin" valueType="num">
                                      <p:cBhvr additive="base">
                                        <p:cTn id="78" dur="500" fill="hold"/>
                                        <p:tgtEl>
                                          <p:spTgt spid="5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additive="base">
                                        <p:cTn id="81" dur="500" fill="hold"/>
                                        <p:tgtEl>
                                          <p:spTgt spid="54"/>
                                        </p:tgtEl>
                                        <p:attrNameLst>
                                          <p:attrName>ppt_x</p:attrName>
                                        </p:attrNameLst>
                                      </p:cBhvr>
                                      <p:tavLst>
                                        <p:tav tm="0">
                                          <p:val>
                                            <p:strVal val="#ppt_x"/>
                                          </p:val>
                                        </p:tav>
                                        <p:tav tm="100000">
                                          <p:val>
                                            <p:strVal val="#ppt_x"/>
                                          </p:val>
                                        </p:tav>
                                      </p:tavLst>
                                    </p:anim>
                                    <p:anim calcmode="lin" valueType="num">
                                      <p:cBhvr additive="base">
                                        <p:cTn id="82" dur="500" fill="hold"/>
                                        <p:tgtEl>
                                          <p:spTgt spid="5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ppt_x"/>
                                          </p:val>
                                        </p:tav>
                                        <p:tav tm="100000">
                                          <p:val>
                                            <p:strVal val="#ppt_x"/>
                                          </p:val>
                                        </p:tav>
                                      </p:tavLst>
                                    </p:anim>
                                    <p:anim calcmode="lin" valueType="num">
                                      <p:cBhvr additive="base">
                                        <p:cTn id="86" dur="500" fill="hold"/>
                                        <p:tgtEl>
                                          <p:spTgt spid="5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additive="base">
                                        <p:cTn id="89" dur="500" fill="hold"/>
                                        <p:tgtEl>
                                          <p:spTgt spid="56"/>
                                        </p:tgtEl>
                                        <p:attrNameLst>
                                          <p:attrName>ppt_x</p:attrName>
                                        </p:attrNameLst>
                                      </p:cBhvr>
                                      <p:tavLst>
                                        <p:tav tm="0">
                                          <p:val>
                                            <p:strVal val="#ppt_x"/>
                                          </p:val>
                                        </p:tav>
                                        <p:tav tm="100000">
                                          <p:val>
                                            <p:strVal val="#ppt_x"/>
                                          </p:val>
                                        </p:tav>
                                      </p:tavLst>
                                    </p:anim>
                                    <p:anim calcmode="lin" valueType="num">
                                      <p:cBhvr additive="base">
                                        <p:cTn id="90" dur="500" fill="hold"/>
                                        <p:tgtEl>
                                          <p:spTgt spid="5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500" fill="hold"/>
                                        <p:tgtEl>
                                          <p:spTgt spid="57"/>
                                        </p:tgtEl>
                                        <p:attrNameLst>
                                          <p:attrName>ppt_x</p:attrName>
                                        </p:attrNameLst>
                                      </p:cBhvr>
                                      <p:tavLst>
                                        <p:tav tm="0">
                                          <p:val>
                                            <p:strVal val="#ppt_x"/>
                                          </p:val>
                                        </p:tav>
                                        <p:tav tm="100000">
                                          <p:val>
                                            <p:strVal val="#ppt_x"/>
                                          </p:val>
                                        </p:tav>
                                      </p:tavLst>
                                    </p:anim>
                                    <p:anim calcmode="lin" valueType="num">
                                      <p:cBhvr additive="base">
                                        <p:cTn id="94" dur="500" fill="hold"/>
                                        <p:tgtEl>
                                          <p:spTgt spid="5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fill="hold"/>
                                        <p:tgtEl>
                                          <p:spTgt spid="58"/>
                                        </p:tgtEl>
                                        <p:attrNameLst>
                                          <p:attrName>ppt_x</p:attrName>
                                        </p:attrNameLst>
                                      </p:cBhvr>
                                      <p:tavLst>
                                        <p:tav tm="0">
                                          <p:val>
                                            <p:strVal val="#ppt_x"/>
                                          </p:val>
                                        </p:tav>
                                        <p:tav tm="100000">
                                          <p:val>
                                            <p:strVal val="#ppt_x"/>
                                          </p:val>
                                        </p:tav>
                                      </p:tavLst>
                                    </p:anim>
                                    <p:anim calcmode="lin" valueType="num">
                                      <p:cBhvr additive="base">
                                        <p:cTn id="98" dur="500" fill="hold"/>
                                        <p:tgtEl>
                                          <p:spTgt spid="5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fill="hold"/>
                                        <p:tgtEl>
                                          <p:spTgt spid="59"/>
                                        </p:tgtEl>
                                        <p:attrNameLst>
                                          <p:attrName>ppt_x</p:attrName>
                                        </p:attrNameLst>
                                      </p:cBhvr>
                                      <p:tavLst>
                                        <p:tav tm="0">
                                          <p:val>
                                            <p:strVal val="#ppt_x"/>
                                          </p:val>
                                        </p:tav>
                                        <p:tav tm="100000">
                                          <p:val>
                                            <p:strVal val="#ppt_x"/>
                                          </p:val>
                                        </p:tav>
                                      </p:tavLst>
                                    </p:anim>
                                    <p:anim calcmode="lin" valueType="num">
                                      <p:cBhvr additive="base">
                                        <p:cTn id="102" dur="500" fill="hold"/>
                                        <p:tgtEl>
                                          <p:spTgt spid="5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additive="base">
                                        <p:cTn id="105" dur="500" fill="hold"/>
                                        <p:tgtEl>
                                          <p:spTgt spid="60"/>
                                        </p:tgtEl>
                                        <p:attrNameLst>
                                          <p:attrName>ppt_x</p:attrName>
                                        </p:attrNameLst>
                                      </p:cBhvr>
                                      <p:tavLst>
                                        <p:tav tm="0">
                                          <p:val>
                                            <p:strVal val="#ppt_x"/>
                                          </p:val>
                                        </p:tav>
                                        <p:tav tm="100000">
                                          <p:val>
                                            <p:strVal val="#ppt_x"/>
                                          </p:val>
                                        </p:tav>
                                      </p:tavLst>
                                    </p:anim>
                                    <p:anim calcmode="lin" valueType="num">
                                      <p:cBhvr additive="base">
                                        <p:cTn id="106" dur="500" fill="hold"/>
                                        <p:tgtEl>
                                          <p:spTgt spid="6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anim calcmode="lin" valueType="num">
                                      <p:cBhvr additive="base">
                                        <p:cTn id="109" dur="500" fill="hold"/>
                                        <p:tgtEl>
                                          <p:spTgt spid="61"/>
                                        </p:tgtEl>
                                        <p:attrNameLst>
                                          <p:attrName>ppt_x</p:attrName>
                                        </p:attrNameLst>
                                      </p:cBhvr>
                                      <p:tavLst>
                                        <p:tav tm="0">
                                          <p:val>
                                            <p:strVal val="#ppt_x"/>
                                          </p:val>
                                        </p:tav>
                                        <p:tav tm="100000">
                                          <p:val>
                                            <p:strVal val="#ppt_x"/>
                                          </p:val>
                                        </p:tav>
                                      </p:tavLst>
                                    </p:anim>
                                    <p:anim calcmode="lin" valueType="num">
                                      <p:cBhvr additive="base">
                                        <p:cTn id="110" dur="500" fill="hold"/>
                                        <p:tgtEl>
                                          <p:spTgt spid="6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2"/>
                                        </p:tgtEl>
                                        <p:attrNameLst>
                                          <p:attrName>style.visibility</p:attrName>
                                        </p:attrNameLst>
                                      </p:cBhvr>
                                      <p:to>
                                        <p:strVal val="visible"/>
                                      </p:to>
                                    </p:set>
                                    <p:anim calcmode="lin" valueType="num">
                                      <p:cBhvr additive="base">
                                        <p:cTn id="113" dur="500" fill="hold"/>
                                        <p:tgtEl>
                                          <p:spTgt spid="62"/>
                                        </p:tgtEl>
                                        <p:attrNameLst>
                                          <p:attrName>ppt_x</p:attrName>
                                        </p:attrNameLst>
                                      </p:cBhvr>
                                      <p:tavLst>
                                        <p:tav tm="0">
                                          <p:val>
                                            <p:strVal val="#ppt_x"/>
                                          </p:val>
                                        </p:tav>
                                        <p:tav tm="100000">
                                          <p:val>
                                            <p:strVal val="#ppt_x"/>
                                          </p:val>
                                        </p:tav>
                                      </p:tavLst>
                                    </p:anim>
                                    <p:anim calcmode="lin" valueType="num">
                                      <p:cBhvr additive="base">
                                        <p:cTn id="114" dur="500" fill="hold"/>
                                        <p:tgtEl>
                                          <p:spTgt spid="6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anim calcmode="lin" valueType="num">
                                      <p:cBhvr additive="base">
                                        <p:cTn id="117" dur="500" fill="hold"/>
                                        <p:tgtEl>
                                          <p:spTgt spid="63"/>
                                        </p:tgtEl>
                                        <p:attrNameLst>
                                          <p:attrName>ppt_x</p:attrName>
                                        </p:attrNameLst>
                                      </p:cBhvr>
                                      <p:tavLst>
                                        <p:tav tm="0">
                                          <p:val>
                                            <p:strVal val="#ppt_x"/>
                                          </p:val>
                                        </p:tav>
                                        <p:tav tm="100000">
                                          <p:val>
                                            <p:strVal val="#ppt_x"/>
                                          </p:val>
                                        </p:tav>
                                      </p:tavLst>
                                    </p:anim>
                                    <p:anim calcmode="lin" valueType="num">
                                      <p:cBhvr additive="base">
                                        <p:cTn id="118" dur="500" fill="hold"/>
                                        <p:tgtEl>
                                          <p:spTgt spid="6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64"/>
                                        </p:tgtEl>
                                        <p:attrNameLst>
                                          <p:attrName>style.visibility</p:attrName>
                                        </p:attrNameLst>
                                      </p:cBhvr>
                                      <p:to>
                                        <p:strVal val="visible"/>
                                      </p:to>
                                    </p:set>
                                    <p:anim calcmode="lin" valueType="num">
                                      <p:cBhvr additive="base">
                                        <p:cTn id="121" dur="500" fill="hold"/>
                                        <p:tgtEl>
                                          <p:spTgt spid="64"/>
                                        </p:tgtEl>
                                        <p:attrNameLst>
                                          <p:attrName>ppt_x</p:attrName>
                                        </p:attrNameLst>
                                      </p:cBhvr>
                                      <p:tavLst>
                                        <p:tav tm="0">
                                          <p:val>
                                            <p:strVal val="#ppt_x"/>
                                          </p:val>
                                        </p:tav>
                                        <p:tav tm="100000">
                                          <p:val>
                                            <p:strVal val="#ppt_x"/>
                                          </p:val>
                                        </p:tav>
                                      </p:tavLst>
                                    </p:anim>
                                    <p:anim calcmode="lin" valueType="num">
                                      <p:cBhvr additive="base">
                                        <p:cTn id="122" dur="500" fill="hold"/>
                                        <p:tgtEl>
                                          <p:spTgt spid="6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ppt_x"/>
                                          </p:val>
                                        </p:tav>
                                        <p:tav tm="100000">
                                          <p:val>
                                            <p:strVal val="#ppt_x"/>
                                          </p:val>
                                        </p:tav>
                                      </p:tavLst>
                                    </p:anim>
                                    <p:anim calcmode="lin" valueType="num">
                                      <p:cBhvr additive="base">
                                        <p:cTn id="126" dur="500" fill="hold"/>
                                        <p:tgtEl>
                                          <p:spTgt spid="6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additive="base">
                                        <p:cTn id="129" dur="500" fill="hold"/>
                                        <p:tgtEl>
                                          <p:spTgt spid="66"/>
                                        </p:tgtEl>
                                        <p:attrNameLst>
                                          <p:attrName>ppt_x</p:attrName>
                                        </p:attrNameLst>
                                      </p:cBhvr>
                                      <p:tavLst>
                                        <p:tav tm="0">
                                          <p:val>
                                            <p:strVal val="#ppt_x"/>
                                          </p:val>
                                        </p:tav>
                                        <p:tav tm="100000">
                                          <p:val>
                                            <p:strVal val="#ppt_x"/>
                                          </p:val>
                                        </p:tav>
                                      </p:tavLst>
                                    </p:anim>
                                    <p:anim calcmode="lin" valueType="num">
                                      <p:cBhvr additive="base">
                                        <p:cTn id="130" dur="500" fill="hold"/>
                                        <p:tgtEl>
                                          <p:spTgt spid="66"/>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 calcmode="lin" valueType="num">
                                      <p:cBhvr additive="base">
                                        <p:cTn id="133" dur="500" fill="hold"/>
                                        <p:tgtEl>
                                          <p:spTgt spid="67"/>
                                        </p:tgtEl>
                                        <p:attrNameLst>
                                          <p:attrName>ppt_x</p:attrName>
                                        </p:attrNameLst>
                                      </p:cBhvr>
                                      <p:tavLst>
                                        <p:tav tm="0">
                                          <p:val>
                                            <p:strVal val="#ppt_x"/>
                                          </p:val>
                                        </p:tav>
                                        <p:tav tm="100000">
                                          <p:val>
                                            <p:strVal val="#ppt_x"/>
                                          </p:val>
                                        </p:tav>
                                      </p:tavLst>
                                    </p:anim>
                                    <p:anim calcmode="lin" valueType="num">
                                      <p:cBhvr additive="base">
                                        <p:cTn id="134" dur="500" fill="hold"/>
                                        <p:tgtEl>
                                          <p:spTgt spid="6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4"/>
                                        </p:tgtEl>
                                        <p:attrNameLst>
                                          <p:attrName>style.visibility</p:attrName>
                                        </p:attrNameLst>
                                      </p:cBhvr>
                                      <p:to>
                                        <p:strVal val="visible"/>
                                      </p:to>
                                    </p:set>
                                    <p:anim calcmode="lin" valueType="num">
                                      <p:cBhvr additive="base">
                                        <p:cTn id="137" dur="500" fill="hold"/>
                                        <p:tgtEl>
                                          <p:spTgt spid="4"/>
                                        </p:tgtEl>
                                        <p:attrNameLst>
                                          <p:attrName>ppt_x</p:attrName>
                                        </p:attrNameLst>
                                      </p:cBhvr>
                                      <p:tavLst>
                                        <p:tav tm="0">
                                          <p:val>
                                            <p:strVal val="#ppt_x"/>
                                          </p:val>
                                        </p:tav>
                                        <p:tav tm="100000">
                                          <p:val>
                                            <p:strVal val="#ppt_x"/>
                                          </p:val>
                                        </p:tav>
                                      </p:tavLst>
                                    </p:anim>
                                    <p:anim calcmode="lin" valueType="num">
                                      <p:cBhvr additive="base">
                                        <p:cTn id="138" dur="500" fill="hold"/>
                                        <p:tgtEl>
                                          <p:spTgt spid="4"/>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additive="base">
                                        <p:cTn id="141" dur="500" fill="hold"/>
                                        <p:tgtEl>
                                          <p:spTgt spid="35"/>
                                        </p:tgtEl>
                                        <p:attrNameLst>
                                          <p:attrName>ppt_x</p:attrName>
                                        </p:attrNameLst>
                                      </p:cBhvr>
                                      <p:tavLst>
                                        <p:tav tm="0">
                                          <p:val>
                                            <p:strVal val="#ppt_x"/>
                                          </p:val>
                                        </p:tav>
                                        <p:tav tm="100000">
                                          <p:val>
                                            <p:strVal val="#ppt_x"/>
                                          </p:val>
                                        </p:tav>
                                      </p:tavLst>
                                    </p:anim>
                                    <p:anim calcmode="lin" valueType="num">
                                      <p:cBhvr additive="base">
                                        <p:cTn id="142" dur="500" fill="hold"/>
                                        <p:tgtEl>
                                          <p:spTgt spid="35"/>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5"/>
                                        </p:tgtEl>
                                        <p:attrNameLst>
                                          <p:attrName>style.visibility</p:attrName>
                                        </p:attrNameLst>
                                      </p:cBhvr>
                                      <p:to>
                                        <p:strVal val="visible"/>
                                      </p:to>
                                    </p:set>
                                    <p:anim calcmode="lin" valueType="num">
                                      <p:cBhvr additive="base">
                                        <p:cTn id="145" dur="500" fill="hold"/>
                                        <p:tgtEl>
                                          <p:spTgt spid="5"/>
                                        </p:tgtEl>
                                        <p:attrNameLst>
                                          <p:attrName>ppt_x</p:attrName>
                                        </p:attrNameLst>
                                      </p:cBhvr>
                                      <p:tavLst>
                                        <p:tav tm="0">
                                          <p:val>
                                            <p:strVal val="#ppt_x"/>
                                          </p:val>
                                        </p:tav>
                                        <p:tav tm="100000">
                                          <p:val>
                                            <p:strVal val="#ppt_x"/>
                                          </p:val>
                                        </p:tav>
                                      </p:tavLst>
                                    </p:anim>
                                    <p:anim calcmode="lin" valueType="num">
                                      <p:cBhvr additive="base">
                                        <p:cTn id="146" dur="500" fill="hold"/>
                                        <p:tgtEl>
                                          <p:spTgt spid="5"/>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37"/>
                                        </p:tgtEl>
                                        <p:attrNameLst>
                                          <p:attrName>style.visibility</p:attrName>
                                        </p:attrNameLst>
                                      </p:cBhvr>
                                      <p:to>
                                        <p:strVal val="visible"/>
                                      </p:to>
                                    </p:set>
                                    <p:anim calcmode="lin" valueType="num">
                                      <p:cBhvr additive="base">
                                        <p:cTn id="149" dur="500" fill="hold"/>
                                        <p:tgtEl>
                                          <p:spTgt spid="37"/>
                                        </p:tgtEl>
                                        <p:attrNameLst>
                                          <p:attrName>ppt_x</p:attrName>
                                        </p:attrNameLst>
                                      </p:cBhvr>
                                      <p:tavLst>
                                        <p:tav tm="0">
                                          <p:val>
                                            <p:strVal val="#ppt_x"/>
                                          </p:val>
                                        </p:tav>
                                        <p:tav tm="100000">
                                          <p:val>
                                            <p:strVal val="#ppt_x"/>
                                          </p:val>
                                        </p:tav>
                                      </p:tavLst>
                                    </p:anim>
                                    <p:anim calcmode="lin" valueType="num">
                                      <p:cBhvr additive="base">
                                        <p:cTn id="150" dur="500" fill="hold"/>
                                        <p:tgtEl>
                                          <p:spTgt spid="37"/>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6"/>
                                        </p:tgtEl>
                                        <p:attrNameLst>
                                          <p:attrName>style.visibility</p:attrName>
                                        </p:attrNameLst>
                                      </p:cBhvr>
                                      <p:to>
                                        <p:strVal val="visible"/>
                                      </p:to>
                                    </p:set>
                                    <p:anim calcmode="lin" valueType="num">
                                      <p:cBhvr additive="base">
                                        <p:cTn id="153" dur="500" fill="hold"/>
                                        <p:tgtEl>
                                          <p:spTgt spid="6"/>
                                        </p:tgtEl>
                                        <p:attrNameLst>
                                          <p:attrName>ppt_x</p:attrName>
                                        </p:attrNameLst>
                                      </p:cBhvr>
                                      <p:tavLst>
                                        <p:tav tm="0">
                                          <p:val>
                                            <p:strVal val="#ppt_x"/>
                                          </p:val>
                                        </p:tav>
                                        <p:tav tm="100000">
                                          <p:val>
                                            <p:strVal val="#ppt_x"/>
                                          </p:val>
                                        </p:tav>
                                      </p:tavLst>
                                    </p:anim>
                                    <p:anim calcmode="lin" valueType="num">
                                      <p:cBhvr additive="base">
                                        <p:cTn id="1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2" grpId="0"/>
      <p:bldP spid="43" grpId="0"/>
      <p:bldP spid="44" grpId="0" animBg="1"/>
      <p:bldP spid="45" grpId="0" animBg="1"/>
      <p:bldP spid="46" grpId="0" animBg="1"/>
      <p:bldP spid="47" grpId="0" animBg="1"/>
      <p:bldP spid="48" grpId="0"/>
      <p:bldP spid="49" grpId="0" animBg="1"/>
      <p:bldP spid="50" grpId="0" animBg="1"/>
      <p:bldP spid="51" grpId="0"/>
      <p:bldP spid="52" grpId="0" animBg="1"/>
      <p:bldP spid="53" grpId="0" animBg="1"/>
      <p:bldP spid="54" grpId="0"/>
      <p:bldP spid="55" grpId="0" animBg="1"/>
      <p:bldP spid="56" grpId="0" animBg="1"/>
      <p:bldP spid="57" grpId="0"/>
      <p:bldP spid="58" grpId="0" animBg="1"/>
      <p:bldP spid="59" grpId="0" animBg="1"/>
      <p:bldP spid="60" grpId="0" animBg="1"/>
      <p:bldP spid="61" grpId="0"/>
      <p:bldP spid="62" grpId="0"/>
      <p:bldP spid="63" grpId="0"/>
      <p:bldP spid="64" grpId="0" animBg="1"/>
      <p:bldP spid="65" grpId="0" animBg="1"/>
      <p:bldP spid="66" grpId="0"/>
      <p:bldP spid="67" grpId="0"/>
      <p:bldP spid="4" grpId="0"/>
      <p:bldP spid="35" grpId="0"/>
      <p:bldP spid="5" grpId="0"/>
      <p:bldP spid="37" grpId="0"/>
      <p:bldP spid="6"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(20)</a:t>
            </a:r>
            <a:endParaRPr lang="en-US" sz="1700" dirty="0"/>
          </a:p>
        </p:txBody>
      </p:sp>
      <p:sp>
        <p:nvSpPr>
          <p:cNvPr id="5" name="TextBox 4"/>
          <p:cNvSpPr txBox="1"/>
          <p:nvPr/>
        </p:nvSpPr>
        <p:spPr>
          <a:xfrm>
            <a:off x="192637" y="773705"/>
            <a:ext cx="8935075" cy="172354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0" normalizeH="0" baseline="0" noProof="0" dirty="0">
                <a:ln>
                  <a:noFill/>
                </a:ln>
                <a:solidFill>
                  <a:srgbClr val="000000"/>
                </a:solidFill>
                <a:effectLst/>
                <a:uLnTx/>
                <a:uFillTx/>
                <a:latin typeface="Verdana"/>
                <a:ea typeface="+mn-ea"/>
                <a:cs typeface="+mn-cs"/>
              </a:rPr>
              <a:t>It is worth </a:t>
            </a:r>
            <a:r>
              <a:rPr kumimoji="0" lang="en-US" sz="1600" b="0" i="0" u="none" strike="noStrike" kern="1200" cap="none" spc="-50" normalizeH="0" baseline="0" noProof="0" dirty="0">
                <a:ln>
                  <a:noFill/>
                </a:ln>
                <a:solidFill>
                  <a:srgbClr val="FF0000"/>
                </a:solidFill>
                <a:effectLst/>
                <a:uLnTx/>
                <a:uFillTx/>
                <a:latin typeface="Verdana"/>
                <a:ea typeface="+mn-ea"/>
                <a:cs typeface="+mn-cs"/>
              </a:rPr>
              <a:t>comparing</a:t>
            </a:r>
            <a:r>
              <a:rPr kumimoji="0" lang="en-US" sz="1600" b="0" i="0" u="none" strike="noStrike" kern="1200" cap="none" spc="-50" normalizeH="0" baseline="0" noProof="0" dirty="0">
                <a:ln>
                  <a:noFill/>
                </a:ln>
                <a:solidFill>
                  <a:srgbClr val="0070C0"/>
                </a:solidFill>
                <a:effectLst/>
                <a:uLnTx/>
                <a:uFillTx/>
                <a:latin typeface="Verdana"/>
                <a:ea typeface="+mn-ea"/>
                <a:cs typeface="+mn-cs"/>
              </a:rPr>
              <a:t> the evolution of SIMD extensions provided by the x86 ISA with</a:t>
            </a:r>
          </a:p>
          <a:p>
            <a:pPr marR="0" lvl="0" algn="l" defTabSz="914400" rtl="0" eaLnBrk="1" fontAlgn="auto" latinLnBrk="0" hangingPunct="1">
              <a:lnSpc>
                <a:spcPct val="100000"/>
              </a:lnSpc>
              <a:spcBef>
                <a:spcPts val="0"/>
              </a:spcBef>
              <a:spcAft>
                <a:spcPts val="600"/>
              </a:spcAft>
              <a:buClrTx/>
              <a:buSzTx/>
              <a:tabLst/>
              <a:defRPr/>
            </a:pPr>
            <a:r>
              <a:rPr lang="en-US" sz="1600" spc="-50" noProof="0" dirty="0">
                <a:solidFill>
                  <a:srgbClr val="0070C0"/>
                </a:solidFill>
                <a:latin typeface="Verdana"/>
              </a:rPr>
              <a:t>      those introduced by the Arm ISA.</a:t>
            </a:r>
            <a:r>
              <a:rPr kumimoji="0" lang="en-US" sz="1600" b="0" i="0" u="none" strike="noStrike" kern="1200" cap="none" spc="-50" normalizeH="0" baseline="0" noProof="0" dirty="0">
                <a:ln>
                  <a:noFill/>
                </a:ln>
                <a:solidFill>
                  <a:srgbClr val="0070C0"/>
                </a:solidFill>
                <a:effectLst/>
                <a:uLnTx/>
                <a:uFillTx/>
                <a:latin typeface="Verdana"/>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0" normalizeH="0" baseline="0" noProof="0" dirty="0">
                <a:ln>
                  <a:noFill/>
                </a:ln>
                <a:solidFill>
                  <a:srgbClr val="000000"/>
                </a:solidFill>
                <a:effectLst/>
                <a:uLnTx/>
                <a:uFillTx/>
                <a:latin typeface="Verdana"/>
                <a:ea typeface="+mn-ea"/>
                <a:cs typeface="+mn-cs"/>
              </a:rPr>
              <a:t>Intel introduced their </a:t>
            </a:r>
            <a:r>
              <a:rPr kumimoji="0" lang="en-US" sz="1600" b="0" i="0" u="none" strike="noStrike" kern="1200" cap="none" spc="-40" normalizeH="0" baseline="0" noProof="0" dirty="0">
                <a:ln>
                  <a:noFill/>
                </a:ln>
                <a:effectLst/>
                <a:uLnTx/>
                <a:uFillTx/>
                <a:latin typeface="Verdana"/>
                <a:ea typeface="+mn-ea"/>
                <a:cs typeface="+mn-cs"/>
              </a:rPr>
              <a:t>first multimedia inspired </a:t>
            </a:r>
            <a:r>
              <a:rPr kumimoji="0" lang="en-US" sz="1600" b="0" i="0" u="none" strike="noStrike" kern="1200" cap="none" spc="-40" normalizeH="0" baseline="0" noProof="0" dirty="0">
                <a:ln>
                  <a:noFill/>
                </a:ln>
                <a:solidFill>
                  <a:srgbClr val="0070C0"/>
                </a:solidFill>
                <a:effectLst/>
                <a:uLnTx/>
                <a:uFillTx/>
                <a:latin typeface="Verdana"/>
                <a:ea typeface="+mn-ea"/>
                <a:cs typeface="+mn-cs"/>
              </a:rPr>
              <a:t>MMX</a:t>
            </a:r>
            <a:r>
              <a:rPr kumimoji="0" lang="en-US" sz="1600" b="0" i="0" u="none" strike="noStrike" kern="1200" cap="none" spc="-40" normalizeH="0" baseline="0" noProof="0" dirty="0">
                <a:ln>
                  <a:noFill/>
                </a:ln>
                <a:effectLst/>
                <a:uLnTx/>
                <a:uFillTx/>
                <a:latin typeface="Verdana"/>
                <a:ea typeface="+mn-ea"/>
                <a:cs typeface="+mn-cs"/>
              </a:rPr>
              <a:t> </a:t>
            </a:r>
            <a:r>
              <a:rPr kumimoji="0" lang="en-US" sz="1600" b="0" i="0" u="none" strike="noStrike" kern="1200" cap="none" spc="-40" normalizeH="0" baseline="0" noProof="0" dirty="0">
                <a:ln>
                  <a:noFill/>
                </a:ln>
                <a:solidFill>
                  <a:srgbClr val="000000"/>
                </a:solidFill>
                <a:effectLst/>
                <a:uLnTx/>
                <a:uFillTx/>
                <a:latin typeface="Verdana"/>
                <a:ea typeface="+mn-ea"/>
                <a:cs typeface="+mn-cs"/>
              </a:rPr>
              <a:t>extension</a:t>
            </a:r>
            <a:r>
              <a:rPr kumimoji="0" lang="en-US" sz="1600" b="0" i="0" u="none" strike="noStrike" kern="1200" cap="none" spc="0" normalizeH="0" baseline="0" noProof="0" dirty="0">
                <a:ln>
                  <a:noFill/>
                </a:ln>
                <a:solidFill>
                  <a:srgbClr val="000000"/>
                </a:solidFill>
                <a:effectLst/>
                <a:uLnTx/>
                <a:uFillTx/>
                <a:latin typeface="Verdana"/>
                <a:ea typeface="+mn-ea"/>
                <a:cs typeface="+mn-cs"/>
              </a:rPr>
              <a:t> in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Pentium M</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processor in </a:t>
            </a:r>
            <a:r>
              <a:rPr kumimoji="0" lang="en-US" sz="1600" b="0" i="0" u="none" strike="noStrike" kern="1200" cap="none" spc="0" normalizeH="0" baseline="0" noProof="0" dirty="0">
                <a:ln>
                  <a:noFill/>
                </a:ln>
                <a:solidFill>
                  <a:srgbClr val="0070C0"/>
                </a:solidFill>
                <a:effectLst/>
                <a:uLnTx/>
                <a:uFillTx/>
                <a:latin typeface="Verdana"/>
                <a:ea typeface="+mn-ea"/>
                <a:cs typeface="+mn-cs"/>
              </a:rPr>
              <a:t>1997</a:t>
            </a:r>
            <a:r>
              <a:rPr kumimoji="0" lang="en-US" sz="1600" b="0" i="0" u="none" strike="noStrike" kern="1200" cap="none" spc="0" normalizeH="0" baseline="0" noProof="0" dirty="0">
                <a:ln>
                  <a:noFill/>
                </a:ln>
                <a:solidFill>
                  <a:srgbClr val="000000"/>
                </a:solidFill>
                <a:effectLst/>
                <a:uLnTx/>
                <a:uFillTx/>
                <a:latin typeface="Verdana"/>
                <a:ea typeface="+mn-ea"/>
                <a:cs typeface="+mn-cs"/>
              </a:rPr>
              <a:t> while using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64-bit mantissa part of the FP registers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lvl="0" indent="-285750">
              <a:buFont typeface="Arial" panose="020B0604020202020204" pitchFamily="34" charset="0"/>
              <a:buChar char="•"/>
            </a:pPr>
            <a:r>
              <a:rPr lang="en-US" sz="1600" spc="-40" dirty="0">
                <a:solidFill>
                  <a:srgbClr val="000000"/>
                </a:solidFill>
                <a:latin typeface="Verdana"/>
              </a:rPr>
              <a:t>Subsequently, Intel defined a </a:t>
            </a:r>
            <a:r>
              <a:rPr lang="en-US" sz="1600" spc="-40" dirty="0">
                <a:solidFill>
                  <a:srgbClr val="FF0000"/>
                </a:solidFill>
                <a:latin typeface="Verdana"/>
              </a:rPr>
              <a:t>dedicated register space </a:t>
            </a:r>
            <a:r>
              <a:rPr lang="en-US" sz="1600" spc="-40" dirty="0">
                <a:solidFill>
                  <a:srgbClr val="000000"/>
                </a:solidFill>
                <a:latin typeface="Verdana"/>
              </a:rPr>
              <a:t>in the </a:t>
            </a:r>
            <a:r>
              <a:rPr lang="en-US" sz="1600" spc="-40" dirty="0">
                <a:solidFill>
                  <a:srgbClr val="0070C0"/>
                </a:solidFill>
                <a:latin typeface="Verdana"/>
              </a:rPr>
              <a:t>SSE extension </a:t>
            </a:r>
            <a:r>
              <a:rPr lang="en-US" sz="1600" spc="-40" dirty="0">
                <a:latin typeface="Verdana"/>
              </a:rPr>
              <a:t>in the</a:t>
            </a:r>
          </a:p>
          <a:p>
            <a:pPr lvl="0"/>
            <a:r>
              <a:rPr lang="en-US" sz="1600" dirty="0">
                <a:solidFill>
                  <a:srgbClr val="000000"/>
                </a:solidFill>
                <a:latin typeface="Verdana"/>
              </a:rPr>
              <a:t>      </a:t>
            </a:r>
            <a:r>
              <a:rPr lang="en-US" sz="1600" dirty="0">
                <a:solidFill>
                  <a:srgbClr val="0070C0"/>
                </a:solidFill>
              </a:rPr>
              <a:t>Pentium III </a:t>
            </a:r>
            <a:r>
              <a:rPr lang="en-US" sz="1600" spc="-40" dirty="0">
                <a:solidFill>
                  <a:srgbClr val="000000"/>
                </a:solidFill>
              </a:rPr>
              <a:t>(Katmai) core in </a:t>
            </a:r>
            <a:r>
              <a:rPr lang="en-US" sz="1600" spc="-40" dirty="0">
                <a:solidFill>
                  <a:srgbClr val="0070C0"/>
                </a:solidFill>
              </a:rPr>
              <a:t>1999, </a:t>
            </a:r>
            <a:r>
              <a:rPr lang="en-US" sz="1600" spc="-40" dirty="0"/>
              <a:t>as seen in the next Figure.</a:t>
            </a:r>
          </a:p>
        </p:txBody>
      </p:sp>
      <p:sp>
        <p:nvSpPr>
          <p:cNvPr id="6" name="TextBox 5"/>
          <p:cNvSpPr txBox="1"/>
          <p:nvPr/>
        </p:nvSpPr>
        <p:spPr>
          <a:xfrm>
            <a:off x="71500" y="440668"/>
            <a:ext cx="751545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Remarks on the evolution of Intel’s x86 ISA SIMD extensions [142] -1 </a:t>
            </a:r>
          </a:p>
        </p:txBody>
      </p:sp>
    </p:spTree>
    <p:extLst>
      <p:ext uri="{BB962C8B-B14F-4D97-AF65-F5344CB8AC3E}">
        <p14:creationId xmlns:p14="http://schemas.microsoft.com/office/powerpoint/2010/main" val="392576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(21)</a:t>
            </a:r>
            <a:endParaRPr lang="en-US" sz="1700" dirty="0"/>
          </a:p>
        </p:txBody>
      </p:sp>
      <p:grpSp>
        <p:nvGrpSpPr>
          <p:cNvPr id="6" name="Group 5"/>
          <p:cNvGrpSpPr/>
          <p:nvPr/>
        </p:nvGrpSpPr>
        <p:grpSpPr>
          <a:xfrm>
            <a:off x="746575" y="2518920"/>
            <a:ext cx="7772978" cy="4089937"/>
            <a:chOff x="746575" y="1201120"/>
            <a:chExt cx="7772978" cy="4061462"/>
          </a:xfrm>
        </p:grpSpPr>
        <p:grpSp>
          <p:nvGrpSpPr>
            <p:cNvPr id="7" name="Group 6"/>
            <p:cNvGrpSpPr/>
            <p:nvPr/>
          </p:nvGrpSpPr>
          <p:grpSpPr>
            <a:xfrm>
              <a:off x="836585" y="1201120"/>
              <a:ext cx="7682968" cy="3848060"/>
              <a:chOff x="1241630" y="1201120"/>
              <a:chExt cx="7682968" cy="3848060"/>
            </a:xfrm>
          </p:grpSpPr>
          <p:pic>
            <p:nvPicPr>
              <p:cNvPr id="12" name="Picture 6" descr="https://images.anandtech.com/doci/11550/basin_falls_june_6-page-00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30" t="14680" b="22933"/>
              <a:stretch/>
            </p:blipFill>
            <p:spPr bwMode="auto">
              <a:xfrm>
                <a:off x="2231740" y="1988840"/>
                <a:ext cx="6692858" cy="30603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a:off x="6642230" y="3654024"/>
                <a:ext cx="1710190" cy="1305145"/>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 name="TextBox 13"/>
              <p:cNvSpPr txBox="1"/>
              <p:nvPr/>
            </p:nvSpPr>
            <p:spPr>
              <a:xfrm>
                <a:off x="6642230" y="4014064"/>
                <a:ext cx="17551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Times New Roman" panose="02020603050405020304" pitchFamily="18" charset="0"/>
                  </a:rPr>
                  <a:t>AVX-512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Times New Roman" panose="02020603050405020304" pitchFamily="18" charset="0"/>
                  </a:rPr>
                  <a:t>(xmm0-xmm31)</a:t>
                </a:r>
              </a:p>
            </p:txBody>
          </p:sp>
          <p:sp>
            <p:nvSpPr>
              <p:cNvPr id="15" name="Rectangle 14"/>
              <p:cNvSpPr/>
              <p:nvPr/>
            </p:nvSpPr>
            <p:spPr bwMode="auto">
              <a:xfrm>
                <a:off x="2231740" y="2259399"/>
                <a:ext cx="6165685" cy="224495"/>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Rectangle 15"/>
              <p:cNvSpPr/>
              <p:nvPr/>
            </p:nvSpPr>
            <p:spPr bwMode="auto">
              <a:xfrm>
                <a:off x="6597225" y="2483894"/>
                <a:ext cx="1755195" cy="540060"/>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7" name="TextBox 16"/>
              <p:cNvSpPr txBox="1"/>
              <p:nvPr/>
            </p:nvSpPr>
            <p:spPr>
              <a:xfrm>
                <a:off x="6676812" y="2483894"/>
                <a:ext cx="1731036" cy="523220"/>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Verdana"/>
                    <a:ea typeface="+mn-ea"/>
                    <a:cs typeface="+mn-cs"/>
                  </a:rPr>
                  <a:t>SSE (32-bit)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Verdana"/>
                    <a:ea typeface="+mn-ea"/>
                    <a:cs typeface="+mn-cs"/>
                  </a:rPr>
                  <a:t>  (xmm0-xmm7)</a:t>
                </a:r>
              </a:p>
            </p:txBody>
          </p:sp>
          <p:sp>
            <p:nvSpPr>
              <p:cNvPr id="18" name="Rectangle 17"/>
              <p:cNvSpPr/>
              <p:nvPr/>
            </p:nvSpPr>
            <p:spPr bwMode="auto">
              <a:xfrm>
                <a:off x="6597225" y="3036003"/>
                <a:ext cx="1755196" cy="585065"/>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Rectangle 19"/>
              <p:cNvSpPr/>
              <p:nvPr/>
            </p:nvSpPr>
            <p:spPr bwMode="auto">
              <a:xfrm>
                <a:off x="4797024" y="2483894"/>
                <a:ext cx="1869365" cy="1137174"/>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Verdana"/>
                  <a:ea typeface="+mn-ea"/>
                  <a:cs typeface="+mn-cs"/>
                </a:endParaRPr>
              </a:p>
            </p:txBody>
          </p:sp>
          <p:sp>
            <p:nvSpPr>
              <p:cNvPr id="21" name="TextBox 20"/>
              <p:cNvSpPr txBox="1"/>
              <p:nvPr/>
            </p:nvSpPr>
            <p:spPr>
              <a:xfrm>
                <a:off x="4959475" y="2774393"/>
                <a:ext cx="152638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mn-cs"/>
                  </a:rPr>
                  <a:t>AVX/AVX2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mn-cs"/>
                  </a:rPr>
                  <a:t>  ymm0-ymm15) </a:t>
                </a:r>
              </a:p>
            </p:txBody>
          </p:sp>
          <p:sp>
            <p:nvSpPr>
              <p:cNvPr id="22" name="Rectangle 21"/>
              <p:cNvSpPr/>
              <p:nvPr/>
            </p:nvSpPr>
            <p:spPr bwMode="auto">
              <a:xfrm>
                <a:off x="4797025" y="3654024"/>
                <a:ext cx="1879786" cy="1305145"/>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35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5145951" y="4016934"/>
                <a:ext cx="137730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Times New Roman" panose="02020603050405020304" pitchFamily="18" charset="0"/>
                  </a:rPr>
                  <a:t>AVX-512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Times New Roman" panose="02020603050405020304" pitchFamily="18" charset="0"/>
                  </a:rPr>
                  <a:t>(ymm0-ymm31</a:t>
                </a:r>
                <a:endParaRPr kumimoji="0" lang="en-US" sz="1400" b="1" i="0" u="none" strike="noStrike" kern="1200" cap="none" spc="0" normalizeH="0" baseline="0" noProof="0">
                  <a:ln>
                    <a:noFill/>
                  </a:ln>
                  <a:solidFill>
                    <a:srgbClr val="2D2D8A"/>
                  </a:solidFill>
                  <a:effectLst/>
                  <a:uLnTx/>
                  <a:uFillTx/>
                  <a:latin typeface="Verdana"/>
                  <a:ea typeface="+mn-ea"/>
                  <a:cs typeface="+mn-cs"/>
                </a:endParaRPr>
              </a:p>
            </p:txBody>
          </p:sp>
          <p:sp>
            <p:nvSpPr>
              <p:cNvPr id="24" name="Rectangle 23"/>
              <p:cNvSpPr/>
              <p:nvPr/>
            </p:nvSpPr>
            <p:spPr bwMode="auto">
              <a:xfrm>
                <a:off x="1241630" y="2483894"/>
                <a:ext cx="3598866" cy="2513023"/>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5" name="TextBox 24"/>
              <p:cNvSpPr txBox="1"/>
              <p:nvPr/>
            </p:nvSpPr>
            <p:spPr>
              <a:xfrm>
                <a:off x="2556215" y="3293985"/>
                <a:ext cx="137730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Times New Roman" panose="02020603050405020304" pitchFamily="18" charset="0"/>
                  </a:rPr>
                  <a:t>AVX-512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Times New Roman" panose="02020603050405020304" pitchFamily="18" charset="0"/>
                  </a:rPr>
                  <a:t>(zmm0-zmm31</a:t>
                </a:r>
                <a:endParaRPr kumimoji="0" lang="en-US" sz="1400" b="1" i="0" u="none" strike="noStrike" kern="1200" cap="none" spc="0" normalizeH="0" baseline="0" noProof="0">
                  <a:ln>
                    <a:noFill/>
                  </a:ln>
                  <a:solidFill>
                    <a:srgbClr val="2D2D8A"/>
                  </a:solidFill>
                  <a:effectLst/>
                  <a:uLnTx/>
                  <a:uFillTx/>
                  <a:latin typeface="Verdana"/>
                  <a:ea typeface="+mn-ea"/>
                  <a:cs typeface="+mn-cs"/>
                </a:endParaRPr>
              </a:p>
            </p:txBody>
          </p:sp>
          <p:sp>
            <p:nvSpPr>
              <p:cNvPr id="26" name="TextBox 25"/>
              <p:cNvSpPr txBox="1"/>
              <p:nvPr/>
            </p:nvSpPr>
            <p:spPr>
              <a:xfrm>
                <a:off x="8458985" y="2393885"/>
                <a:ext cx="282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D2D8A"/>
                    </a:solidFill>
                    <a:effectLst/>
                    <a:uLnTx/>
                    <a:uFillTx/>
                    <a:latin typeface="Verdana"/>
                    <a:ea typeface="+mn-ea"/>
                    <a:cs typeface="+mn-cs"/>
                  </a:rPr>
                  <a:t>0</a:t>
                </a:r>
              </a:p>
            </p:txBody>
          </p:sp>
          <p:sp>
            <p:nvSpPr>
              <p:cNvPr id="27" name="TextBox 26"/>
              <p:cNvSpPr txBox="1"/>
              <p:nvPr/>
            </p:nvSpPr>
            <p:spPr>
              <a:xfrm>
                <a:off x="8458985" y="2806188"/>
                <a:ext cx="282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D2D8A"/>
                    </a:solidFill>
                    <a:effectLst/>
                    <a:uLnTx/>
                    <a:uFillTx/>
                    <a:latin typeface="Verdana"/>
                    <a:ea typeface="+mn-ea"/>
                    <a:cs typeface="+mn-cs"/>
                  </a:rPr>
                  <a:t>7</a:t>
                </a:r>
              </a:p>
            </p:txBody>
          </p:sp>
          <p:sp>
            <p:nvSpPr>
              <p:cNvPr id="28" name="TextBox 27"/>
              <p:cNvSpPr txBox="1"/>
              <p:nvPr/>
            </p:nvSpPr>
            <p:spPr>
              <a:xfrm>
                <a:off x="8352420" y="3346248"/>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D2D8A"/>
                    </a:solidFill>
                    <a:effectLst/>
                    <a:uLnTx/>
                    <a:uFillTx/>
                    <a:latin typeface="Verdana"/>
                    <a:ea typeface="+mn-ea"/>
                    <a:cs typeface="+mn-cs"/>
                  </a:rPr>
                  <a:t>15</a:t>
                </a:r>
              </a:p>
            </p:txBody>
          </p:sp>
          <p:sp>
            <p:nvSpPr>
              <p:cNvPr id="29" name="TextBox 28"/>
              <p:cNvSpPr txBox="1"/>
              <p:nvPr/>
            </p:nvSpPr>
            <p:spPr>
              <a:xfrm>
                <a:off x="8390178" y="4689140"/>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D2D8A"/>
                    </a:solidFill>
                    <a:effectLst/>
                    <a:uLnTx/>
                    <a:uFillTx/>
                    <a:latin typeface="Verdana"/>
                    <a:ea typeface="+mn-ea"/>
                    <a:cs typeface="+mn-cs"/>
                  </a:rPr>
                  <a:t>31</a:t>
                </a:r>
              </a:p>
            </p:txBody>
          </p:sp>
          <p:sp>
            <p:nvSpPr>
              <p:cNvPr id="30" name="Rectangle 29"/>
              <p:cNvSpPr/>
              <p:nvPr/>
            </p:nvSpPr>
            <p:spPr bwMode="auto">
              <a:xfrm>
                <a:off x="6597225" y="2043289"/>
                <a:ext cx="1764000" cy="293598"/>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0" scaled="1"/>
                <a:tileRect/>
              </a:gradFill>
              <a:ln w="19050"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1" name="TextBox 30"/>
              <p:cNvSpPr txBox="1"/>
              <p:nvPr/>
            </p:nvSpPr>
            <p:spPr>
              <a:xfrm>
                <a:off x="6777509" y="2033845"/>
                <a:ext cx="14029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FFFFFF"/>
                    </a:solidFill>
                    <a:effectLst/>
                    <a:uLnTx/>
                    <a:uFillTx/>
                    <a:latin typeface="Verdana"/>
                    <a:ea typeface="+mn-ea"/>
                    <a:cs typeface="+mn-cs"/>
                  </a:rPr>
                  <a:t>xmm</a:t>
                </a:r>
                <a:r>
                  <a:rPr kumimoji="0" lang="en-US" sz="1400" b="0" i="0" u="none" strike="noStrike" kern="1200" cap="none" spc="0" normalizeH="0" baseline="0" noProof="0">
                    <a:ln>
                      <a:noFill/>
                    </a:ln>
                    <a:solidFill>
                      <a:srgbClr val="FFFFFF"/>
                    </a:solidFill>
                    <a:effectLst/>
                    <a:uLnTx/>
                    <a:uFillTx/>
                    <a:latin typeface="Verdana"/>
                    <a:ea typeface="+mn-ea"/>
                    <a:cs typeface="+mn-cs"/>
                  </a:rPr>
                  <a:t> (128-0)</a:t>
                </a:r>
              </a:p>
            </p:txBody>
          </p:sp>
          <p:sp>
            <p:nvSpPr>
              <p:cNvPr id="32" name="Rectangle 31"/>
              <p:cNvSpPr/>
              <p:nvPr/>
            </p:nvSpPr>
            <p:spPr bwMode="auto">
              <a:xfrm>
                <a:off x="4800145" y="1638244"/>
                <a:ext cx="3564000" cy="293598"/>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0" scaled="1"/>
                <a:tileRect/>
              </a:gradFill>
              <a:ln w="19050"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3" name="TextBox 32"/>
              <p:cNvSpPr txBox="1"/>
              <p:nvPr/>
            </p:nvSpPr>
            <p:spPr>
              <a:xfrm>
                <a:off x="5697125" y="1612670"/>
                <a:ext cx="14029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FFFFFF"/>
                    </a:solidFill>
                    <a:effectLst/>
                    <a:uLnTx/>
                    <a:uFillTx/>
                    <a:latin typeface="Verdana"/>
                    <a:ea typeface="+mn-ea"/>
                    <a:cs typeface="+mn-cs"/>
                  </a:rPr>
                  <a:t>ymm</a:t>
                </a:r>
                <a:r>
                  <a:rPr kumimoji="0" lang="en-US" sz="1400" b="0" i="0" u="none" strike="noStrike" kern="1200" cap="none" spc="0" normalizeH="0" baseline="0" noProof="0">
                    <a:ln>
                      <a:noFill/>
                    </a:ln>
                    <a:solidFill>
                      <a:srgbClr val="FFFFFF"/>
                    </a:solidFill>
                    <a:effectLst/>
                    <a:uLnTx/>
                    <a:uFillTx/>
                    <a:latin typeface="Verdana"/>
                    <a:ea typeface="+mn-ea"/>
                    <a:cs typeface="+mn-cs"/>
                  </a:rPr>
                  <a:t> (255-0)</a:t>
                </a:r>
              </a:p>
            </p:txBody>
          </p:sp>
          <p:sp>
            <p:nvSpPr>
              <p:cNvPr id="34" name="Rectangle 33"/>
              <p:cNvSpPr/>
              <p:nvPr/>
            </p:nvSpPr>
            <p:spPr bwMode="auto">
              <a:xfrm>
                <a:off x="1241630" y="1226694"/>
                <a:ext cx="7128000" cy="293598"/>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0" scaled="1"/>
                <a:tileRect/>
              </a:gradFill>
              <a:ln w="19050"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5" name="TextBox 34"/>
              <p:cNvSpPr txBox="1"/>
              <p:nvPr/>
            </p:nvSpPr>
            <p:spPr>
              <a:xfrm>
                <a:off x="4249172" y="1201120"/>
                <a:ext cx="139172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FFFFFF"/>
                    </a:solidFill>
                    <a:effectLst/>
                    <a:uLnTx/>
                    <a:uFillTx/>
                    <a:latin typeface="Verdana"/>
                    <a:ea typeface="+mn-ea"/>
                    <a:cs typeface="+mn-cs"/>
                  </a:rPr>
                  <a:t>zmm</a:t>
                </a:r>
                <a:r>
                  <a:rPr kumimoji="0" lang="en-US" sz="1400" b="0" i="0" u="none" strike="noStrike" kern="1200" cap="none" spc="0" normalizeH="0" baseline="0" noProof="0">
                    <a:ln>
                      <a:noFill/>
                    </a:ln>
                    <a:solidFill>
                      <a:srgbClr val="FFFFFF"/>
                    </a:solidFill>
                    <a:effectLst/>
                    <a:uLnTx/>
                    <a:uFillTx/>
                    <a:latin typeface="Verdana"/>
                    <a:ea typeface="+mn-ea"/>
                    <a:cs typeface="+mn-cs"/>
                  </a:rPr>
                  <a:t> (511-0)</a:t>
                </a:r>
              </a:p>
            </p:txBody>
          </p:sp>
        </p:grpSp>
        <p:sp>
          <p:nvSpPr>
            <p:cNvPr id="8" name="TextBox 7"/>
            <p:cNvSpPr txBox="1"/>
            <p:nvPr/>
          </p:nvSpPr>
          <p:spPr>
            <a:xfrm>
              <a:off x="7775412" y="4982785"/>
              <a:ext cx="298480" cy="2797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0</a:t>
              </a:r>
            </a:p>
          </p:txBody>
        </p:sp>
        <p:sp>
          <p:nvSpPr>
            <p:cNvPr id="9" name="TextBox 8"/>
            <p:cNvSpPr txBox="1"/>
            <p:nvPr/>
          </p:nvSpPr>
          <p:spPr>
            <a:xfrm>
              <a:off x="6198675" y="4966636"/>
              <a:ext cx="6368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127</a:t>
              </a:r>
            </a:p>
          </p:txBody>
        </p:sp>
        <p:sp>
          <p:nvSpPr>
            <p:cNvPr id="10" name="TextBox 9"/>
            <p:cNvSpPr txBox="1"/>
            <p:nvPr/>
          </p:nvSpPr>
          <p:spPr>
            <a:xfrm>
              <a:off x="4301970" y="4968795"/>
              <a:ext cx="6368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255</a:t>
              </a:r>
            </a:p>
          </p:txBody>
        </p:sp>
        <p:sp>
          <p:nvSpPr>
            <p:cNvPr id="11" name="TextBox 10"/>
            <p:cNvSpPr txBox="1"/>
            <p:nvPr/>
          </p:nvSpPr>
          <p:spPr>
            <a:xfrm>
              <a:off x="746575" y="4968795"/>
              <a:ext cx="6368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511</a:t>
              </a:r>
            </a:p>
          </p:txBody>
        </p:sp>
      </p:grpSp>
      <p:sp>
        <p:nvSpPr>
          <p:cNvPr id="36" name="Rectangle 35"/>
          <p:cNvSpPr/>
          <p:nvPr/>
        </p:nvSpPr>
        <p:spPr bwMode="auto">
          <a:xfrm>
            <a:off x="6271766" y="3792069"/>
            <a:ext cx="1720614" cy="541265"/>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38" name="Rectangle 37"/>
          <p:cNvSpPr/>
          <p:nvPr/>
        </p:nvSpPr>
        <p:spPr bwMode="auto">
          <a:xfrm>
            <a:off x="836585" y="3792069"/>
            <a:ext cx="7128000" cy="2520000"/>
          </a:xfrm>
          <a:prstGeom prst="rect">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9" name="TextBox 38"/>
          <p:cNvSpPr txBox="1"/>
          <p:nvPr/>
        </p:nvSpPr>
        <p:spPr>
          <a:xfrm>
            <a:off x="-72516" y="6491368"/>
            <a:ext cx="94025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noProof="0" dirty="0">
                <a:ln>
                  <a:noFill/>
                </a:ln>
                <a:solidFill>
                  <a:srgbClr val="000000"/>
                </a:solidFill>
                <a:effectLst/>
                <a:uLnTx/>
                <a:uFillTx/>
                <a:latin typeface="Verdana"/>
                <a:ea typeface="+mn-ea"/>
                <a:cs typeface="+mn-cs"/>
              </a:rPr>
              <a:t>Figure: Dedicated register space of the x86 ISA for SIMD processing and its extension [180]</a:t>
            </a:r>
          </a:p>
        </p:txBody>
      </p:sp>
      <p:sp>
        <p:nvSpPr>
          <p:cNvPr id="41" name="TextBox 40"/>
          <p:cNvSpPr txBox="1"/>
          <p:nvPr/>
        </p:nvSpPr>
        <p:spPr>
          <a:xfrm>
            <a:off x="110416" y="743684"/>
            <a:ext cx="9643184" cy="61042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200"/>
              </a:spcAft>
              <a:buClrTx/>
              <a:buSzTx/>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introduced </a:t>
            </a:r>
            <a:r>
              <a:rPr kumimoji="0" lang="en-US" sz="1600" b="0" i="0" u="none" strike="noStrike" kern="1200" cap="none" spc="0" normalizeH="0" baseline="0" noProof="0" dirty="0">
                <a:ln>
                  <a:noFill/>
                </a:ln>
                <a:solidFill>
                  <a:srgbClr val="FF0000"/>
                </a:solidFill>
                <a:effectLst/>
                <a:uLnTx/>
                <a:uFillTx/>
                <a:latin typeface="Verdana"/>
                <a:ea typeface="+mn-ea"/>
                <a:cs typeface="+mn-cs"/>
              </a:rPr>
              <a:t>dedicated register space </a:t>
            </a:r>
            <a:r>
              <a:rPr kumimoji="0" lang="en-US" sz="1600" b="0" i="0" u="none" strike="noStrike" kern="1200" cap="none" spc="0" normalizeH="0" baseline="0" noProof="0" dirty="0">
                <a:ln>
                  <a:noFill/>
                </a:ln>
                <a:effectLst/>
                <a:uLnTx/>
                <a:uFillTx/>
                <a:latin typeface="Verdana"/>
                <a:ea typeface="+mn-ea"/>
                <a:cs typeface="+mn-cs"/>
              </a:rPr>
              <a:t>was</a:t>
            </a: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8x128-bit </a:t>
            </a:r>
            <a:r>
              <a:rPr kumimoji="0" lang="en-US" sz="1600" b="0" i="0" u="none" strike="noStrike" kern="1200" cap="none" spc="0" normalizeH="0" baseline="0" noProof="0" dirty="0">
                <a:ln>
                  <a:noFill/>
                </a:ln>
                <a:effectLst/>
                <a:uLnTx/>
                <a:uFillTx/>
                <a:latin typeface="Verdana"/>
                <a:ea typeface="+mn-ea"/>
                <a:cs typeface="+mn-cs"/>
              </a:rPr>
              <a:t>in size.</a:t>
            </a:r>
          </a:p>
          <a:p>
            <a:pPr marR="0" lvl="0" algn="l" defTabSz="914400" rtl="0" eaLnBrk="1" fontAlgn="auto" latinLnBrk="0" hangingPunct="1">
              <a:lnSpc>
                <a:spcPct val="100000"/>
              </a:lnSpc>
              <a:spcBef>
                <a:spcPts val="0"/>
              </a:spcBef>
              <a:spcAft>
                <a:spcPts val="0"/>
              </a:spcAft>
              <a:buClrTx/>
              <a:buSzTx/>
              <a:tabLst/>
              <a:defRPr/>
            </a:pPr>
            <a:r>
              <a:rPr lang="en-US" sz="1600" dirty="0">
                <a:latin typeface="Verdana"/>
              </a:rPr>
              <a:t> It was </a:t>
            </a:r>
            <a:r>
              <a:rPr kumimoji="0" lang="en-US" sz="1600" b="0" i="0" u="none" strike="noStrike" kern="1200" cap="none" spc="0" normalizeH="0" baseline="0" noProof="0" dirty="0">
                <a:ln>
                  <a:noFill/>
                </a:ln>
                <a:solidFill>
                  <a:srgbClr val="0070C0"/>
                </a:solidFill>
                <a:effectLst/>
                <a:uLnTx/>
                <a:uFillTx/>
                <a:latin typeface="Verdana"/>
                <a:ea typeface="+mn-ea"/>
                <a:cs typeface="+mn-cs"/>
              </a:rPr>
              <a:t>extended</a:t>
            </a:r>
            <a:r>
              <a:rPr kumimoji="0" lang="en-US" sz="1600" b="0" i="0" u="none" strike="noStrike" kern="1200" cap="none" spc="0" normalizeH="0" baseline="0" noProof="0" dirty="0">
                <a:ln>
                  <a:noFill/>
                </a:ln>
                <a:effectLst/>
                <a:uLnTx/>
                <a:uFillTx/>
                <a:latin typeface="Verdana"/>
                <a:ea typeface="+mn-ea"/>
                <a:cs typeface="+mn-cs"/>
              </a:rPr>
              <a:t> in the</a:t>
            </a:r>
            <a:r>
              <a:rPr kumimoji="0" lang="en-US" sz="1600" b="0" i="0" u="none" strike="noStrike" kern="1200" cap="none" spc="0" normalizeH="0" noProof="0" dirty="0">
                <a:ln>
                  <a:noFill/>
                </a:ln>
                <a:effectLst/>
                <a:uLnTx/>
                <a:uFillTx/>
                <a:latin typeface="Verdana"/>
                <a:ea typeface="+mn-ea"/>
                <a:cs typeface="+mn-cs"/>
              </a:rPr>
              <a:t> following </a:t>
            </a:r>
            <a:r>
              <a:rPr kumimoji="0" lang="en-US" sz="1600" b="0" i="0" u="none" strike="noStrike" kern="1200" cap="none" spc="0" normalizeH="0" noProof="0" dirty="0">
                <a:ln>
                  <a:noFill/>
                </a:ln>
                <a:solidFill>
                  <a:srgbClr val="FF0000"/>
                </a:solidFill>
                <a:effectLst/>
                <a:uLnTx/>
                <a:uFillTx/>
                <a:latin typeface="Verdana"/>
                <a:ea typeface="+mn-ea"/>
                <a:cs typeface="+mn-cs"/>
              </a:rPr>
              <a:t>three steps:</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2" name="TextBox 41"/>
          <p:cNvSpPr txBox="1"/>
          <p:nvPr/>
        </p:nvSpPr>
        <p:spPr>
          <a:xfrm>
            <a:off x="746575" y="1301900"/>
            <a:ext cx="6495624" cy="830997"/>
          </a:xfrm>
          <a:prstGeom prst="rect">
            <a:avLst/>
          </a:prstGeom>
          <a:noFill/>
        </p:spPr>
        <p:txBody>
          <a:bodyPr wrap="none" rtlCol="0">
            <a:spAutoFit/>
          </a:bodyPr>
          <a:lstStyle/>
          <a:p>
            <a:pPr marL="285750" lvl="0" indent="-285750">
              <a:buFont typeface="Arial" panose="020B0604020202020204" pitchFamily="34" charset="0"/>
              <a:buChar char="•"/>
              <a:defRPr/>
            </a:pPr>
            <a:r>
              <a:rPr lang="en-US" sz="1600" dirty="0">
                <a:solidFill>
                  <a:srgbClr val="000000"/>
                </a:solidFill>
              </a:rPr>
              <a:t>first to </a:t>
            </a:r>
            <a:r>
              <a:rPr lang="en-US" sz="1600" dirty="0">
                <a:solidFill>
                  <a:srgbClr val="0070C0"/>
                </a:solidFill>
              </a:rPr>
              <a:t>16x128-bit</a:t>
            </a:r>
            <a:r>
              <a:rPr lang="en-US" sz="1600" dirty="0">
                <a:solidFill>
                  <a:srgbClr val="000000"/>
                </a:solidFill>
              </a:rPr>
              <a:t> (in the </a:t>
            </a:r>
            <a:r>
              <a:rPr lang="en-US" sz="1600" dirty="0">
                <a:solidFill>
                  <a:srgbClr val="0070C0"/>
                </a:solidFill>
              </a:rPr>
              <a:t>SSE3</a:t>
            </a:r>
            <a:r>
              <a:rPr lang="en-US" sz="1600" dirty="0">
                <a:solidFill>
                  <a:srgbClr val="000000"/>
                </a:solidFill>
              </a:rPr>
              <a:t> extension,</a:t>
            </a:r>
            <a:r>
              <a:rPr lang="en-US" sz="1600" spc="-70" dirty="0">
                <a:solidFill>
                  <a:srgbClr val="000000"/>
                </a:solidFill>
              </a:rPr>
              <a:t> in </a:t>
            </a:r>
            <a:r>
              <a:rPr lang="en-US" sz="1600" spc="-70" dirty="0">
                <a:solidFill>
                  <a:srgbClr val="0070C0"/>
                </a:solidFill>
              </a:rPr>
              <a:t>2004</a:t>
            </a:r>
            <a:r>
              <a:rPr lang="en-US" sz="1600" spc="-70" dirty="0">
                <a:solidFill>
                  <a:srgbClr val="000000"/>
                </a:solidFill>
              </a:rPr>
              <a:t>),</a:t>
            </a:r>
          </a:p>
          <a:p>
            <a:pPr marL="285750" lvl="0" indent="-285750">
              <a:buFont typeface="Arial" panose="020B0604020202020204" pitchFamily="34" charset="0"/>
              <a:buChar char="•"/>
              <a:defRPr/>
            </a:pPr>
            <a:r>
              <a:rPr lang="en-US" sz="1600" spc="-70" dirty="0">
                <a:solidFill>
                  <a:srgbClr val="000000"/>
                </a:solidFill>
              </a:rPr>
              <a:t>then to </a:t>
            </a:r>
            <a:r>
              <a:rPr lang="en-US" sz="1600" spc="-70" dirty="0">
                <a:solidFill>
                  <a:srgbClr val="0070C0"/>
                </a:solidFill>
              </a:rPr>
              <a:t>16x256-bit</a:t>
            </a:r>
            <a:r>
              <a:rPr lang="en-US" sz="1600" spc="-70" dirty="0">
                <a:solidFill>
                  <a:srgbClr val="000000"/>
                </a:solidFill>
              </a:rPr>
              <a:t> (in the </a:t>
            </a:r>
            <a:r>
              <a:rPr lang="en-US" sz="1600" spc="-70" dirty="0">
                <a:solidFill>
                  <a:srgbClr val="0070C0"/>
                </a:solidFill>
              </a:rPr>
              <a:t>AVX</a:t>
            </a:r>
            <a:r>
              <a:rPr lang="en-US" sz="1600" spc="-70" dirty="0">
                <a:solidFill>
                  <a:srgbClr val="000000"/>
                </a:solidFill>
              </a:rPr>
              <a:t> extension, in </a:t>
            </a:r>
            <a:r>
              <a:rPr lang="en-US" sz="1600" spc="-70" dirty="0">
                <a:solidFill>
                  <a:srgbClr val="0070C0"/>
                </a:solidFill>
              </a:rPr>
              <a:t>2011</a:t>
            </a:r>
            <a:r>
              <a:rPr lang="en-US" sz="1600" spc="-70" dirty="0">
                <a:solidFill>
                  <a:srgbClr val="000000"/>
                </a:solidFill>
              </a:rPr>
              <a:t>) and</a:t>
            </a:r>
          </a:p>
          <a:p>
            <a:pPr marL="285750" lvl="0" indent="-285750">
              <a:buFont typeface="Arial" panose="020B0604020202020204" pitchFamily="34" charset="0"/>
              <a:buChar char="•"/>
              <a:defRPr/>
            </a:pPr>
            <a:r>
              <a:rPr lang="en-US" sz="1600" spc="-70" dirty="0">
                <a:solidFill>
                  <a:srgbClr val="000000"/>
                </a:solidFill>
              </a:rPr>
              <a:t>finally, </a:t>
            </a:r>
            <a:r>
              <a:rPr lang="en-US" sz="1600" dirty="0">
                <a:solidFill>
                  <a:srgbClr val="000000"/>
                </a:solidFill>
              </a:rPr>
              <a:t>to </a:t>
            </a:r>
            <a:r>
              <a:rPr lang="en-US" sz="1600" dirty="0">
                <a:solidFill>
                  <a:srgbClr val="0070C0"/>
                </a:solidFill>
              </a:rPr>
              <a:t>32x512-bit</a:t>
            </a:r>
            <a:r>
              <a:rPr lang="en-US" sz="1600" dirty="0">
                <a:solidFill>
                  <a:srgbClr val="000000"/>
                </a:solidFill>
              </a:rPr>
              <a:t> (in the </a:t>
            </a:r>
            <a:r>
              <a:rPr lang="en-US" sz="1600" dirty="0">
                <a:solidFill>
                  <a:srgbClr val="0070C0"/>
                </a:solidFill>
              </a:rPr>
              <a:t>AVX512</a:t>
            </a:r>
            <a:r>
              <a:rPr lang="en-US" sz="1600" dirty="0">
                <a:solidFill>
                  <a:srgbClr val="000000"/>
                </a:solidFill>
              </a:rPr>
              <a:t> extension, in </a:t>
            </a:r>
            <a:r>
              <a:rPr lang="en-US" sz="1600" dirty="0">
                <a:solidFill>
                  <a:srgbClr val="0070C0"/>
                </a:solidFill>
              </a:rPr>
              <a:t>2017</a:t>
            </a:r>
            <a:r>
              <a:rPr lang="en-US" sz="1600" dirty="0">
                <a:solidFill>
                  <a:srgbClr val="000000"/>
                </a:solidFill>
              </a:rPr>
              <a:t>). </a:t>
            </a:r>
          </a:p>
        </p:txBody>
      </p:sp>
      <p:sp>
        <p:nvSpPr>
          <p:cNvPr id="43" name="TextBox 42"/>
          <p:cNvSpPr txBox="1"/>
          <p:nvPr/>
        </p:nvSpPr>
        <p:spPr>
          <a:xfrm>
            <a:off x="336330" y="2135841"/>
            <a:ext cx="8387256" cy="338554"/>
          </a:xfrm>
          <a:prstGeom prst="rect">
            <a:avLst/>
          </a:prstGeom>
          <a:noFill/>
        </p:spPr>
        <p:txBody>
          <a:bodyPr wrap="square" rtlCol="0">
            <a:spAutoFit/>
          </a:bodyPr>
          <a:lstStyle/>
          <a:p>
            <a:pPr lvl="0">
              <a:defRPr/>
            </a:pPr>
            <a:r>
              <a:rPr lang="en-US" sz="1600" dirty="0">
                <a:solidFill>
                  <a:srgbClr val="000000"/>
                </a:solidFill>
              </a:rPr>
              <a:t>The extension was implemented in an </a:t>
            </a:r>
            <a:r>
              <a:rPr lang="en-US" sz="1600" dirty="0">
                <a:solidFill>
                  <a:srgbClr val="FF0000"/>
                </a:solidFill>
              </a:rPr>
              <a:t>aliased</a:t>
            </a:r>
            <a:r>
              <a:rPr lang="en-US" sz="1600" dirty="0">
                <a:solidFill>
                  <a:srgbClr val="000000"/>
                </a:solidFill>
              </a:rPr>
              <a:t> way, as discussed next.</a:t>
            </a:r>
          </a:p>
        </p:txBody>
      </p:sp>
      <p:sp>
        <p:nvSpPr>
          <p:cNvPr id="44" name="Rectangle 43"/>
          <p:cNvSpPr/>
          <p:nvPr/>
        </p:nvSpPr>
        <p:spPr bwMode="auto">
          <a:xfrm>
            <a:off x="6261343" y="3792069"/>
            <a:ext cx="1723789" cy="1163765"/>
          </a:xfrm>
          <a:prstGeom prst="rect">
            <a:avLst/>
          </a:prstGeom>
          <a:noFill/>
          <a:ln w="38100" cap="flat" cmpd="sng" algn="ctr">
            <a:solidFill>
              <a:srgbClr val="FFC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5" name="Rectangle 44"/>
          <p:cNvSpPr/>
          <p:nvPr/>
        </p:nvSpPr>
        <p:spPr bwMode="auto">
          <a:xfrm>
            <a:off x="4435451" y="3792069"/>
            <a:ext cx="3520729" cy="1196952"/>
          </a:xfrm>
          <a:prstGeom prst="rect">
            <a:avLst/>
          </a:prstGeom>
          <a:noFill/>
          <a:ln w="38100" cap="flat" cmpd="sng" algn="ctr">
            <a:solidFill>
              <a:srgbClr val="92D05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6" name="TextBox 45"/>
          <p:cNvSpPr txBox="1"/>
          <p:nvPr/>
        </p:nvSpPr>
        <p:spPr>
          <a:xfrm>
            <a:off x="6233275" y="4399855"/>
            <a:ext cx="1800201" cy="526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mn-cs"/>
              </a:rPr>
              <a:t>SSE3 (64-bit)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mn-cs"/>
              </a:rPr>
              <a:t>(xmm0-xmm15)</a:t>
            </a:r>
          </a:p>
        </p:txBody>
      </p:sp>
      <p:sp>
        <p:nvSpPr>
          <p:cNvPr id="48" name="TextBox 47"/>
          <p:cNvSpPr txBox="1"/>
          <p:nvPr/>
        </p:nvSpPr>
        <p:spPr>
          <a:xfrm>
            <a:off x="71500" y="440668"/>
            <a:ext cx="751545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Remarks on the evolution of Intel’s x86 ISA SIMD extensions [142] -2 </a:t>
            </a:r>
          </a:p>
        </p:txBody>
      </p:sp>
    </p:spTree>
    <p:extLst>
      <p:ext uri="{BB962C8B-B14F-4D97-AF65-F5344CB8AC3E}">
        <p14:creationId xmlns:p14="http://schemas.microsoft.com/office/powerpoint/2010/main" val="356912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anim calcmode="lin" valueType="num">
                                      <p:cBhvr additive="base">
                                        <p:cTn id="7"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anim calcmode="lin" valueType="num">
                                      <p:cBhvr additive="base">
                                        <p:cTn id="1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2">
                                            <p:txEl>
                                              <p:pRg st="1" end="1"/>
                                            </p:txEl>
                                          </p:spTgt>
                                        </p:tgtEl>
                                        <p:attrNameLst>
                                          <p:attrName>style.visibility</p:attrName>
                                        </p:attrNameLst>
                                      </p:cBhvr>
                                      <p:to>
                                        <p:strVal val="visible"/>
                                      </p:to>
                                    </p:set>
                                    <p:anim calcmode="lin" valueType="num">
                                      <p:cBhvr additive="base">
                                        <p:cTn id="23"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2">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2">
                                            <p:txEl>
                                              <p:pRg st="2" end="2"/>
                                            </p:txEl>
                                          </p:spTgt>
                                        </p:tgtEl>
                                        <p:attrNameLst>
                                          <p:attrName>style.visibility</p:attrName>
                                        </p:attrNameLst>
                                      </p:cBhvr>
                                      <p:to>
                                        <p:strVal val="visible"/>
                                      </p:to>
                                    </p:set>
                                    <p:anim calcmode="lin" valueType="num">
                                      <p:cBhvr additive="base">
                                        <p:cTn id="33"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p:bldP spid="44" grpId="0" animBg="1"/>
      <p:bldP spid="4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(22)</a:t>
            </a:r>
            <a:endParaRPr lang="en-US" sz="1700" dirty="0"/>
          </a:p>
        </p:txBody>
      </p:sp>
      <p:sp>
        <p:nvSpPr>
          <p:cNvPr id="5" name="TextBox 4"/>
          <p:cNvSpPr txBox="1"/>
          <p:nvPr/>
        </p:nvSpPr>
        <p:spPr>
          <a:xfrm>
            <a:off x="71438" y="445585"/>
            <a:ext cx="977960" cy="338554"/>
          </a:xfrm>
          <a:prstGeom prst="rect">
            <a:avLst/>
          </a:prstGeom>
          <a:noFill/>
        </p:spPr>
        <p:txBody>
          <a:bodyPr wrap="none" rtlCol="0">
            <a:spAutoFit/>
          </a:bodyPr>
          <a:lstStyle/>
          <a:p>
            <a:r>
              <a:rPr lang="en-US" sz="1600" dirty="0">
                <a:solidFill>
                  <a:srgbClr val="FF0000"/>
                </a:solidFill>
              </a:rPr>
              <a:t>Remark</a:t>
            </a:r>
          </a:p>
        </p:txBody>
      </p:sp>
      <p:sp>
        <p:nvSpPr>
          <p:cNvPr id="6" name="TextBox 5"/>
          <p:cNvSpPr txBox="1"/>
          <p:nvPr/>
        </p:nvSpPr>
        <p:spPr>
          <a:xfrm>
            <a:off x="71438" y="714930"/>
            <a:ext cx="9408345" cy="584775"/>
          </a:xfrm>
          <a:prstGeom prst="rect">
            <a:avLst/>
          </a:prstGeom>
          <a:noFill/>
        </p:spPr>
        <p:txBody>
          <a:bodyPr wrap="none" rtlCol="0">
            <a:spAutoFit/>
          </a:bodyPr>
          <a:lstStyle/>
          <a:p>
            <a:pPr>
              <a:defRPr/>
            </a:pPr>
            <a:r>
              <a:rPr lang="en-US" sz="1600" dirty="0">
                <a:solidFill>
                  <a:srgbClr val="000000"/>
                </a:solidFill>
              </a:rPr>
              <a:t>In an </a:t>
            </a:r>
            <a:r>
              <a:rPr lang="en-US" sz="1600" dirty="0">
                <a:solidFill>
                  <a:srgbClr val="FF0000"/>
                </a:solidFill>
              </a:rPr>
              <a:t>aliased extension </a:t>
            </a:r>
            <a:r>
              <a:rPr lang="en-US" sz="1600" dirty="0">
                <a:solidFill>
                  <a:srgbClr val="000000"/>
                </a:solidFill>
              </a:rPr>
              <a:t>the lower parts of the extended registers (e.g. 256-bit registers) </a:t>
            </a:r>
          </a:p>
          <a:p>
            <a:pPr>
              <a:defRPr/>
            </a:pPr>
            <a:r>
              <a:rPr lang="en-US" sz="1600" dirty="0">
                <a:solidFill>
                  <a:srgbClr val="000000"/>
                </a:solidFill>
              </a:rPr>
              <a:t>  are the initial (e.g. 128-bit) registers, as illustrated below.</a:t>
            </a:r>
            <a:endParaRPr lang="en-US" sz="1600" b="1" dirty="0">
              <a:solidFill>
                <a:srgbClr val="0070C0"/>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089"/>
          <a:stretch/>
        </p:blipFill>
        <p:spPr bwMode="auto">
          <a:xfrm>
            <a:off x="2975621" y="1457842"/>
            <a:ext cx="3242850" cy="267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99393" y="4288225"/>
            <a:ext cx="8050924" cy="584775"/>
          </a:xfrm>
          <a:prstGeom prst="rect">
            <a:avLst/>
          </a:prstGeom>
          <a:noFill/>
        </p:spPr>
        <p:txBody>
          <a:bodyPr wrap="square" rtlCol="0">
            <a:spAutoFit/>
          </a:bodyPr>
          <a:lstStyle/>
          <a:p>
            <a:pPr>
              <a:defRPr/>
            </a:pPr>
            <a:r>
              <a:rPr lang="en-US" sz="1600" dirty="0"/>
              <a:t>Figure: Extending the existing 128-bit wide XMM [0, 15] SIMD register set</a:t>
            </a:r>
          </a:p>
          <a:p>
            <a:pPr>
              <a:defRPr/>
            </a:pPr>
            <a:r>
              <a:rPr lang="en-US" sz="1600" dirty="0"/>
              <a:t>       to the 256-bit YMM [0, 15] register set in an aliased way [181</a:t>
            </a:r>
            <a:endParaRPr lang="en-US" sz="2000" dirty="0">
              <a:solidFill>
                <a:srgbClr val="FF0000"/>
              </a:solidFill>
            </a:endParaRPr>
          </a:p>
        </p:txBody>
      </p:sp>
    </p:spTree>
    <p:extLst>
      <p:ext uri="{BB962C8B-B14F-4D97-AF65-F5344CB8AC3E}">
        <p14:creationId xmlns:p14="http://schemas.microsoft.com/office/powerpoint/2010/main" val="27754799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0"/>
            <a:ext cx="9144000" cy="393700"/>
          </a:xfrm>
          <a:solidFill>
            <a:srgbClr val="0066FF"/>
          </a:solidFill>
        </p:spPr>
        <p:txBody>
          <a:bodyPr/>
          <a:lstStyle/>
          <a:p>
            <a:r>
              <a:rPr lang="en-US" sz="1700" dirty="0">
                <a:solidFill>
                  <a:srgbClr val="FFFFFF"/>
                </a:solidFill>
              </a:rPr>
              <a:t>2.2 ISA extensions introduced to enhance compute capabilities (23)</a:t>
            </a:r>
            <a:endParaRPr lang="en-US" sz="1700" dirty="0"/>
          </a:p>
        </p:txBody>
      </p:sp>
      <p:grpSp>
        <p:nvGrpSpPr>
          <p:cNvPr id="6" name="Group 5"/>
          <p:cNvGrpSpPr/>
          <p:nvPr/>
        </p:nvGrpSpPr>
        <p:grpSpPr>
          <a:xfrm>
            <a:off x="66780" y="504549"/>
            <a:ext cx="9077219" cy="6416839"/>
            <a:chOff x="66780" y="468917"/>
            <a:chExt cx="9077219" cy="6416839"/>
          </a:xfrm>
        </p:grpSpPr>
        <p:grpSp>
          <p:nvGrpSpPr>
            <p:cNvPr id="14" name="Group 13"/>
            <p:cNvGrpSpPr/>
            <p:nvPr/>
          </p:nvGrpSpPr>
          <p:grpSpPr>
            <a:xfrm>
              <a:off x="66780" y="468917"/>
              <a:ext cx="9077219" cy="6416839"/>
              <a:chOff x="66780" y="468917"/>
              <a:chExt cx="9077219" cy="6416839"/>
            </a:xfrm>
          </p:grpSpPr>
          <p:pic>
            <p:nvPicPr>
              <p:cNvPr id="5" name="Picture 4"/>
              <p:cNvPicPr>
                <a:picLocks noChangeAspect="1"/>
              </p:cNvPicPr>
              <p:nvPr/>
            </p:nvPicPr>
            <p:blipFill rotWithShape="1">
              <a:blip r:embed="rId2"/>
              <a:srcRect r="7508"/>
              <a:stretch/>
            </p:blipFill>
            <p:spPr>
              <a:xfrm>
                <a:off x="476466" y="468917"/>
                <a:ext cx="8359527" cy="6266667"/>
              </a:xfrm>
              <a:prstGeom prst="rect">
                <a:avLst/>
              </a:prstGeom>
            </p:spPr>
          </p:pic>
          <p:pic>
            <p:nvPicPr>
              <p:cNvPr id="8" name="Picture 7"/>
              <p:cNvPicPr>
                <a:picLocks noChangeAspect="1"/>
              </p:cNvPicPr>
              <p:nvPr/>
            </p:nvPicPr>
            <p:blipFill rotWithShape="1">
              <a:blip r:embed="rId2"/>
              <a:srcRect l="4313" t="82910" r="87169" b="10029"/>
              <a:stretch/>
            </p:blipFill>
            <p:spPr>
              <a:xfrm>
                <a:off x="149514" y="5661355"/>
                <a:ext cx="769918" cy="442530"/>
              </a:xfrm>
              <a:prstGeom prst="rect">
                <a:avLst/>
              </a:prstGeom>
            </p:spPr>
          </p:pic>
          <p:sp>
            <p:nvSpPr>
              <p:cNvPr id="3" name="Rounded Rectangle 2"/>
              <p:cNvSpPr/>
              <p:nvPr/>
            </p:nvSpPr>
            <p:spPr bwMode="auto">
              <a:xfrm>
                <a:off x="1104472" y="6146543"/>
                <a:ext cx="559941" cy="431514"/>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4" name="TextBox 3"/>
              <p:cNvSpPr txBox="1"/>
              <p:nvPr/>
            </p:nvSpPr>
            <p:spPr>
              <a:xfrm>
                <a:off x="945223" y="6079763"/>
                <a:ext cx="714054"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PII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Klamath,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(1997)</a:t>
                </a:r>
              </a:p>
            </p:txBody>
          </p:sp>
          <p:sp>
            <p:nvSpPr>
              <p:cNvPr id="9" name="TextBox 8"/>
              <p:cNvSpPr txBox="1"/>
              <p:nvPr/>
            </p:nvSpPr>
            <p:spPr>
              <a:xfrm>
                <a:off x="66780" y="6083190"/>
                <a:ext cx="99488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Rounded MT Bold" panose="020F0704030504030204" pitchFamily="34" charset="0"/>
                    <a:ea typeface="+mn-ea"/>
                    <a:cs typeface="+mn-cs"/>
                  </a:rPr>
                  <a:t>Pentium_MMX</a:t>
                </a:r>
                <a:endParaRPr kumimoji="0" lang="en-US" sz="9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(1997)</a:t>
                </a:r>
              </a:p>
            </p:txBody>
          </p:sp>
          <p:sp>
            <p:nvSpPr>
              <p:cNvPr id="11" name="Rounded Rectangle 10"/>
              <p:cNvSpPr/>
              <p:nvPr/>
            </p:nvSpPr>
            <p:spPr bwMode="auto">
              <a:xfrm>
                <a:off x="8178229" y="6103885"/>
                <a:ext cx="585627" cy="304649"/>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12" name="TextBox 11"/>
              <p:cNvSpPr txBox="1"/>
              <p:nvPr/>
            </p:nvSpPr>
            <p:spPr>
              <a:xfrm>
                <a:off x="8094678" y="6062454"/>
                <a:ext cx="1049321" cy="8233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808080">
                        <a:lumMod val="50000"/>
                      </a:srgbClr>
                    </a:solidFill>
                    <a:effectLst/>
                    <a:uLnTx/>
                    <a:uFillTx/>
                    <a:latin typeface="Arial Rounded MT Bold" panose="020F0704030504030204" pitchFamily="34" charset="0"/>
                    <a:ea typeface="+mn-ea"/>
                    <a:cs typeface="+mn-cs"/>
                  </a:rPr>
                  <a:t>Core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808080">
                        <a:lumMod val="50000"/>
                      </a:srgbClr>
                    </a:solidFill>
                    <a:effectLst/>
                    <a:uLnTx/>
                    <a:uFillTx/>
                    <a:latin typeface="Arial Rounded MT Bold" panose="020F0704030504030204" pitchFamily="34" charset="0"/>
                    <a:ea typeface="+mn-ea"/>
                    <a:cs typeface="+mn-cs"/>
                  </a:rPr>
                  <a:t>Cannon-Lake,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808080">
                        <a:lumMod val="50000"/>
                      </a:srgbClr>
                    </a:solidFill>
                    <a:effectLst/>
                    <a:uLnTx/>
                    <a:uFillTx/>
                    <a:latin typeface="Arial Rounded MT Bold" panose="020F0704030504030204" pitchFamily="34" charset="0"/>
                    <a:ea typeface="+mn-ea"/>
                    <a:cs typeface="+mn-cs"/>
                  </a:rPr>
                  <a:t>(2018)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err="1">
                    <a:ln>
                      <a:noFill/>
                    </a:ln>
                    <a:solidFill>
                      <a:srgbClr val="808080">
                        <a:lumMod val="50000"/>
                      </a:srgbClr>
                    </a:solidFill>
                    <a:effectLst/>
                    <a:uLnTx/>
                    <a:uFillTx/>
                    <a:latin typeface="Arial Rounded MT Bold" panose="020F0704030504030204" pitchFamily="34" charset="0"/>
                    <a:ea typeface="+mn-ea"/>
                    <a:cs typeface="+mn-cs"/>
                  </a:rPr>
                  <a:t>Skylake</a:t>
                </a:r>
                <a:r>
                  <a:rPr kumimoji="0" lang="en-US" sz="950" b="0" i="0" u="none" strike="noStrike" kern="1200" cap="none" spc="0" normalizeH="0" baseline="0" noProof="0">
                    <a:ln>
                      <a:noFill/>
                    </a:ln>
                    <a:solidFill>
                      <a:srgbClr val="808080">
                        <a:lumMod val="50000"/>
                      </a:srgbClr>
                    </a:solidFill>
                    <a:effectLst/>
                    <a:uLnTx/>
                    <a:uFillTx/>
                    <a:latin typeface="Arial Rounded MT Bold" panose="020F0704030504030204" pitchFamily="34" charset="0"/>
                    <a:ea typeface="+mn-ea"/>
                    <a:cs typeface="+mn-cs"/>
                  </a:rPr>
                  <a:t>-X/SP,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808080">
                        <a:lumMod val="50000"/>
                      </a:srgbClr>
                    </a:solidFill>
                    <a:effectLst/>
                    <a:uLnTx/>
                    <a:uFillTx/>
                    <a:latin typeface="Arial Rounded MT Bold" panose="020F0704030504030204" pitchFamily="34" charset="0"/>
                    <a:ea typeface="+mn-ea"/>
                    <a:cs typeface="+mn-cs"/>
                  </a:rPr>
                  <a:t>(2017)</a:t>
                </a:r>
              </a:p>
            </p:txBody>
          </p:sp>
          <p:sp>
            <p:nvSpPr>
              <p:cNvPr id="13" name="TextBox 12"/>
              <p:cNvSpPr txBox="1"/>
              <p:nvPr/>
            </p:nvSpPr>
            <p:spPr>
              <a:xfrm>
                <a:off x="7376847" y="6469443"/>
                <a:ext cx="559769" cy="23852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(2016)</a:t>
                </a:r>
              </a:p>
            </p:txBody>
          </p:sp>
        </p:grpSp>
        <p:sp>
          <p:nvSpPr>
            <p:cNvPr id="16" name="Rectangle 15"/>
            <p:cNvSpPr/>
            <p:nvPr/>
          </p:nvSpPr>
          <p:spPr bwMode="auto">
            <a:xfrm>
              <a:off x="904775" y="789272"/>
              <a:ext cx="3936732" cy="58714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2" name="Rectangle 1"/>
            <p:cNvSpPr/>
            <p:nvPr/>
          </p:nvSpPr>
          <p:spPr bwMode="auto">
            <a:xfrm>
              <a:off x="476466" y="1806561"/>
              <a:ext cx="5103646" cy="478624"/>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pic>
          <p:nvPicPr>
            <p:cNvPr id="15" name="Picture 14"/>
            <p:cNvPicPr>
              <a:picLocks noChangeAspect="1"/>
            </p:cNvPicPr>
            <p:nvPr/>
          </p:nvPicPr>
          <p:blipFill rotWithShape="1">
            <a:blip r:embed="rId2"/>
            <a:srcRect l="11054" t="12763" r="84165" b="78741"/>
            <a:stretch/>
          </p:blipFill>
          <p:spPr>
            <a:xfrm>
              <a:off x="1449529" y="1672448"/>
              <a:ext cx="496632" cy="612000"/>
            </a:xfrm>
            <a:prstGeom prst="rect">
              <a:avLst/>
            </a:prstGeom>
          </p:spPr>
        </p:pic>
      </p:grpSp>
      <p:sp>
        <p:nvSpPr>
          <p:cNvPr id="22" name="TextBox 21"/>
          <p:cNvSpPr txBox="1"/>
          <p:nvPr/>
        </p:nvSpPr>
        <p:spPr>
          <a:xfrm>
            <a:off x="71500" y="440668"/>
            <a:ext cx="7515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6"/>
                </a:solidFill>
                <a:effectLst/>
                <a:uLnTx/>
                <a:uFillTx/>
                <a:latin typeface="Verdana"/>
                <a:ea typeface="+mn-ea"/>
                <a:cs typeface="+mn-cs"/>
              </a:rPr>
              <a:t>Overview of Intel’s x86 ISA SIMD extensions [142] </a:t>
            </a:r>
          </a:p>
        </p:txBody>
      </p:sp>
      <p:sp>
        <p:nvSpPr>
          <p:cNvPr id="7" name="TextBox 6"/>
          <p:cNvSpPr txBox="1"/>
          <p:nvPr/>
        </p:nvSpPr>
        <p:spPr>
          <a:xfrm>
            <a:off x="71438" y="830320"/>
            <a:ext cx="4782078" cy="830997"/>
          </a:xfrm>
          <a:prstGeom prst="rect">
            <a:avLst/>
          </a:prstGeom>
          <a:noFill/>
        </p:spPr>
        <p:txBody>
          <a:bodyPr wrap="none" rtlCol="0">
            <a:spAutoFit/>
          </a:bodyPr>
          <a:lstStyle/>
          <a:p>
            <a:r>
              <a:rPr lang="en-US" sz="1600" dirty="0"/>
              <a:t>Based on the register space extensions Intel</a:t>
            </a:r>
          </a:p>
          <a:p>
            <a:r>
              <a:rPr lang="en-US" sz="1600" dirty="0"/>
              <a:t>  introduced the following </a:t>
            </a:r>
            <a:r>
              <a:rPr lang="en-US" sz="1600" dirty="0">
                <a:solidFill>
                  <a:srgbClr val="FF0000"/>
                </a:solidFill>
              </a:rPr>
              <a:t>SIMD extensions</a:t>
            </a:r>
          </a:p>
          <a:p>
            <a:r>
              <a:rPr lang="en-US" sz="1600" dirty="0"/>
              <a:t>  of the x86 ISA:</a:t>
            </a:r>
          </a:p>
        </p:txBody>
      </p:sp>
    </p:spTree>
    <p:extLst>
      <p:ext uri="{BB962C8B-B14F-4D97-AF65-F5344CB8AC3E}">
        <p14:creationId xmlns:p14="http://schemas.microsoft.com/office/powerpoint/2010/main" val="216883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10" y="440668"/>
            <a:ext cx="2826415" cy="369332"/>
          </a:xfrm>
          <a:prstGeom prst="rect">
            <a:avLst/>
          </a:prstGeom>
          <a:noFill/>
        </p:spPr>
        <p:txBody>
          <a:bodyPr wrap="square" rtlCol="0">
            <a:spAutoFit/>
          </a:bodyPr>
          <a:lstStyle/>
          <a:p>
            <a:r>
              <a:rPr lang="en-US" dirty="0">
                <a:solidFill>
                  <a:srgbClr val="333399"/>
                </a:solidFill>
              </a:rPr>
              <a:t>1. </a:t>
            </a:r>
            <a:r>
              <a:rPr lang="hu-HU" dirty="0" err="1">
                <a:solidFill>
                  <a:srgbClr val="333399"/>
                </a:solidFill>
              </a:rPr>
              <a:t>Introduction</a:t>
            </a:r>
            <a:r>
              <a:rPr lang="hu-HU" dirty="0">
                <a:solidFill>
                  <a:srgbClr val="333399"/>
                </a:solidFill>
              </a:rPr>
              <a:t> </a:t>
            </a:r>
            <a:r>
              <a:rPr lang="hu-HU" dirty="0" err="1">
                <a:solidFill>
                  <a:srgbClr val="333399"/>
                </a:solidFill>
              </a:rPr>
              <a:t>to</a:t>
            </a:r>
            <a:r>
              <a:rPr lang="en-US" dirty="0">
                <a:solidFill>
                  <a:srgbClr val="333399"/>
                </a:solidFill>
              </a:rPr>
              <a:t> </a:t>
            </a:r>
            <a:r>
              <a:rPr lang="hu-HU" dirty="0">
                <a:solidFill>
                  <a:srgbClr val="333399"/>
                </a:solidFill>
              </a:rPr>
              <a:t>ARM</a:t>
            </a:r>
            <a:endParaRPr lang="en-US" dirty="0">
              <a:solidFill>
                <a:srgbClr val="333399"/>
              </a:solidFill>
            </a:endParaRPr>
          </a:p>
        </p:txBody>
      </p:sp>
      <p:sp>
        <p:nvSpPr>
          <p:cNvPr id="9" name="TextBox 8"/>
          <p:cNvSpPr txBox="1"/>
          <p:nvPr/>
        </p:nvSpPr>
        <p:spPr>
          <a:xfrm>
            <a:off x="4167763" y="6420816"/>
            <a:ext cx="4335802" cy="338554"/>
          </a:xfrm>
          <a:prstGeom prst="rect">
            <a:avLst/>
          </a:prstGeom>
          <a:noFill/>
        </p:spPr>
        <p:txBody>
          <a:bodyPr wrap="none" rtlCol="0">
            <a:spAutoFit/>
          </a:bodyPr>
          <a:lstStyle/>
          <a:p>
            <a:r>
              <a:rPr lang="en-GB" sz="1600" dirty="0"/>
              <a:t>I</a:t>
            </a:r>
            <a:r>
              <a:rPr lang="hu-HU" sz="1600" dirty="0" err="1"/>
              <a:t>ntellectual</a:t>
            </a:r>
            <a:r>
              <a:rPr lang="hu-HU" sz="1600" dirty="0"/>
              <a:t> </a:t>
            </a:r>
            <a:r>
              <a:rPr lang="en-GB" sz="1600" dirty="0"/>
              <a:t>P</a:t>
            </a:r>
            <a:r>
              <a:rPr lang="hu-HU" sz="1600" dirty="0" err="1"/>
              <a:t>roperty</a:t>
            </a:r>
            <a:r>
              <a:rPr lang="hu-HU" sz="1600" dirty="0"/>
              <a:t>: szellemi tulajdon</a:t>
            </a:r>
            <a:endParaRPr lang="en-US" sz="1600" dirty="0"/>
          </a:p>
        </p:txBody>
      </p:sp>
      <p:sp>
        <p:nvSpPr>
          <p:cNvPr id="13"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a:t>
            </a:r>
            <a:r>
              <a:rPr lang="en-US" sz="1700">
                <a:solidFill>
                  <a:srgbClr val="FFFFFF"/>
                </a:solidFill>
              </a:rPr>
              <a:t>1</a:t>
            </a:r>
            <a:r>
              <a:rPr lang="hu-HU" sz="1700">
                <a:solidFill>
                  <a:srgbClr val="FFFFFF"/>
                </a:solidFill>
              </a:rPr>
              <a:t>)</a:t>
            </a:r>
            <a:endParaRPr lang="en-US" sz="1700">
              <a:solidFill>
                <a:srgbClr val="FFFFFF"/>
              </a:solidFill>
            </a:endParaRPr>
          </a:p>
        </p:txBody>
      </p:sp>
      <p:sp>
        <p:nvSpPr>
          <p:cNvPr id="12" name="TextBox 11"/>
          <p:cNvSpPr txBox="1"/>
          <p:nvPr/>
        </p:nvSpPr>
        <p:spPr>
          <a:xfrm>
            <a:off x="117313" y="6420816"/>
            <a:ext cx="3376070" cy="338554"/>
          </a:xfrm>
          <a:prstGeom prst="rect">
            <a:avLst/>
          </a:prstGeom>
          <a:noFill/>
        </p:spPr>
        <p:txBody>
          <a:bodyPr wrap="square" rtlCol="0">
            <a:spAutoFit/>
          </a:bodyPr>
          <a:lstStyle/>
          <a:p>
            <a:r>
              <a:rPr lang="en-GB" sz="1600" dirty="0"/>
              <a:t>NPU: Neural Processing Unit </a:t>
            </a:r>
          </a:p>
        </p:txBody>
      </p:sp>
      <p:sp>
        <p:nvSpPr>
          <p:cNvPr id="16" name="TextBox 15"/>
          <p:cNvSpPr txBox="1"/>
          <p:nvPr/>
        </p:nvSpPr>
        <p:spPr>
          <a:xfrm>
            <a:off x="117313" y="6129300"/>
            <a:ext cx="4299190" cy="338554"/>
          </a:xfrm>
          <a:prstGeom prst="rect">
            <a:avLst/>
          </a:prstGeom>
          <a:noFill/>
        </p:spPr>
        <p:txBody>
          <a:bodyPr wrap="none" rtlCol="0">
            <a:spAutoFit/>
          </a:bodyPr>
          <a:lstStyle/>
          <a:p>
            <a:r>
              <a:rPr lang="en-US" sz="1600" dirty="0">
                <a:solidFill>
                  <a:srgbClr val="000000"/>
                </a:solidFill>
              </a:rPr>
              <a:t>plc: Public Limited Company (a.m. </a:t>
            </a:r>
            <a:r>
              <a:rPr lang="en-US" sz="1600" dirty="0" err="1">
                <a:solidFill>
                  <a:srgbClr val="000000"/>
                </a:solidFill>
              </a:rPr>
              <a:t>kft</a:t>
            </a:r>
            <a:r>
              <a:rPr lang="en-US" sz="1600" dirty="0">
                <a:solidFill>
                  <a:srgbClr val="000000"/>
                </a:solidFill>
              </a:rPr>
              <a:t>)</a:t>
            </a:r>
          </a:p>
        </p:txBody>
      </p:sp>
      <p:sp>
        <p:nvSpPr>
          <p:cNvPr id="3" name="Rounded Rectangle 2"/>
          <p:cNvSpPr/>
          <p:nvPr/>
        </p:nvSpPr>
        <p:spPr bwMode="auto">
          <a:xfrm>
            <a:off x="18510" y="881171"/>
            <a:ext cx="9144000" cy="2682844"/>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5" name="TextBox 14"/>
          <p:cNvSpPr txBox="1"/>
          <p:nvPr/>
        </p:nvSpPr>
        <p:spPr>
          <a:xfrm>
            <a:off x="391881" y="1468834"/>
            <a:ext cx="3101502"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The company</a:t>
            </a:r>
            <a:endParaRPr lang="en-US" sz="1600" dirty="0">
              <a:solidFill>
                <a:srgbClr val="0070C0"/>
              </a:solidFill>
            </a:endParaRPr>
          </a:p>
        </p:txBody>
      </p:sp>
      <p:sp>
        <p:nvSpPr>
          <p:cNvPr id="17" name="TextBox 16"/>
          <p:cNvSpPr txBox="1"/>
          <p:nvPr/>
        </p:nvSpPr>
        <p:spPr>
          <a:xfrm>
            <a:off x="403490" y="902299"/>
            <a:ext cx="8729377" cy="584775"/>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a:solidFill>
                  <a:srgbClr val="FF0000"/>
                </a:solidFill>
              </a:rPr>
              <a:t>ARM</a:t>
            </a:r>
            <a:r>
              <a:rPr lang="en-US" sz="1600">
                <a:solidFill>
                  <a:srgbClr val="000000"/>
                </a:solidFill>
              </a:rPr>
              <a:t> (</a:t>
            </a:r>
            <a:r>
              <a:rPr lang="en-US" sz="1600">
                <a:solidFill>
                  <a:srgbClr val="0070C0"/>
                </a:solidFill>
              </a:rPr>
              <a:t>ARM Holdings plc</a:t>
            </a:r>
            <a:r>
              <a:rPr lang="en-US" sz="1600">
                <a:solidFill>
                  <a:srgbClr val="000000"/>
                </a:solidFill>
              </a:rPr>
              <a:t>) was a </a:t>
            </a:r>
            <a:r>
              <a:rPr lang="en-US" sz="1600">
                <a:solidFill>
                  <a:srgbClr val="0070C0"/>
                </a:solidFill>
              </a:rPr>
              <a:t>British semiconductor design company </a:t>
            </a:r>
            <a:r>
              <a:rPr lang="en-US" sz="1600">
                <a:solidFill>
                  <a:srgbClr val="000000"/>
                </a:solidFill>
              </a:rPr>
              <a:t>with </a:t>
            </a:r>
          </a:p>
          <a:p>
            <a:r>
              <a:rPr lang="hu-HU" sz="1600">
                <a:solidFill>
                  <a:srgbClr val="000000"/>
                </a:solidFill>
              </a:rPr>
              <a:t>    </a:t>
            </a:r>
            <a:r>
              <a:rPr lang="en-US" sz="1600">
                <a:solidFill>
                  <a:srgbClr val="000000"/>
                </a:solidFill>
              </a:rPr>
              <a:t>  </a:t>
            </a:r>
            <a:r>
              <a:rPr lang="hu-HU" sz="1600" err="1">
                <a:solidFill>
                  <a:srgbClr val="000000"/>
                </a:solidFill>
              </a:rPr>
              <a:t>its</a:t>
            </a:r>
            <a:r>
              <a:rPr lang="hu-HU" sz="1600">
                <a:solidFill>
                  <a:srgbClr val="000000"/>
                </a:solidFill>
              </a:rPr>
              <a:t> </a:t>
            </a:r>
            <a:r>
              <a:rPr lang="en-US" sz="1600">
                <a:solidFill>
                  <a:srgbClr val="000000"/>
                </a:solidFill>
              </a:rPr>
              <a:t>headquarter in Cambridge, that was </a:t>
            </a:r>
            <a:r>
              <a:rPr lang="en-US" sz="1600">
                <a:solidFill>
                  <a:srgbClr val="0070C0"/>
                </a:solidFill>
              </a:rPr>
              <a:t>acquired by Softbank </a:t>
            </a:r>
            <a:r>
              <a:rPr lang="en-US" sz="1600">
                <a:solidFill>
                  <a:srgbClr val="000000"/>
                </a:solidFill>
              </a:rPr>
              <a:t>(Japan) in 2016.</a:t>
            </a:r>
            <a:endParaRPr lang="en-US" sz="1600"/>
          </a:p>
        </p:txBody>
      </p:sp>
      <p:sp>
        <p:nvSpPr>
          <p:cNvPr id="18" name="TextBox 17"/>
          <p:cNvSpPr txBox="1"/>
          <p:nvPr/>
        </p:nvSpPr>
        <p:spPr>
          <a:xfrm>
            <a:off x="823362" y="1763815"/>
            <a:ext cx="8747884" cy="1154162"/>
          </a:xfrm>
          <a:prstGeom prst="rect">
            <a:avLst/>
          </a:prstGeom>
          <a:noFill/>
        </p:spPr>
        <p:txBody>
          <a:bodyPr wrap="square" rtlCol="0">
            <a:spAutoFit/>
          </a:bodyPr>
          <a:lstStyle/>
          <a:p>
            <a:pPr marL="285750" indent="-285750">
              <a:buFont typeface="Arial" panose="020B0604020202020204" pitchFamily="34" charset="0"/>
              <a:buChar char="•"/>
            </a:pPr>
            <a:r>
              <a:rPr lang="en-US" sz="1600" spc="-50" dirty="0">
                <a:solidFill>
                  <a:srgbClr val="0070C0"/>
                </a:solidFill>
              </a:rPr>
              <a:t>designs</a:t>
            </a:r>
            <a:r>
              <a:rPr lang="en-US" sz="1600" spc="-50" dirty="0"/>
              <a:t> low power </a:t>
            </a:r>
            <a:r>
              <a:rPr lang="en-US" sz="1600" spc="-50" dirty="0">
                <a:solidFill>
                  <a:srgbClr val="FF0000"/>
                </a:solidFill>
              </a:rPr>
              <a:t>processor components</a:t>
            </a:r>
            <a:r>
              <a:rPr lang="hu-HU" sz="1600" spc="-50" dirty="0">
                <a:solidFill>
                  <a:srgbClr val="FF0000"/>
                </a:solidFill>
              </a:rPr>
              <a:t> </a:t>
            </a:r>
            <a:r>
              <a:rPr lang="hu-HU" sz="1600" spc="-50" dirty="0" err="1"/>
              <a:t>for</a:t>
            </a:r>
            <a:r>
              <a:rPr lang="hu-HU" sz="1600" spc="-50" dirty="0"/>
              <a:t> </a:t>
            </a:r>
            <a:r>
              <a:rPr lang="hu-HU" sz="1600" spc="-50" dirty="0" err="1"/>
              <a:t>the</a:t>
            </a:r>
            <a:r>
              <a:rPr lang="hu-HU" sz="1600" spc="-50" dirty="0"/>
              <a:t> </a:t>
            </a:r>
            <a:r>
              <a:rPr lang="en-US" sz="1600" spc="-50" dirty="0">
                <a:solidFill>
                  <a:srgbClr val="0070C0"/>
                </a:solidFill>
              </a:rPr>
              <a:t>embedded</a:t>
            </a:r>
            <a:r>
              <a:rPr lang="hu-HU" sz="1600" spc="-50" dirty="0">
                <a:solidFill>
                  <a:srgbClr val="0070C0"/>
                </a:solidFill>
              </a:rPr>
              <a:t>,</a:t>
            </a:r>
            <a:r>
              <a:rPr lang="en-US" sz="1600" spc="-50" dirty="0">
                <a:solidFill>
                  <a:srgbClr val="0070C0"/>
                </a:solidFill>
              </a:rPr>
              <a:t> mobile</a:t>
            </a:r>
            <a:r>
              <a:rPr lang="hu-HU" sz="1600" spc="-50" dirty="0">
                <a:solidFill>
                  <a:srgbClr val="0070C0"/>
                </a:solidFill>
              </a:rPr>
              <a:t> and server</a:t>
            </a:r>
            <a:endParaRPr lang="en-US" sz="1600" spc="-50" dirty="0">
              <a:solidFill>
                <a:srgbClr val="0070C0"/>
              </a:solidFill>
            </a:endParaRPr>
          </a:p>
          <a:p>
            <a:r>
              <a:rPr lang="en-US" sz="1600" dirty="0">
                <a:solidFill>
                  <a:srgbClr val="0070C0"/>
                </a:solidFill>
              </a:rPr>
              <a:t>   </a:t>
            </a:r>
            <a:r>
              <a:rPr lang="hu-HU" sz="1600" dirty="0">
                <a:solidFill>
                  <a:srgbClr val="0070C0"/>
                </a:solidFill>
              </a:rPr>
              <a:t> </a:t>
            </a:r>
            <a:r>
              <a:rPr lang="en-US" sz="1600" dirty="0">
                <a:solidFill>
                  <a:srgbClr val="0070C0"/>
                </a:solidFill>
              </a:rPr>
              <a:t>  </a:t>
            </a:r>
            <a:r>
              <a:rPr lang="hu-HU" sz="1600" dirty="0">
                <a:solidFill>
                  <a:srgbClr val="0070C0"/>
                </a:solidFill>
              </a:rPr>
              <a:t>market</a:t>
            </a:r>
            <a:r>
              <a:rPr lang="en-US" sz="1600" dirty="0">
                <a:solidFill>
                  <a:srgbClr val="0070C0"/>
                </a:solidFill>
              </a:rPr>
              <a:t>,</a:t>
            </a:r>
            <a:r>
              <a:rPr lang="en-US" sz="1600" dirty="0">
                <a:solidFill>
                  <a:srgbClr val="000000"/>
                </a:solidFill>
              </a:rPr>
              <a:t> </a:t>
            </a:r>
            <a:r>
              <a:rPr lang="en-US" sz="1600" dirty="0">
                <a:solidFill>
                  <a:srgbClr val="0070C0"/>
                </a:solidFill>
              </a:rPr>
              <a:t>such as Cortex CPUs, Mali GPUs, Ethos NPUs, Memory Controllers</a:t>
            </a:r>
          </a:p>
          <a:p>
            <a:pPr>
              <a:spcAft>
                <a:spcPts val="600"/>
              </a:spcAft>
            </a:pPr>
            <a:r>
              <a:rPr lang="en-US" sz="1600" dirty="0">
                <a:solidFill>
                  <a:srgbClr val="0070C0"/>
                </a:solidFill>
              </a:rPr>
              <a:t>      (DMC), on-chip interconnects </a:t>
            </a:r>
            <a:r>
              <a:rPr lang="en-US" sz="1600" dirty="0"/>
              <a:t>etc</a:t>
            </a:r>
            <a:r>
              <a:rPr lang="en-US" sz="1600" dirty="0">
                <a:solidFill>
                  <a:srgbClr val="FF0000"/>
                </a:solidFill>
              </a:rPr>
              <a:t>.</a:t>
            </a:r>
            <a:r>
              <a:rPr lang="en-US" sz="1600" dirty="0">
                <a:solidFill>
                  <a:srgbClr val="000000"/>
                </a:solidFill>
              </a:rPr>
              <a:t> as well as</a:t>
            </a:r>
          </a:p>
          <a:p>
            <a:pPr marL="285750" indent="-285750">
              <a:buFont typeface="Arial" panose="020B0604020202020204" pitchFamily="34" charset="0"/>
              <a:buChar char="•"/>
            </a:pPr>
            <a:r>
              <a:rPr lang="en-US" sz="1600" dirty="0">
                <a:solidFill>
                  <a:srgbClr val="0070C0"/>
                </a:solidFill>
              </a:rPr>
              <a:t>develops</a:t>
            </a:r>
            <a:r>
              <a:rPr lang="en-US" sz="1600" dirty="0">
                <a:solidFill>
                  <a:srgbClr val="FF0000"/>
                </a:solidFill>
              </a:rPr>
              <a:t> </a:t>
            </a:r>
            <a:r>
              <a:rPr lang="en-US" sz="1600" dirty="0"/>
              <a:t>related</a:t>
            </a:r>
            <a:r>
              <a:rPr lang="en-US" sz="1600" dirty="0">
                <a:solidFill>
                  <a:srgbClr val="FF0000"/>
                </a:solidFill>
              </a:rPr>
              <a:t> software tools </a:t>
            </a:r>
            <a:r>
              <a:rPr lang="en-US" sz="1600" dirty="0"/>
              <a:t>(e.g. development studios etc.), </a:t>
            </a:r>
          </a:p>
        </p:txBody>
      </p:sp>
      <p:sp>
        <p:nvSpPr>
          <p:cNvPr id="19" name="TextBox 18"/>
          <p:cNvSpPr txBox="1"/>
          <p:nvPr/>
        </p:nvSpPr>
        <p:spPr>
          <a:xfrm>
            <a:off x="820455" y="2888940"/>
            <a:ext cx="7813549"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and </a:t>
            </a:r>
            <a:r>
              <a:rPr lang="en-US" sz="1600" dirty="0" err="1">
                <a:solidFill>
                  <a:srgbClr val="0070C0"/>
                </a:solidFill>
              </a:rPr>
              <a:t>licences</a:t>
            </a:r>
            <a:r>
              <a:rPr lang="en-US" sz="1600" dirty="0">
                <a:solidFill>
                  <a:srgbClr val="0070C0"/>
                </a:solidFill>
              </a:rPr>
              <a:t> </a:t>
            </a:r>
            <a:r>
              <a:rPr lang="hu-HU" sz="1600" dirty="0" err="1">
                <a:solidFill>
                  <a:srgbClr val="000000"/>
                </a:solidFill>
              </a:rPr>
              <a:t>their</a:t>
            </a:r>
            <a:r>
              <a:rPr lang="hu-HU" sz="1600" dirty="0">
                <a:solidFill>
                  <a:srgbClr val="000000"/>
                </a:solidFill>
              </a:rPr>
              <a:t> </a:t>
            </a:r>
            <a:r>
              <a:rPr lang="hu-HU" sz="1600" dirty="0">
                <a:solidFill>
                  <a:srgbClr val="FF0000"/>
                </a:solidFill>
              </a:rPr>
              <a:t>IP (</a:t>
            </a:r>
            <a:r>
              <a:rPr lang="hu-HU" sz="1600" dirty="0" err="1">
                <a:solidFill>
                  <a:srgbClr val="FF0000"/>
                </a:solidFill>
              </a:rPr>
              <a:t>Intellectual</a:t>
            </a:r>
            <a:r>
              <a:rPr lang="hu-HU" sz="1600" dirty="0">
                <a:solidFill>
                  <a:srgbClr val="FF0000"/>
                </a:solidFill>
              </a:rPr>
              <a:t> </a:t>
            </a:r>
            <a:r>
              <a:rPr lang="hu-HU" sz="1600" dirty="0" err="1">
                <a:solidFill>
                  <a:srgbClr val="FF0000"/>
                </a:solidFill>
              </a:rPr>
              <a:t>Property</a:t>
            </a:r>
            <a:r>
              <a:rPr lang="hu-HU" sz="1600" dirty="0">
                <a:solidFill>
                  <a:srgbClr val="FF0000"/>
                </a:solidFill>
              </a:rPr>
              <a:t>) </a:t>
            </a:r>
            <a:r>
              <a:rPr lang="hu-HU" sz="1600" dirty="0" err="1">
                <a:solidFill>
                  <a:srgbClr val="0070C0"/>
                </a:solidFill>
              </a:rPr>
              <a:t>including</a:t>
            </a:r>
            <a:r>
              <a:rPr lang="hu-HU" sz="1600" dirty="0">
                <a:solidFill>
                  <a:srgbClr val="0070C0"/>
                </a:solidFill>
              </a:rPr>
              <a:t> </a:t>
            </a:r>
            <a:r>
              <a:rPr lang="hu-HU" sz="1600" dirty="0" err="1">
                <a:solidFill>
                  <a:srgbClr val="0070C0"/>
                </a:solidFill>
              </a:rPr>
              <a:t>their</a:t>
            </a:r>
            <a:r>
              <a:rPr lang="hu-HU" sz="1600" dirty="0">
                <a:solidFill>
                  <a:srgbClr val="0070C0"/>
                </a:solidFill>
              </a:rPr>
              <a:t> </a:t>
            </a:r>
            <a:r>
              <a:rPr lang="en-US" sz="1600" dirty="0">
                <a:solidFill>
                  <a:srgbClr val="0070C0"/>
                </a:solidFill>
              </a:rPr>
              <a:t>Arm </a:t>
            </a:r>
            <a:r>
              <a:rPr lang="hu-HU" sz="1600" dirty="0">
                <a:solidFill>
                  <a:srgbClr val="0070C0"/>
                </a:solidFill>
              </a:rPr>
              <a:t>ISA </a:t>
            </a:r>
            <a:r>
              <a:rPr lang="en-US" sz="1600" dirty="0">
                <a:solidFill>
                  <a:srgbClr val="000000"/>
                </a:solidFill>
              </a:rPr>
              <a:t>but</a:t>
            </a:r>
          </a:p>
          <a:p>
            <a:pPr>
              <a:spcAft>
                <a:spcPts val="1200"/>
              </a:spcAft>
            </a:pPr>
            <a:r>
              <a:rPr lang="en-US" sz="1600" dirty="0">
                <a:solidFill>
                  <a:srgbClr val="000000"/>
                </a:solidFill>
              </a:rPr>
              <a:t>      </a:t>
            </a:r>
            <a:r>
              <a:rPr lang="en-US" sz="1600" dirty="0">
                <a:solidFill>
                  <a:srgbClr val="0070C0"/>
                </a:solidFill>
              </a:rPr>
              <a:t>does not fabricate </a:t>
            </a:r>
            <a:r>
              <a:rPr lang="hu-HU" sz="1600" dirty="0">
                <a:solidFill>
                  <a:srgbClr val="0070C0"/>
                </a:solidFill>
              </a:rPr>
              <a:t>s</a:t>
            </a:r>
            <a:r>
              <a:rPr lang="en-US" sz="1600" dirty="0" err="1">
                <a:solidFill>
                  <a:srgbClr val="0070C0"/>
                </a:solidFill>
              </a:rPr>
              <a:t>emiconductors</a:t>
            </a:r>
            <a:r>
              <a:rPr lang="en-US" sz="1600" dirty="0">
                <a:solidFill>
                  <a:srgbClr val="000000"/>
                </a:solidFill>
              </a:rPr>
              <a:t>.</a:t>
            </a:r>
            <a:endParaRPr lang="en-US" sz="1600" dirty="0"/>
          </a:p>
        </p:txBody>
      </p:sp>
      <p:sp>
        <p:nvSpPr>
          <p:cNvPr id="2" name="TextBox 1"/>
          <p:cNvSpPr txBox="1"/>
          <p:nvPr/>
        </p:nvSpPr>
        <p:spPr>
          <a:xfrm>
            <a:off x="807837" y="3645024"/>
            <a:ext cx="8660707" cy="1077218"/>
          </a:xfrm>
          <a:prstGeom prst="rect">
            <a:avLst/>
          </a:prstGeom>
          <a:noFill/>
        </p:spPr>
        <p:txBody>
          <a:bodyPr wrap="square" rtlCol="0">
            <a:spAutoFit/>
          </a:bodyPr>
          <a:lstStyle/>
          <a:p>
            <a:pPr marL="285750" indent="-285750">
              <a:buFont typeface="Arial" panose="020B0604020202020204" pitchFamily="34" charset="0"/>
              <a:buChar char="•"/>
            </a:pPr>
            <a:r>
              <a:rPr lang="en-US" sz="1600" spc="-30" dirty="0"/>
              <a:t>Here we note that ARM announced in </a:t>
            </a:r>
            <a:r>
              <a:rPr lang="en-US" sz="1600" spc="-30" dirty="0">
                <a:solidFill>
                  <a:srgbClr val="0070C0"/>
                </a:solidFill>
              </a:rPr>
              <a:t>2018</a:t>
            </a:r>
            <a:r>
              <a:rPr lang="en-US" sz="1600" spc="-30" dirty="0"/>
              <a:t> a </a:t>
            </a:r>
            <a:r>
              <a:rPr lang="en-US" sz="1600" spc="-30" dirty="0">
                <a:solidFill>
                  <a:srgbClr val="0070C0"/>
                </a:solidFill>
              </a:rPr>
              <a:t>new CPU family branding </a:t>
            </a:r>
            <a:r>
              <a:rPr lang="en-US" sz="1600" spc="-30" dirty="0"/>
              <a:t>as well</a:t>
            </a:r>
            <a:r>
              <a:rPr lang="en-US" sz="1600" spc="-30" dirty="0">
                <a:solidFill>
                  <a:srgbClr val="0070C0"/>
                </a:solidFill>
              </a:rPr>
              <a:t>,</a:t>
            </a:r>
            <a:r>
              <a:rPr lang="en-US" sz="1600" spc="-30" dirty="0"/>
              <a:t> </a:t>
            </a:r>
          </a:p>
          <a:p>
            <a:r>
              <a:rPr lang="en-US" sz="1600" dirty="0"/>
              <a:t>      called </a:t>
            </a:r>
            <a:r>
              <a:rPr lang="en-US" sz="1600" dirty="0" err="1">
                <a:solidFill>
                  <a:srgbClr val="FF0000"/>
                </a:solidFill>
              </a:rPr>
              <a:t>Neoverse</a:t>
            </a:r>
            <a:r>
              <a:rPr lang="en-US" sz="1600" dirty="0">
                <a:solidFill>
                  <a:srgbClr val="FF0000"/>
                </a:solidFill>
              </a:rPr>
              <a:t> </a:t>
            </a:r>
            <a:r>
              <a:rPr lang="en-US" sz="1600" dirty="0"/>
              <a:t>for processors and platforms, aiming at </a:t>
            </a:r>
            <a:r>
              <a:rPr lang="en-US" sz="1600" dirty="0">
                <a:solidFill>
                  <a:srgbClr val="0070C0"/>
                </a:solidFill>
              </a:rPr>
              <a:t>information </a:t>
            </a:r>
          </a:p>
          <a:p>
            <a:r>
              <a:rPr lang="en-US" sz="1600" dirty="0">
                <a:solidFill>
                  <a:srgbClr val="0070C0"/>
                </a:solidFill>
              </a:rPr>
              <a:t>      infrastructures </a:t>
            </a:r>
            <a:r>
              <a:rPr lang="en-US" sz="1600" dirty="0"/>
              <a:t>(datacenters, routers, switches etc.), not discussed in this</a:t>
            </a:r>
          </a:p>
          <a:p>
            <a:r>
              <a:rPr lang="en-US" sz="1600" dirty="0"/>
              <a:t>      Lecture.</a:t>
            </a:r>
          </a:p>
        </p:txBody>
      </p:sp>
    </p:spTree>
    <p:extLst>
      <p:ext uri="{BB962C8B-B14F-4D97-AF65-F5344CB8AC3E}">
        <p14:creationId xmlns:p14="http://schemas.microsoft.com/office/powerpoint/2010/main" val="5303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 calcmode="lin" valueType="num">
                                      <p:cBhvr additive="base">
                                        <p:cTn id="2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 calcmode="lin" valueType="num">
                                      <p:cBhvr additive="base">
                                        <p:cTn id="3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3" end="3"/>
                                            </p:txEl>
                                          </p:spTgt>
                                        </p:tgtEl>
                                        <p:attrNameLst>
                                          <p:attrName>style.visibility</p:attrName>
                                        </p:attrNameLst>
                                      </p:cBhvr>
                                      <p:to>
                                        <p:strVal val="visible"/>
                                      </p:to>
                                    </p:set>
                                    <p:anim calcmode="lin" valueType="num">
                                      <p:cBhvr additive="base">
                                        <p:cTn id="43"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 calcmode="lin" valueType="num">
                                      <p:cBhvr additive="base">
                                        <p:cTn id="4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 calcmode="lin" valueType="num">
                                      <p:cBhvr additive="base">
                                        <p:cTn id="5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 calcmode="lin" valueType="num">
                                      <p:cBhvr additive="base">
                                        <p:cTn id="6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 calcmode="lin" valueType="num">
                                      <p:cBhvr additive="base">
                                        <p:cTn id="6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 calcmode="lin" valueType="num">
                                      <p:cBhvr additive="base">
                                        <p:cTn id="7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 calcmode="lin" valueType="num">
                                      <p:cBhvr additive="base">
                                        <p:cTn id="7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(24)</a:t>
            </a:r>
            <a:endParaRPr lang="en-US" sz="1700" dirty="0"/>
          </a:p>
        </p:txBody>
      </p:sp>
      <p:sp>
        <p:nvSpPr>
          <p:cNvPr id="5" name="Text Box 7"/>
          <p:cNvSpPr txBox="1">
            <a:spLocks noChangeArrowheads="1"/>
          </p:cNvSpPr>
          <p:nvPr/>
        </p:nvSpPr>
        <p:spPr bwMode="auto">
          <a:xfrm>
            <a:off x="1403678" y="1814118"/>
            <a:ext cx="19911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defRPr/>
            </a:pPr>
            <a:r>
              <a:rPr lang="en-US" altLang="en-US" sz="1300" b="1" dirty="0">
                <a:solidFill>
                  <a:srgbClr val="000000"/>
                </a:solidFill>
              </a:rPr>
              <a:t>SSE SIMD extensions</a:t>
            </a:r>
          </a:p>
        </p:txBody>
      </p:sp>
      <p:sp>
        <p:nvSpPr>
          <p:cNvPr id="6" name="Text Box 16"/>
          <p:cNvSpPr txBox="1">
            <a:spLocks noChangeArrowheads="1"/>
          </p:cNvSpPr>
          <p:nvPr/>
        </p:nvSpPr>
        <p:spPr bwMode="auto">
          <a:xfrm>
            <a:off x="2894368" y="1032552"/>
            <a:ext cx="34788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defRPr/>
            </a:pPr>
            <a:r>
              <a:rPr lang="en-US" altLang="en-US" sz="1300" b="1" dirty="0">
                <a:solidFill>
                  <a:srgbClr val="000000"/>
                </a:solidFill>
              </a:rPr>
              <a:t>SIMD extensions of Intel’s x86 ISA</a:t>
            </a:r>
          </a:p>
        </p:txBody>
      </p:sp>
      <p:sp>
        <p:nvSpPr>
          <p:cNvPr id="7" name="Line 17"/>
          <p:cNvSpPr>
            <a:spLocks noChangeShapeType="1"/>
          </p:cNvSpPr>
          <p:nvPr/>
        </p:nvSpPr>
        <p:spPr bwMode="auto">
          <a:xfrm flipV="1">
            <a:off x="944156" y="1601067"/>
            <a:ext cx="741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a:defRPr/>
            </a:pPr>
            <a:endParaRPr lang="en-US" sz="1300">
              <a:solidFill>
                <a:srgbClr val="000000"/>
              </a:solidFill>
              <a:latin typeface="Verdana"/>
            </a:endParaRPr>
          </a:p>
        </p:txBody>
      </p:sp>
      <p:sp>
        <p:nvSpPr>
          <p:cNvPr id="8" name="Line 22"/>
          <p:cNvSpPr>
            <a:spLocks noChangeShapeType="1"/>
          </p:cNvSpPr>
          <p:nvPr/>
        </p:nvSpPr>
        <p:spPr bwMode="auto">
          <a:xfrm>
            <a:off x="4627929" y="1352088"/>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a:defRPr/>
            </a:pPr>
            <a:endParaRPr lang="en-US" sz="1300">
              <a:solidFill>
                <a:srgbClr val="000000"/>
              </a:solidFill>
              <a:latin typeface="Verdana"/>
            </a:endParaRPr>
          </a:p>
        </p:txBody>
      </p:sp>
      <p:sp>
        <p:nvSpPr>
          <p:cNvPr id="9" name="Line 25"/>
          <p:cNvSpPr>
            <a:spLocks noChangeShapeType="1"/>
          </p:cNvSpPr>
          <p:nvPr/>
        </p:nvSpPr>
        <p:spPr bwMode="auto">
          <a:xfrm>
            <a:off x="2399063" y="159055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a:defRPr/>
            </a:pPr>
            <a:endParaRPr lang="en-US" sz="1300">
              <a:solidFill>
                <a:srgbClr val="000000"/>
              </a:solidFill>
              <a:latin typeface="Verdana"/>
            </a:endParaRPr>
          </a:p>
        </p:txBody>
      </p:sp>
      <p:sp>
        <p:nvSpPr>
          <p:cNvPr id="10" name="Text Box 7"/>
          <p:cNvSpPr txBox="1">
            <a:spLocks noChangeArrowheads="1"/>
          </p:cNvSpPr>
          <p:nvPr/>
        </p:nvSpPr>
        <p:spPr bwMode="auto">
          <a:xfrm>
            <a:off x="7366187" y="1812527"/>
            <a:ext cx="19354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defRPr/>
            </a:pPr>
            <a:r>
              <a:rPr lang="en-US" altLang="en-US" sz="1300" b="1" dirty="0">
                <a:solidFill>
                  <a:srgbClr val="000000"/>
                </a:solidFill>
              </a:rPr>
              <a:t>AVX-512</a:t>
            </a:r>
          </a:p>
          <a:p>
            <a:pPr algn="ctr">
              <a:spcBef>
                <a:spcPct val="0"/>
              </a:spcBef>
              <a:buClrTx/>
              <a:buSzTx/>
              <a:buFontTx/>
              <a:buNone/>
              <a:defRPr/>
            </a:pPr>
            <a:r>
              <a:rPr lang="en-US" altLang="en-US" sz="1300" b="1" dirty="0">
                <a:solidFill>
                  <a:srgbClr val="000000"/>
                </a:solidFill>
              </a:rPr>
              <a:t>SIMD</a:t>
            </a:r>
            <a:r>
              <a:rPr lang="hu-HU" altLang="en-US" sz="1300" b="1" dirty="0">
                <a:solidFill>
                  <a:srgbClr val="000000"/>
                </a:solidFill>
              </a:rPr>
              <a:t> extension</a:t>
            </a:r>
          </a:p>
        </p:txBody>
      </p:sp>
      <p:sp>
        <p:nvSpPr>
          <p:cNvPr id="11" name="Oval 13"/>
          <p:cNvSpPr>
            <a:spLocks noChangeArrowheads="1"/>
          </p:cNvSpPr>
          <p:nvPr/>
        </p:nvSpPr>
        <p:spPr bwMode="auto">
          <a:xfrm>
            <a:off x="8317476" y="177731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defRPr/>
            </a:pPr>
            <a:endParaRPr lang="hu-HU" altLang="en-US" sz="1300">
              <a:solidFill>
                <a:srgbClr val="000000"/>
              </a:solidFill>
            </a:endParaRPr>
          </a:p>
        </p:txBody>
      </p:sp>
      <p:sp>
        <p:nvSpPr>
          <p:cNvPr id="12" name="Line 25"/>
          <p:cNvSpPr>
            <a:spLocks noChangeShapeType="1"/>
          </p:cNvSpPr>
          <p:nvPr/>
        </p:nvSpPr>
        <p:spPr bwMode="auto">
          <a:xfrm>
            <a:off x="8352084" y="160589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a:defRPr/>
            </a:pPr>
            <a:endParaRPr lang="en-US" sz="1300">
              <a:solidFill>
                <a:srgbClr val="000000"/>
              </a:solidFill>
              <a:latin typeface="Verdana"/>
            </a:endParaRPr>
          </a:p>
        </p:txBody>
      </p:sp>
      <p:sp>
        <p:nvSpPr>
          <p:cNvPr id="13" name="Oval 13"/>
          <p:cNvSpPr>
            <a:spLocks noChangeArrowheads="1"/>
          </p:cNvSpPr>
          <p:nvPr/>
        </p:nvSpPr>
        <p:spPr bwMode="auto">
          <a:xfrm>
            <a:off x="2362661" y="174291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defRPr/>
            </a:pPr>
            <a:endParaRPr lang="hu-HU" altLang="en-US" sz="1300">
              <a:solidFill>
                <a:srgbClr val="000000"/>
              </a:solidFill>
            </a:endParaRPr>
          </a:p>
        </p:txBody>
      </p:sp>
      <p:sp>
        <p:nvSpPr>
          <p:cNvPr id="14" name="Text Box 7"/>
          <p:cNvSpPr txBox="1">
            <a:spLocks noChangeArrowheads="1"/>
          </p:cNvSpPr>
          <p:nvPr/>
        </p:nvSpPr>
        <p:spPr bwMode="auto">
          <a:xfrm>
            <a:off x="5952132" y="1814493"/>
            <a:ext cx="18452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defRPr/>
            </a:pPr>
            <a:r>
              <a:rPr lang="en-US" altLang="en-US" sz="1300" b="1" dirty="0">
                <a:solidFill>
                  <a:srgbClr val="000000"/>
                </a:solidFill>
              </a:rPr>
              <a:t>AVX2 SIMD </a:t>
            </a:r>
            <a:r>
              <a:rPr lang="hu-HU" altLang="en-US" sz="1300" b="1" dirty="0" err="1">
                <a:solidFill>
                  <a:srgbClr val="000000"/>
                </a:solidFill>
              </a:rPr>
              <a:t>extension</a:t>
            </a:r>
            <a:r>
              <a:rPr lang="hu-HU" altLang="en-US" sz="1300" b="1" dirty="0">
                <a:solidFill>
                  <a:srgbClr val="000000"/>
                </a:solidFill>
              </a:rPr>
              <a:t> </a:t>
            </a:r>
            <a:endParaRPr lang="en-US" altLang="en-US" sz="1300" b="1" dirty="0">
              <a:solidFill>
                <a:srgbClr val="000000"/>
              </a:solidFill>
            </a:endParaRPr>
          </a:p>
        </p:txBody>
      </p:sp>
      <p:sp>
        <p:nvSpPr>
          <p:cNvPr id="15" name="Oval 13"/>
          <p:cNvSpPr>
            <a:spLocks noChangeArrowheads="1"/>
          </p:cNvSpPr>
          <p:nvPr/>
        </p:nvSpPr>
        <p:spPr bwMode="auto">
          <a:xfrm>
            <a:off x="6827397" y="177710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defRPr/>
            </a:pPr>
            <a:endParaRPr lang="hu-HU" altLang="en-US" sz="1300">
              <a:solidFill>
                <a:srgbClr val="000000"/>
              </a:solidFill>
            </a:endParaRPr>
          </a:p>
        </p:txBody>
      </p:sp>
      <p:sp>
        <p:nvSpPr>
          <p:cNvPr id="16" name="Line 25"/>
          <p:cNvSpPr>
            <a:spLocks noChangeShapeType="1"/>
          </p:cNvSpPr>
          <p:nvPr/>
        </p:nvSpPr>
        <p:spPr bwMode="auto">
          <a:xfrm>
            <a:off x="6862005" y="160015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a:defRPr/>
            </a:pPr>
            <a:endParaRPr lang="en-US" sz="1300">
              <a:solidFill>
                <a:srgbClr val="000000"/>
              </a:solidFill>
              <a:latin typeface="Verdana"/>
            </a:endParaRPr>
          </a:p>
        </p:txBody>
      </p:sp>
      <p:sp>
        <p:nvSpPr>
          <p:cNvPr id="17" name="TextBox 16"/>
          <p:cNvSpPr txBox="1"/>
          <p:nvPr/>
        </p:nvSpPr>
        <p:spPr>
          <a:xfrm>
            <a:off x="1982028" y="2427398"/>
            <a:ext cx="894797" cy="492443"/>
          </a:xfrm>
          <a:prstGeom prst="rect">
            <a:avLst/>
          </a:prstGeom>
          <a:noFill/>
        </p:spPr>
        <p:txBody>
          <a:bodyPr wrap="none" rtlCol="0">
            <a:spAutoFit/>
          </a:bodyPr>
          <a:lstStyle/>
          <a:p>
            <a:pPr algn="ctr" defTabSz="457200" fontAlgn="base"/>
            <a:r>
              <a:rPr lang="en-US" sz="1300" dirty="0">
                <a:solidFill>
                  <a:srgbClr val="000000"/>
                </a:solidFill>
                <a:latin typeface="Verdana"/>
              </a:rPr>
              <a:t>128-bit</a:t>
            </a:r>
          </a:p>
          <a:p>
            <a:pPr algn="ctr" defTabSz="457200" fontAlgn="base"/>
            <a:r>
              <a:rPr lang="en-US" sz="1300" dirty="0">
                <a:solidFill>
                  <a:srgbClr val="000000"/>
                </a:solidFill>
                <a:latin typeface="Verdana"/>
              </a:rPr>
              <a:t>FP SIMD</a:t>
            </a:r>
          </a:p>
        </p:txBody>
      </p:sp>
      <p:sp>
        <p:nvSpPr>
          <p:cNvPr id="18" name="TextBox 17"/>
          <p:cNvSpPr txBox="1"/>
          <p:nvPr/>
        </p:nvSpPr>
        <p:spPr>
          <a:xfrm>
            <a:off x="6271778" y="2424212"/>
            <a:ext cx="1180131" cy="492443"/>
          </a:xfrm>
          <a:prstGeom prst="rect">
            <a:avLst/>
          </a:prstGeom>
          <a:noFill/>
        </p:spPr>
        <p:txBody>
          <a:bodyPr wrap="none" rtlCol="0">
            <a:spAutoFit/>
          </a:bodyPr>
          <a:lstStyle/>
          <a:p>
            <a:pPr algn="ctr" defTabSz="457200" fontAlgn="base"/>
            <a:r>
              <a:rPr lang="en-US" sz="1300" dirty="0">
                <a:solidFill>
                  <a:srgbClr val="000000"/>
                </a:solidFill>
                <a:latin typeface="Verdana"/>
              </a:rPr>
              <a:t>256-bit</a:t>
            </a:r>
          </a:p>
          <a:p>
            <a:pPr algn="ctr" defTabSz="457200" fontAlgn="base"/>
            <a:r>
              <a:rPr lang="en-US" sz="1300" dirty="0">
                <a:solidFill>
                  <a:srgbClr val="000000"/>
                </a:solidFill>
                <a:latin typeface="Verdana"/>
              </a:rPr>
              <a:t>FX/FP SIMD</a:t>
            </a:r>
          </a:p>
        </p:txBody>
      </p:sp>
      <p:sp>
        <p:nvSpPr>
          <p:cNvPr id="19" name="TextBox 18"/>
          <p:cNvSpPr txBox="1"/>
          <p:nvPr/>
        </p:nvSpPr>
        <p:spPr>
          <a:xfrm>
            <a:off x="7673549" y="2427027"/>
            <a:ext cx="1180131" cy="492443"/>
          </a:xfrm>
          <a:prstGeom prst="rect">
            <a:avLst/>
          </a:prstGeom>
          <a:noFill/>
        </p:spPr>
        <p:txBody>
          <a:bodyPr wrap="none" rtlCol="0">
            <a:spAutoFit/>
          </a:bodyPr>
          <a:lstStyle/>
          <a:p>
            <a:pPr algn="ctr" defTabSz="457200" fontAlgn="base"/>
            <a:r>
              <a:rPr lang="en-US" sz="1300" dirty="0">
                <a:solidFill>
                  <a:srgbClr val="000000"/>
                </a:solidFill>
                <a:latin typeface="Verdana"/>
              </a:rPr>
              <a:t>512-bit</a:t>
            </a:r>
          </a:p>
          <a:p>
            <a:pPr algn="ctr" defTabSz="457200" fontAlgn="base"/>
            <a:r>
              <a:rPr lang="en-US" sz="1300" dirty="0">
                <a:solidFill>
                  <a:srgbClr val="000000"/>
                </a:solidFill>
                <a:latin typeface="Verdana"/>
              </a:rPr>
              <a:t>FX/FP SIMD</a:t>
            </a:r>
          </a:p>
        </p:txBody>
      </p:sp>
      <p:sp>
        <p:nvSpPr>
          <p:cNvPr id="20" name="Text Box 7"/>
          <p:cNvSpPr txBox="1">
            <a:spLocks noChangeArrowheads="1"/>
          </p:cNvSpPr>
          <p:nvPr/>
        </p:nvSpPr>
        <p:spPr bwMode="auto">
          <a:xfrm>
            <a:off x="51451" y="1812514"/>
            <a:ext cx="17886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defRPr/>
            </a:pPr>
            <a:r>
              <a:rPr lang="en-US" altLang="en-US" sz="1300" b="1" dirty="0">
                <a:solidFill>
                  <a:srgbClr val="000000"/>
                </a:solidFill>
              </a:rPr>
              <a:t>MMX SIMD</a:t>
            </a:r>
          </a:p>
          <a:p>
            <a:pPr algn="ctr">
              <a:spcBef>
                <a:spcPct val="0"/>
              </a:spcBef>
              <a:buClrTx/>
              <a:buSzTx/>
              <a:buFontTx/>
              <a:buNone/>
              <a:defRPr/>
            </a:pPr>
            <a:r>
              <a:rPr lang="en-US" altLang="en-US" sz="1300" b="1" dirty="0">
                <a:solidFill>
                  <a:srgbClr val="000000"/>
                </a:solidFill>
              </a:rPr>
              <a:t>extensions</a:t>
            </a:r>
          </a:p>
        </p:txBody>
      </p:sp>
      <p:sp>
        <p:nvSpPr>
          <p:cNvPr id="21" name="Line 25"/>
          <p:cNvSpPr>
            <a:spLocks noChangeShapeType="1"/>
          </p:cNvSpPr>
          <p:nvPr/>
        </p:nvSpPr>
        <p:spPr bwMode="auto">
          <a:xfrm>
            <a:off x="932645" y="159946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a:defRPr/>
            </a:pPr>
            <a:endParaRPr lang="en-US" sz="1300">
              <a:solidFill>
                <a:srgbClr val="000000"/>
              </a:solidFill>
              <a:latin typeface="Verdana"/>
            </a:endParaRPr>
          </a:p>
        </p:txBody>
      </p:sp>
      <p:sp>
        <p:nvSpPr>
          <p:cNvPr id="22" name="Oval 13"/>
          <p:cNvSpPr>
            <a:spLocks noChangeArrowheads="1"/>
          </p:cNvSpPr>
          <p:nvPr/>
        </p:nvSpPr>
        <p:spPr bwMode="auto">
          <a:xfrm>
            <a:off x="891826" y="175181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defRPr/>
            </a:pPr>
            <a:endParaRPr lang="hu-HU" altLang="en-US" sz="1300">
              <a:solidFill>
                <a:srgbClr val="000000"/>
              </a:solidFill>
            </a:endParaRPr>
          </a:p>
        </p:txBody>
      </p:sp>
      <p:sp>
        <p:nvSpPr>
          <p:cNvPr id="23" name="TextBox 22"/>
          <p:cNvSpPr txBox="1"/>
          <p:nvPr/>
        </p:nvSpPr>
        <p:spPr>
          <a:xfrm>
            <a:off x="494590" y="2425794"/>
            <a:ext cx="966931" cy="492443"/>
          </a:xfrm>
          <a:prstGeom prst="rect">
            <a:avLst/>
          </a:prstGeom>
          <a:noFill/>
        </p:spPr>
        <p:txBody>
          <a:bodyPr wrap="none" rtlCol="0">
            <a:spAutoFit/>
          </a:bodyPr>
          <a:lstStyle/>
          <a:p>
            <a:pPr algn="ctr" defTabSz="457200" fontAlgn="base"/>
            <a:r>
              <a:rPr lang="en-US" sz="1300" dirty="0">
                <a:solidFill>
                  <a:srgbClr val="000000"/>
                </a:solidFill>
                <a:latin typeface="Verdana"/>
              </a:rPr>
              <a:t>64-bit</a:t>
            </a:r>
          </a:p>
          <a:p>
            <a:pPr algn="ctr" defTabSz="457200" fontAlgn="base"/>
            <a:r>
              <a:rPr lang="en-US" sz="1300" dirty="0">
                <a:solidFill>
                  <a:srgbClr val="000000"/>
                </a:solidFill>
                <a:latin typeface="Verdana"/>
              </a:rPr>
              <a:t> FX SIMD</a:t>
            </a:r>
          </a:p>
        </p:txBody>
      </p:sp>
      <p:sp>
        <p:nvSpPr>
          <p:cNvPr id="24" name="TextBox 23"/>
          <p:cNvSpPr txBox="1"/>
          <p:nvPr/>
        </p:nvSpPr>
        <p:spPr>
          <a:xfrm>
            <a:off x="216856" y="3436641"/>
            <a:ext cx="1488677" cy="492443"/>
          </a:xfrm>
          <a:prstGeom prst="rect">
            <a:avLst/>
          </a:prstGeom>
          <a:noFill/>
        </p:spPr>
        <p:txBody>
          <a:bodyPr wrap="none" rtlCol="0">
            <a:spAutoFit/>
          </a:bodyPr>
          <a:lstStyle/>
          <a:p>
            <a:pPr algn="ctr" defTabSz="457200" fontAlgn="base"/>
            <a:r>
              <a:rPr lang="en-US" sz="1300" i="1" dirty="0">
                <a:solidFill>
                  <a:srgbClr val="000000"/>
                </a:solidFill>
                <a:latin typeface="Verdana"/>
              </a:rPr>
              <a:t>(Pentium-MMX)</a:t>
            </a:r>
          </a:p>
          <a:p>
            <a:pPr algn="ctr" defTabSz="457200" fontAlgn="base"/>
            <a:r>
              <a:rPr lang="en-US" sz="1300" i="1" dirty="0">
                <a:solidFill>
                  <a:srgbClr val="000000"/>
                </a:solidFill>
                <a:latin typeface="Verdana"/>
              </a:rPr>
              <a:t>(1997)</a:t>
            </a:r>
          </a:p>
        </p:txBody>
      </p:sp>
      <p:sp>
        <p:nvSpPr>
          <p:cNvPr id="25" name="TextBox 24"/>
          <p:cNvSpPr txBox="1"/>
          <p:nvPr/>
        </p:nvSpPr>
        <p:spPr>
          <a:xfrm>
            <a:off x="1778648" y="3436778"/>
            <a:ext cx="1288301" cy="492443"/>
          </a:xfrm>
          <a:prstGeom prst="rect">
            <a:avLst/>
          </a:prstGeom>
          <a:noFill/>
        </p:spPr>
        <p:txBody>
          <a:bodyPr wrap="none" rtlCol="0">
            <a:spAutoFit/>
          </a:bodyPr>
          <a:lstStyle/>
          <a:p>
            <a:pPr algn="ctr" defTabSz="457200" fontAlgn="base"/>
            <a:r>
              <a:rPr lang="en-US" sz="1300" i="1" dirty="0">
                <a:solidFill>
                  <a:srgbClr val="000000"/>
                </a:solidFill>
                <a:latin typeface="Verdana"/>
              </a:rPr>
              <a:t>(Pentium III)</a:t>
            </a:r>
          </a:p>
          <a:p>
            <a:pPr algn="ctr" defTabSz="457200" fontAlgn="base"/>
            <a:r>
              <a:rPr lang="en-US" sz="1300" i="1" dirty="0">
                <a:solidFill>
                  <a:srgbClr val="000000"/>
                </a:solidFill>
                <a:latin typeface="Verdana"/>
              </a:rPr>
              <a:t>(1999)</a:t>
            </a:r>
          </a:p>
        </p:txBody>
      </p:sp>
      <p:sp>
        <p:nvSpPr>
          <p:cNvPr id="26" name="TextBox 25"/>
          <p:cNvSpPr txBox="1"/>
          <p:nvPr/>
        </p:nvSpPr>
        <p:spPr>
          <a:xfrm>
            <a:off x="6388500" y="3435067"/>
            <a:ext cx="899605" cy="492443"/>
          </a:xfrm>
          <a:prstGeom prst="rect">
            <a:avLst/>
          </a:prstGeom>
          <a:noFill/>
        </p:spPr>
        <p:txBody>
          <a:bodyPr wrap="none" rtlCol="0">
            <a:spAutoFit/>
          </a:bodyPr>
          <a:lstStyle/>
          <a:p>
            <a:pPr algn="ctr" defTabSz="457200" fontAlgn="base"/>
            <a:r>
              <a:rPr lang="en-US" sz="1300" i="1" dirty="0">
                <a:solidFill>
                  <a:srgbClr val="000000"/>
                </a:solidFill>
                <a:latin typeface="Verdana"/>
              </a:rPr>
              <a:t>(</a:t>
            </a:r>
            <a:r>
              <a:rPr lang="en-US" sz="1300" i="1" dirty="0" err="1">
                <a:solidFill>
                  <a:srgbClr val="000000"/>
                </a:solidFill>
                <a:latin typeface="Verdana"/>
              </a:rPr>
              <a:t>Haswell</a:t>
            </a:r>
            <a:endParaRPr lang="en-US" sz="1300" i="1" dirty="0">
              <a:solidFill>
                <a:srgbClr val="000000"/>
              </a:solidFill>
              <a:latin typeface="Verdana"/>
            </a:endParaRPr>
          </a:p>
          <a:p>
            <a:pPr algn="ctr" defTabSz="457200" fontAlgn="base"/>
            <a:r>
              <a:rPr lang="en-US" sz="1300" i="1" dirty="0">
                <a:solidFill>
                  <a:srgbClr val="000000"/>
                </a:solidFill>
                <a:latin typeface="Verdana"/>
              </a:rPr>
              <a:t>(2011)</a:t>
            </a:r>
          </a:p>
        </p:txBody>
      </p:sp>
      <p:sp>
        <p:nvSpPr>
          <p:cNvPr id="27" name="TextBox 26"/>
          <p:cNvSpPr txBox="1"/>
          <p:nvPr/>
        </p:nvSpPr>
        <p:spPr>
          <a:xfrm>
            <a:off x="7599217" y="3436709"/>
            <a:ext cx="1418978" cy="492443"/>
          </a:xfrm>
          <a:prstGeom prst="rect">
            <a:avLst/>
          </a:prstGeom>
          <a:noFill/>
        </p:spPr>
        <p:txBody>
          <a:bodyPr wrap="none" rtlCol="0">
            <a:spAutoFit/>
          </a:bodyPr>
          <a:lstStyle/>
          <a:p>
            <a:pPr algn="ctr" defTabSz="457200" fontAlgn="base"/>
            <a:r>
              <a:rPr lang="en-US" sz="1300" i="1" dirty="0">
                <a:solidFill>
                  <a:srgbClr val="000000"/>
                </a:solidFill>
                <a:latin typeface="Verdana"/>
              </a:rPr>
              <a:t>(Cannon Lake)</a:t>
            </a:r>
          </a:p>
          <a:p>
            <a:pPr algn="ctr" defTabSz="457200" fontAlgn="base"/>
            <a:r>
              <a:rPr lang="en-US" sz="1300" i="1" dirty="0">
                <a:solidFill>
                  <a:srgbClr val="000000"/>
                </a:solidFill>
                <a:latin typeface="Verdana"/>
              </a:rPr>
              <a:t>(2018)</a:t>
            </a:r>
          </a:p>
        </p:txBody>
      </p:sp>
      <p:sp>
        <p:nvSpPr>
          <p:cNvPr id="28" name="TextBox 27"/>
          <p:cNvSpPr txBox="1"/>
          <p:nvPr/>
        </p:nvSpPr>
        <p:spPr>
          <a:xfrm>
            <a:off x="1663" y="2947369"/>
            <a:ext cx="1309974" cy="492443"/>
          </a:xfrm>
          <a:prstGeom prst="rect">
            <a:avLst/>
          </a:prstGeom>
          <a:noFill/>
        </p:spPr>
        <p:txBody>
          <a:bodyPr wrap="none" rtlCol="0">
            <a:spAutoFit/>
          </a:bodyPr>
          <a:lstStyle/>
          <a:p>
            <a:pPr defTabSz="457200" fontAlgn="base"/>
            <a:r>
              <a:rPr lang="en-US" sz="1300" i="1" dirty="0">
                <a:solidFill>
                  <a:srgbClr val="000000"/>
                </a:solidFill>
                <a:latin typeface="Verdana"/>
              </a:rPr>
              <a:t>Introduced in</a:t>
            </a:r>
          </a:p>
          <a:p>
            <a:pPr defTabSz="457200" fontAlgn="base"/>
            <a:r>
              <a:rPr lang="en-US" sz="1300" i="1" dirty="0">
                <a:solidFill>
                  <a:srgbClr val="000000"/>
                </a:solidFill>
                <a:latin typeface="Verdana"/>
              </a:rPr>
              <a:t> DTs/laptops</a:t>
            </a:r>
          </a:p>
        </p:txBody>
      </p:sp>
      <p:sp>
        <p:nvSpPr>
          <p:cNvPr id="35" name="Text Box 7"/>
          <p:cNvSpPr txBox="1">
            <a:spLocks noChangeArrowheads="1"/>
          </p:cNvSpPr>
          <p:nvPr/>
        </p:nvSpPr>
        <p:spPr bwMode="auto">
          <a:xfrm>
            <a:off x="4793484" y="1812193"/>
            <a:ext cx="140672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defRPr/>
            </a:pPr>
            <a:r>
              <a:rPr lang="en-US" altLang="en-US" sz="1300" b="1" dirty="0">
                <a:solidFill>
                  <a:srgbClr val="000000"/>
                </a:solidFill>
              </a:rPr>
              <a:t>AVX SIMD </a:t>
            </a:r>
            <a:r>
              <a:rPr lang="hu-HU" altLang="en-US" sz="1300" b="1" dirty="0" err="1">
                <a:solidFill>
                  <a:srgbClr val="000000"/>
                </a:solidFill>
              </a:rPr>
              <a:t>extension</a:t>
            </a:r>
            <a:r>
              <a:rPr lang="hu-HU" altLang="en-US" sz="1300" b="1" dirty="0">
                <a:solidFill>
                  <a:srgbClr val="000000"/>
                </a:solidFill>
              </a:rPr>
              <a:t> </a:t>
            </a:r>
            <a:endParaRPr lang="en-US" altLang="en-US" sz="1300" b="1" dirty="0">
              <a:solidFill>
                <a:srgbClr val="000000"/>
              </a:solidFill>
            </a:endParaRPr>
          </a:p>
        </p:txBody>
      </p:sp>
      <p:sp>
        <p:nvSpPr>
          <p:cNvPr id="36" name="Oval 13"/>
          <p:cNvSpPr>
            <a:spLocks noChangeArrowheads="1"/>
          </p:cNvSpPr>
          <p:nvPr/>
        </p:nvSpPr>
        <p:spPr bwMode="auto">
          <a:xfrm>
            <a:off x="5465962" y="178236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defRPr/>
            </a:pPr>
            <a:endParaRPr lang="hu-HU" altLang="en-US" sz="1300">
              <a:solidFill>
                <a:srgbClr val="000000"/>
              </a:solidFill>
            </a:endParaRPr>
          </a:p>
        </p:txBody>
      </p:sp>
      <p:sp>
        <p:nvSpPr>
          <p:cNvPr id="37" name="Line 25"/>
          <p:cNvSpPr>
            <a:spLocks noChangeShapeType="1"/>
          </p:cNvSpPr>
          <p:nvPr/>
        </p:nvSpPr>
        <p:spPr bwMode="auto">
          <a:xfrm>
            <a:off x="5500570" y="160540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a:defRPr/>
            </a:pPr>
            <a:endParaRPr lang="en-US" sz="1300">
              <a:solidFill>
                <a:srgbClr val="000000"/>
              </a:solidFill>
              <a:latin typeface="Verdana"/>
            </a:endParaRPr>
          </a:p>
        </p:txBody>
      </p:sp>
      <p:sp>
        <p:nvSpPr>
          <p:cNvPr id="38" name="TextBox 37"/>
          <p:cNvSpPr txBox="1"/>
          <p:nvPr/>
        </p:nvSpPr>
        <p:spPr>
          <a:xfrm>
            <a:off x="5032245" y="2425053"/>
            <a:ext cx="894797" cy="492443"/>
          </a:xfrm>
          <a:prstGeom prst="rect">
            <a:avLst/>
          </a:prstGeom>
          <a:noFill/>
        </p:spPr>
        <p:txBody>
          <a:bodyPr wrap="none" rtlCol="0">
            <a:spAutoFit/>
          </a:bodyPr>
          <a:lstStyle/>
          <a:p>
            <a:pPr algn="ctr" defTabSz="457200" fontAlgn="base"/>
            <a:r>
              <a:rPr lang="en-US" sz="1300" dirty="0">
                <a:solidFill>
                  <a:srgbClr val="000000"/>
                </a:solidFill>
                <a:latin typeface="Verdana"/>
              </a:rPr>
              <a:t>256-bit</a:t>
            </a:r>
          </a:p>
          <a:p>
            <a:pPr defTabSz="457200" fontAlgn="base"/>
            <a:r>
              <a:rPr lang="en-US" sz="1300" dirty="0">
                <a:solidFill>
                  <a:srgbClr val="000000"/>
                </a:solidFill>
                <a:latin typeface="Verdana"/>
              </a:rPr>
              <a:t>FP SIMD</a:t>
            </a:r>
          </a:p>
        </p:txBody>
      </p:sp>
      <p:sp>
        <p:nvSpPr>
          <p:cNvPr id="39" name="TextBox 38"/>
          <p:cNvSpPr txBox="1"/>
          <p:nvPr/>
        </p:nvSpPr>
        <p:spPr>
          <a:xfrm>
            <a:off x="4749288" y="3437080"/>
            <a:ext cx="1455848" cy="492443"/>
          </a:xfrm>
          <a:prstGeom prst="rect">
            <a:avLst/>
          </a:prstGeom>
          <a:noFill/>
        </p:spPr>
        <p:txBody>
          <a:bodyPr wrap="none" rtlCol="0">
            <a:spAutoFit/>
          </a:bodyPr>
          <a:lstStyle/>
          <a:p>
            <a:pPr algn="ctr" defTabSz="457200" fontAlgn="base"/>
            <a:r>
              <a:rPr lang="en-US" sz="1300" i="1" dirty="0">
                <a:solidFill>
                  <a:srgbClr val="000000"/>
                </a:solidFill>
                <a:latin typeface="Verdana"/>
              </a:rPr>
              <a:t>(Sandy Bridge)</a:t>
            </a:r>
          </a:p>
          <a:p>
            <a:pPr algn="ctr" defTabSz="457200" fontAlgn="base"/>
            <a:r>
              <a:rPr lang="en-US" sz="1300" i="1" dirty="0">
                <a:solidFill>
                  <a:srgbClr val="000000"/>
                </a:solidFill>
                <a:latin typeface="Verdana"/>
              </a:rPr>
              <a:t>(2011)</a:t>
            </a:r>
          </a:p>
        </p:txBody>
      </p:sp>
      <p:sp>
        <p:nvSpPr>
          <p:cNvPr id="41" name="Text Box 7"/>
          <p:cNvSpPr txBox="1">
            <a:spLocks noChangeArrowheads="1"/>
          </p:cNvSpPr>
          <p:nvPr/>
        </p:nvSpPr>
        <p:spPr bwMode="auto">
          <a:xfrm>
            <a:off x="2943440" y="1813320"/>
            <a:ext cx="19911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defRPr/>
            </a:pPr>
            <a:r>
              <a:rPr lang="en-US" altLang="en-US" sz="1300" b="1" dirty="0">
                <a:solidFill>
                  <a:srgbClr val="000000"/>
                </a:solidFill>
              </a:rPr>
              <a:t>SSE2.SSE4.2 SIMD extensions</a:t>
            </a:r>
          </a:p>
        </p:txBody>
      </p:sp>
      <p:sp>
        <p:nvSpPr>
          <p:cNvPr id="42" name="Line 25"/>
          <p:cNvSpPr>
            <a:spLocks noChangeShapeType="1"/>
          </p:cNvSpPr>
          <p:nvPr/>
        </p:nvSpPr>
        <p:spPr bwMode="auto">
          <a:xfrm>
            <a:off x="3938825" y="1616834"/>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a:defRPr/>
            </a:pPr>
            <a:endParaRPr lang="en-US" sz="1300">
              <a:solidFill>
                <a:srgbClr val="000000"/>
              </a:solidFill>
              <a:latin typeface="Verdana"/>
            </a:endParaRPr>
          </a:p>
        </p:txBody>
      </p:sp>
      <p:sp>
        <p:nvSpPr>
          <p:cNvPr id="43" name="Oval 13"/>
          <p:cNvSpPr>
            <a:spLocks noChangeArrowheads="1"/>
          </p:cNvSpPr>
          <p:nvPr/>
        </p:nvSpPr>
        <p:spPr bwMode="auto">
          <a:xfrm>
            <a:off x="3902423" y="176918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defRPr/>
            </a:pPr>
            <a:endParaRPr lang="hu-HU" altLang="en-US" sz="1300">
              <a:solidFill>
                <a:srgbClr val="000000"/>
              </a:solidFill>
            </a:endParaRPr>
          </a:p>
        </p:txBody>
      </p:sp>
      <p:sp>
        <p:nvSpPr>
          <p:cNvPr id="44" name="TextBox 43"/>
          <p:cNvSpPr txBox="1"/>
          <p:nvPr/>
        </p:nvSpPr>
        <p:spPr>
          <a:xfrm>
            <a:off x="3362176" y="2424212"/>
            <a:ext cx="1180131" cy="492443"/>
          </a:xfrm>
          <a:prstGeom prst="rect">
            <a:avLst/>
          </a:prstGeom>
          <a:noFill/>
        </p:spPr>
        <p:txBody>
          <a:bodyPr wrap="none" rtlCol="0">
            <a:spAutoFit/>
          </a:bodyPr>
          <a:lstStyle/>
          <a:p>
            <a:pPr algn="ctr" defTabSz="457200" fontAlgn="base"/>
            <a:r>
              <a:rPr lang="en-US" sz="1300" dirty="0">
                <a:solidFill>
                  <a:srgbClr val="000000"/>
                </a:solidFill>
                <a:latin typeface="Verdana"/>
              </a:rPr>
              <a:t>128-bit</a:t>
            </a:r>
          </a:p>
          <a:p>
            <a:pPr algn="ctr" defTabSz="457200" fontAlgn="base"/>
            <a:r>
              <a:rPr lang="en-US" sz="1300" dirty="0">
                <a:solidFill>
                  <a:srgbClr val="000000"/>
                </a:solidFill>
                <a:latin typeface="Verdana"/>
              </a:rPr>
              <a:t>FX/FP SIMD</a:t>
            </a:r>
          </a:p>
        </p:txBody>
      </p:sp>
      <p:sp>
        <p:nvSpPr>
          <p:cNvPr id="45" name="TextBox 44"/>
          <p:cNvSpPr txBox="1"/>
          <p:nvPr/>
        </p:nvSpPr>
        <p:spPr>
          <a:xfrm>
            <a:off x="3384518" y="3436330"/>
            <a:ext cx="1156087" cy="692497"/>
          </a:xfrm>
          <a:prstGeom prst="rect">
            <a:avLst/>
          </a:prstGeom>
          <a:noFill/>
        </p:spPr>
        <p:txBody>
          <a:bodyPr wrap="none" rtlCol="0">
            <a:spAutoFit/>
          </a:bodyPr>
          <a:lstStyle/>
          <a:p>
            <a:pPr algn="ctr" defTabSz="457200" fontAlgn="base"/>
            <a:r>
              <a:rPr lang="en-US" sz="1300" i="1" dirty="0">
                <a:solidFill>
                  <a:srgbClr val="000000"/>
                </a:solidFill>
                <a:latin typeface="Verdana"/>
              </a:rPr>
              <a:t>(Pentium 4</a:t>
            </a:r>
          </a:p>
          <a:p>
            <a:pPr algn="ctr" defTabSz="457200" fontAlgn="base"/>
            <a:r>
              <a:rPr lang="en-US" sz="1300" i="1" dirty="0">
                <a:solidFill>
                  <a:srgbClr val="000000"/>
                </a:solidFill>
                <a:latin typeface="Verdana"/>
              </a:rPr>
              <a:t>Willamette)</a:t>
            </a:r>
          </a:p>
          <a:p>
            <a:pPr algn="ctr" defTabSz="457200" fontAlgn="base"/>
            <a:r>
              <a:rPr lang="en-US" sz="1300" i="1" dirty="0">
                <a:solidFill>
                  <a:srgbClr val="000000"/>
                </a:solidFill>
                <a:latin typeface="Verdana"/>
              </a:rPr>
              <a:t>(2000)</a:t>
            </a:r>
          </a:p>
        </p:txBody>
      </p:sp>
      <p:sp>
        <p:nvSpPr>
          <p:cNvPr id="47" name="TextBox 46"/>
          <p:cNvSpPr txBox="1"/>
          <p:nvPr/>
        </p:nvSpPr>
        <p:spPr>
          <a:xfrm>
            <a:off x="71500" y="440668"/>
            <a:ext cx="7515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6"/>
                </a:solidFill>
                <a:effectLst/>
                <a:uLnTx/>
                <a:uFillTx/>
                <a:latin typeface="Verdana"/>
                <a:ea typeface="+mn-ea"/>
                <a:cs typeface="+mn-cs"/>
              </a:rPr>
              <a:t>Summing up Intel’s x86 ISA SIMD extensions [142] </a:t>
            </a:r>
          </a:p>
        </p:txBody>
      </p:sp>
      <p:sp>
        <p:nvSpPr>
          <p:cNvPr id="3" name="Rectangle 2"/>
          <p:cNvSpPr/>
          <p:nvPr/>
        </p:nvSpPr>
        <p:spPr bwMode="auto">
          <a:xfrm>
            <a:off x="0" y="2424212"/>
            <a:ext cx="9144000" cy="523157"/>
          </a:xfrm>
          <a:prstGeom prst="rect">
            <a:avLst/>
          </a:prstGeom>
          <a:noFill/>
          <a:ln w="1905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6596320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(25)</a:t>
            </a:r>
            <a:endParaRPr lang="en-US" sz="1700" dirty="0"/>
          </a:p>
        </p:txBody>
      </p:sp>
      <p:sp>
        <p:nvSpPr>
          <p:cNvPr id="5" name="TextBox 4"/>
          <p:cNvSpPr txBox="1"/>
          <p:nvPr/>
        </p:nvSpPr>
        <p:spPr>
          <a:xfrm>
            <a:off x="71438" y="435457"/>
            <a:ext cx="6375720" cy="369332"/>
          </a:xfrm>
          <a:prstGeom prst="rect">
            <a:avLst/>
          </a:prstGeom>
          <a:noFill/>
        </p:spPr>
        <p:txBody>
          <a:bodyPr wrap="none" rtlCol="0">
            <a:spAutoFit/>
          </a:bodyPr>
          <a:lstStyle/>
          <a:p>
            <a:r>
              <a:rPr lang="en-US" dirty="0">
                <a:solidFill>
                  <a:schemeClr val="accent6"/>
                </a:solidFill>
              </a:rPr>
              <a:t>Comparing Intel’s and AMD’s recent SIMD extensions</a:t>
            </a:r>
          </a:p>
        </p:txBody>
      </p:sp>
      <p:sp>
        <p:nvSpPr>
          <p:cNvPr id="7" name="Rounded Rectangle 6"/>
          <p:cNvSpPr/>
          <p:nvPr/>
        </p:nvSpPr>
        <p:spPr bwMode="auto">
          <a:xfrm>
            <a:off x="-10510" y="863322"/>
            <a:ext cx="9144000" cy="3888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145008" y="893380"/>
            <a:ext cx="8955337" cy="3847207"/>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70C0"/>
                </a:solidFill>
              </a:rPr>
              <a:t>Beyond the general purpose 16x64-bit GPR and 8x80-bit FP architectural register </a:t>
            </a:r>
          </a:p>
          <a:p>
            <a:r>
              <a:rPr lang="en-US" sz="1600" dirty="0">
                <a:solidFill>
                  <a:srgbClr val="0070C0"/>
                </a:solidFill>
              </a:rPr>
              <a:t>      spaces</a:t>
            </a:r>
            <a:r>
              <a:rPr lang="en-US" sz="1600" dirty="0"/>
              <a:t>, </a:t>
            </a:r>
            <a:r>
              <a:rPr lang="en-US" sz="1600" dirty="0">
                <a:solidFill>
                  <a:srgbClr val="FF0000"/>
                </a:solidFill>
              </a:rPr>
              <a:t>Intel’s</a:t>
            </a:r>
            <a:r>
              <a:rPr lang="en-US" sz="1600" dirty="0"/>
              <a:t> x86-64 ISA declares </a:t>
            </a:r>
            <a:r>
              <a:rPr lang="en-US" sz="1600" dirty="0">
                <a:solidFill>
                  <a:srgbClr val="0070C0"/>
                </a:solidFill>
              </a:rPr>
              <a:t>three dedicated register spaces </a:t>
            </a:r>
            <a:r>
              <a:rPr lang="en-US" sz="1600" spc="-50" dirty="0"/>
              <a:t>(of 16x128-,</a:t>
            </a:r>
          </a:p>
          <a:p>
            <a:r>
              <a:rPr lang="en-US" sz="1600" spc="-50" dirty="0"/>
              <a:t>      16x256- and 32x512-bit) f</a:t>
            </a:r>
            <a:r>
              <a:rPr lang="en-US" sz="1600" spc="-50" dirty="0">
                <a:solidFill>
                  <a:srgbClr val="0070C0"/>
                </a:solidFill>
              </a:rPr>
              <a:t>or SIMD operations</a:t>
            </a:r>
            <a:r>
              <a:rPr lang="en-US" sz="1600" spc="-50" dirty="0"/>
              <a:t>, where the longer registers </a:t>
            </a:r>
            <a:r>
              <a:rPr lang="en-US" sz="1600" spc="-60" dirty="0"/>
              <a:t>are </a:t>
            </a:r>
            <a:r>
              <a:rPr lang="en-US" sz="1600" spc="-60" dirty="0">
                <a:solidFill>
                  <a:srgbClr val="0070C0"/>
                </a:solidFill>
              </a:rPr>
              <a:t>aliased</a:t>
            </a:r>
          </a:p>
          <a:p>
            <a:pPr>
              <a:spcAft>
                <a:spcPts val="600"/>
              </a:spcAft>
            </a:pPr>
            <a:r>
              <a:rPr lang="en-US" sz="1600" spc="-60" dirty="0">
                <a:solidFill>
                  <a:srgbClr val="0070C0"/>
                </a:solidFill>
              </a:rPr>
              <a:t>       </a:t>
            </a:r>
            <a:r>
              <a:rPr lang="en-US" sz="1600" spc="-60" dirty="0"/>
              <a:t>with the smaller ones.</a:t>
            </a:r>
          </a:p>
          <a:p>
            <a:pPr>
              <a:spcAft>
                <a:spcPts val="600"/>
              </a:spcAft>
            </a:pPr>
            <a:r>
              <a:rPr lang="en-US" sz="1600" dirty="0"/>
              <a:t>    Intel introduced for each major ISA extension a </a:t>
            </a:r>
            <a:r>
              <a:rPr lang="en-US" sz="1600" dirty="0">
                <a:solidFill>
                  <a:srgbClr val="0070C0"/>
                </a:solidFill>
              </a:rPr>
              <a:t>different instructions set</a:t>
            </a:r>
            <a:r>
              <a:rPr lang="en-US" sz="1600" dirty="0"/>
              <a:t>.</a:t>
            </a:r>
          </a:p>
          <a:p>
            <a:pPr marL="285750" indent="-285750">
              <a:buFont typeface="Arial" panose="020B0604020202020204" pitchFamily="34" charset="0"/>
              <a:buChar char="•"/>
            </a:pPr>
            <a:r>
              <a:rPr lang="en-US" sz="1600" spc="-30" dirty="0"/>
              <a:t>By contrast, </a:t>
            </a:r>
            <a:r>
              <a:rPr lang="en-US" sz="1600" spc="-30" dirty="0">
                <a:solidFill>
                  <a:srgbClr val="FF0000"/>
                </a:solidFill>
              </a:rPr>
              <a:t>AMD</a:t>
            </a:r>
            <a:r>
              <a:rPr lang="en-US" sz="1600" spc="-30" dirty="0"/>
              <a:t> now makes use of </a:t>
            </a:r>
            <a:r>
              <a:rPr lang="en-US" sz="1600" spc="-30" dirty="0">
                <a:solidFill>
                  <a:srgbClr val="0070C0"/>
                </a:solidFill>
              </a:rPr>
              <a:t>two distinct register spaces for SIMD operations,</a:t>
            </a:r>
          </a:p>
          <a:p>
            <a:r>
              <a:rPr lang="en-US" sz="1600" dirty="0"/>
              <a:t>      a 32x128-bit secondary register space for the Neon extension and a 32x128 to </a:t>
            </a:r>
          </a:p>
          <a:p>
            <a:pPr>
              <a:spcAft>
                <a:spcPts val="600"/>
              </a:spcAft>
            </a:pPr>
            <a:r>
              <a:rPr lang="en-US" sz="1600" dirty="0"/>
              <a:t>      2048-bit SVE register space for the SVE/SVE2 extensions.</a:t>
            </a:r>
          </a:p>
          <a:p>
            <a:r>
              <a:rPr lang="en-US" sz="1600" dirty="0"/>
              <a:t>    </a:t>
            </a:r>
            <a:r>
              <a:rPr lang="en-US" sz="1600" spc="-40" dirty="0"/>
              <a:t>The </a:t>
            </a:r>
            <a:r>
              <a:rPr lang="en-US" sz="1600" spc="-40" dirty="0">
                <a:solidFill>
                  <a:srgbClr val="0070C0"/>
                </a:solidFill>
              </a:rPr>
              <a:t>Neon</a:t>
            </a:r>
            <a:r>
              <a:rPr lang="en-US" sz="1600" spc="-40" dirty="0"/>
              <a:t> and </a:t>
            </a:r>
            <a:r>
              <a:rPr lang="en-US" sz="1600" spc="-40" dirty="0">
                <a:solidFill>
                  <a:srgbClr val="0070C0"/>
                </a:solidFill>
              </a:rPr>
              <a:t>SVE ISA </a:t>
            </a:r>
            <a:r>
              <a:rPr lang="en-US" sz="1600" spc="-40" dirty="0"/>
              <a:t>extensions make use of </a:t>
            </a:r>
            <a:r>
              <a:rPr lang="en-US" sz="1600" spc="-40" dirty="0">
                <a:solidFill>
                  <a:srgbClr val="0070C0"/>
                </a:solidFill>
              </a:rPr>
              <a:t>different ISA subsets</a:t>
            </a:r>
            <a:r>
              <a:rPr lang="en-US" sz="1600" spc="-40" dirty="0"/>
              <a:t>, where the </a:t>
            </a:r>
          </a:p>
          <a:p>
            <a:r>
              <a:rPr lang="en-US" sz="1600" spc="-40" dirty="0"/>
              <a:t>      </a:t>
            </a:r>
            <a:r>
              <a:rPr lang="en-US" sz="1600" spc="-40" dirty="0">
                <a:solidFill>
                  <a:srgbClr val="0070C0"/>
                </a:solidFill>
              </a:rPr>
              <a:t>SVE/SVE2</a:t>
            </a:r>
            <a:r>
              <a:rPr lang="en-US" sz="1600" spc="-40" dirty="0"/>
              <a:t> extensions </a:t>
            </a:r>
            <a:r>
              <a:rPr lang="en-US" sz="1600" dirty="0"/>
              <a:t>are </a:t>
            </a:r>
            <a:r>
              <a:rPr lang="en-US" sz="1600" dirty="0">
                <a:solidFill>
                  <a:srgbClr val="0070C0"/>
                </a:solidFill>
              </a:rPr>
              <a:t>data length agnostic</a:t>
            </a:r>
            <a:r>
              <a:rPr lang="en-US" sz="1600" dirty="0"/>
              <a:t>, i.e. the same instructions may be</a:t>
            </a:r>
          </a:p>
          <a:p>
            <a:pPr>
              <a:spcAft>
                <a:spcPts val="600"/>
              </a:spcAft>
            </a:pPr>
            <a:r>
              <a:rPr lang="en-US" sz="1600" dirty="0"/>
              <a:t>      used for different long data, e.g. for 128-, 256- or 512-bit data.</a:t>
            </a:r>
          </a:p>
          <a:p>
            <a:r>
              <a:rPr lang="en-US" sz="1600" dirty="0"/>
              <a:t>    Here we note also that the </a:t>
            </a:r>
            <a:r>
              <a:rPr lang="en-US" sz="1600" dirty="0">
                <a:solidFill>
                  <a:srgbClr val="0070C0"/>
                </a:solidFill>
              </a:rPr>
              <a:t>Neon</a:t>
            </a:r>
            <a:r>
              <a:rPr lang="en-US" sz="1600" dirty="0"/>
              <a:t> extension is </a:t>
            </a:r>
            <a:r>
              <a:rPr lang="en-US" sz="1600" dirty="0">
                <a:solidFill>
                  <a:srgbClr val="0070C0"/>
                </a:solidFill>
              </a:rPr>
              <a:t>expected to be replaced </a:t>
            </a:r>
            <a:r>
              <a:rPr lang="en-US" sz="1600" dirty="0"/>
              <a:t>in the</a:t>
            </a:r>
          </a:p>
          <a:p>
            <a:r>
              <a:rPr lang="en-US" sz="1600" dirty="0"/>
              <a:t>      future </a:t>
            </a:r>
            <a:r>
              <a:rPr lang="en-US" sz="1600" dirty="0">
                <a:solidFill>
                  <a:srgbClr val="0070C0"/>
                </a:solidFill>
              </a:rPr>
              <a:t>by the SVE2 </a:t>
            </a:r>
            <a:r>
              <a:rPr lang="en-US" sz="1600" dirty="0"/>
              <a:t>extension, then all of ARM’s SIMD extensions may be used</a:t>
            </a:r>
          </a:p>
          <a:p>
            <a:r>
              <a:rPr lang="en-US" sz="1600" dirty="0"/>
              <a:t>      in a unified way irrespective of their implementation width in the cores.</a:t>
            </a:r>
          </a:p>
        </p:txBody>
      </p:sp>
    </p:spTree>
    <p:extLst>
      <p:ext uri="{BB962C8B-B14F-4D97-AF65-F5344CB8AC3E}">
        <p14:creationId xmlns:p14="http://schemas.microsoft.com/office/powerpoint/2010/main" val="326360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 calcmode="lin" valueType="num">
                                      <p:cBhvr additive="base">
                                        <p:cTn id="4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10" end="10"/>
                                            </p:txEl>
                                          </p:spTgt>
                                        </p:tgtEl>
                                        <p:attrNameLst>
                                          <p:attrName>style.visibility</p:attrName>
                                        </p:attrNameLst>
                                      </p:cBhvr>
                                      <p:to>
                                        <p:strVal val="visible"/>
                                      </p:to>
                                    </p:set>
                                    <p:anim calcmode="lin" valueType="num">
                                      <p:cBhvr additive="base">
                                        <p:cTn id="5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11" end="11"/>
                                            </p:txEl>
                                          </p:spTgt>
                                        </p:tgtEl>
                                        <p:attrNameLst>
                                          <p:attrName>style.visibility</p:attrName>
                                        </p:attrNameLst>
                                      </p:cBhvr>
                                      <p:to>
                                        <p:strVal val="visible"/>
                                      </p:to>
                                    </p:set>
                                    <p:anim calcmode="lin" valueType="num">
                                      <p:cBhvr additive="base">
                                        <p:cTn id="59"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
                                            <p:txEl>
                                              <p:pRg st="12" end="12"/>
                                            </p:txEl>
                                          </p:spTgt>
                                        </p:tgtEl>
                                        <p:attrNameLst>
                                          <p:attrName>style.visibility</p:attrName>
                                        </p:attrNameLst>
                                      </p:cBhvr>
                                      <p:to>
                                        <p:strVal val="visible"/>
                                      </p:to>
                                    </p:set>
                                    <p:anim calcmode="lin" valueType="num">
                                      <p:cBhvr additive="base">
                                        <p:cTn id="63"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
                                            <p:txEl>
                                              <p:pRg st="13" end="13"/>
                                            </p:txEl>
                                          </p:spTgt>
                                        </p:tgtEl>
                                        <p:attrNameLst>
                                          <p:attrName>style.visibility</p:attrName>
                                        </p:attrNameLst>
                                      </p:cBhvr>
                                      <p:to>
                                        <p:strVal val="visible"/>
                                      </p:to>
                                    </p:set>
                                    <p:anim calcmode="lin" valueType="num">
                                      <p:cBhvr additive="base">
                                        <p:cTn id="67"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(26)</a:t>
            </a:r>
            <a:endParaRPr lang="en-US" sz="1700" dirty="0"/>
          </a:p>
        </p:txBody>
      </p:sp>
      <p:sp>
        <p:nvSpPr>
          <p:cNvPr id="5" name="TextBox 4"/>
          <p:cNvSpPr txBox="1"/>
          <p:nvPr/>
        </p:nvSpPr>
        <p:spPr>
          <a:xfrm>
            <a:off x="84358" y="445935"/>
            <a:ext cx="9597554" cy="369332"/>
          </a:xfrm>
          <a:prstGeom prst="rect">
            <a:avLst/>
          </a:prstGeom>
          <a:noFill/>
        </p:spPr>
        <p:txBody>
          <a:bodyPr wrap="square" rtlCol="0">
            <a:spAutoFit/>
          </a:bodyPr>
          <a:lstStyle/>
          <a:p>
            <a:r>
              <a:rPr lang="en-US" spc="-120" dirty="0">
                <a:solidFill>
                  <a:schemeClr val="accent6"/>
                </a:solidFill>
              </a:rPr>
              <a:t>Summing up key issues of </a:t>
            </a:r>
            <a:r>
              <a:rPr lang="en-US" spc="-120" dirty="0">
                <a:solidFill>
                  <a:srgbClr val="333399"/>
                </a:solidFill>
              </a:rPr>
              <a:t>ISA extensions introduced to enhance compute capabilities -1</a:t>
            </a:r>
            <a:r>
              <a:rPr lang="en-US" spc="-120" dirty="0">
                <a:solidFill>
                  <a:schemeClr val="accent6"/>
                </a:solidFill>
              </a:rPr>
              <a:t>  </a:t>
            </a:r>
          </a:p>
        </p:txBody>
      </p:sp>
      <p:sp>
        <p:nvSpPr>
          <p:cNvPr id="6" name="TextBox 5"/>
          <p:cNvSpPr txBox="1"/>
          <p:nvPr/>
        </p:nvSpPr>
        <p:spPr>
          <a:xfrm>
            <a:off x="80562" y="768818"/>
            <a:ext cx="7344126" cy="369332"/>
          </a:xfrm>
          <a:prstGeom prst="rect">
            <a:avLst/>
          </a:prstGeom>
          <a:noFill/>
        </p:spPr>
        <p:txBody>
          <a:bodyPr wrap="none" rtlCol="0">
            <a:spAutoFit/>
          </a:bodyPr>
          <a:lstStyle/>
          <a:p>
            <a:r>
              <a:rPr lang="en-GB" dirty="0">
                <a:solidFill>
                  <a:schemeClr val="accent6"/>
                </a:solidFill>
              </a:rPr>
              <a:t>The starting point: ARM’s basic ISA (Armv3, 1992) </a:t>
            </a:r>
            <a:r>
              <a:rPr lang="hu-HU" dirty="0">
                <a:solidFill>
                  <a:schemeClr val="accent6"/>
                </a:solidFill>
              </a:rPr>
              <a:t>[63</a:t>
            </a:r>
            <a:r>
              <a:rPr lang="en-US" dirty="0">
                <a:solidFill>
                  <a:schemeClr val="accent6"/>
                </a:solidFill>
              </a:rPr>
              <a:t>], [</a:t>
            </a:r>
            <a:r>
              <a:rPr lang="hu-HU" dirty="0">
                <a:solidFill>
                  <a:schemeClr val="accent6"/>
                </a:solidFill>
              </a:rPr>
              <a:t>66</a:t>
            </a:r>
            <a:r>
              <a:rPr lang="en-US" dirty="0">
                <a:solidFill>
                  <a:schemeClr val="accent6"/>
                </a:solidFill>
              </a:rPr>
              <a:t>]</a:t>
            </a:r>
            <a:endParaRPr lang="en-GB" dirty="0">
              <a:solidFill>
                <a:schemeClr val="accent6"/>
              </a:solidFill>
            </a:endParaRPr>
          </a:p>
        </p:txBody>
      </p:sp>
      <p:sp>
        <p:nvSpPr>
          <p:cNvPr id="7" name="Rounded Rectangle 6"/>
          <p:cNvSpPr/>
          <p:nvPr/>
        </p:nvSpPr>
        <p:spPr bwMode="auto">
          <a:xfrm>
            <a:off x="7245" y="1199714"/>
            <a:ext cx="9117505" cy="522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190075" y="1281778"/>
            <a:ext cx="9108134" cy="830997"/>
          </a:xfrm>
          <a:prstGeom prst="rect">
            <a:avLst/>
          </a:prstGeom>
          <a:noFill/>
        </p:spPr>
        <p:txBody>
          <a:bodyPr wrap="none" rtlCol="0">
            <a:spAutoFit/>
          </a:bodyPr>
          <a:lstStyle/>
          <a:p>
            <a:pPr marL="285750" indent="-285750">
              <a:buFont typeface="Arial" panose="020B0604020202020204" pitchFamily="34" charset="0"/>
              <a:buChar char="•"/>
            </a:pPr>
            <a:r>
              <a:rPr lang="en-US" sz="1600" spc="-30" dirty="0"/>
              <a:t>As already discussed and indicated in the Figure below, ARM’s </a:t>
            </a:r>
            <a:r>
              <a:rPr lang="en-US" sz="1600" spc="-30" dirty="0">
                <a:solidFill>
                  <a:srgbClr val="FF0000"/>
                </a:solidFill>
              </a:rPr>
              <a:t>basic ISA </a:t>
            </a:r>
            <a:r>
              <a:rPr lang="en-US" sz="1600" spc="-30" dirty="0">
                <a:solidFill>
                  <a:srgbClr val="0070C0"/>
                </a:solidFill>
              </a:rPr>
              <a:t>only provides </a:t>
            </a:r>
          </a:p>
          <a:p>
            <a:r>
              <a:rPr lang="en-US" sz="1600" spc="-30" dirty="0">
                <a:solidFill>
                  <a:srgbClr val="0070C0"/>
                </a:solidFill>
              </a:rPr>
              <a:t>      </a:t>
            </a:r>
            <a:r>
              <a:rPr lang="en-US" sz="1600" spc="-70" dirty="0">
                <a:solidFill>
                  <a:srgbClr val="0070C0"/>
                </a:solidFill>
              </a:rPr>
              <a:t>13 32-bit wide GPR registers and supports scalar computing with FX32 and Boolean data</a:t>
            </a:r>
            <a:r>
              <a:rPr lang="en-US" sz="1600" spc="-70" dirty="0"/>
              <a:t>, </a:t>
            </a:r>
          </a:p>
          <a:p>
            <a:r>
              <a:rPr lang="en-US" sz="1600" spc="-30" dirty="0"/>
              <a:t>      since it is mainly aimed at </a:t>
            </a:r>
            <a:r>
              <a:rPr lang="en-US" sz="1600" dirty="0"/>
              <a:t>embedded microcontrollers.</a:t>
            </a:r>
          </a:p>
        </p:txBody>
      </p:sp>
      <p:sp>
        <p:nvSpPr>
          <p:cNvPr id="9" name="Rounded Rectangle 8"/>
          <p:cNvSpPr/>
          <p:nvPr/>
        </p:nvSpPr>
        <p:spPr bwMode="auto">
          <a:xfrm>
            <a:off x="3483415" y="5584614"/>
            <a:ext cx="2340000" cy="703321"/>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 name="TextBox 9"/>
          <p:cNvSpPr txBox="1"/>
          <p:nvPr/>
        </p:nvSpPr>
        <p:spPr>
          <a:xfrm>
            <a:off x="3716905" y="5799844"/>
            <a:ext cx="1999265" cy="270582"/>
          </a:xfrm>
          <a:prstGeom prst="rect">
            <a:avLst/>
          </a:prstGeom>
          <a:noFill/>
        </p:spPr>
        <p:txBody>
          <a:bodyPr wrap="none" rtlCol="0">
            <a:spAutoFit/>
          </a:bodyPr>
          <a:lstStyle/>
          <a:p>
            <a:r>
              <a:rPr lang="hu-HU" sz="1200" i="1">
                <a:solidFill>
                  <a:srgbClr val="0070C0"/>
                </a:solidFill>
              </a:rPr>
              <a:t>Scalar data</a:t>
            </a:r>
            <a:r>
              <a:rPr lang="en-GB" sz="1200" i="1">
                <a:solidFill>
                  <a:srgbClr val="0070C0"/>
                </a:solidFill>
              </a:rPr>
              <a:t> (+Boolean)</a:t>
            </a:r>
            <a:endParaRPr lang="en-US" sz="1200" i="1">
              <a:solidFill>
                <a:srgbClr val="0070C0"/>
              </a:solidFill>
            </a:endParaRPr>
          </a:p>
        </p:txBody>
      </p:sp>
      <p:sp>
        <p:nvSpPr>
          <p:cNvPr id="11" name="TextBox 10"/>
          <p:cNvSpPr txBox="1"/>
          <p:nvPr/>
        </p:nvSpPr>
        <p:spPr>
          <a:xfrm>
            <a:off x="4346975" y="5996759"/>
            <a:ext cx="574196" cy="245983"/>
          </a:xfrm>
          <a:prstGeom prst="rect">
            <a:avLst/>
          </a:prstGeom>
          <a:noFill/>
        </p:spPr>
        <p:txBody>
          <a:bodyPr wrap="none" rtlCol="0">
            <a:spAutoFit/>
          </a:bodyPr>
          <a:lstStyle/>
          <a:p>
            <a:r>
              <a:rPr lang="hu-HU" sz="1200"/>
              <a:t>FX32</a:t>
            </a:r>
            <a:endParaRPr lang="en-US" sz="1200"/>
          </a:p>
        </p:txBody>
      </p:sp>
      <p:grpSp>
        <p:nvGrpSpPr>
          <p:cNvPr id="12" name="Group 11"/>
          <p:cNvGrpSpPr/>
          <p:nvPr/>
        </p:nvGrpSpPr>
        <p:grpSpPr>
          <a:xfrm>
            <a:off x="3097344" y="2301955"/>
            <a:ext cx="3566213" cy="3534826"/>
            <a:chOff x="3086835" y="1975675"/>
            <a:chExt cx="3150350" cy="3319689"/>
          </a:xfrm>
        </p:grpSpPr>
        <p:sp>
          <p:nvSpPr>
            <p:cNvPr id="13" name="TextBox 12"/>
            <p:cNvSpPr txBox="1"/>
            <p:nvPr/>
          </p:nvSpPr>
          <p:spPr>
            <a:xfrm>
              <a:off x="5010083" y="3961699"/>
              <a:ext cx="1085554" cy="638874"/>
            </a:xfrm>
            <a:prstGeom prst="rect">
              <a:avLst/>
            </a:prstGeom>
            <a:noFill/>
          </p:spPr>
          <p:txBody>
            <a:bodyPr wrap="none" rtlCol="0">
              <a:spAutoFit/>
            </a:bodyPr>
            <a:lstStyle/>
            <a:p>
              <a:pPr>
                <a:spcAft>
                  <a:spcPts val="300"/>
                </a:spcAft>
              </a:pPr>
              <a:r>
                <a:rPr lang="en-US" sz="1050">
                  <a:solidFill>
                    <a:srgbClr val="000000"/>
                  </a:solidFill>
                </a:rPr>
                <a:t>Stack pointer</a:t>
              </a:r>
            </a:p>
            <a:p>
              <a:pPr>
                <a:spcAft>
                  <a:spcPts val="300"/>
                </a:spcAft>
              </a:pPr>
              <a:r>
                <a:rPr lang="en-US" sz="1050">
                  <a:solidFill>
                    <a:srgbClr val="000000"/>
                  </a:solidFill>
                </a:rPr>
                <a:t>Link register</a:t>
              </a:r>
            </a:p>
            <a:p>
              <a:pPr>
                <a:spcAft>
                  <a:spcPts val="300"/>
                </a:spcAft>
              </a:pPr>
              <a:r>
                <a:rPr lang="en-US" sz="1050">
                  <a:solidFill>
                    <a:srgbClr val="000000"/>
                  </a:solidFill>
                </a:rPr>
                <a:t>PC</a:t>
              </a:r>
            </a:p>
          </p:txBody>
        </p:sp>
        <p:sp>
          <p:nvSpPr>
            <p:cNvPr id="14" name="TextBox 13"/>
            <p:cNvSpPr txBox="1"/>
            <p:nvPr/>
          </p:nvSpPr>
          <p:spPr>
            <a:xfrm>
              <a:off x="4081523" y="1975675"/>
              <a:ext cx="947695" cy="248034"/>
            </a:xfrm>
            <a:prstGeom prst="rect">
              <a:avLst/>
            </a:prstGeom>
            <a:noFill/>
          </p:spPr>
          <p:txBody>
            <a:bodyPr wrap="none" rtlCol="0">
              <a:spAutoFit/>
            </a:bodyPr>
            <a:lstStyle/>
            <a:p>
              <a:r>
                <a:rPr lang="en-US" sz="1050">
                  <a:solidFill>
                    <a:srgbClr val="000000"/>
                  </a:solidFill>
                </a:rPr>
                <a:t>32-bit wide</a:t>
              </a:r>
            </a:p>
          </p:txBody>
        </p:sp>
        <p:sp>
          <p:nvSpPr>
            <p:cNvPr id="15" name="TextBox 14"/>
            <p:cNvSpPr txBox="1"/>
            <p:nvPr/>
          </p:nvSpPr>
          <p:spPr>
            <a:xfrm>
              <a:off x="3086835" y="4754101"/>
              <a:ext cx="3150350" cy="270582"/>
            </a:xfrm>
            <a:prstGeom prst="rect">
              <a:avLst/>
            </a:prstGeom>
            <a:noFill/>
          </p:spPr>
          <p:txBody>
            <a:bodyPr wrap="square" rtlCol="0">
              <a:spAutoFit/>
            </a:bodyPr>
            <a:lstStyle/>
            <a:p>
              <a:pPr algn="ctr"/>
              <a:r>
                <a:rPr lang="en-US" sz="1200">
                  <a:solidFill>
                    <a:srgbClr val="000000"/>
                  </a:solidFill>
                </a:rPr>
                <a:t>GPRs in the</a:t>
              </a:r>
              <a:r>
                <a:rPr lang="hu-HU" sz="1200">
                  <a:solidFill>
                    <a:srgbClr val="000000"/>
                  </a:solidFill>
                </a:rPr>
                <a:t> </a:t>
              </a:r>
              <a:r>
                <a:rPr lang="hu-HU" sz="1200">
                  <a:solidFill>
                    <a:srgbClr val="0070C0"/>
                  </a:solidFill>
                </a:rPr>
                <a:t>A</a:t>
              </a:r>
              <a:r>
                <a:rPr lang="en-GB" sz="1200" err="1">
                  <a:solidFill>
                    <a:srgbClr val="0070C0"/>
                  </a:solidFill>
                </a:rPr>
                <a:t>rm</a:t>
              </a:r>
              <a:r>
                <a:rPr lang="hu-HU" sz="1200">
                  <a:solidFill>
                    <a:srgbClr val="0070C0"/>
                  </a:solidFill>
                </a:rPr>
                <a:t>v3</a:t>
              </a:r>
              <a:r>
                <a:rPr lang="hu-HU" sz="1200">
                  <a:solidFill>
                    <a:srgbClr val="000000"/>
                  </a:solidFill>
                </a:rPr>
                <a:t>-</a:t>
              </a:r>
              <a:r>
                <a:rPr lang="hu-HU" sz="1200">
                  <a:solidFill>
                    <a:srgbClr val="0070C0"/>
                  </a:solidFill>
                </a:rPr>
                <a:t>A</a:t>
              </a:r>
              <a:r>
                <a:rPr lang="en-GB" sz="1200" err="1">
                  <a:solidFill>
                    <a:srgbClr val="0070C0"/>
                  </a:solidFill>
                </a:rPr>
                <a:t>rm</a:t>
              </a:r>
              <a:r>
                <a:rPr lang="hu-HU" sz="1200">
                  <a:solidFill>
                    <a:srgbClr val="0070C0"/>
                  </a:solidFill>
                </a:rPr>
                <a:t>v7</a:t>
              </a:r>
              <a:r>
                <a:rPr lang="en-GB" sz="1200">
                  <a:solidFill>
                    <a:srgbClr val="0070C0"/>
                  </a:solidFill>
                </a:rPr>
                <a:t> ISA</a:t>
              </a:r>
              <a:endParaRPr lang="en-US" sz="1200">
                <a:solidFill>
                  <a:srgbClr val="000000"/>
                </a:solidFill>
              </a:endParaRPr>
            </a:p>
          </p:txBody>
        </p:sp>
        <p:sp>
          <p:nvSpPr>
            <p:cNvPr id="16" name="Left Brace 15"/>
            <p:cNvSpPr/>
            <p:nvPr/>
          </p:nvSpPr>
          <p:spPr bwMode="auto">
            <a:xfrm rot="16200000">
              <a:off x="4523511" y="3811979"/>
              <a:ext cx="223304"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50">
                <a:solidFill>
                  <a:srgbClr val="000000"/>
                </a:solidFill>
              </a:endParaRPr>
            </a:p>
          </p:txBody>
        </p:sp>
        <p:grpSp>
          <p:nvGrpSpPr>
            <p:cNvPr id="17" name="Group 16"/>
            <p:cNvGrpSpPr/>
            <p:nvPr/>
          </p:nvGrpSpPr>
          <p:grpSpPr>
            <a:xfrm>
              <a:off x="4204568" y="2275430"/>
              <a:ext cx="720000" cy="2320958"/>
              <a:chOff x="1457419" y="1998728"/>
              <a:chExt cx="649287" cy="2376487"/>
            </a:xfrm>
          </p:grpSpPr>
          <p:sp>
            <p:nvSpPr>
              <p:cNvPr id="19"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50">
                    <a:solidFill>
                      <a:srgbClr val="000000"/>
                    </a:solidFill>
                    <a:ea typeface="Verdana" panose="020B0604030504040204" pitchFamily="34" charset="0"/>
                    <a:cs typeface="Verdana" panose="020B0604030504040204" pitchFamily="34" charset="0"/>
                  </a:rPr>
                  <a:t>R0</a:t>
                </a:r>
              </a:p>
            </p:txBody>
          </p:sp>
          <p:sp>
            <p:nvSpPr>
              <p:cNvPr id="20"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a:t>
                </a:r>
              </a:p>
            </p:txBody>
          </p:sp>
          <p:sp>
            <p:nvSpPr>
              <p:cNvPr id="21"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R2</a:t>
                </a:r>
              </a:p>
            </p:txBody>
          </p:sp>
          <p:sp>
            <p:nvSpPr>
              <p:cNvPr id="22"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23"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R12</a:t>
                </a:r>
              </a:p>
            </p:txBody>
          </p:sp>
          <p:sp>
            <p:nvSpPr>
              <p:cNvPr id="24"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spc="-30">
                    <a:solidFill>
                      <a:srgbClr val="000000"/>
                    </a:solidFill>
                    <a:ea typeface="Verdana" panose="020B0604030504040204" pitchFamily="34" charset="0"/>
                    <a:cs typeface="Verdana" panose="020B0604030504040204" pitchFamily="34" charset="0"/>
                  </a:rPr>
                  <a:t>R13(SP)</a:t>
                </a:r>
              </a:p>
            </p:txBody>
          </p:sp>
          <p:sp>
            <p:nvSpPr>
              <p:cNvPr id="25"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spc="-30">
                    <a:solidFill>
                      <a:srgbClr val="000000"/>
                    </a:solidFill>
                    <a:ea typeface="Verdana" panose="020B0604030504040204" pitchFamily="34" charset="0"/>
                    <a:cs typeface="Verdana" panose="020B0604030504040204" pitchFamily="34" charset="0"/>
                  </a:rPr>
                  <a:t>R14(LR</a:t>
                </a:r>
                <a:r>
                  <a:rPr lang="hu-HU" sz="1050">
                    <a:solidFill>
                      <a:srgbClr val="000000"/>
                    </a:solidFill>
                    <a:ea typeface="Verdana" panose="020B0604030504040204" pitchFamily="34" charset="0"/>
                    <a:cs typeface="Verdana" panose="020B0604030504040204" pitchFamily="34" charset="0"/>
                  </a:rPr>
                  <a:t>)</a:t>
                </a:r>
              </a:p>
            </p:txBody>
          </p:sp>
          <p:sp>
            <p:nvSpPr>
              <p:cNvPr id="26"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spc="-30">
                    <a:solidFill>
                      <a:srgbClr val="000000"/>
                    </a:solidFill>
                    <a:ea typeface="Verdana" panose="020B0604030504040204" pitchFamily="34" charset="0"/>
                    <a:cs typeface="Verdana" panose="020B0604030504040204" pitchFamily="34" charset="0"/>
                  </a:rPr>
                  <a:t>R15(PC)</a:t>
                </a:r>
              </a:p>
            </p:txBody>
          </p:sp>
        </p:grpSp>
        <p:sp>
          <p:nvSpPr>
            <p:cNvPr id="18" name="TextBox 17"/>
            <p:cNvSpPr txBox="1"/>
            <p:nvPr/>
          </p:nvSpPr>
          <p:spPr>
            <a:xfrm>
              <a:off x="4002961" y="5009749"/>
              <a:ext cx="1074332" cy="285615"/>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grpSp>
      <p:sp>
        <p:nvSpPr>
          <p:cNvPr id="27" name="TextBox 26"/>
          <p:cNvSpPr txBox="1"/>
          <p:nvPr/>
        </p:nvSpPr>
        <p:spPr>
          <a:xfrm>
            <a:off x="2439923" y="2566199"/>
            <a:ext cx="1709121" cy="481035"/>
          </a:xfrm>
          <a:prstGeom prst="rect">
            <a:avLst/>
          </a:prstGeom>
          <a:noFill/>
        </p:spPr>
        <p:txBody>
          <a:bodyPr wrap="none" rtlCol="0">
            <a:spAutoFit/>
          </a:bodyPr>
          <a:lstStyle/>
          <a:p>
            <a:pPr algn="ctr"/>
            <a:r>
              <a:rPr lang="en-GB" sz="1300" b="1" dirty="0">
                <a:solidFill>
                  <a:srgbClr val="FF0000"/>
                </a:solidFill>
              </a:rPr>
              <a:t>GPR register set</a:t>
            </a:r>
          </a:p>
          <a:p>
            <a:pPr algn="ctr"/>
            <a:r>
              <a:rPr lang="en-GB" sz="1300" b="1" dirty="0">
                <a:solidFill>
                  <a:srgbClr val="FF0000"/>
                </a:solidFill>
              </a:rPr>
              <a:t>(Basic ISA)</a:t>
            </a:r>
          </a:p>
        </p:txBody>
      </p:sp>
      <p:sp>
        <p:nvSpPr>
          <p:cNvPr id="28" name="TextBox 27"/>
          <p:cNvSpPr txBox="1"/>
          <p:nvPr/>
        </p:nvSpPr>
        <p:spPr>
          <a:xfrm>
            <a:off x="431540" y="5927419"/>
            <a:ext cx="2637902" cy="330711"/>
          </a:xfrm>
          <a:prstGeom prst="rect">
            <a:avLst/>
          </a:prstGeom>
          <a:noFill/>
        </p:spPr>
        <p:txBody>
          <a:bodyPr wrap="none" rtlCol="0">
            <a:spAutoFit/>
          </a:bodyPr>
          <a:lstStyle/>
          <a:p>
            <a:r>
              <a:rPr lang="en-US" sz="1600"/>
              <a:t>Figure: ARM’s basic ISA</a:t>
            </a:r>
          </a:p>
        </p:txBody>
      </p:sp>
    </p:spTree>
    <p:extLst>
      <p:ext uri="{BB962C8B-B14F-4D97-AF65-F5344CB8AC3E}">
        <p14:creationId xmlns:p14="http://schemas.microsoft.com/office/powerpoint/2010/main" val="18238866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(27)</a:t>
            </a:r>
            <a:endParaRPr lang="en-US" sz="1700" dirty="0"/>
          </a:p>
        </p:txBody>
      </p:sp>
      <p:sp>
        <p:nvSpPr>
          <p:cNvPr id="5" name="TextBox 4"/>
          <p:cNvSpPr txBox="1"/>
          <p:nvPr/>
        </p:nvSpPr>
        <p:spPr>
          <a:xfrm>
            <a:off x="71500" y="759316"/>
            <a:ext cx="7051289" cy="369332"/>
          </a:xfrm>
          <a:prstGeom prst="rect">
            <a:avLst/>
          </a:prstGeom>
          <a:noFill/>
        </p:spPr>
        <p:txBody>
          <a:bodyPr wrap="none" rtlCol="0">
            <a:spAutoFit/>
          </a:bodyPr>
          <a:lstStyle/>
          <a:p>
            <a:r>
              <a:rPr lang="en-US" dirty="0">
                <a:solidFill>
                  <a:schemeClr val="accent6"/>
                </a:solidFill>
              </a:rPr>
              <a:t>ISA extensions introduced to enhance compute capabilities</a:t>
            </a:r>
          </a:p>
        </p:txBody>
      </p:sp>
      <p:sp>
        <p:nvSpPr>
          <p:cNvPr id="6" name="Rounded Rectangle 5"/>
          <p:cNvSpPr/>
          <p:nvPr/>
        </p:nvSpPr>
        <p:spPr bwMode="auto">
          <a:xfrm>
            <a:off x="21024" y="1151681"/>
            <a:ext cx="9144000" cy="90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71500" y="1172702"/>
            <a:ext cx="9240666" cy="830997"/>
          </a:xfrm>
          <a:prstGeom prst="rect">
            <a:avLst/>
          </a:prstGeom>
          <a:noFill/>
        </p:spPr>
        <p:txBody>
          <a:bodyPr wrap="square" rtlCol="0">
            <a:spAutoFit/>
          </a:bodyPr>
          <a:lstStyle/>
          <a:p>
            <a:r>
              <a:rPr lang="en-US" sz="1600" spc="-40" dirty="0"/>
              <a:t>ARM’s ISA extensions for enhancing compute capabilities may best be described by</a:t>
            </a:r>
          </a:p>
          <a:p>
            <a:r>
              <a:rPr lang="en-US" sz="1600" spc="-40" dirty="0"/>
              <a:t>  considering the </a:t>
            </a:r>
            <a:r>
              <a:rPr lang="en-US" sz="1600" spc="-40" dirty="0">
                <a:solidFill>
                  <a:srgbClr val="FF0000"/>
                </a:solidFill>
              </a:rPr>
              <a:t>register sets introduced</a:t>
            </a:r>
            <a:r>
              <a:rPr lang="en-US" sz="1600" spc="-40" dirty="0"/>
              <a:t> for this reason and the declared </a:t>
            </a:r>
            <a:r>
              <a:rPr lang="en-US" sz="1600" spc="-40" dirty="0">
                <a:solidFill>
                  <a:srgbClr val="FF0000"/>
                </a:solidFill>
              </a:rPr>
              <a:t>ISA extensions </a:t>
            </a:r>
          </a:p>
          <a:p>
            <a:r>
              <a:rPr lang="en-US" sz="1600" spc="-40" dirty="0">
                <a:solidFill>
                  <a:srgbClr val="FF0000"/>
                </a:solidFill>
              </a:rPr>
              <a:t>  </a:t>
            </a:r>
            <a:r>
              <a:rPr lang="en-US" sz="1600" spc="-40" dirty="0"/>
              <a:t>provided for </a:t>
            </a:r>
            <a:r>
              <a:rPr lang="en-US" sz="1600" spc="-40" dirty="0">
                <a:solidFill>
                  <a:srgbClr val="0070C0"/>
                </a:solidFill>
              </a:rPr>
              <a:t>manipulating data in the declared register spaces. </a:t>
            </a:r>
            <a:endParaRPr lang="en-US" sz="1600" dirty="0">
              <a:solidFill>
                <a:srgbClr val="0070C0"/>
              </a:solidFill>
            </a:endParaRPr>
          </a:p>
        </p:txBody>
      </p:sp>
      <p:sp>
        <p:nvSpPr>
          <p:cNvPr id="8" name="TextBox 7"/>
          <p:cNvSpPr txBox="1"/>
          <p:nvPr/>
        </p:nvSpPr>
        <p:spPr>
          <a:xfrm>
            <a:off x="71437" y="406782"/>
            <a:ext cx="9597554" cy="369332"/>
          </a:xfrm>
          <a:prstGeom prst="rect">
            <a:avLst/>
          </a:prstGeom>
          <a:noFill/>
        </p:spPr>
        <p:txBody>
          <a:bodyPr wrap="square" rtlCol="0">
            <a:spAutoFit/>
          </a:bodyPr>
          <a:lstStyle/>
          <a:p>
            <a:r>
              <a:rPr lang="en-US" spc="-120" dirty="0">
                <a:solidFill>
                  <a:schemeClr val="accent6"/>
                </a:solidFill>
              </a:rPr>
              <a:t>Summing up key issues of </a:t>
            </a:r>
            <a:r>
              <a:rPr lang="en-US" spc="-120" dirty="0">
                <a:solidFill>
                  <a:srgbClr val="333399"/>
                </a:solidFill>
              </a:rPr>
              <a:t>ISA extensions introduced to enhance compute capabilities -2</a:t>
            </a:r>
            <a:r>
              <a:rPr lang="en-US" spc="-120" dirty="0">
                <a:solidFill>
                  <a:schemeClr val="accent6"/>
                </a:solidFill>
              </a:rPr>
              <a:t>  </a:t>
            </a:r>
          </a:p>
        </p:txBody>
      </p:sp>
      <p:sp>
        <p:nvSpPr>
          <p:cNvPr id="9" name="Rounded Rectangle 8"/>
          <p:cNvSpPr/>
          <p:nvPr/>
        </p:nvSpPr>
        <p:spPr bwMode="auto">
          <a:xfrm>
            <a:off x="9001" y="3131073"/>
            <a:ext cx="9144000" cy="140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0" name="Line 17"/>
          <p:cNvSpPr>
            <a:spLocks noChangeShapeType="1"/>
          </p:cNvSpPr>
          <p:nvPr/>
        </p:nvSpPr>
        <p:spPr bwMode="auto">
          <a:xfrm flipV="1">
            <a:off x="1503908" y="3726434"/>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Line 25"/>
          <p:cNvSpPr>
            <a:spLocks noChangeShapeType="1"/>
          </p:cNvSpPr>
          <p:nvPr/>
        </p:nvSpPr>
        <p:spPr bwMode="auto">
          <a:xfrm>
            <a:off x="1501958" y="374081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2" name="Line 29"/>
          <p:cNvSpPr>
            <a:spLocks noChangeShapeType="1"/>
          </p:cNvSpPr>
          <p:nvPr/>
        </p:nvSpPr>
        <p:spPr bwMode="auto">
          <a:xfrm flipH="1">
            <a:off x="7659437" y="373444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3" name="Oval 13"/>
          <p:cNvSpPr>
            <a:spLocks noChangeArrowheads="1"/>
          </p:cNvSpPr>
          <p:nvPr/>
        </p:nvSpPr>
        <p:spPr bwMode="auto">
          <a:xfrm>
            <a:off x="4534424" y="389489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4" name="Line 25"/>
          <p:cNvSpPr>
            <a:spLocks noChangeShapeType="1"/>
          </p:cNvSpPr>
          <p:nvPr/>
        </p:nvSpPr>
        <p:spPr bwMode="auto">
          <a:xfrm>
            <a:off x="4567929" y="3566653"/>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5" name="Oval 13"/>
          <p:cNvSpPr>
            <a:spLocks noChangeArrowheads="1"/>
          </p:cNvSpPr>
          <p:nvPr/>
        </p:nvSpPr>
        <p:spPr bwMode="auto">
          <a:xfrm>
            <a:off x="1467350" y="389316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6" name="Oval 13"/>
          <p:cNvSpPr>
            <a:spLocks noChangeArrowheads="1"/>
          </p:cNvSpPr>
          <p:nvPr/>
        </p:nvSpPr>
        <p:spPr bwMode="auto">
          <a:xfrm>
            <a:off x="7628172" y="3888406"/>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7" name="Text Box 6"/>
          <p:cNvSpPr txBox="1">
            <a:spLocks noChangeArrowheads="1"/>
          </p:cNvSpPr>
          <p:nvPr/>
        </p:nvSpPr>
        <p:spPr bwMode="auto">
          <a:xfrm>
            <a:off x="595643" y="3949483"/>
            <a:ext cx="1858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en-US" sz="1300" b="1" dirty="0">
                <a:solidFill>
                  <a:srgbClr val="000000"/>
                </a:solidFill>
              </a:rPr>
              <a:t>(</a:t>
            </a:r>
            <a:r>
              <a:rPr lang="hu-HU" sz="1300" b="1" dirty="0">
                <a:solidFill>
                  <a:srgbClr val="000000"/>
                </a:solidFill>
              </a:rPr>
              <a:t>GPR </a:t>
            </a:r>
            <a:r>
              <a:rPr lang="hu-HU" sz="1300" b="1" dirty="0" err="1">
                <a:solidFill>
                  <a:srgbClr val="000000"/>
                </a:solidFill>
              </a:rPr>
              <a:t>register</a:t>
            </a:r>
            <a:r>
              <a:rPr lang="hu-HU" sz="1300" b="1" dirty="0">
                <a:solidFill>
                  <a:srgbClr val="000000"/>
                </a:solidFill>
              </a:rPr>
              <a:t> </a:t>
            </a:r>
            <a:r>
              <a:rPr lang="hu-HU" sz="1300" b="1" dirty="0" err="1">
                <a:solidFill>
                  <a:srgbClr val="000000"/>
                </a:solidFill>
              </a:rPr>
              <a:t>set</a:t>
            </a:r>
            <a:r>
              <a:rPr lang="en-US" sz="1300" b="1" dirty="0">
                <a:solidFill>
                  <a:srgbClr val="000000"/>
                </a:solidFill>
              </a:rPr>
              <a:t> </a:t>
            </a:r>
          </a:p>
          <a:p>
            <a:pPr algn="ctr" eaLnBrk="1" hangingPunct="1"/>
            <a:r>
              <a:rPr lang="en-US" sz="1300" b="1" dirty="0">
                <a:solidFill>
                  <a:srgbClr val="000000"/>
                </a:solidFill>
              </a:rPr>
              <a:t>of the basic ISA)</a:t>
            </a:r>
          </a:p>
        </p:txBody>
      </p:sp>
      <p:sp>
        <p:nvSpPr>
          <p:cNvPr id="18" name="Text Box 5"/>
          <p:cNvSpPr txBox="1">
            <a:spLocks noChangeArrowheads="1"/>
          </p:cNvSpPr>
          <p:nvPr/>
        </p:nvSpPr>
        <p:spPr bwMode="auto">
          <a:xfrm>
            <a:off x="3352514" y="3949340"/>
            <a:ext cx="23599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Sec</a:t>
            </a:r>
            <a:r>
              <a:rPr lang="hu-HU" sz="1300" b="1" dirty="0" err="1">
                <a:solidFill>
                  <a:srgbClr val="000000"/>
                </a:solidFill>
              </a:rPr>
              <a:t>ondary</a:t>
            </a:r>
            <a:r>
              <a:rPr lang="hu-HU" sz="1300" b="1" dirty="0">
                <a:solidFill>
                  <a:srgbClr val="000000"/>
                </a:solidFill>
              </a:rPr>
              <a:t> </a:t>
            </a:r>
            <a:r>
              <a:rPr lang="hu-HU" sz="1300" b="1" dirty="0" err="1">
                <a:solidFill>
                  <a:srgbClr val="000000"/>
                </a:solidFill>
              </a:rPr>
              <a:t>register</a:t>
            </a:r>
            <a:r>
              <a:rPr lang="hu-HU" sz="1300" b="1" dirty="0">
                <a:solidFill>
                  <a:srgbClr val="000000"/>
                </a:solidFill>
              </a:rPr>
              <a:t> </a:t>
            </a:r>
            <a:r>
              <a:rPr lang="hu-HU" sz="1300" b="1" dirty="0" err="1">
                <a:solidFill>
                  <a:srgbClr val="000000"/>
                </a:solidFill>
              </a:rPr>
              <a:t>set</a:t>
            </a:r>
            <a:endParaRPr lang="hu-HU" sz="1300" b="1" dirty="0">
              <a:solidFill>
                <a:srgbClr val="000000"/>
              </a:solidFill>
            </a:endParaRPr>
          </a:p>
        </p:txBody>
      </p:sp>
      <p:sp>
        <p:nvSpPr>
          <p:cNvPr id="19" name="TextBox 18"/>
          <p:cNvSpPr txBox="1"/>
          <p:nvPr/>
        </p:nvSpPr>
        <p:spPr>
          <a:xfrm>
            <a:off x="6847350" y="3979525"/>
            <a:ext cx="1739579" cy="292388"/>
          </a:xfrm>
          <a:prstGeom prst="rect">
            <a:avLst/>
          </a:prstGeom>
          <a:noFill/>
        </p:spPr>
        <p:txBody>
          <a:bodyPr wrap="none" rtlCol="0">
            <a:spAutoFit/>
          </a:bodyPr>
          <a:lstStyle/>
          <a:p>
            <a:pPr algn="ctr"/>
            <a:r>
              <a:rPr lang="en-US" sz="1300" b="1" dirty="0">
                <a:solidFill>
                  <a:srgbClr val="000000"/>
                </a:solidFill>
              </a:rPr>
              <a:t>SVE register set</a:t>
            </a:r>
            <a:endParaRPr lang="hu-HU" sz="1300" b="1" dirty="0">
              <a:solidFill>
                <a:srgbClr val="000000"/>
              </a:solidFill>
            </a:endParaRPr>
          </a:p>
        </p:txBody>
      </p:sp>
      <p:sp>
        <p:nvSpPr>
          <p:cNvPr id="20" name="Text Box 16"/>
          <p:cNvSpPr txBox="1">
            <a:spLocks noChangeArrowheads="1"/>
          </p:cNvSpPr>
          <p:nvPr/>
        </p:nvSpPr>
        <p:spPr bwMode="auto">
          <a:xfrm>
            <a:off x="2605324" y="3229260"/>
            <a:ext cx="391966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a:solidFill>
                  <a:srgbClr val="000000"/>
                </a:solidFill>
              </a:rPr>
              <a:t>Register sets introduced in the Arm </a:t>
            </a:r>
            <a:r>
              <a:rPr lang="hu-HU" altLang="en-US" sz="1300" b="1">
                <a:solidFill>
                  <a:srgbClr val="000000"/>
                </a:solidFill>
              </a:rPr>
              <a:t>ISA</a:t>
            </a:r>
            <a:endParaRPr lang="en-US" altLang="en-US" sz="1300" b="1">
              <a:solidFill>
                <a:srgbClr val="000000"/>
              </a:solidFill>
            </a:endParaRPr>
          </a:p>
        </p:txBody>
      </p:sp>
      <p:sp>
        <p:nvSpPr>
          <p:cNvPr id="22" name="TextBox 21"/>
          <p:cNvSpPr txBox="1"/>
          <p:nvPr/>
        </p:nvSpPr>
        <p:spPr>
          <a:xfrm>
            <a:off x="71437" y="2124882"/>
            <a:ext cx="7453969" cy="369332"/>
          </a:xfrm>
          <a:prstGeom prst="rect">
            <a:avLst/>
          </a:prstGeom>
          <a:noFill/>
        </p:spPr>
        <p:txBody>
          <a:bodyPr wrap="square" rtlCol="0">
            <a:spAutoFit/>
          </a:bodyPr>
          <a:lstStyle/>
          <a:p>
            <a:r>
              <a:rPr lang="en-US" dirty="0">
                <a:solidFill>
                  <a:schemeClr val="accent6"/>
                </a:solidFill>
              </a:rPr>
              <a:t>Register sets introduced in the Arm ISA </a:t>
            </a:r>
          </a:p>
        </p:txBody>
      </p:sp>
      <p:sp>
        <p:nvSpPr>
          <p:cNvPr id="23" name="Rounded Rectangle 22"/>
          <p:cNvSpPr/>
          <p:nvPr/>
        </p:nvSpPr>
        <p:spPr bwMode="auto">
          <a:xfrm>
            <a:off x="9001" y="2483003"/>
            <a:ext cx="9134999" cy="584775"/>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4" name="TextBox 23"/>
          <p:cNvSpPr txBox="1"/>
          <p:nvPr/>
        </p:nvSpPr>
        <p:spPr>
          <a:xfrm>
            <a:off x="71438" y="2483003"/>
            <a:ext cx="8830879" cy="584775"/>
          </a:xfrm>
          <a:prstGeom prst="rect">
            <a:avLst/>
          </a:prstGeom>
          <a:noFill/>
        </p:spPr>
        <p:txBody>
          <a:bodyPr wrap="none" rtlCol="0">
            <a:spAutoFit/>
          </a:bodyPr>
          <a:lstStyle/>
          <a:p>
            <a:r>
              <a:rPr lang="en-US" sz="1600" dirty="0"/>
              <a:t>In the long history of the Arm ISA, the firm </a:t>
            </a:r>
            <a:r>
              <a:rPr lang="en-US" sz="1600" dirty="0">
                <a:solidFill>
                  <a:srgbClr val="FF0000"/>
                </a:solidFill>
              </a:rPr>
              <a:t>introduced three different register sets</a:t>
            </a:r>
            <a:r>
              <a:rPr lang="en-US" sz="1600" dirty="0"/>
              <a:t>,</a:t>
            </a:r>
          </a:p>
          <a:p>
            <a:r>
              <a:rPr lang="en-US" sz="1600" dirty="0"/>
              <a:t>  as shown below.</a:t>
            </a:r>
          </a:p>
        </p:txBody>
      </p:sp>
      <p:sp>
        <p:nvSpPr>
          <p:cNvPr id="25" name="TextBox 24"/>
          <p:cNvSpPr txBox="1"/>
          <p:nvPr/>
        </p:nvSpPr>
        <p:spPr>
          <a:xfrm>
            <a:off x="71438" y="4679654"/>
            <a:ext cx="5654112" cy="369332"/>
          </a:xfrm>
          <a:prstGeom prst="rect">
            <a:avLst/>
          </a:prstGeom>
          <a:noFill/>
        </p:spPr>
        <p:txBody>
          <a:bodyPr wrap="none" rtlCol="0">
            <a:spAutoFit/>
          </a:bodyPr>
          <a:lstStyle/>
          <a:p>
            <a:r>
              <a:rPr lang="en-US" dirty="0">
                <a:solidFill>
                  <a:schemeClr val="accent6"/>
                </a:solidFill>
              </a:rPr>
              <a:t>Extending the GPR and secondary register sets</a:t>
            </a:r>
          </a:p>
        </p:txBody>
      </p:sp>
      <p:sp>
        <p:nvSpPr>
          <p:cNvPr id="26" name="Rounded Rectangle 25"/>
          <p:cNvSpPr/>
          <p:nvPr/>
        </p:nvSpPr>
        <p:spPr bwMode="auto">
          <a:xfrm>
            <a:off x="31528" y="5048986"/>
            <a:ext cx="9144000" cy="587108"/>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7" name="TextBox 26"/>
          <p:cNvSpPr txBox="1"/>
          <p:nvPr/>
        </p:nvSpPr>
        <p:spPr>
          <a:xfrm>
            <a:off x="71438" y="5037006"/>
            <a:ext cx="8627490" cy="984885"/>
          </a:xfrm>
          <a:prstGeom prst="rect">
            <a:avLst/>
          </a:prstGeom>
          <a:noFill/>
        </p:spPr>
        <p:txBody>
          <a:bodyPr wrap="none" rtlCol="0">
            <a:spAutoFit/>
          </a:bodyPr>
          <a:lstStyle/>
          <a:p>
            <a:r>
              <a:rPr lang="en-US" sz="1600" dirty="0"/>
              <a:t>As indicated in the previous Figure, in the course of the dynamic evolution of the </a:t>
            </a:r>
          </a:p>
          <a:p>
            <a:pPr>
              <a:spcAft>
                <a:spcPts val="1200"/>
              </a:spcAft>
            </a:pPr>
            <a:r>
              <a:rPr lang="en-US" sz="1600" dirty="0"/>
              <a:t>  ARM ISA </a:t>
            </a:r>
            <a:r>
              <a:rPr lang="en-US" sz="1600" dirty="0">
                <a:solidFill>
                  <a:srgbClr val="0070C0"/>
                </a:solidFill>
              </a:rPr>
              <a:t>both the GPR and the secondary register space became extended,</a:t>
            </a:r>
          </a:p>
          <a:p>
            <a:r>
              <a:rPr lang="en-US" sz="1600" dirty="0">
                <a:solidFill>
                  <a:srgbClr val="0070C0"/>
                </a:solidFill>
              </a:rPr>
              <a:t>  </a:t>
            </a:r>
            <a:r>
              <a:rPr lang="en-US" sz="1600" dirty="0"/>
              <a:t>as discussed next.</a:t>
            </a:r>
          </a:p>
        </p:txBody>
      </p:sp>
    </p:spTree>
    <p:extLst>
      <p:ext uri="{BB962C8B-B14F-4D97-AF65-F5344CB8AC3E}">
        <p14:creationId xmlns:p14="http://schemas.microsoft.com/office/powerpoint/2010/main" val="27633666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(28)</a:t>
            </a:r>
            <a:endParaRPr lang="en-US" sz="1700" dirty="0"/>
          </a:p>
        </p:txBody>
      </p:sp>
      <p:grpSp>
        <p:nvGrpSpPr>
          <p:cNvPr id="59" name="Group 58"/>
          <p:cNvGrpSpPr/>
          <p:nvPr/>
        </p:nvGrpSpPr>
        <p:grpSpPr>
          <a:xfrm>
            <a:off x="6357" y="702024"/>
            <a:ext cx="9301785" cy="6125392"/>
            <a:chOff x="6357" y="485982"/>
            <a:chExt cx="9301785" cy="6296044"/>
          </a:xfrm>
        </p:grpSpPr>
        <p:sp>
          <p:nvSpPr>
            <p:cNvPr id="5" name="TextBox 4"/>
            <p:cNvSpPr txBox="1"/>
            <p:nvPr/>
          </p:nvSpPr>
          <p:spPr>
            <a:xfrm>
              <a:off x="113275" y="485982"/>
              <a:ext cx="9194867" cy="369332"/>
            </a:xfrm>
            <a:prstGeom prst="rect">
              <a:avLst/>
            </a:prstGeom>
            <a:noFill/>
          </p:spPr>
          <p:txBody>
            <a:bodyPr wrap="square" rtlCol="0">
              <a:spAutoFit/>
            </a:bodyPr>
            <a:lstStyle/>
            <a:p>
              <a:r>
                <a:rPr lang="en-US" dirty="0">
                  <a:solidFill>
                    <a:schemeClr val="accent6"/>
                  </a:solidFill>
                </a:rPr>
                <a:t>a) Extending the </a:t>
              </a:r>
              <a:r>
                <a:rPr lang="hu-HU" dirty="0">
                  <a:solidFill>
                    <a:schemeClr val="accent6"/>
                  </a:solidFill>
                </a:rPr>
                <a:t>GPR </a:t>
              </a:r>
              <a:r>
                <a:rPr lang="hu-HU" dirty="0" err="1">
                  <a:solidFill>
                    <a:schemeClr val="accent6"/>
                  </a:solidFill>
                </a:rPr>
                <a:t>register</a:t>
              </a:r>
              <a:r>
                <a:rPr lang="en-US" dirty="0">
                  <a:solidFill>
                    <a:schemeClr val="accent6"/>
                  </a:solidFill>
                </a:rPr>
                <a:t> set in the Armv8 ISA (2012) </a:t>
              </a:r>
              <a:r>
                <a:rPr lang="hu-HU" dirty="0"/>
                <a:t>[63</a:t>
              </a:r>
              <a:r>
                <a:rPr lang="en-US" dirty="0"/>
                <a:t>], [</a:t>
              </a:r>
              <a:r>
                <a:rPr lang="hu-HU" dirty="0"/>
                <a:t>66</a:t>
              </a:r>
              <a:r>
                <a:rPr lang="en-US" dirty="0"/>
                <a:t>]</a:t>
              </a:r>
            </a:p>
          </p:txBody>
        </p:sp>
        <p:sp>
          <p:nvSpPr>
            <p:cNvPr id="6" name="Rounded Rectangle 5"/>
            <p:cNvSpPr/>
            <p:nvPr/>
          </p:nvSpPr>
          <p:spPr bwMode="auto">
            <a:xfrm>
              <a:off x="6357" y="935560"/>
              <a:ext cx="9110940" cy="5846466"/>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1107881" y="1440886"/>
              <a:ext cx="986167" cy="261610"/>
            </a:xfrm>
            <a:prstGeom prst="rect">
              <a:avLst/>
            </a:prstGeom>
            <a:noFill/>
          </p:spPr>
          <p:txBody>
            <a:bodyPr wrap="none" rtlCol="0">
              <a:spAutoFit/>
            </a:bodyPr>
            <a:lstStyle/>
            <a:p>
              <a:r>
                <a:rPr lang="en-US" sz="1100">
                  <a:solidFill>
                    <a:srgbClr val="000000"/>
                  </a:solidFill>
                </a:rPr>
                <a:t>32-bit wide</a:t>
              </a:r>
            </a:p>
          </p:txBody>
        </p:sp>
        <p:sp>
          <p:nvSpPr>
            <p:cNvPr id="8" name="TextBox 7"/>
            <p:cNvSpPr txBox="1"/>
            <p:nvPr/>
          </p:nvSpPr>
          <p:spPr>
            <a:xfrm>
              <a:off x="4211612" y="1431610"/>
              <a:ext cx="986167" cy="261610"/>
            </a:xfrm>
            <a:prstGeom prst="rect">
              <a:avLst/>
            </a:prstGeom>
            <a:noFill/>
          </p:spPr>
          <p:txBody>
            <a:bodyPr wrap="none" rtlCol="0">
              <a:spAutoFit/>
            </a:bodyPr>
            <a:lstStyle/>
            <a:p>
              <a:r>
                <a:rPr lang="en-US" sz="1100">
                  <a:solidFill>
                    <a:srgbClr val="000000"/>
                  </a:solidFill>
                </a:rPr>
                <a:t>32-bit wide</a:t>
              </a:r>
            </a:p>
          </p:txBody>
        </p:sp>
        <p:sp>
          <p:nvSpPr>
            <p:cNvPr id="9" name="TextBox 8"/>
            <p:cNvSpPr txBox="1"/>
            <p:nvPr/>
          </p:nvSpPr>
          <p:spPr>
            <a:xfrm>
              <a:off x="6682264" y="1448525"/>
              <a:ext cx="986167" cy="261610"/>
            </a:xfrm>
            <a:prstGeom prst="rect">
              <a:avLst/>
            </a:prstGeom>
            <a:noFill/>
          </p:spPr>
          <p:txBody>
            <a:bodyPr wrap="none" rtlCol="0">
              <a:spAutoFit/>
            </a:bodyPr>
            <a:lstStyle/>
            <a:p>
              <a:r>
                <a:rPr lang="en-US" sz="1100">
                  <a:solidFill>
                    <a:srgbClr val="000000"/>
                  </a:solidFill>
                </a:rPr>
                <a:t>64-bit wide</a:t>
              </a:r>
            </a:p>
          </p:txBody>
        </p:sp>
        <p:sp>
          <p:nvSpPr>
            <p:cNvPr id="10" name="TextBox 9"/>
            <p:cNvSpPr txBox="1"/>
            <p:nvPr/>
          </p:nvSpPr>
          <p:spPr>
            <a:xfrm>
              <a:off x="4116156" y="5532711"/>
              <a:ext cx="1254337" cy="289431"/>
            </a:xfrm>
            <a:prstGeom prst="rect">
              <a:avLst/>
            </a:prstGeom>
            <a:noFill/>
          </p:spPr>
          <p:txBody>
            <a:bodyPr wrap="none" rtlCol="0">
              <a:spAutoFit/>
            </a:bodyPr>
            <a:lstStyle/>
            <a:p>
              <a:r>
                <a:rPr lang="en-US" sz="1200">
                  <a:solidFill>
                    <a:srgbClr val="000000"/>
                  </a:solidFill>
                </a:rPr>
                <a:t>32-bit access</a:t>
              </a:r>
            </a:p>
          </p:txBody>
        </p:sp>
        <p:sp>
          <p:nvSpPr>
            <p:cNvPr id="11" name="TextBox 10"/>
            <p:cNvSpPr txBox="1"/>
            <p:nvPr/>
          </p:nvSpPr>
          <p:spPr>
            <a:xfrm>
              <a:off x="6544205" y="5521789"/>
              <a:ext cx="1254337" cy="289431"/>
            </a:xfrm>
            <a:prstGeom prst="rect">
              <a:avLst/>
            </a:prstGeom>
            <a:noFill/>
          </p:spPr>
          <p:txBody>
            <a:bodyPr wrap="none" rtlCol="0">
              <a:spAutoFit/>
            </a:bodyPr>
            <a:lstStyle/>
            <a:p>
              <a:r>
                <a:rPr lang="en-US" sz="1200">
                  <a:solidFill>
                    <a:srgbClr val="000000"/>
                  </a:solidFill>
                </a:rPr>
                <a:t>64-bit access</a:t>
              </a:r>
            </a:p>
          </p:txBody>
        </p:sp>
        <p:sp>
          <p:nvSpPr>
            <p:cNvPr id="12" name="Left Brace 11"/>
            <p:cNvSpPr/>
            <p:nvPr/>
          </p:nvSpPr>
          <p:spPr bwMode="auto">
            <a:xfrm rot="16200000">
              <a:off x="5977124" y="3830624"/>
              <a:ext cx="238860" cy="4151612"/>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13" name="TextBox 12"/>
            <p:cNvSpPr txBox="1"/>
            <p:nvPr/>
          </p:nvSpPr>
          <p:spPr>
            <a:xfrm>
              <a:off x="4207521" y="6069096"/>
              <a:ext cx="3875542" cy="646331"/>
            </a:xfrm>
            <a:prstGeom prst="rect">
              <a:avLst/>
            </a:prstGeom>
            <a:noFill/>
          </p:spPr>
          <p:txBody>
            <a:bodyPr wrap="square" rtlCol="0">
              <a:spAutoFit/>
            </a:bodyPr>
            <a:lstStyle/>
            <a:p>
              <a:pPr algn="ctr"/>
              <a:r>
                <a:rPr lang="en-US" sz="1200">
                  <a:solidFill>
                    <a:srgbClr val="FF0000"/>
                  </a:solidFill>
                </a:rPr>
                <a:t>GPRs</a:t>
              </a:r>
              <a:r>
                <a:rPr lang="en-US" sz="1200">
                  <a:solidFill>
                    <a:srgbClr val="000000"/>
                  </a:solidFill>
                </a:rPr>
                <a:t> in the </a:t>
              </a:r>
              <a:r>
                <a:rPr lang="hu-HU" sz="1200">
                  <a:solidFill>
                    <a:srgbClr val="0070C0"/>
                  </a:solidFill>
                </a:rPr>
                <a:t>Armv8 AArch64 </a:t>
              </a:r>
              <a:r>
                <a:rPr lang="hu-HU" sz="1200" err="1">
                  <a:solidFill>
                    <a:srgbClr val="000000"/>
                  </a:solidFill>
                </a:rPr>
                <a:t>execution</a:t>
              </a:r>
              <a:r>
                <a:rPr lang="hu-HU" sz="1200">
                  <a:solidFill>
                    <a:srgbClr val="000000"/>
                  </a:solidFill>
                </a:rPr>
                <a:t> </a:t>
              </a:r>
              <a:r>
                <a:rPr lang="hu-HU" sz="1200" err="1">
                  <a:solidFill>
                    <a:srgbClr val="000000"/>
                  </a:solidFill>
                </a:rPr>
                <a:t>mode</a:t>
              </a:r>
              <a:r>
                <a:rPr lang="en-US" sz="1200">
                  <a:solidFill>
                    <a:srgbClr val="000000"/>
                  </a:solidFill>
                </a:rPr>
                <a:t> (2012)</a:t>
              </a:r>
              <a:r>
                <a:rPr lang="hu-HU" sz="1200">
                  <a:solidFill>
                    <a:srgbClr val="000000"/>
                  </a:solidFill>
                </a:rPr>
                <a:t> </a:t>
              </a:r>
            </a:p>
            <a:p>
              <a:pPr algn="ctr"/>
              <a:endParaRPr lang="en-US" sz="1200">
                <a:solidFill>
                  <a:srgbClr val="000000"/>
                </a:solidFill>
              </a:endParaRPr>
            </a:p>
          </p:txBody>
        </p:sp>
        <p:sp>
          <p:nvSpPr>
            <p:cNvPr id="14" name="TextBox 13"/>
            <p:cNvSpPr txBox="1"/>
            <p:nvPr/>
          </p:nvSpPr>
          <p:spPr>
            <a:xfrm>
              <a:off x="26495" y="6069097"/>
              <a:ext cx="3240977" cy="646331"/>
            </a:xfrm>
            <a:prstGeom prst="rect">
              <a:avLst/>
            </a:prstGeom>
            <a:noFill/>
          </p:spPr>
          <p:txBody>
            <a:bodyPr wrap="square" rtlCol="0">
              <a:spAutoFit/>
            </a:bodyPr>
            <a:lstStyle/>
            <a:p>
              <a:pPr algn="ctr"/>
              <a:r>
                <a:rPr lang="en-US" sz="1200">
                  <a:solidFill>
                    <a:srgbClr val="FF0000"/>
                  </a:solidFill>
                </a:rPr>
                <a:t>GPRs</a:t>
              </a:r>
              <a:r>
                <a:rPr lang="en-US" sz="1200">
                  <a:solidFill>
                    <a:srgbClr val="000000"/>
                  </a:solidFill>
                </a:rPr>
                <a:t> in the</a:t>
              </a:r>
              <a:r>
                <a:rPr lang="hu-HU" sz="1200">
                  <a:solidFill>
                    <a:srgbClr val="000000"/>
                  </a:solidFill>
                </a:rPr>
                <a:t> </a:t>
              </a:r>
              <a:r>
                <a:rPr lang="hu-HU" sz="1200">
                  <a:solidFill>
                    <a:srgbClr val="0070C0"/>
                  </a:solidFill>
                </a:rPr>
                <a:t>Armv3</a:t>
              </a:r>
              <a:r>
                <a:rPr lang="hu-HU" sz="1200">
                  <a:solidFill>
                    <a:srgbClr val="000000"/>
                  </a:solidFill>
                </a:rPr>
                <a:t>-</a:t>
              </a:r>
              <a:r>
                <a:rPr lang="hu-HU" sz="1200">
                  <a:solidFill>
                    <a:srgbClr val="0070C0"/>
                  </a:solidFill>
                </a:rPr>
                <a:t>Armv7</a:t>
              </a:r>
              <a:r>
                <a:rPr lang="en-US" sz="1200">
                  <a:solidFill>
                    <a:srgbClr val="0070C0"/>
                  </a:solidFill>
                </a:rPr>
                <a:t> ISA </a:t>
              </a:r>
            </a:p>
            <a:p>
              <a:pPr algn="ctr"/>
              <a:r>
                <a:rPr lang="en-US" sz="1200"/>
                <a:t>and in the</a:t>
              </a:r>
              <a:r>
                <a:rPr lang="hu-HU" sz="1200"/>
                <a:t> </a:t>
              </a:r>
              <a:r>
                <a:rPr lang="hu-HU" sz="1200">
                  <a:solidFill>
                    <a:srgbClr val="0070C0"/>
                  </a:solidFill>
                </a:rPr>
                <a:t>Armv8</a:t>
              </a:r>
              <a:r>
                <a:rPr lang="en-US" sz="1200">
                  <a:solidFill>
                    <a:srgbClr val="0070C0"/>
                  </a:solidFill>
                </a:rPr>
                <a:t> ISA </a:t>
              </a:r>
            </a:p>
            <a:p>
              <a:pPr algn="ctr"/>
              <a:r>
                <a:rPr lang="en-US" sz="1200">
                  <a:solidFill>
                    <a:srgbClr val="0070C0"/>
                  </a:solidFill>
                </a:rPr>
                <a:t>in the</a:t>
              </a:r>
              <a:r>
                <a:rPr lang="hu-HU" sz="1200">
                  <a:solidFill>
                    <a:srgbClr val="0070C0"/>
                  </a:solidFill>
                </a:rPr>
                <a:t> </a:t>
              </a:r>
              <a:r>
                <a:rPr lang="en-US" sz="1200">
                  <a:solidFill>
                    <a:srgbClr val="0070C0"/>
                  </a:solidFill>
                </a:rPr>
                <a:t>AArch32 </a:t>
              </a:r>
              <a:r>
                <a:rPr lang="hu-HU" sz="1200" err="1">
                  <a:solidFill>
                    <a:srgbClr val="000000"/>
                  </a:solidFill>
                </a:rPr>
                <a:t>execution</a:t>
              </a:r>
              <a:r>
                <a:rPr lang="hu-HU" sz="1200">
                  <a:solidFill>
                    <a:srgbClr val="000000"/>
                  </a:solidFill>
                </a:rPr>
                <a:t> </a:t>
              </a:r>
              <a:r>
                <a:rPr lang="hu-HU" sz="1200" err="1">
                  <a:solidFill>
                    <a:srgbClr val="000000"/>
                  </a:solidFill>
                </a:rPr>
                <a:t>mode</a:t>
              </a:r>
              <a:r>
                <a:rPr lang="en-US" sz="1200">
                  <a:solidFill>
                    <a:srgbClr val="000000"/>
                  </a:solidFill>
                </a:rPr>
                <a:t> (2012)</a:t>
              </a:r>
            </a:p>
          </p:txBody>
        </p:sp>
        <p:sp>
          <p:nvSpPr>
            <p:cNvPr id="15" name="Left Brace 14"/>
            <p:cNvSpPr/>
            <p:nvPr/>
          </p:nvSpPr>
          <p:spPr bwMode="auto">
            <a:xfrm rot="16200000">
              <a:off x="1366717" y="5071472"/>
              <a:ext cx="238860" cy="1676905"/>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grpSp>
          <p:nvGrpSpPr>
            <p:cNvPr id="16" name="Group 15"/>
            <p:cNvGrpSpPr/>
            <p:nvPr/>
          </p:nvGrpSpPr>
          <p:grpSpPr>
            <a:xfrm>
              <a:off x="1225916" y="1776828"/>
              <a:ext cx="7885024" cy="3671341"/>
              <a:chOff x="1225916" y="1397068"/>
              <a:chExt cx="7885024" cy="3896931"/>
            </a:xfrm>
          </p:grpSpPr>
          <p:sp>
            <p:nvSpPr>
              <p:cNvPr id="17" name="TextBox 16"/>
              <p:cNvSpPr txBox="1"/>
              <p:nvPr/>
            </p:nvSpPr>
            <p:spPr>
              <a:xfrm>
                <a:off x="5094693" y="5032389"/>
                <a:ext cx="1186543" cy="261610"/>
              </a:xfrm>
              <a:prstGeom prst="rect">
                <a:avLst/>
              </a:prstGeom>
              <a:noFill/>
            </p:spPr>
            <p:txBody>
              <a:bodyPr wrap="none" rtlCol="0">
                <a:spAutoFit/>
              </a:bodyPr>
              <a:lstStyle/>
              <a:p>
                <a:r>
                  <a:rPr lang="en-US" sz="1100">
                    <a:solidFill>
                      <a:srgbClr val="000000"/>
                    </a:solidFill>
                  </a:rPr>
                  <a:t>Dedicated use</a:t>
                </a:r>
              </a:p>
            </p:txBody>
          </p:sp>
          <p:sp>
            <p:nvSpPr>
              <p:cNvPr id="18" name="TextBox 17"/>
              <p:cNvSpPr txBox="1"/>
              <p:nvPr/>
            </p:nvSpPr>
            <p:spPr>
              <a:xfrm>
                <a:off x="7924397" y="5003697"/>
                <a:ext cx="1186543" cy="261610"/>
              </a:xfrm>
              <a:prstGeom prst="rect">
                <a:avLst/>
              </a:prstGeom>
              <a:noFill/>
            </p:spPr>
            <p:txBody>
              <a:bodyPr wrap="none" rtlCol="0">
                <a:spAutoFit/>
              </a:bodyPr>
              <a:lstStyle/>
              <a:p>
                <a:r>
                  <a:rPr lang="en-US" sz="1100">
                    <a:solidFill>
                      <a:srgbClr val="000000"/>
                    </a:solidFill>
                  </a:rPr>
                  <a:t>Dedicated use</a:t>
                </a:r>
              </a:p>
            </p:txBody>
          </p:sp>
          <p:sp>
            <p:nvSpPr>
              <p:cNvPr id="19" name="TextBox 18"/>
              <p:cNvSpPr txBox="1"/>
              <p:nvPr/>
            </p:nvSpPr>
            <p:spPr>
              <a:xfrm>
                <a:off x="2061649" y="3238808"/>
                <a:ext cx="1130438" cy="689932"/>
              </a:xfrm>
              <a:prstGeom prst="rect">
                <a:avLst/>
              </a:prstGeom>
              <a:noFill/>
            </p:spPr>
            <p:txBody>
              <a:bodyPr wrap="none" rtlCol="0">
                <a:spAutoFit/>
              </a:bodyPr>
              <a:lstStyle/>
              <a:p>
                <a:pPr>
                  <a:spcAft>
                    <a:spcPts val="300"/>
                  </a:spcAft>
                </a:pPr>
                <a:r>
                  <a:rPr lang="en-US" sz="1100">
                    <a:solidFill>
                      <a:srgbClr val="000000"/>
                    </a:solidFill>
                  </a:rPr>
                  <a:t>Stack pointer</a:t>
                </a:r>
              </a:p>
              <a:p>
                <a:pPr>
                  <a:spcAft>
                    <a:spcPts val="400"/>
                  </a:spcAft>
                </a:pPr>
                <a:r>
                  <a:rPr lang="en-US" sz="1100">
                    <a:solidFill>
                      <a:srgbClr val="000000"/>
                    </a:solidFill>
                  </a:rPr>
                  <a:t>Link register</a:t>
                </a:r>
              </a:p>
              <a:p>
                <a:pPr>
                  <a:spcAft>
                    <a:spcPts val="300"/>
                  </a:spcAft>
                </a:pPr>
                <a:r>
                  <a:rPr lang="en-US" sz="1100">
                    <a:solidFill>
                      <a:srgbClr val="000000"/>
                    </a:solidFill>
                  </a:rPr>
                  <a:t>PC</a:t>
                </a:r>
              </a:p>
            </p:txBody>
          </p:sp>
          <p:grpSp>
            <p:nvGrpSpPr>
              <p:cNvPr id="20" name="Group 19"/>
              <p:cNvGrpSpPr/>
              <p:nvPr/>
            </p:nvGrpSpPr>
            <p:grpSpPr>
              <a:xfrm>
                <a:off x="1225916" y="1435070"/>
                <a:ext cx="747010" cy="2482641"/>
                <a:chOff x="1457419" y="1998728"/>
                <a:chExt cx="649288" cy="2376487"/>
              </a:xfrm>
            </p:grpSpPr>
            <p:sp>
              <p:nvSpPr>
                <p:cNvPr id="50"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050">
                      <a:solidFill>
                        <a:srgbClr val="000000"/>
                      </a:solidFill>
                      <a:ea typeface="Verdana" panose="020B0604030504040204" pitchFamily="34" charset="0"/>
                      <a:cs typeface="Verdana" panose="020B0604030504040204" pitchFamily="34" charset="0"/>
                    </a:rPr>
                    <a:t>R0</a:t>
                  </a:r>
                </a:p>
              </p:txBody>
            </p:sp>
            <p:sp>
              <p:nvSpPr>
                <p:cNvPr id="51"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a:t>
                  </a:r>
                </a:p>
              </p:txBody>
            </p:sp>
            <p:sp>
              <p:nvSpPr>
                <p:cNvPr id="52"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R2</a:t>
                  </a:r>
                </a:p>
              </p:txBody>
            </p:sp>
            <p:sp>
              <p:nvSpPr>
                <p:cNvPr id="53"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54"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R12</a:t>
                  </a:r>
                </a:p>
              </p:txBody>
            </p:sp>
            <p:sp>
              <p:nvSpPr>
                <p:cNvPr id="55" name="Téglalap 8"/>
                <p:cNvSpPr/>
                <p:nvPr/>
              </p:nvSpPr>
              <p:spPr>
                <a:xfrm>
                  <a:off x="1457420"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R13(SP)</a:t>
                  </a:r>
                </a:p>
              </p:txBody>
            </p:sp>
            <p:sp>
              <p:nvSpPr>
                <p:cNvPr id="56"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R14(LR)</a:t>
                  </a:r>
                </a:p>
              </p:txBody>
            </p:sp>
            <p:sp>
              <p:nvSpPr>
                <p:cNvPr id="57"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R15(PC)</a:t>
                  </a:r>
                </a:p>
              </p:txBody>
            </p:sp>
          </p:grpSp>
          <p:grpSp>
            <p:nvGrpSpPr>
              <p:cNvPr id="21" name="Group 20"/>
              <p:cNvGrpSpPr/>
              <p:nvPr/>
            </p:nvGrpSpPr>
            <p:grpSpPr>
              <a:xfrm>
                <a:off x="4327662" y="1424767"/>
                <a:ext cx="747009" cy="3836809"/>
                <a:chOff x="4012722" y="1988868"/>
                <a:chExt cx="649288" cy="3671887"/>
              </a:xfrm>
            </p:grpSpPr>
            <p:sp>
              <p:nvSpPr>
                <p:cNvPr id="37" name="Téglalap 11"/>
                <p:cNvSpPr/>
                <p:nvPr/>
              </p:nvSpPr>
              <p:spPr>
                <a:xfrm>
                  <a:off x="4012722" y="19888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0</a:t>
                  </a:r>
                </a:p>
              </p:txBody>
            </p:sp>
            <p:sp>
              <p:nvSpPr>
                <p:cNvPr id="38" name="Téglalap 12"/>
                <p:cNvSpPr/>
                <p:nvPr/>
              </p:nvSpPr>
              <p:spPr>
                <a:xfrm>
                  <a:off x="4012722" y="2204768"/>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1</a:t>
                  </a:r>
                </a:p>
              </p:txBody>
            </p:sp>
            <p:sp>
              <p:nvSpPr>
                <p:cNvPr id="39" name="Téglalap 13"/>
                <p:cNvSpPr/>
                <p:nvPr/>
              </p:nvSpPr>
              <p:spPr>
                <a:xfrm>
                  <a:off x="4012722" y="24206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2</a:t>
                  </a:r>
                </a:p>
              </p:txBody>
            </p:sp>
            <p:sp>
              <p:nvSpPr>
                <p:cNvPr id="40" name="Téglalap 14"/>
                <p:cNvSpPr/>
                <p:nvPr/>
              </p:nvSpPr>
              <p:spPr>
                <a:xfrm>
                  <a:off x="4012722" y="2636568"/>
                  <a:ext cx="649288"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41" name="Téglalap 15"/>
                <p:cNvSpPr/>
                <p:nvPr/>
              </p:nvSpPr>
              <p:spPr>
                <a:xfrm>
                  <a:off x="4012722" y="35017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12</a:t>
                  </a:r>
                </a:p>
              </p:txBody>
            </p:sp>
            <p:sp>
              <p:nvSpPr>
                <p:cNvPr id="42" name="Téglalap 16"/>
                <p:cNvSpPr/>
                <p:nvPr/>
              </p:nvSpPr>
              <p:spPr>
                <a:xfrm>
                  <a:off x="4012722" y="37176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13</a:t>
                  </a:r>
                </a:p>
              </p:txBody>
            </p:sp>
            <p:sp>
              <p:nvSpPr>
                <p:cNvPr id="43" name="Téglalap 17"/>
                <p:cNvSpPr/>
                <p:nvPr/>
              </p:nvSpPr>
              <p:spPr>
                <a:xfrm>
                  <a:off x="4012722" y="39335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X</a:t>
                  </a:r>
                  <a:r>
                    <a:rPr lang="hu-HU" sz="1050">
                      <a:solidFill>
                        <a:srgbClr val="000000"/>
                      </a:solidFill>
                      <a:ea typeface="Verdana" panose="020B0604030504040204" pitchFamily="34" charset="0"/>
                      <a:cs typeface="Verdana" panose="020B0604030504040204" pitchFamily="34" charset="0"/>
                    </a:rPr>
                    <a:t>14</a:t>
                  </a:r>
                </a:p>
              </p:txBody>
            </p:sp>
            <p:sp>
              <p:nvSpPr>
                <p:cNvPr id="44" name="Téglalap 19"/>
                <p:cNvSpPr/>
                <p:nvPr/>
              </p:nvSpPr>
              <p:spPr>
                <a:xfrm>
                  <a:off x="4012722" y="4149455"/>
                  <a:ext cx="6492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45" name="Téglalap 20"/>
                <p:cNvSpPr/>
                <p:nvPr/>
              </p:nvSpPr>
              <p:spPr>
                <a:xfrm>
                  <a:off x="4012722" y="50130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46" name="Téglalap 21"/>
                <p:cNvSpPr/>
                <p:nvPr/>
              </p:nvSpPr>
              <p:spPr>
                <a:xfrm>
                  <a:off x="4012722" y="52289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X30</a:t>
                  </a:r>
                </a:p>
              </p:txBody>
            </p:sp>
            <p:sp>
              <p:nvSpPr>
                <p:cNvPr id="47" name="Téglalap 22"/>
                <p:cNvSpPr/>
                <p:nvPr/>
              </p:nvSpPr>
              <p:spPr>
                <a:xfrm>
                  <a:off x="4012722" y="54448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X31</a:t>
                  </a:r>
                </a:p>
              </p:txBody>
            </p:sp>
            <p:cxnSp>
              <p:nvCxnSpPr>
                <p:cNvPr id="48" name="Egyenes összekötő nyíllal 2"/>
                <p:cNvCxnSpPr/>
                <p:nvPr/>
              </p:nvCxnSpPr>
              <p:spPr>
                <a:xfrm>
                  <a:off x="4012722" y="2852468"/>
                  <a:ext cx="6492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Szövegdoboz 35"/>
                <p:cNvSpPr txBox="1">
                  <a:spLocks noChangeArrowheads="1"/>
                </p:cNvSpPr>
                <p:nvPr/>
              </p:nvSpPr>
              <p:spPr bwMode="auto">
                <a:xfrm>
                  <a:off x="4176235" y="2636549"/>
                  <a:ext cx="315166" cy="24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50">
                      <a:solidFill>
                        <a:srgbClr val="000000"/>
                      </a:solidFill>
                      <a:latin typeface="Verdana" pitchFamily="34" charset="0"/>
                      <a:ea typeface="Verdana" pitchFamily="34" charset="0"/>
                      <a:cs typeface="Verdana" pitchFamily="34" charset="0"/>
                    </a:rPr>
                    <a:t>X3</a:t>
                  </a:r>
                  <a:endParaRPr lang="hu-HU" altLang="en-US" sz="1050">
                    <a:solidFill>
                      <a:srgbClr val="000000"/>
                    </a:solidFill>
                    <a:latin typeface="Verdana" pitchFamily="34" charset="0"/>
                    <a:ea typeface="Verdana" pitchFamily="34" charset="0"/>
                    <a:cs typeface="Verdana" pitchFamily="34" charset="0"/>
                  </a:endParaRPr>
                </a:p>
              </p:txBody>
            </p:sp>
          </p:grpSp>
          <p:grpSp>
            <p:nvGrpSpPr>
              <p:cNvPr id="22" name="Group 21"/>
              <p:cNvGrpSpPr/>
              <p:nvPr/>
            </p:nvGrpSpPr>
            <p:grpSpPr>
              <a:xfrm>
                <a:off x="6410568" y="1397068"/>
                <a:ext cx="1494018" cy="3836691"/>
                <a:chOff x="6020317" y="1962358"/>
                <a:chExt cx="1296988" cy="3671887"/>
              </a:xfrm>
            </p:grpSpPr>
            <p:sp>
              <p:nvSpPr>
                <p:cNvPr id="24" name="Téglalap 23"/>
                <p:cNvSpPr/>
                <p:nvPr/>
              </p:nvSpPr>
              <p:spPr>
                <a:xfrm>
                  <a:off x="6020317" y="19623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0</a:t>
                  </a:r>
                </a:p>
              </p:txBody>
            </p:sp>
            <p:sp>
              <p:nvSpPr>
                <p:cNvPr id="25" name="Téglalap 24"/>
                <p:cNvSpPr/>
                <p:nvPr/>
              </p:nvSpPr>
              <p:spPr>
                <a:xfrm>
                  <a:off x="6020317" y="2178258"/>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1</a:t>
                  </a:r>
                </a:p>
              </p:txBody>
            </p:sp>
            <p:sp>
              <p:nvSpPr>
                <p:cNvPr id="26" name="Téglalap 25"/>
                <p:cNvSpPr/>
                <p:nvPr/>
              </p:nvSpPr>
              <p:spPr>
                <a:xfrm>
                  <a:off x="6020317" y="23941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2</a:t>
                  </a:r>
                </a:p>
              </p:txBody>
            </p:sp>
            <p:sp>
              <p:nvSpPr>
                <p:cNvPr id="27" name="Téglalap 26"/>
                <p:cNvSpPr/>
                <p:nvPr/>
              </p:nvSpPr>
              <p:spPr>
                <a:xfrm>
                  <a:off x="6020317" y="2624264"/>
                  <a:ext cx="1296988" cy="850981"/>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28" name="Téglalap 27"/>
                <p:cNvSpPr/>
                <p:nvPr/>
              </p:nvSpPr>
              <p:spPr>
                <a:xfrm>
                  <a:off x="6020317" y="34752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12</a:t>
                  </a:r>
                </a:p>
              </p:txBody>
            </p:sp>
            <p:sp>
              <p:nvSpPr>
                <p:cNvPr id="29" name="Téglalap 28"/>
                <p:cNvSpPr/>
                <p:nvPr/>
              </p:nvSpPr>
              <p:spPr>
                <a:xfrm>
                  <a:off x="6020317" y="36911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13</a:t>
                  </a:r>
                </a:p>
              </p:txBody>
            </p:sp>
            <p:sp>
              <p:nvSpPr>
                <p:cNvPr id="30" name="Téglalap 29"/>
                <p:cNvSpPr/>
                <p:nvPr/>
              </p:nvSpPr>
              <p:spPr>
                <a:xfrm>
                  <a:off x="6020317" y="39070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a:solidFill>
                        <a:srgbClr val="000000"/>
                      </a:solidFill>
                      <a:ea typeface="Verdana" panose="020B0604030504040204" pitchFamily="34" charset="0"/>
                      <a:cs typeface="Verdana" panose="020B0604030504040204" pitchFamily="34" charset="0"/>
                    </a:rPr>
                    <a:t>W</a:t>
                  </a:r>
                  <a:r>
                    <a:rPr lang="hu-HU" sz="1050">
                      <a:solidFill>
                        <a:srgbClr val="000000"/>
                      </a:solidFill>
                      <a:ea typeface="Verdana" panose="020B0604030504040204" pitchFamily="34" charset="0"/>
                      <a:cs typeface="Verdana" panose="020B0604030504040204" pitchFamily="34" charset="0"/>
                    </a:rPr>
                    <a:t>14</a:t>
                  </a:r>
                </a:p>
              </p:txBody>
            </p:sp>
            <p:sp>
              <p:nvSpPr>
                <p:cNvPr id="31" name="Téglalap 30"/>
                <p:cNvSpPr/>
                <p:nvPr/>
              </p:nvSpPr>
              <p:spPr>
                <a:xfrm>
                  <a:off x="6020317" y="4122945"/>
                  <a:ext cx="12969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a:p>
                  <a:pPr algn="ctr"/>
                  <a:r>
                    <a:rPr lang="hu-HU" sz="1050">
                      <a:solidFill>
                        <a:srgbClr val="000000"/>
                      </a:solidFill>
                      <a:ea typeface="Verdana" panose="020B0604030504040204" pitchFamily="34" charset="0"/>
                      <a:cs typeface="Verdana" panose="020B0604030504040204" pitchFamily="34" charset="0"/>
                    </a:rPr>
                    <a:t>.</a:t>
                  </a:r>
                </a:p>
              </p:txBody>
            </p:sp>
            <p:sp>
              <p:nvSpPr>
                <p:cNvPr id="32" name="Téglalap 31"/>
                <p:cNvSpPr/>
                <p:nvPr/>
              </p:nvSpPr>
              <p:spPr>
                <a:xfrm>
                  <a:off x="6020317" y="49865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33" name="Téglalap 32"/>
                <p:cNvSpPr/>
                <p:nvPr/>
              </p:nvSpPr>
              <p:spPr>
                <a:xfrm>
                  <a:off x="6020317" y="52024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W30</a:t>
                  </a:r>
                </a:p>
              </p:txBody>
            </p:sp>
            <p:sp>
              <p:nvSpPr>
                <p:cNvPr id="34" name="Téglalap 33"/>
                <p:cNvSpPr/>
                <p:nvPr/>
              </p:nvSpPr>
              <p:spPr>
                <a:xfrm>
                  <a:off x="6020317" y="54183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050">
                      <a:solidFill>
                        <a:srgbClr val="000000"/>
                      </a:solidFill>
                      <a:ea typeface="Verdana" panose="020B0604030504040204" pitchFamily="34" charset="0"/>
                      <a:cs typeface="Verdana" panose="020B0604030504040204" pitchFamily="34" charset="0"/>
                    </a:rPr>
                    <a:t>W31</a:t>
                  </a:r>
                </a:p>
              </p:txBody>
            </p:sp>
            <p:cxnSp>
              <p:nvCxnSpPr>
                <p:cNvPr id="35" name="Egyenes összekötő nyíllal 34"/>
                <p:cNvCxnSpPr/>
                <p:nvPr/>
              </p:nvCxnSpPr>
              <p:spPr>
                <a:xfrm>
                  <a:off x="6020317" y="2825958"/>
                  <a:ext cx="12969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Szövegdoboz 36"/>
                <p:cNvSpPr txBox="1">
                  <a:spLocks noChangeArrowheads="1"/>
                </p:cNvSpPr>
                <p:nvPr/>
              </p:nvSpPr>
              <p:spPr bwMode="auto">
                <a:xfrm>
                  <a:off x="6491805" y="2588440"/>
                  <a:ext cx="349570" cy="24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50">
                      <a:solidFill>
                        <a:srgbClr val="000000"/>
                      </a:solidFill>
                      <a:latin typeface="Verdana" pitchFamily="34" charset="0"/>
                      <a:ea typeface="Verdana" pitchFamily="34" charset="0"/>
                      <a:cs typeface="Verdana" pitchFamily="34" charset="0"/>
                    </a:rPr>
                    <a:t>W3</a:t>
                  </a:r>
                  <a:endParaRPr lang="hu-HU" altLang="en-US" sz="1050">
                    <a:solidFill>
                      <a:srgbClr val="000000"/>
                    </a:solidFill>
                    <a:latin typeface="Verdana" pitchFamily="34" charset="0"/>
                    <a:ea typeface="Verdana" pitchFamily="34" charset="0"/>
                    <a:cs typeface="Verdana" pitchFamily="34" charset="0"/>
                  </a:endParaRPr>
                </a:p>
              </p:txBody>
            </p:sp>
          </p:grpSp>
          <p:sp>
            <p:nvSpPr>
              <p:cNvPr id="23" name="Right Arrow 22"/>
              <p:cNvSpPr/>
              <p:nvPr/>
            </p:nvSpPr>
            <p:spPr bwMode="auto">
              <a:xfrm>
                <a:off x="2866013" y="2409804"/>
                <a:ext cx="656416" cy="23644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a:ln>
                    <a:noFill/>
                  </a:ln>
                  <a:solidFill>
                    <a:schemeClr val="tx1"/>
                  </a:solidFill>
                  <a:effectLst/>
                  <a:latin typeface="Verdana" pitchFamily="34" charset="0"/>
                </a:endParaRPr>
              </a:p>
            </p:txBody>
          </p:sp>
        </p:grpSp>
      </p:grpSp>
      <p:sp>
        <p:nvSpPr>
          <p:cNvPr id="114" name="TextBox 113"/>
          <p:cNvSpPr txBox="1"/>
          <p:nvPr/>
        </p:nvSpPr>
        <p:spPr>
          <a:xfrm>
            <a:off x="71437" y="400428"/>
            <a:ext cx="9597554" cy="369332"/>
          </a:xfrm>
          <a:prstGeom prst="rect">
            <a:avLst/>
          </a:prstGeom>
          <a:noFill/>
        </p:spPr>
        <p:txBody>
          <a:bodyPr wrap="square" rtlCol="0">
            <a:spAutoFit/>
          </a:bodyPr>
          <a:lstStyle/>
          <a:p>
            <a:r>
              <a:rPr lang="en-US" spc="-120" dirty="0">
                <a:solidFill>
                  <a:schemeClr val="accent6"/>
                </a:solidFill>
              </a:rPr>
              <a:t>Summing up key issues of </a:t>
            </a:r>
            <a:r>
              <a:rPr lang="en-US" spc="-120" dirty="0">
                <a:solidFill>
                  <a:srgbClr val="333399"/>
                </a:solidFill>
              </a:rPr>
              <a:t>ISA extensions introduced to enhance compute capabilities -3</a:t>
            </a:r>
            <a:r>
              <a:rPr lang="en-US" spc="-120" dirty="0">
                <a:solidFill>
                  <a:schemeClr val="accent6"/>
                </a:solidFill>
              </a:rPr>
              <a:t>  </a:t>
            </a:r>
          </a:p>
        </p:txBody>
      </p:sp>
      <p:sp>
        <p:nvSpPr>
          <p:cNvPr id="60" name="TextBox 59"/>
          <p:cNvSpPr txBox="1"/>
          <p:nvPr/>
        </p:nvSpPr>
        <p:spPr>
          <a:xfrm>
            <a:off x="115888" y="1223318"/>
            <a:ext cx="8870955" cy="329378"/>
          </a:xfrm>
          <a:prstGeom prst="rect">
            <a:avLst/>
          </a:prstGeom>
          <a:noFill/>
        </p:spPr>
        <p:txBody>
          <a:bodyPr wrap="none" rtlCol="0">
            <a:spAutoFit/>
          </a:bodyPr>
          <a:lstStyle/>
          <a:p>
            <a:r>
              <a:rPr lang="en-US" sz="1600" dirty="0"/>
              <a:t>The GPR register set was </a:t>
            </a:r>
            <a:r>
              <a:rPr lang="en-US" sz="1600" dirty="0">
                <a:solidFill>
                  <a:srgbClr val="0070C0"/>
                </a:solidFill>
              </a:rPr>
              <a:t>vastly enlarged </a:t>
            </a:r>
            <a:r>
              <a:rPr lang="en-US" sz="1600" dirty="0"/>
              <a:t>in the </a:t>
            </a:r>
            <a:r>
              <a:rPr lang="en-US" sz="1600" dirty="0">
                <a:solidFill>
                  <a:srgbClr val="0070C0"/>
                </a:solidFill>
              </a:rPr>
              <a:t>Armv8</a:t>
            </a:r>
            <a:r>
              <a:rPr lang="en-US" sz="1600" dirty="0"/>
              <a:t> ISA release, as shown below.</a:t>
            </a:r>
          </a:p>
        </p:txBody>
      </p:sp>
    </p:spTree>
    <p:extLst>
      <p:ext uri="{BB962C8B-B14F-4D97-AF65-F5344CB8AC3E}">
        <p14:creationId xmlns:p14="http://schemas.microsoft.com/office/powerpoint/2010/main" val="30029953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(29)</a:t>
            </a:r>
            <a:endParaRPr lang="en-US" sz="1700" dirty="0"/>
          </a:p>
        </p:txBody>
      </p:sp>
      <p:sp>
        <p:nvSpPr>
          <p:cNvPr id="5" name="TextBox 4"/>
          <p:cNvSpPr txBox="1"/>
          <p:nvPr/>
        </p:nvSpPr>
        <p:spPr>
          <a:xfrm>
            <a:off x="115888" y="749590"/>
            <a:ext cx="93275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b) Introducing a secondary</a:t>
            </a:r>
            <a:r>
              <a:rPr kumimoji="0" lang="en-US" sz="1800" b="0" i="0" u="none" strike="noStrike" kern="1200" cap="none" spc="0" normalizeH="0" noProof="0" dirty="0">
                <a:ln>
                  <a:noFill/>
                </a:ln>
                <a:solidFill>
                  <a:srgbClr val="2D2D8A"/>
                </a:solidFill>
                <a:effectLst/>
                <a:uLnTx/>
                <a:uFillTx/>
                <a:latin typeface="Verdana"/>
                <a:ea typeface="+mn-ea"/>
                <a:cs typeface="+mn-cs"/>
              </a:rPr>
              <a:t> register set into the Arm ISA and its extension      </a:t>
            </a:r>
            <a:endParaRPr kumimoji="0" lang="en-US" sz="1800" b="0" i="0" u="none" strike="noStrike" kern="1200" cap="none" spc="-40" normalizeH="0" noProof="0" dirty="0">
              <a:ln>
                <a:noFill/>
              </a:ln>
              <a:solidFill>
                <a:srgbClr val="2D2D8A"/>
              </a:solidFill>
              <a:effectLst/>
              <a:uLnTx/>
              <a:uFillTx/>
              <a:latin typeface="Verdana"/>
              <a:ea typeface="+mn-ea"/>
              <a:cs typeface="+mn-cs"/>
            </a:endParaRPr>
          </a:p>
        </p:txBody>
      </p:sp>
      <p:sp>
        <p:nvSpPr>
          <p:cNvPr id="6" name="TextBox 5"/>
          <p:cNvSpPr txBox="1"/>
          <p:nvPr/>
        </p:nvSpPr>
        <p:spPr>
          <a:xfrm>
            <a:off x="71437" y="445551"/>
            <a:ext cx="9597554" cy="369332"/>
          </a:xfrm>
          <a:prstGeom prst="rect">
            <a:avLst/>
          </a:prstGeom>
          <a:noFill/>
        </p:spPr>
        <p:txBody>
          <a:bodyPr wrap="square" rtlCol="0">
            <a:spAutoFit/>
          </a:bodyPr>
          <a:lstStyle/>
          <a:p>
            <a:r>
              <a:rPr lang="en-US" spc="-120" dirty="0">
                <a:solidFill>
                  <a:schemeClr val="accent6"/>
                </a:solidFill>
              </a:rPr>
              <a:t>Summing up key issues of </a:t>
            </a:r>
            <a:r>
              <a:rPr lang="en-US" spc="-120" dirty="0">
                <a:solidFill>
                  <a:srgbClr val="333399"/>
                </a:solidFill>
              </a:rPr>
              <a:t>ISA extensions introduced to enhance compute capabilities -4</a:t>
            </a:r>
            <a:r>
              <a:rPr lang="en-US" spc="-120" dirty="0">
                <a:solidFill>
                  <a:schemeClr val="accent6"/>
                </a:solidFill>
              </a:rPr>
              <a:t>  </a:t>
            </a:r>
          </a:p>
        </p:txBody>
      </p:sp>
      <p:sp>
        <p:nvSpPr>
          <p:cNvPr id="7" name="Rounded Rectangle 6"/>
          <p:cNvSpPr/>
          <p:nvPr/>
        </p:nvSpPr>
        <p:spPr bwMode="auto">
          <a:xfrm>
            <a:off x="-31531" y="1213184"/>
            <a:ext cx="9144000" cy="3153104"/>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flipH="1">
            <a:off x="465005" y="3922052"/>
            <a:ext cx="849960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Introducing a secondary register set into the Arm ISA and its evolution</a:t>
            </a:r>
          </a:p>
        </p:txBody>
      </p:sp>
      <p:sp>
        <p:nvSpPr>
          <p:cNvPr id="9" name="Rectangle 8"/>
          <p:cNvSpPr/>
          <p:nvPr/>
        </p:nvSpPr>
        <p:spPr bwMode="auto">
          <a:xfrm>
            <a:off x="5463923" y="2112125"/>
            <a:ext cx="3316176" cy="1192081"/>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 name="Rectangle 9"/>
          <p:cNvSpPr/>
          <p:nvPr/>
        </p:nvSpPr>
        <p:spPr bwMode="auto">
          <a:xfrm>
            <a:off x="2822001" y="2094840"/>
            <a:ext cx="1637618" cy="1192081"/>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Rectangle 10"/>
          <p:cNvSpPr/>
          <p:nvPr/>
        </p:nvSpPr>
        <p:spPr bwMode="auto">
          <a:xfrm>
            <a:off x="715485" y="2090754"/>
            <a:ext cx="818809" cy="1190074"/>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Box 11"/>
          <p:cNvSpPr txBox="1"/>
          <p:nvPr/>
        </p:nvSpPr>
        <p:spPr>
          <a:xfrm>
            <a:off x="921861" y="1811389"/>
            <a:ext cx="432413" cy="4069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32</a:t>
            </a:r>
          </a:p>
        </p:txBody>
      </p:sp>
      <p:sp>
        <p:nvSpPr>
          <p:cNvPr id="13" name="TextBox 12"/>
          <p:cNvSpPr txBox="1"/>
          <p:nvPr/>
        </p:nvSpPr>
        <p:spPr>
          <a:xfrm>
            <a:off x="3419507" y="1826919"/>
            <a:ext cx="432413"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64</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4" name="TextBox 13"/>
          <p:cNvSpPr txBox="1"/>
          <p:nvPr/>
        </p:nvSpPr>
        <p:spPr>
          <a:xfrm>
            <a:off x="6815248" y="1810922"/>
            <a:ext cx="543616"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5" name="TextBox 14"/>
          <p:cNvSpPr txBox="1"/>
          <p:nvPr/>
        </p:nvSpPr>
        <p:spPr>
          <a:xfrm>
            <a:off x="2407026" y="2523457"/>
            <a:ext cx="432413"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32</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6" name="TextBox 15"/>
          <p:cNvSpPr txBox="1"/>
          <p:nvPr/>
        </p:nvSpPr>
        <p:spPr>
          <a:xfrm>
            <a:off x="5089689" y="2546321"/>
            <a:ext cx="432413" cy="382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32</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7" name="TextBox 16"/>
          <p:cNvSpPr txBox="1"/>
          <p:nvPr/>
        </p:nvSpPr>
        <p:spPr>
          <a:xfrm>
            <a:off x="266610" y="2516488"/>
            <a:ext cx="4276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32</a:t>
            </a:r>
          </a:p>
        </p:txBody>
      </p:sp>
      <p:sp>
        <p:nvSpPr>
          <p:cNvPr id="18" name="Right Arrow 17"/>
          <p:cNvSpPr/>
          <p:nvPr/>
        </p:nvSpPr>
        <p:spPr bwMode="auto">
          <a:xfrm>
            <a:off x="4677601" y="2523457"/>
            <a:ext cx="409125" cy="243570"/>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9" name="Right Arrow 18"/>
          <p:cNvSpPr/>
          <p:nvPr/>
        </p:nvSpPr>
        <p:spPr bwMode="auto">
          <a:xfrm>
            <a:off x="1909248" y="2501547"/>
            <a:ext cx="435136" cy="284322"/>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TextBox 19"/>
          <p:cNvSpPr txBox="1"/>
          <p:nvPr/>
        </p:nvSpPr>
        <p:spPr>
          <a:xfrm>
            <a:off x="616251" y="3447076"/>
            <a:ext cx="7537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Armv5</a:t>
            </a:r>
            <a:endParaRPr kumimoji="0" lang="en-US" sz="1200" b="1" i="0" u="none" strike="noStrike" kern="1200" cap="none" spc="0" normalizeH="0" baseline="0" noProof="0" dirty="0">
              <a:ln>
                <a:noFill/>
              </a:ln>
              <a:solidFill>
                <a:srgbClr val="000000"/>
              </a:solidFill>
              <a:effectLst/>
              <a:uLnTx/>
              <a:uFillTx/>
              <a:latin typeface="Verdana"/>
              <a:ea typeface="+mn-ea"/>
              <a:cs typeface="+mn-cs"/>
            </a:endParaRPr>
          </a:p>
        </p:txBody>
      </p:sp>
      <p:sp>
        <p:nvSpPr>
          <p:cNvPr id="21" name="TextBox 20"/>
          <p:cNvSpPr txBox="1"/>
          <p:nvPr/>
        </p:nvSpPr>
        <p:spPr>
          <a:xfrm>
            <a:off x="1992803" y="3447076"/>
            <a:ext cx="312589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Armv7</a:t>
            </a:r>
            <a:r>
              <a:rPr kumimoji="0" lang="en-US" sz="1200" b="1" i="0" u="none" strike="noStrike" kern="1200" cap="none" spc="0" normalizeH="0" baseline="0" noProof="0" dirty="0">
                <a:ln>
                  <a:noFill/>
                </a:ln>
                <a:solidFill>
                  <a:srgbClr val="000000"/>
                </a:solidFill>
                <a:effectLst/>
                <a:uLnTx/>
                <a:uFillTx/>
                <a:latin typeface="Verdana"/>
                <a:ea typeface="+mn-ea"/>
                <a:cs typeface="+mn-cs"/>
              </a:rPr>
              <a:t> </a:t>
            </a:r>
            <a:r>
              <a:rPr kumimoji="0" lang="hu-HU" sz="1200" b="1" i="0" u="none" strike="noStrike" kern="1200" cap="none" spc="0" normalizeH="0" baseline="0" noProof="0" dirty="0">
                <a:ln>
                  <a:noFill/>
                </a:ln>
                <a:solidFill>
                  <a:srgbClr val="000000"/>
                </a:solidFill>
                <a:effectLst/>
                <a:uLnTx/>
                <a:uFillTx/>
                <a:latin typeface="Verdana"/>
                <a:ea typeface="+mn-ea"/>
                <a:cs typeface="+mn-cs"/>
              </a:rPr>
              <a:t>(</a:t>
            </a:r>
            <a:r>
              <a:rPr kumimoji="0" lang="hu-HU" sz="1200" b="1" i="0" u="none" strike="noStrike" kern="1200" cap="none" spc="0" normalizeH="0" baseline="0" noProof="0" dirty="0" err="1">
                <a:ln>
                  <a:noFill/>
                </a:ln>
                <a:solidFill>
                  <a:srgbClr val="000000"/>
                </a:solidFill>
                <a:effectLst/>
                <a:uLnTx/>
                <a:uFillTx/>
                <a:latin typeface="Verdana"/>
                <a:ea typeface="+mn-ea"/>
                <a:cs typeface="+mn-cs"/>
              </a:rPr>
              <a:t>or</a:t>
            </a:r>
            <a:r>
              <a:rPr kumimoji="0" lang="hu-HU" sz="1200" b="1" i="0" u="none" strike="noStrike" kern="1200" cap="none" spc="0" normalizeH="0" baseline="0" noProof="0" dirty="0">
                <a:ln>
                  <a:noFill/>
                </a:ln>
                <a:solidFill>
                  <a:srgbClr val="000000"/>
                </a:solidFill>
                <a:effectLst/>
                <a:uLnTx/>
                <a:uFillTx/>
                <a:latin typeface="Verdana"/>
                <a:ea typeface="+mn-ea"/>
                <a:cs typeface="+mn-cs"/>
              </a:rPr>
              <a:t> Armv8 AArch32 </a:t>
            </a:r>
            <a:r>
              <a:rPr kumimoji="0" lang="hu-HU" sz="1200" b="1" i="0" u="none" strike="noStrike" kern="1200" cap="none" spc="0" normalizeH="0" baseline="0" noProof="0" dirty="0" err="1">
                <a:ln>
                  <a:noFill/>
                </a:ln>
                <a:solidFill>
                  <a:srgbClr val="000000"/>
                </a:solidFill>
                <a:effectLst/>
                <a:uLnTx/>
                <a:uFillTx/>
                <a:latin typeface="Verdana"/>
                <a:ea typeface="+mn-ea"/>
                <a:cs typeface="+mn-cs"/>
              </a:rPr>
              <a:t>mode</a:t>
            </a:r>
            <a:r>
              <a:rPr kumimoji="0" lang="hu-HU" sz="1200" b="1" i="0" u="none" strike="noStrike" kern="1200" cap="none" spc="0" normalizeH="0" baseline="0" noProof="0" dirty="0">
                <a:ln>
                  <a:noFill/>
                </a:ln>
                <a:solidFill>
                  <a:srgbClr val="000000"/>
                </a:solidFill>
                <a:effectLst/>
                <a:uLnTx/>
                <a:uFillTx/>
                <a:latin typeface="Verdana"/>
                <a:ea typeface="+mn-ea"/>
                <a:cs typeface="+mn-cs"/>
              </a:rPr>
              <a:t>) </a:t>
            </a:r>
            <a:endParaRPr kumimoji="0" lang="en-US" sz="1200" b="1" i="0" u="none" strike="noStrike" kern="1200" cap="none" spc="0" normalizeH="0" baseline="0" noProof="0" dirty="0">
              <a:ln>
                <a:noFill/>
              </a:ln>
              <a:solidFill>
                <a:srgbClr val="000000"/>
              </a:solidFill>
              <a:effectLst/>
              <a:uLnTx/>
              <a:uFillTx/>
              <a:latin typeface="Verdana"/>
              <a:ea typeface="+mn-ea"/>
              <a:cs typeface="+mn-cs"/>
            </a:endParaRPr>
          </a:p>
        </p:txBody>
      </p:sp>
      <p:sp>
        <p:nvSpPr>
          <p:cNvPr id="22" name="TextBox 21"/>
          <p:cNvSpPr txBox="1"/>
          <p:nvPr/>
        </p:nvSpPr>
        <p:spPr>
          <a:xfrm>
            <a:off x="5697740" y="3447364"/>
            <a:ext cx="2893519" cy="406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Armv8</a:t>
            </a:r>
            <a:r>
              <a:rPr kumimoji="0" lang="en-US" sz="1200" b="1" i="0" u="none" strike="noStrike" kern="1200" cap="none" spc="0" normalizeH="0" baseline="0" noProof="0">
                <a:ln>
                  <a:noFill/>
                </a:ln>
                <a:solidFill>
                  <a:srgbClr val="000000"/>
                </a:solidFill>
                <a:effectLst/>
                <a:uLnTx/>
                <a:uFillTx/>
                <a:latin typeface="Verdana"/>
                <a:ea typeface="+mn-ea"/>
                <a:cs typeface="+mn-cs"/>
              </a:rPr>
              <a:t> </a:t>
            </a:r>
            <a:r>
              <a:rPr kumimoji="0" lang="hu-HU" sz="1200" b="1" i="0" u="none" strike="noStrike" kern="1200" cap="none" spc="0" normalizeH="0" baseline="0" noProof="0">
                <a:ln>
                  <a:noFill/>
                </a:ln>
                <a:solidFill>
                  <a:srgbClr val="000000"/>
                </a:solidFill>
                <a:effectLst/>
                <a:uLnTx/>
                <a:uFillTx/>
                <a:latin typeface="Verdana"/>
                <a:ea typeface="+mn-ea"/>
                <a:cs typeface="+mn-cs"/>
              </a:rPr>
              <a:t>AArch64 </a:t>
            </a:r>
            <a:r>
              <a:rPr kumimoji="0" lang="hu-HU" sz="1200" b="1" i="0" u="none" strike="noStrike" kern="1200" cap="none" spc="0" normalizeH="0" baseline="0" noProof="0" err="1">
                <a:ln>
                  <a:noFill/>
                </a:ln>
                <a:solidFill>
                  <a:srgbClr val="000000"/>
                </a:solidFill>
                <a:effectLst/>
                <a:uLnTx/>
                <a:uFillTx/>
                <a:latin typeface="Verdana"/>
                <a:ea typeface="+mn-ea"/>
                <a:cs typeface="+mn-cs"/>
              </a:rPr>
              <a:t>mode</a:t>
            </a:r>
            <a:endParaRPr kumimoji="0" lang="en-US" sz="1200" b="1" i="0" u="none" strike="noStrike" kern="1200" cap="none" spc="0" normalizeH="0" baseline="0" noProof="0">
              <a:ln>
                <a:noFill/>
              </a:ln>
              <a:solidFill>
                <a:srgbClr val="000000"/>
              </a:solidFill>
              <a:effectLst/>
              <a:uLnTx/>
              <a:uFillTx/>
              <a:latin typeface="Verdana"/>
              <a:ea typeface="+mn-ea"/>
              <a:cs typeface="+mn-cs"/>
            </a:endParaRPr>
          </a:p>
        </p:txBody>
      </p:sp>
      <p:sp>
        <p:nvSpPr>
          <p:cNvPr id="23" name="TextBox 22"/>
          <p:cNvSpPr txBox="1"/>
          <p:nvPr/>
        </p:nvSpPr>
        <p:spPr>
          <a:xfrm>
            <a:off x="688259" y="3686910"/>
            <a:ext cx="7168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24" name="TextBox 23"/>
          <p:cNvSpPr txBox="1"/>
          <p:nvPr/>
        </p:nvSpPr>
        <p:spPr>
          <a:xfrm>
            <a:off x="3211211" y="3695574"/>
            <a:ext cx="8567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(2004)</a:t>
            </a:r>
          </a:p>
        </p:txBody>
      </p:sp>
      <p:sp>
        <p:nvSpPr>
          <p:cNvPr id="25" name="TextBox 24"/>
          <p:cNvSpPr txBox="1"/>
          <p:nvPr/>
        </p:nvSpPr>
        <p:spPr>
          <a:xfrm>
            <a:off x="6781095" y="3627537"/>
            <a:ext cx="815241" cy="4069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26" name="TextBox 25"/>
          <p:cNvSpPr txBox="1"/>
          <p:nvPr/>
        </p:nvSpPr>
        <p:spPr>
          <a:xfrm>
            <a:off x="251520" y="1326726"/>
            <a:ext cx="1649811" cy="492443"/>
          </a:xfrm>
          <a:prstGeom prst="rect">
            <a:avLst/>
          </a:prstGeom>
          <a:noFill/>
        </p:spPr>
        <p:txBody>
          <a:bodyPr wrap="none" rtlCol="0">
            <a:spAutoFit/>
          </a:bodyPr>
          <a:lstStyle/>
          <a:p>
            <a:r>
              <a:rPr lang="en-US" sz="1300" dirty="0"/>
              <a:t>(Implemented in </a:t>
            </a:r>
          </a:p>
          <a:p>
            <a:pPr algn="ctr"/>
            <a:r>
              <a:rPr lang="en-US" sz="1300" dirty="0"/>
              <a:t>the coprocessor)</a:t>
            </a:r>
          </a:p>
        </p:txBody>
      </p:sp>
      <p:sp>
        <p:nvSpPr>
          <p:cNvPr id="27" name="TextBox 26"/>
          <p:cNvSpPr txBox="1"/>
          <p:nvPr/>
        </p:nvSpPr>
        <p:spPr>
          <a:xfrm>
            <a:off x="2786894" y="1305706"/>
            <a:ext cx="1713098" cy="492443"/>
          </a:xfrm>
          <a:prstGeom prst="rect">
            <a:avLst/>
          </a:prstGeom>
          <a:noFill/>
        </p:spPr>
        <p:txBody>
          <a:bodyPr wrap="none" rtlCol="0">
            <a:spAutoFit/>
          </a:bodyPr>
          <a:lstStyle/>
          <a:p>
            <a:r>
              <a:rPr lang="en-US" sz="1300" dirty="0"/>
              <a:t>(Implemented in </a:t>
            </a:r>
          </a:p>
          <a:p>
            <a:pPr algn="ctr"/>
            <a:r>
              <a:rPr lang="en-US" sz="1300" dirty="0"/>
              <a:t>the CPU core)</a:t>
            </a:r>
          </a:p>
        </p:txBody>
      </p:sp>
      <p:sp>
        <p:nvSpPr>
          <p:cNvPr id="28" name="TextBox 27"/>
          <p:cNvSpPr txBox="1"/>
          <p:nvPr/>
        </p:nvSpPr>
        <p:spPr>
          <a:xfrm>
            <a:off x="6192180" y="1326726"/>
            <a:ext cx="1713098" cy="492443"/>
          </a:xfrm>
          <a:prstGeom prst="rect">
            <a:avLst/>
          </a:prstGeom>
          <a:noFill/>
        </p:spPr>
        <p:txBody>
          <a:bodyPr wrap="none" rtlCol="0">
            <a:spAutoFit/>
          </a:bodyPr>
          <a:lstStyle/>
          <a:p>
            <a:r>
              <a:rPr lang="en-US" sz="1300" dirty="0"/>
              <a:t>(Implemented in </a:t>
            </a:r>
          </a:p>
          <a:p>
            <a:pPr algn="ctr"/>
            <a:r>
              <a:rPr lang="en-US" sz="1300" dirty="0"/>
              <a:t>the CPU core)</a:t>
            </a:r>
          </a:p>
        </p:txBody>
      </p:sp>
    </p:spTree>
    <p:extLst>
      <p:ext uri="{BB962C8B-B14F-4D97-AF65-F5344CB8AC3E}">
        <p14:creationId xmlns:p14="http://schemas.microsoft.com/office/powerpoint/2010/main" val="11856775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(30)</a:t>
            </a:r>
            <a:endParaRPr lang="en-US" sz="1700" dirty="0"/>
          </a:p>
        </p:txBody>
      </p:sp>
      <p:sp>
        <p:nvSpPr>
          <p:cNvPr id="5" name="TextBox 4"/>
          <p:cNvSpPr txBox="1"/>
          <p:nvPr/>
        </p:nvSpPr>
        <p:spPr>
          <a:xfrm>
            <a:off x="103988" y="763370"/>
            <a:ext cx="9327592" cy="369332"/>
          </a:xfrm>
          <a:prstGeom prst="rect">
            <a:avLst/>
          </a:prstGeom>
          <a:noFill/>
        </p:spPr>
        <p:txBody>
          <a:bodyPr wrap="square" rtlCol="0">
            <a:spAutoFit/>
          </a:bodyPr>
          <a:lstStyle/>
          <a:p>
            <a:pPr>
              <a:spcBef>
                <a:spcPct val="0"/>
              </a:spcBef>
              <a:buClrTx/>
              <a:buSzTx/>
              <a:buFontTx/>
              <a:buNone/>
            </a:pPr>
            <a:r>
              <a:rPr lang="en-US" altLang="en-US" spc="-50" dirty="0">
                <a:solidFill>
                  <a:schemeClr val="accent6"/>
                </a:solidFill>
              </a:rPr>
              <a:t>Overview of ARM’s</a:t>
            </a:r>
            <a:r>
              <a:rPr lang="hu-HU" altLang="en-US" spc="-50" dirty="0">
                <a:solidFill>
                  <a:schemeClr val="accent6"/>
                </a:solidFill>
              </a:rPr>
              <a:t> ISA </a:t>
            </a:r>
            <a:r>
              <a:rPr lang="hu-HU" altLang="en-US" spc="-50" dirty="0" err="1">
                <a:solidFill>
                  <a:schemeClr val="accent6"/>
                </a:solidFill>
              </a:rPr>
              <a:t>extensions</a:t>
            </a:r>
            <a:r>
              <a:rPr lang="en-US" altLang="en-US" spc="-50" dirty="0">
                <a:solidFill>
                  <a:schemeClr val="accent6"/>
                </a:solidFill>
              </a:rPr>
              <a:t> declared to enhance compute capabilities</a:t>
            </a:r>
            <a:r>
              <a:rPr lang="hu-HU" altLang="en-US" spc="-50" dirty="0">
                <a:solidFill>
                  <a:schemeClr val="accent6"/>
                </a:solidFill>
              </a:rPr>
              <a:t> </a:t>
            </a:r>
            <a:r>
              <a:rPr lang="en-US" altLang="en-US" spc="-50" dirty="0">
                <a:solidFill>
                  <a:schemeClr val="accent6"/>
                </a:solidFill>
              </a:rPr>
              <a:t>-1</a:t>
            </a:r>
          </a:p>
        </p:txBody>
      </p:sp>
      <p:sp>
        <p:nvSpPr>
          <p:cNvPr id="6" name="TextBox 5"/>
          <p:cNvSpPr txBox="1"/>
          <p:nvPr/>
        </p:nvSpPr>
        <p:spPr>
          <a:xfrm>
            <a:off x="31526" y="1204214"/>
            <a:ext cx="9144000" cy="396000"/>
          </a:xfrm>
          <a:prstGeom prst="rect">
            <a:avLst/>
          </a:prstGeom>
          <a:solidFill>
            <a:srgbClr val="DDF2FF"/>
          </a:solidFill>
        </p:spPr>
        <p:txBody>
          <a:bodyPr wrap="square" rtlCol="0">
            <a:spAutoFit/>
          </a:bodyPr>
          <a:lstStyle/>
          <a:p>
            <a:pPr marL="285750" indent="-285750">
              <a:spcAft>
                <a:spcPts val="600"/>
              </a:spcAft>
              <a:buFont typeface="Arial" panose="020B0604020202020204" pitchFamily="34" charset="0"/>
              <a:buChar char="•"/>
            </a:pPr>
            <a:endParaRPr lang="en-US" sz="1600" spc="-50" dirty="0"/>
          </a:p>
        </p:txBody>
      </p:sp>
      <p:sp>
        <p:nvSpPr>
          <p:cNvPr id="7" name="Rounded Rectangle 6"/>
          <p:cNvSpPr/>
          <p:nvPr/>
        </p:nvSpPr>
        <p:spPr bwMode="auto">
          <a:xfrm>
            <a:off x="21022" y="1637949"/>
            <a:ext cx="9154511" cy="611264"/>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136908" y="1691088"/>
            <a:ext cx="8778365"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Based on the </a:t>
            </a:r>
            <a:r>
              <a:rPr lang="en-US" sz="1600" dirty="0">
                <a:solidFill>
                  <a:srgbClr val="0070C0"/>
                </a:solidFill>
              </a:rPr>
              <a:t>existing </a:t>
            </a:r>
            <a:r>
              <a:rPr lang="en-US" sz="1600" dirty="0">
                <a:solidFill>
                  <a:srgbClr val="FF0000"/>
                </a:solidFill>
              </a:rPr>
              <a:t>GPR register set</a:t>
            </a:r>
            <a:r>
              <a:rPr lang="en-US" sz="1600" dirty="0"/>
              <a:t>, </a:t>
            </a:r>
            <a:r>
              <a:rPr lang="en-US" sz="1600" dirty="0">
                <a:solidFill>
                  <a:srgbClr val="0070C0"/>
                </a:solidFill>
              </a:rPr>
              <a:t>first</a:t>
            </a:r>
            <a:r>
              <a:rPr lang="en-US" sz="1600" dirty="0"/>
              <a:t> </a:t>
            </a:r>
            <a:r>
              <a:rPr lang="en-US" sz="1600" dirty="0">
                <a:solidFill>
                  <a:srgbClr val="0070C0"/>
                </a:solidFill>
              </a:rPr>
              <a:t>FX SIMD instructions </a:t>
            </a:r>
            <a:r>
              <a:rPr lang="en-US" sz="1600" dirty="0"/>
              <a:t>were added to</a:t>
            </a:r>
          </a:p>
          <a:p>
            <a:pPr>
              <a:spcAft>
                <a:spcPts val="600"/>
              </a:spcAft>
            </a:pPr>
            <a:r>
              <a:rPr lang="en-US" sz="1600" dirty="0">
                <a:solidFill>
                  <a:srgbClr val="0070C0"/>
                </a:solidFill>
              </a:rPr>
              <a:t>       </a:t>
            </a:r>
            <a:r>
              <a:rPr lang="en-US" sz="1600" dirty="0"/>
              <a:t>the scalar FX instructions provided by the basic ISA.</a:t>
            </a:r>
          </a:p>
        </p:txBody>
      </p:sp>
      <p:sp>
        <p:nvSpPr>
          <p:cNvPr id="9" name="TextBox 8"/>
          <p:cNvSpPr txBox="1"/>
          <p:nvPr/>
        </p:nvSpPr>
        <p:spPr>
          <a:xfrm>
            <a:off x="147143" y="1261243"/>
            <a:ext cx="9123267" cy="338554"/>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spc="-50"/>
              <a:t>The </a:t>
            </a:r>
            <a:r>
              <a:rPr lang="en-US" sz="1600" spc="-50">
                <a:solidFill>
                  <a:srgbClr val="FF0000"/>
                </a:solidFill>
              </a:rPr>
              <a:t>sequence of ARM’s ISA extensions </a:t>
            </a:r>
            <a:r>
              <a:rPr lang="en-US" sz="1600" spc="-50"/>
              <a:t>introduced represents a </a:t>
            </a:r>
            <a:r>
              <a:rPr lang="en-US" sz="1600" spc="-50">
                <a:solidFill>
                  <a:srgbClr val="0070C0"/>
                </a:solidFill>
              </a:rPr>
              <a:t>clear-cut logic </a:t>
            </a:r>
            <a:r>
              <a:rPr lang="en-US" sz="1600" spc="-50"/>
              <a:t>as follows:</a:t>
            </a:r>
            <a:endParaRPr lang="en-US" sz="1600" spc="-50" dirty="0"/>
          </a:p>
        </p:txBody>
      </p:sp>
      <p:sp>
        <p:nvSpPr>
          <p:cNvPr id="10" name="TextBox 9"/>
          <p:cNvSpPr txBox="1"/>
          <p:nvPr/>
        </p:nvSpPr>
        <p:spPr>
          <a:xfrm>
            <a:off x="71437" y="362178"/>
            <a:ext cx="9597554" cy="369332"/>
          </a:xfrm>
          <a:prstGeom prst="rect">
            <a:avLst/>
          </a:prstGeom>
          <a:noFill/>
        </p:spPr>
        <p:txBody>
          <a:bodyPr wrap="square" rtlCol="0">
            <a:spAutoFit/>
          </a:bodyPr>
          <a:lstStyle/>
          <a:p>
            <a:r>
              <a:rPr lang="en-US" dirty="0">
                <a:solidFill>
                  <a:srgbClr val="FFFFFF"/>
                </a:solidFill>
              </a:rPr>
              <a:t>2.2 ISA extensions introduced to enhance compute capabilities (1)</a:t>
            </a:r>
            <a:endParaRPr lang="en-US" spc="-120" dirty="0">
              <a:solidFill>
                <a:schemeClr val="accent6"/>
              </a:solidFill>
            </a:endParaRPr>
          </a:p>
        </p:txBody>
      </p:sp>
      <p:sp>
        <p:nvSpPr>
          <p:cNvPr id="11" name="Rounded Rectangle 10"/>
          <p:cNvSpPr/>
          <p:nvPr/>
        </p:nvSpPr>
        <p:spPr bwMode="auto">
          <a:xfrm>
            <a:off x="21022" y="2312277"/>
            <a:ext cx="9175531" cy="872092"/>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2" name="TextBox 11"/>
          <p:cNvSpPr txBox="1"/>
          <p:nvPr/>
        </p:nvSpPr>
        <p:spPr>
          <a:xfrm>
            <a:off x="125008" y="2322787"/>
            <a:ext cx="864061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Then the basic ISA was augmented by </a:t>
            </a:r>
            <a:r>
              <a:rPr lang="en-US" sz="1600" dirty="0">
                <a:solidFill>
                  <a:srgbClr val="0070C0"/>
                </a:solidFill>
              </a:rPr>
              <a:t>a </a:t>
            </a:r>
            <a:r>
              <a:rPr lang="en-US" sz="1600" dirty="0">
                <a:solidFill>
                  <a:srgbClr val="FF0000"/>
                </a:solidFill>
              </a:rPr>
              <a:t>secondary register set </a:t>
            </a:r>
            <a:r>
              <a:rPr lang="en-US" sz="1600" dirty="0"/>
              <a:t>and based on it</a:t>
            </a:r>
          </a:p>
          <a:p>
            <a:r>
              <a:rPr lang="en-US" sz="1600" dirty="0"/>
              <a:t>       </a:t>
            </a:r>
            <a:r>
              <a:rPr lang="en-US" sz="1600" dirty="0">
                <a:solidFill>
                  <a:srgbClr val="0070C0"/>
                </a:solidFill>
              </a:rPr>
              <a:t>scalar FP, vector FP (sequentially executed) and FX/FP SIMD instructions on</a:t>
            </a:r>
          </a:p>
          <a:p>
            <a:pPr>
              <a:spcAft>
                <a:spcPts val="600"/>
              </a:spcAft>
            </a:pPr>
            <a:r>
              <a:rPr lang="en-US" sz="1600" dirty="0">
                <a:solidFill>
                  <a:srgbClr val="0070C0"/>
                </a:solidFill>
              </a:rPr>
              <a:t>       64/128-bit data vectors </a:t>
            </a:r>
            <a:r>
              <a:rPr lang="en-US" sz="1600" dirty="0"/>
              <a:t>were introduced. </a:t>
            </a:r>
          </a:p>
        </p:txBody>
      </p:sp>
      <p:sp>
        <p:nvSpPr>
          <p:cNvPr id="43" name="Rounded Rectangle 42"/>
          <p:cNvSpPr/>
          <p:nvPr/>
        </p:nvSpPr>
        <p:spPr bwMode="auto">
          <a:xfrm>
            <a:off x="-18510" y="3246031"/>
            <a:ext cx="9162510" cy="660015"/>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4" name="TextBox 43"/>
          <p:cNvSpPr txBox="1"/>
          <p:nvPr/>
        </p:nvSpPr>
        <p:spPr>
          <a:xfrm>
            <a:off x="125374" y="3279231"/>
            <a:ext cx="8790265" cy="584775"/>
          </a:xfrm>
          <a:prstGeom prst="rect">
            <a:avLst/>
          </a:prstGeom>
          <a:noFill/>
        </p:spPr>
        <p:txBody>
          <a:bodyPr wrap="square" rtlCol="0">
            <a:spAutoFit/>
          </a:bodyPr>
          <a:lstStyle/>
          <a:p>
            <a:pPr marL="285750" indent="-285750">
              <a:buFont typeface="Arial" panose="020B0604020202020204" pitchFamily="34" charset="0"/>
              <a:buChar char="•"/>
            </a:pPr>
            <a:r>
              <a:rPr lang="en-US" sz="1600" spc="-80" dirty="0"/>
              <a:t>Finally, the very long </a:t>
            </a:r>
            <a:r>
              <a:rPr lang="en-US" sz="1600" spc="-80" dirty="0">
                <a:solidFill>
                  <a:srgbClr val="FF0000"/>
                </a:solidFill>
              </a:rPr>
              <a:t>SVE register set </a:t>
            </a:r>
            <a:r>
              <a:rPr lang="en-US" sz="1600" spc="-80" dirty="0">
                <a:solidFill>
                  <a:srgbClr val="0070C0"/>
                </a:solidFill>
              </a:rPr>
              <a:t>and</a:t>
            </a:r>
            <a:r>
              <a:rPr lang="en-US" sz="1600" spc="-80" dirty="0"/>
              <a:t> </a:t>
            </a:r>
            <a:r>
              <a:rPr lang="en-US" sz="1600" spc="-80" dirty="0">
                <a:solidFill>
                  <a:srgbClr val="0070C0"/>
                </a:solidFill>
              </a:rPr>
              <a:t>FX/FP SIMD</a:t>
            </a:r>
            <a:r>
              <a:rPr lang="en-US" sz="1600" spc="-80" dirty="0"/>
              <a:t> </a:t>
            </a:r>
            <a:r>
              <a:rPr lang="en-US" sz="1600" dirty="0"/>
              <a:t>instructions on </a:t>
            </a:r>
            <a:r>
              <a:rPr lang="en-US" sz="1600" spc="-80" dirty="0">
                <a:solidFill>
                  <a:srgbClr val="0070C0"/>
                </a:solidFill>
              </a:rPr>
              <a:t>very long,</a:t>
            </a:r>
          </a:p>
          <a:p>
            <a:pPr>
              <a:spcAft>
                <a:spcPts val="1200"/>
              </a:spcAft>
            </a:pPr>
            <a:r>
              <a:rPr lang="en-US" sz="1600" spc="-80" dirty="0">
                <a:solidFill>
                  <a:srgbClr val="0070C0"/>
                </a:solidFill>
              </a:rPr>
              <a:t>        128-2048 bit wide data vectors </a:t>
            </a:r>
            <a:r>
              <a:rPr lang="en-US" sz="1600" dirty="0"/>
              <a:t>were added, as indicated below.</a:t>
            </a:r>
          </a:p>
        </p:txBody>
      </p:sp>
      <p:sp>
        <p:nvSpPr>
          <p:cNvPr id="45" name="Rounded Rectangle 44"/>
          <p:cNvSpPr/>
          <p:nvPr/>
        </p:nvSpPr>
        <p:spPr bwMode="auto">
          <a:xfrm>
            <a:off x="21022" y="3975024"/>
            <a:ext cx="9144000" cy="2772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6" name="Text Box 7"/>
          <p:cNvSpPr txBox="1">
            <a:spLocks noChangeArrowheads="1"/>
          </p:cNvSpPr>
          <p:nvPr/>
        </p:nvSpPr>
        <p:spPr bwMode="auto">
          <a:xfrm>
            <a:off x="-167000" y="4868676"/>
            <a:ext cx="15401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FX SIMD </a:t>
            </a:r>
          </a:p>
          <a:p>
            <a:pPr algn="ctr">
              <a:spcBef>
                <a:spcPct val="0"/>
              </a:spcBef>
              <a:buClrTx/>
              <a:buSzTx/>
              <a:buFontTx/>
              <a:buNone/>
            </a:pPr>
            <a:r>
              <a:rPr lang="en-US" altLang="en-US" sz="1300" b="1" spc="-70">
                <a:solidFill>
                  <a:srgbClr val="000000"/>
                </a:solidFill>
              </a:rPr>
              <a:t>extensions</a:t>
            </a:r>
          </a:p>
        </p:txBody>
      </p:sp>
      <p:sp>
        <p:nvSpPr>
          <p:cNvPr id="47" name="Text Box 16"/>
          <p:cNvSpPr txBox="1">
            <a:spLocks noChangeArrowheads="1"/>
          </p:cNvSpPr>
          <p:nvPr/>
        </p:nvSpPr>
        <p:spPr bwMode="auto">
          <a:xfrm>
            <a:off x="1569131" y="4067232"/>
            <a:ext cx="63818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a:solidFill>
                  <a:srgbClr val="000000"/>
                </a:solidFill>
              </a:rPr>
              <a:t>ARM’s</a:t>
            </a:r>
            <a:r>
              <a:rPr lang="hu-HU" altLang="en-US" sz="1300" b="1">
                <a:solidFill>
                  <a:srgbClr val="000000"/>
                </a:solidFill>
              </a:rPr>
              <a:t> ISA </a:t>
            </a:r>
            <a:r>
              <a:rPr lang="hu-HU" altLang="en-US" sz="1300" b="1" err="1">
                <a:solidFill>
                  <a:srgbClr val="000000"/>
                </a:solidFill>
              </a:rPr>
              <a:t>extensions</a:t>
            </a:r>
            <a:r>
              <a:rPr lang="en-US" altLang="en-US" sz="1300" b="1">
                <a:solidFill>
                  <a:srgbClr val="000000"/>
                </a:solidFill>
              </a:rPr>
              <a:t> introduced to enhance compute capabilities</a:t>
            </a:r>
            <a:r>
              <a:rPr lang="hu-HU" altLang="en-US" sz="1300" b="1">
                <a:solidFill>
                  <a:srgbClr val="000000"/>
                </a:solidFill>
              </a:rPr>
              <a:t> </a:t>
            </a:r>
            <a:endParaRPr lang="en-US" altLang="en-US" sz="1300" b="1">
              <a:solidFill>
                <a:srgbClr val="000000"/>
              </a:solidFill>
            </a:endParaRPr>
          </a:p>
        </p:txBody>
      </p:sp>
      <p:sp>
        <p:nvSpPr>
          <p:cNvPr id="48" name="Line 17"/>
          <p:cNvSpPr>
            <a:spLocks noChangeShapeType="1"/>
          </p:cNvSpPr>
          <p:nvPr/>
        </p:nvSpPr>
        <p:spPr bwMode="auto">
          <a:xfrm flipV="1">
            <a:off x="656565" y="4635747"/>
            <a:ext cx="72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9" name="Line 22"/>
          <p:cNvSpPr>
            <a:spLocks noChangeShapeType="1"/>
          </p:cNvSpPr>
          <p:nvPr/>
        </p:nvSpPr>
        <p:spPr bwMode="auto">
          <a:xfrm>
            <a:off x="4569308" y="4381011"/>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0" name="Line 25"/>
          <p:cNvSpPr>
            <a:spLocks noChangeShapeType="1"/>
          </p:cNvSpPr>
          <p:nvPr/>
        </p:nvSpPr>
        <p:spPr bwMode="auto">
          <a:xfrm>
            <a:off x="652379" y="463574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1" name="Line 29"/>
          <p:cNvSpPr>
            <a:spLocks noChangeShapeType="1"/>
          </p:cNvSpPr>
          <p:nvPr/>
        </p:nvSpPr>
        <p:spPr bwMode="auto">
          <a:xfrm flipH="1">
            <a:off x="5661034" y="462937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2" name="Text Box 7"/>
          <p:cNvSpPr txBox="1">
            <a:spLocks noChangeArrowheads="1"/>
          </p:cNvSpPr>
          <p:nvPr/>
        </p:nvSpPr>
        <p:spPr bwMode="auto">
          <a:xfrm>
            <a:off x="3080022" y="4870398"/>
            <a:ext cx="1378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dirty="0">
                <a:solidFill>
                  <a:srgbClr val="000000"/>
                </a:solidFill>
              </a:rPr>
              <a:t>Vector FP</a:t>
            </a:r>
          </a:p>
          <a:p>
            <a:pPr algn="ctr">
              <a:spcBef>
                <a:spcPct val="0"/>
              </a:spcBef>
              <a:buClrTx/>
              <a:buSzTx/>
              <a:buFontTx/>
              <a:buNone/>
            </a:pPr>
            <a:r>
              <a:rPr lang="en-US" altLang="en-US" sz="1300" b="1" spc="-70" dirty="0">
                <a:solidFill>
                  <a:srgbClr val="000000"/>
                </a:solidFill>
              </a:rPr>
              <a:t> extension</a:t>
            </a:r>
          </a:p>
        </p:txBody>
      </p:sp>
      <p:sp>
        <p:nvSpPr>
          <p:cNvPr id="53" name="Oval 13"/>
          <p:cNvSpPr>
            <a:spLocks noChangeArrowheads="1"/>
          </p:cNvSpPr>
          <p:nvPr/>
        </p:nvSpPr>
        <p:spPr bwMode="auto">
          <a:xfrm>
            <a:off x="3711451" y="481199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54" name="Line 25"/>
          <p:cNvSpPr>
            <a:spLocks noChangeShapeType="1"/>
          </p:cNvSpPr>
          <p:nvPr/>
        </p:nvSpPr>
        <p:spPr bwMode="auto">
          <a:xfrm>
            <a:off x="3744323" y="464057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5" name="Text Box 7"/>
          <p:cNvSpPr txBox="1">
            <a:spLocks noChangeArrowheads="1"/>
          </p:cNvSpPr>
          <p:nvPr/>
        </p:nvSpPr>
        <p:spPr bwMode="auto">
          <a:xfrm>
            <a:off x="4623476" y="4899508"/>
            <a:ext cx="21031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spc="-70" dirty="0">
                <a:solidFill>
                  <a:srgbClr val="000000"/>
                </a:solidFill>
              </a:rPr>
              <a:t> FX/FP SIMD</a:t>
            </a:r>
            <a:endParaRPr lang="en-US" altLang="en-US" sz="1300" b="1" spc="-70" dirty="0">
              <a:solidFill>
                <a:srgbClr val="000000"/>
              </a:solidFill>
            </a:endParaRPr>
          </a:p>
          <a:p>
            <a:pPr algn="ctr">
              <a:spcBef>
                <a:spcPct val="0"/>
              </a:spcBef>
              <a:buClrTx/>
              <a:buSzTx/>
              <a:buFontTx/>
              <a:buNone/>
            </a:pPr>
            <a:r>
              <a:rPr lang="hu-HU" altLang="en-US" sz="1300" b="1" spc="-70" dirty="0">
                <a:solidFill>
                  <a:srgbClr val="000000"/>
                </a:solidFill>
              </a:rPr>
              <a:t> </a:t>
            </a:r>
            <a:r>
              <a:rPr lang="hu-HU" altLang="en-US" sz="1300" b="1" spc="-70" dirty="0" err="1">
                <a:solidFill>
                  <a:srgbClr val="000000"/>
                </a:solidFill>
              </a:rPr>
              <a:t>extensions</a:t>
            </a:r>
            <a:endParaRPr lang="en-US" altLang="en-US" sz="1300" b="1" spc="-70" dirty="0">
              <a:solidFill>
                <a:srgbClr val="000000"/>
              </a:solidFill>
            </a:endParaRPr>
          </a:p>
        </p:txBody>
      </p:sp>
      <p:sp>
        <p:nvSpPr>
          <p:cNvPr id="56" name="Oval 13"/>
          <p:cNvSpPr>
            <a:spLocks noChangeArrowheads="1"/>
          </p:cNvSpPr>
          <p:nvPr/>
        </p:nvSpPr>
        <p:spPr bwMode="auto">
          <a:xfrm>
            <a:off x="611560" y="478810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57" name="Oval 56"/>
          <p:cNvSpPr>
            <a:spLocks noChangeArrowheads="1"/>
          </p:cNvSpPr>
          <p:nvPr/>
        </p:nvSpPr>
        <p:spPr bwMode="auto">
          <a:xfrm>
            <a:off x="5627811" y="478333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58" name="Text Box 7"/>
          <p:cNvSpPr txBox="1">
            <a:spLocks noChangeArrowheads="1"/>
          </p:cNvSpPr>
          <p:nvPr/>
        </p:nvSpPr>
        <p:spPr bwMode="auto">
          <a:xfrm>
            <a:off x="1342424" y="4859112"/>
            <a:ext cx="13409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dirty="0">
                <a:solidFill>
                  <a:srgbClr val="000000"/>
                </a:solidFill>
              </a:rPr>
              <a:t>Scalar FP</a:t>
            </a:r>
          </a:p>
          <a:p>
            <a:pPr algn="ctr">
              <a:spcBef>
                <a:spcPct val="0"/>
              </a:spcBef>
              <a:buClrTx/>
              <a:buSzTx/>
              <a:buFontTx/>
              <a:buNone/>
            </a:pPr>
            <a:r>
              <a:rPr lang="en-US" altLang="en-US" sz="1300" b="1" spc="-70" dirty="0">
                <a:solidFill>
                  <a:srgbClr val="000000"/>
                </a:solidFill>
              </a:rPr>
              <a:t>extensions</a:t>
            </a:r>
          </a:p>
        </p:txBody>
      </p:sp>
      <p:sp>
        <p:nvSpPr>
          <p:cNvPr id="59" name="Oval 13"/>
          <p:cNvSpPr>
            <a:spLocks noChangeArrowheads="1"/>
          </p:cNvSpPr>
          <p:nvPr/>
        </p:nvSpPr>
        <p:spPr bwMode="auto">
          <a:xfrm>
            <a:off x="1920705" y="481178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60" name="Line 25"/>
          <p:cNvSpPr>
            <a:spLocks noChangeShapeType="1"/>
          </p:cNvSpPr>
          <p:nvPr/>
        </p:nvSpPr>
        <p:spPr bwMode="auto">
          <a:xfrm>
            <a:off x="1955312" y="463483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1" name="Text Box 7"/>
          <p:cNvSpPr txBox="1">
            <a:spLocks noChangeArrowheads="1"/>
          </p:cNvSpPr>
          <p:nvPr/>
        </p:nvSpPr>
        <p:spPr bwMode="auto">
          <a:xfrm>
            <a:off x="6864919" y="4896944"/>
            <a:ext cx="21672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Very long</a:t>
            </a:r>
            <a:r>
              <a:rPr lang="hu-HU" altLang="en-US" sz="1300" b="1" spc="-70">
                <a:solidFill>
                  <a:srgbClr val="000000"/>
                </a:solidFill>
              </a:rPr>
              <a:t> FX/FP SIMD</a:t>
            </a:r>
            <a:endParaRPr lang="en-US" altLang="en-US" sz="1300" b="1" spc="-70">
              <a:solidFill>
                <a:srgbClr val="000000"/>
              </a:solidFill>
            </a:endParaRPr>
          </a:p>
          <a:p>
            <a:pPr algn="ctr">
              <a:spcBef>
                <a:spcPct val="0"/>
              </a:spcBef>
              <a:buClrTx/>
              <a:buSzTx/>
              <a:buFontTx/>
              <a:buNone/>
            </a:pPr>
            <a:r>
              <a:rPr lang="hu-HU" altLang="en-US" sz="1300" b="1" spc="-70">
                <a:solidFill>
                  <a:srgbClr val="000000"/>
                </a:solidFill>
              </a:rPr>
              <a:t> </a:t>
            </a:r>
            <a:r>
              <a:rPr lang="hu-HU" altLang="en-US" sz="1300" b="1" spc="-70" err="1">
                <a:solidFill>
                  <a:srgbClr val="000000"/>
                </a:solidFill>
              </a:rPr>
              <a:t>extensions</a:t>
            </a:r>
            <a:endParaRPr lang="en-US" altLang="en-US" sz="1300" b="1" spc="-70">
              <a:solidFill>
                <a:srgbClr val="000000"/>
              </a:solidFill>
            </a:endParaRPr>
          </a:p>
        </p:txBody>
      </p:sp>
      <p:sp>
        <p:nvSpPr>
          <p:cNvPr id="62" name="Right Brace 61"/>
          <p:cNvSpPr/>
          <p:nvPr/>
        </p:nvSpPr>
        <p:spPr bwMode="auto">
          <a:xfrm rot="5400000">
            <a:off x="476196" y="5575291"/>
            <a:ext cx="225723" cy="855095"/>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3" name="Right Brace 62"/>
          <p:cNvSpPr/>
          <p:nvPr/>
        </p:nvSpPr>
        <p:spPr bwMode="auto">
          <a:xfrm rot="5400000">
            <a:off x="3712343" y="3410838"/>
            <a:ext cx="225723" cy="5184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4" name="Right Brace 63"/>
          <p:cNvSpPr/>
          <p:nvPr/>
        </p:nvSpPr>
        <p:spPr bwMode="auto">
          <a:xfrm rot="5400000">
            <a:off x="7672634" y="4760838"/>
            <a:ext cx="225723" cy="2484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5" name="TextBox 64"/>
          <p:cNvSpPr txBox="1"/>
          <p:nvPr/>
        </p:nvSpPr>
        <p:spPr>
          <a:xfrm>
            <a:off x="-18510" y="6157395"/>
            <a:ext cx="1284326" cy="492443"/>
          </a:xfrm>
          <a:prstGeom prst="rect">
            <a:avLst/>
          </a:prstGeom>
          <a:noFill/>
        </p:spPr>
        <p:txBody>
          <a:bodyPr wrap="none" rtlCol="0">
            <a:spAutoFit/>
          </a:bodyPr>
          <a:lstStyle/>
          <a:p>
            <a:pPr algn="ctr"/>
            <a:r>
              <a:rPr lang="en-US" sz="1300"/>
              <a:t>Based on the</a:t>
            </a:r>
          </a:p>
          <a:p>
            <a:pPr algn="ctr"/>
            <a:r>
              <a:rPr lang="en-US" sz="1300"/>
              <a:t>GPR reg. set</a:t>
            </a:r>
          </a:p>
        </p:txBody>
      </p:sp>
      <p:sp>
        <p:nvSpPr>
          <p:cNvPr id="66" name="TextBox 65"/>
          <p:cNvSpPr txBox="1"/>
          <p:nvPr/>
        </p:nvSpPr>
        <p:spPr>
          <a:xfrm>
            <a:off x="2771800" y="6157395"/>
            <a:ext cx="2116284" cy="492443"/>
          </a:xfrm>
          <a:prstGeom prst="rect">
            <a:avLst/>
          </a:prstGeom>
          <a:noFill/>
        </p:spPr>
        <p:txBody>
          <a:bodyPr wrap="none" rtlCol="0">
            <a:spAutoFit/>
          </a:bodyPr>
          <a:lstStyle/>
          <a:p>
            <a:pPr algn="ctr"/>
            <a:r>
              <a:rPr lang="en-US" sz="1300"/>
              <a:t>Based on the</a:t>
            </a:r>
          </a:p>
          <a:p>
            <a:pPr algn="ctr"/>
            <a:r>
              <a:rPr lang="en-US" sz="1300"/>
              <a:t>secondary register set</a:t>
            </a:r>
          </a:p>
        </p:txBody>
      </p:sp>
      <p:sp>
        <p:nvSpPr>
          <p:cNvPr id="67" name="TextBox 66"/>
          <p:cNvSpPr txBox="1"/>
          <p:nvPr/>
        </p:nvSpPr>
        <p:spPr>
          <a:xfrm>
            <a:off x="7024787" y="6157395"/>
            <a:ext cx="1531188" cy="492443"/>
          </a:xfrm>
          <a:prstGeom prst="rect">
            <a:avLst/>
          </a:prstGeom>
          <a:noFill/>
        </p:spPr>
        <p:txBody>
          <a:bodyPr wrap="none" rtlCol="0">
            <a:spAutoFit/>
          </a:bodyPr>
          <a:lstStyle/>
          <a:p>
            <a:pPr algn="ctr"/>
            <a:r>
              <a:rPr lang="en-US" sz="1300"/>
              <a:t>Based on the</a:t>
            </a:r>
          </a:p>
          <a:p>
            <a:pPr algn="ctr"/>
            <a:r>
              <a:rPr lang="en-US" sz="1300"/>
              <a:t>SVE register set</a:t>
            </a:r>
          </a:p>
        </p:txBody>
      </p:sp>
      <p:sp>
        <p:nvSpPr>
          <p:cNvPr id="68" name="Line 29"/>
          <p:cNvSpPr>
            <a:spLocks noChangeShapeType="1"/>
          </p:cNvSpPr>
          <p:nvPr/>
        </p:nvSpPr>
        <p:spPr bwMode="auto">
          <a:xfrm flipH="1">
            <a:off x="7937958" y="4652297"/>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9" name="Oval 68"/>
          <p:cNvSpPr>
            <a:spLocks noChangeArrowheads="1"/>
          </p:cNvSpPr>
          <p:nvPr/>
        </p:nvSpPr>
        <p:spPr bwMode="auto">
          <a:xfrm>
            <a:off x="7902370" y="4806260"/>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70" name="TextBox 69"/>
          <p:cNvSpPr txBox="1"/>
          <p:nvPr/>
        </p:nvSpPr>
        <p:spPr>
          <a:xfrm>
            <a:off x="1215676" y="5349916"/>
            <a:ext cx="1499128" cy="292388"/>
          </a:xfrm>
          <a:prstGeom prst="rect">
            <a:avLst/>
          </a:prstGeom>
          <a:noFill/>
        </p:spPr>
        <p:txBody>
          <a:bodyPr wrap="none" rtlCol="0">
            <a:spAutoFit/>
          </a:bodyPr>
          <a:lstStyle/>
          <a:p>
            <a:pPr lvl="0" algn="ctr">
              <a:spcAft>
                <a:spcPts val="200"/>
              </a:spcAft>
            </a:pPr>
            <a:r>
              <a:rPr lang="en-US" sz="1300" dirty="0">
                <a:solidFill>
                  <a:srgbClr val="000000"/>
                </a:solidFill>
              </a:rPr>
              <a:t>(</a:t>
            </a:r>
            <a:r>
              <a:rPr lang="en-US" sz="1300" dirty="0" err="1">
                <a:solidFill>
                  <a:srgbClr val="000000"/>
                </a:solidFill>
              </a:rPr>
              <a:t>coproc</a:t>
            </a:r>
            <a:r>
              <a:rPr lang="en-US" sz="1300" dirty="0">
                <a:solidFill>
                  <a:srgbClr val="000000"/>
                </a:solidFill>
              </a:rPr>
              <a:t>. based)</a:t>
            </a:r>
          </a:p>
        </p:txBody>
      </p:sp>
      <p:sp>
        <p:nvSpPr>
          <p:cNvPr id="71" name="TextBox 70"/>
          <p:cNvSpPr txBox="1"/>
          <p:nvPr/>
        </p:nvSpPr>
        <p:spPr>
          <a:xfrm>
            <a:off x="2780865" y="5349916"/>
            <a:ext cx="2239716" cy="518091"/>
          </a:xfrm>
          <a:prstGeom prst="rect">
            <a:avLst/>
          </a:prstGeom>
          <a:noFill/>
        </p:spPr>
        <p:txBody>
          <a:bodyPr wrap="none" rtlCol="0">
            <a:spAutoFit/>
          </a:bodyPr>
          <a:lstStyle/>
          <a:p>
            <a:pPr lvl="0" algn="ctr">
              <a:spcAft>
                <a:spcPts val="200"/>
              </a:spcAft>
            </a:pPr>
            <a:r>
              <a:rPr lang="en-US" sz="1300" dirty="0">
                <a:solidFill>
                  <a:srgbClr val="000000"/>
                </a:solidFill>
              </a:rPr>
              <a:t>(32-bit, </a:t>
            </a:r>
            <a:r>
              <a:rPr lang="en-US" sz="1300" dirty="0" err="1">
                <a:solidFill>
                  <a:srgbClr val="000000"/>
                </a:solidFill>
              </a:rPr>
              <a:t>coproc</a:t>
            </a:r>
            <a:r>
              <a:rPr lang="en-US" sz="1300" dirty="0">
                <a:solidFill>
                  <a:srgbClr val="000000"/>
                </a:solidFill>
              </a:rPr>
              <a:t>. based)</a:t>
            </a:r>
          </a:p>
          <a:p>
            <a:pPr lvl="0" algn="ctr">
              <a:spcAft>
                <a:spcPts val="200"/>
              </a:spcAft>
            </a:pPr>
            <a:r>
              <a:rPr lang="en-US" sz="1300" dirty="0">
                <a:solidFill>
                  <a:srgbClr val="000000"/>
                </a:solidFill>
              </a:rPr>
              <a:t>(Sequentially executed)</a:t>
            </a:r>
          </a:p>
        </p:txBody>
      </p:sp>
      <p:sp>
        <p:nvSpPr>
          <p:cNvPr id="72" name="TextBox 71"/>
          <p:cNvSpPr txBox="1"/>
          <p:nvPr/>
        </p:nvSpPr>
        <p:spPr>
          <a:xfrm>
            <a:off x="5072110" y="5345560"/>
            <a:ext cx="1231427" cy="292388"/>
          </a:xfrm>
          <a:prstGeom prst="rect">
            <a:avLst/>
          </a:prstGeom>
          <a:noFill/>
        </p:spPr>
        <p:txBody>
          <a:bodyPr wrap="none" rtlCol="0">
            <a:spAutoFit/>
          </a:bodyPr>
          <a:lstStyle/>
          <a:p>
            <a:r>
              <a:rPr lang="en-US" sz="1300" dirty="0"/>
              <a:t>(64/128-bit)</a:t>
            </a:r>
          </a:p>
        </p:txBody>
      </p:sp>
      <p:sp>
        <p:nvSpPr>
          <p:cNvPr id="73" name="TextBox 72"/>
          <p:cNvSpPr txBox="1"/>
          <p:nvPr/>
        </p:nvSpPr>
        <p:spPr>
          <a:xfrm>
            <a:off x="7128284" y="5349916"/>
            <a:ext cx="1443024" cy="292388"/>
          </a:xfrm>
          <a:prstGeom prst="rect">
            <a:avLst/>
          </a:prstGeom>
          <a:noFill/>
        </p:spPr>
        <p:txBody>
          <a:bodyPr wrap="none" rtlCol="0">
            <a:spAutoFit/>
          </a:bodyPr>
          <a:lstStyle/>
          <a:p>
            <a:r>
              <a:rPr lang="en-US" sz="1300" dirty="0"/>
              <a:t>(128-2048-bit)</a:t>
            </a:r>
          </a:p>
        </p:txBody>
      </p:sp>
      <p:sp>
        <p:nvSpPr>
          <p:cNvPr id="74" name="TextBox 73"/>
          <p:cNvSpPr txBox="1"/>
          <p:nvPr/>
        </p:nvSpPr>
        <p:spPr>
          <a:xfrm>
            <a:off x="5228852" y="5561584"/>
            <a:ext cx="1052101" cy="292388"/>
          </a:xfrm>
          <a:prstGeom prst="rect">
            <a:avLst/>
          </a:prstGeom>
          <a:noFill/>
        </p:spPr>
        <p:txBody>
          <a:bodyPr wrap="square" rtlCol="0">
            <a:spAutoFit/>
          </a:bodyPr>
          <a:lstStyle/>
          <a:p>
            <a:r>
              <a:rPr lang="en-US" sz="1300" dirty="0"/>
              <a:t>(Neon)</a:t>
            </a:r>
          </a:p>
        </p:txBody>
      </p:sp>
      <p:sp>
        <p:nvSpPr>
          <p:cNvPr id="75" name="TextBox 74"/>
          <p:cNvSpPr txBox="1"/>
          <p:nvPr/>
        </p:nvSpPr>
        <p:spPr>
          <a:xfrm>
            <a:off x="7264315" y="5576450"/>
            <a:ext cx="1346103" cy="292388"/>
          </a:xfrm>
          <a:prstGeom prst="rect">
            <a:avLst/>
          </a:prstGeom>
          <a:noFill/>
        </p:spPr>
        <p:txBody>
          <a:bodyPr wrap="square" rtlCol="0">
            <a:spAutoFit/>
          </a:bodyPr>
          <a:lstStyle/>
          <a:p>
            <a:r>
              <a:rPr lang="en-US" sz="1300"/>
              <a:t>(SVE/SVE2)</a:t>
            </a:r>
          </a:p>
        </p:txBody>
      </p:sp>
      <p:sp>
        <p:nvSpPr>
          <p:cNvPr id="76" name="TextBox 75"/>
          <p:cNvSpPr txBox="1"/>
          <p:nvPr/>
        </p:nvSpPr>
        <p:spPr>
          <a:xfrm>
            <a:off x="71437" y="446589"/>
            <a:ext cx="9597554" cy="369332"/>
          </a:xfrm>
          <a:prstGeom prst="rect">
            <a:avLst/>
          </a:prstGeom>
          <a:noFill/>
        </p:spPr>
        <p:txBody>
          <a:bodyPr wrap="square" rtlCol="0">
            <a:spAutoFit/>
          </a:bodyPr>
          <a:lstStyle/>
          <a:p>
            <a:r>
              <a:rPr lang="en-US" spc="-120" dirty="0">
                <a:solidFill>
                  <a:schemeClr val="accent6"/>
                </a:solidFill>
              </a:rPr>
              <a:t>Summing up key issues of </a:t>
            </a:r>
            <a:r>
              <a:rPr lang="en-US" spc="-120" dirty="0">
                <a:solidFill>
                  <a:srgbClr val="333399"/>
                </a:solidFill>
              </a:rPr>
              <a:t>ISA extensions introduced to enhance compute capabilities -5</a:t>
            </a:r>
            <a:r>
              <a:rPr lang="en-US" spc="-120" dirty="0">
                <a:solidFill>
                  <a:schemeClr val="accent6"/>
                </a:solidFill>
              </a:rPr>
              <a:t>  </a:t>
            </a:r>
          </a:p>
        </p:txBody>
      </p:sp>
    </p:spTree>
    <p:extLst>
      <p:ext uri="{BB962C8B-B14F-4D97-AF65-F5344CB8AC3E}">
        <p14:creationId xmlns:p14="http://schemas.microsoft.com/office/powerpoint/2010/main" val="1374712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(31)</a:t>
            </a:r>
            <a:endParaRPr lang="en-US" sz="1700" dirty="0"/>
          </a:p>
        </p:txBody>
      </p:sp>
      <p:sp>
        <p:nvSpPr>
          <p:cNvPr id="5" name="Rounded Rectangle 4"/>
          <p:cNvSpPr/>
          <p:nvPr/>
        </p:nvSpPr>
        <p:spPr bwMode="auto">
          <a:xfrm>
            <a:off x="26495" y="2519380"/>
            <a:ext cx="9144000" cy="292504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 name="Text Box 7"/>
          <p:cNvSpPr txBox="1">
            <a:spLocks noChangeArrowheads="1"/>
          </p:cNvSpPr>
          <p:nvPr/>
        </p:nvSpPr>
        <p:spPr bwMode="auto">
          <a:xfrm>
            <a:off x="-198530" y="3455554"/>
            <a:ext cx="15401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FX SIMD </a:t>
            </a:r>
          </a:p>
          <a:p>
            <a:pPr algn="ctr">
              <a:spcBef>
                <a:spcPct val="0"/>
              </a:spcBef>
              <a:buClrTx/>
              <a:buSzTx/>
              <a:buFontTx/>
              <a:buNone/>
            </a:pPr>
            <a:r>
              <a:rPr lang="en-US" altLang="en-US" sz="1300" b="1" spc="-70">
                <a:solidFill>
                  <a:srgbClr val="000000"/>
                </a:solidFill>
              </a:rPr>
              <a:t>extensions</a:t>
            </a:r>
          </a:p>
        </p:txBody>
      </p:sp>
      <p:sp>
        <p:nvSpPr>
          <p:cNvPr id="7" name="Text Box 16"/>
          <p:cNvSpPr txBox="1">
            <a:spLocks noChangeArrowheads="1"/>
          </p:cNvSpPr>
          <p:nvPr/>
        </p:nvSpPr>
        <p:spPr bwMode="auto">
          <a:xfrm>
            <a:off x="1569131" y="2654110"/>
            <a:ext cx="63818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a:solidFill>
                  <a:srgbClr val="000000"/>
                </a:solidFill>
              </a:rPr>
              <a:t>ARM’s</a:t>
            </a:r>
            <a:r>
              <a:rPr lang="hu-HU" altLang="en-US" sz="1300" b="1">
                <a:solidFill>
                  <a:srgbClr val="000000"/>
                </a:solidFill>
              </a:rPr>
              <a:t> ISA </a:t>
            </a:r>
            <a:r>
              <a:rPr lang="hu-HU" altLang="en-US" sz="1300" b="1" err="1">
                <a:solidFill>
                  <a:srgbClr val="000000"/>
                </a:solidFill>
              </a:rPr>
              <a:t>extensions</a:t>
            </a:r>
            <a:r>
              <a:rPr lang="en-US" altLang="en-US" sz="1300" b="1">
                <a:solidFill>
                  <a:srgbClr val="000000"/>
                </a:solidFill>
              </a:rPr>
              <a:t> introduced to enhance compute capabilities</a:t>
            </a:r>
            <a:r>
              <a:rPr lang="hu-HU" altLang="en-US" sz="1300" b="1">
                <a:solidFill>
                  <a:srgbClr val="000000"/>
                </a:solidFill>
              </a:rPr>
              <a:t> </a:t>
            </a:r>
            <a:endParaRPr lang="en-US" altLang="en-US" sz="1300" b="1">
              <a:solidFill>
                <a:srgbClr val="000000"/>
              </a:solidFill>
            </a:endParaRPr>
          </a:p>
        </p:txBody>
      </p:sp>
      <p:sp>
        <p:nvSpPr>
          <p:cNvPr id="8" name="Line 17"/>
          <p:cNvSpPr>
            <a:spLocks noChangeShapeType="1"/>
          </p:cNvSpPr>
          <p:nvPr/>
        </p:nvSpPr>
        <p:spPr bwMode="auto">
          <a:xfrm flipV="1">
            <a:off x="656565" y="3222625"/>
            <a:ext cx="72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Line 22"/>
          <p:cNvSpPr>
            <a:spLocks noChangeShapeType="1"/>
          </p:cNvSpPr>
          <p:nvPr/>
        </p:nvSpPr>
        <p:spPr bwMode="auto">
          <a:xfrm>
            <a:off x="4211960" y="2951561"/>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Line 25"/>
          <p:cNvSpPr>
            <a:spLocks noChangeShapeType="1"/>
          </p:cNvSpPr>
          <p:nvPr/>
        </p:nvSpPr>
        <p:spPr bwMode="auto">
          <a:xfrm>
            <a:off x="652379" y="322262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Line 29"/>
          <p:cNvSpPr>
            <a:spLocks noChangeShapeType="1"/>
          </p:cNvSpPr>
          <p:nvPr/>
        </p:nvSpPr>
        <p:spPr bwMode="auto">
          <a:xfrm flipH="1">
            <a:off x="5282663" y="321625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2" name="Text Box 7"/>
          <p:cNvSpPr txBox="1">
            <a:spLocks noChangeArrowheads="1"/>
          </p:cNvSpPr>
          <p:nvPr/>
        </p:nvSpPr>
        <p:spPr bwMode="auto">
          <a:xfrm>
            <a:off x="2617574" y="3457276"/>
            <a:ext cx="1378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Vector FP</a:t>
            </a:r>
          </a:p>
          <a:p>
            <a:pPr algn="ctr">
              <a:spcBef>
                <a:spcPct val="0"/>
              </a:spcBef>
              <a:buClrTx/>
              <a:buSzTx/>
              <a:buFontTx/>
              <a:buNone/>
            </a:pPr>
            <a:r>
              <a:rPr lang="en-US" altLang="en-US" sz="1300" b="1" spc="-70">
                <a:solidFill>
                  <a:srgbClr val="000000"/>
                </a:solidFill>
              </a:rPr>
              <a:t> extension</a:t>
            </a:r>
          </a:p>
        </p:txBody>
      </p:sp>
      <p:sp>
        <p:nvSpPr>
          <p:cNvPr id="13" name="Oval 13"/>
          <p:cNvSpPr>
            <a:spLocks noChangeArrowheads="1"/>
          </p:cNvSpPr>
          <p:nvPr/>
        </p:nvSpPr>
        <p:spPr bwMode="auto">
          <a:xfrm>
            <a:off x="3289306" y="339886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4" name="Line 25"/>
          <p:cNvSpPr>
            <a:spLocks noChangeShapeType="1"/>
          </p:cNvSpPr>
          <p:nvPr/>
        </p:nvSpPr>
        <p:spPr bwMode="auto">
          <a:xfrm>
            <a:off x="3323914" y="322745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5" name="Text Box 7"/>
          <p:cNvSpPr txBox="1">
            <a:spLocks noChangeArrowheads="1"/>
          </p:cNvSpPr>
          <p:nvPr/>
        </p:nvSpPr>
        <p:spPr bwMode="auto">
          <a:xfrm>
            <a:off x="4076945" y="3486386"/>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spc="-70">
                <a:solidFill>
                  <a:srgbClr val="000000"/>
                </a:solidFill>
              </a:rPr>
              <a:t> FX/FP SIMD</a:t>
            </a:r>
            <a:endParaRPr lang="en-US" altLang="en-US" sz="1300" b="1" spc="-70">
              <a:solidFill>
                <a:srgbClr val="000000"/>
              </a:solidFill>
            </a:endParaRPr>
          </a:p>
          <a:p>
            <a:pPr algn="ctr">
              <a:spcBef>
                <a:spcPct val="0"/>
              </a:spcBef>
              <a:buClrTx/>
              <a:buSzTx/>
              <a:buFontTx/>
              <a:buNone/>
            </a:pPr>
            <a:r>
              <a:rPr lang="hu-HU" altLang="en-US" sz="1300" b="1" spc="-70">
                <a:solidFill>
                  <a:srgbClr val="000000"/>
                </a:solidFill>
              </a:rPr>
              <a:t> </a:t>
            </a:r>
            <a:r>
              <a:rPr lang="hu-HU" altLang="en-US" sz="1300" b="1" spc="-70" err="1">
                <a:solidFill>
                  <a:srgbClr val="000000"/>
                </a:solidFill>
              </a:rPr>
              <a:t>extensions</a:t>
            </a:r>
            <a:endParaRPr lang="en-US" altLang="en-US" sz="1300" b="1" spc="-70">
              <a:solidFill>
                <a:srgbClr val="000000"/>
              </a:solidFill>
            </a:endParaRPr>
          </a:p>
        </p:txBody>
      </p:sp>
      <p:sp>
        <p:nvSpPr>
          <p:cNvPr id="16" name="Oval 13"/>
          <p:cNvSpPr>
            <a:spLocks noChangeArrowheads="1"/>
          </p:cNvSpPr>
          <p:nvPr/>
        </p:nvSpPr>
        <p:spPr bwMode="auto">
          <a:xfrm>
            <a:off x="611560" y="337497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7" name="Oval 16"/>
          <p:cNvSpPr>
            <a:spLocks noChangeArrowheads="1"/>
          </p:cNvSpPr>
          <p:nvPr/>
        </p:nvSpPr>
        <p:spPr bwMode="auto">
          <a:xfrm>
            <a:off x="5247075" y="3370216"/>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18" name="Text Box 7"/>
          <p:cNvSpPr txBox="1">
            <a:spLocks noChangeArrowheads="1"/>
          </p:cNvSpPr>
          <p:nvPr/>
        </p:nvSpPr>
        <p:spPr bwMode="auto">
          <a:xfrm>
            <a:off x="1016605" y="3445990"/>
            <a:ext cx="13409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Scalar FP</a:t>
            </a:r>
          </a:p>
          <a:p>
            <a:pPr algn="ctr">
              <a:spcBef>
                <a:spcPct val="0"/>
              </a:spcBef>
              <a:buClrTx/>
              <a:buSzTx/>
              <a:buFontTx/>
              <a:buNone/>
            </a:pPr>
            <a:r>
              <a:rPr lang="en-US" altLang="en-US" sz="1300" b="1" spc="-70">
                <a:solidFill>
                  <a:srgbClr val="000000"/>
                </a:solidFill>
              </a:rPr>
              <a:t>extensions</a:t>
            </a:r>
          </a:p>
        </p:txBody>
      </p:sp>
      <p:sp>
        <p:nvSpPr>
          <p:cNvPr id="19" name="Oval 13"/>
          <p:cNvSpPr>
            <a:spLocks noChangeArrowheads="1"/>
          </p:cNvSpPr>
          <p:nvPr/>
        </p:nvSpPr>
        <p:spPr bwMode="auto">
          <a:xfrm>
            <a:off x="1647438" y="339866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20" name="Line 25"/>
          <p:cNvSpPr>
            <a:spLocks noChangeShapeType="1"/>
          </p:cNvSpPr>
          <p:nvPr/>
        </p:nvSpPr>
        <p:spPr bwMode="auto">
          <a:xfrm>
            <a:off x="1682046" y="3221711"/>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1" name="Text Box 7"/>
          <p:cNvSpPr txBox="1">
            <a:spLocks noChangeArrowheads="1"/>
          </p:cNvSpPr>
          <p:nvPr/>
        </p:nvSpPr>
        <p:spPr bwMode="auto">
          <a:xfrm>
            <a:off x="6147175" y="3483450"/>
            <a:ext cx="320002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pc="-70">
                <a:solidFill>
                  <a:srgbClr val="000000"/>
                </a:solidFill>
              </a:rPr>
              <a:t>Very long</a:t>
            </a:r>
            <a:r>
              <a:rPr lang="hu-HU" altLang="en-US" sz="1300" b="1" spc="-70">
                <a:solidFill>
                  <a:srgbClr val="000000"/>
                </a:solidFill>
              </a:rPr>
              <a:t> FX/FP SIMD</a:t>
            </a:r>
            <a:endParaRPr lang="en-US" altLang="en-US" sz="1300" b="1" spc="-70">
              <a:solidFill>
                <a:srgbClr val="000000"/>
              </a:solidFill>
            </a:endParaRPr>
          </a:p>
          <a:p>
            <a:pPr algn="ctr">
              <a:spcBef>
                <a:spcPct val="0"/>
              </a:spcBef>
              <a:buClrTx/>
              <a:buSzTx/>
              <a:buFontTx/>
              <a:buNone/>
            </a:pPr>
            <a:r>
              <a:rPr lang="hu-HU" altLang="en-US" sz="1300" b="1" spc="-70">
                <a:solidFill>
                  <a:srgbClr val="000000"/>
                </a:solidFill>
              </a:rPr>
              <a:t> </a:t>
            </a:r>
            <a:r>
              <a:rPr lang="hu-HU" altLang="en-US" sz="1300" b="1" spc="-70" err="1">
                <a:solidFill>
                  <a:srgbClr val="000000"/>
                </a:solidFill>
              </a:rPr>
              <a:t>extensions</a:t>
            </a:r>
            <a:endParaRPr lang="en-US" altLang="en-US" sz="1300" b="1" spc="-70">
              <a:solidFill>
                <a:srgbClr val="000000"/>
              </a:solidFill>
            </a:endParaRPr>
          </a:p>
        </p:txBody>
      </p:sp>
      <p:sp>
        <p:nvSpPr>
          <p:cNvPr id="22" name="Right Brace 21"/>
          <p:cNvSpPr/>
          <p:nvPr/>
        </p:nvSpPr>
        <p:spPr bwMode="auto">
          <a:xfrm rot="5400000">
            <a:off x="476196" y="4162169"/>
            <a:ext cx="225723" cy="855095"/>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3" name="Right Brace 22"/>
          <p:cNvSpPr/>
          <p:nvPr/>
        </p:nvSpPr>
        <p:spPr bwMode="auto">
          <a:xfrm rot="5400000">
            <a:off x="3712343" y="1997716"/>
            <a:ext cx="225723" cy="5184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4" name="Right Brace 23"/>
          <p:cNvSpPr/>
          <p:nvPr/>
        </p:nvSpPr>
        <p:spPr bwMode="auto">
          <a:xfrm rot="5400000">
            <a:off x="7672634" y="3347717"/>
            <a:ext cx="225723" cy="2484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5" name="TextBox 24"/>
          <p:cNvSpPr txBox="1"/>
          <p:nvPr/>
        </p:nvSpPr>
        <p:spPr>
          <a:xfrm>
            <a:off x="-18510" y="4744273"/>
            <a:ext cx="1284326" cy="492443"/>
          </a:xfrm>
          <a:prstGeom prst="rect">
            <a:avLst/>
          </a:prstGeom>
          <a:noFill/>
        </p:spPr>
        <p:txBody>
          <a:bodyPr wrap="none" rtlCol="0">
            <a:spAutoFit/>
          </a:bodyPr>
          <a:lstStyle/>
          <a:p>
            <a:pPr algn="ctr"/>
            <a:r>
              <a:rPr lang="en-US" sz="1300"/>
              <a:t>Based on the</a:t>
            </a:r>
          </a:p>
          <a:p>
            <a:pPr algn="ctr"/>
            <a:r>
              <a:rPr lang="en-US" sz="1300"/>
              <a:t>GPR reg. set</a:t>
            </a:r>
          </a:p>
        </p:txBody>
      </p:sp>
      <p:sp>
        <p:nvSpPr>
          <p:cNvPr id="26" name="TextBox 25"/>
          <p:cNvSpPr txBox="1"/>
          <p:nvPr/>
        </p:nvSpPr>
        <p:spPr>
          <a:xfrm>
            <a:off x="2771800" y="4744273"/>
            <a:ext cx="2116284" cy="492443"/>
          </a:xfrm>
          <a:prstGeom prst="rect">
            <a:avLst/>
          </a:prstGeom>
          <a:noFill/>
        </p:spPr>
        <p:txBody>
          <a:bodyPr wrap="none" rtlCol="0">
            <a:spAutoFit/>
          </a:bodyPr>
          <a:lstStyle/>
          <a:p>
            <a:pPr algn="ctr"/>
            <a:r>
              <a:rPr lang="en-US" sz="1300"/>
              <a:t>Based on the</a:t>
            </a:r>
          </a:p>
          <a:p>
            <a:pPr algn="ctr"/>
            <a:r>
              <a:rPr lang="en-US" sz="1300"/>
              <a:t>secondary register set</a:t>
            </a:r>
          </a:p>
        </p:txBody>
      </p:sp>
      <p:sp>
        <p:nvSpPr>
          <p:cNvPr id="27" name="TextBox 26"/>
          <p:cNvSpPr txBox="1"/>
          <p:nvPr/>
        </p:nvSpPr>
        <p:spPr>
          <a:xfrm>
            <a:off x="7024787" y="4744273"/>
            <a:ext cx="1531188" cy="492443"/>
          </a:xfrm>
          <a:prstGeom prst="rect">
            <a:avLst/>
          </a:prstGeom>
          <a:noFill/>
        </p:spPr>
        <p:txBody>
          <a:bodyPr wrap="none" rtlCol="0">
            <a:spAutoFit/>
          </a:bodyPr>
          <a:lstStyle/>
          <a:p>
            <a:pPr algn="ctr"/>
            <a:r>
              <a:rPr lang="en-US" sz="1300"/>
              <a:t>Based on the</a:t>
            </a:r>
          </a:p>
          <a:p>
            <a:pPr algn="ctr"/>
            <a:r>
              <a:rPr lang="en-US" sz="1300"/>
              <a:t>SVE register set</a:t>
            </a:r>
          </a:p>
        </p:txBody>
      </p:sp>
      <p:sp>
        <p:nvSpPr>
          <p:cNvPr id="28" name="Line 29"/>
          <p:cNvSpPr>
            <a:spLocks noChangeShapeType="1"/>
          </p:cNvSpPr>
          <p:nvPr/>
        </p:nvSpPr>
        <p:spPr bwMode="auto">
          <a:xfrm flipH="1">
            <a:off x="7937958" y="323917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9" name="Oval 28"/>
          <p:cNvSpPr>
            <a:spLocks noChangeArrowheads="1"/>
          </p:cNvSpPr>
          <p:nvPr/>
        </p:nvSpPr>
        <p:spPr bwMode="auto">
          <a:xfrm>
            <a:off x="7902370" y="339313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spc="-70">
              <a:solidFill>
                <a:srgbClr val="000000"/>
              </a:solidFill>
            </a:endParaRPr>
          </a:p>
        </p:txBody>
      </p:sp>
      <p:sp>
        <p:nvSpPr>
          <p:cNvPr id="30" name="TextBox 29"/>
          <p:cNvSpPr txBox="1"/>
          <p:nvPr/>
        </p:nvSpPr>
        <p:spPr>
          <a:xfrm>
            <a:off x="927179" y="3936794"/>
            <a:ext cx="1529586" cy="292388"/>
          </a:xfrm>
          <a:prstGeom prst="rect">
            <a:avLst/>
          </a:prstGeom>
          <a:noFill/>
        </p:spPr>
        <p:txBody>
          <a:bodyPr wrap="none" rtlCol="0">
            <a:spAutoFit/>
          </a:bodyPr>
          <a:lstStyle/>
          <a:p>
            <a:pPr lvl="0" algn="ctr">
              <a:spcAft>
                <a:spcPts val="200"/>
              </a:spcAft>
            </a:pPr>
            <a:r>
              <a:rPr lang="en-US" sz="1300" dirty="0">
                <a:solidFill>
                  <a:srgbClr val="000000"/>
                </a:solidFill>
              </a:rPr>
              <a:t>(</a:t>
            </a:r>
            <a:r>
              <a:rPr lang="en-US" sz="1300" dirty="0" err="1">
                <a:solidFill>
                  <a:srgbClr val="000000"/>
                </a:solidFill>
              </a:rPr>
              <a:t>Coproc</a:t>
            </a:r>
            <a:r>
              <a:rPr lang="en-US" sz="1300" dirty="0">
                <a:solidFill>
                  <a:srgbClr val="000000"/>
                </a:solidFill>
              </a:rPr>
              <a:t>. based)</a:t>
            </a:r>
          </a:p>
        </p:txBody>
      </p:sp>
      <p:sp>
        <p:nvSpPr>
          <p:cNvPr id="31" name="TextBox 30"/>
          <p:cNvSpPr txBox="1"/>
          <p:nvPr/>
        </p:nvSpPr>
        <p:spPr>
          <a:xfrm>
            <a:off x="2219708" y="3936794"/>
            <a:ext cx="2184893" cy="518091"/>
          </a:xfrm>
          <a:prstGeom prst="rect">
            <a:avLst/>
          </a:prstGeom>
          <a:noFill/>
        </p:spPr>
        <p:txBody>
          <a:bodyPr wrap="none" rtlCol="0">
            <a:spAutoFit/>
          </a:bodyPr>
          <a:lstStyle/>
          <a:p>
            <a:pPr lvl="0" algn="ctr">
              <a:spcAft>
                <a:spcPts val="200"/>
              </a:spcAft>
            </a:pPr>
            <a:r>
              <a:rPr lang="en-US" sz="1300">
                <a:solidFill>
                  <a:srgbClr val="000000"/>
                </a:solidFill>
              </a:rPr>
              <a:t>(</a:t>
            </a:r>
            <a:r>
              <a:rPr lang="en-US" sz="1300" err="1">
                <a:solidFill>
                  <a:srgbClr val="000000"/>
                </a:solidFill>
              </a:rPr>
              <a:t>Coproc</a:t>
            </a:r>
            <a:r>
              <a:rPr lang="en-US" sz="1300">
                <a:solidFill>
                  <a:srgbClr val="000000"/>
                </a:solidFill>
              </a:rPr>
              <a:t>. based)</a:t>
            </a:r>
          </a:p>
          <a:p>
            <a:pPr lvl="0" algn="ctr">
              <a:spcAft>
                <a:spcPts val="200"/>
              </a:spcAft>
            </a:pPr>
            <a:r>
              <a:rPr lang="en-US" sz="1300">
                <a:solidFill>
                  <a:srgbClr val="000000"/>
                </a:solidFill>
              </a:rPr>
              <a:t>(Sequentially executed)</a:t>
            </a:r>
          </a:p>
        </p:txBody>
      </p:sp>
      <p:sp>
        <p:nvSpPr>
          <p:cNvPr id="32" name="TextBox 31"/>
          <p:cNvSpPr txBox="1"/>
          <p:nvPr/>
        </p:nvSpPr>
        <p:spPr>
          <a:xfrm>
            <a:off x="103988" y="776835"/>
            <a:ext cx="9327592" cy="369332"/>
          </a:xfrm>
          <a:prstGeom prst="rect">
            <a:avLst/>
          </a:prstGeom>
          <a:noFill/>
        </p:spPr>
        <p:txBody>
          <a:bodyPr wrap="square" rtlCol="0">
            <a:spAutoFit/>
          </a:bodyPr>
          <a:lstStyle/>
          <a:p>
            <a:pPr>
              <a:spcBef>
                <a:spcPct val="0"/>
              </a:spcBef>
              <a:buClrTx/>
              <a:buSzTx/>
              <a:buFontTx/>
              <a:buNone/>
            </a:pPr>
            <a:r>
              <a:rPr lang="en-US" altLang="en-US" spc="-50" dirty="0">
                <a:solidFill>
                  <a:schemeClr val="accent6"/>
                </a:solidFill>
              </a:rPr>
              <a:t>Arm ISA </a:t>
            </a:r>
            <a:r>
              <a:rPr lang="hu-HU" altLang="en-US" spc="-50" dirty="0" err="1">
                <a:solidFill>
                  <a:schemeClr val="accent6"/>
                </a:solidFill>
              </a:rPr>
              <a:t>extensions</a:t>
            </a:r>
            <a:r>
              <a:rPr lang="en-US" altLang="en-US" spc="-50" dirty="0">
                <a:solidFill>
                  <a:schemeClr val="accent6"/>
                </a:solidFill>
              </a:rPr>
              <a:t> used at present in numeric computations</a:t>
            </a:r>
          </a:p>
        </p:txBody>
      </p:sp>
      <p:sp>
        <p:nvSpPr>
          <p:cNvPr id="33" name="TextBox 32"/>
          <p:cNvSpPr txBox="1"/>
          <p:nvPr/>
        </p:nvSpPr>
        <p:spPr>
          <a:xfrm>
            <a:off x="4672721" y="3932438"/>
            <a:ext cx="1231427" cy="292388"/>
          </a:xfrm>
          <a:prstGeom prst="rect">
            <a:avLst/>
          </a:prstGeom>
          <a:noFill/>
        </p:spPr>
        <p:txBody>
          <a:bodyPr wrap="none" rtlCol="0">
            <a:spAutoFit/>
          </a:bodyPr>
          <a:lstStyle/>
          <a:p>
            <a:r>
              <a:rPr lang="en-US" sz="1300"/>
              <a:t>(64/128-bit)</a:t>
            </a:r>
          </a:p>
        </p:txBody>
      </p:sp>
      <p:sp>
        <p:nvSpPr>
          <p:cNvPr id="34" name="TextBox 33"/>
          <p:cNvSpPr txBox="1"/>
          <p:nvPr/>
        </p:nvSpPr>
        <p:spPr>
          <a:xfrm>
            <a:off x="7128284" y="3936794"/>
            <a:ext cx="1443024" cy="292388"/>
          </a:xfrm>
          <a:prstGeom prst="rect">
            <a:avLst/>
          </a:prstGeom>
          <a:noFill/>
        </p:spPr>
        <p:txBody>
          <a:bodyPr wrap="none" rtlCol="0">
            <a:spAutoFit/>
          </a:bodyPr>
          <a:lstStyle/>
          <a:p>
            <a:r>
              <a:rPr lang="en-US" sz="1300" dirty="0"/>
              <a:t>(128-2048-bit)</a:t>
            </a:r>
          </a:p>
        </p:txBody>
      </p:sp>
      <p:sp>
        <p:nvSpPr>
          <p:cNvPr id="35" name="TextBox 34"/>
          <p:cNvSpPr txBox="1"/>
          <p:nvPr/>
        </p:nvSpPr>
        <p:spPr>
          <a:xfrm>
            <a:off x="4924055" y="4148462"/>
            <a:ext cx="1052101" cy="292388"/>
          </a:xfrm>
          <a:prstGeom prst="rect">
            <a:avLst/>
          </a:prstGeom>
          <a:noFill/>
        </p:spPr>
        <p:txBody>
          <a:bodyPr wrap="square" rtlCol="0">
            <a:spAutoFit/>
          </a:bodyPr>
          <a:lstStyle/>
          <a:p>
            <a:r>
              <a:rPr lang="en-US" sz="1300"/>
              <a:t>(Neon)</a:t>
            </a:r>
          </a:p>
        </p:txBody>
      </p:sp>
      <p:sp>
        <p:nvSpPr>
          <p:cNvPr id="36" name="TextBox 35"/>
          <p:cNvSpPr txBox="1"/>
          <p:nvPr/>
        </p:nvSpPr>
        <p:spPr>
          <a:xfrm>
            <a:off x="7264315" y="4163328"/>
            <a:ext cx="1346103" cy="292388"/>
          </a:xfrm>
          <a:prstGeom prst="rect">
            <a:avLst/>
          </a:prstGeom>
          <a:noFill/>
        </p:spPr>
        <p:txBody>
          <a:bodyPr wrap="square" rtlCol="0">
            <a:spAutoFit/>
          </a:bodyPr>
          <a:lstStyle/>
          <a:p>
            <a:r>
              <a:rPr lang="en-US" sz="1300"/>
              <a:t>(SVE/SVE2)</a:t>
            </a:r>
          </a:p>
        </p:txBody>
      </p:sp>
      <p:sp>
        <p:nvSpPr>
          <p:cNvPr id="37" name="Rounded Rectangle 36"/>
          <p:cNvSpPr/>
          <p:nvPr/>
        </p:nvSpPr>
        <p:spPr bwMode="auto">
          <a:xfrm>
            <a:off x="4603529" y="3232434"/>
            <a:ext cx="4284000" cy="1368000"/>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38" name="Rounded Rectangle 37"/>
          <p:cNvSpPr/>
          <p:nvPr/>
        </p:nvSpPr>
        <p:spPr bwMode="auto">
          <a:xfrm>
            <a:off x="26494" y="1250466"/>
            <a:ext cx="9101959" cy="1077218"/>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39" name="TextBox 38"/>
          <p:cNvSpPr txBox="1"/>
          <p:nvPr/>
        </p:nvSpPr>
        <p:spPr>
          <a:xfrm>
            <a:off x="61946" y="1250466"/>
            <a:ext cx="9066508" cy="1077218"/>
          </a:xfrm>
          <a:prstGeom prst="rect">
            <a:avLst/>
          </a:prstGeom>
          <a:noFill/>
        </p:spPr>
        <p:txBody>
          <a:bodyPr wrap="square" rtlCol="0">
            <a:spAutoFit/>
          </a:bodyPr>
          <a:lstStyle/>
          <a:p>
            <a:r>
              <a:rPr lang="en-US" sz="1600" spc="-40" dirty="0"/>
              <a:t>From all extensions introduced for enhancing the compute capabilities of the Arm ISA, </a:t>
            </a:r>
          </a:p>
          <a:p>
            <a:r>
              <a:rPr lang="en-US" sz="1600" dirty="0"/>
              <a:t>  recently </a:t>
            </a:r>
            <a:r>
              <a:rPr lang="en-US" sz="1600" dirty="0">
                <a:solidFill>
                  <a:srgbClr val="FF0000"/>
                </a:solidFill>
              </a:rPr>
              <a:t>only</a:t>
            </a:r>
            <a:r>
              <a:rPr lang="en-US" sz="1600" dirty="0"/>
              <a:t> the </a:t>
            </a:r>
            <a:r>
              <a:rPr lang="en-US" sz="1600" dirty="0">
                <a:solidFill>
                  <a:srgbClr val="0070C0"/>
                </a:solidFill>
              </a:rPr>
              <a:t>64/128-bit FX/FP SIMD </a:t>
            </a:r>
            <a:r>
              <a:rPr lang="en-US" sz="1600" dirty="0"/>
              <a:t>extension (commonly called </a:t>
            </a:r>
            <a:r>
              <a:rPr lang="en-US" sz="1600" dirty="0">
                <a:solidFill>
                  <a:srgbClr val="FF0000"/>
                </a:solidFill>
              </a:rPr>
              <a:t>Neon</a:t>
            </a:r>
            <a:r>
              <a:rPr lang="en-US" sz="1600" dirty="0"/>
              <a:t>) and </a:t>
            </a:r>
          </a:p>
          <a:p>
            <a:r>
              <a:rPr lang="en-US" sz="1600" dirty="0"/>
              <a:t>  the </a:t>
            </a:r>
            <a:r>
              <a:rPr lang="en-US" sz="1600" dirty="0">
                <a:solidFill>
                  <a:srgbClr val="0070C0"/>
                </a:solidFill>
              </a:rPr>
              <a:t>128-2028-bit long FX/FP SIMD </a:t>
            </a:r>
            <a:r>
              <a:rPr lang="en-US" sz="1600" dirty="0"/>
              <a:t>extensions, called </a:t>
            </a:r>
            <a:r>
              <a:rPr lang="en-US" sz="1600" dirty="0">
                <a:solidFill>
                  <a:srgbClr val="FF0000"/>
                </a:solidFill>
              </a:rPr>
              <a:t>SVE/SVE2</a:t>
            </a:r>
            <a:r>
              <a:rPr lang="en-US" sz="1600" dirty="0"/>
              <a:t> </a:t>
            </a:r>
            <a:r>
              <a:rPr lang="en-US" sz="1600" dirty="0">
                <a:solidFill>
                  <a:srgbClr val="0070C0"/>
                </a:solidFill>
              </a:rPr>
              <a:t>are of importance</a:t>
            </a:r>
            <a:r>
              <a:rPr lang="en-US" sz="1600" dirty="0"/>
              <a:t>, </a:t>
            </a:r>
          </a:p>
          <a:p>
            <a:r>
              <a:rPr lang="en-US" sz="1600" dirty="0"/>
              <a:t>  since they absorb</a:t>
            </a:r>
            <a:r>
              <a:rPr lang="en-US" sz="1600" dirty="0">
                <a:solidFill>
                  <a:srgbClr val="0070C0"/>
                </a:solidFill>
              </a:rPr>
              <a:t> all previous extensions.</a:t>
            </a:r>
            <a:endParaRPr lang="en-US" sz="1600" dirty="0"/>
          </a:p>
        </p:txBody>
      </p:sp>
      <p:sp>
        <p:nvSpPr>
          <p:cNvPr id="40" name="TextBox 39"/>
          <p:cNvSpPr txBox="1"/>
          <p:nvPr/>
        </p:nvSpPr>
        <p:spPr>
          <a:xfrm>
            <a:off x="71438" y="445370"/>
            <a:ext cx="9597554" cy="369332"/>
          </a:xfrm>
          <a:prstGeom prst="rect">
            <a:avLst/>
          </a:prstGeom>
          <a:noFill/>
        </p:spPr>
        <p:txBody>
          <a:bodyPr wrap="square" rtlCol="0">
            <a:spAutoFit/>
          </a:bodyPr>
          <a:lstStyle/>
          <a:p>
            <a:r>
              <a:rPr lang="en-US" spc="-120" dirty="0">
                <a:solidFill>
                  <a:schemeClr val="accent6"/>
                </a:solidFill>
              </a:rPr>
              <a:t>Summing up key issues of </a:t>
            </a:r>
            <a:r>
              <a:rPr lang="en-US" spc="-120" dirty="0">
                <a:solidFill>
                  <a:srgbClr val="333399"/>
                </a:solidFill>
              </a:rPr>
              <a:t>ISA extensions introduced to enhance compute capabilities -6</a:t>
            </a:r>
            <a:r>
              <a:rPr lang="en-US" spc="-120" dirty="0">
                <a:solidFill>
                  <a:schemeClr val="accent6"/>
                </a:solidFill>
              </a:rPr>
              <a:t>  </a:t>
            </a:r>
          </a:p>
        </p:txBody>
      </p:sp>
    </p:spTree>
    <p:extLst>
      <p:ext uri="{BB962C8B-B14F-4D97-AF65-F5344CB8AC3E}">
        <p14:creationId xmlns:p14="http://schemas.microsoft.com/office/powerpoint/2010/main" val="33529445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en-US" sz="1700" dirty="0">
                <a:solidFill>
                  <a:srgbClr val="FFFFFF"/>
                </a:solidFill>
              </a:rPr>
              <a:t>2.2 ISA extensions introduced to enhance compute capabilities (32)</a:t>
            </a:r>
            <a:endParaRPr lang="en-US" sz="1700" dirty="0"/>
          </a:p>
        </p:txBody>
      </p:sp>
      <p:sp>
        <p:nvSpPr>
          <p:cNvPr id="5" name="TextBox 4"/>
          <p:cNvSpPr txBox="1"/>
          <p:nvPr/>
        </p:nvSpPr>
        <p:spPr>
          <a:xfrm>
            <a:off x="71438" y="776572"/>
            <a:ext cx="5603072" cy="369332"/>
          </a:xfrm>
          <a:prstGeom prst="rect">
            <a:avLst/>
          </a:prstGeom>
          <a:noFill/>
        </p:spPr>
        <p:txBody>
          <a:bodyPr wrap="none" rtlCol="0">
            <a:spAutoFit/>
          </a:bodyPr>
          <a:lstStyle/>
          <a:p>
            <a:r>
              <a:rPr lang="en-US" dirty="0">
                <a:solidFill>
                  <a:schemeClr val="accent6"/>
                </a:solidFill>
              </a:rPr>
              <a:t>Comparing Intel’s and AMD’s SIMD extensions</a:t>
            </a:r>
          </a:p>
        </p:txBody>
      </p:sp>
      <p:sp>
        <p:nvSpPr>
          <p:cNvPr id="6" name="Rounded Rectangle 5"/>
          <p:cNvSpPr/>
          <p:nvPr/>
        </p:nvSpPr>
        <p:spPr bwMode="auto">
          <a:xfrm>
            <a:off x="-10510" y="1204137"/>
            <a:ext cx="9144000" cy="3672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145008" y="1234195"/>
            <a:ext cx="9106404" cy="3600986"/>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70C0"/>
                </a:solidFill>
              </a:rPr>
              <a:t>Beyond the general purpose 16x64-bit GPR register space</a:t>
            </a:r>
            <a:r>
              <a:rPr lang="en-US" sz="1600" dirty="0"/>
              <a:t>, </a:t>
            </a:r>
            <a:r>
              <a:rPr lang="en-US" sz="1600" dirty="0">
                <a:solidFill>
                  <a:srgbClr val="FF0000"/>
                </a:solidFill>
              </a:rPr>
              <a:t>Intel’s</a:t>
            </a:r>
            <a:r>
              <a:rPr lang="en-US" sz="1600" dirty="0"/>
              <a:t> x86-64 ISA</a:t>
            </a:r>
          </a:p>
          <a:p>
            <a:r>
              <a:rPr lang="en-US" sz="1600" dirty="0"/>
              <a:t>      declares </a:t>
            </a:r>
            <a:r>
              <a:rPr lang="en-US" sz="1600" dirty="0">
                <a:solidFill>
                  <a:srgbClr val="0070C0"/>
                </a:solidFill>
              </a:rPr>
              <a:t>three dedicated register spaces </a:t>
            </a:r>
            <a:r>
              <a:rPr lang="en-US" sz="1600" dirty="0"/>
              <a:t>(of 16x128-, 16x256- and 32x512-bit)</a:t>
            </a:r>
          </a:p>
          <a:p>
            <a:pPr>
              <a:spcAft>
                <a:spcPts val="600"/>
              </a:spcAft>
            </a:pPr>
            <a:r>
              <a:rPr lang="en-US" sz="1600" spc="-60" dirty="0"/>
              <a:t>      </a:t>
            </a:r>
            <a:r>
              <a:rPr lang="en-US" sz="1600" spc="-60" dirty="0">
                <a:solidFill>
                  <a:srgbClr val="0070C0"/>
                </a:solidFill>
              </a:rPr>
              <a:t>for SIMD operations</a:t>
            </a:r>
            <a:r>
              <a:rPr lang="en-US" sz="1600" spc="-60" dirty="0"/>
              <a:t>, where the longer registers are </a:t>
            </a:r>
            <a:r>
              <a:rPr lang="en-US" sz="1600" spc="-60" dirty="0">
                <a:solidFill>
                  <a:srgbClr val="0070C0"/>
                </a:solidFill>
              </a:rPr>
              <a:t>aliased</a:t>
            </a:r>
            <a:r>
              <a:rPr lang="en-US" sz="1600" spc="-60" dirty="0"/>
              <a:t> with the smaller ones.</a:t>
            </a:r>
          </a:p>
          <a:p>
            <a:pPr>
              <a:spcAft>
                <a:spcPts val="600"/>
              </a:spcAft>
            </a:pPr>
            <a:r>
              <a:rPr lang="en-US" sz="1600" dirty="0"/>
              <a:t>    Intel introduced for each major ISA extension a </a:t>
            </a:r>
            <a:r>
              <a:rPr lang="en-US" sz="1600" dirty="0">
                <a:solidFill>
                  <a:srgbClr val="0070C0"/>
                </a:solidFill>
              </a:rPr>
              <a:t>different instructions set</a:t>
            </a:r>
            <a:r>
              <a:rPr lang="en-US" sz="1600" dirty="0"/>
              <a:t>.</a:t>
            </a:r>
          </a:p>
          <a:p>
            <a:pPr marL="285750" indent="-285750">
              <a:buFont typeface="Arial" panose="020B0604020202020204" pitchFamily="34" charset="0"/>
              <a:buChar char="•"/>
            </a:pPr>
            <a:r>
              <a:rPr lang="en-US" sz="1600" dirty="0"/>
              <a:t>By contrast, </a:t>
            </a:r>
            <a:r>
              <a:rPr lang="en-US" sz="1600" dirty="0">
                <a:solidFill>
                  <a:srgbClr val="FF0000"/>
                </a:solidFill>
              </a:rPr>
              <a:t>AMD</a:t>
            </a:r>
            <a:r>
              <a:rPr lang="en-US" sz="1600" dirty="0"/>
              <a:t> recently, makes use of </a:t>
            </a:r>
            <a:r>
              <a:rPr lang="en-US" sz="1600" dirty="0">
                <a:solidFill>
                  <a:srgbClr val="0070C0"/>
                </a:solidFill>
              </a:rPr>
              <a:t>two distinct register spaces</a:t>
            </a:r>
            <a:r>
              <a:rPr lang="en-US" sz="1600" dirty="0"/>
              <a:t>, a 32x128-bit </a:t>
            </a:r>
          </a:p>
          <a:p>
            <a:r>
              <a:rPr lang="en-US" sz="1600" dirty="0"/>
              <a:t>      secondary register space for the Neon extension and a 32x128 to 2048-bit SVE</a:t>
            </a:r>
          </a:p>
          <a:p>
            <a:pPr>
              <a:spcAft>
                <a:spcPts val="600"/>
              </a:spcAft>
            </a:pPr>
            <a:r>
              <a:rPr lang="en-US" sz="1600" dirty="0"/>
              <a:t>      register space for the SVE/SVE2 extensions.</a:t>
            </a:r>
          </a:p>
          <a:p>
            <a:r>
              <a:rPr lang="en-US" sz="1600" dirty="0"/>
              <a:t>    </a:t>
            </a:r>
            <a:r>
              <a:rPr lang="en-US" sz="1600" spc="-40" dirty="0"/>
              <a:t>The </a:t>
            </a:r>
            <a:r>
              <a:rPr lang="en-US" sz="1600" spc="-40" dirty="0">
                <a:solidFill>
                  <a:srgbClr val="0070C0"/>
                </a:solidFill>
              </a:rPr>
              <a:t>Neon</a:t>
            </a:r>
            <a:r>
              <a:rPr lang="en-US" sz="1600" spc="-40" dirty="0"/>
              <a:t> and </a:t>
            </a:r>
            <a:r>
              <a:rPr lang="en-US" sz="1600" spc="-40" dirty="0">
                <a:solidFill>
                  <a:srgbClr val="0070C0"/>
                </a:solidFill>
              </a:rPr>
              <a:t>SVE ISA </a:t>
            </a:r>
            <a:r>
              <a:rPr lang="en-US" sz="1600" spc="-40" dirty="0"/>
              <a:t>extensions make use of </a:t>
            </a:r>
            <a:r>
              <a:rPr lang="en-US" sz="1600" spc="-40" dirty="0">
                <a:solidFill>
                  <a:srgbClr val="0070C0"/>
                </a:solidFill>
              </a:rPr>
              <a:t>different ISA subsets</a:t>
            </a:r>
            <a:r>
              <a:rPr lang="en-US" sz="1600" spc="-40" dirty="0"/>
              <a:t>, where the </a:t>
            </a:r>
          </a:p>
          <a:p>
            <a:r>
              <a:rPr lang="en-US" sz="1600" spc="-40" dirty="0"/>
              <a:t>      </a:t>
            </a:r>
            <a:r>
              <a:rPr lang="en-US" sz="1600" spc="-40" dirty="0">
                <a:solidFill>
                  <a:srgbClr val="0070C0"/>
                </a:solidFill>
              </a:rPr>
              <a:t>SVE/SVE2</a:t>
            </a:r>
            <a:r>
              <a:rPr lang="en-US" sz="1600" spc="-40" dirty="0"/>
              <a:t> extensions </a:t>
            </a:r>
            <a:r>
              <a:rPr lang="en-US" sz="1600" dirty="0"/>
              <a:t>are </a:t>
            </a:r>
            <a:r>
              <a:rPr lang="en-US" sz="1600" dirty="0">
                <a:solidFill>
                  <a:srgbClr val="0070C0"/>
                </a:solidFill>
              </a:rPr>
              <a:t>data length agnostic</a:t>
            </a:r>
            <a:r>
              <a:rPr lang="en-US" sz="1600" dirty="0"/>
              <a:t>, i.e. the same instructions may be</a:t>
            </a:r>
          </a:p>
          <a:p>
            <a:pPr>
              <a:spcAft>
                <a:spcPts val="600"/>
              </a:spcAft>
            </a:pPr>
            <a:r>
              <a:rPr lang="en-US" sz="1600" dirty="0"/>
              <a:t>      used for different long data, e.g. for 128-, 256- or 512-bit data.</a:t>
            </a:r>
          </a:p>
          <a:p>
            <a:r>
              <a:rPr lang="en-US" sz="1600" dirty="0"/>
              <a:t>    Here we note also that the </a:t>
            </a:r>
            <a:r>
              <a:rPr lang="en-US" sz="1600" dirty="0">
                <a:solidFill>
                  <a:srgbClr val="0070C0"/>
                </a:solidFill>
              </a:rPr>
              <a:t>Neon</a:t>
            </a:r>
            <a:r>
              <a:rPr lang="en-US" sz="1600" dirty="0"/>
              <a:t> extension is </a:t>
            </a:r>
            <a:r>
              <a:rPr lang="en-US" sz="1600" dirty="0">
                <a:solidFill>
                  <a:srgbClr val="0070C0"/>
                </a:solidFill>
              </a:rPr>
              <a:t>expected to be replaced </a:t>
            </a:r>
            <a:r>
              <a:rPr lang="en-US" sz="1600" dirty="0"/>
              <a:t>in the</a:t>
            </a:r>
          </a:p>
          <a:p>
            <a:r>
              <a:rPr lang="en-US" sz="1600" dirty="0"/>
              <a:t>      future </a:t>
            </a:r>
            <a:r>
              <a:rPr lang="en-US" sz="1600" dirty="0">
                <a:solidFill>
                  <a:srgbClr val="0070C0"/>
                </a:solidFill>
              </a:rPr>
              <a:t>by the SVE2 </a:t>
            </a:r>
            <a:r>
              <a:rPr lang="en-US" sz="1600" dirty="0"/>
              <a:t>extension, then all of ARM’s SIMD extensions may be used</a:t>
            </a:r>
          </a:p>
          <a:p>
            <a:r>
              <a:rPr lang="en-US" sz="1600" dirty="0"/>
              <a:t>      in a unified way irrespective of their implementation width in the cores.</a:t>
            </a:r>
          </a:p>
        </p:txBody>
      </p:sp>
      <p:sp>
        <p:nvSpPr>
          <p:cNvPr id="8" name="TextBox 7"/>
          <p:cNvSpPr txBox="1"/>
          <p:nvPr/>
        </p:nvSpPr>
        <p:spPr>
          <a:xfrm>
            <a:off x="71437" y="445551"/>
            <a:ext cx="9597554" cy="369332"/>
          </a:xfrm>
          <a:prstGeom prst="rect">
            <a:avLst/>
          </a:prstGeom>
          <a:noFill/>
        </p:spPr>
        <p:txBody>
          <a:bodyPr wrap="square" rtlCol="0">
            <a:spAutoFit/>
          </a:bodyPr>
          <a:lstStyle/>
          <a:p>
            <a:r>
              <a:rPr lang="en-US" spc="-120" dirty="0">
                <a:solidFill>
                  <a:schemeClr val="accent6"/>
                </a:solidFill>
              </a:rPr>
              <a:t>Summing up key issues of </a:t>
            </a:r>
            <a:r>
              <a:rPr lang="en-US" spc="-120" dirty="0">
                <a:solidFill>
                  <a:srgbClr val="333399"/>
                </a:solidFill>
              </a:rPr>
              <a:t>ISA extensions introduced to enhance compute capabilities -7</a:t>
            </a:r>
            <a:r>
              <a:rPr lang="en-US" spc="-120" dirty="0">
                <a:solidFill>
                  <a:schemeClr val="accent6"/>
                </a:solidFill>
              </a:rPr>
              <a:t>  </a:t>
            </a:r>
          </a:p>
        </p:txBody>
      </p:sp>
    </p:spTree>
    <p:extLst>
      <p:ext uri="{BB962C8B-B14F-4D97-AF65-F5344CB8AC3E}">
        <p14:creationId xmlns:p14="http://schemas.microsoft.com/office/powerpoint/2010/main" val="22759024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32444" y="1889830"/>
            <a:ext cx="81360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2.3 The </a:t>
            </a:r>
            <a:r>
              <a:rPr kumimoji="0" lang="en-GB" sz="1900" b="0" i="0" u="none" strike="noStrike" kern="1200" cap="none" spc="0" normalizeH="0" baseline="0" noProof="0" dirty="0">
                <a:ln>
                  <a:noFill/>
                </a:ln>
                <a:solidFill>
                  <a:srgbClr val="FFFFFF"/>
                </a:solidFill>
                <a:effectLst/>
                <a:uLnTx/>
                <a:uFillTx/>
                <a:latin typeface="Verdana"/>
                <a:ea typeface="+mn-ea"/>
                <a:cs typeface="+mn-cs"/>
              </a:rPr>
              <a:t>SVE register set-based ISA extensions</a:t>
            </a:r>
            <a:endParaRPr kumimoji="0" lang="en-US"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19012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2847383"/>
              </p:ext>
            </p:extLst>
          </p:nvPr>
        </p:nvGraphicFramePr>
        <p:xfrm>
          <a:off x="296862" y="1016732"/>
          <a:ext cx="8640761" cy="4530699"/>
        </p:xfrm>
        <a:graphic>
          <a:graphicData uri="http://schemas.openxmlformats.org/drawingml/2006/table">
            <a:tbl>
              <a:tblPr/>
              <a:tblGrid>
                <a:gridCol w="2339923">
                  <a:extLst>
                    <a:ext uri="{9D8B030D-6E8A-4147-A177-3AD203B41FA5}">
                      <a16:colId xmlns:a16="http://schemas.microsoft.com/office/drawing/2014/main" val="20000"/>
                    </a:ext>
                  </a:extLst>
                </a:gridCol>
                <a:gridCol w="3150350">
                  <a:extLst>
                    <a:ext uri="{9D8B030D-6E8A-4147-A177-3AD203B41FA5}">
                      <a16:colId xmlns:a16="http://schemas.microsoft.com/office/drawing/2014/main" val="20001"/>
                    </a:ext>
                  </a:extLst>
                </a:gridCol>
                <a:gridCol w="3150488">
                  <a:extLst>
                    <a:ext uri="{9D8B030D-6E8A-4147-A177-3AD203B41FA5}">
                      <a16:colId xmlns:a16="http://schemas.microsoft.com/office/drawing/2014/main" val="20002"/>
                    </a:ext>
                  </a:extLst>
                </a:gridCol>
              </a:tblGrid>
              <a:tr h="281062">
                <a:tc>
                  <a:txBody>
                    <a:bodyPr/>
                    <a:lstStyle/>
                    <a:p>
                      <a:pPr algn="ctr">
                        <a:spcAft>
                          <a:spcPts val="300"/>
                        </a:spcAft>
                      </a:pPr>
                      <a:r>
                        <a:rPr lang="en-US" sz="1400" b="1"/>
                        <a:t>Graphic IP</a:t>
                      </a:r>
                    </a:p>
                  </a:txBody>
                  <a:tcPr marL="36219" marR="36219" marT="36219" marB="36219">
                    <a:lnL>
                      <a:noFill/>
                    </a:lnL>
                    <a:lnR>
                      <a:noFill/>
                    </a:lnR>
                    <a:lnT>
                      <a:noFill/>
                    </a:lnT>
                    <a:lnB>
                      <a:noFill/>
                    </a:lnB>
                  </a:tcPr>
                </a:tc>
                <a:tc>
                  <a:txBody>
                    <a:bodyPr/>
                    <a:lstStyle/>
                    <a:p>
                      <a:pPr algn="ctr">
                        <a:spcAft>
                          <a:spcPts val="300"/>
                        </a:spcAft>
                      </a:pPr>
                      <a:r>
                        <a:rPr lang="en-US" sz="1400" b="1" dirty="0"/>
                        <a:t>Other IP</a:t>
                      </a:r>
                    </a:p>
                  </a:txBody>
                  <a:tcPr marL="36219" marR="36219" marT="36219" marB="36219">
                    <a:lnL>
                      <a:noFill/>
                    </a:lnL>
                    <a:lnR>
                      <a:noFill/>
                    </a:lnR>
                    <a:lnT>
                      <a:noFill/>
                    </a:lnT>
                    <a:lnB>
                      <a:noFill/>
                    </a:lnB>
                  </a:tcPr>
                </a:tc>
                <a:tc>
                  <a:txBody>
                    <a:bodyPr/>
                    <a:lstStyle/>
                    <a:p>
                      <a:pPr algn="ctr">
                        <a:spcAft>
                          <a:spcPts val="300"/>
                        </a:spcAft>
                      </a:pPr>
                      <a:r>
                        <a:rPr lang="en-US" sz="1400" b="1"/>
                        <a:t>Tools</a:t>
                      </a:r>
                    </a:p>
                  </a:txBody>
                  <a:tcPr marL="36219" marR="36219" marT="36219" marB="36219">
                    <a:lnL>
                      <a:noFill/>
                    </a:lnL>
                    <a:lnR>
                      <a:noFill/>
                    </a:lnR>
                    <a:lnT>
                      <a:noFill/>
                    </a:lnT>
                    <a:lnB>
                      <a:noFill/>
                    </a:lnB>
                  </a:tcPr>
                </a:tc>
                <a:extLst>
                  <a:ext uri="{0D108BD9-81ED-4DB2-BD59-A6C34878D82A}">
                    <a16:rowId xmlns:a16="http://schemas.microsoft.com/office/drawing/2014/main" val="10000"/>
                  </a:ext>
                </a:extLst>
              </a:tr>
              <a:tr h="4244901">
                <a:tc>
                  <a:txBody>
                    <a:bodyPr/>
                    <a:lstStyle/>
                    <a:p>
                      <a:pPr>
                        <a:spcAft>
                          <a:spcPts val="300"/>
                        </a:spcAft>
                        <a:buFont typeface="Arial" panose="020B0604020202020204" pitchFamily="34" charset="0"/>
                        <a:buChar char="•"/>
                      </a:pPr>
                      <a:r>
                        <a:rPr lang="hu-HU" sz="1400" dirty="0"/>
                        <a:t> </a:t>
                      </a:r>
                      <a:r>
                        <a:rPr lang="en-US" sz="1400" u="none" dirty="0"/>
                        <a:t>ARM Mali™-G71 </a:t>
                      </a:r>
                    </a:p>
                    <a:p>
                      <a:pPr>
                        <a:spcAft>
                          <a:spcPts val="300"/>
                        </a:spcAft>
                        <a:buFont typeface="Arial" panose="020B0604020202020204" pitchFamily="34" charset="0"/>
                        <a:buChar char="•"/>
                      </a:pPr>
                      <a:r>
                        <a:rPr lang="hu-HU" sz="1400" u="none" dirty="0"/>
                        <a:t> </a:t>
                      </a:r>
                      <a:r>
                        <a:rPr lang="en-US" sz="1400" u="none" dirty="0"/>
                        <a:t>Mali-DP550</a:t>
                      </a:r>
                      <a:endParaRPr lang="hu-HU" sz="1400" u="none" dirty="0"/>
                    </a:p>
                    <a:p>
                      <a:pPr>
                        <a:spcAft>
                          <a:spcPts val="300"/>
                        </a:spcAft>
                        <a:buFont typeface="Arial" panose="020B0604020202020204" pitchFamily="34" charset="0"/>
                        <a:buNone/>
                      </a:pPr>
                      <a:r>
                        <a:rPr lang="en-US" sz="1400" u="none" dirty="0"/>
                        <a:t> </a:t>
                      </a:r>
                      <a:r>
                        <a:rPr lang="hu-HU" sz="1400" u="none" dirty="0"/>
                        <a:t>  </a:t>
                      </a:r>
                      <a:r>
                        <a:rPr lang="en-US" sz="1400" u="none" dirty="0"/>
                        <a:t>(Display processor) </a:t>
                      </a:r>
                    </a:p>
                    <a:p>
                      <a:pPr>
                        <a:spcAft>
                          <a:spcPts val="300"/>
                        </a:spcAft>
                        <a:buFont typeface="Arial" panose="020B0604020202020204" pitchFamily="34" charset="0"/>
                        <a:buChar char="•"/>
                      </a:pPr>
                      <a:r>
                        <a:rPr lang="hu-HU" sz="1400" u="none" dirty="0"/>
                        <a:t> </a:t>
                      </a:r>
                      <a:r>
                        <a:rPr lang="en-US" sz="1400" u="none" dirty="0"/>
                        <a:t>Mali-V550</a:t>
                      </a:r>
                      <a:endParaRPr lang="hu-HU" sz="1400" u="none" dirty="0"/>
                    </a:p>
                    <a:p>
                      <a:pPr>
                        <a:spcAft>
                          <a:spcPts val="300"/>
                        </a:spcAft>
                        <a:buFont typeface="Arial" panose="020B0604020202020204" pitchFamily="34" charset="0"/>
                        <a:buNone/>
                      </a:pPr>
                      <a:r>
                        <a:rPr lang="hu-HU" sz="1400" u="none" dirty="0"/>
                        <a:t>  </a:t>
                      </a:r>
                      <a:r>
                        <a:rPr lang="en-US" sz="1400" u="none" dirty="0"/>
                        <a:t> (Video Processor) </a:t>
                      </a:r>
                    </a:p>
                  </a:txBody>
                  <a:tcPr marL="36219" marR="36219" marT="36219" marB="36219">
                    <a:lnL>
                      <a:noFill/>
                    </a:lnL>
                    <a:lnR>
                      <a:noFill/>
                    </a:lnR>
                    <a:lnT>
                      <a:noFill/>
                    </a:lnT>
                    <a:lnB>
                      <a:noFill/>
                    </a:lnB>
                  </a:tcPr>
                </a:tc>
                <a:tc>
                  <a:txBody>
                    <a:bodyPr/>
                    <a:lstStyle/>
                    <a:p>
                      <a:pPr>
                        <a:spcAft>
                          <a:spcPts val="300"/>
                        </a:spcAft>
                        <a:buFont typeface="Arial" panose="020B0604020202020204" pitchFamily="34" charset="0"/>
                        <a:buChar char="•"/>
                      </a:pPr>
                      <a:r>
                        <a:rPr lang="hu-HU" sz="1400"/>
                        <a:t> </a:t>
                      </a:r>
                      <a:r>
                        <a:rPr lang="en-US" sz="1400"/>
                        <a:t>ARM </a:t>
                      </a:r>
                      <a:r>
                        <a:rPr lang="en-US" sz="1400" u="sng" err="1"/>
                        <a:t>CoreLink</a:t>
                      </a:r>
                      <a:r>
                        <a:rPr lang="en-US" sz="1400"/>
                        <a:t>™ CCI-550</a:t>
                      </a:r>
                      <a:endParaRPr lang="hu-HU" sz="1400"/>
                    </a:p>
                    <a:p>
                      <a:pPr>
                        <a:spcAft>
                          <a:spcPts val="300"/>
                        </a:spcAft>
                        <a:buFont typeface="Arial" panose="020B0604020202020204" pitchFamily="34" charset="0"/>
                        <a:buNone/>
                      </a:pPr>
                      <a:r>
                        <a:rPr lang="hu-HU" sz="1400"/>
                        <a:t>  </a:t>
                      </a:r>
                      <a:r>
                        <a:rPr lang="en-US" sz="1400"/>
                        <a:t> (Cache Coherent Interconnect) </a:t>
                      </a:r>
                    </a:p>
                    <a:p>
                      <a:pPr>
                        <a:spcAft>
                          <a:spcPts val="300"/>
                        </a:spcAft>
                        <a:buFont typeface="Arial" panose="020B0604020202020204" pitchFamily="34" charset="0"/>
                        <a:buChar char="•"/>
                      </a:pPr>
                      <a:r>
                        <a:rPr lang="hu-HU" sz="1400"/>
                        <a:t> </a:t>
                      </a:r>
                      <a:r>
                        <a:rPr lang="en-US" sz="1400" err="1"/>
                        <a:t>CoreLink</a:t>
                      </a:r>
                      <a:r>
                        <a:rPr lang="en-US" sz="1400"/>
                        <a:t> GIC-500</a:t>
                      </a:r>
                      <a:endParaRPr lang="hu-HU" sz="1400"/>
                    </a:p>
                    <a:p>
                      <a:pPr>
                        <a:spcAft>
                          <a:spcPts val="300"/>
                        </a:spcAft>
                        <a:buFont typeface="Arial" panose="020B0604020202020204" pitchFamily="34" charset="0"/>
                        <a:buNone/>
                      </a:pPr>
                      <a:r>
                        <a:rPr lang="hu-HU" sz="1400"/>
                        <a:t>  </a:t>
                      </a:r>
                      <a:r>
                        <a:rPr lang="en-US" sz="1400"/>
                        <a:t> (Interrupt Controller) </a:t>
                      </a:r>
                    </a:p>
                    <a:p>
                      <a:pPr>
                        <a:spcAft>
                          <a:spcPts val="300"/>
                        </a:spcAft>
                        <a:buFont typeface="Arial" panose="020B0604020202020204" pitchFamily="34" charset="0"/>
                        <a:buChar char="•"/>
                      </a:pPr>
                      <a:r>
                        <a:rPr lang="hu-HU" sz="1400"/>
                        <a:t> </a:t>
                      </a:r>
                      <a:r>
                        <a:rPr lang="en-US" sz="1400" err="1"/>
                        <a:t>CoreLink</a:t>
                      </a:r>
                      <a:r>
                        <a:rPr lang="en-US" sz="1400"/>
                        <a:t> MMU-500</a:t>
                      </a:r>
                      <a:endParaRPr lang="hu-HU" sz="1400"/>
                    </a:p>
                    <a:p>
                      <a:pPr>
                        <a:spcAft>
                          <a:spcPts val="300"/>
                        </a:spcAft>
                        <a:buFont typeface="Arial" panose="020B0604020202020204" pitchFamily="34" charset="0"/>
                        <a:buNone/>
                      </a:pPr>
                      <a:r>
                        <a:rPr lang="hu-HU" sz="1400"/>
                        <a:t>  </a:t>
                      </a:r>
                      <a:r>
                        <a:rPr lang="en-US" sz="1400"/>
                        <a:t> (System Memory Management </a:t>
                      </a:r>
                      <a:endParaRPr lang="hu-HU" sz="1400"/>
                    </a:p>
                    <a:p>
                      <a:pPr>
                        <a:spcAft>
                          <a:spcPts val="300"/>
                        </a:spcAft>
                        <a:buFont typeface="Arial" panose="020B0604020202020204" pitchFamily="34" charset="0"/>
                        <a:buNone/>
                      </a:pPr>
                      <a:r>
                        <a:rPr lang="hu-HU" sz="1400"/>
                        <a:t>    </a:t>
                      </a:r>
                      <a:r>
                        <a:rPr lang="en-US" sz="1400"/>
                        <a:t>Unit) </a:t>
                      </a:r>
                    </a:p>
                    <a:p>
                      <a:pPr>
                        <a:spcAft>
                          <a:spcPts val="300"/>
                        </a:spcAft>
                        <a:buFont typeface="Arial" panose="020B0604020202020204" pitchFamily="34" charset="0"/>
                        <a:buChar char="•"/>
                      </a:pPr>
                      <a:r>
                        <a:rPr lang="hu-HU" sz="1400"/>
                        <a:t> </a:t>
                      </a:r>
                      <a:r>
                        <a:rPr lang="en-US" sz="1400" err="1"/>
                        <a:t>CoreLink</a:t>
                      </a:r>
                      <a:r>
                        <a:rPr lang="en-US" sz="1400"/>
                        <a:t> TZC-400</a:t>
                      </a:r>
                      <a:endParaRPr lang="hu-HU" sz="1400"/>
                    </a:p>
                    <a:p>
                      <a:pPr>
                        <a:spcAft>
                          <a:spcPts val="300"/>
                        </a:spcAft>
                        <a:buFont typeface="Arial" panose="020B0604020202020204" pitchFamily="34" charset="0"/>
                        <a:buNone/>
                      </a:pPr>
                      <a:r>
                        <a:rPr lang="hu-HU" sz="1400"/>
                        <a:t>   </a:t>
                      </a:r>
                      <a:r>
                        <a:rPr lang="en-US" sz="1400"/>
                        <a:t> (ARM </a:t>
                      </a:r>
                      <a:r>
                        <a:rPr lang="en-US" sz="1400" err="1"/>
                        <a:t>TrustZone</a:t>
                      </a:r>
                      <a:r>
                        <a:rPr lang="en-US" sz="1400"/>
                        <a:t>® Controller) </a:t>
                      </a:r>
                    </a:p>
                    <a:p>
                      <a:pPr>
                        <a:spcAft>
                          <a:spcPts val="300"/>
                        </a:spcAft>
                        <a:buFont typeface="Arial" panose="020B0604020202020204" pitchFamily="34" charset="0"/>
                        <a:buChar char="•"/>
                      </a:pPr>
                      <a:r>
                        <a:rPr lang="hu-HU" sz="1400"/>
                        <a:t> </a:t>
                      </a:r>
                      <a:r>
                        <a:rPr lang="en-US" sz="1400" err="1"/>
                        <a:t>CoreLink</a:t>
                      </a:r>
                      <a:r>
                        <a:rPr lang="en-US" sz="1400"/>
                        <a:t> DMC-500</a:t>
                      </a:r>
                      <a:r>
                        <a:rPr lang="hu-HU" sz="1400"/>
                        <a:t>/</a:t>
                      </a:r>
                      <a:r>
                        <a:rPr lang="en-US" sz="1400"/>
                        <a:t>DMC-520 </a:t>
                      </a:r>
                      <a:r>
                        <a:rPr lang="hu-HU" sz="1400"/>
                        <a:t> </a:t>
                      </a:r>
                    </a:p>
                    <a:p>
                      <a:pPr>
                        <a:spcAft>
                          <a:spcPts val="300"/>
                        </a:spcAft>
                        <a:buFont typeface="Arial" panose="020B0604020202020204" pitchFamily="34" charset="0"/>
                        <a:buNone/>
                      </a:pPr>
                      <a:r>
                        <a:rPr lang="hu-HU" sz="1400" baseline="0"/>
                        <a:t>    </a:t>
                      </a:r>
                      <a:r>
                        <a:rPr lang="en-US" sz="1400"/>
                        <a:t>(Dynamic Memory Controller) </a:t>
                      </a:r>
                    </a:p>
                    <a:p>
                      <a:pPr>
                        <a:spcAft>
                          <a:spcPts val="300"/>
                        </a:spcAft>
                        <a:buFont typeface="Arial" panose="020B0604020202020204" pitchFamily="34" charset="0"/>
                        <a:buChar char="•"/>
                      </a:pPr>
                      <a:r>
                        <a:rPr lang="hu-HU" sz="1400"/>
                        <a:t> </a:t>
                      </a:r>
                      <a:r>
                        <a:rPr lang="en-US" sz="1400"/>
                        <a:t>ARM </a:t>
                      </a:r>
                      <a:r>
                        <a:rPr lang="en-US" sz="1400" err="1"/>
                        <a:t>CoreSight</a:t>
                      </a:r>
                      <a:r>
                        <a:rPr lang="en-US" sz="1400"/>
                        <a:t>™ SoC-400 </a:t>
                      </a:r>
                      <a:r>
                        <a:rPr lang="hu-HU" sz="1400"/>
                        <a:t>   </a:t>
                      </a:r>
                    </a:p>
                    <a:p>
                      <a:pPr>
                        <a:spcAft>
                          <a:spcPts val="300"/>
                        </a:spcAft>
                        <a:buFont typeface="Arial" panose="020B0604020202020204" pitchFamily="34" charset="0"/>
                        <a:buNone/>
                      </a:pPr>
                      <a:r>
                        <a:rPr lang="hu-HU" sz="1400" baseline="0"/>
                        <a:t>    </a:t>
                      </a:r>
                      <a:r>
                        <a:rPr lang="en-US" sz="1400"/>
                        <a:t>(Debug and Trace) </a:t>
                      </a:r>
                    </a:p>
                    <a:p>
                      <a:pPr>
                        <a:spcAft>
                          <a:spcPts val="300"/>
                        </a:spcAft>
                        <a:buFont typeface="Arial" panose="020B0604020202020204" pitchFamily="34" charset="0"/>
                        <a:buChar char="•"/>
                      </a:pPr>
                      <a:r>
                        <a:rPr lang="hu-HU" sz="1400"/>
                        <a:t> </a:t>
                      </a:r>
                      <a:r>
                        <a:rPr lang="en-US" sz="1400"/>
                        <a:t>ARM POP™ (Physical IP) </a:t>
                      </a:r>
                    </a:p>
                  </a:txBody>
                  <a:tcPr marL="36219" marR="36219" marT="36219" marB="36219">
                    <a:lnL>
                      <a:noFill/>
                    </a:lnL>
                    <a:lnR>
                      <a:noFill/>
                    </a:lnR>
                    <a:lnT>
                      <a:noFill/>
                    </a:lnT>
                    <a:lnB>
                      <a:noFill/>
                    </a:lnB>
                  </a:tcPr>
                </a:tc>
                <a:tc>
                  <a:txBody>
                    <a:bodyPr/>
                    <a:lstStyle/>
                    <a:p>
                      <a:pPr>
                        <a:spcAft>
                          <a:spcPts val="300"/>
                        </a:spcAft>
                        <a:buFont typeface="Arial" panose="020B0604020202020204" pitchFamily="34" charset="0"/>
                        <a:buChar char="•"/>
                      </a:pPr>
                      <a:r>
                        <a:rPr lang="hu-HU" sz="1400" dirty="0"/>
                        <a:t> </a:t>
                      </a:r>
                      <a:r>
                        <a:rPr lang="en-US" sz="1400" dirty="0"/>
                        <a:t>ARM DS-5 Development Studio </a:t>
                      </a:r>
                    </a:p>
                    <a:p>
                      <a:pPr>
                        <a:spcAft>
                          <a:spcPts val="300"/>
                        </a:spcAft>
                        <a:buFont typeface="Arial" panose="020B0604020202020204" pitchFamily="34" charset="0"/>
                        <a:buChar char="•"/>
                      </a:pPr>
                      <a:r>
                        <a:rPr lang="hu-HU" sz="1400" dirty="0"/>
                        <a:t> </a:t>
                      </a:r>
                      <a:r>
                        <a:rPr lang="en-US" sz="1400" dirty="0"/>
                        <a:t>Fixed Virtual Platforms </a:t>
                      </a:r>
                    </a:p>
                    <a:p>
                      <a:pPr>
                        <a:spcAft>
                          <a:spcPts val="300"/>
                        </a:spcAft>
                        <a:buFont typeface="Arial" panose="020B0604020202020204" pitchFamily="34" charset="0"/>
                        <a:buChar char="•"/>
                      </a:pPr>
                      <a:r>
                        <a:rPr lang="hu-HU" sz="1400" dirty="0"/>
                        <a:t> </a:t>
                      </a:r>
                      <a:r>
                        <a:rPr lang="en-US" sz="1400" dirty="0"/>
                        <a:t>ARM Versatile™ Express </a:t>
                      </a:r>
                    </a:p>
                    <a:p>
                      <a:pPr>
                        <a:spcAft>
                          <a:spcPts val="300"/>
                        </a:spcAft>
                        <a:buFont typeface="Arial" panose="020B0604020202020204" pitchFamily="34" charset="0"/>
                        <a:buChar char="•"/>
                      </a:pPr>
                      <a:r>
                        <a:rPr lang="hu-HU" sz="1400" dirty="0"/>
                        <a:t> </a:t>
                      </a:r>
                      <a:r>
                        <a:rPr lang="en-US" sz="1400" dirty="0"/>
                        <a:t>ARM Compiler 6 </a:t>
                      </a:r>
                    </a:p>
                    <a:p>
                      <a:pPr>
                        <a:spcAft>
                          <a:spcPts val="300"/>
                        </a:spcAft>
                        <a:buFont typeface="Arial" panose="020B0604020202020204" pitchFamily="34" charset="0"/>
                        <a:buChar char="•"/>
                      </a:pPr>
                      <a:r>
                        <a:rPr lang="hu-HU" sz="1400" dirty="0"/>
                        <a:t> </a:t>
                      </a:r>
                      <a:r>
                        <a:rPr lang="en-US" sz="1400" dirty="0"/>
                        <a:t>ARM Fast Models </a:t>
                      </a:r>
                    </a:p>
                  </a:txBody>
                  <a:tcPr marL="36219" marR="36219" marT="36219" marB="36219">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TextBox 4"/>
          <p:cNvSpPr txBox="1"/>
          <p:nvPr/>
        </p:nvSpPr>
        <p:spPr>
          <a:xfrm>
            <a:off x="74341" y="440668"/>
            <a:ext cx="7412542" cy="369332"/>
          </a:xfrm>
          <a:prstGeom prst="rect">
            <a:avLst/>
          </a:prstGeom>
          <a:noFill/>
        </p:spPr>
        <p:txBody>
          <a:bodyPr wrap="square" rtlCol="0">
            <a:spAutoFit/>
          </a:bodyPr>
          <a:lstStyle/>
          <a:p>
            <a:r>
              <a:rPr lang="hu-HU" dirty="0" err="1">
                <a:solidFill>
                  <a:schemeClr val="accent6"/>
                </a:solidFill>
              </a:rPr>
              <a:t>Example</a:t>
            </a:r>
            <a:r>
              <a:rPr lang="en-US" dirty="0">
                <a:solidFill>
                  <a:schemeClr val="accent6"/>
                </a:solidFill>
              </a:rPr>
              <a:t> 1</a:t>
            </a:r>
            <a:r>
              <a:rPr lang="hu-HU" dirty="0">
                <a:solidFill>
                  <a:schemeClr val="accent6"/>
                </a:solidFill>
              </a:rPr>
              <a:t>: </a:t>
            </a:r>
            <a:r>
              <a:rPr lang="hu-HU" dirty="0" err="1">
                <a:solidFill>
                  <a:schemeClr val="accent6"/>
                </a:solidFill>
              </a:rPr>
              <a:t>ARM's</a:t>
            </a:r>
            <a:r>
              <a:rPr lang="hu-HU" dirty="0">
                <a:solidFill>
                  <a:schemeClr val="accent6"/>
                </a:solidFill>
              </a:rPr>
              <a:t> IP </a:t>
            </a:r>
            <a:r>
              <a:rPr lang="hu-HU" dirty="0" err="1">
                <a:solidFill>
                  <a:schemeClr val="accent6"/>
                </a:solidFill>
              </a:rPr>
              <a:t>offer</a:t>
            </a:r>
            <a:r>
              <a:rPr lang="hu-HU" dirty="0">
                <a:solidFill>
                  <a:schemeClr val="accent6"/>
                </a:solidFill>
              </a:rPr>
              <a:t> </a:t>
            </a:r>
            <a:r>
              <a:rPr lang="en-US" dirty="0">
                <a:solidFill>
                  <a:schemeClr val="accent6"/>
                </a:solidFill>
              </a:rPr>
              <a:t>related to </a:t>
            </a:r>
            <a:r>
              <a:rPr lang="hu-HU" dirty="0" err="1">
                <a:solidFill>
                  <a:schemeClr val="accent6"/>
                </a:solidFill>
              </a:rPr>
              <a:t>the</a:t>
            </a:r>
            <a:r>
              <a:rPr lang="hu-HU" dirty="0">
                <a:solidFill>
                  <a:schemeClr val="accent6"/>
                </a:solidFill>
              </a:rPr>
              <a:t> Cortex-A73 </a:t>
            </a:r>
            <a:r>
              <a:rPr lang="en-GB" dirty="0">
                <a:solidFill>
                  <a:schemeClr val="accent6"/>
                </a:solidFill>
              </a:rPr>
              <a:t>CPU</a:t>
            </a:r>
            <a:r>
              <a:rPr lang="hu-HU" dirty="0">
                <a:solidFill>
                  <a:schemeClr val="accent6"/>
                </a:solidFill>
              </a:rPr>
              <a:t> </a:t>
            </a:r>
            <a:r>
              <a:rPr lang="hu-HU" dirty="0"/>
              <a:t>[89]</a:t>
            </a:r>
            <a:endParaRPr lang="en-US" dirty="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(2)</a:t>
            </a:r>
            <a:endParaRPr lang="en-US" sz="1700">
              <a:solidFill>
                <a:srgbClr val="FFFFFF"/>
              </a:solidFill>
            </a:endParaRPr>
          </a:p>
        </p:txBody>
      </p:sp>
    </p:spTree>
    <p:extLst>
      <p:ext uri="{BB962C8B-B14F-4D97-AF65-F5344CB8AC3E}">
        <p14:creationId xmlns:p14="http://schemas.microsoft.com/office/powerpoint/2010/main" val="25436266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504" y="5235273"/>
            <a:ext cx="3092513"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Discussed in the previous Sections</a:t>
            </a:r>
          </a:p>
        </p:txBody>
      </p:sp>
      <p:sp>
        <p:nvSpPr>
          <p:cNvPr id="3" name="TextBox 2"/>
          <p:cNvSpPr txBox="1"/>
          <p:nvPr/>
        </p:nvSpPr>
        <p:spPr>
          <a:xfrm>
            <a:off x="6563016" y="5235273"/>
            <a:ext cx="2334293"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Verdana"/>
                <a:ea typeface="+mn-ea"/>
                <a:cs typeface="+mn-cs"/>
              </a:rPr>
              <a:t>Discussed in this Section</a:t>
            </a:r>
          </a:p>
        </p:txBody>
      </p:sp>
      <p:sp>
        <p:nvSpPr>
          <p:cNvPr id="5" name="TextBox 4"/>
          <p:cNvSpPr txBox="1"/>
          <p:nvPr/>
        </p:nvSpPr>
        <p:spPr>
          <a:xfrm>
            <a:off x="349600" y="3676505"/>
            <a:ext cx="2196563"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It supports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FX/</a:t>
            </a:r>
            <a:r>
              <a:rPr kumimoji="0" lang="hu-HU" sz="1300" b="0" i="0" u="none" strike="noStrike" kern="1200" cap="none" spc="0" normalizeH="0" baseline="0" noProof="0">
                <a:ln>
                  <a:noFill/>
                </a:ln>
                <a:solidFill>
                  <a:srgbClr val="000000"/>
                </a:solidFill>
                <a:effectLst/>
                <a:uLnTx/>
                <a:uFillTx/>
                <a:latin typeface="Verdana"/>
                <a:ea typeface="+mn-ea"/>
                <a:cs typeface="+mn-cs"/>
              </a:rPr>
              <a:t> FX-SIMD operations</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TextBox 5"/>
          <p:cNvSpPr txBox="1"/>
          <p:nvPr/>
        </p:nvSpPr>
        <p:spPr>
          <a:xfrm>
            <a:off x="3413503" y="3701475"/>
            <a:ext cx="2235163" cy="6924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Verdana"/>
                <a:ea typeface="+mn-ea"/>
                <a:cs typeface="+mn-cs"/>
              </a:rPr>
              <a:t>It supports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Verdana"/>
                <a:ea typeface="+mn-ea"/>
                <a:cs typeface="+mn-cs"/>
              </a:rPr>
              <a:t>scalar </a:t>
            </a:r>
            <a:r>
              <a:rPr kumimoji="0" lang="hu-HU" sz="1300" b="0" i="0" u="none" strike="noStrike" kern="1200" cap="none" spc="0" normalizeH="0" baseline="0" noProof="0">
                <a:ln>
                  <a:noFill/>
                </a:ln>
                <a:solidFill>
                  <a:srgbClr val="000000"/>
                </a:solidFill>
                <a:effectLst/>
                <a:uLnTx/>
                <a:uFillTx/>
                <a:latin typeface="Verdana"/>
                <a:ea typeface="+mn-ea"/>
                <a:cs typeface="+mn-cs"/>
              </a:rPr>
              <a:t>FP</a:t>
            </a:r>
            <a:r>
              <a:rPr kumimoji="0" lang="en-US" sz="1300" b="0" i="0" u="none" strike="noStrike" kern="1200" cap="none" spc="0" normalizeH="0" baseline="0" noProof="0">
                <a:ln>
                  <a:noFill/>
                </a:ln>
                <a:solidFill>
                  <a:srgbClr val="000000"/>
                </a:solidFill>
                <a:effectLst/>
                <a:uLnTx/>
                <a:uFillTx/>
                <a:latin typeface="Verdana"/>
                <a:ea typeface="+mn-ea"/>
                <a:cs typeface="+mn-cs"/>
              </a:rPr>
              <a:t>/vector FP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 </a:t>
            </a:r>
            <a:r>
              <a:rPr kumimoji="0" lang="en-GB" sz="1300" b="0" i="0" u="none" strike="noStrike" kern="1200" cap="none" spc="0" normalizeH="0" baseline="0" noProof="0">
                <a:ln>
                  <a:noFill/>
                </a:ln>
                <a:solidFill>
                  <a:srgbClr val="000000"/>
                </a:solidFill>
                <a:effectLst/>
                <a:uLnTx/>
                <a:uFillTx/>
                <a:latin typeface="Verdana"/>
                <a:ea typeface="+mn-ea"/>
                <a:cs typeface="+mn-cs"/>
              </a:rPr>
              <a:t>FX/FP</a:t>
            </a:r>
            <a:r>
              <a:rPr kumimoji="0" lang="hu-HU" sz="1300" b="0" i="0" u="none" strike="noStrike" kern="1200" cap="none" spc="0" normalizeH="0" baseline="0" noProof="0">
                <a:ln>
                  <a:noFill/>
                </a:ln>
                <a:solidFill>
                  <a:srgbClr val="000000"/>
                </a:solidFill>
                <a:effectLst/>
                <a:uLnTx/>
                <a:uFillTx/>
                <a:latin typeface="Verdana"/>
                <a:ea typeface="+mn-ea"/>
                <a:cs typeface="+mn-cs"/>
              </a:rPr>
              <a:t> SIMD </a:t>
            </a:r>
            <a:r>
              <a:rPr kumimoji="0" lang="hu-HU" sz="1300" b="0" i="0" u="none" strike="noStrike" kern="1200" cap="none" spc="0" normalizeH="0" baseline="0" noProof="0" err="1">
                <a:ln>
                  <a:noFill/>
                </a:ln>
                <a:solidFill>
                  <a:srgbClr val="000000"/>
                </a:solidFill>
                <a:effectLst/>
                <a:uLnTx/>
                <a:uFillTx/>
                <a:latin typeface="Verdana"/>
                <a:ea typeface="+mn-ea"/>
                <a:cs typeface="+mn-cs"/>
              </a:rPr>
              <a:t>operations</a:t>
            </a:r>
            <a:endParaRPr kumimoji="0" lang="en-GB"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Box 6"/>
          <p:cNvSpPr txBox="1"/>
          <p:nvPr/>
        </p:nvSpPr>
        <p:spPr>
          <a:xfrm>
            <a:off x="6207367" y="3698863"/>
            <a:ext cx="2861682" cy="6924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It supports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FX/FP SIMD 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on long </a:t>
            </a:r>
            <a:r>
              <a:rPr kumimoji="0" lang="en-GB" sz="1300" b="0" i="0" u="none" strike="noStrike" kern="1200" cap="none" spc="0" normalizeH="0" baseline="0" noProof="0">
                <a:ln>
                  <a:noFill/>
                </a:ln>
                <a:solidFill>
                  <a:srgbClr val="000000"/>
                </a:solidFill>
                <a:effectLst/>
                <a:uLnTx/>
                <a:uFillTx/>
                <a:latin typeface="Verdana"/>
                <a:ea typeface="+mn-ea"/>
                <a:cs typeface="+mn-cs"/>
              </a:rPr>
              <a:t>(up to 16x128-bit) </a:t>
            </a:r>
            <a:r>
              <a:rPr kumimoji="0" lang="hu-HU" sz="1300" b="0" i="0" u="none" strike="noStrike" kern="1200" cap="none" spc="0" normalizeH="0" baseline="0" noProof="0">
                <a:ln>
                  <a:noFill/>
                </a:ln>
                <a:solidFill>
                  <a:srgbClr val="000000"/>
                </a:solidFill>
                <a:effectLst/>
                <a:uLnTx/>
                <a:uFillTx/>
                <a:latin typeface="Verdana"/>
                <a:ea typeface="+mn-ea"/>
                <a:cs typeface="+mn-cs"/>
              </a:rPr>
              <a:t>data</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TextBox 7"/>
          <p:cNvSpPr txBox="1"/>
          <p:nvPr/>
        </p:nvSpPr>
        <p:spPr>
          <a:xfrm>
            <a:off x="1070582" y="4485476"/>
            <a:ext cx="734496"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Armv6</a:t>
            </a:r>
          </a:p>
        </p:txBody>
      </p:sp>
      <p:sp>
        <p:nvSpPr>
          <p:cNvPr id="9" name="TextBox 8"/>
          <p:cNvSpPr txBox="1"/>
          <p:nvPr/>
        </p:nvSpPr>
        <p:spPr>
          <a:xfrm>
            <a:off x="4176725" y="4472574"/>
            <a:ext cx="734496"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Armv5</a:t>
            </a:r>
          </a:p>
        </p:txBody>
      </p:sp>
      <p:sp>
        <p:nvSpPr>
          <p:cNvPr id="10" name="TextBox 9"/>
          <p:cNvSpPr txBox="1"/>
          <p:nvPr/>
        </p:nvSpPr>
        <p:spPr>
          <a:xfrm>
            <a:off x="7176230" y="4477110"/>
            <a:ext cx="901209"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Armv8.2</a:t>
            </a:r>
          </a:p>
        </p:txBody>
      </p:sp>
      <p:sp>
        <p:nvSpPr>
          <p:cNvPr id="11" name="Line 17"/>
          <p:cNvSpPr>
            <a:spLocks noChangeShapeType="1"/>
          </p:cNvSpPr>
          <p:nvPr/>
        </p:nvSpPr>
        <p:spPr bwMode="auto">
          <a:xfrm flipV="1">
            <a:off x="1481226" y="3208863"/>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2" name="Line 25"/>
          <p:cNvSpPr>
            <a:spLocks noChangeShapeType="1"/>
          </p:cNvSpPr>
          <p:nvPr/>
        </p:nvSpPr>
        <p:spPr bwMode="auto">
          <a:xfrm>
            <a:off x="1479276" y="3223244"/>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3" name="Line 29"/>
          <p:cNvSpPr>
            <a:spLocks noChangeShapeType="1"/>
          </p:cNvSpPr>
          <p:nvPr/>
        </p:nvSpPr>
        <p:spPr bwMode="auto">
          <a:xfrm flipH="1">
            <a:off x="7636755" y="3216872"/>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4" name="Oval 13"/>
          <p:cNvSpPr>
            <a:spLocks noChangeArrowheads="1"/>
          </p:cNvSpPr>
          <p:nvPr/>
        </p:nvSpPr>
        <p:spPr bwMode="auto">
          <a:xfrm>
            <a:off x="4511742" y="337732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5" name="Line 25"/>
          <p:cNvSpPr>
            <a:spLocks noChangeShapeType="1"/>
          </p:cNvSpPr>
          <p:nvPr/>
        </p:nvSpPr>
        <p:spPr bwMode="auto">
          <a:xfrm>
            <a:off x="4545247" y="3049082"/>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6" name="Oval 13"/>
          <p:cNvSpPr>
            <a:spLocks noChangeArrowheads="1"/>
          </p:cNvSpPr>
          <p:nvPr/>
        </p:nvSpPr>
        <p:spPr bwMode="auto">
          <a:xfrm>
            <a:off x="1444668" y="337559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7" name="Oval 13"/>
          <p:cNvSpPr>
            <a:spLocks noChangeArrowheads="1"/>
          </p:cNvSpPr>
          <p:nvPr/>
        </p:nvSpPr>
        <p:spPr bwMode="auto">
          <a:xfrm>
            <a:off x="7605490" y="3370835"/>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8" name="Text Box 6"/>
          <p:cNvSpPr txBox="1">
            <a:spLocks noChangeArrowheads="1"/>
          </p:cNvSpPr>
          <p:nvPr/>
        </p:nvSpPr>
        <p:spPr bwMode="auto">
          <a:xfrm>
            <a:off x="337498" y="3431912"/>
            <a:ext cx="210987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177800" algn="l"/>
              </a:tabLst>
              <a:defRPr/>
            </a:pPr>
            <a:r>
              <a:rPr kumimoji="0" lang="hu-HU" sz="1300" b="1" i="0" u="none" strike="noStrike" kern="1200" cap="none" spc="0" normalizeH="0" baseline="0" noProof="0">
                <a:ln>
                  <a:noFill/>
                </a:ln>
                <a:solidFill>
                  <a:srgbClr val="000000"/>
                </a:solidFill>
                <a:effectLst/>
                <a:uLnTx/>
                <a:uFillTx/>
                <a:latin typeface="Verdana" pitchFamily="34" charset="0"/>
                <a:ea typeface="+mn-ea"/>
                <a:cs typeface="+mn-cs"/>
              </a:rPr>
              <a:t>The GPR </a:t>
            </a:r>
            <a:r>
              <a:rPr kumimoji="0" lang="hu-HU" sz="1300" b="1" i="0" u="none" strike="noStrike" kern="1200" cap="none" spc="0" normalizeH="0" baseline="0" noProof="0" err="1">
                <a:ln>
                  <a:noFill/>
                </a:ln>
                <a:solidFill>
                  <a:srgbClr val="000000"/>
                </a:solidFill>
                <a:effectLst/>
                <a:uLnTx/>
                <a:uFillTx/>
                <a:latin typeface="Verdana" pitchFamily="34" charset="0"/>
                <a:ea typeface="+mn-ea"/>
                <a:cs typeface="+mn-cs"/>
              </a:rPr>
              <a:t>register</a:t>
            </a:r>
            <a:r>
              <a:rPr kumimoji="0" lang="hu-HU" sz="1300" b="1"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300" b="1" i="0" u="none" strike="noStrike" kern="1200" cap="none" spc="0" normalizeH="0" baseline="0" noProof="0" err="1">
                <a:ln>
                  <a:noFill/>
                </a:ln>
                <a:solidFill>
                  <a:srgbClr val="000000"/>
                </a:solidFill>
                <a:effectLst/>
                <a:uLnTx/>
                <a:uFillTx/>
                <a:latin typeface="Verdana" pitchFamily="34" charset="0"/>
                <a:ea typeface="+mn-ea"/>
                <a:cs typeface="+mn-cs"/>
              </a:rPr>
              <a:t>set</a:t>
            </a:r>
            <a:endParaRPr kumimoji="0" lang="en-US" sz="13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9" name="Text Box 5"/>
          <p:cNvSpPr txBox="1">
            <a:spLocks noChangeArrowheads="1"/>
          </p:cNvSpPr>
          <p:nvPr/>
        </p:nvSpPr>
        <p:spPr bwMode="auto">
          <a:xfrm>
            <a:off x="3139076" y="3431769"/>
            <a:ext cx="274145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pitchFamily="34" charset="0"/>
                <a:ea typeface="+mn-ea"/>
                <a:cs typeface="+mn-cs"/>
              </a:rPr>
              <a:t> The sec</a:t>
            </a:r>
            <a:r>
              <a:rPr kumimoji="0" lang="hu-HU" sz="1300" b="1" i="0" u="none" strike="noStrike" kern="1200" cap="none" spc="0" normalizeH="0" baseline="0" noProof="0">
                <a:ln>
                  <a:noFill/>
                </a:ln>
                <a:solidFill>
                  <a:srgbClr val="000000"/>
                </a:solidFill>
                <a:effectLst/>
                <a:uLnTx/>
                <a:uFillTx/>
                <a:latin typeface="Verdana" pitchFamily="34" charset="0"/>
                <a:ea typeface="+mn-ea"/>
                <a:cs typeface="+mn-cs"/>
              </a:rPr>
              <a:t>ondary </a:t>
            </a:r>
            <a:r>
              <a:rPr kumimoji="0" lang="hu-HU" sz="1300" b="1" i="0" u="none" strike="noStrike" kern="1200" cap="none" spc="0" normalizeH="0" baseline="0" noProof="0" err="1">
                <a:ln>
                  <a:noFill/>
                </a:ln>
                <a:solidFill>
                  <a:srgbClr val="000000"/>
                </a:solidFill>
                <a:effectLst/>
                <a:uLnTx/>
                <a:uFillTx/>
                <a:latin typeface="Verdana" pitchFamily="34" charset="0"/>
                <a:ea typeface="+mn-ea"/>
                <a:cs typeface="+mn-cs"/>
              </a:rPr>
              <a:t>register</a:t>
            </a:r>
            <a:r>
              <a:rPr kumimoji="0" lang="hu-HU" sz="1300" b="1" i="0" u="none" strike="noStrike" kern="1200" cap="none" spc="0" normalizeH="0" baseline="0" noProof="0">
                <a:ln>
                  <a:noFill/>
                </a:ln>
                <a:solidFill>
                  <a:srgbClr val="000000"/>
                </a:solidFill>
                <a:effectLst/>
                <a:uLnTx/>
                <a:uFillTx/>
                <a:latin typeface="Verdana" pitchFamily="34" charset="0"/>
                <a:ea typeface="+mn-ea"/>
                <a:cs typeface="+mn-cs"/>
              </a:rPr>
              <a:t> </a:t>
            </a:r>
            <a:r>
              <a:rPr kumimoji="0" lang="hu-HU" sz="1300" b="1" i="0" u="none" strike="noStrike" kern="1200" cap="none" spc="0" normalizeH="0" baseline="0" noProof="0" err="1">
                <a:ln>
                  <a:noFill/>
                </a:ln>
                <a:solidFill>
                  <a:srgbClr val="000000"/>
                </a:solidFill>
                <a:effectLst/>
                <a:uLnTx/>
                <a:uFillTx/>
                <a:latin typeface="Verdana" pitchFamily="34" charset="0"/>
                <a:ea typeface="+mn-ea"/>
                <a:cs typeface="+mn-cs"/>
              </a:rPr>
              <a:t>set</a:t>
            </a:r>
            <a:endParaRPr kumimoji="0" lang="hu-HU" sz="13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TextBox 19"/>
          <p:cNvSpPr txBox="1"/>
          <p:nvPr/>
        </p:nvSpPr>
        <p:spPr>
          <a:xfrm>
            <a:off x="6653148" y="3461954"/>
            <a:ext cx="208262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Verdana"/>
                <a:ea typeface="+mn-ea"/>
                <a:cs typeface="+mn-cs"/>
              </a:rPr>
              <a:t>The SVE register set</a:t>
            </a:r>
            <a:endParaRPr kumimoji="0" lang="hu-HU" sz="1300" b="1" i="0" u="none" strike="noStrike" kern="1200" cap="none" spc="0" normalizeH="0" baseline="0" noProof="0">
              <a:ln>
                <a:noFill/>
              </a:ln>
              <a:solidFill>
                <a:srgbClr val="000000"/>
              </a:solidFill>
              <a:effectLst/>
              <a:uLnTx/>
              <a:uFillTx/>
              <a:latin typeface="Verdana"/>
              <a:ea typeface="+mn-ea"/>
              <a:cs typeface="+mn-cs"/>
            </a:endParaRPr>
          </a:p>
        </p:txBody>
      </p:sp>
      <p:sp>
        <p:nvSpPr>
          <p:cNvPr id="21" name="Text Box 16"/>
          <p:cNvSpPr txBox="1">
            <a:spLocks noChangeArrowheads="1"/>
          </p:cNvSpPr>
          <p:nvPr/>
        </p:nvSpPr>
        <p:spPr bwMode="auto">
          <a:xfrm>
            <a:off x="2582642" y="2711689"/>
            <a:ext cx="388439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rPr>
              <a:t>Register sets provided by the Arm </a:t>
            </a:r>
            <a:r>
              <a:rPr kumimoji="0" lang="hu-HU" altLang="en-US" sz="1300" b="1" i="0" u="none" strike="noStrike" kern="1200" cap="none" spc="0" normalizeH="0" baseline="0" noProof="0">
                <a:ln>
                  <a:noFill/>
                </a:ln>
                <a:solidFill>
                  <a:srgbClr val="000000"/>
                </a:solidFill>
                <a:effectLst/>
                <a:uLnTx/>
                <a:uFillTx/>
                <a:latin typeface="Verdana" pitchFamily="34" charset="0"/>
                <a:ea typeface="+mn-ea"/>
                <a:cs typeface="+mn-cs"/>
              </a:rPr>
              <a:t>ISA</a:t>
            </a:r>
            <a:endParaRPr kumimoji="0" lang="en-US" altLang="en-US" sz="13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2" name="TextBox 21"/>
          <p:cNvSpPr txBox="1"/>
          <p:nvPr/>
        </p:nvSpPr>
        <p:spPr>
          <a:xfrm>
            <a:off x="71500" y="4267938"/>
            <a:ext cx="130997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srgbClr val="000000"/>
                </a:solidFill>
                <a:effectLst/>
                <a:uLnTx/>
                <a:uFillTx/>
                <a:latin typeface="Verdana"/>
                <a:ea typeface="+mn-ea"/>
                <a:cs typeface="+mn-cs"/>
              </a:rPr>
              <a:t>Introduced in</a:t>
            </a:r>
          </a:p>
        </p:txBody>
      </p:sp>
      <p:sp>
        <p:nvSpPr>
          <p:cNvPr id="23" name="TextBox 22"/>
          <p:cNvSpPr txBox="1"/>
          <p:nvPr/>
        </p:nvSpPr>
        <p:spPr>
          <a:xfrm>
            <a:off x="1053449" y="4763136"/>
            <a:ext cx="75854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b="0" i="1" u="none" strike="noStrike" kern="1200" cap="none" spc="0" normalizeH="0" baseline="0" noProof="0">
                <a:ln>
                  <a:noFill/>
                </a:ln>
                <a:solidFill>
                  <a:srgbClr val="000000"/>
                </a:solidFill>
                <a:effectLst/>
                <a:uLnTx/>
                <a:uFillTx/>
                <a:latin typeface="Verdana"/>
                <a:ea typeface="+mn-ea"/>
                <a:cs typeface="+mn-cs"/>
              </a:rPr>
              <a:t>(2002)</a:t>
            </a:r>
          </a:p>
        </p:txBody>
      </p:sp>
      <p:sp>
        <p:nvSpPr>
          <p:cNvPr id="24" name="TextBox 23"/>
          <p:cNvSpPr txBox="1"/>
          <p:nvPr/>
        </p:nvSpPr>
        <p:spPr>
          <a:xfrm>
            <a:off x="4158794" y="4762993"/>
            <a:ext cx="75854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b="0" i="1" u="none" strike="noStrike" kern="1200" cap="none" spc="0" normalizeH="0" baseline="0" noProof="0">
                <a:ln>
                  <a:noFill/>
                </a:ln>
                <a:solidFill>
                  <a:srgbClr val="000000"/>
                </a:solidFill>
                <a:effectLst/>
                <a:uLnTx/>
                <a:uFillTx/>
                <a:latin typeface="Verdana"/>
                <a:ea typeface="+mn-ea"/>
                <a:cs typeface="+mn-cs"/>
              </a:rPr>
              <a:t>(2000)</a:t>
            </a:r>
          </a:p>
        </p:txBody>
      </p:sp>
      <p:sp>
        <p:nvSpPr>
          <p:cNvPr id="25" name="TextBox 24"/>
          <p:cNvSpPr txBox="1"/>
          <p:nvPr/>
        </p:nvSpPr>
        <p:spPr>
          <a:xfrm>
            <a:off x="7264139" y="4764798"/>
            <a:ext cx="75854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300" b="0" i="1" u="none" strike="noStrike" kern="1200" cap="none" spc="0" normalizeH="0" baseline="0" noProof="0">
                <a:ln>
                  <a:noFill/>
                </a:ln>
                <a:solidFill>
                  <a:srgbClr val="000000"/>
                </a:solidFill>
                <a:effectLst/>
                <a:uLnTx/>
                <a:uFillTx/>
                <a:latin typeface="Verdana"/>
                <a:ea typeface="+mn-ea"/>
                <a:cs typeface="+mn-cs"/>
              </a:rPr>
              <a:t>(2017)</a:t>
            </a:r>
          </a:p>
        </p:txBody>
      </p:sp>
      <p:sp>
        <p:nvSpPr>
          <p:cNvPr id="26" name="Left Brace 25"/>
          <p:cNvSpPr/>
          <p:nvPr/>
        </p:nvSpPr>
        <p:spPr bwMode="auto">
          <a:xfrm rot="16200000">
            <a:off x="2962930" y="2402618"/>
            <a:ext cx="238860" cy="547200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7" name="Left Brace 26"/>
          <p:cNvSpPr/>
          <p:nvPr/>
        </p:nvSpPr>
        <p:spPr bwMode="auto">
          <a:xfrm rot="16200000">
            <a:off x="7579386" y="4299748"/>
            <a:ext cx="238860" cy="1676905"/>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8" name="Title 27"/>
          <p:cNvSpPr>
            <a:spLocks noGrp="1"/>
          </p:cNvSpPr>
          <p:nvPr>
            <p:ph type="title"/>
          </p:nvPr>
        </p:nvSpPr>
        <p:spPr/>
        <p:txBody>
          <a:bodyPr/>
          <a:lstStyle/>
          <a:p>
            <a:r>
              <a:rPr lang="en-US" sz="1700" dirty="0"/>
              <a:t>2.3 The SVE register set-based ISA extensions (1)</a:t>
            </a:r>
          </a:p>
        </p:txBody>
      </p:sp>
      <p:sp>
        <p:nvSpPr>
          <p:cNvPr id="29" name="Rounded Rectangle 28"/>
          <p:cNvSpPr/>
          <p:nvPr/>
        </p:nvSpPr>
        <p:spPr bwMode="auto">
          <a:xfrm>
            <a:off x="6196857" y="3399969"/>
            <a:ext cx="2896457" cy="2295255"/>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0" name="TextBox 29"/>
          <p:cNvSpPr txBox="1"/>
          <p:nvPr/>
        </p:nvSpPr>
        <p:spPr>
          <a:xfrm>
            <a:off x="71500" y="440668"/>
            <a:ext cx="6180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2.3 The SVE register set-based ISA extensions </a:t>
            </a:r>
          </a:p>
        </p:txBody>
      </p:sp>
      <p:sp>
        <p:nvSpPr>
          <p:cNvPr id="4" name="TextBox 3"/>
          <p:cNvSpPr txBox="1"/>
          <p:nvPr/>
        </p:nvSpPr>
        <p:spPr>
          <a:xfrm>
            <a:off x="183141" y="1872226"/>
            <a:ext cx="9088001" cy="830997"/>
          </a:xfrm>
          <a:prstGeom prst="rect">
            <a:avLst/>
          </a:prstGeom>
          <a:noFill/>
        </p:spPr>
        <p:txBody>
          <a:bodyPr wrap="none" rtlCol="0">
            <a:spAutoFit/>
          </a:bodyPr>
          <a:lstStyle/>
          <a:p>
            <a:pPr marL="285750" indent="-285750">
              <a:buFont typeface="Arial" panose="020B0604020202020204" pitchFamily="34" charset="0"/>
              <a:buChar char="•"/>
            </a:pPr>
            <a:r>
              <a:rPr lang="en-US" sz="1600" spc="-20" dirty="0"/>
              <a:t>Both the SVE and SVE2 extensions are based on the </a:t>
            </a:r>
            <a:r>
              <a:rPr lang="en-US" sz="1600" spc="-20" dirty="0">
                <a:solidFill>
                  <a:srgbClr val="FF0000"/>
                </a:solidFill>
              </a:rPr>
              <a:t>SVE (Scalable Vector Extension)</a:t>
            </a:r>
          </a:p>
          <a:p>
            <a:r>
              <a:rPr lang="en-US" sz="1600" spc="-20" dirty="0">
                <a:solidFill>
                  <a:srgbClr val="FF0000"/>
                </a:solidFill>
              </a:rPr>
              <a:t>      register set</a:t>
            </a:r>
            <a:r>
              <a:rPr lang="en-US" sz="1600" spc="-20" dirty="0"/>
              <a:t>, which is the </a:t>
            </a:r>
            <a:r>
              <a:rPr lang="en-US" sz="1600" spc="-20" dirty="0">
                <a:solidFill>
                  <a:srgbClr val="0070C0"/>
                </a:solidFill>
              </a:rPr>
              <a:t>third register </a:t>
            </a:r>
            <a:r>
              <a:rPr lang="en-US" sz="1600" spc="-20" dirty="0"/>
              <a:t>set introduced into the Arm ISA, as indicated</a:t>
            </a:r>
          </a:p>
          <a:p>
            <a:r>
              <a:rPr lang="en-US" sz="1600" dirty="0"/>
              <a:t>      below.  </a:t>
            </a:r>
          </a:p>
        </p:txBody>
      </p:sp>
      <p:sp>
        <p:nvSpPr>
          <p:cNvPr id="31" name="TextBox 30"/>
          <p:cNvSpPr txBox="1"/>
          <p:nvPr/>
        </p:nvSpPr>
        <p:spPr>
          <a:xfrm>
            <a:off x="204406" y="788280"/>
            <a:ext cx="9121536" cy="1077218"/>
          </a:xfrm>
          <a:prstGeom prst="rect">
            <a:avLst/>
          </a:prstGeom>
          <a:noFill/>
        </p:spPr>
        <p:txBody>
          <a:bodyPr wrap="none" rtlCol="0">
            <a:spAutoFit/>
          </a:bodyPr>
          <a:lstStyle/>
          <a:p>
            <a:pPr marL="285750" indent="-285750">
              <a:buFont typeface="Arial" panose="020B0604020202020204" pitchFamily="34" charset="0"/>
              <a:buChar char="•"/>
            </a:pPr>
            <a:r>
              <a:rPr lang="en-US" sz="1600" spc="-30" dirty="0"/>
              <a:t>Although the </a:t>
            </a:r>
            <a:r>
              <a:rPr lang="en-US" sz="1600" spc="-30" dirty="0">
                <a:solidFill>
                  <a:srgbClr val="FF0000"/>
                </a:solidFill>
              </a:rPr>
              <a:t>SVE</a:t>
            </a:r>
            <a:r>
              <a:rPr lang="en-US" sz="1600" spc="-30" dirty="0"/>
              <a:t> extension was introduced only in the </a:t>
            </a:r>
            <a:r>
              <a:rPr lang="en-US" sz="1600" spc="-30" dirty="0">
                <a:solidFill>
                  <a:srgbClr val="0070C0"/>
                </a:solidFill>
              </a:rPr>
              <a:t>Armv8.2-A</a:t>
            </a:r>
            <a:r>
              <a:rPr lang="en-US" sz="1600" spc="-30" dirty="0"/>
              <a:t> ISA, as an </a:t>
            </a:r>
            <a:r>
              <a:rPr lang="en-US" sz="1600" spc="-30" dirty="0">
                <a:solidFill>
                  <a:srgbClr val="0070C0"/>
                </a:solidFill>
              </a:rPr>
              <a:t>optional</a:t>
            </a:r>
          </a:p>
          <a:p>
            <a:r>
              <a:rPr lang="en-US" sz="1600" spc="-30" dirty="0"/>
              <a:t>      feature, </a:t>
            </a:r>
            <a:r>
              <a:rPr lang="en-US" sz="1600" spc="-40" dirty="0"/>
              <a:t>the </a:t>
            </a:r>
            <a:r>
              <a:rPr lang="en-US" sz="1600" spc="-40" dirty="0">
                <a:solidFill>
                  <a:srgbClr val="FF0000"/>
                </a:solidFill>
              </a:rPr>
              <a:t>SVE2</a:t>
            </a:r>
            <a:r>
              <a:rPr lang="en-US" sz="1600" spc="-40" dirty="0"/>
              <a:t> even in the </a:t>
            </a:r>
            <a:r>
              <a:rPr lang="en-US" sz="1600" spc="-40" dirty="0">
                <a:solidFill>
                  <a:srgbClr val="0070C0"/>
                </a:solidFill>
              </a:rPr>
              <a:t>Armv9-A</a:t>
            </a:r>
            <a:r>
              <a:rPr lang="en-US" sz="1600" spc="-40" dirty="0"/>
              <a:t> ISA, as a </a:t>
            </a:r>
            <a:r>
              <a:rPr lang="en-US" sz="1600" spc="-40" dirty="0">
                <a:solidFill>
                  <a:srgbClr val="0070C0"/>
                </a:solidFill>
              </a:rPr>
              <a:t>mandatory</a:t>
            </a:r>
            <a:r>
              <a:rPr lang="en-US" sz="1600" spc="-40" dirty="0"/>
              <a:t> feature, we discuss both</a:t>
            </a:r>
          </a:p>
          <a:p>
            <a:r>
              <a:rPr lang="en-US" sz="1600" dirty="0"/>
              <a:t>      within with this Section in order to </a:t>
            </a:r>
            <a:r>
              <a:rPr lang="en-US" sz="1600" dirty="0">
                <a:solidFill>
                  <a:srgbClr val="0070C0"/>
                </a:solidFill>
              </a:rPr>
              <a:t>give a comprehensive overview of the ISA </a:t>
            </a:r>
          </a:p>
          <a:p>
            <a:r>
              <a:rPr lang="en-US" sz="1600" dirty="0">
                <a:solidFill>
                  <a:srgbClr val="0070C0"/>
                </a:solidFill>
              </a:rPr>
              <a:t>      extensions</a:t>
            </a:r>
            <a:r>
              <a:rPr lang="en-US" sz="1600" dirty="0"/>
              <a:t> based on the additional register spaces.  </a:t>
            </a:r>
          </a:p>
        </p:txBody>
      </p:sp>
    </p:spTree>
    <p:extLst>
      <p:ext uri="{BB962C8B-B14F-4D97-AF65-F5344CB8AC3E}">
        <p14:creationId xmlns:p14="http://schemas.microsoft.com/office/powerpoint/2010/main" val="313694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anim calcmode="lin" valueType="num">
                                      <p:cBhvr additive="base">
                                        <p:cTn id="11"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anim calcmode="lin" valueType="num">
                                      <p:cBhvr additive="base">
                                        <p:cTn id="15"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xEl>
                                              <p:pRg st="3" end="3"/>
                                            </p:txEl>
                                          </p:spTgt>
                                        </p:tgtEl>
                                        <p:attrNameLst>
                                          <p:attrName>style.visibility</p:attrName>
                                        </p:attrNameLst>
                                      </p:cBhvr>
                                      <p:to>
                                        <p:strVal val="visible"/>
                                      </p:to>
                                    </p:set>
                                    <p:anim calcmode="lin" valueType="num">
                                      <p:cBhvr additive="base">
                                        <p:cTn id="19" dur="500" fill="hold"/>
                                        <p:tgtEl>
                                          <p:spTgt spid="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fill="hold"/>
                                        <p:tgtEl>
                                          <p:spTgt spid="22"/>
                                        </p:tgtEl>
                                        <p:attrNameLst>
                                          <p:attrName>ppt_x</p:attrName>
                                        </p:attrNameLst>
                                      </p:cBhvr>
                                      <p:tavLst>
                                        <p:tav tm="0">
                                          <p:val>
                                            <p:strVal val="#ppt_x"/>
                                          </p:val>
                                        </p:tav>
                                        <p:tav tm="100000">
                                          <p:val>
                                            <p:strVal val="#ppt_x"/>
                                          </p:val>
                                        </p:tav>
                                      </p:tavLst>
                                    </p:anim>
                                    <p:anim calcmode="lin" valueType="num">
                                      <p:cBhvr additive="base">
                                        <p:cTn id="102" dur="500" fill="hold"/>
                                        <p:tgtEl>
                                          <p:spTgt spid="2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additive="base">
                                        <p:cTn id="105" dur="500" fill="hold"/>
                                        <p:tgtEl>
                                          <p:spTgt spid="23"/>
                                        </p:tgtEl>
                                        <p:attrNameLst>
                                          <p:attrName>ppt_x</p:attrName>
                                        </p:attrNameLst>
                                      </p:cBhvr>
                                      <p:tavLst>
                                        <p:tav tm="0">
                                          <p:val>
                                            <p:strVal val="#ppt_x"/>
                                          </p:val>
                                        </p:tav>
                                        <p:tav tm="100000">
                                          <p:val>
                                            <p:strVal val="#ppt_x"/>
                                          </p:val>
                                        </p:tav>
                                      </p:tavLst>
                                    </p:anim>
                                    <p:anim calcmode="lin" valueType="num">
                                      <p:cBhvr additive="base">
                                        <p:cTn id="106" dur="500" fill="hold"/>
                                        <p:tgtEl>
                                          <p:spTgt spid="2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500" fill="hold"/>
                                        <p:tgtEl>
                                          <p:spTgt spid="25"/>
                                        </p:tgtEl>
                                        <p:attrNameLst>
                                          <p:attrName>ppt_x</p:attrName>
                                        </p:attrNameLst>
                                      </p:cBhvr>
                                      <p:tavLst>
                                        <p:tav tm="0">
                                          <p:val>
                                            <p:strVal val="#ppt_x"/>
                                          </p:val>
                                        </p:tav>
                                        <p:tav tm="100000">
                                          <p:val>
                                            <p:strVal val="#ppt_x"/>
                                          </p:val>
                                        </p:tav>
                                      </p:tavLst>
                                    </p:anim>
                                    <p:anim calcmode="lin" valueType="num">
                                      <p:cBhvr additive="base">
                                        <p:cTn id="114" dur="500" fill="hold"/>
                                        <p:tgtEl>
                                          <p:spTgt spid="25"/>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500" fill="hold"/>
                                        <p:tgtEl>
                                          <p:spTgt spid="26"/>
                                        </p:tgtEl>
                                        <p:attrNameLst>
                                          <p:attrName>ppt_x</p:attrName>
                                        </p:attrNameLst>
                                      </p:cBhvr>
                                      <p:tavLst>
                                        <p:tav tm="0">
                                          <p:val>
                                            <p:strVal val="#ppt_x"/>
                                          </p:val>
                                        </p:tav>
                                        <p:tav tm="100000">
                                          <p:val>
                                            <p:strVal val="#ppt_x"/>
                                          </p:val>
                                        </p:tav>
                                      </p:tavLst>
                                    </p:anim>
                                    <p:anim calcmode="lin" valueType="num">
                                      <p:cBhvr additive="base">
                                        <p:cTn id="118" dur="500" fill="hold"/>
                                        <p:tgtEl>
                                          <p:spTgt spid="2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ppt_x"/>
                                          </p:val>
                                        </p:tav>
                                        <p:tav tm="100000">
                                          <p:val>
                                            <p:strVal val="#ppt_x"/>
                                          </p:val>
                                        </p:tav>
                                      </p:tavLst>
                                    </p:anim>
                                    <p:anim calcmode="lin" valueType="num">
                                      <p:cBhvr additive="base">
                                        <p:cTn id="122" dur="500" fill="hold"/>
                                        <p:tgtEl>
                                          <p:spTgt spid="2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additive="base">
                                        <p:cTn id="125" dur="500" fill="hold"/>
                                        <p:tgtEl>
                                          <p:spTgt spid="29"/>
                                        </p:tgtEl>
                                        <p:attrNameLst>
                                          <p:attrName>ppt_x</p:attrName>
                                        </p:attrNameLst>
                                      </p:cBhvr>
                                      <p:tavLst>
                                        <p:tav tm="0">
                                          <p:val>
                                            <p:strVal val="#ppt_x"/>
                                          </p:val>
                                        </p:tav>
                                        <p:tav tm="100000">
                                          <p:val>
                                            <p:strVal val="#ppt_x"/>
                                          </p:val>
                                        </p:tav>
                                      </p:tavLst>
                                    </p:anim>
                                    <p:anim calcmode="lin" valueType="num">
                                      <p:cBhvr additive="base">
                                        <p:cTn id="126" dur="500" fill="hold"/>
                                        <p:tgtEl>
                                          <p:spTgt spid="2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4"/>
                                        </p:tgtEl>
                                        <p:attrNameLst>
                                          <p:attrName>style.visibility</p:attrName>
                                        </p:attrNameLst>
                                      </p:cBhvr>
                                      <p:to>
                                        <p:strVal val="visible"/>
                                      </p:to>
                                    </p:set>
                                    <p:anim calcmode="lin" valueType="num">
                                      <p:cBhvr additive="base">
                                        <p:cTn id="129" dur="500" fill="hold"/>
                                        <p:tgtEl>
                                          <p:spTgt spid="4"/>
                                        </p:tgtEl>
                                        <p:attrNameLst>
                                          <p:attrName>ppt_x</p:attrName>
                                        </p:attrNameLst>
                                      </p:cBhvr>
                                      <p:tavLst>
                                        <p:tav tm="0">
                                          <p:val>
                                            <p:strVal val="#ppt_x"/>
                                          </p:val>
                                        </p:tav>
                                        <p:tav tm="100000">
                                          <p:val>
                                            <p:strVal val="#ppt_x"/>
                                          </p:val>
                                        </p:tav>
                                      </p:tavLst>
                                    </p:anim>
                                    <p:anim calcmode="lin" valueType="num">
                                      <p:cBhvr additive="base">
                                        <p:cTn id="1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animBg="1"/>
      <p:bldP spid="27" grpId="0" animBg="1"/>
      <p:bldP spid="29" grpId="0" animBg="1"/>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045" y="442540"/>
            <a:ext cx="27430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2D8A"/>
                </a:solidFill>
                <a:effectLst/>
                <a:uLnTx/>
                <a:uFillTx/>
                <a:latin typeface="Verdana"/>
                <a:ea typeface="+mn-ea"/>
                <a:cs typeface="+mn-cs"/>
              </a:rPr>
              <a:t>The SVE register set</a:t>
            </a:r>
            <a:r>
              <a:rPr kumimoji="0" lang="hu-HU" sz="1800" b="0" i="0" u="none" strike="noStrike" kern="1200" cap="none" spc="0" normalizeH="0" baseline="0" noProof="0">
                <a:ln>
                  <a:noFill/>
                </a:ln>
                <a:solidFill>
                  <a:srgbClr val="2D2D8A"/>
                </a:solidFill>
                <a:effectLst/>
                <a:uLnTx/>
                <a:uFillTx/>
                <a:latin typeface="Verdana"/>
                <a:ea typeface="+mn-ea"/>
                <a:cs typeface="+mn-cs"/>
              </a:rPr>
              <a:t> </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pic>
        <p:nvPicPr>
          <p:cNvPr id="6" name="Picture 5"/>
          <p:cNvPicPr>
            <a:picLocks noChangeAspect="1"/>
          </p:cNvPicPr>
          <p:nvPr/>
        </p:nvPicPr>
        <p:blipFill>
          <a:blip r:embed="rId2"/>
          <a:stretch>
            <a:fillRect/>
          </a:stretch>
        </p:blipFill>
        <p:spPr>
          <a:xfrm>
            <a:off x="1781690" y="2600908"/>
            <a:ext cx="5175575" cy="1784774"/>
          </a:xfrm>
          <a:prstGeom prst="rect">
            <a:avLst/>
          </a:prstGeom>
        </p:spPr>
      </p:pic>
      <p:sp>
        <p:nvSpPr>
          <p:cNvPr id="7" name="TextBox 6"/>
          <p:cNvSpPr txBox="1"/>
          <p:nvPr/>
        </p:nvSpPr>
        <p:spPr>
          <a:xfrm>
            <a:off x="3806915" y="4385529"/>
            <a:ext cx="148630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LEN: 1 to 16</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8" name="Title 1"/>
          <p:cNvSpPr>
            <a:spLocks noGrp="1"/>
          </p:cNvSpPr>
          <p:nvPr>
            <p:ph type="title"/>
          </p:nvPr>
        </p:nvSpPr>
        <p:spPr>
          <a:xfrm>
            <a:off x="0" y="-63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t>2.3 The SVE register set-based ISA extensions (2)</a:t>
            </a:r>
            <a:endParaRPr lang="en-US" sz="1700" dirty="0">
              <a:solidFill>
                <a:srgbClr val="FFFFFF"/>
              </a:solidFill>
            </a:endParaRPr>
          </a:p>
        </p:txBody>
      </p:sp>
      <p:sp>
        <p:nvSpPr>
          <p:cNvPr id="3" name="Rounded Rectangle 2"/>
          <p:cNvSpPr/>
          <p:nvPr/>
        </p:nvSpPr>
        <p:spPr bwMode="auto">
          <a:xfrm>
            <a:off x="24576" y="5301208"/>
            <a:ext cx="9168850" cy="584775"/>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 name="TextBox 8"/>
          <p:cNvSpPr txBox="1"/>
          <p:nvPr/>
        </p:nvSpPr>
        <p:spPr>
          <a:xfrm>
            <a:off x="235054" y="5301208"/>
            <a:ext cx="8898911"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30" normalizeH="0" noProof="0" dirty="0">
                <a:ln>
                  <a:noFill/>
                </a:ln>
                <a:solidFill>
                  <a:srgbClr val="000000"/>
                </a:solidFill>
                <a:effectLst/>
                <a:uLnTx/>
                <a:uFillTx/>
                <a:latin typeface="Verdana"/>
                <a:ea typeface="+mn-ea"/>
                <a:cs typeface="+mn-cs"/>
              </a:rPr>
              <a:t>The </a:t>
            </a:r>
            <a:r>
              <a:rPr kumimoji="0" lang="en-US" sz="1600" b="0" i="0" u="none" strike="noStrike" kern="1200" cap="none" spc="-30" normalizeH="0" noProof="0" dirty="0">
                <a:ln>
                  <a:noFill/>
                </a:ln>
                <a:solidFill>
                  <a:srgbClr val="0070C0"/>
                </a:solidFill>
                <a:effectLst/>
                <a:uLnTx/>
                <a:uFillTx/>
                <a:latin typeface="Verdana"/>
                <a:ea typeface="+mn-ea"/>
                <a:cs typeface="+mn-cs"/>
              </a:rPr>
              <a:t>1. lanes </a:t>
            </a:r>
            <a:r>
              <a:rPr kumimoji="0" lang="en-US" sz="1600" b="0" i="0" u="none" strike="noStrike" kern="1200" cap="none" spc="-30" normalizeH="0" noProof="0" dirty="0">
                <a:ln>
                  <a:noFill/>
                </a:ln>
                <a:solidFill>
                  <a:srgbClr val="000000"/>
                </a:solidFill>
                <a:effectLst/>
                <a:uLnTx/>
                <a:uFillTx/>
                <a:latin typeface="Verdana"/>
                <a:ea typeface="+mn-ea"/>
                <a:cs typeface="+mn-cs"/>
              </a:rPr>
              <a:t>(first 128 bits) of the SVE Z register set are </a:t>
            </a:r>
            <a:r>
              <a:rPr kumimoji="0" lang="en-US" sz="1600" b="0" i="0" u="none" strike="noStrike" kern="1200" cap="none" spc="-30" normalizeH="0" noProof="0" dirty="0">
                <a:ln>
                  <a:noFill/>
                </a:ln>
                <a:solidFill>
                  <a:srgbClr val="0070C0"/>
                </a:solidFill>
                <a:effectLst/>
                <a:uLnTx/>
                <a:uFillTx/>
                <a:latin typeface="Verdana"/>
                <a:ea typeface="+mn-ea"/>
                <a:cs typeface="+mn-cs"/>
              </a:rPr>
              <a:t>shared with the 32 128-bit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wide SIMD registers (V0-31) </a:t>
            </a:r>
            <a:r>
              <a:rPr kumimoji="0" lang="en-US" sz="1600" b="0" i="0" u="none" strike="noStrike" kern="1200" cap="none" spc="0" normalizeH="0" baseline="0" noProof="0" dirty="0">
                <a:ln>
                  <a:noFill/>
                </a:ln>
                <a:solidFill>
                  <a:srgbClr val="000000"/>
                </a:solidFill>
                <a:effectLst/>
                <a:uLnTx/>
                <a:uFillTx/>
                <a:latin typeface="Verdana"/>
                <a:ea typeface="+mn-ea"/>
                <a:cs typeface="+mn-cs"/>
              </a:rPr>
              <a:t>of the Armv8.0 ISA.</a:t>
            </a:r>
          </a:p>
        </p:txBody>
      </p:sp>
      <p:sp>
        <p:nvSpPr>
          <p:cNvPr id="2" name="TextBox 1"/>
          <p:cNvSpPr txBox="1"/>
          <p:nvPr/>
        </p:nvSpPr>
        <p:spPr>
          <a:xfrm>
            <a:off x="262674" y="800708"/>
            <a:ext cx="9025342" cy="1154162"/>
          </a:xfrm>
          <a:prstGeom prst="rect">
            <a:avLst/>
          </a:prstGeom>
          <a:noFill/>
        </p:spPr>
        <p:txBody>
          <a:bodyPr wrap="square" rtlCol="0">
            <a:spAutoFit/>
          </a:bodyPr>
          <a:lstStyle/>
          <a:p>
            <a:pPr marL="285750" indent="-285750">
              <a:buFont typeface="Arial" panose="020B0604020202020204" pitchFamily="34" charset="0"/>
              <a:buChar char="•"/>
            </a:pPr>
            <a:r>
              <a:rPr lang="en-US" sz="1600" dirty="0"/>
              <a:t>It consists of </a:t>
            </a:r>
            <a:r>
              <a:rPr lang="en-US" sz="1600" dirty="0">
                <a:solidFill>
                  <a:srgbClr val="0070C0"/>
                </a:solidFill>
              </a:rPr>
              <a:t>32 very long registers</a:t>
            </a:r>
            <a:r>
              <a:rPr lang="en-US" sz="1600" dirty="0"/>
              <a:t>, their length is </a:t>
            </a:r>
            <a:r>
              <a:rPr lang="en-US" sz="1600" dirty="0">
                <a:solidFill>
                  <a:srgbClr val="0070C0"/>
                </a:solidFill>
              </a:rPr>
              <a:t>implementation defined</a:t>
            </a:r>
            <a:r>
              <a:rPr lang="en-US" sz="1600" dirty="0"/>
              <a:t>, </a:t>
            </a:r>
          </a:p>
          <a:p>
            <a:pPr>
              <a:spcAft>
                <a:spcPts val="600"/>
              </a:spcAft>
            </a:pPr>
            <a:r>
              <a:rPr lang="en-US" sz="1600" dirty="0"/>
              <a:t>       though, their length should be </a:t>
            </a:r>
            <a:r>
              <a:rPr lang="en-US" sz="1600" dirty="0">
                <a:solidFill>
                  <a:srgbClr val="0070C0"/>
                </a:solidFill>
              </a:rPr>
              <a:t>multiples of 128 bit</a:t>
            </a:r>
            <a:r>
              <a:rPr lang="en-US" sz="1600" dirty="0">
                <a:solidFill>
                  <a:schemeClr val="accent6"/>
                </a:solidFill>
              </a:rPr>
              <a:t>,</a:t>
            </a:r>
            <a:r>
              <a:rPr lang="en-US" sz="1600" dirty="0"/>
              <a:t> </a:t>
            </a:r>
            <a:r>
              <a:rPr lang="en-US" sz="1600" dirty="0">
                <a:solidFill>
                  <a:srgbClr val="0070C0"/>
                </a:solidFill>
              </a:rPr>
              <a:t>up to 16x128 (2048) bit.</a:t>
            </a:r>
            <a:r>
              <a:rPr lang="en-US" sz="1600" dirty="0"/>
              <a:t> </a:t>
            </a:r>
          </a:p>
          <a:p>
            <a:pPr marL="285750" indent="-285750">
              <a:buFont typeface="Arial" panose="020B0604020202020204" pitchFamily="34" charset="0"/>
              <a:buChar char="•"/>
            </a:pPr>
            <a:r>
              <a:rPr lang="hu-HU" sz="1600" dirty="0">
                <a:solidFill>
                  <a:srgbClr val="000000"/>
                </a:solidFill>
              </a:rPr>
              <a:t>The</a:t>
            </a:r>
            <a:r>
              <a:rPr lang="en-US" sz="1600" dirty="0">
                <a:solidFill>
                  <a:srgbClr val="000000"/>
                </a:solidFill>
              </a:rPr>
              <a:t> </a:t>
            </a:r>
            <a:r>
              <a:rPr lang="en-US" sz="1600" dirty="0">
                <a:solidFill>
                  <a:srgbClr val="FF0000"/>
                </a:solidFill>
              </a:rPr>
              <a:t>actual length of the SVE registers </a:t>
            </a:r>
            <a:r>
              <a:rPr lang="en-US" sz="1600" dirty="0">
                <a:solidFill>
                  <a:srgbClr val="000000"/>
                </a:solidFill>
              </a:rPr>
              <a:t>is held in</a:t>
            </a:r>
            <a:r>
              <a:rPr lang="hu-HU" sz="1600" dirty="0">
                <a:solidFill>
                  <a:srgbClr val="000000"/>
                </a:solidFill>
              </a:rPr>
              <a:t> a </a:t>
            </a:r>
            <a:r>
              <a:rPr lang="en-US" sz="1600" dirty="0">
                <a:solidFill>
                  <a:srgbClr val="0070C0"/>
                </a:solidFill>
              </a:rPr>
              <a:t>field </a:t>
            </a:r>
            <a:r>
              <a:rPr lang="en-US" sz="1600" dirty="0"/>
              <a:t>(called LEN) </a:t>
            </a:r>
            <a:r>
              <a:rPr lang="en-US" sz="1600" dirty="0">
                <a:solidFill>
                  <a:srgbClr val="0070C0"/>
                </a:solidFill>
              </a:rPr>
              <a:t>in a control</a:t>
            </a:r>
          </a:p>
          <a:p>
            <a:pPr lvl="0">
              <a:defRPr/>
            </a:pPr>
            <a:r>
              <a:rPr lang="en-US" sz="1600" dirty="0">
                <a:solidFill>
                  <a:srgbClr val="0070C0"/>
                </a:solidFill>
              </a:rPr>
              <a:t>       </a:t>
            </a:r>
            <a:r>
              <a:rPr lang="hu-HU" sz="1600" dirty="0" err="1">
                <a:solidFill>
                  <a:srgbClr val="0070C0"/>
                </a:solidFill>
              </a:rPr>
              <a:t>register</a:t>
            </a:r>
            <a:r>
              <a:rPr lang="hu-HU" sz="1600" dirty="0">
                <a:solidFill>
                  <a:srgbClr val="000000"/>
                </a:solidFill>
              </a:rPr>
              <a:t>,</a:t>
            </a:r>
            <a:r>
              <a:rPr lang="en-US" sz="1600" dirty="0">
                <a:solidFill>
                  <a:srgbClr val="000000"/>
                </a:solidFill>
              </a:rPr>
              <a:t> </a:t>
            </a:r>
            <a:r>
              <a:rPr lang="hu-HU" sz="1600" dirty="0" err="1">
                <a:solidFill>
                  <a:srgbClr val="000000"/>
                </a:solidFill>
              </a:rPr>
              <a:t>not</a:t>
            </a:r>
            <a:r>
              <a:rPr lang="hu-HU" sz="1600" dirty="0">
                <a:solidFill>
                  <a:srgbClr val="000000"/>
                </a:solidFill>
              </a:rPr>
              <a:t> </a:t>
            </a:r>
            <a:r>
              <a:rPr lang="hu-HU" sz="1600" dirty="0" err="1">
                <a:solidFill>
                  <a:srgbClr val="000000"/>
                </a:solidFill>
              </a:rPr>
              <a:t>discussed</a:t>
            </a:r>
            <a:r>
              <a:rPr lang="hu-HU" sz="1600" dirty="0">
                <a:solidFill>
                  <a:srgbClr val="000000"/>
                </a:solidFill>
              </a:rPr>
              <a:t> here. </a:t>
            </a:r>
            <a:r>
              <a:rPr lang="en-US" sz="1600" dirty="0"/>
              <a:t>   </a:t>
            </a:r>
          </a:p>
        </p:txBody>
      </p:sp>
      <p:sp>
        <p:nvSpPr>
          <p:cNvPr id="4" name="TextBox 3"/>
          <p:cNvSpPr txBox="1"/>
          <p:nvPr/>
        </p:nvSpPr>
        <p:spPr>
          <a:xfrm>
            <a:off x="2338215" y="4760087"/>
            <a:ext cx="4047903" cy="338554"/>
          </a:xfrm>
          <a:prstGeom prst="rect">
            <a:avLst/>
          </a:prstGeom>
          <a:noFill/>
        </p:spPr>
        <p:txBody>
          <a:bodyPr wrap="none" rtlCol="0">
            <a:spAutoFit/>
          </a:bodyPr>
          <a:lstStyle/>
          <a:p>
            <a:r>
              <a:rPr lang="en-US" sz="1600"/>
              <a:t>Designation of the SVE registers [96]</a:t>
            </a:r>
          </a:p>
        </p:txBody>
      </p:sp>
    </p:spTree>
    <p:extLst>
      <p:ext uri="{BB962C8B-B14F-4D97-AF65-F5344CB8AC3E}">
        <p14:creationId xmlns:p14="http://schemas.microsoft.com/office/powerpoint/2010/main" val="24891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t>2.3 The SVE register set-based ISA extensions (3)</a:t>
            </a:r>
          </a:p>
        </p:txBody>
      </p:sp>
      <p:sp>
        <p:nvSpPr>
          <p:cNvPr id="3" name="TextBox 2"/>
          <p:cNvSpPr txBox="1"/>
          <p:nvPr/>
        </p:nvSpPr>
        <p:spPr>
          <a:xfrm>
            <a:off x="71500" y="440668"/>
            <a:ext cx="5316743" cy="369332"/>
          </a:xfrm>
          <a:prstGeom prst="rect">
            <a:avLst/>
          </a:prstGeom>
          <a:noFill/>
        </p:spPr>
        <p:txBody>
          <a:bodyPr wrap="square" rtlCol="0">
            <a:spAutoFit/>
          </a:bodyPr>
          <a:lstStyle/>
          <a:p>
            <a:r>
              <a:rPr lang="en-US">
                <a:solidFill>
                  <a:schemeClr val="accent6"/>
                </a:solidFill>
              </a:rPr>
              <a:t>The SVE register set based SIMD extensions</a:t>
            </a:r>
          </a:p>
        </p:txBody>
      </p:sp>
      <p:sp>
        <p:nvSpPr>
          <p:cNvPr id="4" name="TextBox 3"/>
          <p:cNvSpPr txBox="1"/>
          <p:nvPr/>
        </p:nvSpPr>
        <p:spPr>
          <a:xfrm>
            <a:off x="71499" y="807191"/>
            <a:ext cx="8746679" cy="338554"/>
          </a:xfrm>
          <a:prstGeom prst="rect">
            <a:avLst/>
          </a:prstGeom>
          <a:noFill/>
        </p:spPr>
        <p:txBody>
          <a:bodyPr wrap="square" rtlCol="0">
            <a:spAutoFit/>
          </a:bodyPr>
          <a:lstStyle/>
          <a:p>
            <a:r>
              <a:rPr lang="en-US" sz="1600" dirty="0"/>
              <a:t>The SVE and SVE2 ISA extensions will be discussed subsequently.</a:t>
            </a:r>
          </a:p>
        </p:txBody>
      </p:sp>
    </p:spTree>
    <p:extLst>
      <p:ext uri="{BB962C8B-B14F-4D97-AF65-F5344CB8AC3E}">
        <p14:creationId xmlns:p14="http://schemas.microsoft.com/office/powerpoint/2010/main" val="4853017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t>2.3 The SVE register set-based ISA extensions (4)</a:t>
            </a:r>
            <a:endParaRPr lang="en-US" sz="1700" dirty="0">
              <a:solidFill>
                <a:srgbClr val="FFFFFF"/>
              </a:solidFill>
            </a:endParaRPr>
          </a:p>
        </p:txBody>
      </p:sp>
      <p:sp>
        <p:nvSpPr>
          <p:cNvPr id="3" name="TextBox 2"/>
          <p:cNvSpPr txBox="1"/>
          <p:nvPr/>
        </p:nvSpPr>
        <p:spPr>
          <a:xfrm>
            <a:off x="73907" y="440668"/>
            <a:ext cx="64636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2D2D8A"/>
                </a:solidFill>
                <a:latin typeface="Verdana"/>
              </a:rPr>
              <a:t>a)</a:t>
            </a:r>
            <a:r>
              <a:rPr kumimoji="0" lang="en-GB" sz="1800" b="0" i="0" u="none" strike="noStrike" kern="1200" cap="none" spc="0" normalizeH="0" baseline="0" noProof="0">
                <a:ln>
                  <a:noFill/>
                </a:ln>
                <a:solidFill>
                  <a:srgbClr val="2D2D8A"/>
                </a:solidFill>
                <a:effectLst/>
                <a:uLnTx/>
                <a:uFillTx/>
                <a:latin typeface="Verdana"/>
                <a:ea typeface="+mn-ea"/>
                <a:cs typeface="+mn-cs"/>
              </a:rPr>
              <a:t> The SVE register set based SIMD extension  </a:t>
            </a:r>
            <a:r>
              <a:rPr kumimoji="0" lang="en-GB" sz="1800" b="0" i="0" u="none" strike="noStrike" kern="1200" cap="none" spc="0" normalizeH="0" baseline="0" noProof="0">
                <a:ln>
                  <a:noFill/>
                </a:ln>
                <a:solidFill>
                  <a:srgbClr val="000000"/>
                </a:solidFill>
                <a:effectLst/>
                <a:uLnTx/>
                <a:uFillTx/>
                <a:latin typeface="Verdana"/>
                <a:ea typeface="+mn-ea"/>
                <a:cs typeface="+mn-cs"/>
              </a:rPr>
              <a:t>[96]</a:t>
            </a:r>
          </a:p>
        </p:txBody>
      </p:sp>
      <p:sp>
        <p:nvSpPr>
          <p:cNvPr id="19" name="Rounded Rectangle 18"/>
          <p:cNvSpPr/>
          <p:nvPr/>
        </p:nvSpPr>
        <p:spPr bwMode="auto">
          <a:xfrm>
            <a:off x="5475" y="863382"/>
            <a:ext cx="9105497" cy="216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TextBox 19"/>
          <p:cNvSpPr txBox="1"/>
          <p:nvPr/>
        </p:nvSpPr>
        <p:spPr>
          <a:xfrm>
            <a:off x="238040" y="899095"/>
            <a:ext cx="9033370" cy="2085186"/>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333399"/>
                </a:solidFill>
                <a:effectLst/>
                <a:uLnTx/>
                <a:uFillTx/>
                <a:latin typeface="Verdana"/>
                <a:ea typeface="+mn-ea"/>
                <a:cs typeface="+mn-cs"/>
              </a:rPr>
              <a:t>The </a:t>
            </a:r>
            <a:r>
              <a:rPr kumimoji="0" lang="hu-HU" sz="1600" b="0" i="0" u="none" strike="noStrike" kern="1200" cap="none" spc="0" normalizeH="0" baseline="0" noProof="0" dirty="0">
                <a:ln>
                  <a:noFill/>
                </a:ln>
                <a:solidFill>
                  <a:srgbClr val="FF0000"/>
                </a:solidFill>
                <a:effectLst/>
                <a:uLnTx/>
                <a:uFillTx/>
                <a:latin typeface="Verdana"/>
                <a:ea typeface="+mn-ea"/>
                <a:cs typeface="+mn-cs"/>
              </a:rPr>
              <a:t>SVE (</a:t>
            </a:r>
            <a:r>
              <a:rPr kumimoji="0" lang="hu-HU" sz="1600" b="0" i="0" u="none" strike="noStrike" kern="1200" cap="none" spc="0" normalizeH="0" baseline="0" noProof="0" dirty="0" err="1">
                <a:ln>
                  <a:noFill/>
                </a:ln>
                <a:solidFill>
                  <a:srgbClr val="FF0000"/>
                </a:solidFill>
                <a:effectLst/>
                <a:uLnTx/>
                <a:uFillTx/>
                <a:latin typeface="Verdana"/>
                <a:ea typeface="+mn-ea"/>
                <a:cs typeface="+mn-cs"/>
              </a:rPr>
              <a:t>Scalable</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err="1">
                <a:ln>
                  <a:noFill/>
                </a:ln>
                <a:solidFill>
                  <a:srgbClr val="FF0000"/>
                </a:solidFill>
                <a:effectLst/>
                <a:uLnTx/>
                <a:uFillTx/>
                <a:latin typeface="Verdana"/>
                <a:ea typeface="+mn-ea"/>
                <a:cs typeface="+mn-cs"/>
              </a:rPr>
              <a:t>Vector</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err="1">
                <a:ln>
                  <a:noFill/>
                </a:ln>
                <a:solidFill>
                  <a:srgbClr val="FF0000"/>
                </a:solidFill>
                <a:effectLst/>
                <a:uLnTx/>
                <a:uFillTx/>
                <a:latin typeface="Verdana"/>
                <a:ea typeface="+mn-ea"/>
                <a:cs typeface="+mn-cs"/>
              </a:rPr>
              <a:t>Extension</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was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announced</a:t>
            </a:r>
            <a:r>
              <a:rPr kumimoji="0" lang="hu-HU" sz="1600" b="0" i="0" u="none" strike="noStrike" kern="1200" cap="none" spc="0" normalizeH="0" baseline="0" noProof="0" dirty="0">
                <a:ln>
                  <a:noFill/>
                </a:ln>
                <a:solidFill>
                  <a:srgbClr val="000000"/>
                </a:solidFill>
                <a:effectLst/>
                <a:uLnTx/>
                <a:uFillTx/>
                <a:latin typeface="Verdana"/>
                <a:ea typeface="+mn-ea"/>
                <a:cs typeface="+mn-cs"/>
              </a:rPr>
              <a:t> in </a:t>
            </a:r>
            <a:r>
              <a:rPr kumimoji="0" lang="hu-HU" sz="1600" b="0" i="0" u="none" strike="noStrike" kern="1200" cap="none" spc="0" normalizeH="0" baseline="0" noProof="0" dirty="0">
                <a:ln>
                  <a:noFill/>
                </a:ln>
                <a:solidFill>
                  <a:srgbClr val="0070C0"/>
                </a:solidFill>
                <a:effectLst/>
                <a:uLnTx/>
                <a:uFillTx/>
                <a:latin typeface="Verdana"/>
                <a:ea typeface="+mn-ea"/>
                <a:cs typeface="+mn-cs"/>
              </a:rPr>
              <a:t>2016</a:t>
            </a:r>
            <a:r>
              <a:rPr kumimoji="0" lang="hu-HU" sz="1600" b="0" i="0" u="none" strike="noStrike" kern="1200" cap="none" spc="0" normalizeH="0" baseline="0" noProof="0" dirty="0">
                <a:ln>
                  <a:noFill/>
                </a:ln>
                <a:solidFill>
                  <a:srgbClr val="000000"/>
                </a:solidFill>
                <a:effectLst/>
                <a:uLnTx/>
                <a:uFillTx/>
                <a:latin typeface="Verdana"/>
                <a:ea typeface="+mn-ea"/>
                <a:cs typeface="+mn-cs"/>
              </a:rPr>
              <a:t> (in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the</a:t>
            </a:r>
            <a:r>
              <a:rPr kumimoji="0" lang="hu-HU" sz="1600" b="0" i="0" u="none" strike="noStrike" kern="1200" cap="none" spc="0" normalizeH="0" baseline="0" noProof="0" dirty="0">
                <a:ln>
                  <a:noFill/>
                </a:ln>
                <a:solidFill>
                  <a:srgbClr val="000000"/>
                </a:solidFill>
                <a:effectLst/>
                <a:uLnTx/>
                <a:uFillTx/>
                <a:latin typeface="Verdana"/>
                <a:ea typeface="+mn-ea"/>
                <a:cs typeface="+mn-cs"/>
              </a:rPr>
              <a:t> Hot Chips</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50" normalizeH="0" baseline="0" noProof="0" dirty="0" err="1">
                <a:ln>
                  <a:noFill/>
                </a:ln>
                <a:solidFill>
                  <a:srgbClr val="000000"/>
                </a:solidFill>
                <a:effectLst/>
                <a:uLnTx/>
                <a:uFillTx/>
                <a:latin typeface="Verdana"/>
                <a:ea typeface="+mn-ea"/>
                <a:cs typeface="+mn-cs"/>
              </a:rPr>
              <a:t>conference</a:t>
            </a:r>
            <a:r>
              <a:rPr kumimoji="0" lang="hu-HU" sz="1600" b="0" i="0" u="none" strike="noStrike" kern="1200" cap="none" spc="-50" normalizeH="0" baseline="0" noProof="0" dirty="0">
                <a:ln>
                  <a:noFill/>
                </a:ln>
                <a:solidFill>
                  <a:srgbClr val="000000"/>
                </a:solidFill>
                <a:effectLst/>
                <a:uLnTx/>
                <a:uFillTx/>
                <a:latin typeface="Verdana"/>
                <a:ea typeface="+mn-ea"/>
                <a:cs typeface="+mn-cs"/>
              </a:rPr>
              <a:t>)</a:t>
            </a:r>
            <a:r>
              <a:rPr kumimoji="0" lang="en-GB" sz="1600" b="0" i="0" u="none" strike="noStrike" kern="1200" cap="none" spc="-50" normalizeH="0" baseline="0" noProof="0" dirty="0">
                <a:ln>
                  <a:noFill/>
                </a:ln>
                <a:solidFill>
                  <a:srgbClr val="000000"/>
                </a:solidFill>
                <a:effectLst/>
                <a:uLnTx/>
                <a:uFillTx/>
                <a:latin typeface="Verdana"/>
                <a:ea typeface="+mn-ea"/>
                <a:cs typeface="+mn-cs"/>
              </a:rPr>
              <a:t> and </a:t>
            </a:r>
            <a:r>
              <a:rPr kumimoji="0" lang="hu-HU" sz="1600" b="0" i="0" u="none" strike="noStrike" kern="1200" cap="none" spc="-50" normalizeH="0" baseline="0" noProof="0" dirty="0" err="1">
                <a:ln>
                  <a:noFill/>
                </a:ln>
                <a:solidFill>
                  <a:srgbClr val="0070C0"/>
                </a:solidFill>
                <a:effectLst/>
                <a:uLnTx/>
                <a:uFillTx/>
                <a:latin typeface="Verdana"/>
                <a:ea typeface="+mn-ea"/>
                <a:cs typeface="+mn-cs"/>
              </a:rPr>
              <a:t>introduced</a:t>
            </a:r>
            <a:r>
              <a:rPr kumimoji="0" lang="en-GB" sz="1600" b="0" i="0" u="none" strike="noStrike" kern="1200" cap="none" spc="-50" normalizeH="0" baseline="0" noProof="0" dirty="0">
                <a:ln>
                  <a:noFill/>
                </a:ln>
                <a:solidFill>
                  <a:srgbClr val="0070C0"/>
                </a:solidFill>
                <a:effectLst/>
                <a:uLnTx/>
                <a:uFillTx/>
                <a:latin typeface="Verdana"/>
                <a:ea typeface="+mn-ea"/>
                <a:cs typeface="+mn-cs"/>
              </a:rPr>
              <a:t> in</a:t>
            </a:r>
            <a:r>
              <a:rPr kumimoji="0" lang="hu-HU" sz="1600" b="0" i="0" u="none" strike="noStrike" kern="1200" cap="none" spc="-50" normalizeH="0" baseline="0" noProof="0" dirty="0">
                <a:ln>
                  <a:noFill/>
                </a:ln>
                <a:solidFill>
                  <a:srgbClr val="0070C0"/>
                </a:solidFill>
                <a:effectLst/>
                <a:uLnTx/>
                <a:uFillTx/>
                <a:latin typeface="Verdana"/>
                <a:ea typeface="+mn-ea"/>
                <a:cs typeface="+mn-cs"/>
              </a:rPr>
              <a:t> </a:t>
            </a:r>
            <a:r>
              <a:rPr kumimoji="0" lang="hu-HU" sz="1600" b="0" i="0" u="none" strike="noStrike" kern="1200" cap="none" spc="-50" normalizeH="0" baseline="0" noProof="0" dirty="0" err="1">
                <a:ln>
                  <a:noFill/>
                </a:ln>
                <a:solidFill>
                  <a:srgbClr val="0070C0"/>
                </a:solidFill>
                <a:effectLst/>
                <a:uLnTx/>
                <a:uFillTx/>
                <a:latin typeface="Verdana"/>
                <a:ea typeface="+mn-ea"/>
                <a:cs typeface="+mn-cs"/>
              </a:rPr>
              <a:t>the</a:t>
            </a:r>
            <a:r>
              <a:rPr kumimoji="0" lang="hu-HU" sz="1600" b="0" i="0" u="none" strike="noStrike" kern="1200" cap="none" spc="-50" normalizeH="0" baseline="0" noProof="0" dirty="0">
                <a:ln>
                  <a:noFill/>
                </a:ln>
                <a:solidFill>
                  <a:srgbClr val="0070C0"/>
                </a:solidFill>
                <a:effectLst/>
                <a:uLnTx/>
                <a:uFillTx/>
                <a:latin typeface="Verdana"/>
                <a:ea typeface="+mn-ea"/>
                <a:cs typeface="+mn-cs"/>
              </a:rPr>
              <a:t> </a:t>
            </a:r>
            <a:r>
              <a:rPr kumimoji="0" lang="en-US" sz="1600" b="0" i="0" u="none" strike="noStrike" kern="1200" cap="none" spc="-50" normalizeH="0" baseline="0" noProof="0" dirty="0">
                <a:ln>
                  <a:noFill/>
                </a:ln>
                <a:solidFill>
                  <a:srgbClr val="0070C0"/>
                </a:solidFill>
                <a:effectLst/>
                <a:uLnTx/>
                <a:uFillTx/>
                <a:latin typeface="Verdana"/>
                <a:ea typeface="+mn-ea"/>
                <a:cs typeface="+mn-cs"/>
              </a:rPr>
              <a:t>Armv8.2-based ISA in 2017</a:t>
            </a:r>
            <a:r>
              <a:rPr kumimoji="0" lang="en-US" sz="1600" b="0" i="0" u="none" strike="noStrike" kern="1200" cap="none" spc="-50" normalizeH="0" baseline="0" noProof="0" dirty="0">
                <a:ln>
                  <a:noFill/>
                </a:ln>
                <a:solidFill>
                  <a:srgbClr val="333399"/>
                </a:solidFill>
                <a:effectLst/>
                <a:uLnTx/>
                <a:uFillTx/>
                <a:latin typeface="Verdana"/>
                <a:ea typeface="+mn-ea"/>
                <a:cs typeface="+mn-cs"/>
              </a:rPr>
              <a:t> </a:t>
            </a:r>
            <a:r>
              <a:rPr kumimoji="0" lang="en-US" sz="1600" b="0" i="0" u="none" strike="noStrike" kern="1200" cap="none" spc="-50" normalizeH="0" baseline="0" noProof="0" dirty="0">
                <a:ln>
                  <a:noFill/>
                </a:ln>
                <a:solidFill>
                  <a:srgbClr val="0070C0"/>
                </a:solidFill>
                <a:effectLst/>
                <a:uLnTx/>
                <a:uFillTx/>
                <a:latin typeface="Verdana"/>
                <a:ea typeface="+mn-ea"/>
                <a:cs typeface="+mn-cs"/>
              </a:rPr>
              <a:t>as an optional feature.</a:t>
            </a:r>
            <a:endParaRPr kumimoji="0" lang="hu-HU" sz="1600" b="0" i="0" u="none" strike="noStrike" kern="1200" cap="none" spc="-50" normalizeH="0" baseline="0" noProof="0" dirty="0">
              <a:ln>
                <a:noFill/>
              </a:ln>
              <a:solidFill>
                <a:srgbClr val="0070C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SVE is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implemented</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only</a:t>
            </a:r>
            <a:r>
              <a:rPr kumimoji="0" lang="hu-HU" sz="1600" b="0" i="0" u="none" strike="noStrike" kern="1200" cap="none" spc="0" normalizeH="0" baseline="0" noProof="0" dirty="0">
                <a:ln>
                  <a:noFill/>
                </a:ln>
                <a:solidFill>
                  <a:srgbClr val="0070C0"/>
                </a:solidFill>
                <a:effectLst/>
                <a:uLnTx/>
                <a:uFillTx/>
                <a:latin typeface="Verdana"/>
                <a:ea typeface="+mn-ea"/>
                <a:cs typeface="+mn-cs"/>
              </a:rPr>
              <a:t> in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the</a:t>
            </a:r>
            <a:r>
              <a:rPr kumimoji="0" lang="hu-HU" sz="1600" b="0" i="0" u="none" strike="noStrike" kern="1200" cap="none" spc="0" normalizeH="0" baseline="0" noProof="0" dirty="0">
                <a:ln>
                  <a:noFill/>
                </a:ln>
                <a:solidFill>
                  <a:srgbClr val="0070C0"/>
                </a:solidFill>
                <a:effectLst/>
                <a:uLnTx/>
                <a:uFillTx/>
                <a:latin typeface="Verdana"/>
                <a:ea typeface="+mn-ea"/>
                <a:cs typeface="+mn-cs"/>
              </a:rPr>
              <a:t> AArch64 </a:t>
            </a:r>
            <a:r>
              <a:rPr kumimoji="0" lang="hu-HU" sz="1600" b="0" i="0" u="none" strike="noStrike" kern="1200" cap="none" spc="0" normalizeH="0" baseline="0" noProof="0" dirty="0">
                <a:ln>
                  <a:noFill/>
                </a:ln>
                <a:solidFill>
                  <a:srgbClr val="000000"/>
                </a:solidFill>
                <a:effectLst/>
                <a:uLnTx/>
                <a:uFillTx/>
                <a:latin typeface="Verdana"/>
                <a:ea typeface="+mn-ea"/>
                <a:cs typeface="+mn-cs"/>
              </a:rPr>
              <a:t>version of Armv8</a:t>
            </a:r>
            <a:r>
              <a:rPr kumimoji="0" lang="en-US" sz="1600" b="0" i="0" u="none" strike="noStrike" kern="1200" cap="none" spc="0" normalizeH="0" baseline="0" noProof="0" dirty="0">
                <a:ln>
                  <a:noFill/>
                </a:ln>
                <a:solidFill>
                  <a:srgbClr val="000000"/>
                </a:solidFill>
                <a:effectLst/>
                <a:uLnTx/>
                <a:uFillTx/>
                <a:latin typeface="Verdana"/>
                <a:ea typeface="+mn-ea"/>
                <a:cs typeface="+mn-cs"/>
              </a:rPr>
              <a:t>.2</a:t>
            </a:r>
            <a:r>
              <a:rPr lang="en-US" sz="1600" dirty="0">
                <a:solidFill>
                  <a:srgbClr val="000000"/>
                </a:solidFill>
                <a:latin typeface="Verdana"/>
              </a:rPr>
              <a:t> and supports both</a:t>
            </a:r>
          </a:p>
          <a:p>
            <a:pPr marR="0" lvl="0" algn="l" defTabSz="914400" rtl="0" eaLnBrk="1" fontAlgn="auto" latinLnBrk="0" hangingPunct="1">
              <a:lnSpc>
                <a:spcPct val="100000"/>
              </a:lnSpc>
              <a:spcBef>
                <a:spcPts val="0"/>
              </a:spcBef>
              <a:spcAft>
                <a:spcPts val="600"/>
              </a:spcAft>
              <a:buClrTx/>
              <a:buSzTx/>
              <a:tabLst/>
              <a:defRPr/>
            </a:pPr>
            <a:r>
              <a:rPr kumimoji="0" lang="en-US" sz="1600" b="0" i="0" u="none" strike="noStrike" kern="1200" cap="none" spc="0" normalizeH="0" noProof="0" dirty="0">
                <a:ln>
                  <a:noFill/>
                </a:ln>
                <a:solidFill>
                  <a:srgbClr val="0070C0"/>
                </a:solidFill>
                <a:effectLst/>
                <a:uLnTx/>
                <a:uFillTx/>
                <a:latin typeface="Verdana"/>
                <a:ea typeface="+mn-ea"/>
                <a:cs typeface="+mn-cs"/>
              </a:rPr>
              <a:t>       FX- and FP processing</a:t>
            </a:r>
            <a:r>
              <a:rPr kumimoji="0" lang="en-US" sz="1600" b="0" i="0" u="none" strike="noStrike" kern="1200" cap="none" spc="0" normalizeH="0" noProof="0" dirty="0">
                <a:ln>
                  <a:noFill/>
                </a:ln>
                <a:solidFill>
                  <a:srgbClr val="000000"/>
                </a:solidFill>
                <a:effectLst/>
                <a:uLnTx/>
                <a:uFillTx/>
                <a:latin typeface="Verdana"/>
                <a:ea typeface="+mn-ea"/>
                <a:cs typeface="+mn-cs"/>
              </a:rPr>
              <a:t>.</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SVE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aims</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at</a:t>
            </a:r>
            <a:r>
              <a:rPr kumimoji="0" lang="hu-HU" sz="1600" b="0" i="0" u="none" strike="noStrike" kern="1200" cap="none" spc="0" normalizeH="0" baseline="0" noProof="0" dirty="0">
                <a:ln>
                  <a:noFill/>
                </a:ln>
                <a:solidFill>
                  <a:srgbClr val="0070C0"/>
                </a:solidFill>
                <a:effectLst/>
                <a:uLnTx/>
                <a:uFillTx/>
                <a:latin typeface="Verdana"/>
                <a:ea typeface="+mn-ea"/>
                <a:cs typeface="+mn-cs"/>
              </a:rPr>
              <a:t> HPC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scientific</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workloads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rather</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than</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media</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or</a:t>
            </a:r>
            <a:r>
              <a:rPr kumimoji="0" lang="hu-HU" sz="1600" b="0" i="0" u="none" strike="noStrike" kern="1200" cap="none" spc="0" normalizeH="0" baseline="0" noProof="0" dirty="0">
                <a:ln>
                  <a:noFill/>
                </a:ln>
                <a:solidFill>
                  <a:srgbClr val="000000"/>
                </a:solidFill>
                <a:effectLst/>
                <a:uLnTx/>
                <a:uFillTx/>
                <a:latin typeface="Verdana"/>
                <a:ea typeface="+mn-ea"/>
                <a:cs typeface="+mn-cs"/>
              </a:rPr>
              <a:t> image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processing</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It </a:t>
            </a:r>
            <a:r>
              <a:rPr kumimoji="0" lang="en-US" sz="1600" b="0" i="0" u="none" strike="noStrike" kern="1200" cap="none" spc="0" normalizeH="0" baseline="0" noProof="0" dirty="0">
                <a:ln>
                  <a:noFill/>
                </a:ln>
                <a:solidFill>
                  <a:srgbClr val="000000"/>
                </a:solidFill>
                <a:effectLst/>
                <a:uLnTx/>
                <a:uFillTx/>
                <a:latin typeface="Verdana"/>
                <a:ea typeface="+mn-ea"/>
                <a:cs typeface="+mn-cs"/>
              </a:rPr>
              <a:t>provides </a:t>
            </a:r>
            <a:r>
              <a:rPr kumimoji="0" lang="en-US" sz="1600" b="0" i="0" u="none" strike="noStrike" kern="1200" cap="none" spc="0" normalizeH="0" baseline="0" noProof="0" dirty="0">
                <a:ln>
                  <a:noFill/>
                </a:ln>
                <a:solidFill>
                  <a:srgbClr val="0070C0"/>
                </a:solidFill>
                <a:effectLst/>
                <a:uLnTx/>
                <a:uFillTx/>
                <a:latin typeface="Verdana"/>
                <a:ea typeface="+mn-ea"/>
                <a:cs typeface="+mn-cs"/>
              </a:rPr>
              <a:t>32 registers </a:t>
            </a:r>
            <a:r>
              <a:rPr kumimoji="0" lang="en-US" sz="1600" b="0" i="0" u="none" strike="noStrike" kern="1200" cap="none" spc="0" normalizeH="0" baseline="0" noProof="0" dirty="0">
                <a:ln>
                  <a:noFill/>
                </a:ln>
                <a:solidFill>
                  <a:srgbClr val="000000"/>
                </a:solidFill>
                <a:effectLst/>
                <a:uLnTx/>
                <a:uFillTx/>
                <a:latin typeface="Verdana"/>
                <a:ea typeface="+mn-ea"/>
                <a:cs typeface="+mn-cs"/>
              </a:rPr>
              <a:t>(called Z0 – Z31), </a:t>
            </a:r>
            <a:r>
              <a:rPr kumimoji="0" lang="en-US" sz="1600" b="0" i="0" u="none" strike="noStrike" kern="1200" cap="none" spc="0" normalizeH="0" baseline="0" noProof="0" dirty="0">
                <a:ln>
                  <a:noFill/>
                </a:ln>
                <a:solidFill>
                  <a:srgbClr val="0070C0"/>
                </a:solidFill>
                <a:effectLst/>
                <a:uLnTx/>
                <a:uFillTx/>
                <a:latin typeface="Verdana"/>
                <a:ea typeface="+mn-ea"/>
                <a:cs typeface="+mn-cs"/>
              </a:rPr>
              <a:t>each</a:t>
            </a:r>
            <a:r>
              <a:rPr kumimoji="0" lang="en-US" sz="1600" b="0" i="0" u="none" strike="noStrike" kern="1200" cap="none" spc="0" normalizeH="0" baseline="0" noProof="0" dirty="0">
                <a:ln>
                  <a:noFill/>
                </a:ln>
                <a:solidFill>
                  <a:srgbClr val="000000"/>
                </a:solidFill>
                <a:effectLst/>
                <a:uLnTx/>
                <a:uFillTx/>
                <a:latin typeface="Verdana"/>
                <a:ea typeface="+mn-ea"/>
                <a:cs typeface="+mn-cs"/>
              </a:rPr>
              <a:t> including </a:t>
            </a:r>
            <a:r>
              <a:rPr kumimoji="0" lang="en-US" sz="1600" b="0" i="0" u="none" strike="noStrike" kern="1200" cap="none" spc="0" normalizeH="0" baseline="0" noProof="0" dirty="0">
                <a:ln>
                  <a:noFill/>
                </a:ln>
                <a:solidFill>
                  <a:srgbClr val="0070C0"/>
                </a:solidFill>
                <a:effectLst/>
                <a:uLnTx/>
                <a:uFillTx/>
                <a:latin typeface="Verdana"/>
                <a:ea typeface="+mn-ea"/>
                <a:cs typeface="+mn-cs"/>
              </a:rPr>
              <a:t>up to 16 x 128 bit </a:t>
            </a:r>
            <a:r>
              <a:rPr kumimoji="0" lang="en-US" sz="1600" b="0" i="0" u="none" strike="noStrike" kern="1200" cap="none" spc="0" normalizeH="0" baseline="0" noProof="0" dirty="0">
                <a:ln>
                  <a:noFill/>
                </a:ln>
                <a:solidFill>
                  <a:srgbClr val="FF0000"/>
                </a:solidFill>
                <a:effectLst/>
                <a:uLnTx/>
                <a:uFillTx/>
                <a:latin typeface="Verdana"/>
                <a:ea typeface="+mn-ea"/>
                <a:cs typeface="+mn-cs"/>
              </a:rPr>
              <a:t>lanes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(fields) </a:t>
            </a:r>
            <a:r>
              <a:rPr kumimoji="0" lang="en-US" sz="1600" b="0" i="0" u="none" strike="noStrike" kern="1200" cap="none" spc="0" normalizeH="0" baseline="0" noProof="0" dirty="0">
                <a:ln>
                  <a:noFill/>
                </a:ln>
                <a:solidFill>
                  <a:srgbClr val="000000"/>
                </a:solidFill>
                <a:effectLst/>
                <a:uLnTx/>
                <a:uFillTx/>
                <a:latin typeface="Verdana"/>
                <a:ea typeface="+mn-ea"/>
                <a:cs typeface="+mn-cs"/>
              </a:rPr>
              <a:t>to hold</a:t>
            </a:r>
            <a:r>
              <a:rPr kumimoji="0" lang="en-US" sz="1600" b="0" i="0" u="none" strike="noStrike" kern="1200" cap="none" spc="-60" normalizeH="0" baseline="0" noProof="0" dirty="0">
                <a:ln>
                  <a:noFill/>
                </a:ln>
                <a:solidFill>
                  <a:srgbClr val="000000"/>
                </a:solidFill>
                <a:effectLst/>
                <a:uLnTx/>
                <a:uFillTx/>
                <a:latin typeface="Verdana"/>
                <a:ea typeface="+mn-ea"/>
                <a:cs typeface="+mn-cs"/>
              </a:rPr>
              <a:t> </a:t>
            </a:r>
            <a:r>
              <a:rPr kumimoji="0" lang="en-US" sz="1600" b="0" i="0" u="none" strike="noStrike" kern="1200" cap="none" spc="-60" normalizeH="0" baseline="0" noProof="0" dirty="0">
                <a:ln>
                  <a:noFill/>
                </a:ln>
                <a:solidFill>
                  <a:srgbClr val="FF0000"/>
                </a:solidFill>
                <a:effectLst/>
                <a:uLnTx/>
                <a:uFillTx/>
                <a:latin typeface="Verdana"/>
                <a:ea typeface="+mn-ea"/>
                <a:cs typeface="+mn-cs"/>
              </a:rPr>
              <a:t>data elements</a:t>
            </a:r>
            <a:r>
              <a:rPr kumimoji="0" lang="en-US" sz="1600" b="0" i="0" u="none" strike="noStrike" kern="1200" cap="none" spc="-60" normalizeH="0" baseline="0" noProof="0" dirty="0">
                <a:ln>
                  <a:noFill/>
                </a:ln>
                <a:effectLst/>
                <a:uLnTx/>
                <a:uFillTx/>
                <a:latin typeface="Verdana"/>
                <a:ea typeface="+mn-ea"/>
                <a:cs typeface="+mn-cs"/>
              </a:rPr>
              <a:t>,</a:t>
            </a:r>
            <a:r>
              <a:rPr kumimoji="0" lang="en-US" sz="1600" b="0" i="0" u="none" strike="noStrike" kern="1200" cap="none" spc="-60" normalizeH="0" baseline="0" noProof="0" dirty="0">
                <a:ln>
                  <a:noFill/>
                </a:ln>
                <a:solidFill>
                  <a:srgbClr val="0070C0"/>
                </a:solidFill>
                <a:effectLst/>
                <a:uLnTx/>
                <a:uFillTx/>
                <a:latin typeface="Verdana"/>
                <a:ea typeface="+mn-ea"/>
                <a:cs typeface="+mn-cs"/>
              </a:rPr>
              <a:t> </a:t>
            </a:r>
            <a:r>
              <a:rPr kumimoji="0" lang="en-US" sz="1600" b="0" i="0" u="none" strike="noStrike" kern="1200" cap="none" spc="-60" normalizeH="0" baseline="0" noProof="0" dirty="0">
                <a:ln>
                  <a:noFill/>
                </a:ln>
                <a:solidFill>
                  <a:srgbClr val="000000"/>
                </a:solidFill>
                <a:effectLst/>
                <a:uLnTx/>
                <a:uFillTx/>
                <a:latin typeface="Verdana"/>
                <a:ea typeface="+mn-ea"/>
                <a:cs typeface="+mn-cs"/>
              </a:rPr>
              <a:t>as seen below.</a:t>
            </a:r>
            <a:endParaRPr kumimoji="0" lang="hu-HU" sz="1600" b="0" i="0" u="none" strike="noStrike" kern="1200" cap="none" spc="-60" normalizeH="0" baseline="0" noProof="0" dirty="0">
              <a:ln>
                <a:noFill/>
              </a:ln>
              <a:solidFill>
                <a:srgbClr val="000000"/>
              </a:solidFill>
              <a:effectLst/>
              <a:uLnTx/>
              <a:uFillTx/>
              <a:latin typeface="Verdana"/>
              <a:ea typeface="+mn-ea"/>
              <a:cs typeface="+mn-cs"/>
            </a:endParaRPr>
          </a:p>
        </p:txBody>
      </p:sp>
      <p:sp>
        <p:nvSpPr>
          <p:cNvPr id="22" name="Rounded Rectangle 21"/>
          <p:cNvSpPr/>
          <p:nvPr/>
        </p:nvSpPr>
        <p:spPr bwMode="auto">
          <a:xfrm>
            <a:off x="-14489" y="3176972"/>
            <a:ext cx="9131992" cy="2628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4" name="Rectangle 23"/>
          <p:cNvSpPr/>
          <p:nvPr/>
        </p:nvSpPr>
        <p:spPr bwMode="auto">
          <a:xfrm>
            <a:off x="6270301" y="3752647"/>
            <a:ext cx="2385594" cy="576000"/>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5" name="TextBox 24"/>
          <p:cNvSpPr txBox="1"/>
          <p:nvPr/>
        </p:nvSpPr>
        <p:spPr>
          <a:xfrm>
            <a:off x="7167808" y="3467014"/>
            <a:ext cx="478016"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26" name="TextBox 25"/>
          <p:cNvSpPr txBox="1"/>
          <p:nvPr/>
        </p:nvSpPr>
        <p:spPr>
          <a:xfrm>
            <a:off x="8647263" y="3929129"/>
            <a:ext cx="380232"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32</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27" name="TextBox 26"/>
          <p:cNvSpPr txBox="1"/>
          <p:nvPr/>
        </p:nvSpPr>
        <p:spPr>
          <a:xfrm>
            <a:off x="3716905" y="3246619"/>
            <a:ext cx="168187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err="1">
                <a:ln>
                  <a:noFill/>
                </a:ln>
                <a:solidFill>
                  <a:srgbClr val="0070C0"/>
                </a:solidFill>
                <a:effectLst/>
                <a:uLnTx/>
                <a:uFillTx/>
                <a:latin typeface="Verdana"/>
                <a:ea typeface="+mn-ea"/>
                <a:cs typeface="+mn-cs"/>
              </a:rPr>
              <a:t>SVE</a:t>
            </a:r>
            <a:r>
              <a:rPr kumimoji="0" lang="hu-HU" sz="1300" b="1" i="0" u="none" strike="noStrike" kern="1200" cap="none" spc="0" normalizeH="0" baseline="0" noProof="0">
                <a:ln>
                  <a:noFill/>
                </a:ln>
                <a:solidFill>
                  <a:srgbClr val="0070C0"/>
                </a:solidFill>
                <a:effectLst/>
                <a:uLnTx/>
                <a:uFillTx/>
                <a:latin typeface="Verdana"/>
                <a:ea typeface="+mn-ea"/>
                <a:cs typeface="+mn-cs"/>
              </a:rPr>
              <a:t> register set</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28" name="Rectangle 27"/>
          <p:cNvSpPr/>
          <p:nvPr/>
        </p:nvSpPr>
        <p:spPr bwMode="auto">
          <a:xfrm>
            <a:off x="3877349" y="3750809"/>
            <a:ext cx="2385594" cy="576000"/>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9" name="Rectangle 28"/>
          <p:cNvSpPr/>
          <p:nvPr/>
        </p:nvSpPr>
        <p:spPr bwMode="auto">
          <a:xfrm>
            <a:off x="277278" y="3737362"/>
            <a:ext cx="2385594" cy="576000"/>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0" name="TextBox 29"/>
          <p:cNvSpPr txBox="1"/>
          <p:nvPr/>
        </p:nvSpPr>
        <p:spPr>
          <a:xfrm>
            <a:off x="3031366" y="3802337"/>
            <a:ext cx="6030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a:t>
            </a:r>
          </a:p>
        </p:txBody>
      </p:sp>
      <p:sp>
        <p:nvSpPr>
          <p:cNvPr id="31" name="Left Brace 30"/>
          <p:cNvSpPr/>
          <p:nvPr/>
        </p:nvSpPr>
        <p:spPr bwMode="auto">
          <a:xfrm rot="16200000">
            <a:off x="4333774" y="351279"/>
            <a:ext cx="253770" cy="836676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32" name="Rectangle 31"/>
          <p:cNvSpPr/>
          <p:nvPr/>
        </p:nvSpPr>
        <p:spPr>
          <a:xfrm>
            <a:off x="3944177" y="4718175"/>
            <a:ext cx="147989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(1...16)x</a:t>
            </a:r>
            <a:r>
              <a:rPr kumimoji="0" lang="en-GB" sz="1200" b="0" i="0" u="none" strike="noStrike" kern="1200" cap="none" spc="0" normalizeH="0" baseline="0" noProof="0">
                <a:ln>
                  <a:noFill/>
                </a:ln>
                <a:solidFill>
                  <a:srgbClr val="000000"/>
                </a:solidFill>
                <a:effectLst/>
                <a:uLnTx/>
                <a:uFillTx/>
                <a:latin typeface="Verdana"/>
                <a:ea typeface="+mn-ea"/>
                <a:cs typeface="+mn-cs"/>
              </a:rPr>
              <a:t> </a:t>
            </a:r>
            <a:r>
              <a:rPr kumimoji="0" lang="hu-HU" sz="1200" b="0" i="0" u="none" strike="noStrike" kern="1200" cap="none" spc="0" normalizeH="0" baseline="0" noProof="0">
                <a:ln>
                  <a:noFill/>
                </a:ln>
                <a:solidFill>
                  <a:srgbClr val="000000"/>
                </a:solidFill>
                <a:effectLst/>
                <a:uLnTx/>
                <a:uFillTx/>
                <a:latin typeface="Verdana"/>
                <a:ea typeface="+mn-ea"/>
                <a:cs typeface="+mn-cs"/>
              </a:rPr>
              <a:t>128</a:t>
            </a:r>
            <a:r>
              <a:rPr kumimoji="0" lang="en-GB" sz="1200" b="0" i="0" u="none" strike="noStrike" kern="1200" cap="none" spc="0" normalizeH="0" baseline="0" noProof="0">
                <a:ln>
                  <a:noFill/>
                </a:ln>
                <a:solidFill>
                  <a:srgbClr val="000000"/>
                </a:solidFill>
                <a:effectLst/>
                <a:uLnTx/>
                <a:uFillTx/>
                <a:latin typeface="Verdana"/>
                <a:ea typeface="+mn-ea"/>
                <a:cs typeface="+mn-cs"/>
              </a:rPr>
              <a:t> bit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33" name="TextBox 32"/>
          <p:cNvSpPr txBox="1"/>
          <p:nvPr/>
        </p:nvSpPr>
        <p:spPr>
          <a:xfrm>
            <a:off x="2951820" y="5400219"/>
            <a:ext cx="32403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Figure: The SVE register set</a:t>
            </a:r>
          </a:p>
        </p:txBody>
      </p:sp>
      <p:sp>
        <p:nvSpPr>
          <p:cNvPr id="34" name="TextBox 33"/>
          <p:cNvSpPr txBox="1"/>
          <p:nvPr/>
        </p:nvSpPr>
        <p:spPr>
          <a:xfrm>
            <a:off x="3221850" y="5068590"/>
            <a:ext cx="26978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Armv8</a:t>
            </a:r>
            <a:r>
              <a:rPr kumimoji="0" lang="en-US" sz="1200" b="1" i="0" u="none" strike="noStrike" kern="1200" cap="none" spc="0" normalizeH="0" baseline="0" noProof="0">
                <a:ln>
                  <a:noFill/>
                </a:ln>
                <a:solidFill>
                  <a:srgbClr val="000000"/>
                </a:solidFill>
                <a:effectLst/>
                <a:uLnTx/>
                <a:uFillTx/>
                <a:latin typeface="Verdana"/>
                <a:ea typeface="+mn-ea"/>
                <a:cs typeface="+mn-cs"/>
              </a:rPr>
              <a:t>.2 </a:t>
            </a:r>
            <a:r>
              <a:rPr kumimoji="0" lang="hu-HU" sz="1200" b="1" i="0" u="none" strike="noStrike" kern="1200" cap="none" spc="0" normalizeH="0" baseline="0" noProof="0">
                <a:ln>
                  <a:noFill/>
                </a:ln>
                <a:solidFill>
                  <a:srgbClr val="000000"/>
                </a:solidFill>
                <a:effectLst/>
                <a:uLnTx/>
                <a:uFillTx/>
                <a:latin typeface="Verdana"/>
                <a:ea typeface="+mn-ea"/>
                <a:cs typeface="+mn-cs"/>
              </a:rPr>
              <a:t>(AArch64 mode)</a:t>
            </a:r>
            <a:endParaRPr kumimoji="0" lang="en-US" sz="1200" b="1" i="0" u="none" strike="noStrike" kern="1200" cap="none" spc="0" normalizeH="0" baseline="0" noProof="0">
              <a:ln>
                <a:noFill/>
              </a:ln>
              <a:solidFill>
                <a:srgbClr val="000000"/>
              </a:solidFill>
              <a:effectLst/>
              <a:uLnTx/>
              <a:uFillTx/>
              <a:latin typeface="Verdana"/>
              <a:ea typeface="+mn-ea"/>
              <a:cs typeface="+mn-cs"/>
            </a:endParaRPr>
          </a:p>
        </p:txBody>
      </p:sp>
      <p:sp>
        <p:nvSpPr>
          <p:cNvPr id="38" name="Rounded Rectangle 37"/>
          <p:cNvSpPr/>
          <p:nvPr/>
        </p:nvSpPr>
        <p:spPr bwMode="auto">
          <a:xfrm>
            <a:off x="7245" y="5930094"/>
            <a:ext cx="9164889" cy="68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0" name="TextBox 39"/>
          <p:cNvSpPr txBox="1"/>
          <p:nvPr/>
        </p:nvSpPr>
        <p:spPr>
          <a:xfrm>
            <a:off x="250903" y="5940279"/>
            <a:ext cx="8921232"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data elements </a:t>
            </a:r>
            <a:r>
              <a:rPr kumimoji="0" lang="en-US" sz="1600" b="0" i="0" u="none" strike="noStrike" kern="1200" cap="none" spc="0" normalizeH="0" baseline="0" noProof="0" dirty="0">
                <a:ln>
                  <a:noFill/>
                </a:ln>
                <a:solidFill>
                  <a:srgbClr val="000000"/>
                </a:solidFill>
                <a:effectLst/>
                <a:uLnTx/>
                <a:uFillTx/>
                <a:latin typeface="Verdana"/>
                <a:ea typeface="+mn-ea"/>
                <a:cs typeface="+mn-cs"/>
              </a:rPr>
              <a:t>may be 8-bit FX, 16/32/64-bit FX/FP, 128-bit FX, as illustrated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in the next Figure.</a:t>
            </a:r>
          </a:p>
        </p:txBody>
      </p:sp>
    </p:spTree>
    <p:extLst>
      <p:ext uri="{BB962C8B-B14F-4D97-AF65-F5344CB8AC3E}">
        <p14:creationId xmlns:p14="http://schemas.microsoft.com/office/powerpoint/2010/main" val="129699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 calcmode="lin" valueType="num">
                                      <p:cBhvr additive="base">
                                        <p:cTn id="1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 calcmode="lin" valueType="num">
                                      <p:cBhvr additive="base">
                                        <p:cTn id="19"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anim calcmode="lin" valueType="num">
                                      <p:cBhvr additive="base">
                                        <p:cTn id="25"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anim calcmode="lin" valueType="num">
                                      <p:cBhvr additive="base">
                                        <p:cTn id="31"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xEl>
                                              <p:pRg st="6" end="6"/>
                                            </p:txEl>
                                          </p:spTgt>
                                        </p:tgtEl>
                                        <p:attrNameLst>
                                          <p:attrName>style.visibility</p:attrName>
                                        </p:attrNameLst>
                                      </p:cBhvr>
                                      <p:to>
                                        <p:strVal val="visible"/>
                                      </p:to>
                                    </p:set>
                                    <p:anim calcmode="lin" valueType="num">
                                      <p:cBhvr additive="base">
                                        <p:cTn id="35"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fill="hold"/>
                                        <p:tgtEl>
                                          <p:spTgt spid="40"/>
                                        </p:tgtEl>
                                        <p:attrNameLst>
                                          <p:attrName>ppt_x</p:attrName>
                                        </p:attrNameLst>
                                      </p:cBhvr>
                                      <p:tavLst>
                                        <p:tav tm="0">
                                          <p:val>
                                            <p:strVal val="#ppt_x"/>
                                          </p:val>
                                        </p:tav>
                                        <p:tav tm="100000">
                                          <p:val>
                                            <p:strVal val="#ppt_x"/>
                                          </p:val>
                                        </p:tav>
                                      </p:tavLst>
                                    </p:anim>
                                    <p:anim calcmode="lin" valueType="num">
                                      <p:cBhvr additive="base">
                                        <p:cTn id="8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500" fill="hold"/>
                                        <p:tgtEl>
                                          <p:spTgt spid="22"/>
                                        </p:tgtEl>
                                        <p:attrNameLst>
                                          <p:attrName>ppt_x</p:attrName>
                                        </p:attrNameLst>
                                      </p:cBhvr>
                                      <p:tavLst>
                                        <p:tav tm="0">
                                          <p:val>
                                            <p:strVal val="#ppt_x"/>
                                          </p:val>
                                        </p:tav>
                                        <p:tav tm="100000">
                                          <p:val>
                                            <p:strVal val="#ppt_x"/>
                                          </p:val>
                                        </p:tav>
                                      </p:tavLst>
                                    </p:anim>
                                    <p:anim calcmode="lin" valueType="num">
                                      <p:cBhvr additive="base">
                                        <p:cTn id="96" dur="500" fill="hold"/>
                                        <p:tgtEl>
                                          <p:spTgt spid="2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4" grpId="0" animBg="1"/>
      <p:bldP spid="25" grpId="0"/>
      <p:bldP spid="26" grpId="0"/>
      <p:bldP spid="27" grpId="0"/>
      <p:bldP spid="28" grpId="0" animBg="1"/>
      <p:bldP spid="29" grpId="0" animBg="1"/>
      <p:bldP spid="30" grpId="0"/>
      <p:bldP spid="31" grpId="0" animBg="1"/>
      <p:bldP spid="32" grpId="0"/>
      <p:bldP spid="33" grpId="0"/>
      <p:bldP spid="34" grpId="0"/>
      <p:bldP spid="38" grpId="0" animBg="1"/>
      <p:bldP spid="4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t>2.3 The SVE register set-based ISA extensions (5)</a:t>
            </a:r>
            <a:endParaRPr lang="en-US" sz="1700" dirty="0">
              <a:solidFill>
                <a:srgbClr val="FFFFFF"/>
              </a:solidFill>
            </a:endParaRPr>
          </a:p>
        </p:txBody>
      </p:sp>
      <p:pic>
        <p:nvPicPr>
          <p:cNvPr id="9" name="Picture 8"/>
          <p:cNvPicPr>
            <a:picLocks noChangeAspect="1"/>
          </p:cNvPicPr>
          <p:nvPr/>
        </p:nvPicPr>
        <p:blipFill rotWithShape="1">
          <a:blip r:embed="rId2"/>
          <a:srcRect l="2506" t="52625" b="6688"/>
          <a:stretch/>
        </p:blipFill>
        <p:spPr>
          <a:xfrm>
            <a:off x="-18510" y="953725"/>
            <a:ext cx="8754823" cy="3915436"/>
          </a:xfrm>
          <a:prstGeom prst="rect">
            <a:avLst/>
          </a:prstGeom>
        </p:spPr>
      </p:pic>
      <p:sp>
        <p:nvSpPr>
          <p:cNvPr id="3" name="TextBox 2"/>
          <p:cNvSpPr txBox="1"/>
          <p:nvPr/>
        </p:nvSpPr>
        <p:spPr>
          <a:xfrm>
            <a:off x="73288" y="440668"/>
            <a:ext cx="55330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Possible data elements per 128-bit lane </a:t>
            </a:r>
            <a:r>
              <a:rPr kumimoji="0" lang="en-US" sz="1800" b="0" i="0" u="none" strike="noStrike" kern="1200" cap="none" spc="0" normalizeH="0" baseline="0" noProof="0">
                <a:ln>
                  <a:noFill/>
                </a:ln>
                <a:solidFill>
                  <a:srgbClr val="000000"/>
                </a:solidFill>
                <a:effectLst/>
                <a:uLnTx/>
                <a:uFillTx/>
                <a:latin typeface="Verdana"/>
                <a:ea typeface="+mn-ea"/>
                <a:cs typeface="+mn-cs"/>
              </a:rPr>
              <a:t>[116]</a:t>
            </a:r>
          </a:p>
        </p:txBody>
      </p:sp>
      <p:sp>
        <p:nvSpPr>
          <p:cNvPr id="4" name="TextBox 3"/>
          <p:cNvSpPr txBox="1"/>
          <p:nvPr/>
        </p:nvSpPr>
        <p:spPr>
          <a:xfrm>
            <a:off x="521550" y="2934524"/>
            <a:ext cx="1433406" cy="11695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8-bit FX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16-bit FX/FP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32-bit FX/FP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  64-bit FX/FP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128-bit FX</a:t>
            </a:r>
          </a:p>
        </p:txBody>
      </p:sp>
      <p:sp>
        <p:nvSpPr>
          <p:cNvPr id="5" name="TextBox 4"/>
          <p:cNvSpPr txBox="1"/>
          <p:nvPr/>
        </p:nvSpPr>
        <p:spPr>
          <a:xfrm>
            <a:off x="262525" y="2393885"/>
            <a:ext cx="210423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0000"/>
                </a:solidFill>
                <a:effectLst/>
                <a:uLnTx/>
                <a:uFillTx/>
                <a:latin typeface="Verdana"/>
                <a:ea typeface="+mn-ea"/>
                <a:cs typeface="+mn-cs"/>
              </a:rPr>
              <a:t>Possible data elements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0000"/>
                </a:solidFill>
                <a:effectLst/>
                <a:uLnTx/>
                <a:uFillTx/>
                <a:latin typeface="Verdana"/>
                <a:ea typeface="+mn-ea"/>
                <a:cs typeface="+mn-cs"/>
              </a:rPr>
              <a:t> in the lanes</a:t>
            </a:r>
          </a:p>
        </p:txBody>
      </p:sp>
    </p:spTree>
    <p:extLst>
      <p:ext uri="{BB962C8B-B14F-4D97-AF65-F5344CB8AC3E}">
        <p14:creationId xmlns:p14="http://schemas.microsoft.com/office/powerpoint/2010/main" val="30964726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t>2.3 The SVE register set-based ISA extensions (6)</a:t>
            </a:r>
            <a:endParaRPr lang="en-US" sz="1700" dirty="0">
              <a:solidFill>
                <a:srgbClr val="FFFFFF"/>
              </a:solidFill>
            </a:endParaRPr>
          </a:p>
        </p:txBody>
      </p:sp>
      <p:sp>
        <p:nvSpPr>
          <p:cNvPr id="3" name="Rounded Rectangle 2"/>
          <p:cNvSpPr/>
          <p:nvPr/>
        </p:nvSpPr>
        <p:spPr bwMode="auto">
          <a:xfrm>
            <a:off x="268590" y="3834045"/>
            <a:ext cx="8676000" cy="1548000"/>
          </a:xfrm>
          <a:prstGeom prst="roundRect">
            <a:avLst/>
          </a:prstGeom>
          <a:solidFill>
            <a:srgbClr val="CCFFCC"/>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 name="TextBox 3"/>
          <p:cNvSpPr txBox="1"/>
          <p:nvPr/>
        </p:nvSpPr>
        <p:spPr>
          <a:xfrm>
            <a:off x="2795217" y="4640707"/>
            <a:ext cx="3475631" cy="692497"/>
          </a:xfrm>
          <a:prstGeom prst="rect">
            <a:avLst/>
          </a:prstGeom>
          <a:solidFill>
            <a:srgbClr val="CCFFCC"/>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Each </a:t>
            </a:r>
            <a:r>
              <a:rPr kumimoji="0" lang="hu-HU" sz="1300" b="0" i="0" u="none" strike="noStrike" kern="1200" cap="none" spc="0" normalizeH="0" baseline="0" noProof="0">
                <a:ln>
                  <a:noFill/>
                </a:ln>
                <a:solidFill>
                  <a:srgbClr val="000000"/>
                </a:solidFill>
                <a:effectLst/>
                <a:uLnTx/>
                <a:uFillTx/>
                <a:latin typeface="Verdana"/>
                <a:ea typeface="+mn-ea"/>
                <a:cs typeface="+mn-cs"/>
              </a:rPr>
              <a:t>128-bit </a:t>
            </a:r>
            <a:r>
              <a:rPr kumimoji="0" lang="hu-HU" sz="1300" b="0" i="0" u="none" strike="noStrike" kern="1200" cap="none" spc="0" normalizeH="0" baseline="0" noProof="0" err="1">
                <a:ln>
                  <a:noFill/>
                </a:ln>
                <a:solidFill>
                  <a:srgbClr val="000000"/>
                </a:solidFill>
                <a:effectLst/>
                <a:uLnTx/>
                <a:uFillTx/>
                <a:latin typeface="Verdana"/>
                <a:ea typeface="+mn-ea"/>
                <a:cs typeface="+mn-cs"/>
              </a:rPr>
              <a:t>lane</a:t>
            </a:r>
            <a:r>
              <a:rPr kumimoji="0" lang="en-US" sz="1300" b="0" i="0" u="none" strike="noStrike" kern="1200" cap="none" spc="0" normalizeH="0" baseline="0" noProof="0">
                <a:ln>
                  <a:noFill/>
                </a:ln>
                <a:solidFill>
                  <a:srgbClr val="000000"/>
                </a:solidFill>
                <a:effectLst/>
                <a:uLnTx/>
                <a:uFillTx/>
                <a:latin typeface="Verdana"/>
                <a:ea typeface="+mn-ea"/>
                <a:cs typeface="+mn-cs"/>
              </a:rPr>
              <a:t> holds</a:t>
            </a:r>
            <a:r>
              <a:rPr kumimoji="0" lang="hu-HU" sz="1300" b="0" i="0" u="none" strike="noStrike" kern="1200" cap="none" spc="0" normalizeH="0" baseline="0" noProof="0">
                <a:ln>
                  <a:noFill/>
                </a:ln>
                <a:solidFill>
                  <a:srgbClr val="000000"/>
                </a:solidFill>
                <a:effectLst/>
                <a:uLnTx/>
                <a:uFillTx/>
                <a:latin typeface="Verdana"/>
                <a:ea typeface="+mn-ea"/>
                <a:cs typeface="+mn-cs"/>
              </a:rPr>
              <a:t>: FX8/16/32/64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                                 FP16</a:t>
            </a:r>
            <a:r>
              <a:rPr kumimoji="0" lang="en-US" sz="1300" b="0" i="0" u="none" strike="noStrike" kern="1200" cap="none" spc="0" normalizeH="0" baseline="30000" noProof="0">
                <a:ln>
                  <a:noFill/>
                </a:ln>
                <a:solidFill>
                  <a:srgbClr val="000000"/>
                </a:solidFill>
                <a:effectLst/>
                <a:uLnTx/>
                <a:uFillTx/>
                <a:latin typeface="Verdana"/>
                <a:ea typeface="+mn-ea"/>
                <a:cs typeface="+mn-cs"/>
              </a:rPr>
              <a:t>1</a:t>
            </a:r>
            <a:r>
              <a:rPr kumimoji="0" lang="hu-HU" sz="1300" b="0" i="0" u="none" strike="noStrike" kern="1200" cap="none" spc="0" normalizeH="0" baseline="0" noProof="0">
                <a:ln>
                  <a:noFill/>
                </a:ln>
                <a:solidFill>
                  <a:srgbClr val="000000"/>
                </a:solidFill>
                <a:effectLst/>
                <a:uLnTx/>
                <a:uFillTx/>
                <a:latin typeface="Verdana"/>
                <a:ea typeface="+mn-ea"/>
                <a:cs typeface="+mn-cs"/>
              </a:rPr>
              <a:t>/32/64</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                                 </a:t>
            </a:r>
            <a:r>
              <a:rPr kumimoji="0" lang="hu-HU" sz="1300" b="0" i="0" u="none" strike="noStrike" kern="1200" cap="none" spc="0" normalizeH="0" baseline="0" noProof="0">
                <a:ln>
                  <a:noFill/>
                </a:ln>
                <a:solidFill>
                  <a:srgbClr val="000000"/>
                </a:solidFill>
                <a:effectLst/>
                <a:uLnTx/>
                <a:uFillTx/>
                <a:latin typeface="Verdana"/>
                <a:ea typeface="+mn-ea"/>
                <a:cs typeface="+mn-cs"/>
              </a:rPr>
              <a:t> </a:t>
            </a:r>
            <a:r>
              <a:rPr kumimoji="0" lang="en-US" sz="1300" b="0" i="0" u="none" strike="noStrike" kern="1200" cap="none" spc="0" normalizeH="0" baseline="0" noProof="0">
                <a:ln>
                  <a:noFill/>
                </a:ln>
                <a:solidFill>
                  <a:srgbClr val="000000"/>
                </a:solidFill>
                <a:effectLst/>
                <a:uLnTx/>
                <a:uFillTx/>
                <a:latin typeface="Verdana"/>
                <a:ea typeface="+mn-ea"/>
                <a:cs typeface="+mn-cs"/>
              </a:rPr>
              <a:t>data elements</a:t>
            </a:r>
          </a:p>
        </p:txBody>
      </p:sp>
      <p:sp>
        <p:nvSpPr>
          <p:cNvPr id="6" name="TextBox 5"/>
          <p:cNvSpPr txBox="1"/>
          <p:nvPr/>
        </p:nvSpPr>
        <p:spPr>
          <a:xfrm>
            <a:off x="2845273" y="3898055"/>
            <a:ext cx="3579826"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a:ln>
                  <a:noFill/>
                </a:ln>
                <a:solidFill>
                  <a:srgbClr val="FF0000"/>
                </a:solidFill>
                <a:effectLst/>
                <a:uLnTx/>
                <a:uFillTx/>
                <a:latin typeface="Verdana"/>
                <a:ea typeface="+mn-ea"/>
                <a:cs typeface="+mn-cs"/>
              </a:rPr>
              <a:t>S</a:t>
            </a:r>
            <a:r>
              <a:rPr kumimoji="0" lang="en-US" sz="1300" b="1" i="0" u="none" strike="noStrike" kern="1200" cap="none" spc="0" normalizeH="0" baseline="0" noProof="0">
                <a:ln>
                  <a:noFill/>
                </a:ln>
                <a:solidFill>
                  <a:srgbClr val="FF0000"/>
                </a:solidFill>
                <a:effectLst/>
                <a:uLnTx/>
                <a:uFillTx/>
                <a:latin typeface="Verdana"/>
                <a:ea typeface="+mn-ea"/>
                <a:cs typeface="+mn-cs"/>
              </a:rPr>
              <a:t>VE </a:t>
            </a:r>
            <a:r>
              <a:rPr kumimoji="0" lang="en-US" sz="1300" b="0" i="0" u="none" strike="noStrike" kern="1200" cap="none" spc="0" normalizeH="0" baseline="0" noProof="0">
                <a:ln>
                  <a:noFill/>
                </a:ln>
                <a:solidFill>
                  <a:srgbClr val="000000"/>
                </a:solidFill>
                <a:effectLst/>
                <a:uLnTx/>
                <a:uFillTx/>
                <a:latin typeface="Verdana"/>
                <a:ea typeface="+mn-ea"/>
                <a:cs typeface="+mn-cs"/>
              </a:rPr>
              <a:t>(2017)</a:t>
            </a:r>
            <a:r>
              <a:rPr kumimoji="0" lang="hu-HU" sz="1300" b="1" i="0" u="none" strike="noStrike" kern="1200" cap="none" spc="0" normalizeH="0" baseline="0" noProof="0">
                <a:ln>
                  <a:noFill/>
                </a:ln>
                <a:solidFill>
                  <a:srgbClr val="FF0000"/>
                </a:solidFill>
                <a:effectLst/>
                <a:uLnTx/>
                <a:uFillTx/>
                <a:latin typeface="Verdana"/>
                <a:ea typeface="+mn-ea"/>
                <a:cs typeface="+mn-cs"/>
              </a:rPr>
              <a:t>/SVE2 </a:t>
            </a:r>
            <a:r>
              <a:rPr kumimoji="0" lang="en-GB" sz="1300" b="0" i="0" u="none" strike="noStrike" kern="1200" cap="none" spc="0" normalizeH="0" baseline="0" noProof="0">
                <a:ln>
                  <a:noFill/>
                </a:ln>
                <a:solidFill>
                  <a:srgbClr val="000000"/>
                </a:solidFill>
                <a:effectLst/>
                <a:uLnTx/>
                <a:uFillTx/>
                <a:latin typeface="Verdana"/>
                <a:ea typeface="+mn-ea"/>
                <a:cs typeface="+mn-cs"/>
              </a:rPr>
              <a:t>(2021)</a:t>
            </a:r>
            <a:r>
              <a:rPr kumimoji="0" lang="en-GB" sz="1300" b="1" i="0" u="none" strike="noStrike" kern="1200" cap="none" spc="0" normalizeH="0" baseline="0" noProof="0">
                <a:ln>
                  <a:noFill/>
                </a:ln>
                <a:solidFill>
                  <a:srgbClr val="FF0000"/>
                </a:solidFill>
                <a:effectLst/>
                <a:uLnTx/>
                <a:uFillTx/>
                <a:latin typeface="Verdana"/>
                <a:ea typeface="+mn-ea"/>
                <a:cs typeface="+mn-cs"/>
              </a:rPr>
              <a:t> </a:t>
            </a:r>
            <a:r>
              <a:rPr kumimoji="0" lang="hu-HU" sz="1300" b="1" i="0" u="none" strike="noStrike" kern="1200" cap="none" spc="0" normalizeH="0" baseline="0" noProof="0">
                <a:ln>
                  <a:noFill/>
                </a:ln>
                <a:solidFill>
                  <a:srgbClr val="FF0000"/>
                </a:solidFill>
                <a:effectLst/>
                <a:uLnTx/>
                <a:uFillTx/>
                <a:latin typeface="Verdana"/>
                <a:ea typeface="+mn-ea"/>
                <a:cs typeface="+mn-cs"/>
              </a:rPr>
              <a:t>extension</a:t>
            </a:r>
            <a:r>
              <a:rPr kumimoji="0" lang="en-GB" sz="1300" b="1" i="0" u="none" strike="noStrike" kern="1200" cap="none" spc="0" normalizeH="0" baseline="0" noProof="0">
                <a:ln>
                  <a:noFill/>
                </a:ln>
                <a:solidFill>
                  <a:srgbClr val="FF0000"/>
                </a:solidFill>
                <a:effectLst/>
                <a:uLnTx/>
                <a:uFillTx/>
                <a:latin typeface="Verdana"/>
                <a:ea typeface="+mn-ea"/>
                <a:cs typeface="+mn-cs"/>
              </a:rPr>
              <a:t>s</a:t>
            </a:r>
            <a:endParaRPr kumimoji="0" lang="hu-HU" sz="1300" b="1" i="0" u="none" strike="noStrike" kern="1200" cap="none" spc="0" normalizeH="0" baseline="0" noProof="0">
              <a:ln>
                <a:noFill/>
              </a:ln>
              <a:solidFill>
                <a:srgbClr val="FF0000"/>
              </a:solidFill>
              <a:effectLst/>
              <a:uLnTx/>
              <a:uFillTx/>
              <a:latin typeface="Verdana"/>
              <a:ea typeface="+mn-ea"/>
              <a:cs typeface="+mn-cs"/>
            </a:endParaRPr>
          </a:p>
        </p:txBody>
      </p:sp>
      <p:sp>
        <p:nvSpPr>
          <p:cNvPr id="7" name="TextBox 6"/>
          <p:cNvSpPr txBox="1"/>
          <p:nvPr/>
        </p:nvSpPr>
        <p:spPr>
          <a:xfrm>
            <a:off x="3221850" y="1396032"/>
            <a:ext cx="266825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a:ln>
                  <a:noFill/>
                </a:ln>
                <a:solidFill>
                  <a:srgbClr val="000000"/>
                </a:solidFill>
                <a:effectLst/>
                <a:uLnTx/>
                <a:uFillTx/>
                <a:latin typeface="Verdana"/>
                <a:ea typeface="+mn-ea"/>
                <a:cs typeface="+mn-cs"/>
              </a:rPr>
              <a:t>Armv8</a:t>
            </a:r>
            <a:r>
              <a:rPr kumimoji="0" lang="en-US" sz="1300" b="1" i="0" u="none" strike="noStrike" kern="1200" cap="none" spc="0" normalizeH="0" baseline="0" noProof="0">
                <a:ln>
                  <a:noFill/>
                </a:ln>
                <a:solidFill>
                  <a:srgbClr val="000000"/>
                </a:solidFill>
                <a:effectLst/>
                <a:uLnTx/>
                <a:uFillTx/>
                <a:latin typeface="Verdana"/>
                <a:ea typeface="+mn-ea"/>
                <a:cs typeface="+mn-cs"/>
              </a:rPr>
              <a:t>.2 </a:t>
            </a:r>
            <a:r>
              <a:rPr kumimoji="0" lang="hu-HU" sz="1300" b="1" i="0" u="none" strike="noStrike" kern="1200" cap="none" spc="0" normalizeH="0" baseline="0" noProof="0">
                <a:ln>
                  <a:noFill/>
                </a:ln>
                <a:solidFill>
                  <a:srgbClr val="000000"/>
                </a:solidFill>
                <a:effectLst/>
                <a:uLnTx/>
                <a:uFillTx/>
                <a:latin typeface="Verdana"/>
                <a:ea typeface="+mn-ea"/>
                <a:cs typeface="+mn-cs"/>
              </a:rPr>
              <a:t>(AArch64 </a:t>
            </a:r>
            <a:r>
              <a:rPr kumimoji="0" lang="hu-HU" sz="1300" b="1" i="0" u="none" strike="noStrike" kern="1200" cap="none" spc="0" normalizeH="0" baseline="0" noProof="0" err="1">
                <a:ln>
                  <a:noFill/>
                </a:ln>
                <a:solidFill>
                  <a:srgbClr val="000000"/>
                </a:solidFill>
                <a:effectLst/>
                <a:uLnTx/>
                <a:uFillTx/>
                <a:latin typeface="Verdana"/>
                <a:ea typeface="+mn-ea"/>
                <a:cs typeface="+mn-cs"/>
              </a:rPr>
              <a:t>mode</a:t>
            </a:r>
            <a:r>
              <a:rPr kumimoji="0" lang="hu-HU" sz="1300" b="1" i="0" u="none" strike="noStrike" kern="1200" cap="none" spc="0" normalizeH="0" baseline="0" noProof="0">
                <a:ln>
                  <a:noFill/>
                </a:ln>
                <a:solidFill>
                  <a:srgbClr val="000000"/>
                </a:solidFill>
                <a:effectLst/>
                <a:uLnTx/>
                <a:uFillTx/>
                <a:latin typeface="Verdana"/>
                <a:ea typeface="+mn-ea"/>
                <a:cs typeface="+mn-cs"/>
              </a:rPr>
              <a:t>)</a:t>
            </a:r>
            <a:endParaRPr kumimoji="0" lang="en-US" sz="1300" b="1"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a:solidFill>
                  <a:srgbClr val="000000"/>
                </a:solidFill>
                <a:latin typeface="Verdana"/>
              </a:rPr>
              <a:t>(optional)</a:t>
            </a:r>
            <a:endParaRPr kumimoji="0" lang="en-US" sz="1300" b="1" i="0" u="none" strike="noStrike" kern="1200" cap="none" spc="0" normalizeH="0" baseline="0" noProof="0">
              <a:ln>
                <a:noFill/>
              </a:ln>
              <a:solidFill>
                <a:srgbClr val="000000"/>
              </a:solidFill>
              <a:effectLst/>
              <a:uLnTx/>
              <a:uFillTx/>
              <a:latin typeface="Verdana"/>
              <a:ea typeface="+mn-ea"/>
              <a:cs typeface="+mn-cs"/>
            </a:endParaRPr>
          </a:p>
        </p:txBody>
      </p:sp>
      <p:sp>
        <p:nvSpPr>
          <p:cNvPr id="8" name="Rectangle 7"/>
          <p:cNvSpPr/>
          <p:nvPr/>
        </p:nvSpPr>
        <p:spPr bwMode="auto">
          <a:xfrm>
            <a:off x="6270301" y="2438950"/>
            <a:ext cx="2385594" cy="540000"/>
          </a:xfrm>
          <a:prstGeom prst="rect">
            <a:avLst/>
          </a:prstGeom>
          <a:gradFill flip="none" rotWithShape="1">
            <a:gsLst>
              <a:gs pos="0">
                <a:srgbClr val="7DCDFF">
                  <a:shade val="30000"/>
                  <a:satMod val="115000"/>
                </a:srgbClr>
              </a:gs>
              <a:gs pos="50000">
                <a:srgbClr val="7DCDFF">
                  <a:shade val="67500"/>
                  <a:satMod val="115000"/>
                </a:srgbClr>
              </a:gs>
              <a:gs pos="100000">
                <a:srgbClr val="7DCD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 name="TextBox 8"/>
          <p:cNvSpPr txBox="1"/>
          <p:nvPr/>
        </p:nvSpPr>
        <p:spPr>
          <a:xfrm>
            <a:off x="7244334" y="3011210"/>
            <a:ext cx="502061"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128</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0" name="TextBox 9"/>
          <p:cNvSpPr txBox="1"/>
          <p:nvPr/>
        </p:nvSpPr>
        <p:spPr>
          <a:xfrm>
            <a:off x="8647263" y="2570785"/>
            <a:ext cx="396262"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32</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1" name="TextBox 10"/>
          <p:cNvSpPr txBox="1"/>
          <p:nvPr/>
        </p:nvSpPr>
        <p:spPr>
          <a:xfrm>
            <a:off x="3655214" y="1836684"/>
            <a:ext cx="168187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70C0"/>
                </a:solidFill>
                <a:effectLst/>
                <a:uLnTx/>
                <a:uFillTx/>
                <a:latin typeface="Verdana"/>
                <a:ea typeface="+mn-ea"/>
                <a:cs typeface="+mn-cs"/>
              </a:rPr>
              <a:t>SVE</a:t>
            </a:r>
            <a:r>
              <a:rPr kumimoji="0" lang="hu-HU" sz="1300" b="1" i="0" u="none" strike="noStrike" kern="1200" cap="none" spc="0" normalizeH="0" baseline="0" noProof="0">
                <a:ln>
                  <a:noFill/>
                </a:ln>
                <a:solidFill>
                  <a:srgbClr val="0070C0"/>
                </a:solidFill>
                <a:effectLst/>
                <a:uLnTx/>
                <a:uFillTx/>
                <a:latin typeface="Verdana"/>
                <a:ea typeface="+mn-ea"/>
                <a:cs typeface="+mn-cs"/>
              </a:rPr>
              <a:t> </a:t>
            </a:r>
            <a:r>
              <a:rPr kumimoji="0" lang="hu-HU" sz="1300" b="1" i="0" u="none" strike="noStrike" kern="1200" cap="none" spc="0" normalizeH="0" baseline="0" noProof="0" err="1">
                <a:ln>
                  <a:noFill/>
                </a:ln>
                <a:solidFill>
                  <a:srgbClr val="0070C0"/>
                </a:solidFill>
                <a:effectLst/>
                <a:uLnTx/>
                <a:uFillTx/>
                <a:latin typeface="Verdana"/>
                <a:ea typeface="+mn-ea"/>
                <a:cs typeface="+mn-cs"/>
              </a:rPr>
              <a:t>register</a:t>
            </a:r>
            <a:r>
              <a:rPr kumimoji="0" lang="hu-HU" sz="1300" b="1" i="0" u="none" strike="noStrike" kern="1200" cap="none" spc="0" normalizeH="0" baseline="0" noProof="0">
                <a:ln>
                  <a:noFill/>
                </a:ln>
                <a:solidFill>
                  <a:srgbClr val="0070C0"/>
                </a:solidFill>
                <a:effectLst/>
                <a:uLnTx/>
                <a:uFillTx/>
                <a:latin typeface="Verdana"/>
                <a:ea typeface="+mn-ea"/>
                <a:cs typeface="+mn-cs"/>
              </a:rPr>
              <a:t> </a:t>
            </a:r>
            <a:r>
              <a:rPr kumimoji="0" lang="hu-HU" sz="1300" b="1" i="0" u="none" strike="noStrike" kern="1200" cap="none" spc="0" normalizeH="0" baseline="0" noProof="0" err="1">
                <a:ln>
                  <a:noFill/>
                </a:ln>
                <a:solidFill>
                  <a:srgbClr val="0070C0"/>
                </a:solidFill>
                <a:effectLst/>
                <a:uLnTx/>
                <a:uFillTx/>
                <a:latin typeface="Verdana"/>
                <a:ea typeface="+mn-ea"/>
                <a:cs typeface="+mn-cs"/>
              </a:rPr>
              <a:t>set</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3" name="TextBox 12"/>
          <p:cNvSpPr txBox="1"/>
          <p:nvPr/>
        </p:nvSpPr>
        <p:spPr>
          <a:xfrm>
            <a:off x="3337789" y="4189527"/>
            <a:ext cx="2618024"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Up to 16x 128-bit wide</a:t>
            </a:r>
            <a:r>
              <a:rPr kumimoji="0" lang="hu-HU" sz="1300" b="0" i="1" u="none" strike="noStrike" kern="1200" cap="none" spc="0" normalizeH="0" baseline="0" noProof="0">
                <a:ln>
                  <a:noFill/>
                </a:ln>
                <a:solidFill>
                  <a:srgbClr val="0070C0"/>
                </a:solidFill>
                <a:effectLst/>
                <a:uLnTx/>
                <a:uFillTx/>
                <a:latin typeface="Verdana"/>
                <a:ea typeface="+mn-ea"/>
                <a:cs typeface="+mn-cs"/>
              </a:rPr>
              <a:t> </a:t>
            </a:r>
            <a:r>
              <a:rPr kumimoji="0" lang="hu-HU" sz="1300" b="0" i="1" u="none" strike="noStrike" kern="1200" cap="none" spc="0" normalizeH="0" baseline="0" noProof="0" err="1">
                <a:ln>
                  <a:noFill/>
                </a:ln>
                <a:solidFill>
                  <a:srgbClr val="0070C0"/>
                </a:solidFill>
                <a:effectLst/>
                <a:uLnTx/>
                <a:uFillTx/>
                <a:latin typeface="Verdana"/>
                <a:ea typeface="+mn-ea"/>
                <a:cs typeface="+mn-cs"/>
              </a:rPr>
              <a:t>lanes</a:t>
            </a:r>
            <a:endParaRPr kumimoji="0" lang="en-US" sz="1300" b="0" i="1" u="none" strike="noStrike" kern="1200" cap="none" spc="0" normalizeH="0" baseline="0" noProof="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70C0"/>
                </a:solidFill>
                <a:effectLst/>
                <a:uLnTx/>
                <a:uFillTx/>
                <a:latin typeface="Verdana"/>
                <a:ea typeface="+mn-ea"/>
                <a:cs typeface="+mn-cs"/>
              </a:rPr>
              <a:t>FX/FP </a:t>
            </a:r>
            <a:r>
              <a:rPr kumimoji="0" lang="hu-HU" sz="1300" b="0" i="1" u="none" strike="noStrike" kern="1200" cap="none" spc="0" normalizeH="0" baseline="0" noProof="0">
                <a:ln>
                  <a:noFill/>
                </a:ln>
                <a:solidFill>
                  <a:srgbClr val="0070C0"/>
                </a:solidFill>
                <a:effectLst/>
                <a:uLnTx/>
                <a:uFillTx/>
                <a:latin typeface="Verdana"/>
                <a:ea typeface="+mn-ea"/>
                <a:cs typeface="+mn-cs"/>
              </a:rPr>
              <a:t>SIMD (</a:t>
            </a:r>
            <a:r>
              <a:rPr kumimoji="0" lang="hu-HU" sz="1300" b="0" i="1" u="none" strike="noStrike" kern="1200" cap="none" spc="0" normalizeH="0" baseline="0" noProof="0" err="1">
                <a:ln>
                  <a:noFill/>
                </a:ln>
                <a:solidFill>
                  <a:srgbClr val="0070C0"/>
                </a:solidFill>
                <a:effectLst/>
                <a:uLnTx/>
                <a:uFillTx/>
                <a:latin typeface="Verdana"/>
                <a:ea typeface="+mn-ea"/>
                <a:cs typeface="+mn-cs"/>
              </a:rPr>
              <a:t>vector</a:t>
            </a:r>
            <a:r>
              <a:rPr kumimoji="0" lang="hu-HU" sz="1300" b="0" i="1" u="none" strike="noStrike" kern="1200" cap="none" spc="0" normalizeH="0" baseline="0" noProof="0">
                <a:ln>
                  <a:noFill/>
                </a:ln>
                <a:solidFill>
                  <a:srgbClr val="0070C0"/>
                </a:solidFill>
                <a:effectLst/>
                <a:uLnTx/>
                <a:uFillTx/>
                <a:latin typeface="Verdana"/>
                <a:ea typeface="+mn-ea"/>
                <a:cs typeface="+mn-cs"/>
              </a:rPr>
              <a:t>) </a:t>
            </a:r>
            <a:r>
              <a:rPr kumimoji="0" lang="hu-HU" sz="1300" b="0" i="1" u="none" strike="noStrike" kern="1200" cap="none" spc="0" normalizeH="0" baseline="0" noProof="0" err="1">
                <a:ln>
                  <a:noFill/>
                </a:ln>
                <a:solidFill>
                  <a:srgbClr val="0070C0"/>
                </a:solidFill>
                <a:effectLst/>
                <a:uLnTx/>
                <a:uFillTx/>
                <a:latin typeface="Verdana"/>
                <a:ea typeface="+mn-ea"/>
                <a:cs typeface="+mn-cs"/>
              </a:rPr>
              <a:t>data</a:t>
            </a:r>
            <a:endParaRPr kumimoji="0" lang="en-US" sz="1300" b="0" i="1" u="none" strike="noStrike" kern="1200" cap="none" spc="0" normalizeH="0" baseline="0" noProof="0">
              <a:ln>
                <a:noFill/>
              </a:ln>
              <a:solidFill>
                <a:srgbClr val="0070C0"/>
              </a:solidFill>
              <a:effectLst/>
              <a:uLnTx/>
              <a:uFillTx/>
              <a:latin typeface="Verdana"/>
              <a:ea typeface="+mn-ea"/>
              <a:cs typeface="+mn-cs"/>
            </a:endParaRPr>
          </a:p>
        </p:txBody>
      </p:sp>
      <p:sp>
        <p:nvSpPr>
          <p:cNvPr id="16" name="Rectangle 15"/>
          <p:cNvSpPr/>
          <p:nvPr/>
        </p:nvSpPr>
        <p:spPr bwMode="auto">
          <a:xfrm>
            <a:off x="3877349" y="2437112"/>
            <a:ext cx="2385594" cy="540000"/>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7" name="Rectangle 16"/>
          <p:cNvSpPr/>
          <p:nvPr/>
        </p:nvSpPr>
        <p:spPr bwMode="auto">
          <a:xfrm>
            <a:off x="277278" y="2423665"/>
            <a:ext cx="2385594" cy="540000"/>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8" name="TextBox 17"/>
          <p:cNvSpPr txBox="1"/>
          <p:nvPr/>
        </p:nvSpPr>
        <p:spPr>
          <a:xfrm>
            <a:off x="3031366" y="2447227"/>
            <a:ext cx="41069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a:t>
            </a:r>
          </a:p>
        </p:txBody>
      </p:sp>
      <p:sp>
        <p:nvSpPr>
          <p:cNvPr id="19" name="Left Brace 18"/>
          <p:cNvSpPr/>
          <p:nvPr/>
        </p:nvSpPr>
        <p:spPr bwMode="auto">
          <a:xfrm rot="16200000">
            <a:off x="4333774" y="-888967"/>
            <a:ext cx="253770" cy="836676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0" name="TextBox 19"/>
          <p:cNvSpPr txBox="1"/>
          <p:nvPr/>
        </p:nvSpPr>
        <p:spPr>
          <a:xfrm>
            <a:off x="2996825" y="3476198"/>
            <a:ext cx="3171061"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Up to 16 x 128-bit (Up to 2048-bit)</a:t>
            </a:r>
          </a:p>
        </p:txBody>
      </p:sp>
      <p:sp>
        <p:nvSpPr>
          <p:cNvPr id="21" name="TextBox 20"/>
          <p:cNvSpPr txBox="1"/>
          <p:nvPr/>
        </p:nvSpPr>
        <p:spPr>
          <a:xfrm>
            <a:off x="68170" y="446849"/>
            <a:ext cx="75257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Summing up the layout of </a:t>
            </a:r>
            <a:r>
              <a:rPr kumimoji="0" lang="en-GB" sz="1800" b="0" i="0" u="none" strike="noStrike" kern="1200" cap="none" spc="0" normalizeH="0" baseline="0" noProof="0" dirty="0">
                <a:ln>
                  <a:noFill/>
                </a:ln>
                <a:solidFill>
                  <a:srgbClr val="2D2D8A"/>
                </a:solidFill>
                <a:effectLst/>
                <a:uLnTx/>
                <a:uFillTx/>
                <a:latin typeface="Verdana"/>
                <a:ea typeface="+mn-ea"/>
                <a:cs typeface="+mn-cs"/>
              </a:rPr>
              <a:t>the SVE register extension (2017)</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Rounded Rectangle 4"/>
          <p:cNvSpPr/>
          <p:nvPr/>
        </p:nvSpPr>
        <p:spPr bwMode="auto">
          <a:xfrm>
            <a:off x="250825" y="1315216"/>
            <a:ext cx="8731665" cy="4066829"/>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w="28575">
                <a:solidFill>
                  <a:srgbClr val="000000"/>
                </a:solidFill>
              </a:ln>
              <a:solidFill>
                <a:srgbClr val="000000"/>
              </a:solidFill>
              <a:effectLst/>
              <a:uLnTx/>
              <a:uFillTx/>
              <a:latin typeface="Verdana" pitchFamily="34" charset="0"/>
              <a:ea typeface="+mn-ea"/>
              <a:cs typeface="+mn-cs"/>
            </a:endParaRPr>
          </a:p>
        </p:txBody>
      </p:sp>
      <p:sp>
        <p:nvSpPr>
          <p:cNvPr id="23" name="TextBox 22"/>
          <p:cNvSpPr txBox="1"/>
          <p:nvPr/>
        </p:nvSpPr>
        <p:spPr>
          <a:xfrm>
            <a:off x="7137285" y="2151442"/>
            <a:ext cx="7617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1. </a:t>
            </a:r>
            <a:r>
              <a:rPr kumimoji="0" lang="hu-HU" sz="13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5" name="TextBox 24"/>
          <p:cNvSpPr txBox="1"/>
          <p:nvPr/>
        </p:nvSpPr>
        <p:spPr>
          <a:xfrm>
            <a:off x="4800242" y="2151442"/>
            <a:ext cx="7617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2. </a:t>
            </a:r>
            <a:r>
              <a:rPr kumimoji="0" lang="hu-HU" sz="13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6" name="TextBox 25"/>
          <p:cNvSpPr txBox="1"/>
          <p:nvPr/>
        </p:nvSpPr>
        <p:spPr>
          <a:xfrm>
            <a:off x="1016605" y="2151442"/>
            <a:ext cx="80823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1</a:t>
            </a:r>
            <a:r>
              <a:rPr kumimoji="0" lang="en-US" sz="1300" b="0" i="0" u="none" strike="noStrike" kern="1200" cap="none" spc="0" normalizeH="0" baseline="0" noProof="0">
                <a:ln>
                  <a:noFill/>
                </a:ln>
                <a:solidFill>
                  <a:srgbClr val="000000"/>
                </a:solidFill>
                <a:effectLst/>
                <a:uLnTx/>
                <a:uFillTx/>
                <a:latin typeface="Verdana"/>
                <a:ea typeface="+mn-ea"/>
                <a:cs typeface="+mn-cs"/>
              </a:rPr>
              <a:t>5</a:t>
            </a:r>
            <a:r>
              <a:rPr kumimoji="0" lang="hu-HU" sz="1300" b="0" i="0" u="none" strike="noStrike" kern="1200" cap="none" spc="0" normalizeH="0" baseline="0" noProof="0">
                <a:ln>
                  <a:noFill/>
                </a:ln>
                <a:solidFill>
                  <a:srgbClr val="000000"/>
                </a:solidFill>
                <a:effectLst/>
                <a:uLnTx/>
                <a:uFillTx/>
                <a:latin typeface="Verdana"/>
                <a:ea typeface="+mn-ea"/>
                <a:cs typeface="+mn-cs"/>
              </a:rPr>
              <a:t>.</a:t>
            </a:r>
            <a:r>
              <a:rPr kumimoji="0" lang="hu-HU" sz="13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9" name="Szövegdoboz 11"/>
          <p:cNvSpPr txBox="1"/>
          <p:nvPr/>
        </p:nvSpPr>
        <p:spPr>
          <a:xfrm>
            <a:off x="250825" y="5510516"/>
            <a:ext cx="8911685" cy="9079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data width </a:t>
            </a:r>
            <a:r>
              <a:rPr kumimoji="0" lang="en-US" sz="1600" b="0" i="0" u="none" strike="noStrike" kern="1200" cap="none" spc="0" normalizeH="0" baseline="0" noProof="0" dirty="0">
                <a:ln>
                  <a:noFill/>
                </a:ln>
                <a:solidFill>
                  <a:srgbClr val="000000"/>
                </a:solidFill>
                <a:effectLst/>
                <a:uLnTx/>
                <a:uFillTx/>
                <a:latin typeface="Verdana"/>
                <a:ea typeface="+mn-ea"/>
                <a:cs typeface="+mn-cs"/>
              </a:rPr>
              <a:t>must be </a:t>
            </a:r>
            <a:r>
              <a:rPr kumimoji="0" lang="en-US" sz="1600" b="0" i="0" u="none" strike="noStrike" kern="1200" cap="none" spc="0" normalizeH="0" baseline="0" noProof="0" dirty="0">
                <a:ln>
                  <a:noFill/>
                </a:ln>
                <a:solidFill>
                  <a:srgbClr val="0070C0"/>
                </a:solidFill>
                <a:effectLst/>
                <a:uLnTx/>
                <a:uFillTx/>
                <a:latin typeface="Verdana"/>
                <a:ea typeface="+mn-ea"/>
                <a:cs typeface="+mn-cs"/>
              </a:rPr>
              <a:t>multiples of 128 bits</a:t>
            </a:r>
            <a:r>
              <a:rPr kumimoji="0" lang="en-US" sz="1600" b="0" i="0" u="none" strike="noStrike" kern="1200" cap="none" spc="0" normalizeH="0" baseline="0" noProof="0" dirty="0">
                <a:ln>
                  <a:noFill/>
                </a:ln>
                <a:solidFill>
                  <a:srgbClr val="000000"/>
                </a:solidFill>
                <a:effectLst/>
                <a:uLnTx/>
                <a:uFillTx/>
                <a:latin typeface="Verdana"/>
                <a:ea typeface="+mn-ea"/>
                <a:cs typeface="+mn-cs"/>
              </a:rPr>
              <a:t>, up to 16x128-bit.</a:t>
            </a:r>
          </a:p>
          <a:p>
            <a:pPr marL="285750" lvl="0" indent="-285750">
              <a:buFont typeface="Arial" panose="020B0604020202020204" pitchFamily="34" charset="0"/>
              <a:buChar char="•"/>
              <a:defRPr/>
            </a:pPr>
            <a:r>
              <a:rPr lang="en-US" sz="1600" spc="-30" dirty="0">
                <a:solidFill>
                  <a:srgbClr val="000000"/>
                </a:solidFill>
              </a:rPr>
              <a:t>The </a:t>
            </a:r>
            <a:r>
              <a:rPr lang="en-US" sz="1600" spc="-30" dirty="0">
                <a:solidFill>
                  <a:srgbClr val="0070C0"/>
                </a:solidFill>
              </a:rPr>
              <a:t>1. lanes </a:t>
            </a:r>
            <a:r>
              <a:rPr lang="en-US" sz="1600" spc="-30" dirty="0">
                <a:solidFill>
                  <a:srgbClr val="000000"/>
                </a:solidFill>
              </a:rPr>
              <a:t>(first 128 bits) of the SVE Z register set are </a:t>
            </a:r>
            <a:r>
              <a:rPr lang="en-US" sz="1600" spc="-30" dirty="0">
                <a:solidFill>
                  <a:srgbClr val="0070C0"/>
                </a:solidFill>
              </a:rPr>
              <a:t>shared with the 32 128-bit </a:t>
            </a:r>
          </a:p>
          <a:p>
            <a:pPr lvl="0">
              <a:defRPr/>
            </a:pPr>
            <a:r>
              <a:rPr lang="en-US" sz="1600" dirty="0">
                <a:solidFill>
                  <a:srgbClr val="0070C0"/>
                </a:solidFill>
              </a:rPr>
              <a:t>      wide SIMD registers (V0-31) </a:t>
            </a:r>
            <a:r>
              <a:rPr lang="en-US" sz="1600" dirty="0">
                <a:solidFill>
                  <a:srgbClr val="000000"/>
                </a:solidFill>
              </a:rPr>
              <a:t>of the Armv8.0 ISA.</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15" name="TextBox 14"/>
          <p:cNvSpPr txBox="1"/>
          <p:nvPr/>
        </p:nvSpPr>
        <p:spPr>
          <a:xfrm>
            <a:off x="115888" y="6424930"/>
            <a:ext cx="4684354" cy="338554"/>
          </a:xfrm>
          <a:prstGeom prst="rect">
            <a:avLst/>
          </a:prstGeom>
          <a:noFill/>
        </p:spPr>
        <p:txBody>
          <a:bodyPr wrap="square" rtlCol="0">
            <a:spAutoFit/>
          </a:bodyPr>
          <a:lstStyle/>
          <a:p>
            <a:r>
              <a:rPr lang="en-US" sz="1600" baseline="30000" dirty="0"/>
              <a:t>1</a:t>
            </a:r>
            <a:r>
              <a:rPr lang="en-US" sz="1600" dirty="0"/>
              <a:t>: Only data conversions are supported</a:t>
            </a:r>
          </a:p>
        </p:txBody>
      </p:sp>
    </p:spTree>
    <p:extLst>
      <p:ext uri="{BB962C8B-B14F-4D97-AF65-F5344CB8AC3E}">
        <p14:creationId xmlns:p14="http://schemas.microsoft.com/office/powerpoint/2010/main" val="26700039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dirty="0"/>
              <a:t>2.3 The SVE register set-based ISA extensions (7)</a:t>
            </a:r>
          </a:p>
        </p:txBody>
      </p:sp>
      <p:sp>
        <p:nvSpPr>
          <p:cNvPr id="3" name="Szövegdoboz 2"/>
          <p:cNvSpPr txBox="1"/>
          <p:nvPr/>
        </p:nvSpPr>
        <p:spPr>
          <a:xfrm>
            <a:off x="71500" y="452165"/>
            <a:ext cx="903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2D8A"/>
                </a:solidFill>
                <a:effectLst/>
                <a:uLnTx/>
                <a:uFillTx/>
                <a:latin typeface="Verdana"/>
                <a:ea typeface="+mn-ea"/>
                <a:cs typeface="+mn-cs"/>
              </a:rPr>
              <a:t>Key feature of the SVE extension: Vector</a:t>
            </a:r>
            <a:r>
              <a:rPr kumimoji="0" lang="hu-HU" sz="1800" b="0" i="0" u="none" strike="noStrike" kern="1200" cap="none" spc="0" normalizeH="0" baseline="0" noProof="0">
                <a:ln>
                  <a:noFill/>
                </a:ln>
                <a:solidFill>
                  <a:srgbClr val="2D2D8A"/>
                </a:solidFill>
                <a:effectLst/>
                <a:uLnTx/>
                <a:uFillTx/>
                <a:latin typeface="Verdana"/>
                <a:ea typeface="+mn-ea"/>
                <a:cs typeface="+mn-cs"/>
              </a:rPr>
              <a:t> </a:t>
            </a:r>
            <a:r>
              <a:rPr kumimoji="0" lang="hu-HU" sz="1800" b="0" i="0" u="none" strike="noStrike" kern="1200" cap="none" spc="0" normalizeH="0" baseline="0" noProof="0" err="1">
                <a:ln>
                  <a:noFill/>
                </a:ln>
                <a:solidFill>
                  <a:srgbClr val="2D2D8A"/>
                </a:solidFill>
                <a:effectLst/>
                <a:uLnTx/>
                <a:uFillTx/>
                <a:latin typeface="Verdana"/>
                <a:ea typeface="+mn-ea"/>
                <a:cs typeface="+mn-cs"/>
              </a:rPr>
              <a:t>length</a:t>
            </a:r>
            <a:r>
              <a:rPr kumimoji="0" lang="hu-HU" sz="1800" b="0" i="0" u="none" strike="noStrike" kern="1200" cap="none" spc="0" normalizeH="0" baseline="0" noProof="0">
                <a:ln>
                  <a:noFill/>
                </a:ln>
                <a:solidFill>
                  <a:srgbClr val="2D2D8A"/>
                </a:solidFill>
                <a:effectLst/>
                <a:uLnTx/>
                <a:uFillTx/>
                <a:latin typeface="Verdana"/>
                <a:ea typeface="+mn-ea"/>
                <a:cs typeface="+mn-cs"/>
              </a:rPr>
              <a:t> </a:t>
            </a:r>
            <a:r>
              <a:rPr kumimoji="0" lang="hu-HU" sz="1800" b="0" i="0" u="none" strike="noStrike" kern="1200" cap="none" spc="0" normalizeH="0" baseline="0" noProof="0" err="1">
                <a:ln>
                  <a:noFill/>
                </a:ln>
                <a:solidFill>
                  <a:srgbClr val="2D2D8A"/>
                </a:solidFill>
                <a:effectLst/>
                <a:uLnTx/>
                <a:uFillTx/>
                <a:latin typeface="Verdana"/>
                <a:ea typeface="+mn-ea"/>
                <a:cs typeface="+mn-cs"/>
              </a:rPr>
              <a:t>agnostic</a:t>
            </a:r>
            <a:r>
              <a:rPr kumimoji="0" lang="en-US" sz="1800" b="0" i="0" u="none" strike="noStrike" kern="1200" cap="none" spc="0" normalizeH="0" baseline="0" noProof="0">
                <a:ln>
                  <a:noFill/>
                </a:ln>
                <a:solidFill>
                  <a:srgbClr val="2D2D8A"/>
                </a:solidFill>
                <a:effectLst/>
                <a:uLnTx/>
                <a:uFillTx/>
                <a:latin typeface="Verdana"/>
                <a:ea typeface="+mn-ea"/>
                <a:cs typeface="+mn-cs"/>
              </a:rPr>
              <a:t> </a:t>
            </a:r>
            <a:r>
              <a:rPr kumimoji="0" lang="hu-HU" sz="1800" b="0" i="0" u="none" strike="noStrike" kern="1200" cap="none" spc="0" normalizeH="0" baseline="0" noProof="0" err="1">
                <a:ln>
                  <a:noFill/>
                </a:ln>
                <a:solidFill>
                  <a:srgbClr val="2D2D8A"/>
                </a:solidFill>
                <a:effectLst/>
                <a:uLnTx/>
                <a:uFillTx/>
                <a:latin typeface="Verdana"/>
                <a:ea typeface="+mn-ea"/>
                <a:cs typeface="+mn-cs"/>
              </a:rPr>
              <a:t>programming</a:t>
            </a:r>
            <a:endParaRPr kumimoji="0" lang="en-US" sz="1800" b="0" i="0" u="none" strike="noStrike" kern="1200" cap="none" spc="0" normalizeH="0" baseline="0" noProof="0">
              <a:ln>
                <a:noFill/>
              </a:ln>
              <a:solidFill>
                <a:srgbClr val="2D2D8A"/>
              </a:solidFill>
              <a:effectLst/>
              <a:uLnTx/>
              <a:uFillTx/>
              <a:latin typeface="Verdana"/>
              <a:ea typeface="+mn-ea"/>
              <a:cs typeface="+mn-cs"/>
            </a:endParaRPr>
          </a:p>
        </p:txBody>
      </p:sp>
      <p:sp>
        <p:nvSpPr>
          <p:cNvPr id="4" name="Rounded Rectangle 3"/>
          <p:cNvSpPr/>
          <p:nvPr/>
        </p:nvSpPr>
        <p:spPr bwMode="auto">
          <a:xfrm>
            <a:off x="-18510" y="2753924"/>
            <a:ext cx="9175732" cy="972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TextBox 5"/>
          <p:cNvSpPr txBox="1"/>
          <p:nvPr/>
        </p:nvSpPr>
        <p:spPr>
          <a:xfrm>
            <a:off x="269377" y="870220"/>
            <a:ext cx="9024202" cy="278537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Verdana"/>
                <a:ea typeface="+mn-ea"/>
                <a:cs typeface="+mn-cs"/>
              </a:rPr>
              <a:t>As discussed </a:t>
            </a:r>
            <a:r>
              <a:rPr kumimoji="0" lang="en-US" sz="1600" b="0" i="0" u="none" strike="noStrike" kern="1200" cap="none" spc="0" normalizeH="0" baseline="0" noProof="0" dirty="0">
                <a:ln>
                  <a:noFill/>
                </a:ln>
                <a:solidFill>
                  <a:srgbClr val="0070C0"/>
                </a:solidFill>
                <a:effectLst/>
                <a:uLnTx/>
                <a:uFillTx/>
                <a:latin typeface="Verdana"/>
                <a:ea typeface="+mn-ea"/>
                <a:cs typeface="+mn-cs"/>
              </a:rPr>
              <a:t>both for the x86 and Arm ISAs</a:t>
            </a:r>
            <a:r>
              <a:rPr kumimoji="0" lang="en-US" sz="1600" b="0" i="0" u="none" strike="noStrike" kern="1200" cap="none" spc="0" normalizeH="0" baseline="0" noProof="0" dirty="0">
                <a:ln>
                  <a:noFill/>
                </a:ln>
                <a:effectLst/>
                <a:uLnTx/>
                <a:uFillTx/>
                <a:latin typeface="Verdana"/>
                <a:ea typeface="+mn-ea"/>
                <a:cs typeface="+mn-cs"/>
              </a:rPr>
              <a:t>,</a:t>
            </a: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the evolution of instruction sets </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FF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is marked by supporting </a:t>
            </a:r>
            <a:r>
              <a:rPr kumimoji="0" lang="en-US" sz="1600" b="0" i="0" u="none" strike="noStrike" kern="1200" cap="none" spc="0" normalizeH="0" baseline="0" noProof="0" dirty="0">
                <a:ln>
                  <a:noFill/>
                </a:ln>
                <a:solidFill>
                  <a:srgbClr val="FF0000"/>
                </a:solidFill>
                <a:effectLst/>
                <a:uLnTx/>
                <a:uFillTx/>
                <a:latin typeface="Verdana"/>
                <a:ea typeface="+mn-ea"/>
                <a:cs typeface="+mn-cs"/>
              </a:rPr>
              <a:t>continuously wider SIMD execution</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e.g. in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x86 ISA</a:t>
            </a:r>
          </a:p>
          <a:p>
            <a:pPr marR="0" lvl="0" algn="l" defTabSz="914400" rtl="0" eaLnBrk="1" fontAlgn="auto" latinLnBrk="0" hangingPunct="1">
              <a:lnSpc>
                <a:spcPct val="100000"/>
              </a:lnSpc>
              <a:spcBef>
                <a:spcPts val="0"/>
              </a:spcBef>
              <a:spcAft>
                <a:spcPts val="600"/>
              </a:spcAft>
              <a:buClrTx/>
              <a:buSzTx/>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first 64-bit, then 128-, 256- and lastly 512-bit long SIMD execution.</a:t>
            </a:r>
          </a:p>
          <a:p>
            <a:pPr marR="0" lvl="0" algn="l" defTabSz="914400" rtl="0" eaLnBrk="1" fontAlgn="auto" latinLnBrk="0" hangingPunct="1">
              <a:lnSpc>
                <a:spcPct val="100000"/>
              </a:lnSpc>
              <a:spcBef>
                <a:spcPts val="0"/>
              </a:spcBef>
              <a:buClrTx/>
              <a:buSzTx/>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This way of evolution has however, a </a:t>
            </a:r>
            <a:r>
              <a:rPr kumimoji="0" lang="en-US" sz="1600" b="0" i="0" u="none" strike="noStrike" kern="1200" cap="none" spc="0" normalizeH="0" baseline="0" noProof="0" dirty="0">
                <a:ln>
                  <a:noFill/>
                </a:ln>
                <a:solidFill>
                  <a:srgbClr val="FF0000"/>
                </a:solidFill>
                <a:effectLst/>
                <a:uLnTx/>
                <a:uFillTx/>
                <a:latin typeface="Verdana"/>
                <a:ea typeface="+mn-ea"/>
                <a:cs typeface="+mn-cs"/>
              </a:rPr>
              <a:t>drawback in the x86 ISA</a:t>
            </a:r>
            <a:r>
              <a:rPr kumimoji="0" lang="en-US" sz="1600" b="0" i="0" u="none" strike="noStrike" kern="1200" cap="none" spc="0" normalizeH="0" baseline="0" noProof="0" dirty="0">
                <a:ln>
                  <a:noFill/>
                </a:ln>
                <a:solidFill>
                  <a:srgbClr val="0070C0"/>
                </a:solidFill>
                <a:effectLst/>
                <a:uLnTx/>
                <a:uFillTx/>
                <a:latin typeface="Verdana"/>
                <a:ea typeface="+mn-ea"/>
                <a:cs typeface="+mn-cs"/>
              </a:rPr>
              <a:t>, as each SIMD</a:t>
            </a:r>
          </a:p>
          <a:p>
            <a:pPr marR="0" lvl="0" algn="l" defTabSz="914400" rtl="0" eaLnBrk="1" fontAlgn="auto" latinLnBrk="0" hangingPunct="1">
              <a:lnSpc>
                <a:spcPct val="100000"/>
              </a:lnSpc>
              <a:spcBef>
                <a:spcPts val="0"/>
              </a:spcBef>
              <a:buClrTx/>
              <a:buSzTx/>
              <a:tabLst/>
              <a:defRPr/>
            </a:pPr>
            <a:r>
              <a:rPr lang="en-US" sz="1600" dirty="0">
                <a:solidFill>
                  <a:srgbClr val="0070C0"/>
                </a:solidFill>
                <a:latin typeface="Verdana"/>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 extension brought with it a new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subset</a:t>
            </a:r>
            <a:r>
              <a:rPr kumimoji="0" lang="en-US" sz="1600" b="0" i="0" u="none" strike="noStrike" kern="1200" cap="none" spc="0" normalizeH="0" baseline="0" noProof="0" dirty="0">
                <a:ln>
                  <a:noFill/>
                </a:ln>
                <a:solidFill>
                  <a:srgbClr val="0070C0"/>
                </a:solidFill>
                <a:effectLst/>
                <a:uLnTx/>
                <a:uFillTx/>
                <a:latin typeface="Verdana"/>
                <a:ea typeface="+mn-ea"/>
                <a:cs typeface="+mn-cs"/>
              </a:rPr>
              <a:t> of instructions, </a:t>
            </a:r>
            <a:r>
              <a:rPr kumimoji="0" lang="en-US" sz="1600" b="0" i="0" u="none" strike="noStrike" kern="1200" cap="none" spc="0" normalizeH="0" baseline="0" noProof="0" dirty="0">
                <a:ln>
                  <a:noFill/>
                </a:ln>
                <a:solidFill>
                  <a:srgbClr val="000000"/>
                </a:solidFill>
                <a:effectLst/>
                <a:uLnTx/>
                <a:uFillTx/>
                <a:latin typeface="Verdana"/>
                <a:ea typeface="+mn-ea"/>
                <a:cs typeface="+mn-cs"/>
              </a:rPr>
              <a:t>like MMX, SSE, SSE2,</a:t>
            </a:r>
          </a:p>
          <a:p>
            <a:pPr marR="0" lvl="0" algn="l" defTabSz="914400" rtl="0" eaLnBrk="1" fontAlgn="auto" latinLnBrk="0" hangingPunct="1">
              <a:lnSpc>
                <a:spcPct val="100000"/>
              </a:lnSpc>
              <a:spcBef>
                <a:spcPts val="0"/>
              </a:spcBef>
              <a:buClrTx/>
              <a:buSzTx/>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SSE3, AVX, AVX512, so in order</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to utilize the benefits of wider and wider SIMD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execution </a:t>
            </a:r>
            <a:r>
              <a:rPr lang="en-US" sz="1600" dirty="0">
                <a:solidFill>
                  <a:srgbClr val="000000"/>
                </a:solidFill>
                <a:latin typeface="Verdana"/>
              </a:rPr>
              <a:t>resources </a:t>
            </a:r>
            <a:r>
              <a:rPr kumimoji="0" lang="en-US" sz="1600" b="0" i="0" u="none" strike="noStrike" kern="1200" cap="none" spc="0" normalizeH="0" baseline="0" noProof="0" dirty="0">
                <a:ln>
                  <a:noFill/>
                </a:ln>
                <a:solidFill>
                  <a:srgbClr val="0070C0"/>
                </a:solidFill>
                <a:effectLst/>
                <a:uLnTx/>
                <a:uFillTx/>
                <a:latin typeface="Verdana"/>
                <a:ea typeface="+mn-ea"/>
                <a:cs typeface="+mn-cs"/>
              </a:rPr>
              <a:t>software had be rewritten and recompiled</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SVE extension</a:t>
            </a:r>
            <a:r>
              <a:rPr kumimoji="0" lang="en-US" sz="1600" b="0" i="0" u="none" strike="noStrike" kern="1200" cap="none" spc="0" normalizeH="0" baseline="0" noProof="0" dirty="0">
                <a:ln>
                  <a:noFill/>
                </a:ln>
                <a:effectLst/>
                <a:uLnTx/>
                <a:uFillTx/>
                <a:latin typeface="Verdana"/>
                <a:ea typeface="+mn-ea"/>
                <a:cs typeface="+mn-cs"/>
              </a:rPr>
              <a:t> makes programming </a:t>
            </a:r>
            <a:r>
              <a:rPr kumimoji="0" lang="en-US" sz="1600" b="0" i="0" u="none" strike="noStrike" kern="1200" cap="none" spc="-30" normalizeH="0" noProof="0" dirty="0">
                <a:ln>
                  <a:noFill/>
                </a:ln>
                <a:solidFill>
                  <a:srgbClr val="FF0000"/>
                </a:solidFill>
                <a:effectLst/>
                <a:uLnTx/>
                <a:uFillTx/>
                <a:latin typeface="Verdana"/>
                <a:ea typeface="+mn-ea"/>
                <a:cs typeface="+mn-cs"/>
              </a:rPr>
              <a:t>“vector length agnostic</a:t>
            </a:r>
            <a:r>
              <a:rPr kumimoji="0" lang="en-US" sz="1600" b="0" i="0" u="none" strike="noStrike" kern="1200" cap="none" spc="-30" normalizeH="0" noProof="0" dirty="0">
                <a:ln>
                  <a:noFill/>
                </a:ln>
                <a:solidFill>
                  <a:srgbClr val="000000"/>
                </a:solidFill>
                <a:effectLst/>
                <a:uLnTx/>
                <a:uFillTx/>
                <a:latin typeface="Verdana"/>
                <a:ea typeface="+mn-ea"/>
                <a:cs typeface="+mn-cs"/>
              </a:rPr>
              <a:t>” i.e. the</a:t>
            </a:r>
          </a:p>
          <a:p>
            <a:pPr marR="0" lvl="0" algn="l" defTabSz="914400" rtl="0" eaLnBrk="1" fontAlgn="auto" latinLnBrk="0" hangingPunct="1">
              <a:lnSpc>
                <a:spcPct val="100000"/>
              </a:lnSpc>
              <a:spcBef>
                <a:spcPts val="0"/>
              </a:spcBef>
              <a:spcAft>
                <a:spcPts val="0"/>
              </a:spcAft>
              <a:buClrTx/>
              <a:buSzTx/>
              <a:tabLst/>
              <a:defRPr/>
            </a:pPr>
            <a:r>
              <a:rPr lang="en-US" sz="1600" spc="-30" dirty="0">
                <a:solidFill>
                  <a:srgbClr val="000000"/>
                </a:solidFill>
                <a:latin typeface="Verdana"/>
              </a:rPr>
              <a:t>       </a:t>
            </a:r>
            <a:r>
              <a:rPr kumimoji="0" lang="en-US" sz="1600" b="0" i="0" u="none" strike="noStrike" kern="1200" cap="none" spc="-30" normalizeH="0" noProof="0" dirty="0">
                <a:ln>
                  <a:noFill/>
                </a:ln>
                <a:solidFill>
                  <a:srgbClr val="000000"/>
                </a:solidFill>
                <a:effectLst/>
                <a:uLnTx/>
                <a:uFillTx/>
                <a:latin typeface="Verdana"/>
                <a:ea typeface="+mn-ea"/>
                <a:cs typeface="+mn-cs"/>
              </a:rPr>
              <a:t>programmer </a:t>
            </a:r>
            <a:r>
              <a:rPr kumimoji="0" lang="en-US" sz="1600" b="0" i="0" u="none" strike="noStrike" kern="1200" cap="none" spc="-30" normalizeH="0" noProof="0" dirty="0">
                <a:ln>
                  <a:noFill/>
                </a:ln>
                <a:solidFill>
                  <a:srgbClr val="0070C0"/>
                </a:solidFill>
                <a:effectLst/>
                <a:uLnTx/>
                <a:uFillTx/>
                <a:latin typeface="Verdana"/>
                <a:ea typeface="+mn-ea"/>
                <a:cs typeface="+mn-cs"/>
              </a:rPr>
              <a:t>doesn’t not need to </a:t>
            </a:r>
            <a:r>
              <a:rPr kumimoji="0" lang="hu-HU" sz="1600" b="0" i="0" u="none" strike="noStrike" kern="1200" cap="none" spc="-30" normalizeH="0" noProof="0" dirty="0" err="1">
                <a:ln>
                  <a:noFill/>
                </a:ln>
                <a:solidFill>
                  <a:srgbClr val="0070C0"/>
                </a:solidFill>
                <a:effectLst/>
                <a:uLnTx/>
                <a:uFillTx/>
                <a:latin typeface="Verdana"/>
                <a:ea typeface="+mn-ea"/>
                <a:cs typeface="+mn-cs"/>
              </a:rPr>
              <a:t>use</a:t>
            </a:r>
            <a:r>
              <a:rPr kumimoji="0" lang="en-US" sz="1600" b="0" i="0" u="none" strike="noStrike" kern="1200" cap="none" spc="-30" normalizeH="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different</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instruction</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subsets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while</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using</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different</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long</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ISA extensions.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3977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 calcmode="lin" valueType="num">
                                      <p:cBhvr additive="base">
                                        <p:cTn id="4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t>2.3 The SVE register set-based ISA extensions (8)</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259" t="26344" r="9852" b="26439"/>
          <a:stretch/>
        </p:blipFill>
        <p:spPr>
          <a:xfrm>
            <a:off x="147482" y="1253670"/>
            <a:ext cx="8849033" cy="2979175"/>
          </a:xfrm>
          <a:prstGeom prst="rect">
            <a:avLst/>
          </a:prstGeom>
        </p:spPr>
      </p:pic>
      <p:sp>
        <p:nvSpPr>
          <p:cNvPr id="6" name="TextBox 5"/>
          <p:cNvSpPr txBox="1"/>
          <p:nvPr/>
        </p:nvSpPr>
        <p:spPr>
          <a:xfrm>
            <a:off x="147482" y="476250"/>
            <a:ext cx="8681886" cy="4719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Box 6"/>
          <p:cNvSpPr txBox="1"/>
          <p:nvPr/>
        </p:nvSpPr>
        <p:spPr>
          <a:xfrm>
            <a:off x="82550" y="452907"/>
            <a:ext cx="7134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D2D8A"/>
                </a:solidFill>
                <a:effectLst/>
                <a:uLnTx/>
                <a:uFillTx/>
                <a:latin typeface="Verdana"/>
                <a:ea typeface="+mn-ea"/>
                <a:cs typeface="+mn-cs"/>
              </a:rPr>
              <a:t>Interpretation of vector length agnostic programming [</a:t>
            </a:r>
            <a:r>
              <a:rPr kumimoji="0" lang="hu-HU" sz="1800" b="0" i="0" u="none" strike="noStrike" kern="1200" cap="none" spc="0" normalizeH="0" baseline="0" noProof="0">
                <a:ln>
                  <a:noFill/>
                </a:ln>
                <a:solidFill>
                  <a:srgbClr val="2D2D8A"/>
                </a:solidFill>
                <a:effectLst/>
                <a:uLnTx/>
                <a:uFillTx/>
                <a:latin typeface="Verdana"/>
                <a:ea typeface="+mn-ea"/>
                <a:cs typeface="+mn-cs"/>
              </a:rPr>
              <a:t>173</a:t>
            </a:r>
            <a:r>
              <a:rPr kumimoji="0" lang="en-US" sz="1800" b="0" i="0" u="none" strike="noStrike" kern="1200" cap="none" spc="0" normalizeH="0" baseline="0" noProof="0">
                <a:ln>
                  <a:noFill/>
                </a:ln>
                <a:solidFill>
                  <a:srgbClr val="2D2D8A"/>
                </a:solidFill>
                <a:effectLst/>
                <a:uLnTx/>
                <a:uFillTx/>
                <a:latin typeface="Verdana"/>
                <a:ea typeface="+mn-ea"/>
                <a:cs typeface="+mn-cs"/>
              </a:rPr>
              <a:t>]</a:t>
            </a:r>
          </a:p>
        </p:txBody>
      </p:sp>
      <p:sp>
        <p:nvSpPr>
          <p:cNvPr id="4" name="TextBox 3"/>
          <p:cNvSpPr txBox="1"/>
          <p:nvPr/>
        </p:nvSpPr>
        <p:spPr>
          <a:xfrm>
            <a:off x="147482" y="4440024"/>
            <a:ext cx="90632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As the Figure above indicates, the </a:t>
            </a:r>
            <a:r>
              <a:rPr kumimoji="0" lang="en-US" sz="1600" b="0" i="0" u="none" strike="noStrike" kern="1200" cap="none" spc="0" normalizeH="0" baseline="0" noProof="0">
                <a:ln>
                  <a:noFill/>
                </a:ln>
                <a:solidFill>
                  <a:srgbClr val="0070C0"/>
                </a:solidFill>
                <a:effectLst/>
                <a:uLnTx/>
                <a:uFillTx/>
                <a:latin typeface="Verdana"/>
                <a:ea typeface="+mn-ea"/>
                <a:cs typeface="+mn-cs"/>
              </a:rPr>
              <a:t>same binary code </a:t>
            </a:r>
            <a:r>
              <a:rPr kumimoji="0" lang="en-US" sz="1600" b="0" i="0" u="none" strike="noStrike" kern="1200" cap="none" spc="0" normalizeH="0" baseline="0" noProof="0">
                <a:ln>
                  <a:noFill/>
                </a:ln>
                <a:solidFill>
                  <a:srgbClr val="000000"/>
                </a:solidFill>
                <a:effectLst/>
                <a:uLnTx/>
                <a:uFillTx/>
                <a:latin typeface="Verdana"/>
                <a:ea typeface="+mn-ea"/>
                <a:cs typeface="+mn-cs"/>
              </a:rPr>
              <a:t>runs on different wide hardware,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i.e. </a:t>
            </a:r>
            <a:r>
              <a:rPr kumimoji="0" lang="en-US" sz="1600" b="0" i="0" u="none" strike="noStrike" kern="1200" cap="none" spc="0" normalizeH="0" baseline="0" noProof="0">
                <a:ln>
                  <a:noFill/>
                </a:ln>
                <a:solidFill>
                  <a:srgbClr val="0070C0"/>
                </a:solidFill>
                <a:effectLst/>
                <a:uLnTx/>
                <a:uFillTx/>
                <a:latin typeface="Verdana"/>
                <a:ea typeface="+mn-ea"/>
                <a:cs typeface="+mn-cs"/>
              </a:rPr>
              <a:t>different wide SIMD execution units</a:t>
            </a:r>
            <a:r>
              <a:rPr kumimoji="0" lang="en-US" sz="1600" b="0" i="0" u="none" strike="noStrike" kern="1200" cap="none" spc="0" normalizeH="0" baseline="0" noProof="0">
                <a:ln>
                  <a:noFill/>
                </a:ln>
                <a:solidFill>
                  <a:srgbClr val="000000"/>
                </a:solidFill>
                <a:effectLst/>
                <a:uLnTx/>
                <a:uFillTx/>
                <a:latin typeface="Verdana"/>
                <a:ea typeface="+mn-ea"/>
                <a:cs typeface="+mn-cs"/>
              </a:rPr>
              <a:t>. </a:t>
            </a:r>
          </a:p>
        </p:txBody>
      </p:sp>
      <p:sp>
        <p:nvSpPr>
          <p:cNvPr id="5" name="TextBox 4"/>
          <p:cNvSpPr txBox="1"/>
          <p:nvPr/>
        </p:nvSpPr>
        <p:spPr>
          <a:xfrm>
            <a:off x="567560" y="2575036"/>
            <a:ext cx="3318259" cy="292388"/>
          </a:xfrm>
          <a:prstGeom prst="rect">
            <a:avLst/>
          </a:prstGeom>
          <a:noFill/>
        </p:spPr>
        <p:txBody>
          <a:bodyPr wrap="square" rtlCol="0">
            <a:spAutoFit/>
          </a:bodyPr>
          <a:lstStyle/>
          <a:p>
            <a:r>
              <a:rPr lang="en-US" sz="1300" dirty="0">
                <a:solidFill>
                  <a:schemeClr val="bg1"/>
                </a:solidFill>
              </a:rPr>
              <a:t>(implemented by masking)</a:t>
            </a:r>
          </a:p>
        </p:txBody>
      </p:sp>
    </p:spTree>
    <p:extLst>
      <p:ext uri="{BB962C8B-B14F-4D97-AF65-F5344CB8AC3E}">
        <p14:creationId xmlns:p14="http://schemas.microsoft.com/office/powerpoint/2010/main" val="3312449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dirty="0"/>
              <a:t>2.3 The SVE register set-based ISA extensions (9)</a:t>
            </a:r>
          </a:p>
        </p:txBody>
      </p:sp>
      <p:sp>
        <p:nvSpPr>
          <p:cNvPr id="3" name="Szövegdoboz 2"/>
          <p:cNvSpPr txBox="1"/>
          <p:nvPr/>
        </p:nvSpPr>
        <p:spPr>
          <a:xfrm>
            <a:off x="71437" y="446849"/>
            <a:ext cx="760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GB" sz="1800" b="0" i="0" u="none" strike="noStrike" kern="1200" cap="none" spc="0" normalizeH="0" baseline="0" noProof="0" dirty="0">
                <a:ln>
                  <a:noFill/>
                </a:ln>
                <a:solidFill>
                  <a:srgbClr val="2D2D8A"/>
                </a:solidFill>
                <a:effectLst/>
                <a:uLnTx/>
                <a:uFillTx/>
                <a:latin typeface="Verdana"/>
                <a:ea typeface="+mn-ea"/>
                <a:cs typeface="+mn-cs"/>
              </a:rPr>
              <a:t>Benefits of vector</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length</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agnostic</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(VLA)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programming</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4" name="Rounded Rectangle 3"/>
          <p:cNvSpPr/>
          <p:nvPr/>
        </p:nvSpPr>
        <p:spPr bwMode="auto">
          <a:xfrm>
            <a:off x="26495" y="875380"/>
            <a:ext cx="9144000" cy="1512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TextBox 5"/>
          <p:cNvSpPr txBox="1"/>
          <p:nvPr/>
        </p:nvSpPr>
        <p:spPr>
          <a:xfrm>
            <a:off x="341530" y="911093"/>
            <a:ext cx="9191875" cy="140038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rgbClr val="FF0000"/>
                </a:solidFill>
                <a:latin typeface="Verdana"/>
              </a:rPr>
              <a:t>VLA</a:t>
            </a:r>
            <a:r>
              <a:rPr kumimoji="0" lang="en-US" sz="1600" b="0" i="0" u="none" strike="noStrike" kern="1200" cap="none" spc="0" normalizeH="0" baseline="0" noProof="0">
                <a:ln>
                  <a:noFill/>
                </a:ln>
                <a:solidFill>
                  <a:srgbClr val="000000"/>
                </a:solidFill>
                <a:effectLst/>
                <a:uLnTx/>
                <a:uFillTx/>
                <a:latin typeface="Verdana"/>
                <a:ea typeface="+mn-ea"/>
                <a:cs typeface="+mn-cs"/>
              </a:rPr>
              <a:t> </a:t>
            </a:r>
            <a:r>
              <a:rPr kumimoji="0" lang="en-US" sz="1600" b="0" i="0" u="none" strike="noStrike" kern="1200" cap="none" spc="0" normalizeH="0" baseline="0" noProof="0">
                <a:ln>
                  <a:noFill/>
                </a:ln>
                <a:solidFill>
                  <a:srgbClr val="0070C0"/>
                </a:solidFill>
                <a:effectLst/>
                <a:uLnTx/>
                <a:uFillTx/>
                <a:latin typeface="Verdana"/>
                <a:ea typeface="+mn-ea"/>
                <a:cs typeface="+mn-cs"/>
              </a:rPr>
              <a:t>simplifies programming and provides portability for binary code </a:t>
            </a:r>
            <a:r>
              <a:rPr kumimoji="0" lang="en-US" sz="1600" b="0" i="0" u="none" strike="noStrike" kern="1200" cap="none" spc="0" normalizeH="0" baseline="0" noProof="0">
                <a:ln>
                  <a:noFill/>
                </a:ln>
                <a:solidFill>
                  <a:srgbClr val="000000"/>
                </a:solidFill>
                <a:effectLst/>
                <a:uLnTx/>
                <a:uFillTx/>
                <a:latin typeface="Verdana"/>
                <a:ea typeface="+mn-ea"/>
                <a:cs typeface="+mn-cs"/>
              </a:rPr>
              <a:t>between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processors with different wide SIMD execution units, since instruction execution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will automatically be scaled to the width of the available execution resources</a:t>
            </a:r>
            <a:r>
              <a:rPr kumimoji="0" lang="hu-HU" sz="1600" b="0" i="0" u="none" strike="noStrike" kern="1200" cap="none" spc="0" normalizeH="0" baseline="0" noProof="0">
                <a:ln>
                  <a:noFill/>
                </a:ln>
                <a:solidFill>
                  <a:srgbClr val="000000"/>
                </a:solidFill>
                <a:effectLst/>
                <a:uLnTx/>
                <a:uFillTx/>
                <a:latin typeface="Verdana"/>
                <a:ea typeface="+mn-ea"/>
                <a:cs typeface="+mn-cs"/>
              </a:rPr>
              <a:t>.</a:t>
            </a:r>
            <a:endParaRPr kumimoji="0" lang="en-GB" sz="1600" b="0" i="0" u="none" strike="noStrike" kern="1200" cap="none" spc="0" normalizeH="0" baseline="0" noProof="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A further benefit of </a:t>
            </a:r>
            <a:r>
              <a:rPr kumimoji="0" lang="en-US" sz="1600" b="0" i="0" u="none" strike="noStrike" kern="1200" cap="none" spc="0" normalizeH="0" baseline="0" noProof="0">
                <a:ln>
                  <a:noFill/>
                </a:ln>
                <a:solidFill>
                  <a:srgbClr val="000000"/>
                </a:solidFill>
                <a:effectLst/>
                <a:uLnTx/>
                <a:uFillTx/>
                <a:latin typeface="Verdana"/>
                <a:ea typeface="+mn-ea"/>
                <a:cs typeface="+mn-cs"/>
              </a:rPr>
              <a:t>vector</a:t>
            </a:r>
            <a:r>
              <a:rPr kumimoji="0" lang="hu-HU" sz="1600" b="0" i="0" u="none" strike="noStrike" kern="1200" cap="none" spc="0" normalizeH="0" baseline="0" noProof="0">
                <a:ln>
                  <a:noFill/>
                </a:ln>
                <a:solidFill>
                  <a:srgbClr val="000000"/>
                </a:solidFill>
                <a:effectLst/>
                <a:uLnTx/>
                <a:uFillTx/>
                <a:latin typeface="Verdana"/>
                <a:ea typeface="+mn-ea"/>
                <a:cs typeface="+mn-cs"/>
              </a:rPr>
              <a:t> length agnostic programming is that it allows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600" b="0" i="0" u="none" strike="noStrike" kern="1200" cap="none" spc="0" normalizeH="0" baseline="0" noProof="0">
                <a:ln>
                  <a:noFill/>
                </a:ln>
                <a:solidFill>
                  <a:srgbClr val="0070C0"/>
                </a:solidFill>
                <a:effectLst/>
                <a:uLnTx/>
                <a:uFillTx/>
                <a:latin typeface="Verdana"/>
                <a:ea typeface="+mn-ea"/>
                <a:cs typeface="+mn-cs"/>
              </a:rPr>
              <a:t>       auto-vectorization </a:t>
            </a:r>
            <a:r>
              <a:rPr kumimoji="0" lang="hu-HU" sz="1600" b="0" i="0" u="none" strike="noStrike" kern="1200" cap="none" spc="0" normalizeH="0" baseline="0" noProof="0">
                <a:ln>
                  <a:noFill/>
                </a:ln>
                <a:solidFill>
                  <a:srgbClr val="000000"/>
                </a:solidFill>
                <a:effectLst/>
                <a:uLnTx/>
                <a:uFillTx/>
                <a:latin typeface="Verdana"/>
                <a:ea typeface="+mn-ea"/>
                <a:cs typeface="+mn-cs"/>
              </a:rPr>
              <a:t>by </a:t>
            </a:r>
            <a:r>
              <a:rPr kumimoji="0" lang="hu-HU" sz="1600" b="0" i="0" u="none" strike="noStrike" kern="1200" cap="none" spc="0" normalizeH="0" baseline="0" noProof="0" err="1">
                <a:ln>
                  <a:noFill/>
                </a:ln>
                <a:solidFill>
                  <a:srgbClr val="000000"/>
                </a:solidFill>
                <a:effectLst/>
                <a:uLnTx/>
                <a:uFillTx/>
                <a:latin typeface="Verdana"/>
                <a:ea typeface="+mn-ea"/>
                <a:cs typeface="+mn-cs"/>
              </a:rPr>
              <a:t>advanced</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compilers</a:t>
            </a:r>
            <a:r>
              <a:rPr kumimoji="0" lang="en-US" sz="1600" b="0" i="0" u="none" strike="noStrike" kern="1200" cap="none" spc="0" normalizeH="0" baseline="0" noProof="0">
                <a:ln>
                  <a:noFill/>
                </a:ln>
                <a:solidFill>
                  <a:srgbClr val="000000"/>
                </a:solidFill>
                <a:effectLst/>
                <a:uLnTx/>
                <a:uFillTx/>
                <a:latin typeface="Verdana"/>
                <a:ea typeface="+mn-ea"/>
                <a:cs typeface="+mn-cs"/>
              </a:rPr>
              <a:t>.</a:t>
            </a:r>
            <a:endParaRPr kumimoji="0" lang="hu-HU" sz="16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80377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dirty="0"/>
              <a:t>2.3 The SVE register set-based ISA extensions (10)</a:t>
            </a:r>
          </a:p>
        </p:txBody>
      </p:sp>
      <p:sp>
        <p:nvSpPr>
          <p:cNvPr id="3" name="Szövegdoboz 2"/>
          <p:cNvSpPr txBox="1"/>
          <p:nvPr/>
        </p:nvSpPr>
        <p:spPr>
          <a:xfrm>
            <a:off x="71499" y="446849"/>
            <a:ext cx="90725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How ARM implements data vector length agnostic programming? </a:t>
            </a:r>
            <a:r>
              <a:rPr kumimoji="0" lang="hu-HU" sz="1800" b="0" i="0" u="none" strike="noStrike" kern="1200" cap="none" spc="0" normalizeH="0" baseline="0" noProof="0" dirty="0">
                <a:ln>
                  <a:noFill/>
                </a:ln>
                <a:solidFill>
                  <a:srgbClr val="000000"/>
                </a:solidFill>
                <a:effectLst/>
                <a:uLnTx/>
                <a:uFillTx/>
                <a:latin typeface="Verdana"/>
                <a:ea typeface="+mn-ea"/>
                <a:cs typeface="+mn-cs"/>
              </a:rPr>
              <a:t>[136]</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6" name="Kép 5"/>
          <p:cNvPicPr>
            <a:picLocks noChangeAspect="1"/>
          </p:cNvPicPr>
          <p:nvPr/>
        </p:nvPicPr>
        <p:blipFill rotWithShape="1">
          <a:blip r:embed="rId2"/>
          <a:srcRect l="25391" t="32500" r="51723" b="41250"/>
          <a:stretch/>
        </p:blipFill>
        <p:spPr>
          <a:xfrm>
            <a:off x="2951820" y="3852047"/>
            <a:ext cx="3487888" cy="2250250"/>
          </a:xfrm>
          <a:prstGeom prst="rect">
            <a:avLst/>
          </a:prstGeom>
        </p:spPr>
      </p:pic>
      <p:sp>
        <p:nvSpPr>
          <p:cNvPr id="7" name="Szövegdoboz 6"/>
          <p:cNvSpPr txBox="1"/>
          <p:nvPr/>
        </p:nvSpPr>
        <p:spPr>
          <a:xfrm flipH="1">
            <a:off x="3289358" y="3537012"/>
            <a:ext cx="171019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err="1">
                <a:ln>
                  <a:noFill/>
                </a:ln>
                <a:solidFill>
                  <a:srgbClr val="000000"/>
                </a:solidFill>
                <a:effectLst/>
                <a:uLnTx/>
                <a:uFillTx/>
                <a:latin typeface="Verdana"/>
                <a:ea typeface="+mn-ea"/>
                <a:cs typeface="+mn-cs"/>
              </a:rPr>
              <a:t>Up</a:t>
            </a:r>
            <a:r>
              <a:rPr kumimoji="0" lang="hu-HU" sz="1300" b="0" i="0" u="none" strike="noStrike" kern="1200" cap="none" spc="0" normalizeH="0" baseline="0" noProof="0">
                <a:ln>
                  <a:noFill/>
                </a:ln>
                <a:solidFill>
                  <a:srgbClr val="000000"/>
                </a:solidFill>
                <a:effectLst/>
                <a:uLnTx/>
                <a:uFillTx/>
                <a:latin typeface="Verdana"/>
                <a:ea typeface="+mn-ea"/>
                <a:cs typeface="+mn-cs"/>
              </a:rPr>
              <a:t> </a:t>
            </a:r>
            <a:r>
              <a:rPr kumimoji="0" lang="hu-HU" sz="1300" b="0" i="0" u="none" strike="noStrike" kern="1200" cap="none" spc="0" normalizeH="0" baseline="0" noProof="0" err="1">
                <a:ln>
                  <a:noFill/>
                </a:ln>
                <a:solidFill>
                  <a:srgbClr val="000000"/>
                </a:solidFill>
                <a:effectLst/>
                <a:uLnTx/>
                <a:uFillTx/>
                <a:latin typeface="Verdana"/>
                <a:ea typeface="+mn-ea"/>
                <a:cs typeface="+mn-cs"/>
              </a:rPr>
              <a:t>to</a:t>
            </a:r>
            <a:r>
              <a:rPr kumimoji="0" lang="hu-HU" sz="1300" b="0" i="0" u="none" strike="noStrike" kern="1200" cap="none" spc="0" normalizeH="0" baseline="0" noProof="0">
                <a:ln>
                  <a:noFill/>
                </a:ln>
                <a:solidFill>
                  <a:srgbClr val="000000"/>
                </a:solidFill>
                <a:effectLst/>
                <a:uLnTx/>
                <a:uFillTx/>
                <a:latin typeface="Verdana"/>
                <a:ea typeface="+mn-ea"/>
                <a:cs typeface="+mn-cs"/>
              </a:rPr>
              <a:t> 16x16 bit</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Szövegdoboz 8"/>
          <p:cNvSpPr txBox="1"/>
          <p:nvPr/>
        </p:nvSpPr>
        <p:spPr>
          <a:xfrm>
            <a:off x="3401870" y="6057292"/>
            <a:ext cx="29703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err="1">
                <a:ln>
                  <a:noFill/>
                </a:ln>
                <a:solidFill>
                  <a:srgbClr val="000000"/>
                </a:solidFill>
                <a:effectLst/>
                <a:uLnTx/>
                <a:uFillTx/>
                <a:latin typeface="Verdana"/>
                <a:ea typeface="+mn-ea"/>
                <a:cs typeface="+mn-cs"/>
              </a:rPr>
              <a:t>Figure</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Predicate</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registers</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4" name="Rounded Rectangle 3"/>
          <p:cNvSpPr/>
          <p:nvPr/>
        </p:nvSpPr>
        <p:spPr bwMode="auto">
          <a:xfrm>
            <a:off x="-18510" y="872716"/>
            <a:ext cx="9144000" cy="1836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0" name="Szövegdoboz 4"/>
          <p:cNvSpPr txBox="1"/>
          <p:nvPr/>
        </p:nvSpPr>
        <p:spPr>
          <a:xfrm>
            <a:off x="206514" y="908720"/>
            <a:ext cx="9496055" cy="248529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introduced</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FF0000"/>
                </a:solidFill>
                <a:effectLst/>
                <a:uLnTx/>
                <a:uFillTx/>
                <a:latin typeface="Verdana"/>
                <a:ea typeface="+mn-ea"/>
                <a:cs typeface="+mn-cs"/>
              </a:rPr>
              <a:t>SVE</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extension</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utilizes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FF0000"/>
                </a:solidFill>
                <a:effectLst/>
                <a:uLnTx/>
                <a:uFillTx/>
                <a:latin typeface="Verdana"/>
                <a:ea typeface="+mn-ea"/>
                <a:cs typeface="+mn-cs"/>
              </a:rPr>
              <a:t>Predicate</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err="1">
                <a:ln>
                  <a:noFill/>
                </a:ln>
                <a:solidFill>
                  <a:srgbClr val="FF0000"/>
                </a:solidFill>
                <a:effectLst/>
                <a:uLnTx/>
                <a:uFillTx/>
                <a:latin typeface="Verdana"/>
                <a:ea typeface="+mn-ea"/>
                <a:cs typeface="+mn-cs"/>
              </a:rPr>
              <a:t>registers</a:t>
            </a:r>
            <a:r>
              <a:rPr kumimoji="0" lang="en-US" sz="1600" b="0" i="0" u="none" strike="noStrike" kern="1200" cap="none" spc="0" normalizeH="0" baseline="0" noProof="0" dirty="0">
                <a:ln>
                  <a:noFill/>
                </a:ln>
                <a:solidFill>
                  <a:srgbClr val="FF0000"/>
                </a:solidFill>
                <a:effectLst/>
                <a:uLnTx/>
                <a:uFillTx/>
                <a:latin typeface="Verdana"/>
                <a:ea typeface="+mn-ea"/>
                <a:cs typeface="+mn-cs"/>
              </a:rPr>
              <a:t> (P registers)</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as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FF0000"/>
                </a:solidFill>
                <a:effectLst/>
                <a:uLnTx/>
                <a:uFillTx/>
                <a:latin typeface="Verdana"/>
                <a:ea typeface="+mn-ea"/>
                <a:cs typeface="+mn-cs"/>
              </a:rPr>
              <a:t>masks</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600"/>
              </a:spcAft>
              <a:buClrTx/>
              <a:buSzTx/>
              <a:tabLst/>
              <a:defRPr/>
            </a:pPr>
            <a:r>
              <a:rPr lang="en-US" sz="1600" dirty="0">
                <a:solidFill>
                  <a:srgbClr val="FF0000"/>
                </a:solidFill>
                <a:latin typeface="Verdana"/>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to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indicate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which</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active</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elements</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of </a:t>
            </a:r>
            <a:r>
              <a:rPr kumimoji="0" lang="en-US" sz="1600" b="0" i="0" u="none" strike="noStrike" kern="1200" cap="none" spc="0" normalizeH="0" baseline="0" noProof="0" dirty="0">
                <a:ln>
                  <a:noFill/>
                </a:ln>
                <a:solidFill>
                  <a:srgbClr val="000000"/>
                </a:solidFill>
                <a:effectLst/>
                <a:uLnTx/>
                <a:uFillTx/>
                <a:latin typeface="Verdana"/>
                <a:ea typeface="+mn-ea"/>
                <a:cs typeface="+mn-cs"/>
              </a:rPr>
              <a:t>the Z-registers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are</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involved</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in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the</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operation</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285750" indent="-285750">
              <a:spcAft>
                <a:spcPts val="600"/>
              </a:spcAft>
              <a:buFont typeface="Arial" panose="020B0604020202020204" pitchFamily="34" charset="0"/>
              <a:buChar char="•"/>
              <a:defRPr/>
            </a:pPr>
            <a:r>
              <a:rPr lang="en-US" sz="1600" dirty="0"/>
              <a:t>Predicate registers hold </a:t>
            </a:r>
            <a:r>
              <a:rPr lang="en-US" sz="1600" dirty="0">
                <a:solidFill>
                  <a:srgbClr val="0070C0"/>
                </a:solidFill>
              </a:rPr>
              <a:t>one bit for each byte </a:t>
            </a:r>
            <a:r>
              <a:rPr lang="en-US" sz="1600" dirty="0"/>
              <a:t>available in a Z register.</a:t>
            </a:r>
          </a:p>
          <a:p>
            <a:pPr>
              <a:defRPr/>
            </a:pPr>
            <a:r>
              <a:rPr lang="en-US" sz="1600" dirty="0"/>
              <a:t>    For example, an implementation providing 1024-bit Z registers has 128-bit wide</a:t>
            </a:r>
          </a:p>
          <a:p>
            <a:pPr>
              <a:spcAft>
                <a:spcPts val="600"/>
              </a:spcAft>
              <a:defRPr/>
            </a:pPr>
            <a:r>
              <a:rPr lang="en-US" sz="1600" dirty="0"/>
              <a:t>      Predicate registers.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hu-HU" sz="1600" b="0" i="0" u="none" strike="noStrike" kern="1200" cap="none" spc="0" normalizeH="0" baseline="0" noProof="0" dirty="0" err="1">
                <a:ln>
                  <a:noFill/>
                </a:ln>
                <a:solidFill>
                  <a:srgbClr val="000000"/>
                </a:solidFill>
                <a:effectLst/>
                <a:uLnTx/>
                <a:uFillTx/>
                <a:latin typeface="Verdana"/>
                <a:ea typeface="+mn-ea"/>
                <a:cs typeface="+mn-cs"/>
              </a:rPr>
              <a:t>There</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exist</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16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Predicate</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registers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as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seen</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below</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P0-P7 </a:t>
            </a:r>
            <a:r>
              <a:rPr kumimoji="0" lang="en-US" sz="1600" b="0" i="0" u="none" strike="noStrike" kern="1200" cap="none" spc="0" normalizeH="0" baseline="0" noProof="0" dirty="0">
                <a:ln>
                  <a:noFill/>
                </a:ln>
                <a:effectLst/>
                <a:uLnTx/>
                <a:uFillTx/>
                <a:latin typeface="Verdana"/>
                <a:ea typeface="+mn-ea"/>
                <a:cs typeface="+mn-cs"/>
              </a:rPr>
              <a:t>include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predicates for load</a:t>
            </a:r>
            <a:r>
              <a:rPr kumimoji="0" lang="hu-HU" sz="1600" b="0" i="0" u="none" strike="noStrike" kern="1200" cap="none" spc="0" normalizeH="0" baseline="0" noProof="0" dirty="0">
                <a:ln>
                  <a:noFill/>
                </a:ln>
                <a:solidFill>
                  <a:srgbClr val="0070C0"/>
                </a:solidFill>
                <a:effectLst/>
                <a:uLnTx/>
                <a:uFillTx/>
                <a:latin typeface="Verdana"/>
                <a:ea typeface="+mn-ea"/>
                <a:cs typeface="+mn-cs"/>
              </a:rPr>
              <a:t>s</a:t>
            </a:r>
            <a:r>
              <a:rPr kumimoji="0" lang="en-US" sz="1600" b="0" i="0" u="none" strike="noStrike" kern="1200" cap="none" spc="0" normalizeH="0" baseline="0" noProof="0" dirty="0">
                <a:ln>
                  <a:noFill/>
                </a:ln>
                <a:solidFill>
                  <a:srgbClr val="0070C0"/>
                </a:solidFill>
                <a:effectLst/>
                <a:uLnTx/>
                <a:uFillTx/>
                <a:latin typeface="Verdana"/>
                <a:ea typeface="+mn-ea"/>
                <a:cs typeface="+mn-cs"/>
              </a:rPr>
              <a:t>, store</a:t>
            </a:r>
            <a:r>
              <a:rPr kumimoji="0" lang="hu-HU" sz="1600" b="0" i="0" u="none" strike="noStrike" kern="1200" cap="none" spc="0" normalizeH="0" baseline="0" noProof="0" dirty="0">
                <a:ln>
                  <a:noFill/>
                </a:ln>
                <a:solidFill>
                  <a:srgbClr val="0070C0"/>
                </a:solidFill>
                <a:effectLst/>
                <a:uLnTx/>
                <a:uFillTx/>
                <a:latin typeface="Verdana"/>
                <a:ea typeface="+mn-ea"/>
                <a:cs typeface="+mn-cs"/>
              </a:rPr>
              <a:t>s</a:t>
            </a:r>
            <a:r>
              <a:rPr kumimoji="0" lang="en-US" sz="1600" b="0" i="0" u="none" strike="noStrike" kern="1200" cap="none" spc="0" normalizeH="0" baseline="0" noProof="0" dirty="0">
                <a:ln>
                  <a:noFill/>
                </a:ln>
                <a:solidFill>
                  <a:srgbClr val="0070C0"/>
                </a:solidFill>
                <a:effectLst/>
                <a:uLnTx/>
                <a:uFillTx/>
                <a:latin typeface="Verdana"/>
                <a:ea typeface="+mn-ea"/>
                <a:cs typeface="+mn-cs"/>
              </a:rPr>
              <a:t>, and arithmetic</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operations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P8-P15</a:t>
            </a:r>
            <a:r>
              <a:rPr kumimoji="0" lang="en-US" sz="1600" b="0" i="0" u="none" strike="noStrike" kern="1200" cap="none" spc="0" normalizeH="0" baseline="0" noProof="0" dirty="0">
                <a:ln>
                  <a:noFill/>
                </a:ln>
                <a:solidFill>
                  <a:srgbClr val="000000"/>
                </a:solidFill>
                <a:effectLst/>
                <a:uLnTx/>
                <a:uFillTx/>
                <a:latin typeface="Verdana"/>
                <a:ea typeface="+mn-ea"/>
                <a:cs typeface="+mn-cs"/>
              </a:rPr>
              <a:t> are extra </a:t>
            </a:r>
            <a:r>
              <a:rPr kumimoji="0" lang="en-US" sz="1600" b="0" i="0" u="none" strike="noStrike" kern="1200" cap="none" spc="0" normalizeH="0" baseline="0" noProof="0" dirty="0">
                <a:ln>
                  <a:noFill/>
                </a:ln>
                <a:solidFill>
                  <a:srgbClr val="0070C0"/>
                </a:solidFill>
                <a:effectLst/>
                <a:uLnTx/>
                <a:uFillTx/>
                <a:latin typeface="Verdana"/>
                <a:ea typeface="+mn-ea"/>
                <a:cs typeface="+mn-cs"/>
              </a:rPr>
              <a:t>predicates for loop management</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Tree>
    <p:extLst>
      <p:ext uri="{BB962C8B-B14F-4D97-AF65-F5344CB8AC3E}">
        <p14:creationId xmlns:p14="http://schemas.microsoft.com/office/powerpoint/2010/main" val="360260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
                                            <p:txEl>
                                              <p:pRg st="7" end="7"/>
                                            </p:txEl>
                                          </p:spTgt>
                                        </p:tgtEl>
                                        <p:attrNameLst>
                                          <p:attrName>style.visibility</p:attrName>
                                        </p:attrNameLst>
                                      </p:cBhvr>
                                      <p:to>
                                        <p:strVal val="visible"/>
                                      </p:to>
                                    </p:set>
                                    <p:anim calcmode="lin" valueType="num">
                                      <p:cBhvr additive="base">
                                        <p:cTn id="5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1754" y="1313765"/>
            <a:ext cx="8010676" cy="4950550"/>
          </a:xfrm>
          <a:prstGeom prst="rect">
            <a:avLst/>
          </a:prstGeom>
        </p:spPr>
      </p:pic>
      <p:sp>
        <p:nvSpPr>
          <p:cNvPr id="9" name="TextBox 8"/>
          <p:cNvSpPr txBox="1"/>
          <p:nvPr/>
        </p:nvSpPr>
        <p:spPr>
          <a:xfrm>
            <a:off x="6192180" y="5814265"/>
            <a:ext cx="255711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ADB: AMBA Domain Bridge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a:ln>
                  <a:noFill/>
                </a:ln>
                <a:solidFill>
                  <a:srgbClr val="000000"/>
                </a:solidFill>
                <a:effectLst/>
                <a:uLnTx/>
                <a:uFillTx/>
                <a:latin typeface="Verdana"/>
                <a:ea typeface="+mn-ea"/>
                <a:cs typeface="+mn-cs"/>
              </a:rPr>
              <a:t>          (to implement DVFS)</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0" name="TextBox 9"/>
          <p:cNvSpPr txBox="1"/>
          <p:nvPr/>
        </p:nvSpPr>
        <p:spPr>
          <a:xfrm>
            <a:off x="70283" y="440668"/>
            <a:ext cx="8444876" cy="6848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20" normalizeH="0" baseline="0" noProof="0">
                <a:ln>
                  <a:noFill/>
                </a:ln>
                <a:solidFill>
                  <a:srgbClr val="2D2D8A"/>
                </a:solidFill>
                <a:effectLst/>
                <a:uLnTx/>
                <a:uFillTx/>
                <a:latin typeface="Verdana"/>
                <a:ea typeface="+mn-ea"/>
                <a:cs typeface="+mn-cs"/>
              </a:rPr>
              <a:t>Example 2: Armv8.0-based </a:t>
            </a:r>
            <a:r>
              <a:rPr kumimoji="0" lang="en-US" sz="1800" b="0" i="0" u="none" strike="noStrike" kern="1200" cap="none" spc="-20" normalizeH="0" baseline="0" noProof="0" err="1">
                <a:ln>
                  <a:noFill/>
                </a:ln>
                <a:solidFill>
                  <a:srgbClr val="2D2D8A"/>
                </a:solidFill>
                <a:effectLst/>
                <a:uLnTx/>
                <a:uFillTx/>
                <a:latin typeface="Verdana"/>
                <a:ea typeface="+mn-ea"/>
                <a:cs typeface="+mn-cs"/>
              </a:rPr>
              <a:t>SoC</a:t>
            </a:r>
            <a:r>
              <a:rPr kumimoji="0" lang="en-US" sz="1800" b="0" i="0" u="none" strike="noStrike" kern="1200" cap="none" spc="-20" normalizeH="0" baseline="0" noProof="0">
                <a:ln>
                  <a:noFill/>
                </a:ln>
                <a:solidFill>
                  <a:srgbClr val="2D2D8A"/>
                </a:solidFill>
                <a:effectLst/>
                <a:uLnTx/>
                <a:uFillTx/>
                <a:latin typeface="Verdana"/>
                <a:ea typeface="+mn-ea"/>
                <a:cs typeface="+mn-cs"/>
              </a:rPr>
              <a:t> design</a:t>
            </a:r>
            <a:r>
              <a:rPr kumimoji="0" lang="en-US" sz="1800" b="0" i="0" u="none" strike="noStrike" kern="1200" cap="none" spc="-20" normalizeH="0" noProof="0">
                <a:ln>
                  <a:noFill/>
                </a:ln>
                <a:solidFill>
                  <a:srgbClr val="2D2D8A"/>
                </a:solidFill>
                <a:effectLst/>
                <a:uLnTx/>
                <a:uFillTx/>
                <a:latin typeface="Verdana"/>
                <a:ea typeface="+mn-ea"/>
                <a:cs typeface="+mn-cs"/>
              </a:rPr>
              <a:t> with </a:t>
            </a:r>
            <a:r>
              <a:rPr kumimoji="0" lang="hu-HU" sz="1800" b="0" i="0" u="none" strike="noStrike" kern="1200" cap="none" spc="-20" normalizeH="0" baseline="0" noProof="0">
                <a:ln>
                  <a:noFill/>
                </a:ln>
                <a:solidFill>
                  <a:srgbClr val="2D2D8A"/>
                </a:solidFill>
                <a:effectLst/>
                <a:uLnTx/>
                <a:uFillTx/>
                <a:latin typeface="Verdana"/>
                <a:ea typeface="+mn-ea"/>
                <a:cs typeface="+mn-cs"/>
              </a:rPr>
              <a:t>Cortex-A57/A53 </a:t>
            </a:r>
            <a:r>
              <a:rPr kumimoji="0" lang="en-GB" sz="1800" b="0" i="0" u="none" strike="noStrike" kern="1200" cap="none" spc="-20" normalizeH="0" baseline="0" noProof="0">
                <a:ln>
                  <a:noFill/>
                </a:ln>
                <a:solidFill>
                  <a:srgbClr val="2D2D8A"/>
                </a:solidFill>
                <a:effectLst/>
                <a:uLnTx/>
                <a:uFillTx/>
                <a:latin typeface="Verdana"/>
                <a:ea typeface="+mn-ea"/>
                <a:cs typeface="+mn-cs"/>
              </a:rPr>
              <a:t>CPUs and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GB" spc="-20">
                <a:solidFill>
                  <a:srgbClr val="2D2D8A"/>
                </a:solidFill>
                <a:latin typeface="Verdana"/>
              </a:rPr>
              <a:t>   </a:t>
            </a:r>
            <a:r>
              <a:rPr kumimoji="0" lang="en-US" sz="1800" b="0" i="0" u="none" strike="noStrike" kern="1200" cap="none" spc="-20" normalizeH="0" baseline="0" noProof="0">
                <a:ln>
                  <a:noFill/>
                </a:ln>
                <a:solidFill>
                  <a:srgbClr val="2D2D8A"/>
                </a:solidFill>
                <a:effectLst/>
                <a:uLnTx/>
                <a:uFillTx/>
                <a:latin typeface="Verdana"/>
                <a:ea typeface="+mn-ea"/>
                <a:cs typeface="+mn-cs"/>
              </a:rPr>
              <a:t>CCI-400 interconnect (2012)</a:t>
            </a:r>
            <a:r>
              <a:rPr kumimoji="0" lang="en-US" sz="1800" b="0" i="0" u="none" strike="noStrike" kern="1200" cap="none" spc="-20" normalizeH="0" noProof="0">
                <a:ln>
                  <a:noFill/>
                </a:ln>
                <a:solidFill>
                  <a:srgbClr val="2D2D8A"/>
                </a:solidFill>
                <a:effectLst/>
                <a:uLnTx/>
                <a:uFillTx/>
                <a:latin typeface="Verdana"/>
                <a:ea typeface="+mn-ea"/>
                <a:cs typeface="+mn-cs"/>
              </a:rPr>
              <a:t> </a:t>
            </a:r>
            <a:r>
              <a:rPr kumimoji="0" lang="en-US" sz="1800" b="0" i="0" u="none" strike="noStrike" kern="1200" cap="none" spc="-20" normalizeH="0" baseline="0" noProof="0">
                <a:ln>
                  <a:noFill/>
                </a:ln>
                <a:effectLst/>
                <a:uLnTx/>
                <a:uFillTx/>
                <a:latin typeface="Verdana"/>
                <a:ea typeface="+mn-ea"/>
                <a:cs typeface="+mn-cs"/>
              </a:rPr>
              <a:t>[</a:t>
            </a:r>
            <a:r>
              <a:rPr kumimoji="0" lang="hu-HU" sz="1800" b="0" i="0" u="none" strike="noStrike" kern="1200" cap="none" spc="-20" normalizeH="0" baseline="0" noProof="0">
                <a:ln>
                  <a:noFill/>
                </a:ln>
                <a:effectLst/>
                <a:uLnTx/>
                <a:uFillTx/>
                <a:latin typeface="Verdana"/>
                <a:ea typeface="+mn-ea"/>
                <a:cs typeface="+mn-cs"/>
              </a:rPr>
              <a:t>134</a:t>
            </a:r>
            <a:r>
              <a:rPr kumimoji="0" lang="en-US" sz="1800" b="0" i="0" u="none" strike="noStrike" kern="1200" cap="none" spc="-20" normalizeH="0" baseline="0" noProof="0">
                <a:ln>
                  <a:noFill/>
                </a:ln>
                <a:effectLst/>
                <a:uLnTx/>
                <a:uFillTx/>
                <a:latin typeface="Verdana"/>
                <a:ea typeface="+mn-ea"/>
                <a:cs typeface="+mn-cs"/>
              </a:rPr>
              <a:t>]</a:t>
            </a:r>
            <a:r>
              <a:rPr lang="en-US" spc="-20">
                <a:latin typeface="Verdana"/>
              </a:rPr>
              <a:t>  </a:t>
            </a:r>
            <a:endParaRPr kumimoji="0" lang="en-US" sz="1600" b="0" i="0" u="none" strike="noStrike" kern="1200" cap="none" spc="-20" normalizeH="0" baseline="0" noProof="0">
              <a:ln>
                <a:noFill/>
              </a:ln>
              <a:solidFill>
                <a:schemeClr val="accent6"/>
              </a:solidFill>
              <a:effectLst/>
              <a:uLnTx/>
              <a:uFillTx/>
              <a:latin typeface="Verdana"/>
            </a:endParaRPr>
          </a:p>
        </p:txBody>
      </p:sp>
      <p:sp>
        <p:nvSpPr>
          <p:cNvPr id="11" name="TextBox 10"/>
          <p:cNvSpPr txBox="1"/>
          <p:nvPr/>
        </p:nvSpPr>
        <p:spPr>
          <a:xfrm>
            <a:off x="250825" y="6402715"/>
            <a:ext cx="5004319" cy="307777"/>
          </a:xfrm>
          <a:prstGeom prst="rect">
            <a:avLst/>
          </a:prstGeom>
          <a:noFill/>
        </p:spPr>
        <p:txBody>
          <a:bodyPr wrap="none" rtlCol="0">
            <a:spAutoFit/>
          </a:bodyPr>
          <a:lstStyle/>
          <a:p>
            <a:r>
              <a:rPr lang="en-GB" sz="1400"/>
              <a:t>Published by ARM and used in LG's Odin/</a:t>
            </a:r>
            <a:r>
              <a:rPr lang="en-GB" sz="1400" err="1"/>
              <a:t>Nuclun</a:t>
            </a:r>
            <a:r>
              <a:rPr lang="en-GB" sz="1400"/>
              <a:t> </a:t>
            </a:r>
            <a:r>
              <a:rPr lang="en-GB" sz="1400" err="1"/>
              <a:t>SoC.</a:t>
            </a:r>
            <a:endParaRPr lang="en-GB" sz="1400"/>
          </a:p>
        </p:txBody>
      </p:sp>
      <p:sp>
        <p:nvSpPr>
          <p:cNvPr id="13"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a:solidFill>
                  <a:srgbClr val="FFFFFF"/>
                </a:solidFill>
              </a:rPr>
              <a:t>1. Introduction to </a:t>
            </a:r>
            <a:r>
              <a:rPr lang="en-US" sz="1700">
                <a:solidFill>
                  <a:srgbClr val="FFFFFF"/>
                </a:solidFill>
              </a:rPr>
              <a:t>ARM </a:t>
            </a:r>
            <a:r>
              <a:rPr lang="hu-HU" sz="1700">
                <a:solidFill>
                  <a:srgbClr val="FFFFFF"/>
                </a:solidFill>
              </a:rPr>
              <a:t>(3)</a:t>
            </a:r>
            <a:endParaRPr lang="en-US" sz="1700">
              <a:solidFill>
                <a:srgbClr val="FFFFFF"/>
              </a:solidFill>
            </a:endParaRPr>
          </a:p>
        </p:txBody>
      </p:sp>
    </p:spTree>
    <p:extLst>
      <p:ext uri="{BB962C8B-B14F-4D97-AF65-F5344CB8AC3E}">
        <p14:creationId xmlns:p14="http://schemas.microsoft.com/office/powerpoint/2010/main" val="22682055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dirty="0"/>
              <a:t>2.3 The SVE register set-based ISA extensions (11)</a:t>
            </a:r>
          </a:p>
        </p:txBody>
      </p:sp>
      <p:sp>
        <p:nvSpPr>
          <p:cNvPr id="5" name="Rounded Rectangle 4"/>
          <p:cNvSpPr/>
          <p:nvPr/>
        </p:nvSpPr>
        <p:spPr bwMode="auto">
          <a:xfrm flipV="1">
            <a:off x="7245" y="853690"/>
            <a:ext cx="9136755" cy="2016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 name="Szövegdoboz 2"/>
          <p:cNvSpPr txBox="1"/>
          <p:nvPr/>
        </p:nvSpPr>
        <p:spPr>
          <a:xfrm>
            <a:off x="71438" y="904855"/>
            <a:ext cx="9469114" cy="236988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Predicate registers </a:t>
            </a:r>
            <a:r>
              <a:rPr kumimoji="0" lang="en-US" sz="1600" b="0" i="0" u="none" strike="noStrike" kern="1200" cap="none" spc="0" normalizeH="0" baseline="0" noProof="0" dirty="0">
                <a:ln>
                  <a:noFill/>
                </a:ln>
                <a:solidFill>
                  <a:srgbClr val="000000"/>
                </a:solidFill>
                <a:effectLst/>
                <a:uLnTx/>
                <a:uFillTx/>
                <a:latin typeface="Verdana"/>
                <a:ea typeface="+mn-ea"/>
                <a:cs typeface="+mn-cs"/>
              </a:rPr>
              <a:t>are used as </a:t>
            </a:r>
            <a:r>
              <a:rPr kumimoji="0" lang="en-US" sz="1600" b="0" i="0" u="none" strike="noStrike" kern="1200" cap="none" spc="0" normalizeH="0" baseline="0" noProof="0" dirty="0">
                <a:ln>
                  <a:noFill/>
                </a:ln>
                <a:solidFill>
                  <a:srgbClr val="FF0000"/>
                </a:solidFill>
                <a:effectLst/>
                <a:uLnTx/>
                <a:uFillTx/>
                <a:latin typeface="Verdana"/>
                <a:ea typeface="+mn-ea"/>
                <a:cs typeface="+mn-cs"/>
              </a:rPr>
              <a:t>masks for particular data word formats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(e.g. 4x32-bit long data elements, or 8x16-bit data elements).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While writing programs, beyond the operation code, source and destination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20" normalizeH="0" noProof="0" dirty="0">
                <a:ln>
                  <a:noFill/>
                </a:ln>
                <a:solidFill>
                  <a:srgbClr val="000000"/>
                </a:solidFill>
                <a:effectLst/>
                <a:uLnTx/>
                <a:uFillTx/>
                <a:latin typeface="Verdana"/>
                <a:ea typeface="+mn-ea"/>
                <a:cs typeface="+mn-cs"/>
              </a:rPr>
              <a:t>      registers </a:t>
            </a:r>
            <a:r>
              <a:rPr kumimoji="0" lang="en-US" sz="1600" b="0" i="0" u="none" strike="noStrike" kern="1200" cap="none" spc="-20" normalizeH="0" noProof="0" dirty="0">
                <a:ln>
                  <a:noFill/>
                </a:ln>
                <a:solidFill>
                  <a:srgbClr val="0070C0"/>
                </a:solidFill>
                <a:effectLst/>
                <a:uLnTx/>
                <a:uFillTx/>
                <a:latin typeface="Verdana"/>
                <a:ea typeface="+mn-ea"/>
                <a:cs typeface="+mn-cs"/>
              </a:rPr>
              <a:t>also a Predicate register has to be specified (that had been previously set)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0070C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to identify which data elements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shou</a:t>
            </a:r>
            <a:r>
              <a:rPr kumimoji="0" lang="hu-HU" sz="1600" b="0" i="0" u="none" strike="noStrike" kern="1200" cap="none" spc="0" normalizeH="0" baseline="0" noProof="0" dirty="0">
                <a:ln>
                  <a:noFill/>
                </a:ln>
                <a:solidFill>
                  <a:srgbClr val="000000"/>
                </a:solidFill>
                <a:effectLst/>
                <a:uLnTx/>
                <a:uFillTx/>
                <a:latin typeface="Verdana"/>
                <a:ea typeface="+mn-ea"/>
                <a:cs typeface="+mn-cs"/>
              </a:rPr>
              <a:t>l</a:t>
            </a:r>
            <a:r>
              <a:rPr kumimoji="0" lang="en-US" sz="1600" b="0" i="0" u="none" strike="noStrike" kern="1200" cap="none" spc="0" normalizeH="0" baseline="0" noProof="0" dirty="0">
                <a:ln>
                  <a:noFill/>
                </a:ln>
                <a:solidFill>
                  <a:srgbClr val="000000"/>
                </a:solidFill>
                <a:effectLst/>
                <a:uLnTx/>
                <a:uFillTx/>
                <a:latin typeface="Verdana"/>
                <a:ea typeface="+mn-ea"/>
                <a:cs typeface="+mn-cs"/>
              </a:rPr>
              <a:t>d be used in the referenced SVE registers.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 „1”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value</a:t>
            </a:r>
            <a:r>
              <a:rPr kumimoji="0" lang="en-US" sz="1600" b="0" i="0" u="none" strike="noStrike" kern="1200" cap="none" spc="0" normalizeH="0" baseline="0" noProof="0" dirty="0">
                <a:ln>
                  <a:noFill/>
                </a:ln>
                <a:solidFill>
                  <a:srgbClr val="000000"/>
                </a:solidFill>
                <a:effectLst/>
                <a:uLnTx/>
                <a:uFillTx/>
                <a:latin typeface="Verdana"/>
                <a:ea typeface="+mn-ea"/>
                <a:cs typeface="+mn-cs"/>
              </a:rPr>
              <a:t> of the Predicate register will activate the associated byte, a „0”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value</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will</a:t>
            </a:r>
            <a:r>
              <a:rPr kumimoji="0" lang="en-US" sz="1600" b="0" i="0" u="none" strike="noStrike" kern="1200" cap="none" spc="0" normalizeH="0" baseline="0" noProof="0" dirty="0">
                <a:ln>
                  <a:noFill/>
                </a:ln>
                <a:solidFill>
                  <a:srgbClr val="000000"/>
                </a:solidFill>
                <a:effectLst/>
                <a:uLnTx/>
                <a:uFillTx/>
                <a:latin typeface="Verdana"/>
                <a:ea typeface="+mn-ea"/>
                <a:cs typeface="+mn-cs"/>
              </a:rPr>
              <a:t> neglect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The next example demonstrates this.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71438" y="445251"/>
            <a:ext cx="8125508" cy="369332"/>
          </a:xfrm>
          <a:prstGeom prst="rect">
            <a:avLst/>
          </a:prstGeom>
          <a:noFill/>
        </p:spPr>
        <p:txBody>
          <a:bodyPr wrap="square" rtlCol="0">
            <a:spAutoFit/>
          </a:bodyPr>
          <a:lstStyle/>
          <a:p>
            <a:pPr lvl="0">
              <a:spcAft>
                <a:spcPts val="1200"/>
              </a:spcAft>
              <a:defRPr/>
            </a:pPr>
            <a:r>
              <a:rPr lang="hu-HU" dirty="0" err="1">
                <a:solidFill>
                  <a:srgbClr val="2D2D8A"/>
                </a:solidFill>
              </a:rPr>
              <a:t>Specifying</a:t>
            </a:r>
            <a:r>
              <a:rPr lang="hu-HU" dirty="0">
                <a:solidFill>
                  <a:srgbClr val="2D2D8A"/>
                </a:solidFill>
              </a:rPr>
              <a:t> </a:t>
            </a:r>
            <a:r>
              <a:rPr lang="hu-HU" dirty="0" err="1">
                <a:solidFill>
                  <a:srgbClr val="2D2D8A"/>
                </a:solidFill>
              </a:rPr>
              <a:t>the</a:t>
            </a:r>
            <a:r>
              <a:rPr lang="hu-HU" dirty="0">
                <a:solidFill>
                  <a:srgbClr val="2D2D8A"/>
                </a:solidFill>
              </a:rPr>
              <a:t> </a:t>
            </a:r>
            <a:r>
              <a:rPr lang="hu-HU" dirty="0" err="1">
                <a:solidFill>
                  <a:srgbClr val="2D2D8A"/>
                </a:solidFill>
              </a:rPr>
              <a:t>length</a:t>
            </a:r>
            <a:r>
              <a:rPr lang="hu-HU" dirty="0">
                <a:solidFill>
                  <a:srgbClr val="2D2D8A"/>
                </a:solidFill>
              </a:rPr>
              <a:t> of </a:t>
            </a:r>
            <a:r>
              <a:rPr lang="hu-HU" dirty="0" err="1">
                <a:solidFill>
                  <a:srgbClr val="2D2D8A"/>
                </a:solidFill>
              </a:rPr>
              <a:t>the</a:t>
            </a:r>
            <a:r>
              <a:rPr lang="hu-HU" dirty="0">
                <a:solidFill>
                  <a:srgbClr val="2D2D8A"/>
                </a:solidFill>
              </a:rPr>
              <a:t> </a:t>
            </a:r>
            <a:r>
              <a:rPr lang="en-US" dirty="0">
                <a:solidFill>
                  <a:srgbClr val="2D2D8A"/>
                </a:solidFill>
              </a:rPr>
              <a:t>vectors (</a:t>
            </a:r>
            <a:r>
              <a:rPr lang="hu-HU" dirty="0" err="1">
                <a:solidFill>
                  <a:srgbClr val="2D2D8A"/>
                </a:solidFill>
              </a:rPr>
              <a:t>data</a:t>
            </a:r>
            <a:r>
              <a:rPr lang="hu-HU" dirty="0">
                <a:solidFill>
                  <a:srgbClr val="2D2D8A"/>
                </a:solidFill>
              </a:rPr>
              <a:t> </a:t>
            </a:r>
            <a:r>
              <a:rPr lang="hu-HU" dirty="0" err="1">
                <a:solidFill>
                  <a:srgbClr val="2D2D8A"/>
                </a:solidFill>
              </a:rPr>
              <a:t>words</a:t>
            </a:r>
            <a:r>
              <a:rPr lang="en-US" dirty="0">
                <a:solidFill>
                  <a:srgbClr val="2D2D8A"/>
                </a:solidFill>
              </a:rPr>
              <a:t>)</a:t>
            </a:r>
            <a:r>
              <a:rPr lang="hu-HU" dirty="0">
                <a:solidFill>
                  <a:srgbClr val="2D2D8A"/>
                </a:solidFill>
              </a:rPr>
              <a:t> in </a:t>
            </a:r>
            <a:r>
              <a:rPr lang="hu-HU" dirty="0" err="1">
                <a:solidFill>
                  <a:srgbClr val="2D2D8A"/>
                </a:solidFill>
              </a:rPr>
              <a:t>the</a:t>
            </a:r>
            <a:r>
              <a:rPr lang="hu-HU" dirty="0">
                <a:solidFill>
                  <a:srgbClr val="2D2D8A"/>
                </a:solidFill>
              </a:rPr>
              <a:t> </a:t>
            </a:r>
            <a:r>
              <a:rPr lang="hu-HU" dirty="0" err="1">
                <a:solidFill>
                  <a:srgbClr val="2D2D8A"/>
                </a:solidFill>
              </a:rPr>
              <a:t>instructions</a:t>
            </a:r>
            <a:endParaRPr lang="hu-HU" dirty="0">
              <a:solidFill>
                <a:srgbClr val="2D2D8A"/>
              </a:solidFill>
            </a:endParaRPr>
          </a:p>
        </p:txBody>
      </p:sp>
    </p:spTree>
    <p:extLst>
      <p:ext uri="{BB962C8B-B14F-4D97-AF65-F5344CB8AC3E}">
        <p14:creationId xmlns:p14="http://schemas.microsoft.com/office/powerpoint/2010/main" val="126725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dirty="0"/>
              <a:t>2.3 The SVE register set-based ISA extensions (12)</a:t>
            </a:r>
          </a:p>
        </p:txBody>
      </p:sp>
      <p:sp>
        <p:nvSpPr>
          <p:cNvPr id="4" name="Szövegdoboz 3"/>
          <p:cNvSpPr txBox="1"/>
          <p:nvPr/>
        </p:nvSpPr>
        <p:spPr>
          <a:xfrm>
            <a:off x="71438" y="446849"/>
            <a:ext cx="8866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err="1">
                <a:ln>
                  <a:noFill/>
                </a:ln>
                <a:solidFill>
                  <a:srgbClr val="2D2D8A"/>
                </a:solidFill>
                <a:effectLst/>
                <a:uLnTx/>
                <a:uFillTx/>
                <a:latin typeface="Verdana"/>
                <a:ea typeface="+mn-ea"/>
                <a:cs typeface="+mn-cs"/>
              </a:rPr>
              <a:t>Example</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Masking</a:t>
            </a:r>
            <a:r>
              <a:rPr kumimoji="0" lang="hu-HU" sz="1800" b="0" i="0" u="none" strike="noStrike" kern="1200" cap="none" spc="0" normalizeH="0" baseline="0" noProof="0" dirty="0">
                <a:ln>
                  <a:noFill/>
                </a:ln>
                <a:solidFill>
                  <a:srgbClr val="2D2D8A"/>
                </a:solidFill>
                <a:effectLst/>
                <a:uLnTx/>
                <a:uFillTx/>
                <a:latin typeface="Verdana"/>
                <a:ea typeface="+mn-ea"/>
                <a:cs typeface="+mn-cs"/>
              </a:rPr>
              <a:t> out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active</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data</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elements</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from</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the</a:t>
            </a:r>
            <a:r>
              <a:rPr kumimoji="0" lang="hu-HU" sz="1800" b="0" i="0" u="none" strike="noStrike" kern="1200" cap="none" spc="0" normalizeH="0" baseline="0" noProof="0" dirty="0">
                <a:ln>
                  <a:noFill/>
                </a:ln>
                <a:solidFill>
                  <a:srgbClr val="2D2D8A"/>
                </a:solidFill>
                <a:effectLst/>
                <a:uLnTx/>
                <a:uFillTx/>
                <a:latin typeface="Verdana"/>
                <a:ea typeface="+mn-ea"/>
                <a:cs typeface="+mn-cs"/>
              </a:rPr>
              <a:t> SVE-</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registers</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by</a:t>
            </a:r>
            <a:endParaRPr kumimoji="0" lang="hu-HU" sz="1800" b="0" i="0" u="none" strike="noStrike" kern="1200" cap="none" spc="0" normalizeH="0" baseline="0" noProof="0" dirty="0">
              <a:ln>
                <a:noFill/>
              </a:ln>
              <a:solidFill>
                <a:srgbClr val="2D2D8A"/>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using</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predicates</a:t>
            </a:r>
            <a:r>
              <a:rPr kumimoji="0" lang="en-GB" sz="1800" b="0" i="0" u="none" strike="noStrike" kern="1200" cap="none" spc="0" normalizeH="0" baseline="0" noProof="0" dirty="0">
                <a:ln>
                  <a:noFill/>
                </a:ln>
                <a:solidFill>
                  <a:srgbClr val="2D2D8A"/>
                </a:solidFill>
                <a:effectLst/>
                <a:uLnTx/>
                <a:uFillTx/>
                <a:latin typeface="Verdana"/>
                <a:ea typeface="+mn-ea"/>
                <a:cs typeface="+mn-cs"/>
              </a:rPr>
              <a:t> while performing the zo &lt; z1 + z0 operation</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a:ln>
                  <a:noFill/>
                </a:ln>
                <a:solidFill>
                  <a:srgbClr val="000000"/>
                </a:solidFill>
                <a:effectLst/>
                <a:uLnTx/>
                <a:uFillTx/>
                <a:latin typeface="Verdana"/>
                <a:ea typeface="+mn-ea"/>
                <a:cs typeface="+mn-cs"/>
              </a:rPr>
              <a:t>[136]</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Szövegdoboz 5"/>
          <p:cNvSpPr txBox="1"/>
          <p:nvPr/>
        </p:nvSpPr>
        <p:spPr>
          <a:xfrm>
            <a:off x="386535" y="4689141"/>
            <a:ext cx="8820980"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a:t>
            </a:r>
            <a:r>
              <a:rPr kumimoji="0" lang="en-US" sz="1600" b="0" i="0" u="none" strike="noStrike" kern="1200" cap="none" spc="0" normalizeH="0" baseline="0" noProof="0">
                <a:ln>
                  <a:noFill/>
                </a:ln>
                <a:solidFill>
                  <a:srgbClr val="0070C0"/>
                </a:solidFill>
                <a:effectLst/>
                <a:uLnTx/>
                <a:uFillTx/>
                <a:latin typeface="Verdana"/>
                <a:ea typeface="+mn-ea"/>
                <a:cs typeface="+mn-cs"/>
              </a:rPr>
              <a:t>active data elements </a:t>
            </a:r>
            <a:r>
              <a:rPr kumimoji="0" lang="en-US" sz="1600" b="0" i="0" u="none" strike="noStrike" kern="1200" cap="none" spc="0" normalizeH="0" baseline="0" noProof="0">
                <a:ln>
                  <a:noFill/>
                </a:ln>
                <a:solidFill>
                  <a:srgbClr val="000000"/>
                </a:solidFill>
                <a:effectLst/>
                <a:uLnTx/>
                <a:uFillTx/>
                <a:latin typeface="Verdana"/>
                <a:ea typeface="+mn-ea"/>
                <a:cs typeface="+mn-cs"/>
              </a:rPr>
              <a:t>of the source registers Z0 and Z1</a:t>
            </a:r>
            <a:r>
              <a:rPr kumimoji="0" lang="en-US" sz="1600" b="0" i="0" u="none" strike="noStrike" kern="1200" cap="none" spc="0" normalizeH="0" baseline="0" noProof="0">
                <a:ln>
                  <a:noFill/>
                </a:ln>
                <a:solidFill>
                  <a:srgbClr val="0070C0"/>
                </a:solidFill>
                <a:effectLst/>
                <a:uLnTx/>
                <a:uFillTx/>
                <a:latin typeface="Verdana"/>
                <a:ea typeface="+mn-ea"/>
                <a:cs typeface="+mn-cs"/>
              </a:rPr>
              <a:t> </a:t>
            </a:r>
            <a:r>
              <a:rPr kumimoji="0" lang="en-US" sz="1600" b="0" i="0" u="none" strike="noStrike" kern="1200" cap="none" spc="0" normalizeH="0" baseline="0" noProof="0">
                <a:ln>
                  <a:noFill/>
                </a:ln>
                <a:solidFill>
                  <a:srgbClr val="000000"/>
                </a:solidFill>
                <a:effectLst/>
                <a:uLnTx/>
                <a:uFillTx/>
                <a:latin typeface="Verdana"/>
                <a:ea typeface="+mn-ea"/>
                <a:cs typeface="+mn-cs"/>
              </a:rPr>
              <a:t>(indicated by the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„1” values per byte in the Predicate register P0) </a:t>
            </a:r>
            <a:r>
              <a:rPr kumimoji="0" lang="en-US" sz="1600" b="0" i="0" u="none" strike="noStrike" kern="1200" cap="none" spc="0" normalizeH="0" baseline="0" noProof="0">
                <a:ln>
                  <a:noFill/>
                </a:ln>
                <a:solidFill>
                  <a:srgbClr val="0070C0"/>
                </a:solidFill>
                <a:effectLst/>
                <a:uLnTx/>
                <a:uFillTx/>
                <a:latin typeface="Verdana"/>
                <a:ea typeface="+mn-ea"/>
                <a:cs typeface="+mn-cs"/>
              </a:rPr>
              <a:t>are added </a:t>
            </a:r>
            <a:r>
              <a:rPr kumimoji="0" lang="en-US" sz="1600" b="0" i="0" u="none" strike="noStrike" kern="1200" cap="none" spc="0" normalizeH="0" baseline="0" noProof="0">
                <a:ln>
                  <a:noFill/>
                </a:ln>
                <a:solidFill>
                  <a:srgbClr val="000000"/>
                </a:solidFill>
                <a:effectLst/>
                <a:uLnTx/>
                <a:uFillTx/>
                <a:latin typeface="Verdana"/>
                <a:ea typeface="+mn-ea"/>
                <a:cs typeface="+mn-cs"/>
              </a:rPr>
              <a:t>and the result is</a:t>
            </a:r>
          </a:p>
          <a:p>
            <a:pPr marR="0" lvl="0" algn="l" defTabSz="914400" rtl="0" eaLnBrk="1" fontAlgn="auto" latinLnBrk="0" hangingPunct="1">
              <a:lnSpc>
                <a:spcPct val="100000"/>
              </a:lnSpc>
              <a:spcBef>
                <a:spcPts val="0"/>
              </a:spcBef>
              <a:spcAft>
                <a:spcPts val="600"/>
              </a:spcAft>
              <a:buClrTx/>
              <a:buSzTx/>
              <a:tabLst/>
              <a:defRPr/>
            </a:pPr>
            <a:r>
              <a:rPr lang="en-US" sz="1600">
                <a:solidFill>
                  <a:srgbClr val="000000"/>
                </a:solidFill>
                <a:latin typeface="Verdana"/>
              </a:rPr>
              <a:t>    </a:t>
            </a:r>
            <a:r>
              <a:rPr kumimoji="0" lang="en-US" sz="1600" b="0" i="0" u="none" strike="noStrike" kern="1200" cap="none" spc="0" normalizeH="0" baseline="0" noProof="0">
                <a:ln>
                  <a:noFill/>
                </a:ln>
                <a:solidFill>
                  <a:srgbClr val="000000"/>
                </a:solidFill>
                <a:effectLst/>
                <a:uLnTx/>
                <a:uFillTx/>
                <a:latin typeface="Verdana"/>
                <a:ea typeface="+mn-ea"/>
                <a:cs typeface="+mn-cs"/>
              </a:rPr>
              <a:t>  written into the destination register Z0.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a:t>
            </a:r>
            <a:r>
              <a:rPr kumimoji="0" lang="en-US" sz="1600" b="0" i="0" u="none" strike="noStrike" kern="1200" cap="none" spc="0" normalizeH="0" baseline="0" noProof="0">
                <a:ln>
                  <a:noFill/>
                </a:ln>
                <a:solidFill>
                  <a:srgbClr val="0070C0"/>
                </a:solidFill>
                <a:effectLst/>
                <a:uLnTx/>
                <a:uFillTx/>
                <a:latin typeface="Verdana"/>
                <a:ea typeface="+mn-ea"/>
                <a:cs typeface="+mn-cs"/>
              </a:rPr>
              <a:t>masked out  data elements </a:t>
            </a:r>
            <a:r>
              <a:rPr kumimoji="0" lang="en-US" sz="1600" b="0" i="0" u="none" strike="noStrike" kern="1200" cap="none" spc="0" normalizeH="0" baseline="0" noProof="0">
                <a:ln>
                  <a:noFill/>
                </a:ln>
                <a:solidFill>
                  <a:srgbClr val="000000"/>
                </a:solidFill>
                <a:effectLst/>
                <a:uLnTx/>
                <a:uFillTx/>
                <a:latin typeface="Verdana"/>
                <a:ea typeface="+mn-ea"/>
                <a:cs typeface="+mn-cs"/>
              </a:rPr>
              <a:t>of the SVE source register Z0 are </a:t>
            </a:r>
            <a:r>
              <a:rPr kumimoji="0" lang="en-US" sz="1600" b="0" i="0" u="none" strike="noStrike" kern="1200" cap="none" spc="0" normalizeH="0" baseline="0" noProof="0">
                <a:ln>
                  <a:noFill/>
                </a:ln>
                <a:solidFill>
                  <a:srgbClr val="0070C0"/>
                </a:solidFill>
                <a:effectLst/>
                <a:uLnTx/>
                <a:uFillTx/>
                <a:latin typeface="Verdana"/>
                <a:ea typeface="+mn-ea"/>
                <a:cs typeface="+mn-cs"/>
              </a:rPr>
              <a:t>copied</a:t>
            </a:r>
            <a:r>
              <a:rPr kumimoji="0" lang="en-US" sz="1600" b="0" i="0" u="none" strike="noStrike" kern="1200" cap="none" spc="0" normalizeH="0" baseline="0" noProof="0">
                <a:ln>
                  <a:noFill/>
                </a:ln>
                <a:solidFill>
                  <a:srgbClr val="000000"/>
                </a:solidFill>
                <a:effectLst/>
                <a:uLnTx/>
                <a:uFillTx/>
                <a:latin typeface="Verdana"/>
                <a:ea typeface="+mn-ea"/>
                <a:cs typeface="+mn-cs"/>
              </a:rPr>
              <a:t> into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the destination register Z0.  </a:t>
            </a:r>
          </a:p>
        </p:txBody>
      </p:sp>
      <p:grpSp>
        <p:nvGrpSpPr>
          <p:cNvPr id="15" name="Group 14"/>
          <p:cNvGrpSpPr/>
          <p:nvPr/>
        </p:nvGrpSpPr>
        <p:grpSpPr>
          <a:xfrm>
            <a:off x="746575" y="1358770"/>
            <a:ext cx="7335815" cy="3298839"/>
            <a:chOff x="746575" y="1358770"/>
            <a:chExt cx="7335815" cy="3298839"/>
          </a:xfrm>
        </p:grpSpPr>
        <p:pic>
          <p:nvPicPr>
            <p:cNvPr id="3" name="Kép 2"/>
            <p:cNvPicPr>
              <a:picLocks noChangeAspect="1"/>
            </p:cNvPicPr>
            <p:nvPr/>
          </p:nvPicPr>
          <p:blipFill rotWithShape="1">
            <a:blip r:embed="rId2"/>
            <a:srcRect l="29330" t="51620" r="30558" b="16313"/>
            <a:stretch/>
          </p:blipFill>
          <p:spPr>
            <a:xfrm>
              <a:off x="746575" y="1358770"/>
              <a:ext cx="7335815" cy="3298839"/>
            </a:xfrm>
            <a:prstGeom prst="rect">
              <a:avLst/>
            </a:prstGeom>
          </p:spPr>
        </p:pic>
        <p:pic>
          <p:nvPicPr>
            <p:cNvPr id="7" name="Kép 2"/>
            <p:cNvPicPr>
              <a:picLocks noChangeAspect="1"/>
            </p:cNvPicPr>
            <p:nvPr/>
          </p:nvPicPr>
          <p:blipFill rotWithShape="1">
            <a:blip r:embed="rId2"/>
            <a:srcRect l="48771" t="54682" r="48768" b="43130"/>
            <a:stretch/>
          </p:blipFill>
          <p:spPr>
            <a:xfrm>
              <a:off x="2257495" y="1673805"/>
              <a:ext cx="450050" cy="225025"/>
            </a:xfrm>
            <a:prstGeom prst="rect">
              <a:avLst/>
            </a:prstGeom>
          </p:spPr>
        </p:pic>
        <p:pic>
          <p:nvPicPr>
            <p:cNvPr id="8" name="Kép 2"/>
            <p:cNvPicPr>
              <a:picLocks noChangeAspect="1"/>
            </p:cNvPicPr>
            <p:nvPr/>
          </p:nvPicPr>
          <p:blipFill rotWithShape="1">
            <a:blip r:embed="rId2"/>
            <a:srcRect l="48771" t="54682" r="48768" b="43130"/>
            <a:stretch/>
          </p:blipFill>
          <p:spPr>
            <a:xfrm>
              <a:off x="3401870" y="1673805"/>
              <a:ext cx="450050" cy="225025"/>
            </a:xfrm>
            <a:prstGeom prst="rect">
              <a:avLst/>
            </a:prstGeom>
          </p:spPr>
        </p:pic>
        <p:pic>
          <p:nvPicPr>
            <p:cNvPr id="9" name="Kép 2"/>
            <p:cNvPicPr>
              <a:picLocks noChangeAspect="1"/>
            </p:cNvPicPr>
            <p:nvPr/>
          </p:nvPicPr>
          <p:blipFill rotWithShape="1">
            <a:blip r:embed="rId2"/>
            <a:srcRect l="48771" t="54682" r="48768" b="43130"/>
            <a:stretch/>
          </p:blipFill>
          <p:spPr>
            <a:xfrm>
              <a:off x="5697125" y="1673805"/>
              <a:ext cx="450050" cy="225025"/>
            </a:xfrm>
            <a:prstGeom prst="rect">
              <a:avLst/>
            </a:prstGeom>
          </p:spPr>
        </p:pic>
        <p:pic>
          <p:nvPicPr>
            <p:cNvPr id="10" name="Kép 2"/>
            <p:cNvPicPr>
              <a:picLocks noChangeAspect="1"/>
            </p:cNvPicPr>
            <p:nvPr/>
          </p:nvPicPr>
          <p:blipFill rotWithShape="1">
            <a:blip r:embed="rId2"/>
            <a:srcRect l="48771" t="54682" r="48768" b="43130"/>
            <a:stretch/>
          </p:blipFill>
          <p:spPr>
            <a:xfrm>
              <a:off x="6867255" y="1673805"/>
              <a:ext cx="450050" cy="225025"/>
            </a:xfrm>
            <a:prstGeom prst="rect">
              <a:avLst/>
            </a:prstGeom>
          </p:spPr>
        </p:pic>
        <p:sp>
          <p:nvSpPr>
            <p:cNvPr id="5" name="TextBox 4"/>
            <p:cNvSpPr txBox="1"/>
            <p:nvPr/>
          </p:nvSpPr>
          <p:spPr>
            <a:xfrm>
              <a:off x="2144850" y="1645683"/>
              <a:ext cx="655825" cy="307777"/>
            </a:xfrm>
            <a:prstGeom prst="rect">
              <a:avLst/>
            </a:prstGeom>
            <a:noFill/>
          </p:spPr>
          <p:txBody>
            <a:bodyPr wrap="square" rtlCol="0">
              <a:spAutoFit/>
            </a:bodyPr>
            <a:lstStyle/>
            <a:p>
              <a:r>
                <a:rPr lang="en-US" sz="1400">
                  <a:solidFill>
                    <a:srgbClr val="00B0F0"/>
                  </a:solidFill>
                </a:rPr>
                <a:t>1111</a:t>
              </a:r>
            </a:p>
          </p:txBody>
        </p:sp>
        <p:sp>
          <p:nvSpPr>
            <p:cNvPr id="11" name="TextBox 10"/>
            <p:cNvSpPr txBox="1"/>
            <p:nvPr/>
          </p:nvSpPr>
          <p:spPr>
            <a:xfrm>
              <a:off x="5626365" y="1648050"/>
              <a:ext cx="670923" cy="307777"/>
            </a:xfrm>
            <a:prstGeom prst="rect">
              <a:avLst/>
            </a:prstGeom>
            <a:noFill/>
          </p:spPr>
          <p:txBody>
            <a:bodyPr wrap="square" rtlCol="0">
              <a:spAutoFit/>
            </a:bodyPr>
            <a:lstStyle/>
            <a:p>
              <a:r>
                <a:rPr lang="en-US" sz="1400">
                  <a:solidFill>
                    <a:srgbClr val="00B0F0"/>
                  </a:solidFill>
                </a:rPr>
                <a:t>1111</a:t>
              </a:r>
            </a:p>
          </p:txBody>
        </p:sp>
        <p:sp>
          <p:nvSpPr>
            <p:cNvPr id="12" name="TextBox 11"/>
            <p:cNvSpPr txBox="1"/>
            <p:nvPr/>
          </p:nvSpPr>
          <p:spPr>
            <a:xfrm>
              <a:off x="3364511" y="1628391"/>
              <a:ext cx="654232" cy="307777"/>
            </a:xfrm>
            <a:prstGeom prst="rect">
              <a:avLst/>
            </a:prstGeom>
            <a:noFill/>
          </p:spPr>
          <p:txBody>
            <a:bodyPr wrap="square" rtlCol="0">
              <a:spAutoFit/>
            </a:bodyPr>
            <a:lstStyle/>
            <a:p>
              <a:r>
                <a:rPr lang="en-US" sz="1400"/>
                <a:t>0000</a:t>
              </a:r>
            </a:p>
          </p:txBody>
        </p:sp>
        <p:sp>
          <p:nvSpPr>
            <p:cNvPr id="13" name="TextBox 12"/>
            <p:cNvSpPr txBox="1"/>
            <p:nvPr/>
          </p:nvSpPr>
          <p:spPr>
            <a:xfrm>
              <a:off x="6822675" y="1648050"/>
              <a:ext cx="719655" cy="307777"/>
            </a:xfrm>
            <a:prstGeom prst="rect">
              <a:avLst/>
            </a:prstGeom>
            <a:noFill/>
          </p:spPr>
          <p:txBody>
            <a:bodyPr wrap="square" rtlCol="0">
              <a:spAutoFit/>
            </a:bodyPr>
            <a:lstStyle/>
            <a:p>
              <a:r>
                <a:rPr lang="en-US" sz="1400"/>
                <a:t>0000</a:t>
              </a:r>
            </a:p>
          </p:txBody>
        </p:sp>
        <p:sp>
          <p:nvSpPr>
            <p:cNvPr id="14" name="Oval 13"/>
            <p:cNvSpPr/>
            <p:nvPr/>
          </p:nvSpPr>
          <p:spPr bwMode="auto">
            <a:xfrm>
              <a:off x="6793800" y="4194085"/>
              <a:ext cx="764235" cy="463524"/>
            </a:xfrm>
            <a:prstGeom prst="ellipse">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grpSp>
      <p:sp>
        <p:nvSpPr>
          <p:cNvPr id="16" name="Rectangle 15"/>
          <p:cNvSpPr/>
          <p:nvPr/>
        </p:nvSpPr>
        <p:spPr bwMode="auto">
          <a:xfrm>
            <a:off x="3174123" y="3951889"/>
            <a:ext cx="945931" cy="536028"/>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6939082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dirty="0"/>
              <a:t>2.3 The SVE register set-based ISA extensions (13)</a:t>
            </a:r>
          </a:p>
        </p:txBody>
      </p:sp>
      <p:sp>
        <p:nvSpPr>
          <p:cNvPr id="3" name="Szövegdoboz 2"/>
          <p:cNvSpPr txBox="1"/>
          <p:nvPr/>
        </p:nvSpPr>
        <p:spPr>
          <a:xfrm>
            <a:off x="71438" y="413665"/>
            <a:ext cx="8866047" cy="882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hu-HU" sz="1600" b="0" i="0" u="none" strike="noStrike" kern="1200" cap="none" spc="0" normalizeH="0" baseline="0" noProof="0">
                <a:ln>
                  <a:noFill/>
                </a:ln>
                <a:solidFill>
                  <a:srgbClr val="FF0000"/>
                </a:solidFill>
                <a:effectLst/>
                <a:uLnTx/>
                <a:uFillTx/>
                <a:latin typeface="Verdana"/>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Our previous discussion of interpreting the use of Predicate registers is </a:t>
            </a:r>
            <a:r>
              <a:rPr kumimoji="0" lang="hu-HU" sz="1600" b="0" i="0" u="none" strike="noStrike" kern="1200" cap="none" spc="0" normalizeH="0" baseline="0" noProof="0">
                <a:ln>
                  <a:noFill/>
                </a:ln>
                <a:solidFill>
                  <a:srgbClr val="0070C0"/>
                </a:solidFill>
                <a:effectLst/>
                <a:uLnTx/>
                <a:uFillTx/>
                <a:latin typeface="Verdana"/>
                <a:ea typeface="+mn-ea"/>
                <a:cs typeface="+mn-cs"/>
              </a:rPr>
              <a:t>strongly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a:ln>
                  <a:noFill/>
                </a:ln>
                <a:solidFill>
                  <a:srgbClr val="0070C0"/>
                </a:solidFill>
                <a:effectLst/>
                <a:uLnTx/>
                <a:uFillTx/>
                <a:latin typeface="Verdana"/>
                <a:ea typeface="+mn-ea"/>
                <a:cs typeface="+mn-cs"/>
              </a:rPr>
              <a:t>  simplified, </a:t>
            </a:r>
            <a:r>
              <a:rPr kumimoji="0" lang="hu-HU" sz="1600" b="0" i="0" u="none" strike="noStrike" kern="1200" cap="none" spc="0" normalizeH="0" baseline="0" noProof="0">
                <a:ln>
                  <a:noFill/>
                </a:ln>
                <a:solidFill>
                  <a:srgbClr val="000000"/>
                </a:solidFill>
                <a:effectLst/>
                <a:uLnTx/>
                <a:uFillTx/>
                <a:latin typeface="Verdana"/>
                <a:ea typeface="+mn-ea"/>
                <a:cs typeface="+mn-cs"/>
              </a:rPr>
              <a:t>for a more detailed explanation we refer to [116] </a:t>
            </a:r>
            <a:r>
              <a:rPr kumimoji="0" lang="hu-HU" sz="1600" b="0" i="0" u="none" strike="noStrike" kern="1200" cap="none" spc="0" normalizeH="0" baseline="0" noProof="0" err="1">
                <a:ln>
                  <a:noFill/>
                </a:ln>
                <a:solidFill>
                  <a:srgbClr val="000000"/>
                </a:solidFill>
                <a:effectLst/>
                <a:uLnTx/>
                <a:uFillTx/>
                <a:latin typeface="Verdana"/>
                <a:ea typeface="+mn-ea"/>
                <a:cs typeface="+mn-cs"/>
              </a:rPr>
              <a:t>or</a:t>
            </a:r>
            <a:r>
              <a:rPr kumimoji="0" lang="hu-HU" sz="1600" b="0" i="0" u="none" strike="noStrike" kern="1200" cap="none" spc="0" normalizeH="0" baseline="0" noProof="0">
                <a:ln>
                  <a:noFill/>
                </a:ln>
                <a:solidFill>
                  <a:srgbClr val="000000"/>
                </a:solidFill>
                <a:effectLst/>
                <a:uLnTx/>
                <a:uFillTx/>
                <a:latin typeface="Verdana"/>
                <a:ea typeface="+mn-ea"/>
                <a:cs typeface="+mn-cs"/>
              </a:rPr>
              <a:t> [136].</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722122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38" r="1420"/>
          <a:stretch/>
        </p:blipFill>
        <p:spPr>
          <a:xfrm>
            <a:off x="26494" y="1099291"/>
            <a:ext cx="9001001" cy="4664763"/>
          </a:xfrm>
          <a:prstGeom prst="rect">
            <a:avLst/>
          </a:prstGeom>
        </p:spPr>
      </p:pic>
      <p:sp>
        <p:nvSpPr>
          <p:cNvPr id="5" name="TextBox 4"/>
          <p:cNvSpPr txBox="1"/>
          <p:nvPr/>
        </p:nvSpPr>
        <p:spPr>
          <a:xfrm>
            <a:off x="74928" y="430036"/>
            <a:ext cx="3828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err="1">
                <a:ln>
                  <a:noFill/>
                </a:ln>
                <a:solidFill>
                  <a:srgbClr val="2D2D8A"/>
                </a:solidFill>
                <a:effectLst/>
                <a:uLnTx/>
                <a:uFillTx/>
                <a:latin typeface="Verdana"/>
                <a:ea typeface="+mn-ea"/>
                <a:cs typeface="+mn-cs"/>
              </a:rPr>
              <a:t>Speed-up</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potential</a:t>
            </a:r>
            <a:r>
              <a:rPr kumimoji="0" lang="hu-HU" sz="1800" b="0" i="0" u="none" strike="noStrike" kern="1200" cap="none" spc="0" normalizeH="0" baseline="0" noProof="0" dirty="0">
                <a:ln>
                  <a:noFill/>
                </a:ln>
                <a:solidFill>
                  <a:srgbClr val="2D2D8A"/>
                </a:solidFill>
                <a:effectLst/>
                <a:uLnTx/>
                <a:uFillTx/>
                <a:latin typeface="Verdana"/>
                <a:ea typeface="+mn-ea"/>
                <a:cs typeface="+mn-cs"/>
              </a:rPr>
              <a:t> of SVE </a:t>
            </a:r>
            <a:r>
              <a:rPr kumimoji="0" lang="hu-HU" sz="1800" b="0" i="0" u="none" strike="noStrike" kern="1200" cap="none" spc="0" normalizeH="0" baseline="0" noProof="0" dirty="0">
                <a:ln>
                  <a:noFill/>
                </a:ln>
                <a:solidFill>
                  <a:srgbClr val="000000"/>
                </a:solidFill>
                <a:effectLst/>
                <a:uLnTx/>
                <a:uFillTx/>
                <a:latin typeface="Verdana"/>
                <a:ea typeface="+mn-ea"/>
                <a:cs typeface="+mn-cs"/>
              </a:rPr>
              <a:t>[96]</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itle 1"/>
          <p:cNvSpPr>
            <a:spLocks noGrp="1"/>
          </p:cNvSpPr>
          <p:nvPr>
            <p:ph type="title"/>
          </p:nvPr>
        </p:nvSpPr>
        <p:spPr>
          <a:xfrm>
            <a:off x="0" y="-421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t>2.3 The SVE register set-based ISA extensions (14)</a:t>
            </a:r>
            <a:endParaRPr lang="en-US" sz="1700" dirty="0">
              <a:solidFill>
                <a:srgbClr val="FFFFFF"/>
              </a:solidFill>
            </a:endParaRPr>
          </a:p>
        </p:txBody>
      </p:sp>
      <p:sp>
        <p:nvSpPr>
          <p:cNvPr id="2" name="TextBox 1"/>
          <p:cNvSpPr txBox="1"/>
          <p:nvPr/>
        </p:nvSpPr>
        <p:spPr>
          <a:xfrm>
            <a:off x="26988" y="5826750"/>
            <a:ext cx="9374618" cy="338554"/>
          </a:xfrm>
          <a:prstGeom prst="rect">
            <a:avLst/>
          </a:prstGeom>
          <a:noFill/>
        </p:spPr>
        <p:txBody>
          <a:bodyPr wrap="none" rtlCol="0">
            <a:spAutoFit/>
          </a:bodyPr>
          <a:lstStyle/>
          <a:p>
            <a:r>
              <a:rPr lang="en-US" sz="1600"/>
              <a:t>As the above Figure indicates, SVE brings real speed-up </a:t>
            </a:r>
            <a:r>
              <a:rPr lang="en-US" sz="1600">
                <a:solidFill>
                  <a:srgbClr val="0070C0"/>
                </a:solidFill>
              </a:rPr>
              <a:t>only for appropriate workloads</a:t>
            </a:r>
            <a:r>
              <a:rPr lang="en-US" sz="1600"/>
              <a:t>.</a:t>
            </a:r>
          </a:p>
        </p:txBody>
      </p:sp>
    </p:spTree>
    <p:extLst>
      <p:ext uri="{BB962C8B-B14F-4D97-AF65-F5344CB8AC3E}">
        <p14:creationId xmlns:p14="http://schemas.microsoft.com/office/powerpoint/2010/main" val="22772052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dirty="0"/>
              <a:t>2.3 The SVE register set-based ISA extensions (15)</a:t>
            </a:r>
            <a:endParaRPr lang="en-GB" sz="1700" dirty="0">
              <a:solidFill>
                <a:srgbClr val="FFFFFF"/>
              </a:solidFill>
            </a:endParaRPr>
          </a:p>
        </p:txBody>
      </p:sp>
      <p:sp>
        <p:nvSpPr>
          <p:cNvPr id="5" name="TextBox 4"/>
          <p:cNvSpPr txBox="1"/>
          <p:nvPr/>
        </p:nvSpPr>
        <p:spPr>
          <a:xfrm>
            <a:off x="71438" y="452165"/>
            <a:ext cx="8352736" cy="646331"/>
          </a:xfrm>
          <a:prstGeom prst="rect">
            <a:avLst/>
          </a:prstGeom>
          <a:noFill/>
        </p:spPr>
        <p:txBody>
          <a:bodyPr wrap="none" rtlCol="0">
            <a:spAutoFit/>
          </a:bodyPr>
          <a:lstStyle/>
          <a:p>
            <a:r>
              <a:rPr kumimoji="0" lang="en-GB" sz="1800" b="0" i="0" u="none" strike="noStrike" kern="1200" cap="none" spc="0" normalizeH="0" baseline="0" noProof="0">
                <a:ln>
                  <a:noFill/>
                </a:ln>
                <a:solidFill>
                  <a:srgbClr val="2D2D8A"/>
                </a:solidFill>
                <a:effectLst/>
                <a:uLnTx/>
                <a:uFillTx/>
                <a:latin typeface="Verdana"/>
                <a:ea typeface="+mn-ea"/>
                <a:cs typeface="+mn-cs"/>
              </a:rPr>
              <a:t>b) </a:t>
            </a:r>
            <a:r>
              <a:rPr lang="en-US">
                <a:solidFill>
                  <a:schemeClr val="accent6"/>
                </a:solidFill>
              </a:rPr>
              <a:t>The 2. generation 128 – 2048-bit FX/FP SIMD extension, called the</a:t>
            </a:r>
          </a:p>
          <a:p>
            <a:r>
              <a:rPr lang="en-US">
                <a:solidFill>
                  <a:schemeClr val="accent6"/>
                </a:solidFill>
              </a:rPr>
              <a:t>       SVE2 ISA extension</a:t>
            </a:r>
          </a:p>
        </p:txBody>
      </p:sp>
      <p:sp>
        <p:nvSpPr>
          <p:cNvPr id="3" name="Rounded Rectangle 2"/>
          <p:cNvSpPr/>
          <p:nvPr/>
        </p:nvSpPr>
        <p:spPr bwMode="auto">
          <a:xfrm>
            <a:off x="24478" y="1134369"/>
            <a:ext cx="9117012" cy="1215135"/>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Szövegdoboz 3"/>
          <p:cNvSpPr txBox="1"/>
          <p:nvPr/>
        </p:nvSpPr>
        <p:spPr>
          <a:xfrm>
            <a:off x="211170" y="1134369"/>
            <a:ext cx="8897515"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It was introduced in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Armv9-A ISA in 2021 as a mandatory </a:t>
            </a:r>
            <a:r>
              <a:rPr kumimoji="0" lang="en-GB" sz="1600" b="0" i="0" u="none" strike="noStrike" kern="1200" cap="none" spc="0" normalizeH="0" baseline="0" noProof="0" dirty="0">
                <a:ln>
                  <a:noFill/>
                </a:ln>
                <a:effectLst/>
                <a:uLnTx/>
                <a:uFillTx/>
                <a:latin typeface="Verdana"/>
                <a:ea typeface="+mn-ea"/>
                <a:cs typeface="+mn-cs"/>
              </a:rPr>
              <a:t>feature.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err="1">
                <a:ln>
                  <a:noFill/>
                </a:ln>
                <a:solidFill>
                  <a:srgbClr val="000000"/>
                </a:solidFill>
                <a:effectLst/>
                <a:uLnTx/>
                <a:uFillTx/>
                <a:latin typeface="Verdana"/>
                <a:ea typeface="+mn-ea"/>
                <a:cs typeface="+mn-cs"/>
              </a:rPr>
              <a:t>As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long</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as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the</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SVE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extension</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targeted</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mainly</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HPC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High</a:t>
            </a:r>
            <a:r>
              <a:rPr kumimoji="0" lang="hu-HU" sz="1600" b="0" i="0" u="none" strike="noStrike" kern="1200" cap="none" spc="0" normalizeH="0" baseline="0" noProof="0" dirty="0">
                <a:ln>
                  <a:noFill/>
                </a:ln>
                <a:solidFill>
                  <a:srgbClr val="000000"/>
                </a:solidFill>
                <a:effectLst/>
                <a:uLnTx/>
                <a:uFillTx/>
                <a:latin typeface="Verdana"/>
                <a:ea typeface="+mn-ea"/>
                <a:cs typeface="+mn-cs"/>
              </a:rPr>
              <a:t> Performance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Computing</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workloads</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the</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FF0000"/>
                </a:solidFill>
                <a:effectLst/>
                <a:uLnTx/>
                <a:uFillTx/>
                <a:latin typeface="Verdana"/>
                <a:ea typeface="+mn-ea"/>
                <a:cs typeface="+mn-cs"/>
              </a:rPr>
              <a:t>SVE2 </a:t>
            </a:r>
            <a:r>
              <a:rPr kumimoji="0" lang="hu-HU" sz="1600" b="0" i="0" u="none" strike="noStrike" kern="1200" cap="none" spc="0" normalizeH="0" baseline="0" noProof="0" dirty="0" err="1">
                <a:ln>
                  <a:noFill/>
                </a:ln>
                <a:solidFill>
                  <a:srgbClr val="FF0000"/>
                </a:solidFill>
                <a:effectLst/>
                <a:uLnTx/>
                <a:uFillTx/>
                <a:latin typeface="Verdana"/>
                <a:ea typeface="+mn-ea"/>
                <a:cs typeface="+mn-cs"/>
              </a:rPr>
              <a:t>extension</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has a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much</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richer</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instruction</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subset</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and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can</a:t>
            </a:r>
            <a:r>
              <a:rPr kumimoji="0" lang="hu-HU" sz="1600" b="0" i="0" u="none" strike="noStrike" kern="1200" cap="none" spc="0" normalizeH="0" baseline="0" noProof="0" dirty="0">
                <a:ln>
                  <a:noFill/>
                </a:ln>
                <a:solidFill>
                  <a:srgbClr val="000000"/>
                </a:solidFill>
                <a:effectLst/>
                <a:uLnTx/>
                <a:uFillTx/>
                <a:latin typeface="Verdana"/>
                <a:ea typeface="+mn-ea"/>
                <a:cs typeface="+mn-cs"/>
              </a:rPr>
              <a:t>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considered</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as</a:t>
            </a:r>
            <a:r>
              <a:rPr kumimoji="0" lang="hu-HU" sz="1600" b="0" i="0" u="none" strike="noStrike" kern="1200" cap="none" spc="0" normalizeH="0" baseline="0" noProof="0" dirty="0">
                <a:ln>
                  <a:noFill/>
                </a:ln>
                <a:solidFill>
                  <a:srgbClr val="000000"/>
                </a:solidFill>
                <a:effectLst/>
                <a:uLnTx/>
                <a:uFillTx/>
                <a:latin typeface="Verdana"/>
                <a:ea typeface="+mn-ea"/>
                <a:cs typeface="+mn-cs"/>
              </a:rPr>
              <a:t> a</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future</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err="1">
                <a:ln>
                  <a:noFill/>
                </a:ln>
                <a:solidFill>
                  <a:srgbClr val="FF0000"/>
                </a:solidFill>
                <a:effectLst/>
                <a:uLnTx/>
                <a:uFillTx/>
                <a:latin typeface="Verdana"/>
                <a:ea typeface="+mn-ea"/>
                <a:cs typeface="+mn-cs"/>
              </a:rPr>
              <a:t>replacement</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of </a:t>
            </a:r>
            <a:r>
              <a:rPr kumimoji="0" lang="en-GB" sz="1600" b="0" i="0" u="none" strike="noStrike" kern="1200" cap="none" spc="0" normalizeH="0" baseline="0" noProof="0" dirty="0">
                <a:ln>
                  <a:noFill/>
                </a:ln>
                <a:solidFill>
                  <a:srgbClr val="0070C0"/>
                </a:solidFill>
                <a:effectLst/>
                <a:uLnTx/>
                <a:uFillTx/>
                <a:latin typeface="Verdana"/>
                <a:ea typeface="+mn-ea"/>
                <a:cs typeface="+mn-cs"/>
              </a:rPr>
              <a:t>the recent </a:t>
            </a:r>
            <a:r>
              <a:rPr kumimoji="0" lang="hu-HU" sz="1600" b="0" i="0" u="none" strike="noStrike" kern="1200" cap="none" spc="0" normalizeH="0" baseline="0" noProof="0" dirty="0">
                <a:ln>
                  <a:noFill/>
                </a:ln>
                <a:solidFill>
                  <a:srgbClr val="0070C0"/>
                </a:solidFill>
                <a:effectLst/>
                <a:uLnTx/>
                <a:uFillTx/>
                <a:latin typeface="Verdana"/>
                <a:ea typeface="+mn-ea"/>
                <a:cs typeface="+mn-cs"/>
              </a:rPr>
              <a:t>SIMD </a:t>
            </a:r>
            <a:r>
              <a:rPr kumimoji="0" lang="en-GB" sz="1600" b="0" i="0" u="none" strike="noStrike" kern="1200" cap="none" spc="0" normalizeH="0" baseline="0" noProof="0" dirty="0">
                <a:ln>
                  <a:noFill/>
                </a:ln>
                <a:solidFill>
                  <a:srgbClr val="0070C0"/>
                </a:solidFill>
                <a:effectLst/>
                <a:uLnTx/>
                <a:uFillTx/>
                <a:latin typeface="Verdana"/>
                <a:ea typeface="+mn-ea"/>
                <a:cs typeface="+mn-cs"/>
              </a:rPr>
              <a:t>extension </a:t>
            </a:r>
            <a:r>
              <a:rPr kumimoji="0" lang="hu-HU" sz="1600" b="0" i="0" u="none" strike="noStrike" kern="1200" cap="none" spc="0" normalizeH="0" baseline="0" noProof="0" dirty="0">
                <a:ln>
                  <a:noFill/>
                </a:ln>
                <a:solidFill>
                  <a:srgbClr val="0070C0"/>
                </a:solidFill>
                <a:effectLst/>
                <a:uLnTx/>
                <a:uFillTx/>
                <a:latin typeface="Verdana"/>
                <a:ea typeface="+mn-ea"/>
                <a:cs typeface="+mn-cs"/>
              </a:rPr>
              <a:t>(</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called</a:t>
            </a:r>
            <a:r>
              <a:rPr kumimoji="0" lang="hu-HU" sz="1600" b="0" i="0" u="none" strike="noStrike" kern="1200" cap="none" spc="0" normalizeH="0" baseline="0" noProof="0" dirty="0">
                <a:ln>
                  <a:noFill/>
                </a:ln>
                <a:solidFill>
                  <a:srgbClr val="0070C0"/>
                </a:solidFill>
                <a:effectLst/>
                <a:uLnTx/>
                <a:uFillTx/>
                <a:latin typeface="Verdana"/>
                <a:ea typeface="+mn-ea"/>
                <a:cs typeface="+mn-cs"/>
              </a:rPr>
              <a:t> Neon)</a:t>
            </a:r>
            <a:r>
              <a:rPr kumimoji="0" lang="en-GB" sz="1600" b="0" i="0" u="none" strike="noStrike" kern="1200" cap="none" spc="0" normalizeH="0" baseline="0" noProof="0" dirty="0">
                <a:ln>
                  <a:noFill/>
                </a:ln>
                <a:solidFill>
                  <a:srgbClr val="0070C0"/>
                </a:solidFill>
                <a:effectLst/>
                <a:uLnTx/>
                <a:uFillTx/>
                <a:latin typeface="Verdana"/>
                <a:ea typeface="+mn-ea"/>
                <a:cs typeface="+mn-cs"/>
              </a:rPr>
              <a:t>.</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endParaRPr kumimoji="0" lang="en-GB" sz="16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66955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t>2.3 The SVE register set-based ISA extensions (16)</a:t>
            </a:r>
            <a:endParaRPr lang="en-US" sz="1700" dirty="0">
              <a:solidFill>
                <a:srgbClr val="FFFFFF"/>
              </a:solidFill>
            </a:endParaRPr>
          </a:p>
        </p:txBody>
      </p:sp>
      <p:sp>
        <p:nvSpPr>
          <p:cNvPr id="7" name="Text Box 4"/>
          <p:cNvSpPr txBox="1">
            <a:spLocks noChangeArrowheads="1"/>
          </p:cNvSpPr>
          <p:nvPr/>
        </p:nvSpPr>
        <p:spPr bwMode="auto">
          <a:xfrm>
            <a:off x="85324" y="449378"/>
            <a:ext cx="9131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342900" marR="0" lvl="0" indent="-342900" algn="l" defTabSz="914400" rtl="0" eaLnBrk="0" fontAlgn="auto" latinLnBrk="0" hangingPunct="0">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2D2D8A"/>
                </a:solidFill>
                <a:effectLst/>
                <a:uLnTx/>
                <a:uFillTx/>
                <a:latin typeface="Verdana" pitchFamily="34" charset="0"/>
                <a:ea typeface="+mn-ea"/>
                <a:cs typeface="+mn-cs"/>
              </a:rPr>
              <a:t>Contrasting the SVE and SVE2 SIMD extensions</a:t>
            </a:r>
          </a:p>
        </p:txBody>
      </p:sp>
      <p:graphicFrame>
        <p:nvGraphicFramePr>
          <p:cNvPr id="8" name="Table 7"/>
          <p:cNvGraphicFramePr>
            <a:graphicFrameLocks noGrp="1"/>
          </p:cNvGraphicFramePr>
          <p:nvPr>
            <p:extLst>
              <p:ext uri="{D42A27DB-BD31-4B8C-83A1-F6EECF244321}">
                <p14:modId xmlns:p14="http://schemas.microsoft.com/office/powerpoint/2010/main" val="2242504885"/>
              </p:ext>
            </p:extLst>
          </p:nvPr>
        </p:nvGraphicFramePr>
        <p:xfrm>
          <a:off x="71500" y="1235267"/>
          <a:ext cx="9009275" cy="3001951"/>
        </p:xfrm>
        <a:graphic>
          <a:graphicData uri="http://schemas.openxmlformats.org/drawingml/2006/table">
            <a:tbl>
              <a:tblPr firstRow="1" bandRow="1">
                <a:tableStyleId>{5940675A-B579-460E-94D1-54222C63F5DA}</a:tableStyleId>
              </a:tblPr>
              <a:tblGrid>
                <a:gridCol w="1125125">
                  <a:extLst>
                    <a:ext uri="{9D8B030D-6E8A-4147-A177-3AD203B41FA5}">
                      <a16:colId xmlns:a16="http://schemas.microsoft.com/office/drawing/2014/main" val="20000"/>
                    </a:ext>
                  </a:extLst>
                </a:gridCol>
                <a:gridCol w="675075">
                  <a:extLst>
                    <a:ext uri="{9D8B030D-6E8A-4147-A177-3AD203B41FA5}">
                      <a16:colId xmlns:a16="http://schemas.microsoft.com/office/drawing/2014/main" val="20001"/>
                    </a:ext>
                  </a:extLst>
                </a:gridCol>
                <a:gridCol w="1038977">
                  <a:extLst>
                    <a:ext uri="{9D8B030D-6E8A-4147-A177-3AD203B41FA5}">
                      <a16:colId xmlns:a16="http://schemas.microsoft.com/office/drawing/2014/main" val="20002"/>
                    </a:ext>
                  </a:extLst>
                </a:gridCol>
                <a:gridCol w="1616318">
                  <a:extLst>
                    <a:ext uri="{9D8B030D-6E8A-4147-A177-3AD203B41FA5}">
                      <a16:colId xmlns:a16="http://schemas.microsoft.com/office/drawing/2014/main" val="20003"/>
                    </a:ext>
                  </a:extLst>
                </a:gridCol>
                <a:gridCol w="1170130">
                  <a:extLst>
                    <a:ext uri="{9D8B030D-6E8A-4147-A177-3AD203B41FA5}">
                      <a16:colId xmlns:a16="http://schemas.microsoft.com/office/drawing/2014/main" val="20004"/>
                    </a:ext>
                  </a:extLst>
                </a:gridCol>
                <a:gridCol w="1794255">
                  <a:extLst>
                    <a:ext uri="{9D8B030D-6E8A-4147-A177-3AD203B41FA5}">
                      <a16:colId xmlns:a16="http://schemas.microsoft.com/office/drawing/2014/main" val="20005"/>
                    </a:ext>
                  </a:extLst>
                </a:gridCol>
                <a:gridCol w="1589395">
                  <a:extLst>
                    <a:ext uri="{9D8B030D-6E8A-4147-A177-3AD203B41FA5}">
                      <a16:colId xmlns:a16="http://schemas.microsoft.com/office/drawing/2014/main" val="2337066772"/>
                    </a:ext>
                  </a:extLst>
                </a:gridCol>
              </a:tblGrid>
              <a:tr h="364330">
                <a:tc rowSpan="2" gridSpan="2">
                  <a:txBody>
                    <a:bodyPr/>
                    <a:lstStyle/>
                    <a:p>
                      <a:pPr algn="ctr"/>
                      <a:r>
                        <a:rPr lang="en-US" sz="1200">
                          <a:solidFill>
                            <a:schemeClr val="bg1"/>
                          </a:solidFill>
                        </a:rPr>
                        <a:t>ARM ISA</a:t>
                      </a:r>
                    </a:p>
                  </a:txBody>
                  <a:tcPr anchor="ctr">
                    <a:solidFill>
                      <a:srgbClr val="0070C0"/>
                    </a:solidFill>
                  </a:tcPr>
                </a:tc>
                <a:tc rowSpan="2" hMerge="1">
                  <a:txBody>
                    <a:bodyPr/>
                    <a:lstStyle/>
                    <a:p>
                      <a:pPr algn="ctr"/>
                      <a:endParaRPr lang="en-US" sz="1200">
                        <a:solidFill>
                          <a:schemeClr val="bg1"/>
                        </a:solidFill>
                      </a:endParaRPr>
                    </a:p>
                  </a:txBody>
                  <a:tcPr anchor="ctr">
                    <a:solidFill>
                      <a:srgbClr val="0070C0"/>
                    </a:solidFill>
                  </a:tcPr>
                </a:tc>
                <a:tc rowSpan="3">
                  <a:txBody>
                    <a:bodyPr/>
                    <a:lstStyle/>
                    <a:p>
                      <a:pPr algn="ctr"/>
                      <a:r>
                        <a:rPr lang="en-US" sz="1200">
                          <a:solidFill>
                            <a:schemeClr val="bg1"/>
                          </a:solidFill>
                        </a:rPr>
                        <a:t>ISA</a:t>
                      </a:r>
                    </a:p>
                    <a:p>
                      <a:pPr algn="ctr"/>
                      <a:r>
                        <a:rPr lang="en-US" sz="1200">
                          <a:solidFill>
                            <a:schemeClr val="bg1"/>
                          </a:solidFill>
                        </a:rPr>
                        <a:t> extension</a:t>
                      </a:r>
                    </a:p>
                  </a:txBody>
                  <a:tcPr anchor="ctr">
                    <a:solidFill>
                      <a:schemeClr val="bg1">
                        <a:lumMod val="50000"/>
                      </a:schemeClr>
                    </a:solidFill>
                  </a:tcPr>
                </a:tc>
                <a:tc gridSpan="4">
                  <a:txBody>
                    <a:bodyPr/>
                    <a:lstStyle/>
                    <a:p>
                      <a:pPr algn="ctr"/>
                      <a:r>
                        <a:rPr lang="en-US" sz="1200">
                          <a:solidFill>
                            <a:schemeClr val="bg1"/>
                          </a:solidFill>
                        </a:rPr>
                        <a:t>The SVE register set based SIMD extensions</a:t>
                      </a:r>
                    </a:p>
                  </a:txBody>
                  <a:tcPr anchor="ctr">
                    <a:solidFill>
                      <a:srgbClr val="CC9900"/>
                    </a:solidFill>
                  </a:tcPr>
                </a:tc>
                <a:tc hMerge="1">
                  <a:txBody>
                    <a:bodyPr/>
                    <a:lstStyle/>
                    <a:p>
                      <a:endParaRPr lang="en-US"/>
                    </a:p>
                  </a:txBody>
                  <a:tcPr/>
                </a:tc>
                <a:tc hMerge="1">
                  <a:txBody>
                    <a:bodyPr/>
                    <a:lstStyle/>
                    <a:p>
                      <a:endParaRPr lang="en-US"/>
                    </a:p>
                  </a:txBody>
                  <a:tcPr/>
                </a:tc>
                <a:tc hMerge="1">
                  <a:txBody>
                    <a:bodyPr/>
                    <a:lstStyle/>
                    <a:p>
                      <a:pPr algn="ctr"/>
                      <a:endParaRPr lang="en-US" sz="1200">
                        <a:solidFill>
                          <a:schemeClr val="bg1"/>
                        </a:solidFill>
                      </a:endParaRPr>
                    </a:p>
                  </a:txBody>
                  <a:tcPr anchor="ctr">
                    <a:solidFill>
                      <a:srgbClr val="CC9900"/>
                    </a:solidFill>
                  </a:tcPr>
                </a:tc>
                <a:extLst>
                  <a:ext uri="{0D108BD9-81ED-4DB2-BD59-A6C34878D82A}">
                    <a16:rowId xmlns:a16="http://schemas.microsoft.com/office/drawing/2014/main" val="10000"/>
                  </a:ext>
                </a:extLst>
              </a:tr>
              <a:tr h="0">
                <a:tc gridSpan="2" vMerge="1">
                  <a:txBody>
                    <a:bodyPr/>
                    <a:lstStyle/>
                    <a:p>
                      <a:pPr algn="ctr"/>
                      <a:endParaRPr lang="en-US" sz="1200" b="0"/>
                    </a:p>
                  </a:txBody>
                  <a:tcPr anchor="ctr"/>
                </a:tc>
                <a:tc hMerge="1" vMerge="1">
                  <a:txBody>
                    <a:bodyPr/>
                    <a:lstStyle/>
                    <a:p>
                      <a:pPr algn="ctr"/>
                      <a:endParaRPr lang="en-US" sz="1200"/>
                    </a:p>
                  </a:txBody>
                  <a:tcPr anchor="ctr"/>
                </a:tc>
                <a:tc vMerge="1">
                  <a:txBody>
                    <a:bodyPr/>
                    <a:lstStyle/>
                    <a:p>
                      <a:pPr algn="ctr"/>
                      <a:endParaRPr lang="en-US" sz="1200">
                        <a:solidFill>
                          <a:schemeClr val="bg1"/>
                        </a:solidFill>
                      </a:endParaRPr>
                    </a:p>
                  </a:txBody>
                  <a:tcPr anchor="ctr"/>
                </a:tc>
                <a:tc rowSpan="2">
                  <a:txBody>
                    <a:bodyPr/>
                    <a:lstStyle/>
                    <a:p>
                      <a:pPr algn="ctr"/>
                      <a:r>
                        <a:rPr lang="hu-HU" sz="1200">
                          <a:solidFill>
                            <a:schemeClr val="bg1"/>
                          </a:solidFill>
                        </a:rPr>
                        <a:t>Available</a:t>
                      </a:r>
                      <a:r>
                        <a:rPr lang="hu-HU" sz="1200" baseline="0">
                          <a:solidFill>
                            <a:schemeClr val="bg1"/>
                          </a:solidFill>
                        </a:rPr>
                        <a:t> </a:t>
                      </a:r>
                    </a:p>
                    <a:p>
                      <a:pPr algn="ctr"/>
                      <a:r>
                        <a:rPr lang="hu-HU" sz="1200" baseline="0">
                          <a:solidFill>
                            <a:schemeClr val="bg1"/>
                          </a:solidFill>
                        </a:rPr>
                        <a:t>r</a:t>
                      </a:r>
                      <a:r>
                        <a:rPr lang="en-US" sz="1200" err="1">
                          <a:solidFill>
                            <a:schemeClr val="bg1"/>
                          </a:solidFill>
                        </a:rPr>
                        <a:t>egister</a:t>
                      </a:r>
                      <a:r>
                        <a:rPr lang="en-US" sz="1200">
                          <a:solidFill>
                            <a:schemeClr val="bg1"/>
                          </a:solidFill>
                        </a:rPr>
                        <a:t> s</a:t>
                      </a:r>
                      <a:r>
                        <a:rPr lang="hu-HU" sz="1200">
                          <a:solidFill>
                            <a:schemeClr val="bg1"/>
                          </a:solidFill>
                        </a:rPr>
                        <a:t>et</a:t>
                      </a:r>
                      <a:endParaRPr lang="en-US" sz="1200">
                        <a:solidFill>
                          <a:schemeClr val="bg1"/>
                        </a:solidFill>
                      </a:endParaRPr>
                    </a:p>
                  </a:txBody>
                  <a:tcPr anchor="ctr">
                    <a:solidFill>
                      <a:srgbClr val="CC9900"/>
                    </a:solidFill>
                  </a:tcPr>
                </a:tc>
                <a:tc rowSpan="2">
                  <a:txBody>
                    <a:bodyPr/>
                    <a:lstStyle/>
                    <a:p>
                      <a:pPr algn="ctr"/>
                      <a:r>
                        <a:rPr lang="en-US" sz="1200">
                          <a:solidFill>
                            <a:schemeClr val="bg1"/>
                          </a:solidFill>
                        </a:rPr>
                        <a:t>Scalar</a:t>
                      </a:r>
                    </a:p>
                    <a:p>
                      <a:pPr algn="ctr"/>
                      <a:r>
                        <a:rPr lang="en-US" sz="1200">
                          <a:solidFill>
                            <a:schemeClr val="bg1"/>
                          </a:solidFill>
                        </a:rPr>
                        <a:t> data types</a:t>
                      </a:r>
                    </a:p>
                  </a:txBody>
                  <a:tcPr anchor="ctr">
                    <a:solidFill>
                      <a:srgbClr val="CC9900"/>
                    </a:solidFill>
                  </a:tcPr>
                </a:tc>
                <a:tc rowSpan="2">
                  <a:txBody>
                    <a:bodyPr/>
                    <a:lstStyle/>
                    <a:p>
                      <a:pPr algn="ctr"/>
                      <a:r>
                        <a:rPr lang="en-US" sz="1200">
                          <a:solidFill>
                            <a:schemeClr val="bg1"/>
                          </a:solidFill>
                        </a:rPr>
                        <a:t>Vector</a:t>
                      </a:r>
                    </a:p>
                    <a:p>
                      <a:pPr algn="ctr"/>
                      <a:r>
                        <a:rPr lang="en-US" sz="1200">
                          <a:solidFill>
                            <a:schemeClr val="bg1"/>
                          </a:solidFill>
                        </a:rPr>
                        <a:t> data types</a:t>
                      </a:r>
                    </a:p>
                  </a:txBody>
                  <a:tcPr anchor="ctr">
                    <a:solidFill>
                      <a:srgbClr val="CC9900"/>
                    </a:solidFill>
                  </a:tcPr>
                </a:tc>
                <a:tc rowSpan="2">
                  <a:txBody>
                    <a:bodyPr/>
                    <a:lstStyle/>
                    <a:p>
                      <a:pPr algn="ctr"/>
                      <a:r>
                        <a:rPr lang="en-US" sz="1200">
                          <a:solidFill>
                            <a:schemeClr val="bg1"/>
                          </a:solidFill>
                        </a:rPr>
                        <a:t>Instruction</a:t>
                      </a:r>
                    </a:p>
                    <a:p>
                      <a:pPr algn="ctr"/>
                      <a:r>
                        <a:rPr lang="en-US" sz="1200">
                          <a:solidFill>
                            <a:schemeClr val="bg1"/>
                          </a:solidFill>
                        </a:rPr>
                        <a:t>subset</a:t>
                      </a:r>
                    </a:p>
                  </a:txBody>
                  <a:tcPr anchor="ctr">
                    <a:solidFill>
                      <a:srgbClr val="CC9900"/>
                    </a:solidFill>
                  </a:tcPr>
                </a:tc>
                <a:extLst>
                  <a:ext uri="{0D108BD9-81ED-4DB2-BD59-A6C34878D82A}">
                    <a16:rowId xmlns:a16="http://schemas.microsoft.com/office/drawing/2014/main" val="10001"/>
                  </a:ext>
                </a:extLst>
              </a:tr>
              <a:tr h="465987">
                <a:tc>
                  <a:txBody>
                    <a:bodyPr/>
                    <a:lstStyle/>
                    <a:p>
                      <a:pPr algn="ctr"/>
                      <a:r>
                        <a:rPr lang="en-US" sz="1200">
                          <a:solidFill>
                            <a:schemeClr val="bg1"/>
                          </a:solidFill>
                        </a:rPr>
                        <a:t>Name</a:t>
                      </a:r>
                    </a:p>
                  </a:txBody>
                  <a:tcPr anchor="ctr">
                    <a:solidFill>
                      <a:srgbClr val="0070C0"/>
                    </a:solidFill>
                  </a:tcPr>
                </a:tc>
                <a:tc>
                  <a:txBody>
                    <a:bodyPr/>
                    <a:lstStyle/>
                    <a:p>
                      <a:pPr algn="ctr"/>
                      <a:r>
                        <a:rPr lang="en-US" sz="1200"/>
                        <a:t>Year</a:t>
                      </a:r>
                    </a:p>
                  </a:txBody>
                  <a:tcPr anchor="ctr">
                    <a:solidFill>
                      <a:srgbClr val="FFFFCC"/>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GB"/>
                    </a:p>
                  </a:txBody>
                  <a:tcPr/>
                </a:tc>
                <a:extLst>
                  <a:ext uri="{0D108BD9-81ED-4DB2-BD59-A6C34878D82A}">
                    <a16:rowId xmlns:a16="http://schemas.microsoft.com/office/drawing/2014/main" val="10002"/>
                  </a:ext>
                </a:extLst>
              </a:tr>
              <a:tr h="792348">
                <a:tc>
                  <a:txBody>
                    <a:bodyPr/>
                    <a:lstStyle/>
                    <a:p>
                      <a:pPr algn="ctr">
                        <a:spcAft>
                          <a:spcPts val="100"/>
                        </a:spcAft>
                      </a:pPr>
                      <a:r>
                        <a:rPr lang="en-US" sz="1200">
                          <a:solidFill>
                            <a:schemeClr val="bg1"/>
                          </a:solidFill>
                        </a:rPr>
                        <a:t>Armv8.2</a:t>
                      </a:r>
                    </a:p>
                    <a:p>
                      <a:pPr algn="ctr"/>
                      <a:r>
                        <a:rPr lang="en-US" sz="1200">
                          <a:solidFill>
                            <a:schemeClr val="bg1"/>
                          </a:solidFill>
                        </a:rPr>
                        <a:t>(optional)</a:t>
                      </a:r>
                    </a:p>
                  </a:txBody>
                  <a:tcPr anchor="ctr">
                    <a:solidFill>
                      <a:srgbClr val="0070C0"/>
                    </a:solidFill>
                  </a:tcPr>
                </a:tc>
                <a:tc>
                  <a:txBody>
                    <a:bodyPr/>
                    <a:lstStyle/>
                    <a:p>
                      <a:pPr algn="ctr"/>
                      <a:r>
                        <a:rPr lang="en-US" sz="1200"/>
                        <a:t>2017</a:t>
                      </a:r>
                    </a:p>
                  </a:txBody>
                  <a:tcPr anchor="ctr">
                    <a:solidFill>
                      <a:srgbClr val="FFFFCC"/>
                    </a:solidFill>
                  </a:tcPr>
                </a:tc>
                <a:tc>
                  <a:txBody>
                    <a:bodyPr/>
                    <a:lstStyle/>
                    <a:p>
                      <a:pPr algn="ctr"/>
                      <a:r>
                        <a:rPr lang="en-US" sz="1200" err="1">
                          <a:solidFill>
                            <a:schemeClr val="bg1"/>
                          </a:solidFill>
                        </a:rPr>
                        <a:t>SVE</a:t>
                      </a:r>
                      <a:endParaRPr lang="en-US" sz="1200">
                        <a:solidFill>
                          <a:schemeClr val="bg1"/>
                        </a:solidFill>
                      </a:endParaRPr>
                    </a:p>
                  </a:txBody>
                  <a:tcPr anchor="ctr">
                    <a:solidFill>
                      <a:schemeClr val="bg1">
                        <a:lumMod val="50000"/>
                      </a:schemeClr>
                    </a:solidFill>
                  </a:tcPr>
                </a:tc>
                <a:tc rowSpan="3">
                  <a:txBody>
                    <a:bodyPr/>
                    <a:lstStyle/>
                    <a:p>
                      <a:pPr algn="ctr">
                        <a:spcAft>
                          <a:spcPts val="200"/>
                        </a:spcAft>
                      </a:pPr>
                      <a:r>
                        <a:rPr lang="en-US" sz="1200">
                          <a:solidFill>
                            <a:srgbClr val="FF0000"/>
                          </a:solidFill>
                        </a:rPr>
                        <a:t>SVE register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32 registers each </a:t>
                      </a:r>
                      <a:r>
                        <a:rPr lang="hu-HU" sz="1200" kern="1200">
                          <a:solidFill>
                            <a:schemeClr val="tx1"/>
                          </a:solidFill>
                          <a:latin typeface="+mn-lt"/>
                          <a:ea typeface="+mn-ea"/>
                          <a:cs typeface="+mn-cs"/>
                        </a:rPr>
                        <a:t>(1...16)x128</a:t>
                      </a:r>
                      <a:r>
                        <a:rPr lang="en-US" sz="1200" kern="1200">
                          <a:solidFill>
                            <a:schemeClr val="tx1"/>
                          </a:solidFill>
                          <a:latin typeface="+mn-lt"/>
                          <a:ea typeface="+mn-ea"/>
                          <a:cs typeface="+mn-cs"/>
                        </a:rPr>
                        <a:t>-bit wide</a:t>
                      </a:r>
                      <a:endParaRPr lang="en-US" sz="1200">
                        <a:solidFill>
                          <a:schemeClr val="bg1"/>
                        </a:solidFill>
                      </a:endParaRPr>
                    </a:p>
                  </a:txBody>
                  <a:tcPr anchor="ctr">
                    <a:solidFill>
                      <a:srgbClr val="CCFFCC"/>
                    </a:solidFill>
                  </a:tcPr>
                </a:tc>
                <a:tc rowSpan="3">
                  <a:txBody>
                    <a:bodyPr/>
                    <a:lstStyle/>
                    <a:p>
                      <a:pPr algn="ctr"/>
                      <a:r>
                        <a:rPr lang="en-US" sz="1200">
                          <a:solidFill>
                            <a:schemeClr val="tx1"/>
                          </a:solidFill>
                        </a:rPr>
                        <a:t>---</a:t>
                      </a:r>
                    </a:p>
                  </a:txBody>
                  <a:tcPr anchor="ctr">
                    <a:solidFill>
                      <a:srgbClr val="CCFFCC"/>
                    </a:solidFill>
                  </a:tcPr>
                </a:tc>
                <a:tc rowSpan="3">
                  <a:txBody>
                    <a:bodyPr/>
                    <a:lstStyle/>
                    <a:p>
                      <a:pPr algn="ctr"/>
                      <a:r>
                        <a:rPr lang="en-US" sz="1200">
                          <a:solidFill>
                            <a:schemeClr val="tx1"/>
                          </a:solidFill>
                        </a:rPr>
                        <a:t>FX 8/16/32/64/128 </a:t>
                      </a:r>
                    </a:p>
                    <a:p>
                      <a:pPr algn="ctr"/>
                      <a:r>
                        <a:rPr lang="en-US" sz="1200">
                          <a:solidFill>
                            <a:schemeClr val="tx1"/>
                          </a:solidFill>
                        </a:rPr>
                        <a:t>FP 16/32/64</a:t>
                      </a:r>
                    </a:p>
                    <a:p>
                      <a:pPr algn="ctr"/>
                      <a:r>
                        <a:rPr lang="en-US" sz="1200">
                          <a:solidFill>
                            <a:schemeClr val="tx1"/>
                          </a:solidFill>
                        </a:rPr>
                        <a:t>(1...16)x128-bit wide SIMD data</a:t>
                      </a:r>
                    </a:p>
                    <a:p>
                      <a:pPr algn="ctr"/>
                      <a:r>
                        <a:rPr lang="en-US" sz="1200">
                          <a:solidFill>
                            <a:schemeClr val="tx1"/>
                          </a:solidFill>
                        </a:rPr>
                        <a:t>(FMA available)</a:t>
                      </a:r>
                    </a:p>
                  </a:txBody>
                  <a:tcPr anchor="ctr">
                    <a:solidFill>
                      <a:srgbClr val="CCFFCC"/>
                    </a:solidFill>
                  </a:tcPr>
                </a:tc>
                <a:tc rowSpan="2">
                  <a:txBody>
                    <a:bodyPr/>
                    <a:lstStyle/>
                    <a:p>
                      <a:pPr algn="ctr"/>
                      <a:r>
                        <a:rPr lang="en-US" sz="1200">
                          <a:solidFill>
                            <a:schemeClr val="tx1"/>
                          </a:solidFill>
                        </a:rPr>
                        <a:t>Small basic</a:t>
                      </a:r>
                    </a:p>
                    <a:p>
                      <a:pPr algn="ctr"/>
                      <a:r>
                        <a:rPr lang="en-US" sz="1200">
                          <a:solidFill>
                            <a:schemeClr val="tx1"/>
                          </a:solidFill>
                        </a:rPr>
                        <a:t>instruction subset</a:t>
                      </a:r>
                    </a:p>
                    <a:p>
                      <a:pPr algn="ctr"/>
                      <a:r>
                        <a:rPr lang="en-US" sz="1200">
                          <a:solidFill>
                            <a:schemeClr val="tx1"/>
                          </a:solidFill>
                        </a:rPr>
                        <a:t>aiming at</a:t>
                      </a:r>
                    </a:p>
                    <a:p>
                      <a:pPr algn="ctr"/>
                      <a:r>
                        <a:rPr lang="en-US" sz="1200">
                          <a:solidFill>
                            <a:schemeClr val="tx1"/>
                          </a:solidFill>
                        </a:rPr>
                        <a:t>HPC workloads</a:t>
                      </a:r>
                    </a:p>
                  </a:txBody>
                  <a:tcPr anchor="ctr">
                    <a:solidFill>
                      <a:srgbClr val="CCFFCC"/>
                    </a:solidFill>
                  </a:tcPr>
                </a:tc>
                <a:extLst>
                  <a:ext uri="{0D108BD9-81ED-4DB2-BD59-A6C34878D82A}">
                    <a16:rowId xmlns:a16="http://schemas.microsoft.com/office/drawing/2014/main" val="10003"/>
                  </a:ext>
                </a:extLst>
              </a:tr>
              <a:tr h="119446">
                <a:tc rowSpan="2">
                  <a:txBody>
                    <a:bodyPr/>
                    <a:lstStyle/>
                    <a:p>
                      <a:pPr algn="ctr">
                        <a:spcAft>
                          <a:spcPts val="100"/>
                        </a:spcAft>
                      </a:pPr>
                      <a:r>
                        <a:rPr lang="hu-HU" sz="1200">
                          <a:solidFill>
                            <a:schemeClr val="bg1"/>
                          </a:solidFill>
                        </a:rPr>
                        <a:t>Armv9</a:t>
                      </a:r>
                      <a:endParaRPr lang="en-US" sz="1200">
                        <a:solidFill>
                          <a:schemeClr val="bg1"/>
                        </a:solidFill>
                      </a:endParaRPr>
                    </a:p>
                    <a:p>
                      <a:pPr algn="ctr"/>
                      <a:r>
                        <a:rPr lang="en-US" sz="1200" spc="-40" baseline="0">
                          <a:solidFill>
                            <a:schemeClr val="bg1"/>
                          </a:solidFill>
                        </a:rPr>
                        <a:t>(mandatory)</a:t>
                      </a:r>
                    </a:p>
                  </a:txBody>
                  <a:tcPr anchor="ctr">
                    <a:solidFill>
                      <a:srgbClr val="0070C0"/>
                    </a:solidFill>
                  </a:tcPr>
                </a:tc>
                <a:tc rowSpan="2">
                  <a:txBody>
                    <a:bodyPr/>
                    <a:lstStyle/>
                    <a:p>
                      <a:pPr algn="ctr"/>
                      <a:r>
                        <a:rPr lang="hu-HU" sz="1200"/>
                        <a:t>2021</a:t>
                      </a:r>
                      <a:endParaRPr lang="en-US" sz="1200"/>
                    </a:p>
                  </a:txBody>
                  <a:tcPr anchor="ctr">
                    <a:solidFill>
                      <a:srgbClr val="FFFFCC"/>
                    </a:solidFill>
                  </a:tcPr>
                </a:tc>
                <a:tc rowSpan="2">
                  <a:txBody>
                    <a:bodyPr/>
                    <a:lstStyle/>
                    <a:p>
                      <a:pPr algn="ctr">
                        <a:spcAft>
                          <a:spcPts val="200"/>
                        </a:spcAft>
                      </a:pPr>
                      <a:r>
                        <a:rPr lang="hu-HU" sz="1200">
                          <a:solidFill>
                            <a:schemeClr val="bg1"/>
                          </a:solidFill>
                        </a:rPr>
                        <a:t>SVE2</a:t>
                      </a:r>
                      <a:endParaRPr lang="en-GB" sz="1200">
                        <a:solidFill>
                          <a:schemeClr val="bg1"/>
                        </a:solidFill>
                      </a:endParaRPr>
                    </a:p>
                  </a:txBody>
                  <a:tcPr anchor="ctr">
                    <a:solidFill>
                      <a:schemeClr val="bg1">
                        <a:lumMod val="50000"/>
                      </a:schemeClr>
                    </a:solidFill>
                  </a:tcPr>
                </a:tc>
                <a:tc vMerge="1">
                  <a:txBody>
                    <a:bodyPr/>
                    <a:lstStyle/>
                    <a:p>
                      <a:pPr algn="ctr"/>
                      <a:endParaRPr lang="en-US" sz="1200">
                        <a:solidFill>
                          <a:schemeClr val="bg1"/>
                        </a:solidFill>
                      </a:endParaRPr>
                    </a:p>
                  </a:txBody>
                  <a:tcPr anchor="ctr">
                    <a:solidFill>
                      <a:srgbClr val="CCFFCC"/>
                    </a:solidFill>
                  </a:tcPr>
                </a:tc>
                <a:tc vMerge="1">
                  <a:txBody>
                    <a:bodyPr/>
                    <a:lstStyle/>
                    <a:p>
                      <a:pPr algn="ctr"/>
                      <a:endParaRPr lang="en-US" sz="1200">
                        <a:solidFill>
                          <a:schemeClr val="tx1"/>
                        </a:solidFill>
                      </a:endParaRPr>
                    </a:p>
                  </a:txBody>
                  <a:tcPr anchor="ctr">
                    <a:solidFill>
                      <a:srgbClr val="CCFFCC"/>
                    </a:solidFill>
                  </a:tcPr>
                </a:tc>
                <a:tc vMerge="1">
                  <a:txBody>
                    <a:bodyPr/>
                    <a:lstStyle/>
                    <a:p>
                      <a:pPr algn="ctr"/>
                      <a:endParaRPr lang="en-US" sz="1200">
                        <a:solidFill>
                          <a:schemeClr val="tx1"/>
                        </a:solidFill>
                      </a:endParaRPr>
                    </a:p>
                  </a:txBody>
                  <a:tcPr anchor="ctr">
                    <a:solidFill>
                      <a:srgbClr val="CCFFCC"/>
                    </a:solidFill>
                  </a:tcPr>
                </a:tc>
                <a:tc vMerge="1">
                  <a:txBody>
                    <a:bodyPr/>
                    <a:lstStyle/>
                    <a:p>
                      <a:endParaRPr lang="en-GB"/>
                    </a:p>
                  </a:txBody>
                  <a:tcPr/>
                </a:tc>
                <a:extLst>
                  <a:ext uri="{0D108BD9-81ED-4DB2-BD59-A6C34878D82A}">
                    <a16:rowId xmlns:a16="http://schemas.microsoft.com/office/drawing/2014/main" val="4223302918"/>
                  </a:ext>
                </a:extLst>
              </a:tr>
              <a:tr h="911794">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mn-lt"/>
                          <a:ea typeface="+mn-ea"/>
                          <a:cs typeface="+mn-cs"/>
                        </a:rPr>
                        <a:t>(</a:t>
                      </a:r>
                      <a:r>
                        <a:rPr kumimoji="0" lang="en-GB" sz="1200" b="0" i="0" u="none" strike="noStrike" kern="1200" cap="none" spc="0" normalizeH="0" baseline="0" noProof="0">
                          <a:ln>
                            <a:noFill/>
                          </a:ln>
                          <a:solidFill>
                            <a:schemeClr val="tx1"/>
                          </a:solidFill>
                          <a:effectLst/>
                          <a:uLnTx/>
                          <a:uFillTx/>
                          <a:latin typeface="+mn-lt"/>
                          <a:ea typeface="+mn-ea"/>
                          <a:cs typeface="+mn-cs"/>
                        </a:rPr>
                        <a:t>Vastly enhanced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mn-lt"/>
                          <a:ea typeface="+mn-ea"/>
                          <a:cs typeface="+mn-cs"/>
                        </a:rPr>
                        <a:t>instruction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mn-lt"/>
                          <a:ea typeface="+mn-ea"/>
                          <a:cs typeface="+mn-cs"/>
                        </a:rPr>
                        <a:t>subset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mn-lt"/>
                          <a:ea typeface="+mn-ea"/>
                          <a:cs typeface="+mn-cs"/>
                        </a:rPr>
                        <a:t>aiming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mn-lt"/>
                          <a:ea typeface="+mn-ea"/>
                          <a:cs typeface="+mn-cs"/>
                        </a:rPr>
                        <a:t>general-purpose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mn-lt"/>
                          <a:ea typeface="+mn-ea"/>
                          <a:cs typeface="+mn-cs"/>
                        </a:rPr>
                        <a:t>workloads</a:t>
                      </a: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anchor="ctr">
                    <a:solidFill>
                      <a:srgbClr val="CCFFCC"/>
                    </a:solidFill>
                  </a:tcPr>
                </a:tc>
                <a:extLst>
                  <a:ext uri="{0D108BD9-81ED-4DB2-BD59-A6C34878D82A}">
                    <a16:rowId xmlns:a16="http://schemas.microsoft.com/office/drawing/2014/main" val="2992077401"/>
                  </a:ext>
                </a:extLst>
              </a:tr>
            </a:tbl>
          </a:graphicData>
        </a:graphic>
      </p:graphicFrame>
      <p:sp>
        <p:nvSpPr>
          <p:cNvPr id="3" name="Oval 2"/>
          <p:cNvSpPr/>
          <p:nvPr/>
        </p:nvSpPr>
        <p:spPr bwMode="auto">
          <a:xfrm>
            <a:off x="7497325" y="1546627"/>
            <a:ext cx="1575175" cy="2880320"/>
          </a:xfrm>
          <a:prstGeom prst="ellipse">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 name="TextBox 3"/>
          <p:cNvSpPr txBox="1"/>
          <p:nvPr/>
        </p:nvSpPr>
        <p:spPr>
          <a:xfrm>
            <a:off x="130570" y="6354325"/>
            <a:ext cx="615867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Verdana"/>
                <a:ea typeface="+mn-ea"/>
                <a:cs typeface="+mn-cs"/>
              </a:rPr>
              <a:t>HPC: High-Performance Computing (computing intensive)</a:t>
            </a:r>
          </a:p>
        </p:txBody>
      </p:sp>
      <p:sp>
        <p:nvSpPr>
          <p:cNvPr id="6" name="TextBox 5"/>
          <p:cNvSpPr txBox="1"/>
          <p:nvPr/>
        </p:nvSpPr>
        <p:spPr>
          <a:xfrm>
            <a:off x="85325" y="4471952"/>
            <a:ext cx="8911350" cy="147732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FF0000"/>
                </a:solidFill>
                <a:effectLst/>
                <a:uLnTx/>
                <a:uFillTx/>
                <a:latin typeface="Verdana"/>
                <a:ea typeface="+mn-ea"/>
                <a:cs typeface="+mn-cs"/>
              </a:rPr>
              <a:t>SVE2</a:t>
            </a:r>
            <a:r>
              <a:rPr kumimoji="0" lang="en-GB" sz="1600" b="0" i="0" u="none" strike="noStrike" kern="1200" cap="none" spc="0" normalizeH="0" baseline="0" noProof="0">
                <a:ln>
                  <a:noFill/>
                </a:ln>
                <a:solidFill>
                  <a:srgbClr val="000000"/>
                </a:solidFill>
                <a:effectLst/>
                <a:uLnTx/>
                <a:uFillTx/>
                <a:latin typeface="Verdana"/>
                <a:ea typeface="+mn-ea"/>
                <a:cs typeface="+mn-cs"/>
              </a:rPr>
              <a:t> provides a </a:t>
            </a:r>
            <a:r>
              <a:rPr kumimoji="0" lang="en-GB" sz="1600" b="0" i="0" u="none" strike="noStrike" kern="1200" cap="none" spc="0" normalizeH="0" baseline="0" noProof="0">
                <a:ln>
                  <a:noFill/>
                </a:ln>
                <a:solidFill>
                  <a:srgbClr val="0070C0"/>
                </a:solidFill>
                <a:effectLst/>
                <a:uLnTx/>
                <a:uFillTx/>
                <a:latin typeface="Verdana"/>
                <a:ea typeface="+mn-ea"/>
                <a:cs typeface="+mn-cs"/>
              </a:rPr>
              <a:t>large number of instruction set extensions </a:t>
            </a:r>
            <a:r>
              <a:rPr kumimoji="0" lang="en-GB" sz="1600" b="0" i="0" u="none" strike="noStrike" kern="1200" cap="none" spc="0" normalizeH="0" baseline="0" noProof="0">
                <a:ln>
                  <a:noFill/>
                </a:ln>
                <a:solidFill>
                  <a:srgbClr val="000000"/>
                </a:solidFill>
                <a:effectLst/>
                <a:uLnTx/>
                <a:uFillTx/>
                <a:latin typeface="Verdana"/>
                <a:ea typeface="+mn-ea"/>
                <a:cs typeface="+mn-cs"/>
              </a:rPr>
              <a:t>that result in a faster,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Verdana"/>
                <a:ea typeface="+mn-ea"/>
                <a:cs typeface="+mn-cs"/>
              </a:rPr>
              <a:t>      more efficient execution on long SIMD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FF0000"/>
                </a:solidFill>
                <a:effectLst/>
                <a:uLnTx/>
                <a:uFillTx/>
                <a:latin typeface="Verdana"/>
                <a:ea typeface="+mn-ea"/>
                <a:cs typeface="+mn-cs"/>
              </a:rPr>
              <a:t>Execution resources </a:t>
            </a:r>
            <a:r>
              <a:rPr kumimoji="0" lang="en-GB" sz="1600" b="0" i="0" u="none" strike="noStrike" kern="1200" cap="none" spc="0" normalizeH="0" baseline="0" noProof="0">
                <a:ln>
                  <a:noFill/>
                </a:ln>
                <a:solidFill>
                  <a:srgbClr val="000000"/>
                </a:solidFill>
                <a:effectLst/>
                <a:uLnTx/>
                <a:uFillTx/>
                <a:latin typeface="Verdana"/>
                <a:ea typeface="+mn-ea"/>
                <a:cs typeface="+mn-cs"/>
              </a:rPr>
              <a:t>provided for SVE/SVE2 instructions are </a:t>
            </a:r>
            <a:r>
              <a:rPr kumimoji="0" lang="en-GB" sz="1600" b="0" i="0" u="none" strike="noStrike" kern="1200" cap="none" spc="0" normalizeH="0" baseline="0" noProof="0">
                <a:ln>
                  <a:noFill/>
                </a:ln>
                <a:solidFill>
                  <a:srgbClr val="0070C0"/>
                </a:solidFill>
                <a:effectLst/>
                <a:uLnTx/>
                <a:uFillTx/>
                <a:latin typeface="Verdana"/>
                <a:ea typeface="+mn-ea"/>
                <a:cs typeface="+mn-cs"/>
              </a:rPr>
              <a:t>128-bit quantized</a:t>
            </a:r>
            <a:r>
              <a:rPr kumimoji="0" lang="en-GB" sz="16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Verdana"/>
                <a:ea typeface="+mn-ea"/>
                <a:cs typeface="+mn-cs"/>
              </a:rPr>
              <a:t>      that is they may be 128-bit,  256-bit etc. long up to 2048-bit.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35171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dirty="0"/>
              <a:t>2.3 The SVE register set-based ISA extensions (17)</a:t>
            </a:r>
          </a:p>
        </p:txBody>
      </p:sp>
      <p:sp>
        <p:nvSpPr>
          <p:cNvPr id="3" name="Szövegdoboz 2"/>
          <p:cNvSpPr txBox="1"/>
          <p:nvPr/>
        </p:nvSpPr>
        <p:spPr>
          <a:xfrm>
            <a:off x="82549" y="452165"/>
            <a:ext cx="65179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err="1">
                <a:ln>
                  <a:noFill/>
                </a:ln>
                <a:solidFill>
                  <a:srgbClr val="2D2D8A"/>
                </a:solidFill>
                <a:effectLst/>
                <a:uLnTx/>
                <a:uFillTx/>
                <a:latin typeface="Verdana"/>
                <a:ea typeface="+mn-ea"/>
                <a:cs typeface="+mn-cs"/>
              </a:rPr>
              <a:t>Implementation</a:t>
            </a:r>
            <a:r>
              <a:rPr kumimoji="0" lang="hu-HU" sz="1800" b="0" i="0" u="none" strike="noStrike" kern="1200" cap="none" spc="0" normalizeH="0" baseline="0" noProof="0" dirty="0">
                <a:ln>
                  <a:noFill/>
                </a:ln>
                <a:solidFill>
                  <a:srgbClr val="2D2D8A"/>
                </a:solidFill>
                <a:effectLst/>
                <a:uLnTx/>
                <a:uFillTx/>
                <a:latin typeface="Verdana"/>
                <a:ea typeface="+mn-ea"/>
                <a:cs typeface="+mn-cs"/>
              </a:rPr>
              <a:t> of </a:t>
            </a:r>
            <a:r>
              <a:rPr kumimoji="0" lang="en-GB" sz="1800" b="0" i="0" u="none" strike="noStrike" kern="1200" cap="none" spc="0" normalizeH="0" baseline="0" noProof="0" dirty="0">
                <a:ln>
                  <a:noFill/>
                </a:ln>
                <a:solidFill>
                  <a:srgbClr val="2D2D8A"/>
                </a:solidFill>
                <a:effectLst/>
                <a:uLnTx/>
                <a:uFillTx/>
                <a:latin typeface="Verdana"/>
                <a:ea typeface="+mn-ea"/>
                <a:cs typeface="+mn-cs"/>
              </a:rPr>
              <a:t>the </a:t>
            </a:r>
            <a:r>
              <a:rPr kumimoji="0" lang="hu-HU" sz="1800" b="0" i="0" u="none" strike="noStrike" kern="1200" cap="none" spc="0" normalizeH="0" baseline="0" noProof="0" dirty="0">
                <a:ln>
                  <a:noFill/>
                </a:ln>
                <a:solidFill>
                  <a:srgbClr val="2D2D8A"/>
                </a:solidFill>
                <a:effectLst/>
                <a:uLnTx/>
                <a:uFillTx/>
                <a:latin typeface="Verdana"/>
                <a:ea typeface="+mn-ea"/>
                <a:cs typeface="+mn-cs"/>
              </a:rPr>
              <a:t>SVE and SVE2</a:t>
            </a:r>
            <a:r>
              <a:rPr kumimoji="0" lang="en-GB" sz="1800" b="0" i="0" u="none" strike="noStrike" kern="1200" cap="none" spc="0" normalizeH="0" baseline="0" noProof="0" dirty="0">
                <a:ln>
                  <a:noFill/>
                </a:ln>
                <a:solidFill>
                  <a:srgbClr val="2D2D8A"/>
                </a:solidFill>
                <a:effectLst/>
                <a:uLnTx/>
                <a:uFillTx/>
                <a:latin typeface="Verdana"/>
                <a:ea typeface="+mn-ea"/>
                <a:cs typeface="+mn-cs"/>
              </a:rPr>
              <a:t> extensions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6" name="Rounded Rectangle 5"/>
          <p:cNvSpPr/>
          <p:nvPr/>
        </p:nvSpPr>
        <p:spPr bwMode="auto">
          <a:xfrm>
            <a:off x="18510" y="2767867"/>
            <a:ext cx="9144000" cy="684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 name="Rounded Rectangle 7"/>
          <p:cNvSpPr/>
          <p:nvPr/>
        </p:nvSpPr>
        <p:spPr bwMode="auto">
          <a:xfrm>
            <a:off x="26495" y="913484"/>
            <a:ext cx="9124257" cy="681914"/>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 name="Szövegdoboz 3"/>
          <p:cNvSpPr txBox="1"/>
          <p:nvPr/>
        </p:nvSpPr>
        <p:spPr>
          <a:xfrm>
            <a:off x="250824" y="934507"/>
            <a:ext cx="9001695" cy="180049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Until now </a:t>
            </a:r>
            <a:r>
              <a:rPr kumimoji="0" lang="en-US" sz="1600" b="0" i="0" u="none" strike="noStrike" kern="1200" cap="none" spc="0" normalizeH="0" baseline="0" noProof="0" dirty="0">
                <a:ln>
                  <a:noFill/>
                </a:ln>
                <a:solidFill>
                  <a:srgbClr val="FF0000"/>
                </a:solidFill>
                <a:effectLst/>
                <a:uLnTx/>
                <a:uFillTx/>
                <a:latin typeface="Verdana"/>
                <a:ea typeface="+mn-ea"/>
                <a:cs typeface="+mn-cs"/>
              </a:rPr>
              <a:t>SVE</a:t>
            </a:r>
            <a:r>
              <a:rPr kumimoji="0" lang="en-US" sz="1600" b="0" i="0" u="none" strike="noStrike" kern="1200" cap="none" spc="0" normalizeH="0" baseline="0" noProof="0" dirty="0">
                <a:ln>
                  <a:noFill/>
                </a:ln>
                <a:solidFill>
                  <a:srgbClr val="000000"/>
                </a:solidFill>
                <a:effectLst/>
                <a:uLnTx/>
                <a:uFillTx/>
                <a:latin typeface="Verdana"/>
                <a:ea typeface="+mn-ea"/>
                <a:cs typeface="+mn-cs"/>
              </a:rPr>
              <a:t> has been implemented only by </a:t>
            </a:r>
            <a:r>
              <a:rPr kumimoji="0" lang="en-US" sz="1600" b="0" i="0" u="none" strike="noStrike" kern="1200" cap="none" spc="0" normalizeH="0" baseline="0" noProof="0" dirty="0">
                <a:ln>
                  <a:noFill/>
                </a:ln>
                <a:solidFill>
                  <a:srgbClr val="0070C0"/>
                </a:solidFill>
                <a:effectLst/>
                <a:uLnTx/>
                <a:uFillTx/>
                <a:latin typeface="Verdana"/>
                <a:ea typeface="+mn-ea"/>
                <a:cs typeface="+mn-cs"/>
              </a:rPr>
              <a:t>Fujitsu in its A64FX processor</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It is an </a:t>
            </a:r>
            <a:r>
              <a:rPr kumimoji="0" lang="en-US" sz="1600" b="0" i="0" u="none" strike="noStrike" kern="1200" cap="none" spc="0" normalizeH="0" baseline="0" noProof="0" dirty="0">
                <a:ln>
                  <a:noFill/>
                </a:ln>
                <a:solidFill>
                  <a:srgbClr val="0070C0"/>
                </a:solidFill>
                <a:effectLst/>
                <a:uLnTx/>
                <a:uFillTx/>
                <a:latin typeface="Verdana"/>
                <a:ea typeface="+mn-ea"/>
                <a:cs typeface="+mn-cs"/>
              </a:rPr>
              <a:t>A</a:t>
            </a:r>
            <a:r>
              <a:rPr kumimoji="0" lang="hu-HU" sz="1600" b="0" i="0" u="none" strike="noStrike" kern="1200" cap="none" spc="0" normalizeH="0" baseline="0" noProof="0" dirty="0" err="1">
                <a:ln>
                  <a:noFill/>
                </a:ln>
                <a:solidFill>
                  <a:srgbClr val="0070C0"/>
                </a:solidFill>
                <a:effectLst/>
                <a:uLnTx/>
                <a:uFillTx/>
                <a:latin typeface="Verdana"/>
                <a:ea typeface="+mn-ea"/>
                <a:cs typeface="+mn-cs"/>
              </a:rPr>
              <a:t>rm</a:t>
            </a:r>
            <a:r>
              <a:rPr kumimoji="0" lang="en-US" sz="1600" b="0" i="0" u="none" strike="noStrike" kern="1200" cap="none" spc="0" normalizeH="0" baseline="0" noProof="0" dirty="0">
                <a:ln>
                  <a:noFill/>
                </a:ln>
                <a:solidFill>
                  <a:srgbClr val="0070C0"/>
                </a:solidFill>
                <a:effectLst/>
                <a:uLnTx/>
                <a:uFillTx/>
                <a:latin typeface="Verdana"/>
                <a:ea typeface="+mn-ea"/>
                <a:cs typeface="+mn-cs"/>
              </a:rPr>
              <a:t>v8.2</a:t>
            </a:r>
            <a:r>
              <a:rPr kumimoji="0" lang="hu-HU" sz="1600" b="0" i="0" u="none" strike="noStrike" kern="1200" cap="none" spc="0" normalizeH="0" baseline="0" noProof="0" dirty="0">
                <a:ln>
                  <a:noFill/>
                </a:ln>
                <a:solidFill>
                  <a:srgbClr val="0070C0"/>
                </a:solidFill>
                <a:effectLst/>
                <a:uLnTx/>
                <a:uFillTx/>
                <a:latin typeface="Verdana"/>
                <a:ea typeface="+mn-ea"/>
                <a:cs typeface="+mn-cs"/>
              </a:rPr>
              <a:t> ISA</a:t>
            </a:r>
            <a:r>
              <a:rPr kumimoji="0" lang="en-US" sz="1600" b="0" i="0" u="none" strike="noStrike" kern="1200" cap="none" spc="0" normalizeH="0" baseline="0" noProof="0" dirty="0">
                <a:ln>
                  <a:noFill/>
                </a:ln>
                <a:solidFill>
                  <a:srgbClr val="0070C0"/>
                </a:solidFill>
                <a:effectLst/>
                <a:uLnTx/>
                <a:uFillTx/>
                <a:latin typeface="Verdana"/>
                <a:ea typeface="+mn-ea"/>
                <a:cs typeface="+mn-cs"/>
              </a:rPr>
              <a:t>-based 48-core processor with 512-bit wide SIMD execution,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manufactured on 7 nm technology, used in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Fugaku</a:t>
            </a:r>
            <a:r>
              <a:rPr kumimoji="0" lang="en-US" sz="1600" b="0" i="0" u="none" strike="noStrike" kern="1200" cap="none" spc="0" normalizeH="0" baseline="0" noProof="0" dirty="0">
                <a:ln>
                  <a:noFill/>
                </a:ln>
                <a:solidFill>
                  <a:srgbClr val="000000"/>
                </a:solidFill>
                <a:effectLst/>
                <a:uLnTx/>
                <a:uFillTx/>
                <a:latin typeface="Verdana"/>
                <a:ea typeface="+mn-ea"/>
                <a:cs typeface="+mn-cs"/>
              </a:rPr>
              <a:t> supercomputer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(designed by Fujitsu, completed in 03/2021).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This is not surprising, since SVE targets HPC workloads whereas mobiles or</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tablets do not run such workloads.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 name="TextBox 3"/>
          <p:cNvSpPr txBox="1"/>
          <p:nvPr/>
        </p:nvSpPr>
        <p:spPr>
          <a:xfrm>
            <a:off x="250714" y="2785243"/>
            <a:ext cx="8965660" cy="584775"/>
          </a:xfrm>
          <a:prstGeom prst="rect">
            <a:avLst/>
          </a:prstGeom>
          <a:noFill/>
        </p:spPr>
        <p:txBody>
          <a:bodyPr wrap="none" rtlCol="0">
            <a:spAutoFit/>
          </a:bodyPr>
          <a:lstStyle/>
          <a:p>
            <a:pPr marL="285750" lvl="0" indent="-285750" defTabSz="457200">
              <a:buFont typeface="Arial" panose="020B0604020202020204" pitchFamily="34" charset="0"/>
              <a:buChar char="•"/>
              <a:defRPr/>
            </a:pPr>
            <a:r>
              <a:rPr lang="en-US" sz="1600" dirty="0">
                <a:solidFill>
                  <a:srgbClr val="000000"/>
                </a:solidFill>
              </a:rPr>
              <a:t>On the other hand, </a:t>
            </a:r>
            <a:r>
              <a:rPr lang="en-US" sz="1600" dirty="0">
                <a:solidFill>
                  <a:srgbClr val="FF0000"/>
                </a:solidFill>
              </a:rPr>
              <a:t>SVE2 </a:t>
            </a:r>
            <a:r>
              <a:rPr lang="en-US" sz="1600" dirty="0">
                <a:solidFill>
                  <a:srgbClr val="000000"/>
                </a:solidFill>
              </a:rPr>
              <a:t>is recently (2021) implemented in the </a:t>
            </a:r>
            <a:r>
              <a:rPr lang="en-US" sz="1600" dirty="0">
                <a:solidFill>
                  <a:srgbClr val="0070C0"/>
                </a:solidFill>
              </a:rPr>
              <a:t>Armv9 ISA-based</a:t>
            </a:r>
          </a:p>
          <a:p>
            <a:pPr lvl="0" defTabSz="457200">
              <a:defRPr/>
            </a:pPr>
            <a:r>
              <a:rPr lang="en-US" sz="1600" dirty="0">
                <a:solidFill>
                  <a:srgbClr val="0070C0"/>
                </a:solidFill>
              </a:rPr>
              <a:t>      </a:t>
            </a:r>
            <a:r>
              <a:rPr lang="en-US" sz="1600" dirty="0" err="1">
                <a:solidFill>
                  <a:srgbClr val="0070C0"/>
                </a:solidFill>
              </a:rPr>
              <a:t>Neoverse</a:t>
            </a:r>
            <a:r>
              <a:rPr lang="en-US" sz="1600" dirty="0">
                <a:solidFill>
                  <a:srgbClr val="0070C0"/>
                </a:solidFill>
              </a:rPr>
              <a:t> and Cortex designs.</a:t>
            </a:r>
            <a:endParaRPr lang="en-US" sz="1600" dirty="0">
              <a:solidFill>
                <a:srgbClr val="000000"/>
              </a:solidFill>
            </a:endParaRPr>
          </a:p>
        </p:txBody>
      </p:sp>
    </p:spTree>
    <p:extLst>
      <p:ext uri="{BB962C8B-B14F-4D97-AF65-F5344CB8AC3E}">
        <p14:creationId xmlns:p14="http://schemas.microsoft.com/office/powerpoint/2010/main" val="36294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t>2.3 The SVE register set-based ISA extensions (18)</a:t>
            </a:r>
            <a:endParaRPr lang="en-GB" sz="1700" kern="1200" dirty="0">
              <a:solidFill>
                <a:srgbClr val="FFFFFF"/>
              </a:solidFill>
            </a:endParaRPr>
          </a:p>
        </p:txBody>
      </p:sp>
      <p:sp>
        <p:nvSpPr>
          <p:cNvPr id="4" name="TextBox 3"/>
          <p:cNvSpPr txBox="1"/>
          <p:nvPr/>
        </p:nvSpPr>
        <p:spPr>
          <a:xfrm>
            <a:off x="71438" y="458670"/>
            <a:ext cx="8893175" cy="646331"/>
          </a:xfrm>
          <a:prstGeom prst="rect">
            <a:avLst/>
          </a:prstGeom>
          <a:noFill/>
        </p:spPr>
        <p:txBody>
          <a:bodyPr wrap="square" rtlCol="0">
            <a:spAutoFit/>
          </a:bodyPr>
          <a:lstStyle/>
          <a:p>
            <a:r>
              <a:rPr lang="en-GB" dirty="0">
                <a:solidFill>
                  <a:schemeClr val="accent6"/>
                </a:solidFill>
              </a:rPr>
              <a:t>Major benefits of using the SVE and SVE2 extensions (recap) </a:t>
            </a:r>
            <a:r>
              <a:rPr lang="en-GB" dirty="0"/>
              <a:t>[</a:t>
            </a:r>
            <a:r>
              <a:rPr lang="hu-HU" dirty="0"/>
              <a:t>144</a:t>
            </a:r>
            <a:r>
              <a:rPr lang="en-GB" dirty="0"/>
              <a:t>]</a:t>
            </a:r>
          </a:p>
          <a:p>
            <a:endParaRPr lang="en-GB" dirty="0">
              <a:solidFill>
                <a:schemeClr val="accent6"/>
              </a:solidFill>
            </a:endParaRPr>
          </a:p>
        </p:txBody>
      </p:sp>
      <p:sp>
        <p:nvSpPr>
          <p:cNvPr id="6" name="Rounded Rectangle 5"/>
          <p:cNvSpPr/>
          <p:nvPr/>
        </p:nvSpPr>
        <p:spPr bwMode="auto">
          <a:xfrm>
            <a:off x="-508" y="908720"/>
            <a:ext cx="9144000" cy="1836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267129" y="918974"/>
            <a:ext cx="9072562" cy="1774845"/>
          </a:xfrm>
          <a:prstGeom prst="rect">
            <a:avLst/>
          </a:prstGeom>
          <a:noFill/>
        </p:spPr>
        <p:txBody>
          <a:bodyPr wrap="square" rtlCol="0">
            <a:spAutoFit/>
          </a:bodyPr>
          <a:lstStyle/>
          <a:p>
            <a:pPr lvl="0">
              <a:spcAft>
                <a:spcPts val="600"/>
              </a:spcAft>
            </a:pPr>
            <a:r>
              <a:rPr lang="en-GB" sz="1600" dirty="0">
                <a:solidFill>
                  <a:srgbClr val="000000"/>
                </a:solidFill>
              </a:rPr>
              <a:t>SVE and SVE2 have </a:t>
            </a:r>
            <a:r>
              <a:rPr lang="en-GB" sz="1600" dirty="0">
                <a:solidFill>
                  <a:srgbClr val="FF0000"/>
                </a:solidFill>
              </a:rPr>
              <a:t>two major benefits</a:t>
            </a:r>
            <a:r>
              <a:rPr lang="en-GB" sz="1600" dirty="0">
                <a:solidFill>
                  <a:srgbClr val="000000"/>
                </a:solidFill>
              </a:rPr>
              <a:t>:</a:t>
            </a:r>
          </a:p>
          <a:p>
            <a:pPr lvl="0"/>
            <a:r>
              <a:rPr lang="en-GB" sz="1600" dirty="0">
                <a:solidFill>
                  <a:srgbClr val="000000"/>
                </a:solidFill>
              </a:rPr>
              <a:t>   a) They provide </a:t>
            </a:r>
            <a:r>
              <a:rPr lang="en-GB" sz="1600" dirty="0">
                <a:solidFill>
                  <a:srgbClr val="0070C0"/>
                </a:solidFill>
              </a:rPr>
              <a:t>quantized very long vector sizes from 1x128-bit to 16x128-bit</a:t>
            </a:r>
            <a:r>
              <a:rPr lang="en-GB" sz="1600" dirty="0">
                <a:solidFill>
                  <a:srgbClr val="000000"/>
                </a:solidFill>
              </a:rPr>
              <a:t>,</a:t>
            </a:r>
          </a:p>
          <a:p>
            <a:pPr lvl="0">
              <a:spcAft>
                <a:spcPts val="400"/>
              </a:spcAft>
            </a:pPr>
            <a:r>
              <a:rPr lang="en-GB" sz="1600" dirty="0">
                <a:solidFill>
                  <a:srgbClr val="000000"/>
                </a:solidFill>
              </a:rPr>
              <a:t>         and</a:t>
            </a:r>
          </a:p>
          <a:p>
            <a:pPr lvl="0">
              <a:spcAft>
                <a:spcPts val="600"/>
              </a:spcAft>
            </a:pPr>
            <a:r>
              <a:rPr lang="en-GB" sz="1600" dirty="0">
                <a:solidFill>
                  <a:srgbClr val="000000"/>
                </a:solidFill>
              </a:rPr>
              <a:t>   b) allow </a:t>
            </a:r>
            <a:r>
              <a:rPr lang="en-GB" sz="1600" dirty="0">
                <a:solidFill>
                  <a:srgbClr val="0070C0"/>
                </a:solidFill>
              </a:rPr>
              <a:t>word length agnostic programming</a:t>
            </a:r>
            <a:r>
              <a:rPr lang="en-GB" sz="1600" dirty="0">
                <a:solidFill>
                  <a:srgbClr val="000000"/>
                </a:solidFill>
              </a:rPr>
              <a:t>.</a:t>
            </a:r>
          </a:p>
          <a:p>
            <a:pPr lvl="0"/>
            <a:r>
              <a:rPr lang="en-GB" sz="1600" dirty="0">
                <a:solidFill>
                  <a:srgbClr val="000000"/>
                </a:solidFill>
              </a:rPr>
              <a:t>       The resulting </a:t>
            </a:r>
            <a:r>
              <a:rPr lang="en-GB" sz="1600" dirty="0">
                <a:solidFill>
                  <a:srgbClr val="0070C0"/>
                </a:solidFill>
              </a:rPr>
              <a:t>code can utilize the full width of recent and future execution units</a:t>
            </a:r>
          </a:p>
          <a:p>
            <a:pPr lvl="0">
              <a:spcAft>
                <a:spcPts val="1200"/>
              </a:spcAft>
            </a:pPr>
            <a:r>
              <a:rPr lang="en-GB" sz="1600" dirty="0">
                <a:solidFill>
                  <a:srgbClr val="000000"/>
                </a:solidFill>
              </a:rPr>
              <a:t>         without the need to rewrite or recompile the code.</a:t>
            </a:r>
          </a:p>
        </p:txBody>
      </p:sp>
    </p:spTree>
    <p:extLst>
      <p:ext uri="{BB962C8B-B14F-4D97-AF65-F5344CB8AC3E}">
        <p14:creationId xmlns:p14="http://schemas.microsoft.com/office/powerpoint/2010/main" val="12066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83696"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t>2.3 The SVE register set-based ISA extensions (19)</a:t>
            </a:r>
            <a:endParaRPr lang="en-US" sz="1700" dirty="0">
              <a:solidFill>
                <a:srgbClr val="FFFFFF"/>
              </a:solidFill>
            </a:endParaRPr>
          </a:p>
        </p:txBody>
      </p:sp>
      <p:sp>
        <p:nvSpPr>
          <p:cNvPr id="85" name="TextBox 84"/>
          <p:cNvSpPr txBox="1"/>
          <p:nvPr/>
        </p:nvSpPr>
        <p:spPr>
          <a:xfrm>
            <a:off x="75214" y="440668"/>
            <a:ext cx="61167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399"/>
                </a:solidFill>
                <a:effectLst/>
                <a:uLnTx/>
                <a:uFillTx/>
                <a:latin typeface="Verdana"/>
                <a:ea typeface="+mn-ea"/>
                <a:cs typeface="+mn-cs"/>
              </a:rPr>
              <a:t>The stunning dynamics of enhancing the Arm ISA </a:t>
            </a:r>
          </a:p>
        </p:txBody>
      </p:sp>
      <p:cxnSp>
        <p:nvCxnSpPr>
          <p:cNvPr id="77" name="Egyenes összekötő 35"/>
          <p:cNvCxnSpPr/>
          <p:nvPr/>
        </p:nvCxnSpPr>
        <p:spPr>
          <a:xfrm flipH="1">
            <a:off x="7583696" y="632923"/>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98530" y="677928"/>
            <a:ext cx="9299504" cy="6216457"/>
            <a:chOff x="-198530" y="677928"/>
            <a:chExt cx="9299504" cy="6216457"/>
          </a:xfrm>
        </p:grpSpPr>
        <p:cxnSp>
          <p:nvCxnSpPr>
            <p:cNvPr id="80" name="Egyenes összekötő 35"/>
            <p:cNvCxnSpPr/>
            <p:nvPr/>
          </p:nvCxnSpPr>
          <p:spPr>
            <a:xfrm flipH="1">
              <a:off x="7523343"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198530" y="1047260"/>
              <a:ext cx="9299504" cy="5847125"/>
              <a:chOff x="-198530" y="1047260"/>
              <a:chExt cx="9299504" cy="5847125"/>
            </a:xfrm>
          </p:grpSpPr>
          <p:sp>
            <p:nvSpPr>
              <p:cNvPr id="87" name="Lekerekített téglalap 43"/>
              <p:cNvSpPr/>
              <p:nvPr/>
            </p:nvSpPr>
            <p:spPr>
              <a:xfrm>
                <a:off x="124761" y="494221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0" name="Lekerekített téglalap 42"/>
              <p:cNvSpPr/>
              <p:nvPr/>
            </p:nvSpPr>
            <p:spPr>
              <a:xfrm>
                <a:off x="1386456" y="2672916"/>
                <a:ext cx="1235533" cy="2844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9" name="Lekerekített téglalap 3"/>
              <p:cNvSpPr/>
              <p:nvPr/>
            </p:nvSpPr>
            <p:spPr>
              <a:xfrm>
                <a:off x="173717" y="5662081"/>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160" name="Lekerekített téglalap 4"/>
              <p:cNvSpPr/>
              <p:nvPr/>
            </p:nvSpPr>
            <p:spPr>
              <a:xfrm>
                <a:off x="1511253" y="5662081"/>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161" name="Lekerekített téglalap 5"/>
              <p:cNvSpPr/>
              <p:nvPr/>
            </p:nvSpPr>
            <p:spPr>
              <a:xfrm>
                <a:off x="2838373" y="5662081"/>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162" name="Lekerekített téglalap 6"/>
              <p:cNvSpPr/>
              <p:nvPr/>
            </p:nvSpPr>
            <p:spPr>
              <a:xfrm>
                <a:off x="5379245" y="5662081"/>
                <a:ext cx="216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t>
                </a:r>
                <a:r>
                  <a:rPr kumimoji="0" lang="en-US"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.0</a:t>
                </a: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a:t>
                </a:r>
              </a:p>
            </p:txBody>
          </p:sp>
          <p:sp>
            <p:nvSpPr>
              <p:cNvPr id="163" name="Lekerekített téglalap 7"/>
              <p:cNvSpPr/>
              <p:nvPr/>
            </p:nvSpPr>
            <p:spPr>
              <a:xfrm>
                <a:off x="4172377" y="5662081"/>
                <a:ext cx="108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a:t>
                </a:r>
              </a:p>
            </p:txBody>
          </p:sp>
          <p:sp>
            <p:nvSpPr>
              <p:cNvPr id="164" name="Lekerekített téglalap 8"/>
              <p:cNvSpPr/>
              <p:nvPr/>
            </p:nvSpPr>
            <p:spPr>
              <a:xfrm>
                <a:off x="1459049" y="4208765"/>
                <a:ext cx="1116000" cy="360000"/>
              </a:xfrm>
              <a:prstGeom prst="roundRect">
                <a:avLst/>
              </a:prstGeom>
              <a:solidFill>
                <a:srgbClr val="DECEA6"/>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65" name="Lekerekített téglalap 9"/>
              <p:cNvSpPr/>
              <p:nvPr/>
            </p:nvSpPr>
            <p:spPr>
              <a:xfrm>
                <a:off x="1486379" y="3753305"/>
                <a:ext cx="1086534" cy="360000"/>
              </a:xfrm>
              <a:prstGeom prst="roundRect">
                <a:avLst/>
              </a:prstGeom>
              <a:solidFill>
                <a:srgbClr val="C6C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66" name="Lekerekített téglalap 10"/>
              <p:cNvSpPr/>
              <p:nvPr/>
            </p:nvSpPr>
            <p:spPr>
              <a:xfrm>
                <a:off x="173717" y="5100934"/>
                <a:ext cx="1080000" cy="360000"/>
              </a:xfrm>
              <a:prstGeom prst="roundRect">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67" name="Lekerekített téglalap 11"/>
              <p:cNvSpPr/>
              <p:nvPr/>
            </p:nvSpPr>
            <p:spPr>
              <a:xfrm>
                <a:off x="2766005" y="1628800"/>
                <a:ext cx="1188000" cy="388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68" name="Lekerekített téglalap 12"/>
              <p:cNvSpPr/>
              <p:nvPr/>
            </p:nvSpPr>
            <p:spPr>
              <a:xfrm>
                <a:off x="2826880" y="2965934"/>
                <a:ext cx="1080000" cy="360000"/>
              </a:xfrm>
              <a:prstGeom prst="roundRect">
                <a:avLst/>
              </a:prstGeom>
              <a:solidFill>
                <a:srgbClr val="83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69" name="Lekerekített téglalap 13"/>
              <p:cNvSpPr/>
              <p:nvPr/>
            </p:nvSpPr>
            <p:spPr>
              <a:xfrm>
                <a:off x="2826880" y="212531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chemeClr val="bg1"/>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170" name="Lekerekített téglalap 14"/>
              <p:cNvSpPr/>
              <p:nvPr/>
            </p:nvSpPr>
            <p:spPr>
              <a:xfrm>
                <a:off x="4068492" y="1628800"/>
                <a:ext cx="1188000" cy="388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1" name="Lekerekített téglalap 15"/>
              <p:cNvSpPr/>
              <p:nvPr/>
            </p:nvSpPr>
            <p:spPr>
              <a:xfrm>
                <a:off x="2816805" y="5114481"/>
                <a:ext cx="1080000" cy="360000"/>
              </a:xfrm>
              <a:prstGeom prst="roundRect">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2" name="Lekerekített téglalap 17"/>
              <p:cNvSpPr/>
              <p:nvPr/>
            </p:nvSpPr>
            <p:spPr>
              <a:xfrm>
                <a:off x="5379125" y="1160554"/>
                <a:ext cx="2160120" cy="442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3" name="Lekerekített téglalap 18"/>
              <p:cNvSpPr/>
              <p:nvPr/>
            </p:nvSpPr>
            <p:spPr>
              <a:xfrm>
                <a:off x="4117827" y="3344669"/>
                <a:ext cx="1084235" cy="360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174" name="Lekerekített téglalap 20"/>
              <p:cNvSpPr/>
              <p:nvPr/>
            </p:nvSpPr>
            <p:spPr>
              <a:xfrm>
                <a:off x="4117827" y="3764191"/>
                <a:ext cx="1080000" cy="360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75" name="Jobbra nyíl 30"/>
              <p:cNvSpPr/>
              <p:nvPr/>
            </p:nvSpPr>
            <p:spPr>
              <a:xfrm>
                <a:off x="5195747" y="3444673"/>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76" name="Lekerekített téglalap 36"/>
              <p:cNvSpPr/>
              <p:nvPr/>
            </p:nvSpPr>
            <p:spPr>
              <a:xfrm>
                <a:off x="5405378" y="1694868"/>
                <a:ext cx="1044000" cy="360000"/>
              </a:xfrm>
              <a:prstGeom prst="roundRect">
                <a:avLst/>
              </a:prstGeom>
              <a:solidFill>
                <a:srgbClr val="FFB3B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7" name="Lekerekített téglalap 8"/>
              <p:cNvSpPr/>
              <p:nvPr/>
            </p:nvSpPr>
            <p:spPr>
              <a:xfrm>
                <a:off x="4109370" y="4197879"/>
                <a:ext cx="1080000" cy="360000"/>
              </a:xfrm>
              <a:prstGeom prst="roundRect">
                <a:avLst/>
              </a:prstGeom>
              <a:solidFill>
                <a:srgbClr val="DECEA6"/>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8" name="Lekerekített téglalap 15"/>
              <p:cNvSpPr/>
              <p:nvPr/>
            </p:nvSpPr>
            <p:spPr>
              <a:xfrm>
                <a:off x="4107789" y="4634391"/>
                <a:ext cx="1080000" cy="360000"/>
              </a:xfrm>
              <a:prstGeom prst="roundRect">
                <a:avLst/>
              </a:prstGeom>
              <a:solidFill>
                <a:srgbClr val="DEC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79" name="TextBox 178"/>
              <p:cNvSpPr txBox="1"/>
              <p:nvPr/>
            </p:nvSpPr>
            <p:spPr>
              <a:xfrm>
                <a:off x="208429" y="6074815"/>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180" name="TextBox 179"/>
              <p:cNvSpPr txBox="1"/>
              <p:nvPr/>
            </p:nvSpPr>
            <p:spPr>
              <a:xfrm>
                <a:off x="1548704" y="6087515"/>
                <a:ext cx="10166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(2000)</a:t>
                </a:r>
              </a:p>
            </p:txBody>
          </p:sp>
          <p:sp>
            <p:nvSpPr>
              <p:cNvPr id="181" name="TextBox 180"/>
              <p:cNvSpPr txBox="1"/>
              <p:nvPr/>
            </p:nvSpPr>
            <p:spPr>
              <a:xfrm>
                <a:off x="2905946" y="6087515"/>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(2002)</a:t>
                </a:r>
              </a:p>
            </p:txBody>
          </p:sp>
          <p:sp>
            <p:nvSpPr>
              <p:cNvPr id="182" name="TextBox 181"/>
              <p:cNvSpPr txBox="1"/>
              <p:nvPr/>
            </p:nvSpPr>
            <p:spPr>
              <a:xfrm>
                <a:off x="3982244" y="6074060"/>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a:t>
                </a:r>
                <a:r>
                  <a:rPr kumimoji="0" lang="hu-HU" sz="1200" b="0" i="0" u="none" strike="noStrike" kern="1200" cap="none" spc="0" normalizeH="0" baseline="0" noProof="0">
                    <a:ln>
                      <a:noFill/>
                    </a:ln>
                    <a:solidFill>
                      <a:srgbClr val="000000"/>
                    </a:solidFill>
                    <a:effectLst/>
                    <a:uLnTx/>
                    <a:uFillTx/>
                    <a:latin typeface="Verdana"/>
                    <a:ea typeface="+mn-ea"/>
                    <a:cs typeface="+mn-cs"/>
                  </a:rPr>
                  <a:t>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183" name="TextBox 182"/>
              <p:cNvSpPr txBox="1"/>
              <p:nvPr/>
            </p:nvSpPr>
            <p:spPr>
              <a:xfrm>
                <a:off x="5797169" y="6087515"/>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184" name="Rounded Rectangle 183"/>
              <p:cNvSpPr/>
              <p:nvPr/>
            </p:nvSpPr>
            <p:spPr bwMode="auto">
              <a:xfrm>
                <a:off x="1241631" y="4181699"/>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85" name="TextBox 184"/>
              <p:cNvSpPr txBox="1"/>
              <p:nvPr/>
            </p:nvSpPr>
            <p:spPr>
              <a:xfrm>
                <a:off x="1397372" y="1832660"/>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186" name="TextBox 185"/>
              <p:cNvSpPr txBox="1"/>
              <p:nvPr/>
            </p:nvSpPr>
            <p:spPr>
              <a:xfrm>
                <a:off x="-198530" y="4223455"/>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 of bytecodes</a:t>
                </a:r>
              </a:p>
            </p:txBody>
          </p:sp>
          <p:sp>
            <p:nvSpPr>
              <p:cNvPr id="187" name="Rounded Rectangle 186"/>
              <p:cNvSpPr/>
              <p:nvPr/>
            </p:nvSpPr>
            <p:spPr bwMode="auto">
              <a:xfrm>
                <a:off x="93791" y="5056973"/>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88" name="Jobbra nyíl 30"/>
              <p:cNvSpPr/>
              <p:nvPr/>
            </p:nvSpPr>
            <p:spPr>
              <a:xfrm>
                <a:off x="6030764" y="223042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89" name="Jobbra nyíl 30"/>
              <p:cNvSpPr/>
              <p:nvPr/>
            </p:nvSpPr>
            <p:spPr>
              <a:xfrm>
                <a:off x="6462824" y="178639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90" name="Jobbra nyíl 30"/>
              <p:cNvSpPr/>
              <p:nvPr/>
            </p:nvSpPr>
            <p:spPr>
              <a:xfrm>
                <a:off x="3941930" y="223176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91" name="Jobbra nyíl 30"/>
              <p:cNvSpPr/>
              <p:nvPr/>
            </p:nvSpPr>
            <p:spPr>
              <a:xfrm>
                <a:off x="4622565" y="223145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92" name="Jobbra nyíl 30"/>
              <p:cNvSpPr/>
              <p:nvPr/>
            </p:nvSpPr>
            <p:spPr>
              <a:xfrm>
                <a:off x="2594059" y="386521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93" name="Jobbra nyíl 30"/>
              <p:cNvSpPr/>
              <p:nvPr/>
            </p:nvSpPr>
            <p:spPr>
              <a:xfrm>
                <a:off x="2585599" y="432003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94" name="Jobbra nyíl 30"/>
              <p:cNvSpPr/>
              <p:nvPr/>
            </p:nvSpPr>
            <p:spPr>
              <a:xfrm>
                <a:off x="3361723" y="432402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95" name="Jobbra nyíl 30"/>
              <p:cNvSpPr/>
              <p:nvPr/>
            </p:nvSpPr>
            <p:spPr>
              <a:xfrm>
                <a:off x="1286635" y="520710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96" name="Jobbra nyíl 30"/>
              <p:cNvSpPr/>
              <p:nvPr/>
            </p:nvSpPr>
            <p:spPr>
              <a:xfrm>
                <a:off x="2043266" y="520757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97" name="Jobbra nyíl 30"/>
              <p:cNvSpPr/>
              <p:nvPr/>
            </p:nvSpPr>
            <p:spPr>
              <a:xfrm>
                <a:off x="3918296" y="5201699"/>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98" name="Jobbra nyíl 30"/>
              <p:cNvSpPr/>
              <p:nvPr/>
            </p:nvSpPr>
            <p:spPr>
              <a:xfrm>
                <a:off x="3941930" y="307037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99" name="Jobbra nyíl 30"/>
              <p:cNvSpPr/>
              <p:nvPr/>
            </p:nvSpPr>
            <p:spPr>
              <a:xfrm>
                <a:off x="4622565" y="3070062"/>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00" name="TextBox 199"/>
              <p:cNvSpPr txBox="1"/>
              <p:nvPr/>
            </p:nvSpPr>
            <p:spPr>
              <a:xfrm>
                <a:off x="5622288" y="1282599"/>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201" name="TextBox 200"/>
              <p:cNvSpPr txBox="1"/>
              <p:nvPr/>
            </p:nvSpPr>
            <p:spPr>
              <a:xfrm>
                <a:off x="6567393" y="1291537"/>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202" name="Straight Connector 201"/>
              <p:cNvCxnSpPr/>
              <p:nvPr/>
            </p:nvCxnSpPr>
            <p:spPr bwMode="auto">
              <a:xfrm>
                <a:off x="6446659" y="118157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3" name="Lekerekített téglalap 18"/>
              <p:cNvSpPr/>
              <p:nvPr/>
            </p:nvSpPr>
            <p:spPr>
              <a:xfrm>
                <a:off x="5405484" y="2703795"/>
                <a:ext cx="1044000" cy="1404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204" name="Lekerekített téglalap 76"/>
              <p:cNvSpPr/>
              <p:nvPr/>
            </p:nvSpPr>
            <p:spPr>
              <a:xfrm>
                <a:off x="7638270" y="1156115"/>
                <a:ext cx="1283960" cy="4428000"/>
              </a:xfrm>
              <a:prstGeom prst="roundRect">
                <a:avLst/>
              </a:prstGeom>
              <a:solidFill>
                <a:srgbClr val="DDF2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205" name="TextBox 82"/>
              <p:cNvSpPr txBox="1"/>
              <p:nvPr/>
            </p:nvSpPr>
            <p:spPr>
              <a:xfrm>
                <a:off x="7895909" y="1279749"/>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206" name="Lekerekített téglalap 7"/>
              <p:cNvSpPr/>
              <p:nvPr/>
            </p:nvSpPr>
            <p:spPr>
              <a:xfrm>
                <a:off x="7711960" y="5650140"/>
                <a:ext cx="1188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207" name="TextBox 48"/>
              <p:cNvSpPr txBox="1"/>
              <p:nvPr/>
            </p:nvSpPr>
            <p:spPr>
              <a:xfrm>
                <a:off x="7202890" y="6076050"/>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V1</a:t>
                </a:r>
                <a:endParaRPr kumimoji="0" lang="en-GB"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cores </a:t>
                </a:r>
                <a:r>
                  <a:rPr kumimoji="0" lang="hu-HU" sz="1200" b="0" i="0" u="none" strike="noStrike" kern="1200" cap="none" spc="0" normalizeH="0" baseline="0" noProof="0">
                    <a:ln>
                      <a:noFill/>
                    </a:ln>
                    <a:solidFill>
                      <a:srgbClr val="000000"/>
                    </a:solidFill>
                    <a:effectLst/>
                    <a:uLnTx/>
                    <a:uFillTx/>
                    <a:latin typeface="Verdana"/>
                    <a:ea typeface="+mn-ea"/>
                    <a:cs typeface="+mn-cs"/>
                  </a:rPr>
                  <a:t>(2021</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208" name="Rounded Rectangle 1"/>
              <p:cNvSpPr/>
              <p:nvPr/>
            </p:nvSpPr>
            <p:spPr bwMode="auto">
              <a:xfrm>
                <a:off x="1253717" y="2663409"/>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9" name="Jobbra nyíl 30"/>
              <p:cNvSpPr/>
              <p:nvPr/>
            </p:nvSpPr>
            <p:spPr>
              <a:xfrm>
                <a:off x="5205035" y="3864940"/>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10" name="Lekerekített téglalap 18"/>
              <p:cNvSpPr/>
              <p:nvPr/>
            </p:nvSpPr>
            <p:spPr>
              <a:xfrm>
                <a:off x="6463547" y="2723045"/>
                <a:ext cx="1044000" cy="1404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211" name="Lekerekített téglalap 15"/>
              <p:cNvSpPr/>
              <p:nvPr/>
            </p:nvSpPr>
            <p:spPr>
              <a:xfrm>
                <a:off x="5406195" y="5134065"/>
                <a:ext cx="1080000" cy="360000"/>
              </a:xfrm>
              <a:prstGeom prst="roundRect">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212" name="Lekerekített téglalap 36"/>
              <p:cNvSpPr/>
              <p:nvPr/>
            </p:nvSpPr>
            <p:spPr>
              <a:xfrm>
                <a:off x="6482665" y="2713460"/>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a:ln>
                      <a:noFill/>
                    </a:ln>
                    <a:solidFill>
                      <a:schemeClr val="bg1"/>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213" name="Jobbra nyíl 30"/>
              <p:cNvSpPr/>
              <p:nvPr/>
            </p:nvSpPr>
            <p:spPr>
              <a:xfrm>
                <a:off x="6855400" y="1794710"/>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14" name="Lekerekített téglalap 13"/>
              <p:cNvSpPr/>
              <p:nvPr/>
            </p:nvSpPr>
            <p:spPr>
              <a:xfrm>
                <a:off x="7765705" y="2129240"/>
                <a:ext cx="1116000" cy="468000"/>
              </a:xfrm>
              <a:prstGeom prst="roundRect">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a:solidFill>
                      <a:schemeClr val="bg1"/>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215" name="Jobbra nyíl 30"/>
              <p:cNvSpPr/>
              <p:nvPr/>
            </p:nvSpPr>
            <p:spPr>
              <a:xfrm>
                <a:off x="6910490" y="2231285"/>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16" name="Lekerekített téglalap 18"/>
              <p:cNvSpPr/>
              <p:nvPr/>
            </p:nvSpPr>
            <p:spPr>
              <a:xfrm>
                <a:off x="7764455" y="2710035"/>
                <a:ext cx="1116000" cy="1404000"/>
              </a:xfrm>
              <a:prstGeom prst="roundRect">
                <a:avLst/>
              </a:prstGeom>
              <a:solidFill>
                <a:srgbClr val="7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a:solidFill>
                      <a:srgbClr val="000000"/>
                    </a:solidFill>
                    <a:latin typeface="Verdana"/>
                    <a:ea typeface="Verdana" panose="020B0604030504040204" pitchFamily="34" charset="0"/>
                    <a:cs typeface="Verdana" panose="020B0604030504040204" pitchFamily="34" charset="0"/>
                  </a:rPr>
                  <a:t>Aarch32</a:t>
                </a:r>
                <a:r>
                  <a:rPr lang="en-GB" sz="1050" baseline="3000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217" name="Lekerekített téglalap 36"/>
              <p:cNvSpPr/>
              <p:nvPr/>
            </p:nvSpPr>
            <p:spPr>
              <a:xfrm>
                <a:off x="7784835" y="2720545"/>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chemeClr val="bg1"/>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a:ln>
                    <a:noFill/>
                  </a:ln>
                  <a:solidFill>
                    <a:schemeClr val="bg1"/>
                  </a:solidFill>
                  <a:effectLst/>
                  <a:uLnTx/>
                  <a:uFillTx/>
                  <a:latin typeface="Verdana"/>
                  <a:ea typeface="Verdana" panose="020B0604030504040204" pitchFamily="34" charset="0"/>
                  <a:cs typeface="Verdana" panose="020B0604030504040204" pitchFamily="34" charset="0"/>
                </a:endParaRPr>
              </a:p>
            </p:txBody>
          </p:sp>
          <p:sp>
            <p:nvSpPr>
              <p:cNvPr id="218" name="Jobbra nyíl 30"/>
              <p:cNvSpPr/>
              <p:nvPr/>
            </p:nvSpPr>
            <p:spPr>
              <a:xfrm>
                <a:off x="7521330" y="3455405"/>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19" name="TextBox 79"/>
              <p:cNvSpPr txBox="1"/>
              <p:nvPr/>
            </p:nvSpPr>
            <p:spPr>
              <a:xfrm>
                <a:off x="6109" y="3091737"/>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err="1">
                    <a:ln>
                      <a:noFill/>
                    </a:ln>
                    <a:solidFill>
                      <a:srgbClr val="FF0000"/>
                    </a:solidFill>
                    <a:effectLst/>
                    <a:uLnTx/>
                    <a:uFillTx/>
                    <a:latin typeface="Verdana"/>
                    <a:ea typeface="+mn-ea"/>
                    <a:cs typeface="+mn-cs"/>
                  </a:rPr>
                  <a:t>To</a:t>
                </a:r>
                <a:r>
                  <a:rPr kumimoji="0" lang="hu-HU" sz="1200" b="0" i="0" u="none" strike="noStrike" kern="1200" cap="none" spc="0" normalizeH="0" baseline="0" noProof="0">
                    <a:ln>
                      <a:noFill/>
                    </a:ln>
                    <a:solidFill>
                      <a:srgbClr val="FF0000"/>
                    </a:solidFill>
                    <a:effectLst/>
                    <a:uLnTx/>
                    <a:uFillTx/>
                    <a:latin typeface="Verdana"/>
                    <a:ea typeface="+mn-ea"/>
                    <a:cs typeface="+mn-cs"/>
                  </a:rPr>
                  <a:t> </a:t>
                </a:r>
                <a:r>
                  <a:rPr kumimoji="0" lang="hu-HU" sz="1200" b="0" i="0" u="none" strike="noStrike" kern="1200" cap="none" spc="0" normalizeH="0" baseline="0" noProof="0" err="1">
                    <a:ln>
                      <a:noFill/>
                    </a:ln>
                    <a:solidFill>
                      <a:srgbClr val="FF0000"/>
                    </a:solidFill>
                    <a:effectLst/>
                    <a:uLnTx/>
                    <a:uFillTx/>
                    <a:latin typeface="Verdana"/>
                    <a:ea typeface="+mn-ea"/>
                    <a:cs typeface="+mn-cs"/>
                  </a:rPr>
                  <a:t>enhance</a:t>
                </a:r>
                <a:endParaRPr kumimoji="0" lang="hu-HU" sz="1200" b="0" i="0" u="none" strike="noStrike" kern="1200" cap="none" spc="0" normalizeH="0" baseline="0" noProof="0">
                  <a:ln>
                    <a:noFill/>
                  </a:ln>
                  <a:solidFill>
                    <a:srgbClr val="FF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err="1">
                    <a:ln>
                      <a:noFill/>
                    </a:ln>
                    <a:solidFill>
                      <a:srgbClr val="FF0000"/>
                    </a:solidFill>
                    <a:effectLst/>
                    <a:uLnTx/>
                    <a:uFillTx/>
                    <a:latin typeface="Verdana"/>
                    <a:ea typeface="+mn-ea"/>
                    <a:cs typeface="+mn-cs"/>
                  </a:rPr>
                  <a:t>compute</a:t>
                </a:r>
                <a:endParaRPr kumimoji="0" lang="hu-HU" sz="1200" b="0" i="0" u="none" strike="noStrike" kern="1200" cap="none" spc="0" normalizeH="0" baseline="0" noProof="0">
                  <a:ln>
                    <a:noFill/>
                  </a:ln>
                  <a:solidFill>
                    <a:srgbClr val="FF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err="1">
                    <a:ln>
                      <a:noFill/>
                    </a:ln>
                    <a:solidFill>
                      <a:srgbClr val="FF0000"/>
                    </a:solidFill>
                    <a:effectLst/>
                    <a:uLnTx/>
                    <a:uFillTx/>
                    <a:latin typeface="Verdana"/>
                    <a:ea typeface="+mn-ea"/>
                    <a:cs typeface="+mn-cs"/>
                  </a:rPr>
                  <a:t>capabilities</a:t>
                </a:r>
                <a:endParaRPr kumimoji="0" lang="hu-HU" sz="1200" b="0" i="0" u="none" strike="noStrike" kern="1200" cap="none" spc="0" normalizeH="0" baseline="0" noProof="0">
                  <a:ln>
                    <a:noFill/>
                  </a:ln>
                  <a:solidFill>
                    <a:srgbClr val="FF0000"/>
                  </a:solidFill>
                  <a:effectLst/>
                  <a:uLnTx/>
                  <a:uFillTx/>
                  <a:latin typeface="Verdana"/>
                  <a:ea typeface="+mn-ea"/>
                  <a:cs typeface="+mn-cs"/>
                </a:endParaRPr>
              </a:p>
            </p:txBody>
          </p:sp>
          <p:sp>
            <p:nvSpPr>
              <p:cNvPr id="220" name="Rounded Rectangle 219"/>
              <p:cNvSpPr/>
              <p:nvPr/>
            </p:nvSpPr>
            <p:spPr bwMode="auto">
              <a:xfrm>
                <a:off x="2693616" y="1627677"/>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21" name="TextBox 220"/>
              <p:cNvSpPr txBox="1"/>
              <p:nvPr/>
            </p:nvSpPr>
            <p:spPr>
              <a:xfrm>
                <a:off x="437056" y="6601997"/>
                <a:ext cx="3159228" cy="292388"/>
              </a:xfrm>
              <a:prstGeom prst="rect">
                <a:avLst/>
              </a:prstGeom>
              <a:noFill/>
            </p:spPr>
            <p:txBody>
              <a:bodyPr wrap="square" rtlCol="0">
                <a:spAutoFit/>
              </a:bodyPr>
              <a:lstStyle/>
              <a:p>
                <a:pPr lvl="0"/>
                <a:r>
                  <a:rPr lang="en-GB" sz="1300">
                    <a:solidFill>
                      <a:srgbClr val="000000"/>
                    </a:solidFill>
                  </a:rPr>
                  <a:t>For the </a:t>
                </a:r>
                <a:r>
                  <a:rPr lang="hu-HU" sz="1300">
                    <a:solidFill>
                      <a:srgbClr val="000000"/>
                    </a:solidFill>
                  </a:rPr>
                  <a:t>Remarks</a:t>
                </a:r>
                <a:r>
                  <a:rPr lang="en-GB" sz="1300">
                    <a:solidFill>
                      <a:srgbClr val="000000"/>
                    </a:solidFill>
                  </a:rPr>
                  <a:t> s</a:t>
                </a:r>
                <a:r>
                  <a:rPr lang="hu-HU" sz="1300">
                    <a:solidFill>
                      <a:srgbClr val="000000"/>
                    </a:solidFill>
                  </a:rPr>
                  <a:t>ee the next slide.</a:t>
                </a:r>
                <a:endParaRPr lang="en-US"/>
              </a:p>
            </p:txBody>
          </p:sp>
          <p:sp>
            <p:nvSpPr>
              <p:cNvPr id="222" name="Rounded Rectangle 221"/>
              <p:cNvSpPr/>
              <p:nvPr/>
            </p:nvSpPr>
            <p:spPr bwMode="auto">
              <a:xfrm>
                <a:off x="4014112" y="1047260"/>
                <a:ext cx="5016608" cy="5810740"/>
              </a:xfrm>
              <a:prstGeom prst="roundRect">
                <a:avLst/>
              </a:prstGeom>
              <a:noFill/>
              <a:ln w="28575" cap="flat" cmpd="sng" algn="ctr">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grpSp>
        <p:sp>
          <p:nvSpPr>
            <p:cNvPr id="86" name="TextBox 85"/>
            <p:cNvSpPr txBox="1"/>
            <p:nvPr/>
          </p:nvSpPr>
          <p:spPr>
            <a:xfrm>
              <a:off x="71500" y="1207785"/>
              <a:ext cx="4146071" cy="276999"/>
            </a:xfrm>
            <a:prstGeom prst="rect">
              <a:avLst/>
            </a:prstGeom>
            <a:noFill/>
          </p:spPr>
          <p:txBody>
            <a:bodyPr wrap="none" rtlCol="0">
              <a:spAutoFit/>
            </a:bodyPr>
            <a:lstStyle/>
            <a:p>
              <a:r>
                <a:rPr lang="en-US" sz="1200" spc="-30">
                  <a:solidFill>
                    <a:srgbClr val="FF0000"/>
                  </a:solidFill>
                </a:rPr>
                <a:t>The thumb instruction set aims at reducing code size.</a:t>
              </a:r>
            </a:p>
          </p:txBody>
        </p:sp>
      </p:grpSp>
    </p:spTree>
    <p:extLst>
      <p:ext uri="{BB962C8B-B14F-4D97-AF65-F5344CB8AC3E}">
        <p14:creationId xmlns:p14="http://schemas.microsoft.com/office/powerpoint/2010/main" val="18465123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2.3 The SVE register set-based ISA extensions (20)</a:t>
            </a:r>
            <a:endParaRPr lang="en-US" dirty="0"/>
          </a:p>
        </p:txBody>
      </p:sp>
      <p:sp>
        <p:nvSpPr>
          <p:cNvPr id="3" name="TextBox 2"/>
          <p:cNvSpPr txBox="1"/>
          <p:nvPr/>
        </p:nvSpPr>
        <p:spPr>
          <a:xfrm>
            <a:off x="71500" y="440668"/>
            <a:ext cx="8990802" cy="369332"/>
          </a:xfrm>
          <a:prstGeom prst="rect">
            <a:avLst/>
          </a:prstGeom>
          <a:noFill/>
        </p:spPr>
        <p:txBody>
          <a:bodyPr wrap="square" rtlCol="0">
            <a:spAutoFit/>
          </a:bodyPr>
          <a:lstStyle/>
          <a:p>
            <a:r>
              <a:rPr lang="en-US" spc="-50">
                <a:solidFill>
                  <a:schemeClr val="accent6"/>
                </a:solidFill>
              </a:rPr>
              <a:t>Summing up key issues of </a:t>
            </a:r>
            <a:r>
              <a:rPr lang="en-US" spc="-50">
                <a:solidFill>
                  <a:srgbClr val="333399"/>
                </a:solidFill>
              </a:rPr>
              <a:t>SVE extensions enhancing computing capabilities -1</a:t>
            </a:r>
            <a:endParaRPr lang="en-US" spc="-50">
              <a:solidFill>
                <a:schemeClr val="accent6"/>
              </a:solidFill>
            </a:endParaRPr>
          </a:p>
        </p:txBody>
      </p:sp>
      <p:sp>
        <p:nvSpPr>
          <p:cNvPr id="31" name="Rounded Rectangle 30"/>
          <p:cNvSpPr/>
          <p:nvPr/>
        </p:nvSpPr>
        <p:spPr bwMode="auto">
          <a:xfrm>
            <a:off x="26495" y="901882"/>
            <a:ext cx="9105497" cy="198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32" name="TextBox 31"/>
          <p:cNvSpPr txBox="1"/>
          <p:nvPr/>
        </p:nvSpPr>
        <p:spPr>
          <a:xfrm>
            <a:off x="206515" y="937595"/>
            <a:ext cx="9157059" cy="183896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a:ln>
                  <a:noFill/>
                </a:ln>
                <a:solidFill>
                  <a:srgbClr val="333399"/>
                </a:solidFill>
                <a:effectLst/>
                <a:uLnTx/>
                <a:uFillTx/>
                <a:latin typeface="Verdana"/>
                <a:ea typeface="+mn-ea"/>
                <a:cs typeface="+mn-cs"/>
              </a:rPr>
              <a:t>The </a:t>
            </a:r>
            <a:r>
              <a:rPr kumimoji="0" lang="hu-HU" sz="1600" b="0" i="0" u="none" strike="noStrike" kern="1200" cap="none" spc="0" normalizeH="0" baseline="0" noProof="0">
                <a:ln>
                  <a:noFill/>
                </a:ln>
                <a:solidFill>
                  <a:srgbClr val="FF0000"/>
                </a:solidFill>
                <a:effectLst/>
                <a:uLnTx/>
                <a:uFillTx/>
                <a:latin typeface="Verdana"/>
                <a:ea typeface="+mn-ea"/>
                <a:cs typeface="+mn-cs"/>
              </a:rPr>
              <a:t>SVE (Scalable Vector Extension) </a:t>
            </a:r>
            <a:r>
              <a:rPr kumimoji="0" lang="hu-HU" sz="1600" b="0" i="0" u="none" strike="noStrike" kern="1200" cap="none" spc="0" normalizeH="0" baseline="0" noProof="0">
                <a:ln>
                  <a:noFill/>
                </a:ln>
                <a:solidFill>
                  <a:srgbClr val="000000"/>
                </a:solidFill>
                <a:effectLst/>
                <a:uLnTx/>
                <a:uFillTx/>
                <a:latin typeface="Verdana"/>
                <a:ea typeface="+mn-ea"/>
                <a:cs typeface="+mn-cs"/>
              </a:rPr>
              <a:t>was announced in </a:t>
            </a:r>
            <a:r>
              <a:rPr kumimoji="0" lang="hu-HU" sz="1600" b="0" i="0" u="none" strike="noStrike" kern="1200" cap="none" spc="0" normalizeH="0" baseline="0" noProof="0">
                <a:ln>
                  <a:noFill/>
                </a:ln>
                <a:solidFill>
                  <a:srgbClr val="0070C0"/>
                </a:solidFill>
                <a:effectLst/>
                <a:uLnTx/>
                <a:uFillTx/>
                <a:latin typeface="Verdana"/>
                <a:ea typeface="+mn-ea"/>
                <a:cs typeface="+mn-cs"/>
              </a:rPr>
              <a:t>2016</a:t>
            </a:r>
            <a:r>
              <a:rPr kumimoji="0" lang="hu-HU" sz="1600" b="0" i="0" u="none" strike="noStrike" kern="1200" cap="none" spc="0" normalizeH="0" baseline="0" noProof="0">
                <a:ln>
                  <a:noFill/>
                </a:ln>
                <a:solidFill>
                  <a:srgbClr val="000000"/>
                </a:solidFill>
                <a:effectLst/>
                <a:uLnTx/>
                <a:uFillTx/>
                <a:latin typeface="Verdana"/>
                <a:ea typeface="+mn-ea"/>
                <a:cs typeface="+mn-cs"/>
              </a:rPr>
              <a:t> (in the Hot Chips</a:t>
            </a:r>
            <a:endParaRPr kumimoji="0" lang="en-GB" sz="16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50" normalizeH="0" noProof="0">
                <a:ln>
                  <a:noFill/>
                </a:ln>
                <a:solidFill>
                  <a:srgbClr val="000000"/>
                </a:solidFill>
                <a:effectLst/>
                <a:uLnTx/>
                <a:uFillTx/>
                <a:latin typeface="Verdana"/>
                <a:ea typeface="+mn-ea"/>
                <a:cs typeface="+mn-cs"/>
              </a:rPr>
              <a:t>conference)</a:t>
            </a:r>
            <a:r>
              <a:rPr kumimoji="0" lang="en-GB" sz="1600" b="0" i="0" u="none" strike="noStrike" kern="1200" cap="none" spc="-50" normalizeH="0" noProof="0">
                <a:ln>
                  <a:noFill/>
                </a:ln>
                <a:solidFill>
                  <a:srgbClr val="000000"/>
                </a:solidFill>
                <a:effectLst/>
                <a:uLnTx/>
                <a:uFillTx/>
                <a:latin typeface="Verdana"/>
                <a:ea typeface="+mn-ea"/>
                <a:cs typeface="+mn-cs"/>
              </a:rPr>
              <a:t> and </a:t>
            </a:r>
            <a:r>
              <a:rPr kumimoji="0" lang="hu-HU" sz="1600" b="0" i="0" u="none" strike="noStrike" kern="1200" cap="none" spc="-50" normalizeH="0" noProof="0">
                <a:ln>
                  <a:noFill/>
                </a:ln>
                <a:solidFill>
                  <a:srgbClr val="0070C0"/>
                </a:solidFill>
                <a:effectLst/>
                <a:uLnTx/>
                <a:uFillTx/>
                <a:latin typeface="Verdana"/>
                <a:ea typeface="+mn-ea"/>
                <a:cs typeface="+mn-cs"/>
              </a:rPr>
              <a:t>introduced</a:t>
            </a:r>
            <a:r>
              <a:rPr kumimoji="0" lang="en-GB" sz="1600" b="0" i="0" u="none" strike="noStrike" kern="1200" cap="none" spc="-50" normalizeH="0" noProof="0">
                <a:ln>
                  <a:noFill/>
                </a:ln>
                <a:solidFill>
                  <a:srgbClr val="0070C0"/>
                </a:solidFill>
                <a:effectLst/>
                <a:uLnTx/>
                <a:uFillTx/>
                <a:latin typeface="Verdana"/>
                <a:ea typeface="+mn-ea"/>
                <a:cs typeface="+mn-cs"/>
              </a:rPr>
              <a:t> in</a:t>
            </a:r>
            <a:r>
              <a:rPr kumimoji="0" lang="hu-HU" sz="1600" b="0" i="0" u="none" strike="noStrike" kern="1200" cap="none" spc="-50" normalizeH="0" noProof="0">
                <a:ln>
                  <a:noFill/>
                </a:ln>
                <a:solidFill>
                  <a:srgbClr val="0070C0"/>
                </a:solidFill>
                <a:effectLst/>
                <a:uLnTx/>
                <a:uFillTx/>
                <a:latin typeface="Verdana"/>
                <a:ea typeface="+mn-ea"/>
                <a:cs typeface="+mn-cs"/>
              </a:rPr>
              <a:t> the </a:t>
            </a:r>
            <a:r>
              <a:rPr kumimoji="0" lang="en-US" sz="1600" b="0" i="0" u="none" strike="noStrike" kern="1200" cap="none" spc="-50" normalizeH="0" noProof="0">
                <a:ln>
                  <a:noFill/>
                </a:ln>
                <a:solidFill>
                  <a:srgbClr val="0070C0"/>
                </a:solidFill>
                <a:effectLst/>
                <a:uLnTx/>
                <a:uFillTx/>
                <a:latin typeface="Verdana"/>
                <a:ea typeface="+mn-ea"/>
                <a:cs typeface="+mn-cs"/>
              </a:rPr>
              <a:t>Armv8.2-based ISA in 2017</a:t>
            </a:r>
            <a:r>
              <a:rPr kumimoji="0" lang="en-US" sz="1600" b="0" i="0" u="none" strike="noStrike" kern="1200" cap="none" spc="-50" normalizeH="0" noProof="0">
                <a:ln>
                  <a:noFill/>
                </a:ln>
                <a:solidFill>
                  <a:srgbClr val="333399"/>
                </a:solidFill>
                <a:effectLst/>
                <a:uLnTx/>
                <a:uFillTx/>
                <a:latin typeface="Verdana"/>
                <a:ea typeface="+mn-ea"/>
                <a:cs typeface="+mn-cs"/>
              </a:rPr>
              <a:t> </a:t>
            </a:r>
            <a:r>
              <a:rPr kumimoji="0" lang="en-US" sz="1600" b="0" i="0" u="none" strike="noStrike" kern="1200" cap="none" spc="-50" normalizeH="0" noProof="0">
                <a:ln>
                  <a:noFill/>
                </a:ln>
                <a:solidFill>
                  <a:srgbClr val="0070C0"/>
                </a:solidFill>
                <a:effectLst/>
                <a:uLnTx/>
                <a:uFillTx/>
                <a:latin typeface="Verdana"/>
                <a:ea typeface="+mn-ea"/>
                <a:cs typeface="+mn-cs"/>
              </a:rPr>
              <a:t>as an optional feature.</a:t>
            </a:r>
            <a:endParaRPr kumimoji="0" lang="hu-HU" sz="1600" b="0" i="0" u="none" strike="noStrike" kern="1200" cap="none" spc="-50" normalizeH="0" noProof="0">
              <a:ln>
                <a:noFill/>
              </a:ln>
              <a:solidFill>
                <a:srgbClr val="0070C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SVE is implemented </a:t>
            </a:r>
            <a:r>
              <a:rPr kumimoji="0" lang="hu-HU" sz="1600" b="0" i="0" u="none" strike="noStrike" kern="1200" cap="none" spc="0" normalizeH="0" baseline="0" noProof="0">
                <a:ln>
                  <a:noFill/>
                </a:ln>
                <a:solidFill>
                  <a:srgbClr val="0070C0"/>
                </a:solidFill>
                <a:effectLst/>
                <a:uLnTx/>
                <a:uFillTx/>
                <a:latin typeface="Verdana"/>
                <a:ea typeface="+mn-ea"/>
                <a:cs typeface="+mn-cs"/>
              </a:rPr>
              <a:t>only in the AArch64 </a:t>
            </a:r>
            <a:r>
              <a:rPr kumimoji="0" lang="hu-HU" sz="1600" b="0" i="0" u="none" strike="noStrike" kern="1200" cap="none" spc="0" normalizeH="0" baseline="0" noProof="0">
                <a:ln>
                  <a:noFill/>
                </a:ln>
                <a:solidFill>
                  <a:srgbClr val="000000"/>
                </a:solidFill>
                <a:effectLst/>
                <a:uLnTx/>
                <a:uFillTx/>
                <a:latin typeface="Verdana"/>
                <a:ea typeface="+mn-ea"/>
                <a:cs typeface="+mn-cs"/>
              </a:rPr>
              <a:t>version of Armv8</a:t>
            </a:r>
            <a:r>
              <a:rPr kumimoji="0" lang="en-US" sz="1600" b="0" i="0" u="none" strike="noStrike" kern="1200" cap="none" spc="0" normalizeH="0" baseline="0" noProof="0">
                <a:ln>
                  <a:noFill/>
                </a:ln>
                <a:solidFill>
                  <a:srgbClr val="000000"/>
                </a:solidFill>
                <a:effectLst/>
                <a:uLnTx/>
                <a:uFillTx/>
                <a:latin typeface="Verdana"/>
                <a:ea typeface="+mn-ea"/>
                <a:cs typeface="+mn-cs"/>
              </a:rPr>
              <a:t>.2</a:t>
            </a:r>
            <a:r>
              <a:rPr kumimoji="0" lang="hu-HU" sz="1600" b="0" i="0" u="none" strike="noStrike" kern="1200" cap="none" spc="0" normalizeH="0" baseline="0" noProof="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SVE </a:t>
            </a:r>
            <a:r>
              <a:rPr kumimoji="0" lang="hu-HU" sz="1600" b="0" i="0" u="none" strike="noStrike" kern="1200" cap="none" spc="0" normalizeH="0" baseline="0" noProof="0">
                <a:ln>
                  <a:noFill/>
                </a:ln>
                <a:solidFill>
                  <a:srgbClr val="0070C0"/>
                </a:solidFill>
                <a:effectLst/>
                <a:uLnTx/>
                <a:uFillTx/>
                <a:latin typeface="Verdana"/>
                <a:ea typeface="+mn-ea"/>
                <a:cs typeface="+mn-cs"/>
              </a:rPr>
              <a:t>aims at HPC </a:t>
            </a:r>
            <a:r>
              <a:rPr kumimoji="0" lang="hu-HU" sz="1600" b="0" i="0" u="none" strike="noStrike" kern="1200" cap="none" spc="0" normalizeH="0" baseline="0" noProof="0">
                <a:ln>
                  <a:noFill/>
                </a:ln>
                <a:solidFill>
                  <a:srgbClr val="000000"/>
                </a:solidFill>
                <a:effectLst/>
                <a:uLnTx/>
                <a:uFillTx/>
                <a:latin typeface="Verdana"/>
                <a:ea typeface="+mn-ea"/>
                <a:cs typeface="+mn-cs"/>
              </a:rPr>
              <a:t>scientific workloads rather than media or image processing.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hu-HU" sz="1600" b="0" i="0" u="none" strike="noStrike" kern="1200" cap="none" spc="0" normalizeH="0" baseline="0" noProof="0">
                <a:ln>
                  <a:noFill/>
                </a:ln>
                <a:solidFill>
                  <a:srgbClr val="000000"/>
                </a:solidFill>
                <a:effectLst/>
                <a:uLnTx/>
                <a:uFillTx/>
                <a:latin typeface="Verdana"/>
                <a:ea typeface="+mn-ea"/>
                <a:cs typeface="+mn-cs"/>
              </a:rPr>
              <a:t>It </a:t>
            </a:r>
            <a:r>
              <a:rPr kumimoji="0" lang="en-US" sz="1600" b="0" i="0" u="none" strike="noStrike" kern="1200" cap="none" spc="0" normalizeH="0" baseline="0" noProof="0">
                <a:ln>
                  <a:noFill/>
                </a:ln>
                <a:solidFill>
                  <a:srgbClr val="000000"/>
                </a:solidFill>
                <a:effectLst/>
                <a:uLnTx/>
                <a:uFillTx/>
                <a:latin typeface="Verdana"/>
                <a:ea typeface="+mn-ea"/>
                <a:cs typeface="+mn-cs"/>
              </a:rPr>
              <a:t>provides </a:t>
            </a:r>
            <a:r>
              <a:rPr kumimoji="0" lang="en-US" sz="1600" b="0" i="0" u="none" strike="noStrike" kern="1200" cap="none" spc="0" normalizeH="0" baseline="0" noProof="0">
                <a:ln>
                  <a:noFill/>
                </a:ln>
                <a:solidFill>
                  <a:srgbClr val="0070C0"/>
                </a:solidFill>
                <a:effectLst/>
                <a:uLnTx/>
                <a:uFillTx/>
                <a:latin typeface="Verdana"/>
                <a:ea typeface="+mn-ea"/>
                <a:cs typeface="+mn-cs"/>
              </a:rPr>
              <a:t>32 registers </a:t>
            </a:r>
            <a:r>
              <a:rPr kumimoji="0" lang="en-US" sz="1600" b="0" i="0" u="none" strike="noStrike" kern="1200" cap="none" spc="0" normalizeH="0" baseline="0" noProof="0">
                <a:ln>
                  <a:noFill/>
                </a:ln>
                <a:solidFill>
                  <a:srgbClr val="000000"/>
                </a:solidFill>
                <a:effectLst/>
                <a:uLnTx/>
                <a:uFillTx/>
                <a:latin typeface="Verdana"/>
                <a:ea typeface="+mn-ea"/>
                <a:cs typeface="+mn-cs"/>
              </a:rPr>
              <a:t>(called Z0</a:t>
            </a:r>
            <a:r>
              <a:rPr kumimoji="0" lang="en-US" sz="1600" b="0" i="0" u="none" strike="noStrike" kern="1200" cap="none" spc="0" normalizeH="0" noProof="0">
                <a:ln>
                  <a:noFill/>
                </a:ln>
                <a:solidFill>
                  <a:srgbClr val="000000"/>
                </a:solidFill>
                <a:effectLst/>
                <a:uLnTx/>
                <a:uFillTx/>
                <a:latin typeface="Verdana"/>
                <a:ea typeface="+mn-ea"/>
                <a:cs typeface="+mn-cs"/>
              </a:rPr>
              <a:t> – Z31), </a:t>
            </a:r>
            <a:r>
              <a:rPr kumimoji="0" lang="en-US" sz="1600" b="0" i="0" u="none" strike="noStrike" kern="1200" cap="none" spc="0" normalizeH="0" noProof="0">
                <a:ln>
                  <a:noFill/>
                </a:ln>
                <a:solidFill>
                  <a:srgbClr val="0070C0"/>
                </a:solidFill>
                <a:effectLst/>
                <a:uLnTx/>
                <a:uFillTx/>
                <a:latin typeface="Verdana"/>
                <a:ea typeface="+mn-ea"/>
                <a:cs typeface="+mn-cs"/>
              </a:rPr>
              <a:t>each</a:t>
            </a:r>
            <a:r>
              <a:rPr kumimoji="0" lang="en-US" sz="1600" b="0" i="0" u="none" strike="noStrike" kern="1200" cap="none" spc="0" normalizeH="0" noProof="0">
                <a:ln>
                  <a:noFill/>
                </a:ln>
                <a:solidFill>
                  <a:srgbClr val="000000"/>
                </a:solidFill>
                <a:effectLst/>
                <a:uLnTx/>
                <a:uFillTx/>
                <a:latin typeface="Verdana"/>
                <a:ea typeface="+mn-ea"/>
                <a:cs typeface="+mn-cs"/>
              </a:rPr>
              <a:t> including </a:t>
            </a:r>
            <a:r>
              <a:rPr kumimoji="0" lang="en-US" sz="1600" b="0" i="0" u="none" strike="noStrike" kern="1200" cap="none" spc="0" normalizeH="0" noProof="0">
                <a:ln>
                  <a:noFill/>
                </a:ln>
                <a:solidFill>
                  <a:srgbClr val="0070C0"/>
                </a:solidFill>
                <a:effectLst/>
                <a:uLnTx/>
                <a:uFillTx/>
                <a:latin typeface="Verdana"/>
                <a:ea typeface="+mn-ea"/>
                <a:cs typeface="+mn-cs"/>
              </a:rPr>
              <a:t>up to 16 x 128 bit </a:t>
            </a:r>
            <a:r>
              <a:rPr kumimoji="0" lang="en-US" sz="1600" b="0" i="0" u="none" strike="noStrike" kern="1200" cap="none" spc="0" normalizeH="0" noProof="0">
                <a:ln>
                  <a:noFill/>
                </a:ln>
                <a:solidFill>
                  <a:srgbClr val="FF0000"/>
                </a:solidFill>
                <a:effectLst/>
                <a:uLnTx/>
                <a:uFillTx/>
                <a:latin typeface="Verdana"/>
                <a:ea typeface="+mn-ea"/>
                <a:cs typeface="+mn-cs"/>
              </a:rPr>
              <a:t>lanes</a:t>
            </a:r>
          </a:p>
          <a:p>
            <a:pPr marR="0" lvl="0" algn="l" defTabSz="914400" rtl="0" eaLnBrk="1" fontAlgn="auto" latinLnBrk="0" hangingPunct="1">
              <a:lnSpc>
                <a:spcPct val="100000"/>
              </a:lnSpc>
              <a:spcBef>
                <a:spcPts val="0"/>
              </a:spcBef>
              <a:spcAft>
                <a:spcPts val="300"/>
              </a:spcAft>
              <a:buClrTx/>
              <a:buSzTx/>
              <a:tabLst/>
              <a:defRPr/>
            </a:pPr>
            <a:r>
              <a:rPr lang="en-US" sz="1600">
                <a:solidFill>
                  <a:srgbClr val="000000"/>
                </a:solidFill>
                <a:latin typeface="Verdana"/>
              </a:rPr>
              <a:t>      to hold</a:t>
            </a:r>
            <a:r>
              <a:rPr lang="en-US" sz="1600" spc="-60">
                <a:solidFill>
                  <a:srgbClr val="000000"/>
                </a:solidFill>
                <a:latin typeface="Verdana"/>
              </a:rPr>
              <a:t> </a:t>
            </a:r>
            <a:r>
              <a:rPr lang="en-US" sz="1600" spc="-60">
                <a:solidFill>
                  <a:srgbClr val="FF0000"/>
                </a:solidFill>
                <a:latin typeface="Verdana"/>
              </a:rPr>
              <a:t>data elements </a:t>
            </a:r>
            <a:r>
              <a:rPr lang="en-US" sz="1600" spc="-60">
                <a:latin typeface="Verdana"/>
              </a:rPr>
              <a:t>for</a:t>
            </a:r>
            <a:r>
              <a:rPr kumimoji="0" lang="hu-HU" sz="1600" b="0" i="0" u="none" strike="noStrike" kern="1200" cap="none" spc="-60" normalizeH="0" baseline="0" noProof="0">
                <a:ln>
                  <a:noFill/>
                </a:ln>
                <a:solidFill>
                  <a:srgbClr val="000000"/>
                </a:solidFill>
                <a:effectLst/>
                <a:uLnTx/>
                <a:uFillTx/>
                <a:latin typeface="Verdana"/>
              </a:rPr>
              <a:t> </a:t>
            </a:r>
            <a:r>
              <a:rPr kumimoji="0" lang="hu-HU" sz="1600" b="0" i="0" u="none" strike="noStrike" kern="1200" cap="none" spc="-60" normalizeH="0" baseline="0" noProof="0" err="1">
                <a:ln>
                  <a:noFill/>
                </a:ln>
                <a:solidFill>
                  <a:srgbClr val="0070C0"/>
                </a:solidFill>
                <a:effectLst/>
                <a:uLnTx/>
                <a:uFillTx/>
                <a:latin typeface="Verdana"/>
              </a:rPr>
              <a:t>both</a:t>
            </a:r>
            <a:r>
              <a:rPr kumimoji="0" lang="hu-HU" sz="1600" b="0" i="0" u="none" strike="noStrike" kern="1200" cap="none" spc="-60" normalizeH="0" baseline="0" noProof="0">
                <a:ln>
                  <a:noFill/>
                </a:ln>
                <a:solidFill>
                  <a:srgbClr val="0070C0"/>
                </a:solidFill>
                <a:effectLst/>
                <a:uLnTx/>
                <a:uFillTx/>
                <a:latin typeface="Verdana"/>
              </a:rPr>
              <a:t> FX</a:t>
            </a:r>
            <a:r>
              <a:rPr kumimoji="0" lang="en-US" sz="1600" b="0" i="0" u="none" strike="noStrike" kern="1200" cap="none" spc="-60" normalizeH="0" baseline="0" noProof="0">
                <a:ln>
                  <a:noFill/>
                </a:ln>
                <a:solidFill>
                  <a:srgbClr val="0070C0"/>
                </a:solidFill>
                <a:effectLst/>
                <a:uLnTx/>
                <a:uFillTx/>
                <a:latin typeface="Verdana"/>
              </a:rPr>
              <a:t>-</a:t>
            </a:r>
            <a:r>
              <a:rPr kumimoji="0" lang="hu-HU" sz="1600" b="0" i="0" u="none" strike="noStrike" kern="1200" cap="none" spc="-60" normalizeH="0" baseline="0" noProof="0">
                <a:ln>
                  <a:noFill/>
                </a:ln>
                <a:solidFill>
                  <a:srgbClr val="0070C0"/>
                </a:solidFill>
                <a:effectLst/>
                <a:uLnTx/>
                <a:uFillTx/>
                <a:latin typeface="Verdana"/>
              </a:rPr>
              <a:t> and FP</a:t>
            </a:r>
            <a:r>
              <a:rPr kumimoji="0" lang="en-GB" sz="1600" b="0" i="0" u="none" strike="noStrike" kern="1200" cap="none" spc="-60" normalizeH="0" baseline="0" noProof="0">
                <a:ln>
                  <a:noFill/>
                </a:ln>
                <a:solidFill>
                  <a:srgbClr val="0070C0"/>
                </a:solidFill>
                <a:effectLst/>
                <a:uLnTx/>
                <a:uFillTx/>
                <a:latin typeface="Verdana"/>
              </a:rPr>
              <a:t> SIMD</a:t>
            </a:r>
            <a:r>
              <a:rPr kumimoji="0" lang="hu-HU" sz="1600" b="0" i="0" u="none" strike="noStrike" kern="1200" cap="none" spc="-60" normalizeH="0" baseline="0" noProof="0">
                <a:ln>
                  <a:noFill/>
                </a:ln>
                <a:solidFill>
                  <a:srgbClr val="0070C0"/>
                </a:solidFill>
                <a:effectLst/>
                <a:uLnTx/>
                <a:uFillTx/>
                <a:latin typeface="Verdana"/>
              </a:rPr>
              <a:t> </a:t>
            </a:r>
            <a:r>
              <a:rPr kumimoji="0" lang="hu-HU" sz="1600" b="0" i="0" u="none" strike="noStrike" kern="1200" cap="none" spc="-60" normalizeH="0" baseline="0" noProof="0" err="1">
                <a:ln>
                  <a:noFill/>
                </a:ln>
                <a:solidFill>
                  <a:srgbClr val="0070C0"/>
                </a:solidFill>
                <a:effectLst/>
                <a:uLnTx/>
                <a:uFillTx/>
                <a:latin typeface="Verdana"/>
              </a:rPr>
              <a:t>processing</a:t>
            </a:r>
            <a:r>
              <a:rPr kumimoji="0" lang="en-US" sz="1600" b="0" i="0" u="none" strike="noStrike" kern="1200" cap="none" spc="-60" normalizeH="0" baseline="0" noProof="0">
                <a:ln>
                  <a:noFill/>
                </a:ln>
                <a:solidFill>
                  <a:srgbClr val="0070C0"/>
                </a:solidFill>
                <a:effectLst/>
                <a:uLnTx/>
                <a:uFillTx/>
                <a:latin typeface="Verdana"/>
              </a:rPr>
              <a:t>, </a:t>
            </a:r>
            <a:r>
              <a:rPr kumimoji="0" lang="en-US" sz="1600" b="0" i="0" u="none" strike="noStrike" kern="1200" cap="none" spc="-60" normalizeH="0" baseline="0" noProof="0">
                <a:ln>
                  <a:noFill/>
                </a:ln>
                <a:effectLst/>
                <a:uLnTx/>
                <a:uFillTx/>
                <a:latin typeface="Verdana"/>
              </a:rPr>
              <a:t>as seen below.</a:t>
            </a:r>
            <a:r>
              <a:rPr kumimoji="0" lang="hu-HU" sz="1600" b="0" i="0" u="none" strike="noStrike" kern="1200" cap="none" spc="-60" normalizeH="0" baseline="0" noProof="0">
                <a:ln>
                  <a:noFill/>
                </a:ln>
                <a:effectLst/>
                <a:uLnTx/>
                <a:uFillTx/>
                <a:latin typeface="Verdana"/>
              </a:rPr>
              <a:t> </a:t>
            </a:r>
            <a:endParaRPr kumimoji="0" lang="hu-HU" sz="1600" b="0" i="0" u="none" strike="noStrike" kern="1200" cap="none" spc="-60" normalizeH="0" baseline="0" noProof="0">
              <a:ln>
                <a:noFill/>
              </a:ln>
              <a:solidFill>
                <a:srgbClr val="000000"/>
              </a:solidFill>
              <a:effectLst/>
              <a:uLnTx/>
              <a:uFillTx/>
              <a:latin typeface="Verdana"/>
            </a:endParaRPr>
          </a:p>
        </p:txBody>
      </p:sp>
      <p:sp>
        <p:nvSpPr>
          <p:cNvPr id="33" name="Rounded Rectangle 32"/>
          <p:cNvSpPr/>
          <p:nvPr/>
        </p:nvSpPr>
        <p:spPr bwMode="auto">
          <a:xfrm>
            <a:off x="-14487" y="2972445"/>
            <a:ext cx="9131992" cy="2700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34" name="Rectangle 33"/>
          <p:cNvSpPr/>
          <p:nvPr/>
        </p:nvSpPr>
        <p:spPr bwMode="auto">
          <a:xfrm>
            <a:off x="6270301" y="3620128"/>
            <a:ext cx="2385594" cy="576000"/>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5" name="TextBox 34"/>
          <p:cNvSpPr txBox="1"/>
          <p:nvPr/>
        </p:nvSpPr>
        <p:spPr>
          <a:xfrm>
            <a:off x="7167808" y="3334495"/>
            <a:ext cx="478016"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36" name="TextBox 35"/>
          <p:cNvSpPr txBox="1"/>
          <p:nvPr/>
        </p:nvSpPr>
        <p:spPr>
          <a:xfrm>
            <a:off x="8647263" y="3796610"/>
            <a:ext cx="380232"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32</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37" name="TextBox 36"/>
          <p:cNvSpPr txBox="1"/>
          <p:nvPr/>
        </p:nvSpPr>
        <p:spPr>
          <a:xfrm>
            <a:off x="3716905" y="3114100"/>
            <a:ext cx="168187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err="1">
                <a:ln>
                  <a:noFill/>
                </a:ln>
                <a:solidFill>
                  <a:srgbClr val="0070C0"/>
                </a:solidFill>
                <a:effectLst/>
                <a:uLnTx/>
                <a:uFillTx/>
                <a:latin typeface="Verdana"/>
                <a:ea typeface="+mn-ea"/>
                <a:cs typeface="+mn-cs"/>
              </a:rPr>
              <a:t>SVE</a:t>
            </a:r>
            <a:r>
              <a:rPr kumimoji="0" lang="hu-HU" sz="1300" b="1" i="0" u="none" strike="noStrike" kern="1200" cap="none" spc="0" normalizeH="0" baseline="0" noProof="0">
                <a:ln>
                  <a:noFill/>
                </a:ln>
                <a:solidFill>
                  <a:srgbClr val="0070C0"/>
                </a:solidFill>
                <a:effectLst/>
                <a:uLnTx/>
                <a:uFillTx/>
                <a:latin typeface="Verdana"/>
                <a:ea typeface="+mn-ea"/>
                <a:cs typeface="+mn-cs"/>
              </a:rPr>
              <a:t> register set</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38" name="Rectangle 37"/>
          <p:cNvSpPr/>
          <p:nvPr/>
        </p:nvSpPr>
        <p:spPr bwMode="auto">
          <a:xfrm>
            <a:off x="3877349" y="3618290"/>
            <a:ext cx="2385594" cy="576000"/>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9" name="Rectangle 38"/>
          <p:cNvSpPr/>
          <p:nvPr/>
        </p:nvSpPr>
        <p:spPr bwMode="auto">
          <a:xfrm>
            <a:off x="277278" y="3604843"/>
            <a:ext cx="2385594" cy="576000"/>
          </a:xfrm>
          <a:prstGeom prst="rect">
            <a:avLst/>
          </a:prstGeom>
          <a:gradFill flip="none" rotWithShape="1">
            <a:gsLst>
              <a:gs pos="0">
                <a:srgbClr val="DDF2FF">
                  <a:shade val="30000"/>
                  <a:satMod val="115000"/>
                </a:srgbClr>
              </a:gs>
              <a:gs pos="50000">
                <a:srgbClr val="DDF2FF">
                  <a:shade val="67500"/>
                  <a:satMod val="115000"/>
                </a:srgbClr>
              </a:gs>
              <a:gs pos="100000">
                <a:srgbClr val="DDF2FF">
                  <a:shade val="100000"/>
                  <a:satMod val="115000"/>
                </a:srgbClr>
              </a:gs>
            </a:gsLst>
            <a:lin ang="10800000" scaled="1"/>
            <a:tileRect/>
          </a:gra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0" name="TextBox 39"/>
          <p:cNvSpPr txBox="1"/>
          <p:nvPr/>
        </p:nvSpPr>
        <p:spPr>
          <a:xfrm>
            <a:off x="3031366" y="3669818"/>
            <a:ext cx="6030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a:t>
            </a:r>
          </a:p>
        </p:txBody>
      </p:sp>
      <p:sp>
        <p:nvSpPr>
          <p:cNvPr id="41" name="Left Brace 40"/>
          <p:cNvSpPr/>
          <p:nvPr/>
        </p:nvSpPr>
        <p:spPr bwMode="auto">
          <a:xfrm rot="16200000">
            <a:off x="4333774" y="218760"/>
            <a:ext cx="253770" cy="836676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42" name="Rectangle 41"/>
          <p:cNvSpPr/>
          <p:nvPr/>
        </p:nvSpPr>
        <p:spPr>
          <a:xfrm>
            <a:off x="3944177" y="4585656"/>
            <a:ext cx="147989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(1...16)x</a:t>
            </a:r>
            <a:r>
              <a:rPr kumimoji="0" lang="en-GB" sz="1200" b="0" i="0" u="none" strike="noStrike" kern="1200" cap="none" spc="0" normalizeH="0" baseline="0" noProof="0">
                <a:ln>
                  <a:noFill/>
                </a:ln>
                <a:solidFill>
                  <a:srgbClr val="000000"/>
                </a:solidFill>
                <a:effectLst/>
                <a:uLnTx/>
                <a:uFillTx/>
                <a:latin typeface="Verdana"/>
                <a:ea typeface="+mn-ea"/>
                <a:cs typeface="+mn-cs"/>
              </a:rPr>
              <a:t> </a:t>
            </a:r>
            <a:r>
              <a:rPr kumimoji="0" lang="hu-HU" sz="1200" b="0" i="0" u="none" strike="noStrike" kern="1200" cap="none" spc="0" normalizeH="0" baseline="0" noProof="0">
                <a:ln>
                  <a:noFill/>
                </a:ln>
                <a:solidFill>
                  <a:srgbClr val="000000"/>
                </a:solidFill>
                <a:effectLst/>
                <a:uLnTx/>
                <a:uFillTx/>
                <a:latin typeface="Verdana"/>
                <a:ea typeface="+mn-ea"/>
                <a:cs typeface="+mn-cs"/>
              </a:rPr>
              <a:t>128</a:t>
            </a:r>
            <a:r>
              <a:rPr kumimoji="0" lang="en-GB" sz="1200" b="0" i="0" u="none" strike="noStrike" kern="1200" cap="none" spc="0" normalizeH="0" baseline="0" noProof="0">
                <a:ln>
                  <a:noFill/>
                </a:ln>
                <a:solidFill>
                  <a:srgbClr val="000000"/>
                </a:solidFill>
                <a:effectLst/>
                <a:uLnTx/>
                <a:uFillTx/>
                <a:latin typeface="Verdana"/>
                <a:ea typeface="+mn-ea"/>
                <a:cs typeface="+mn-cs"/>
              </a:rPr>
              <a:t> bit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43" name="TextBox 42"/>
          <p:cNvSpPr txBox="1"/>
          <p:nvPr/>
        </p:nvSpPr>
        <p:spPr>
          <a:xfrm>
            <a:off x="2951820" y="5267700"/>
            <a:ext cx="3240360" cy="338554"/>
          </a:xfrm>
          <a:prstGeom prst="rect">
            <a:avLst/>
          </a:prstGeom>
          <a:noFill/>
        </p:spPr>
        <p:txBody>
          <a:bodyPr wrap="square" rtlCol="0">
            <a:spAutoFit/>
          </a:bodyPr>
          <a:lstStyle/>
          <a:p>
            <a:r>
              <a:rPr lang="en-US" sz="1600"/>
              <a:t>Figure: The SVE register set</a:t>
            </a:r>
          </a:p>
        </p:txBody>
      </p:sp>
      <p:sp>
        <p:nvSpPr>
          <p:cNvPr id="44" name="TextBox 43"/>
          <p:cNvSpPr txBox="1"/>
          <p:nvPr/>
        </p:nvSpPr>
        <p:spPr>
          <a:xfrm>
            <a:off x="3221850" y="4936071"/>
            <a:ext cx="26978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Armv8</a:t>
            </a:r>
            <a:r>
              <a:rPr kumimoji="0" lang="en-US" sz="1200" b="1" i="0" u="none" strike="noStrike" kern="1200" cap="none" spc="0" normalizeH="0" baseline="0" noProof="0">
                <a:ln>
                  <a:noFill/>
                </a:ln>
                <a:solidFill>
                  <a:srgbClr val="000000"/>
                </a:solidFill>
                <a:effectLst/>
                <a:uLnTx/>
                <a:uFillTx/>
                <a:latin typeface="Verdana"/>
                <a:ea typeface="+mn-ea"/>
                <a:cs typeface="+mn-cs"/>
              </a:rPr>
              <a:t>.2 </a:t>
            </a:r>
            <a:r>
              <a:rPr kumimoji="0" lang="hu-HU" sz="1200" b="1" i="0" u="none" strike="noStrike" kern="1200" cap="none" spc="0" normalizeH="0" baseline="0" noProof="0">
                <a:ln>
                  <a:noFill/>
                </a:ln>
                <a:solidFill>
                  <a:srgbClr val="000000"/>
                </a:solidFill>
                <a:effectLst/>
                <a:uLnTx/>
                <a:uFillTx/>
                <a:latin typeface="Verdana"/>
                <a:ea typeface="+mn-ea"/>
                <a:cs typeface="+mn-cs"/>
              </a:rPr>
              <a:t>(AArch64 mode)</a:t>
            </a:r>
            <a:endParaRPr kumimoji="0" lang="en-US" sz="1200" b="1" i="0" u="none" strike="noStrike" kern="1200" cap="none" spc="0" normalizeH="0" baseline="0" noProof="0">
              <a:ln>
                <a:noFill/>
              </a:ln>
              <a:solidFill>
                <a:srgbClr val="000000"/>
              </a:solidFill>
              <a:effectLst/>
              <a:uLnTx/>
              <a:uFillTx/>
              <a:latin typeface="Verdana"/>
              <a:ea typeface="+mn-ea"/>
              <a:cs typeface="+mn-cs"/>
            </a:endParaRPr>
          </a:p>
        </p:txBody>
      </p:sp>
      <p:sp>
        <p:nvSpPr>
          <p:cNvPr id="45" name="Rounded Rectangle 44"/>
          <p:cNvSpPr/>
          <p:nvPr/>
        </p:nvSpPr>
        <p:spPr bwMode="auto">
          <a:xfrm>
            <a:off x="7245" y="5816825"/>
            <a:ext cx="9164889" cy="936000"/>
          </a:xfrm>
          <a:prstGeom prst="roundRect">
            <a:avLst/>
          </a:prstGeom>
          <a:solidFill>
            <a:srgbClr val="DDF2FF"/>
          </a:solidFill>
          <a:ln w="9525" cap="flat" cmpd="sng" algn="ctr">
            <a:solidFill>
              <a:srgbClr val="86A4A7"/>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6" name="TextBox 45"/>
          <p:cNvSpPr txBox="1"/>
          <p:nvPr/>
        </p:nvSpPr>
        <p:spPr>
          <a:xfrm>
            <a:off x="250902" y="5788510"/>
            <a:ext cx="9586683" cy="907941"/>
          </a:xfrm>
          <a:prstGeom prst="rect">
            <a:avLst/>
          </a:prstGeom>
          <a:noFill/>
        </p:spPr>
        <p:txBody>
          <a:bodyPr wrap="square" rtlCol="0">
            <a:spAutoFit/>
          </a:bodyPr>
          <a:lstStyle/>
          <a:p>
            <a:pPr marL="285750" lvl="0" indent="-285750">
              <a:spcAft>
                <a:spcPts val="600"/>
              </a:spcAft>
              <a:buFont typeface="Arial" panose="020B0604020202020204" pitchFamily="34" charset="0"/>
              <a:buChar char="•"/>
              <a:defRPr/>
            </a:pPr>
            <a:r>
              <a:rPr lang="en-US" sz="1600"/>
              <a:t>The </a:t>
            </a:r>
            <a:r>
              <a:rPr lang="en-US" sz="1600">
                <a:solidFill>
                  <a:srgbClr val="FF0000"/>
                </a:solidFill>
              </a:rPr>
              <a:t>data elements </a:t>
            </a:r>
            <a:r>
              <a:rPr lang="en-US" sz="1600"/>
              <a:t>may be </a:t>
            </a:r>
            <a:r>
              <a:rPr lang="en-US" sz="1600">
                <a:solidFill>
                  <a:srgbClr val="000000"/>
                </a:solidFill>
              </a:rPr>
              <a:t>8-bit FX, 16/32/64-bit FX/FP, 128-bit FX.</a:t>
            </a:r>
          </a:p>
          <a:p>
            <a:pPr marL="285750" lvl="0" indent="-285750">
              <a:buFont typeface="Arial" panose="020B0604020202020204" pitchFamily="34" charset="0"/>
              <a:buChar char="•"/>
              <a:defRPr/>
            </a:pPr>
            <a:r>
              <a:rPr lang="en-US" sz="1600">
                <a:solidFill>
                  <a:srgbClr val="000000"/>
                </a:solidFill>
              </a:rPr>
              <a:t>The </a:t>
            </a:r>
            <a:r>
              <a:rPr lang="en-US" sz="1600">
                <a:solidFill>
                  <a:srgbClr val="0070C0"/>
                </a:solidFill>
              </a:rPr>
              <a:t>1. lanes </a:t>
            </a:r>
            <a:r>
              <a:rPr lang="en-US" sz="1600">
                <a:solidFill>
                  <a:srgbClr val="000000"/>
                </a:solidFill>
              </a:rPr>
              <a:t>(first 128 bits) of the SVE register set are </a:t>
            </a:r>
            <a:r>
              <a:rPr lang="en-US" sz="1600">
                <a:solidFill>
                  <a:srgbClr val="0070C0"/>
                </a:solidFill>
              </a:rPr>
              <a:t>shared with the 32 128-bit </a:t>
            </a:r>
          </a:p>
          <a:p>
            <a:pPr lvl="0">
              <a:defRPr/>
            </a:pPr>
            <a:r>
              <a:rPr lang="en-US" sz="1600">
                <a:solidFill>
                  <a:srgbClr val="0070C0"/>
                </a:solidFill>
              </a:rPr>
              <a:t>      wide SIMD registers </a:t>
            </a:r>
            <a:r>
              <a:rPr lang="en-US" sz="1600">
                <a:solidFill>
                  <a:srgbClr val="000000"/>
                </a:solidFill>
              </a:rPr>
              <a:t>of the Arm8.0 ISA.</a:t>
            </a:r>
            <a:endParaRPr lang="en-US" sz="1600"/>
          </a:p>
        </p:txBody>
      </p:sp>
    </p:spTree>
    <p:extLst>
      <p:ext uri="{BB962C8B-B14F-4D97-AF65-F5344CB8AC3E}">
        <p14:creationId xmlns:p14="http://schemas.microsoft.com/office/powerpoint/2010/main" val="3174679959"/>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lnDef>
    <a:txDef>
      <a:spPr>
        <a:noFill/>
      </a:spPr>
      <a:bodyPr wrap="none" rtlCol="0">
        <a:spAutoFit/>
      </a:bodyPr>
      <a:lstStyle>
        <a:defPPr>
          <a:defRPr sz="16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a:defRPr sz="16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Level">
  <a:themeElements>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5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5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5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5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5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sz="1600" dirty="0"/>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sz="1600" dirty="0" err="1"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F57F55E438109E48B6391729A5612895" ma:contentTypeVersion="11" ma:contentTypeDescription="Új dokumentum létrehozása." ma:contentTypeScope="" ma:versionID="6799ee667cbdf3c801b890cdaf82f340">
  <xsd:schema xmlns:xsd="http://www.w3.org/2001/XMLSchema" xmlns:xs="http://www.w3.org/2001/XMLSchema" xmlns:p="http://schemas.microsoft.com/office/2006/metadata/properties" xmlns:ns3="f743888c-3ec0-442a-bfd6-6c7a23bdab96" targetNamespace="http://schemas.microsoft.com/office/2006/metadata/properties" ma:root="true" ma:fieldsID="1dabecf181e67d368fe81f8b232ae595" ns3:_="">
    <xsd:import namespace="f743888c-3ec0-442a-bfd6-6c7a23bdab9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3888c-3ec0-442a-bfd6-6c7a23bdab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B3EBEC-152A-46EC-ACDE-0BA6255B6AA9}">
  <ds:schemaRefs>
    <ds:schemaRef ds:uri="f743888c-3ec0-442a-bfd6-6c7a23bdab96"/>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E9D84E6-7BE0-41BE-8CEE-4DB7E1061ADC}">
  <ds:schemaRefs>
    <ds:schemaRef ds:uri="f743888c-3ec0-442a-bfd6-6c7a23bdab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AC4ABB5-34B2-49E0-9964-7C3A665206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11663</TotalTime>
  <Words>26314</Words>
  <Application>Microsoft Office PowerPoint</Application>
  <PresentationFormat>Diavetítés a képernyőre (4:3 oldalarány)</PresentationFormat>
  <Paragraphs>3410</Paragraphs>
  <Slides>203</Slides>
  <Notes>31</Notes>
  <HiddenSlides>0</HiddenSlides>
  <MMClips>0</MMClips>
  <ScaleCrop>false</ScaleCrop>
  <HeadingPairs>
    <vt:vector size="6" baseType="variant">
      <vt:variant>
        <vt:lpstr>Használt betűtípusok</vt:lpstr>
      </vt:variant>
      <vt:variant>
        <vt:i4>6</vt:i4>
      </vt:variant>
      <vt:variant>
        <vt:lpstr>Téma</vt:lpstr>
      </vt:variant>
      <vt:variant>
        <vt:i4>7</vt:i4>
      </vt:variant>
      <vt:variant>
        <vt:lpstr>Diacímek</vt:lpstr>
      </vt:variant>
      <vt:variant>
        <vt:i4>203</vt:i4>
      </vt:variant>
    </vt:vector>
  </HeadingPairs>
  <TitlesOfParts>
    <vt:vector size="216" baseType="lpstr">
      <vt:lpstr>Arial</vt:lpstr>
      <vt:lpstr>Arial Rounded MT Bold</vt:lpstr>
      <vt:lpstr>Calibri</vt:lpstr>
      <vt:lpstr>Garamond</vt:lpstr>
      <vt:lpstr>Verdana</vt:lpstr>
      <vt:lpstr>Wingdings</vt:lpstr>
      <vt:lpstr>1_Default Design</vt:lpstr>
      <vt:lpstr>5_Default Design</vt:lpstr>
      <vt:lpstr>2_Level</vt:lpstr>
      <vt:lpstr>5_Level</vt:lpstr>
      <vt:lpstr>2_Default Design</vt:lpstr>
      <vt:lpstr>6_Default Design</vt:lpstr>
      <vt:lpstr>4_Default Design</vt:lpstr>
      <vt:lpstr>PowerPoint-bemutató</vt:lpstr>
      <vt:lpstr>Forword (1)</vt:lpstr>
      <vt:lpstr>Forword (2)</vt:lpstr>
      <vt:lpstr>PowerPoint-bemutató</vt:lpstr>
      <vt:lpstr>PowerPoint-bemutató</vt:lpstr>
      <vt:lpstr>PowerPoint-bemutató</vt:lpstr>
      <vt:lpstr>1. Introduction to ARM (1)</vt:lpstr>
      <vt:lpstr>1. Introduction to ARM (2)</vt:lpstr>
      <vt:lpstr>1. Introduction to ARM (3)</vt:lpstr>
      <vt:lpstr>1. Introduction to ARM (4)</vt:lpstr>
      <vt:lpstr>1. Introduction to ARM (5)</vt:lpstr>
      <vt:lpstr>1. Introduction to ARM (6)</vt:lpstr>
      <vt:lpstr>1. Introduction to ARM (7)</vt:lpstr>
      <vt:lpstr>1. Introduction to ARM (8)</vt:lpstr>
      <vt:lpstr>1. Introduction to ARM (9)</vt:lpstr>
      <vt:lpstr>1. Introduction to ARM (10)</vt:lpstr>
      <vt:lpstr>1. Introduction to ARM (11)</vt:lpstr>
      <vt:lpstr>1. Introduction to ARM (12)</vt:lpstr>
      <vt:lpstr>1. Introduction to ARM (13)</vt:lpstr>
      <vt:lpstr>1. Introduction to ARM (14)</vt:lpstr>
      <vt:lpstr>1. Introduction to ARM (15)</vt:lpstr>
      <vt:lpstr>1. Introduction to ARM (16)</vt:lpstr>
      <vt:lpstr>1. Introduction to ARM (17)</vt:lpstr>
      <vt:lpstr>1. Introduction to ARM (18)</vt:lpstr>
      <vt:lpstr>1. Introduction to ARM (19)</vt:lpstr>
      <vt:lpstr>1. Introduction to ARM (20)</vt:lpstr>
      <vt:lpstr>1. Introduction to ARM (21)</vt:lpstr>
      <vt:lpstr>1. Introduction to ARM (22)</vt:lpstr>
      <vt:lpstr>PowerPoint-bemutató</vt:lpstr>
      <vt:lpstr>PowerPoint-bemutató</vt:lpstr>
      <vt:lpstr>2.1 Overview of the evolution of the Arm ISA (1)</vt:lpstr>
      <vt:lpstr>2.1 Overview of the evolution of the Arm ISA (2)</vt:lpstr>
      <vt:lpstr>2.1 Overview of the evolution of the Arm ISA (3)</vt:lpstr>
      <vt:lpstr>2.1 Overview of the evolution of the Arm ISA (4)</vt:lpstr>
      <vt:lpstr>2.1 Overview of the evolution of the Arm ISA (5)</vt:lpstr>
      <vt:lpstr>2.1 Overview of the evolution of the Arm ISA (6)</vt:lpstr>
      <vt:lpstr>2.1 Overview of the evolution of the Arm ISA (7)</vt:lpstr>
      <vt:lpstr>2.1 Overview of the evolution of the Arm ISA (8)</vt:lpstr>
      <vt:lpstr>2.1 Overview of the evolution of the Arm ISA (9)</vt:lpstr>
      <vt:lpstr>2.1 Overview of the evolution of the Arm ISA (10)</vt:lpstr>
      <vt:lpstr>2.1 Overview of the evolution of the Arm ISA (11)</vt:lpstr>
      <vt:lpstr>2.1 Overview of the evolution of the Arm ISA (12)</vt:lpstr>
      <vt:lpstr>2.1 Overview of the evolution of the Arm ISA (13)</vt:lpstr>
      <vt:lpstr>2.1 Overview of the evolution of the Arm ISA (14)</vt:lpstr>
      <vt:lpstr>PowerPoint-bemutató</vt:lpstr>
      <vt:lpstr>2.2 ISA extensions introduced to enhance compute capabilities (1)</vt:lpstr>
      <vt:lpstr>2.2 ISA extensions introduced to enhance compute capabilities (2)</vt:lpstr>
      <vt:lpstr>2.2 ISA extensions introduced to enhance compute capabilities (3)</vt:lpstr>
      <vt:lpstr>2.2 ISA extensions introduced to enhance compute capabilities (4)</vt:lpstr>
      <vt:lpstr>2.2 ISA extensions introduced to enhance compute capabilities (5)</vt:lpstr>
      <vt:lpstr>2.2 ISA extensions introduced to enhance compute capabilities (6)</vt:lpstr>
      <vt:lpstr>2.2 ISA extensions introduced to enhance compute capabilities (7)</vt:lpstr>
      <vt:lpstr>2.2 ISA extensions introduced to enhance compute capabilities (8)</vt:lpstr>
      <vt:lpstr>2.2 ISA extensions introduced to enhance compute capabilities (9)</vt:lpstr>
      <vt:lpstr>2.2 ISA extensions introduced to enhance compute capabilities (10)</vt:lpstr>
      <vt:lpstr>2.2 ISA extensions introduced to enhance compute capabilities (11)</vt:lpstr>
      <vt:lpstr>2.2 ISA extensions introduced to enhance compute capabilities (12)</vt:lpstr>
      <vt:lpstr>2.2 ISA extensions introduced to enhance compute capabilities (13)</vt:lpstr>
      <vt:lpstr>2.2 ISA extensions introduced to enhance compute capabilities (14)</vt:lpstr>
      <vt:lpstr>2.2 ISA extensions introduced to enhance compute capabilities (15)</vt:lpstr>
      <vt:lpstr>2.2 ISA extensions introduced to enhance compute capabilities (15b)</vt:lpstr>
      <vt:lpstr>2.2 ISA extensions introduced to enhance compute capabilities (16)</vt:lpstr>
      <vt:lpstr>2.2 ISA extensions introduced to enhance compute capabilities (17)</vt:lpstr>
      <vt:lpstr>2.2 ISA extensions introduced to enhance compute capabilities (18)</vt:lpstr>
      <vt:lpstr>2.2 ISA extensions introduced to enhance compute capabilities (19)</vt:lpstr>
      <vt:lpstr>2.2 ISA extensions introduced to enhance compute capabilities (20)</vt:lpstr>
      <vt:lpstr>2.2 ISA extensions introduced to enhance compute capabilities (21)</vt:lpstr>
      <vt:lpstr>2.2 ISA extensions introduced to enhance compute capabilities (22)</vt:lpstr>
      <vt:lpstr>2.2 ISA extensions introduced to enhance compute capabilities (23)</vt:lpstr>
      <vt:lpstr>2.2 ISA extensions introduced to enhance compute capabilities (24)</vt:lpstr>
      <vt:lpstr>2.2 ISA extensions introduced to enhance compute capabilities (25)</vt:lpstr>
      <vt:lpstr>2.2 ISA extensions introduced to enhance compute capabilities (26)</vt:lpstr>
      <vt:lpstr>2.2 ISA extensions introduced to enhance compute capabilities (27)</vt:lpstr>
      <vt:lpstr>2.2 ISA extensions introduced to enhance compute capabilities (28)</vt:lpstr>
      <vt:lpstr>2.2 ISA extensions introduced to enhance compute capabilities (29)</vt:lpstr>
      <vt:lpstr>2.2 ISA extensions introduced to enhance compute capabilities (30)</vt:lpstr>
      <vt:lpstr>2.2 ISA extensions introduced to enhance compute capabilities (31)</vt:lpstr>
      <vt:lpstr>2.2 ISA extensions introduced to enhance compute capabilities (32)</vt:lpstr>
      <vt:lpstr>PowerPoint-bemutató</vt:lpstr>
      <vt:lpstr>2.3 The SVE register set-based ISA extensions (1)</vt:lpstr>
      <vt:lpstr>2.3 The SVE register set-based ISA extensions (2)</vt:lpstr>
      <vt:lpstr>2.3 The SVE register set-based ISA extensions (3)</vt:lpstr>
      <vt:lpstr>2.3 The SVE register set-based ISA extensions (4)</vt:lpstr>
      <vt:lpstr>2.3 The SVE register set-based ISA extensions (5)</vt:lpstr>
      <vt:lpstr>2.3 The SVE register set-based ISA extensions (6)</vt:lpstr>
      <vt:lpstr>2.3 The SVE register set-based ISA extensions (7)</vt:lpstr>
      <vt:lpstr>2.3 The SVE register set-based ISA extensions (8)</vt:lpstr>
      <vt:lpstr>2.3 The SVE register set-based ISA extensions (9)</vt:lpstr>
      <vt:lpstr>2.3 The SVE register set-based ISA extensions (10)</vt:lpstr>
      <vt:lpstr>2.3 The SVE register set-based ISA extensions (11)</vt:lpstr>
      <vt:lpstr>2.3 The SVE register set-based ISA extensions (12)</vt:lpstr>
      <vt:lpstr>2.3 The SVE register set-based ISA extensions (13)</vt:lpstr>
      <vt:lpstr>2.3 The SVE register set-based ISA extensions (14)</vt:lpstr>
      <vt:lpstr>2.3 The SVE register set-based ISA extensions (15)</vt:lpstr>
      <vt:lpstr>2.3 The SVE register set-based ISA extensions (16)</vt:lpstr>
      <vt:lpstr>2.3 The SVE register set-based ISA extensions (17)</vt:lpstr>
      <vt:lpstr>2.3 The SVE register set-based ISA extensions (18)</vt:lpstr>
      <vt:lpstr>2.3 The SVE register set-based ISA extensions (19)</vt:lpstr>
      <vt:lpstr>2.3 The SVE register set-based ISA extensions (20)</vt:lpstr>
      <vt:lpstr>2.3 The SVE register set-based ISA extensions (21)</vt:lpstr>
      <vt:lpstr>2.3 The SVE register set-based ISA extensions (22)</vt:lpstr>
      <vt:lpstr>2.3 The SVE register set-based ISA extensions (23)</vt:lpstr>
      <vt:lpstr>PowerPoint-bemutató</vt:lpstr>
      <vt:lpstr>3. The Cortex family of CPU cores (1)</vt:lpstr>
      <vt:lpstr>3. The Cortex family of CPU cores (2)</vt:lpstr>
      <vt:lpstr>3. The Cortex family of CPU cores (3)</vt:lpstr>
      <vt:lpstr>3. The Cortex family of CPU cores (4)</vt:lpstr>
      <vt:lpstr>3. The Cortex family of CPU cores (5)</vt:lpstr>
      <vt:lpstr>3. The Cortex family of CPU cores (6)</vt:lpstr>
      <vt:lpstr>3. The Cortex family of CPU cores (7)</vt:lpstr>
      <vt:lpstr>3. The Cortex family of CPU cores (8)</vt:lpstr>
      <vt:lpstr>3. The Cortex family of CPU cores (9)</vt:lpstr>
      <vt:lpstr>3. The Cortex family of CPU cores (10)</vt:lpstr>
      <vt:lpstr>PowerPoint-bemutató</vt:lpstr>
      <vt:lpstr>PowerPoint-bemutató</vt:lpstr>
      <vt:lpstr>4.1 Main extensions of the Armv8.2-A ISA (1)</vt:lpstr>
      <vt:lpstr>4.1 Main extensions of the Armv8.2-A ISA (2)</vt:lpstr>
      <vt:lpstr>4.1 Main extensions of the Armv8.2-A ISA (3)</vt:lpstr>
      <vt:lpstr>4.1 Main extensions of the Armv8.2-A ISA (4)</vt:lpstr>
      <vt:lpstr>4.1 Main extensions of the Armv8.2-A ISA (5)</vt:lpstr>
      <vt:lpstr>4.1 Main extensions of the Armv8.2-A ISA (6)</vt:lpstr>
      <vt:lpstr>4.1 Main extensions of the Armv8.2-A ISA (7)</vt:lpstr>
      <vt:lpstr>PowerPoint-bemutató</vt:lpstr>
      <vt:lpstr>4.2 The DynamIQ core cluster (1)</vt:lpstr>
      <vt:lpstr>4.2 The DynamIQ core cluster (2)</vt:lpstr>
      <vt:lpstr>4.2 The DynamIQ core cluster (3)</vt:lpstr>
      <vt:lpstr>4.2 The DynamIQ core cluster (4)</vt:lpstr>
      <vt:lpstr>4.2 The DynamIQ core cluster (5)</vt:lpstr>
      <vt:lpstr>4.2 The DynamIQ core cluster (6)</vt:lpstr>
      <vt:lpstr>4.2 The DynamIQ core cluster (7)</vt:lpstr>
      <vt:lpstr>4.2 The DynamIQ core cluster (8)</vt:lpstr>
      <vt:lpstr>4.2 The DynamIQ core cluster (9)</vt:lpstr>
      <vt:lpstr>4.2 The DynamIQ core cluster (10)</vt:lpstr>
      <vt:lpstr>4.2 The DynamIQ core cluster (11)</vt:lpstr>
      <vt:lpstr>4.2 The DynamIQ core cluster (12)</vt:lpstr>
      <vt:lpstr>4.2 The DynamIQ core cluster (13)</vt:lpstr>
      <vt:lpstr>4.2 The DynamIQ core cluster (14)</vt:lpstr>
      <vt:lpstr>PowerPoint-bemutató</vt:lpstr>
      <vt:lpstr>4.3 Armv8.2-A based Cortex-A cores (1)</vt:lpstr>
      <vt:lpstr>4.3 Armv8.2-A based Cortex-A cores (2)</vt:lpstr>
      <vt:lpstr>4.3 Armv8.2-A based Cortex-A cores (3)</vt:lpstr>
      <vt:lpstr>4.3 Armv8.2-A based Cortex-A cores (4)</vt:lpstr>
      <vt:lpstr>4.3 Armv8.2-A based Cortex-A cores (5)</vt:lpstr>
      <vt:lpstr>4.3 Armv8.2-A based Cortex-A cores (6)</vt:lpstr>
      <vt:lpstr>4.3 Armv8.2-A based Cortex-A cores (7)</vt:lpstr>
      <vt:lpstr>4.3 Armv8.2-A based Cortex-A cores (8)</vt:lpstr>
      <vt:lpstr>4.3 Armv8.2-A based Cortex-A cores (9)</vt:lpstr>
      <vt:lpstr>4.3 Armv8.2-A based Cortex-A cores (10)</vt:lpstr>
      <vt:lpstr>PowerPoint-bemutató</vt:lpstr>
      <vt:lpstr>PowerPoint-bemutató</vt:lpstr>
      <vt:lpstr>5.1 Main extensions of the Armv9-A ISA (1)</vt:lpstr>
      <vt:lpstr>5.1 Main extensions of the Armv9-A ISA (2)</vt:lpstr>
      <vt:lpstr>5.1 Main extensions of the Armv9-A ISA (3)</vt:lpstr>
      <vt:lpstr>5.1 Main extensions of the Armv9-A ISA (4)</vt:lpstr>
      <vt:lpstr>5.1 Main extensions of the Armv9-A ISA (5)</vt:lpstr>
      <vt:lpstr>5.1 Main extensions of the Armv9-A ISA (6)</vt:lpstr>
      <vt:lpstr>5.1 Main extensions of the Armv9-A ISA (7)</vt:lpstr>
      <vt:lpstr>5.1 Main extensions of the Armv9-A ISA (8)</vt:lpstr>
      <vt:lpstr>5.1 Main extensions of the Armv9-A ISA (9)</vt:lpstr>
      <vt:lpstr>5.1 Main extensions of the Armv9-A ISA (10)</vt:lpstr>
      <vt:lpstr>5.1 Main extensions of the Armv9-A ISA (11)</vt:lpstr>
      <vt:lpstr>PowerPoint-bemutató</vt:lpstr>
      <vt:lpstr>5.2 The Armv9-A based DynamIQ core cluster (5)</vt:lpstr>
      <vt:lpstr>5.2 The Armv9-A based DynamIQ core cluster (6)</vt:lpstr>
      <vt:lpstr>5.2 The Armv9-A based DynamIQ core cluster (3)</vt:lpstr>
      <vt:lpstr>5.2 The Armv9-A based DynamIQ core cluster (3)</vt:lpstr>
      <vt:lpstr>5.2 The Armv9-A based DynamIQ core cluster (7)</vt:lpstr>
      <vt:lpstr>5.2 The Armv9-A based DynamIQ core cluster (8)</vt:lpstr>
      <vt:lpstr>5.2 The Armv9-A based DynamIQ core cluster (9)</vt:lpstr>
      <vt:lpstr>5.2 The Armv9-A based DynamIQ core cluster (10)</vt:lpstr>
      <vt:lpstr>5.2 The Armv9-A based DynamIQ core cluster (11)</vt:lpstr>
      <vt:lpstr>5.2 The Armv9-A based DynamIQ core cluster (12)</vt:lpstr>
      <vt:lpstr>5.2 The Armv9-A based DynamIQ core cluster (13)</vt:lpstr>
      <vt:lpstr>5.2 The Armv9-A based DynamIQ core cluster (14)</vt:lpstr>
      <vt:lpstr>5.2 The Armv9-A based DynamIQ core cluster (20)</vt:lpstr>
      <vt:lpstr>5.2 The Armv9-A based DynamIQ core cluster (21)</vt:lpstr>
      <vt:lpstr>PowerPoint-bemutató</vt:lpstr>
      <vt:lpstr>5.3 Armv9-A based Cortex-A cores (1)</vt:lpstr>
      <vt:lpstr>5.3 Armv9-A based Cortex-A cores (2)</vt:lpstr>
      <vt:lpstr>5.3 Armv9-A based Cortex-A cores (3)</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Sima Dezső</dc:creator>
  <cp:lastModifiedBy>Cserfalvi Annamária</cp:lastModifiedBy>
  <cp:revision>232</cp:revision>
  <cp:lastPrinted>2022-09-22T11:41:20Z</cp:lastPrinted>
  <dcterms:created xsi:type="dcterms:W3CDTF">2015-01-03T09:04:43Z</dcterms:created>
  <dcterms:modified xsi:type="dcterms:W3CDTF">2022-10-12T05:38:47Z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0x010100F57F55E438109E48B6391729A5612895</vt:lpwstr>
  </property>
</Properties>
</file>