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98" r:id="rId5"/>
    <p:sldMasterId id="2147483710" r:id="rId6"/>
    <p:sldMasterId id="2147483722" r:id="rId7"/>
    <p:sldMasterId id="2147483734" r:id="rId8"/>
    <p:sldMasterId id="2147483773" r:id="rId9"/>
    <p:sldMasterId id="2147483786" r:id="rId10"/>
    <p:sldMasterId id="2147483799" r:id="rId11"/>
    <p:sldMasterId id="2147483811" r:id="rId12"/>
    <p:sldMasterId id="2147483824" r:id="rId13"/>
    <p:sldMasterId id="2147483836" r:id="rId14"/>
  </p:sldMasterIdLst>
  <p:notesMasterIdLst>
    <p:notesMasterId r:id="rId287"/>
  </p:notesMasterIdLst>
  <p:handoutMasterIdLst>
    <p:handoutMasterId r:id="rId288"/>
  </p:handoutMasterIdLst>
  <p:sldIdLst>
    <p:sldId id="924" r:id="rId15"/>
    <p:sldId id="2478" r:id="rId16"/>
    <p:sldId id="2846" r:id="rId17"/>
    <p:sldId id="2576" r:id="rId18"/>
    <p:sldId id="1138" r:id="rId19"/>
    <p:sldId id="926" r:id="rId20"/>
    <p:sldId id="952" r:id="rId21"/>
    <p:sldId id="1589" r:id="rId22"/>
    <p:sldId id="2451" r:id="rId23"/>
    <p:sldId id="2450" r:id="rId24"/>
    <p:sldId id="1977" r:id="rId25"/>
    <p:sldId id="1590" r:id="rId26"/>
    <p:sldId id="1990" r:id="rId27"/>
    <p:sldId id="1983" r:id="rId28"/>
    <p:sldId id="2413" r:id="rId29"/>
    <p:sldId id="2174" r:id="rId30"/>
    <p:sldId id="998" r:id="rId31"/>
    <p:sldId id="2670" r:id="rId32"/>
    <p:sldId id="2671" r:id="rId33"/>
    <p:sldId id="1403" r:id="rId34"/>
    <p:sldId id="956" r:id="rId35"/>
    <p:sldId id="957" r:id="rId36"/>
    <p:sldId id="2747" r:id="rId37"/>
    <p:sldId id="958" r:id="rId38"/>
    <p:sldId id="1372" r:id="rId39"/>
    <p:sldId id="1704" r:id="rId40"/>
    <p:sldId id="2412" r:id="rId41"/>
    <p:sldId id="2589" r:id="rId42"/>
    <p:sldId id="999" r:id="rId43"/>
    <p:sldId id="1170" r:id="rId44"/>
    <p:sldId id="2577" r:id="rId45"/>
    <p:sldId id="2579" r:id="rId46"/>
    <p:sldId id="3064" r:id="rId47"/>
    <p:sldId id="2673" r:id="rId48"/>
    <p:sldId id="1001" r:id="rId49"/>
    <p:sldId id="2999" r:id="rId50"/>
    <p:sldId id="2789" r:id="rId51"/>
    <p:sldId id="3001" r:id="rId52"/>
    <p:sldId id="3002" r:id="rId53"/>
    <p:sldId id="3013" r:id="rId54"/>
    <p:sldId id="3014" r:id="rId55"/>
    <p:sldId id="2686" r:id="rId56"/>
    <p:sldId id="2687" r:id="rId57"/>
    <p:sldId id="3070" r:id="rId58"/>
    <p:sldId id="3049" r:id="rId59"/>
    <p:sldId id="2746" r:id="rId60"/>
    <p:sldId id="3063" r:id="rId61"/>
    <p:sldId id="2990" r:id="rId62"/>
    <p:sldId id="3050" r:id="rId63"/>
    <p:sldId id="3071" r:id="rId64"/>
    <p:sldId id="3005" r:id="rId65"/>
    <p:sldId id="3078" r:id="rId66"/>
    <p:sldId id="3079" r:id="rId67"/>
    <p:sldId id="3008" r:id="rId68"/>
    <p:sldId id="3056" r:id="rId69"/>
    <p:sldId id="3066" r:id="rId70"/>
    <p:sldId id="3059" r:id="rId71"/>
    <p:sldId id="3060" r:id="rId72"/>
    <p:sldId id="3061" r:id="rId73"/>
    <p:sldId id="3086" r:id="rId74"/>
    <p:sldId id="3068" r:id="rId75"/>
    <p:sldId id="3041" r:id="rId76"/>
    <p:sldId id="3043" r:id="rId77"/>
    <p:sldId id="3044" r:id="rId78"/>
    <p:sldId id="3045" r:id="rId79"/>
    <p:sldId id="3037" r:id="rId80"/>
    <p:sldId id="3057" r:id="rId81"/>
    <p:sldId id="3058" r:id="rId82"/>
    <p:sldId id="3039" r:id="rId83"/>
    <p:sldId id="3046" r:id="rId84"/>
    <p:sldId id="3047" r:id="rId85"/>
    <p:sldId id="3072" r:id="rId86"/>
    <p:sldId id="3073" r:id="rId87"/>
    <p:sldId id="3080" r:id="rId88"/>
    <p:sldId id="3081" r:id="rId89"/>
    <p:sldId id="3074" r:id="rId90"/>
    <p:sldId id="3075" r:id="rId91"/>
    <p:sldId id="3268" r:id="rId92"/>
    <p:sldId id="3076" r:id="rId93"/>
    <p:sldId id="2980" r:id="rId94"/>
    <p:sldId id="2981" r:id="rId95"/>
    <p:sldId id="2982" r:id="rId96"/>
    <p:sldId id="2989" r:id="rId97"/>
    <p:sldId id="2983" r:id="rId98"/>
    <p:sldId id="2753" r:id="rId99"/>
    <p:sldId id="2756" r:id="rId100"/>
    <p:sldId id="2757" r:id="rId101"/>
    <p:sldId id="2758" r:id="rId102"/>
    <p:sldId id="3262" r:id="rId103"/>
    <p:sldId id="2761" r:id="rId104"/>
    <p:sldId id="2762" r:id="rId105"/>
    <p:sldId id="3261" r:id="rId106"/>
    <p:sldId id="2763" r:id="rId107"/>
    <p:sldId id="2992" r:id="rId108"/>
    <p:sldId id="2764" r:id="rId109"/>
    <p:sldId id="2765" r:id="rId110"/>
    <p:sldId id="2766" r:id="rId111"/>
    <p:sldId id="3018" r:id="rId112"/>
    <p:sldId id="2768" r:id="rId113"/>
    <p:sldId id="2733" r:id="rId114"/>
    <p:sldId id="2810" r:id="rId115"/>
    <p:sldId id="2813" r:id="rId116"/>
    <p:sldId id="2811" r:id="rId117"/>
    <p:sldId id="3244" r:id="rId118"/>
    <p:sldId id="3245" r:id="rId119"/>
    <p:sldId id="3246" r:id="rId120"/>
    <p:sldId id="3247" r:id="rId121"/>
    <p:sldId id="3254" r:id="rId122"/>
    <p:sldId id="3264" r:id="rId123"/>
    <p:sldId id="3253" r:id="rId124"/>
    <p:sldId id="3249" r:id="rId125"/>
    <p:sldId id="2194" r:id="rId126"/>
    <p:sldId id="2195" r:id="rId127"/>
    <p:sldId id="2196" r:id="rId128"/>
    <p:sldId id="2549" r:id="rId129"/>
    <p:sldId id="2550" r:id="rId130"/>
    <p:sldId id="2590" r:id="rId131"/>
    <p:sldId id="2197" r:id="rId132"/>
    <p:sldId id="2198" r:id="rId133"/>
    <p:sldId id="2199" r:id="rId134"/>
    <p:sldId id="2200" r:id="rId135"/>
    <p:sldId id="3087" r:id="rId136"/>
    <p:sldId id="3088" r:id="rId137"/>
    <p:sldId id="3089" r:id="rId138"/>
    <p:sldId id="3090" r:id="rId139"/>
    <p:sldId id="3091" r:id="rId140"/>
    <p:sldId id="3092" r:id="rId141"/>
    <p:sldId id="3093" r:id="rId142"/>
    <p:sldId id="3094" r:id="rId143"/>
    <p:sldId id="3095" r:id="rId144"/>
    <p:sldId id="3096" r:id="rId145"/>
    <p:sldId id="3097" r:id="rId146"/>
    <p:sldId id="3098" r:id="rId147"/>
    <p:sldId id="3099" r:id="rId148"/>
    <p:sldId id="3100" r:id="rId149"/>
    <p:sldId id="3101" r:id="rId150"/>
    <p:sldId id="3102" r:id="rId151"/>
    <p:sldId id="3103" r:id="rId152"/>
    <p:sldId id="3104" r:id="rId153"/>
    <p:sldId id="3105" r:id="rId154"/>
    <p:sldId id="3106" r:id="rId155"/>
    <p:sldId id="3107" r:id="rId156"/>
    <p:sldId id="3108" r:id="rId157"/>
    <p:sldId id="3109" r:id="rId158"/>
    <p:sldId id="3110" r:id="rId159"/>
    <p:sldId id="3111" r:id="rId160"/>
    <p:sldId id="3112" r:id="rId161"/>
    <p:sldId id="3113" r:id="rId162"/>
    <p:sldId id="3256" r:id="rId163"/>
    <p:sldId id="3255" r:id="rId164"/>
    <p:sldId id="3114" r:id="rId165"/>
    <p:sldId id="3115" r:id="rId166"/>
    <p:sldId id="3116" r:id="rId167"/>
    <p:sldId id="3118" r:id="rId168"/>
    <p:sldId id="3119" r:id="rId169"/>
    <p:sldId id="3120" r:id="rId170"/>
    <p:sldId id="3121" r:id="rId171"/>
    <p:sldId id="3122" r:id="rId172"/>
    <p:sldId id="3123" r:id="rId173"/>
    <p:sldId id="3124" r:id="rId174"/>
    <p:sldId id="3125" r:id="rId175"/>
    <p:sldId id="3126" r:id="rId176"/>
    <p:sldId id="3127" r:id="rId177"/>
    <p:sldId id="3128" r:id="rId178"/>
    <p:sldId id="3129" r:id="rId179"/>
    <p:sldId id="3130" r:id="rId180"/>
    <p:sldId id="3131" r:id="rId181"/>
    <p:sldId id="3132" r:id="rId182"/>
    <p:sldId id="3133" r:id="rId183"/>
    <p:sldId id="3134" r:id="rId184"/>
    <p:sldId id="3135" r:id="rId185"/>
    <p:sldId id="3136" r:id="rId186"/>
    <p:sldId id="3137" r:id="rId187"/>
    <p:sldId id="3138" r:id="rId188"/>
    <p:sldId id="3139" r:id="rId189"/>
    <p:sldId id="3140" r:id="rId190"/>
    <p:sldId id="3141" r:id="rId191"/>
    <p:sldId id="3142" r:id="rId192"/>
    <p:sldId id="3143" r:id="rId193"/>
    <p:sldId id="3144" r:id="rId194"/>
    <p:sldId id="3145" r:id="rId195"/>
    <p:sldId id="3146" r:id="rId196"/>
    <p:sldId id="3147" r:id="rId197"/>
    <p:sldId id="3148" r:id="rId198"/>
    <p:sldId id="3149" r:id="rId199"/>
    <p:sldId id="3150" r:id="rId200"/>
    <p:sldId id="3151" r:id="rId201"/>
    <p:sldId id="3152" r:id="rId202"/>
    <p:sldId id="3153" r:id="rId203"/>
    <p:sldId id="3154" r:id="rId204"/>
    <p:sldId id="3155" r:id="rId205"/>
    <p:sldId id="3156" r:id="rId206"/>
    <p:sldId id="3157" r:id="rId207"/>
    <p:sldId id="3158" r:id="rId208"/>
    <p:sldId id="3159" r:id="rId209"/>
    <p:sldId id="3160" r:id="rId210"/>
    <p:sldId id="3161" r:id="rId211"/>
    <p:sldId id="3162" r:id="rId212"/>
    <p:sldId id="3163" r:id="rId213"/>
    <p:sldId id="3164" r:id="rId214"/>
    <p:sldId id="3165" r:id="rId215"/>
    <p:sldId id="3166" r:id="rId216"/>
    <p:sldId id="3167" r:id="rId217"/>
    <p:sldId id="3168" r:id="rId218"/>
    <p:sldId id="3169" r:id="rId219"/>
    <p:sldId id="3170" r:id="rId220"/>
    <p:sldId id="3267" r:id="rId221"/>
    <p:sldId id="3172" r:id="rId222"/>
    <p:sldId id="3173" r:id="rId223"/>
    <p:sldId id="3174" r:id="rId224"/>
    <p:sldId id="3175" r:id="rId225"/>
    <p:sldId id="3176" r:id="rId226"/>
    <p:sldId id="3177" r:id="rId227"/>
    <p:sldId id="3178" r:id="rId228"/>
    <p:sldId id="3179" r:id="rId229"/>
    <p:sldId id="3180" r:id="rId230"/>
    <p:sldId id="3181" r:id="rId231"/>
    <p:sldId id="3182" r:id="rId232"/>
    <p:sldId id="3183" r:id="rId233"/>
    <p:sldId id="3184" r:id="rId234"/>
    <p:sldId id="3185" r:id="rId235"/>
    <p:sldId id="3186" r:id="rId236"/>
    <p:sldId id="3187" r:id="rId237"/>
    <p:sldId id="3188" r:id="rId238"/>
    <p:sldId id="3189" r:id="rId239"/>
    <p:sldId id="3190" r:id="rId240"/>
    <p:sldId id="3191" r:id="rId241"/>
    <p:sldId id="3192" r:id="rId242"/>
    <p:sldId id="3193" r:id="rId243"/>
    <p:sldId id="3194" r:id="rId244"/>
    <p:sldId id="3195" r:id="rId245"/>
    <p:sldId id="3196" r:id="rId246"/>
    <p:sldId id="3197" r:id="rId247"/>
    <p:sldId id="3198" r:id="rId248"/>
    <p:sldId id="3199" r:id="rId249"/>
    <p:sldId id="3200" r:id="rId250"/>
    <p:sldId id="3201" r:id="rId251"/>
    <p:sldId id="3202" r:id="rId252"/>
    <p:sldId id="3203" r:id="rId253"/>
    <p:sldId id="3204" r:id="rId254"/>
    <p:sldId id="3205" r:id="rId255"/>
    <p:sldId id="3206" r:id="rId256"/>
    <p:sldId id="3207" r:id="rId257"/>
    <p:sldId id="3208" r:id="rId258"/>
    <p:sldId id="3209" r:id="rId259"/>
    <p:sldId id="2649" r:id="rId260"/>
    <p:sldId id="2650" r:id="rId261"/>
    <p:sldId id="2651" r:id="rId262"/>
    <p:sldId id="2652" r:id="rId263"/>
    <p:sldId id="2653" r:id="rId264"/>
    <p:sldId id="2654" r:id="rId265"/>
    <p:sldId id="2655" r:id="rId266"/>
    <p:sldId id="2656" r:id="rId267"/>
    <p:sldId id="2657" r:id="rId268"/>
    <p:sldId id="2658" r:id="rId269"/>
    <p:sldId id="2659" r:id="rId270"/>
    <p:sldId id="2660" r:id="rId271"/>
    <p:sldId id="2661" r:id="rId272"/>
    <p:sldId id="2662" r:id="rId273"/>
    <p:sldId id="2663" r:id="rId274"/>
    <p:sldId id="2664" r:id="rId275"/>
    <p:sldId id="2665" r:id="rId276"/>
    <p:sldId id="2666" r:id="rId277"/>
    <p:sldId id="2667" r:id="rId278"/>
    <p:sldId id="2668" r:id="rId279"/>
    <p:sldId id="2669" r:id="rId280"/>
    <p:sldId id="2995" r:id="rId281"/>
    <p:sldId id="2996" r:id="rId282"/>
    <p:sldId id="3257" r:id="rId283"/>
    <p:sldId id="3258" r:id="rId284"/>
    <p:sldId id="3259" r:id="rId285"/>
    <p:sldId id="3260" r:id="rId28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777" userDrawn="1">
          <p15:clr>
            <a:srgbClr val="A4A3A4"/>
          </p15:clr>
        </p15:guide>
        <p15:guide id="5" pos="136" userDrawn="1">
          <p15:clr>
            <a:srgbClr val="A4A3A4"/>
          </p15:clr>
        </p15:guide>
        <p15:guide id="6" pos="1519" userDrawn="1">
          <p15:clr>
            <a:srgbClr val="A4A3A4"/>
          </p15:clr>
        </p15:guide>
        <p15:guide id="7" pos="2676" userDrawn="1">
          <p15:clr>
            <a:srgbClr val="A4A3A4"/>
          </p15:clr>
        </p15:guide>
        <p15:guide id="8" pos="5647" userDrawn="1">
          <p15:clr>
            <a:srgbClr val="A4A3A4"/>
          </p15:clr>
        </p15:guide>
        <p15:guide id="9" orient="horz" pos="278" userDrawn="1">
          <p15:clr>
            <a:srgbClr val="A4A3A4"/>
          </p15:clr>
        </p15:guide>
        <p15:guide id="10" orient="horz" pos="2205" userDrawn="1">
          <p15:clr>
            <a:srgbClr val="A4A3A4"/>
          </p15:clr>
        </p15:guide>
        <p15:guide id="11" pos="3061" userDrawn="1">
          <p15:clr>
            <a:srgbClr val="A4A3A4"/>
          </p15:clr>
        </p15:guide>
        <p15:guide id="13" orient="horz" pos="1207" userDrawn="1">
          <p15:clr>
            <a:srgbClr val="A4A3A4"/>
          </p15:clr>
        </p15:guide>
        <p15:guide id="14" userDrawn="1">
          <p15:clr>
            <a:srgbClr val="A4A3A4"/>
          </p15:clr>
        </p15:guide>
        <p15:guide id="15" pos="45" userDrawn="1">
          <p15:clr>
            <a:srgbClr val="A4A3A4"/>
          </p15:clr>
        </p15:guide>
        <p15:guide id="16" pos="2132"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4A7"/>
    <a:srgbClr val="DDF2FF"/>
    <a:srgbClr val="0066FF"/>
    <a:srgbClr val="D1F3FF"/>
    <a:srgbClr val="B7ECFF"/>
    <a:srgbClr val="89E0FF"/>
    <a:srgbClr val="000000"/>
    <a:srgbClr val="EBFAFF"/>
    <a:srgbClr val="B7E4FF"/>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E8F35-DEDE-CAEC-4EC6-D152DDD18E14}" v="12" dt="2022-09-19T11:40:14.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60"/>
  </p:normalViewPr>
  <p:slideViewPr>
    <p:cSldViewPr snapToGrid="0">
      <p:cViewPr varScale="1">
        <p:scale>
          <a:sx n="61" d="100"/>
          <a:sy n="61" d="100"/>
        </p:scale>
        <p:origin x="1196" y="60"/>
      </p:cViewPr>
      <p:guideLst>
        <p:guide orient="horz" pos="777"/>
        <p:guide pos="136"/>
        <p:guide pos="1519"/>
        <p:guide pos="2676"/>
        <p:guide pos="5647"/>
        <p:guide orient="horz" pos="278"/>
        <p:guide orient="horz" pos="2205"/>
        <p:guide pos="3061"/>
        <p:guide orient="horz" pos="1207"/>
        <p:guide/>
        <p:guide pos="45"/>
        <p:guide pos="2132"/>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2.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viewProps" Target="viewProps.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3.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291" Type="http://schemas.openxmlformats.org/officeDocument/2006/relationships/theme" Target="theme/theme1.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tableStyles" Target="tableStyles.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1.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8" Type="http://schemas.openxmlformats.org/officeDocument/2006/relationships/slideMaster" Target="slideMasters/slideMaster5.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slide" Target="slides/slide269.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6.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microsoft.com/office/2016/11/relationships/changesInfo" Target="changesInfos/changesInfo1.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52" Type="http://schemas.microsoft.com/office/2015/10/relationships/revisionInfo" Target="revisionInfo.xml"/><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notesMaster" Target="notesMasters/notesMaster1.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customXml" Target="../customXml/item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handoutMaster" Target="handoutMasters/handoutMaster1.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4" Type="http://schemas.openxmlformats.org/officeDocument/2006/relationships/slideMaster" Target="slideMasters/slideMaster1.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presProps" Target="presProps.xml"/><Relationship Id="rId11" Type="http://schemas.openxmlformats.org/officeDocument/2006/relationships/slideMaster" Target="slideMasters/slideMaster8.xml"/><Relationship Id="rId53" Type="http://schemas.openxmlformats.org/officeDocument/2006/relationships/slide" Target="slides/slide39.xml"/><Relationship Id="rId149" Type="http://schemas.openxmlformats.org/officeDocument/2006/relationships/slide" Target="slides/slide135.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Dr. Sima Dezső" userId="S::sima.dezso@uni-obuda.hu::de01d32a-3149-42c4-8d0e-db8ac9122d35" providerId="AD" clId="Web-{DA1E8F35-DEDE-CAEC-4EC6-D152DDD18E14}"/>
    <pc:docChg chg="modSld">
      <pc:chgData name="Prof. Dr. Sima Dezső" userId="S::sima.dezso@uni-obuda.hu::de01d32a-3149-42c4-8d0e-db8ac9122d35" providerId="AD" clId="Web-{DA1E8F35-DEDE-CAEC-4EC6-D152DDD18E14}" dt="2022-09-19T11:40:14.026" v="11" actId="20577"/>
      <pc:docMkLst>
        <pc:docMk/>
      </pc:docMkLst>
      <pc:sldChg chg="modSp">
        <pc:chgData name="Prof. Dr. Sima Dezső" userId="S::sima.dezso@uni-obuda.hu::de01d32a-3149-42c4-8d0e-db8ac9122d35" providerId="AD" clId="Web-{DA1E8F35-DEDE-CAEC-4EC6-D152DDD18E14}" dt="2022-09-19T11:40:14.026" v="11" actId="20577"/>
        <pc:sldMkLst>
          <pc:docMk/>
          <pc:sldMk cId="4278685960" sldId="924"/>
        </pc:sldMkLst>
        <pc:spChg chg="mod">
          <ac:chgData name="Prof. Dr. Sima Dezső" userId="S::sima.dezso@uni-obuda.hu::de01d32a-3149-42c4-8d0e-db8ac9122d35" providerId="AD" clId="Web-{DA1E8F35-DEDE-CAEC-4EC6-D152DDD18E14}" dt="2022-09-19T11:40:14.026" v="11" actId="20577"/>
          <ac:spMkLst>
            <pc:docMk/>
            <pc:sldMk cId="4278685960" sldId="924"/>
            <ac:spMk id="15770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8888EB3-65EB-42C8-8B9C-D869ACD2BACD}" type="datetimeFigureOut">
              <a:rPr lang="en-GB" smtClean="0"/>
              <a:t>18/10/2022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D765779-4725-4FE8-AEC0-603A992EC7F5}" type="slidenum">
              <a:rPr lang="en-GB" smtClean="0"/>
              <a:t>‹#›</a:t>
            </a:fld>
            <a:endParaRPr lang="en-GB"/>
          </a:p>
        </p:txBody>
      </p:sp>
    </p:spTree>
    <p:extLst>
      <p:ext uri="{BB962C8B-B14F-4D97-AF65-F5344CB8AC3E}">
        <p14:creationId xmlns:p14="http://schemas.microsoft.com/office/powerpoint/2010/main" val="2591816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5659" cy="4963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51" y="11"/>
            <a:ext cx="2945659" cy="496333"/>
          </a:xfrm>
          <a:prstGeom prst="rect">
            <a:avLst/>
          </a:prstGeom>
        </p:spPr>
        <p:txBody>
          <a:bodyPr vert="horz" lIns="91440" tIns="45720" rIns="91440" bIns="45720" rtlCol="0"/>
          <a:lstStyle>
            <a:lvl1pPr algn="r">
              <a:defRPr sz="1200"/>
            </a:lvl1pPr>
          </a:lstStyle>
          <a:p>
            <a:fld id="{6940B343-904A-4A98-B355-DF0C26D1A24D}" type="datetimeFigureOut">
              <a:rPr lang="en-US" smtClean="0"/>
              <a:t>10/18/2022</a:t>
            </a:fld>
            <a:endParaRPr lang="en-US"/>
          </a:p>
        </p:txBody>
      </p:sp>
      <p:sp>
        <p:nvSpPr>
          <p:cNvPr id="4" name="Slide Image Placeholder 3"/>
          <p:cNvSpPr>
            <a:spLocks noGrp="1" noRot="1" noChangeAspect="1"/>
          </p:cNvSpPr>
          <p:nvPr>
            <p:ph type="sldImg" idx="2"/>
          </p:nvPr>
        </p:nvSpPr>
        <p:spPr>
          <a:xfrm>
            <a:off x="914400" y="744538"/>
            <a:ext cx="4968875"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60"/>
            <a:ext cx="5438140" cy="44669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9428593"/>
            <a:ext cx="2945659" cy="4963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51" y="9428593"/>
            <a:ext cx="2945659" cy="496333"/>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6BCE4B-AE99-45F1-B466-937507E2AA93}" type="slidenum">
              <a:rPr lang="hu-HU" altLang="en-US" smtClean="0">
                <a:solidFill>
                  <a:srgbClr val="000000"/>
                </a:solidFill>
              </a:rPr>
              <a:pPr eaLnBrk="1" hangingPunct="1">
                <a:spcBef>
                  <a:spcPct val="0"/>
                </a:spcBef>
              </a:pPr>
              <a:t>5</a:t>
            </a:fld>
            <a:endParaRPr lang="hu-HU" altLang="en-US">
              <a:solidFill>
                <a:srgbClr val="000000"/>
              </a:solidFill>
            </a:endParaRPr>
          </a:p>
        </p:txBody>
      </p:sp>
      <p:sp>
        <p:nvSpPr>
          <p:cNvPr id="310275" name="Rectangle 7"/>
          <p:cNvSpPr txBox="1">
            <a:spLocks noGrp="1" noChangeArrowheads="1"/>
          </p:cNvSpPr>
          <p:nvPr/>
        </p:nvSpPr>
        <p:spPr bwMode="auto">
          <a:xfrm>
            <a:off x="5225323" y="6596075"/>
            <a:ext cx="3997605" cy="34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E3310B93-56F9-47C1-A5DE-C70526C3C11F}" type="slidenum">
              <a:rPr lang="en-US" altLang="en-US">
                <a:solidFill>
                  <a:srgbClr val="000000"/>
                </a:solidFill>
                <a:cs typeface="Times New Roman" pitchFamily="18" charset="0"/>
              </a:rPr>
              <a:pPr algn="r" eaLnBrk="1" fontAlgn="base" hangingPunct="1">
                <a:spcBef>
                  <a:spcPct val="0"/>
                </a:spcBef>
                <a:spcAft>
                  <a:spcPct val="0"/>
                </a:spcAft>
              </a:pPr>
              <a:t>5</a:t>
            </a:fld>
            <a:endParaRPr lang="en-US" altLang="en-US">
              <a:solidFill>
                <a:srgbClr val="000000"/>
              </a:solidFill>
              <a:cs typeface="Times New Roman" pitchFamily="18" charset="0"/>
            </a:endParaRPr>
          </a:p>
        </p:txBody>
      </p:sp>
      <p:sp>
        <p:nvSpPr>
          <p:cNvPr id="310276" name="Rectangle 2"/>
          <p:cNvSpPr>
            <a:spLocks noGrp="1" noRot="1" noChangeAspect="1" noChangeArrowheads="1" noTextEdit="1"/>
          </p:cNvSpPr>
          <p:nvPr>
            <p:ph type="sldImg"/>
          </p:nvPr>
        </p:nvSpPr>
        <p:spPr>
          <a:xfrm>
            <a:off x="2881313" y="522288"/>
            <a:ext cx="3470275" cy="2601912"/>
          </a:xfrm>
          <a:ln/>
        </p:spPr>
      </p:sp>
      <p:sp>
        <p:nvSpPr>
          <p:cNvPr id="310277" name="Rectangle 3"/>
          <p:cNvSpPr>
            <a:spLocks noGrp="1" noChangeArrowheads="1"/>
          </p:cNvSpPr>
          <p:nvPr>
            <p:ph type="body" idx="1"/>
          </p:nvPr>
        </p:nvSpPr>
        <p:spPr>
          <a:xfrm>
            <a:off x="921180" y="3297248"/>
            <a:ext cx="7382148" cy="3124289"/>
          </a:xfrm>
          <a:noFill/>
        </p:spPr>
        <p:txBody>
          <a:bodyPr lIns="92382" tIns="46191" rIns="92382" bIns="46191"/>
          <a:lstStyle/>
          <a:p>
            <a:pPr eaLnBrk="1" hangingPunct="1"/>
            <a:endParaRPr lang="hu-HU" altLang="en-US">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95</a:t>
            </a:fld>
            <a:endParaRPr lang="en-US"/>
          </a:p>
        </p:txBody>
      </p:sp>
    </p:spTree>
    <p:extLst>
      <p:ext uri="{BB962C8B-B14F-4D97-AF65-F5344CB8AC3E}">
        <p14:creationId xmlns:p14="http://schemas.microsoft.com/office/powerpoint/2010/main" val="61197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34123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94057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17999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31511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22607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140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8214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155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63242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031450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87314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176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81696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3969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55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596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01134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94454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6016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114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5945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183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2971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20512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22602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93229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7497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270</a:t>
            </a:fld>
            <a:endParaRPr lang="en-US"/>
          </a:p>
        </p:txBody>
      </p:sp>
    </p:spTree>
    <p:extLst>
      <p:ext uri="{BB962C8B-B14F-4D97-AF65-F5344CB8AC3E}">
        <p14:creationId xmlns:p14="http://schemas.microsoft.com/office/powerpoint/2010/main" val="1551158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272</a:t>
            </a:fld>
            <a:endParaRPr lang="en-US"/>
          </a:p>
        </p:txBody>
      </p:sp>
    </p:spTree>
    <p:extLst>
      <p:ext uri="{BB962C8B-B14F-4D97-AF65-F5344CB8AC3E}">
        <p14:creationId xmlns:p14="http://schemas.microsoft.com/office/powerpoint/2010/main" val="191539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437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49</a:t>
            </a:fld>
            <a:endParaRPr lang="en-US"/>
          </a:p>
        </p:txBody>
      </p:sp>
    </p:spTree>
    <p:extLst>
      <p:ext uri="{BB962C8B-B14F-4D97-AF65-F5344CB8AC3E}">
        <p14:creationId xmlns:p14="http://schemas.microsoft.com/office/powerpoint/2010/main" val="382922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52</a:t>
            </a:fld>
            <a:endParaRPr lang="en-US"/>
          </a:p>
        </p:txBody>
      </p:sp>
    </p:spTree>
    <p:extLst>
      <p:ext uri="{BB962C8B-B14F-4D97-AF65-F5344CB8AC3E}">
        <p14:creationId xmlns:p14="http://schemas.microsoft.com/office/powerpoint/2010/main" val="142470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97241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84870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834674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384203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857034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4153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272424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8872052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6257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3680008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13360981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209281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14809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1678055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1855113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91033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9056077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961118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54311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798682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41175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3346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060554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4233516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601275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117210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974741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212563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en-US"/>
              <a:t>Click to edit Master title style</a:t>
            </a:r>
            <a:endParaRPr lang="hu-HU"/>
          </a:p>
        </p:txBody>
      </p:sp>
      <p:sp>
        <p:nvSpPr>
          <p:cNvPr id="3" name="Táblázat helye 2"/>
          <p:cNvSpPr>
            <a:spLocks noGrp="1"/>
          </p:cNvSpPr>
          <p:nvPr>
            <p:ph type="tbl" idx="1"/>
          </p:nvPr>
        </p:nvSpPr>
        <p:spPr>
          <a:xfrm>
            <a:off x="457200" y="1600200"/>
            <a:ext cx="8229600" cy="4525963"/>
          </a:xfrm>
        </p:spPr>
        <p:txBody>
          <a:bodyPr/>
          <a:lstStyle/>
          <a:p>
            <a:pPr lvl="0"/>
            <a:r>
              <a:rPr lang="en-US" noProof="0"/>
              <a:t>Click icon to add table</a:t>
            </a:r>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67708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14516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4210058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268245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115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a:t>Mintacím szerkesztése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2839385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572200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3298389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74625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469291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710208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287904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676413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04DCF26C-C76E-496E-AC35-2D61D05776BF}" type="slidenum">
              <a:rPr lang="hu-HU"/>
              <a:pPr>
                <a:defRPr/>
              </a:pPr>
              <a:t>‹#›</a:t>
            </a:fld>
            <a:endParaRPr lang="hu-HU"/>
          </a:p>
        </p:txBody>
      </p:sp>
    </p:spTree>
    <p:extLst>
      <p:ext uri="{BB962C8B-B14F-4D97-AF65-F5344CB8AC3E}">
        <p14:creationId xmlns:p14="http://schemas.microsoft.com/office/powerpoint/2010/main" val="3613240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92550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742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3076060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79642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3091367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329450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839121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1735962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1274685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3640137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93329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407629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483755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451205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607655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065337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10589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701505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712677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554013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339260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15452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48098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9930531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195153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546975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8943239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8016934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832173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3243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155128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39380946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016882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eaLnBrk="1" fontAlgn="base" hangingPunct="1">
        <a:spcBef>
          <a:spcPct val="0"/>
        </a:spcBef>
        <a:spcAft>
          <a:spcPct val="0"/>
        </a:spcAft>
        <a:defRPr>
          <a:solidFill>
            <a:schemeClr val="bg1"/>
          </a:solidFill>
          <a:latin typeface="+mj-lt"/>
          <a:ea typeface="+mj-ea"/>
          <a:cs typeface="+mj-cs"/>
        </a:defRPr>
      </a:lvl1pPr>
      <a:lvl2pPr algn="ctr" rtl="0" eaLnBrk="1" fontAlgn="base" hangingPunct="1">
        <a:spcBef>
          <a:spcPct val="0"/>
        </a:spcBef>
        <a:spcAft>
          <a:spcPct val="0"/>
        </a:spcAft>
        <a:defRPr>
          <a:solidFill>
            <a:schemeClr val="bg1"/>
          </a:solidFill>
          <a:latin typeface="Verdana" pitchFamily="34" charset="0"/>
        </a:defRPr>
      </a:lvl2pPr>
      <a:lvl3pPr algn="ctr" rtl="0" eaLnBrk="1" fontAlgn="base" hangingPunct="1">
        <a:spcBef>
          <a:spcPct val="0"/>
        </a:spcBef>
        <a:spcAft>
          <a:spcPct val="0"/>
        </a:spcAft>
        <a:defRPr>
          <a:solidFill>
            <a:schemeClr val="bg1"/>
          </a:solidFill>
          <a:latin typeface="Verdana" pitchFamily="34" charset="0"/>
        </a:defRPr>
      </a:lvl3pPr>
      <a:lvl4pPr algn="ctr" rtl="0" eaLnBrk="1" fontAlgn="base" hangingPunct="1">
        <a:spcBef>
          <a:spcPct val="0"/>
        </a:spcBef>
        <a:spcAft>
          <a:spcPct val="0"/>
        </a:spcAft>
        <a:defRPr>
          <a:solidFill>
            <a:schemeClr val="bg1"/>
          </a:solidFill>
          <a:latin typeface="Verdana" pitchFamily="34" charset="0"/>
        </a:defRPr>
      </a:lvl4pPr>
      <a:lvl5pPr algn="ctr" rtl="0" eaLnBrk="1" fontAlgn="base" hangingPunct="1">
        <a:spcBef>
          <a:spcPct val="0"/>
        </a:spcBef>
        <a:spcAft>
          <a:spcPct val="0"/>
        </a:spcAft>
        <a:defRPr>
          <a:solidFill>
            <a:schemeClr val="bg1"/>
          </a:solidFill>
          <a:latin typeface="Verdana" pitchFamily="34" charset="0"/>
        </a:defRPr>
      </a:lvl5pPr>
      <a:lvl6pPr marL="457200" algn="ctr" rtl="0" eaLnBrk="1" fontAlgn="base" hangingPunct="1">
        <a:spcBef>
          <a:spcPct val="0"/>
        </a:spcBef>
        <a:spcAft>
          <a:spcPct val="0"/>
        </a:spcAft>
        <a:defRPr>
          <a:solidFill>
            <a:schemeClr val="bg1"/>
          </a:solidFill>
          <a:latin typeface="Verdana" pitchFamily="34" charset="0"/>
        </a:defRPr>
      </a:lvl6pPr>
      <a:lvl7pPr marL="914400" algn="ctr" rtl="0" eaLnBrk="1" fontAlgn="base" hangingPunct="1">
        <a:spcBef>
          <a:spcPct val="0"/>
        </a:spcBef>
        <a:spcAft>
          <a:spcPct val="0"/>
        </a:spcAft>
        <a:defRPr>
          <a:solidFill>
            <a:schemeClr val="bg1"/>
          </a:solidFill>
          <a:latin typeface="Verdana" pitchFamily="34" charset="0"/>
        </a:defRPr>
      </a:lvl7pPr>
      <a:lvl8pPr marL="1371600" algn="ctr" rtl="0" eaLnBrk="1" fontAlgn="base" hangingPunct="1">
        <a:spcBef>
          <a:spcPct val="0"/>
        </a:spcBef>
        <a:spcAft>
          <a:spcPct val="0"/>
        </a:spcAft>
        <a:defRPr>
          <a:solidFill>
            <a:schemeClr val="bg1"/>
          </a:solidFill>
          <a:latin typeface="Verdana" pitchFamily="34" charset="0"/>
        </a:defRPr>
      </a:lvl8pPr>
      <a:lvl9pPr marL="1828800" algn="ctr" rtl="0" eaLnBrk="1" fontAlgn="base" hangingPunct="1">
        <a:spcBef>
          <a:spcPct val="0"/>
        </a:spcBef>
        <a:spcAft>
          <a:spcPct val="0"/>
        </a:spcAft>
        <a:defRPr>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4000774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eaLnBrk="0" fontAlgn="base" hangingPunct="0">
        <a:spcBef>
          <a:spcPct val="0"/>
        </a:spcBef>
        <a:spcAft>
          <a:spcPct val="0"/>
        </a:spcAft>
        <a:defRPr sz="1900">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990986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416770227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29523306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community.arm.com/servlet/JiveServlet/showImage/38-1507-2885/blogentry-107443-025420200+1375802671_thumb.png" TargetMode="External"/><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1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2.xml"/></Relationships>
</file>

<file path=ppt/slides/_rels/slide1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7.xml"/><Relationship Id="rId4" Type="http://schemas.openxmlformats.org/officeDocument/2006/relationships/image" Target="../media/image55.png"/></Relationships>
</file>

<file path=ppt/slides/_rels/slide2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55.png"/></Relationships>
</file>

<file path=ppt/slides/_rels/slide2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7.xml"/></Relationships>
</file>

<file path=ppt/slides/_rels/slide2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9.xml"/></Relationships>
</file>

<file path=ppt/slides/_rels/slide2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9.xml"/></Relationships>
</file>

<file path=ppt/slides/_rels/slide2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9.xml"/></Relationships>
</file>

<file path=ppt/slides/_rels/slide2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9.xml"/></Relationships>
</file>

<file path=ppt/slides/_rels/slide2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9.xml"/></Relationships>
</file>

<file path=ppt/slides/_rels/slide2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fontAlgn="base">
              <a:spcBef>
                <a:spcPct val="20000"/>
              </a:spcBef>
              <a:spcAft>
                <a:spcPct val="0"/>
              </a:spcAft>
              <a:buClr>
                <a:srgbClr val="666600"/>
              </a:buClr>
              <a:buSzPct val="75000"/>
              <a:buFont typeface="Wingdings" pitchFamily="2" charset="2"/>
              <a:buNone/>
            </a:pPr>
            <a:r>
              <a:rPr lang="en-US" altLang="en-US" sz="3600" dirty="0">
                <a:solidFill>
                  <a:srgbClr val="FFFFFF"/>
                </a:solidFill>
              </a:rPr>
              <a:t>Dezső </a:t>
            </a:r>
            <a:r>
              <a:rPr lang="en-US" altLang="en-US" sz="3600" dirty="0" smtClean="0">
                <a:solidFill>
                  <a:srgbClr val="FFFFFF"/>
                </a:solidFill>
              </a:rPr>
              <a:t>Sima</a:t>
            </a:r>
            <a:endParaRPr lang="en-US" altLang="en-US" sz="2800" dirty="0">
              <a:solidFill>
                <a:srgbClr val="FFFFFF"/>
              </a:solidFill>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altLang="en-US" dirty="0">
                <a:solidFill>
                  <a:srgbClr val="FFFFFF"/>
                </a:solidFill>
              </a:rPr>
              <a:t>© Dezső Sima 2022</a:t>
            </a: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0" fontAlgn="base" hangingPunct="0">
              <a:spcBef>
                <a:spcPct val="0"/>
              </a:spcBef>
              <a:spcAft>
                <a:spcPct val="0"/>
              </a:spcAft>
            </a:pPr>
            <a:r>
              <a:rPr lang="en-US" altLang="en-US" dirty="0">
                <a:solidFill>
                  <a:srgbClr val="FFFFFF"/>
                </a:solidFill>
              </a:rPr>
              <a:t>(</a:t>
            </a:r>
            <a:r>
              <a:rPr lang="en-US" altLang="en-US" dirty="0" smtClean="0">
                <a:solidFill>
                  <a:srgbClr val="FFFFFF"/>
                </a:solidFill>
              </a:rPr>
              <a:t>v7.1)</a:t>
            </a:r>
            <a:endParaRPr lang="en-US" altLang="en-US" dirty="0">
              <a:solidFill>
                <a:srgbClr val="FFFFFF"/>
              </a:solidFill>
            </a:endParaRPr>
          </a:p>
        </p:txBody>
      </p:sp>
      <p:sp>
        <p:nvSpPr>
          <p:cNvPr id="157702" name="Text Box 6"/>
          <p:cNvSpPr txBox="1">
            <a:spLocks noChangeArrowheads="1"/>
          </p:cNvSpPr>
          <p:nvPr/>
        </p:nvSpPr>
        <p:spPr bwMode="auto">
          <a:xfrm>
            <a:off x="1711935" y="1976643"/>
            <a:ext cx="5726503" cy="120032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ctr" eaLnBrk="0" fontAlgn="base" hangingPunct="0">
              <a:spcBef>
                <a:spcPct val="0"/>
              </a:spcBef>
              <a:spcAft>
                <a:spcPct val="0"/>
              </a:spcAft>
            </a:pPr>
            <a:r>
              <a:rPr lang="en-US" altLang="en-US" sz="3600" dirty="0">
                <a:solidFill>
                  <a:srgbClr val="FF0000"/>
                </a:solidFill>
              </a:rPr>
              <a:t>ARM’s CPU core designs</a:t>
            </a:r>
          </a:p>
          <a:p>
            <a:pPr algn="ctr" eaLnBrk="0" fontAlgn="base" hangingPunct="0">
              <a:spcBef>
                <a:spcPct val="0"/>
              </a:spcBef>
              <a:spcAft>
                <a:spcPct val="0"/>
              </a:spcAft>
            </a:pPr>
            <a:r>
              <a:rPr lang="en-US" altLang="en-US" sz="3600" dirty="0">
                <a:solidFill>
                  <a:srgbClr val="FF0000"/>
                </a:solidFill>
              </a:rPr>
              <a:t> Lecture</a:t>
            </a:r>
          </a:p>
        </p:txBody>
      </p:sp>
      <p:sp>
        <p:nvSpPr>
          <p:cNvPr id="157703" name="Text Box 7"/>
          <p:cNvSpPr txBox="1">
            <a:spLocks noChangeArrowheads="1"/>
          </p:cNvSpPr>
          <p:nvPr/>
        </p:nvSpPr>
        <p:spPr bwMode="auto">
          <a:xfrm>
            <a:off x="3598742" y="5421313"/>
            <a:ext cx="1962397"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FFFF"/>
                </a:solidFill>
              </a:rPr>
              <a:t>Oct. </a:t>
            </a:r>
            <a:r>
              <a:rPr lang="en-US" altLang="en-US" sz="2800" dirty="0">
                <a:solidFill>
                  <a:srgbClr val="FFFFFF"/>
                </a:solidFill>
              </a:rPr>
              <a:t>2022</a:t>
            </a:r>
          </a:p>
        </p:txBody>
      </p:sp>
    </p:spTree>
    <p:extLst>
      <p:ext uri="{BB962C8B-B14F-4D97-AF65-F5344CB8AC3E}">
        <p14:creationId xmlns:p14="http://schemas.microsoft.com/office/powerpoint/2010/main" val="427868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773" r="9641" b="8388"/>
          <a:stretch/>
        </p:blipFill>
        <p:spPr>
          <a:xfrm>
            <a:off x="-18510" y="1313765"/>
            <a:ext cx="9129939" cy="4230470"/>
          </a:xfrm>
          <a:prstGeom prst="rect">
            <a:avLst/>
          </a:prstGeom>
        </p:spPr>
      </p:pic>
      <p:sp>
        <p:nvSpPr>
          <p:cNvPr id="5" name="TextBox 4"/>
          <p:cNvSpPr txBox="1"/>
          <p:nvPr/>
        </p:nvSpPr>
        <p:spPr>
          <a:xfrm>
            <a:off x="75792" y="439941"/>
            <a:ext cx="8510600" cy="684803"/>
          </a:xfrm>
          <a:prstGeom prst="rect">
            <a:avLst/>
          </a:prstGeom>
          <a:noFill/>
        </p:spPr>
        <p:txBody>
          <a:bodyPr wrap="square" rtlCol="0">
            <a:spAutoFit/>
          </a:bodyPr>
          <a:lstStyle/>
          <a:p>
            <a:pPr>
              <a:spcAft>
                <a:spcPts val="300"/>
              </a:spcAft>
            </a:pPr>
            <a:r>
              <a:rPr lang="en-US" spc="-20">
                <a:solidFill>
                  <a:schemeClr val="accent6"/>
                </a:solidFill>
              </a:rPr>
              <a:t>Example 3: Armv8.2-based </a:t>
            </a:r>
            <a:r>
              <a:rPr lang="en-US" spc="-20" err="1">
                <a:solidFill>
                  <a:schemeClr val="accent6"/>
                </a:solidFill>
              </a:rPr>
              <a:t>SoC</a:t>
            </a:r>
            <a:r>
              <a:rPr lang="en-US" spc="-20">
                <a:solidFill>
                  <a:schemeClr val="accent6"/>
                </a:solidFill>
              </a:rPr>
              <a:t> design with Cortex-A75/A55 CPUs and </a:t>
            </a:r>
          </a:p>
          <a:p>
            <a:pPr>
              <a:spcAft>
                <a:spcPts val="300"/>
              </a:spcAft>
            </a:pPr>
            <a:r>
              <a:rPr lang="en-US" spc="-20">
                <a:solidFill>
                  <a:schemeClr val="accent6"/>
                </a:solidFill>
              </a:rPr>
              <a:t>  CCI-550 interconnect (2017) </a:t>
            </a:r>
            <a:r>
              <a:rPr lang="en-US" spc="-20"/>
              <a:t>[</a:t>
            </a:r>
            <a:r>
              <a:rPr lang="hu-HU" spc="-20"/>
              <a:t>135</a:t>
            </a:r>
            <a:r>
              <a:rPr lang="en-US" spc="-20"/>
              <a:t>]</a:t>
            </a:r>
          </a:p>
        </p:txBody>
      </p:sp>
      <p:sp>
        <p:nvSpPr>
          <p:cNvPr id="6" name="TextBox 5"/>
          <p:cNvSpPr txBox="1"/>
          <p:nvPr/>
        </p:nvSpPr>
        <p:spPr>
          <a:xfrm>
            <a:off x="89611" y="5666763"/>
            <a:ext cx="8018542" cy="1092607"/>
          </a:xfrm>
          <a:prstGeom prst="rect">
            <a:avLst/>
          </a:prstGeom>
          <a:noFill/>
        </p:spPr>
        <p:txBody>
          <a:bodyPr wrap="none" rtlCol="0">
            <a:spAutoFit/>
          </a:bodyPr>
          <a:lstStyle/>
          <a:p>
            <a:pPr>
              <a:spcAft>
                <a:spcPts val="200"/>
              </a:spcAft>
            </a:pPr>
            <a:r>
              <a:rPr lang="en-US" sz="1500"/>
              <a:t>CCI-550:  Cache Coherent interconnect</a:t>
            </a:r>
          </a:p>
          <a:p>
            <a:pPr>
              <a:spcAft>
                <a:spcPts val="200"/>
              </a:spcAft>
            </a:pPr>
            <a:r>
              <a:rPr lang="en-US" sz="1500" err="1"/>
              <a:t>MMU</a:t>
            </a:r>
            <a:r>
              <a:rPr lang="en-US" sz="1500"/>
              <a:t>-500: Memory Management Unit (responsible for virtualization and caching)</a:t>
            </a:r>
          </a:p>
          <a:p>
            <a:pPr>
              <a:spcAft>
                <a:spcPts val="200"/>
              </a:spcAft>
            </a:pPr>
            <a:r>
              <a:rPr lang="en-US" sz="1500" err="1"/>
              <a:t>NIC</a:t>
            </a:r>
            <a:r>
              <a:rPr lang="en-US" sz="1500"/>
              <a:t>-450:  Network Interconnect (interface converter)</a:t>
            </a:r>
          </a:p>
          <a:p>
            <a:pPr>
              <a:spcAft>
                <a:spcPts val="200"/>
              </a:spcAft>
            </a:pPr>
            <a:r>
              <a:rPr lang="en-US" sz="1500" err="1"/>
              <a:t>GIC</a:t>
            </a:r>
            <a:r>
              <a:rPr lang="en-US" sz="1500"/>
              <a:t>-600:  General Interrupt Controller </a:t>
            </a:r>
          </a:p>
        </p:txBody>
      </p:sp>
      <p:sp>
        <p:nvSpPr>
          <p:cNvPr id="4" name="TextBox 3"/>
          <p:cNvSpPr txBox="1"/>
          <p:nvPr/>
        </p:nvSpPr>
        <p:spPr>
          <a:xfrm>
            <a:off x="4436985" y="6444335"/>
            <a:ext cx="3205108" cy="323165"/>
          </a:xfrm>
          <a:prstGeom prst="rect">
            <a:avLst/>
          </a:prstGeom>
          <a:noFill/>
        </p:spPr>
        <p:txBody>
          <a:bodyPr wrap="none" rtlCol="0">
            <a:spAutoFit/>
          </a:bodyPr>
          <a:lstStyle/>
          <a:p>
            <a:r>
              <a:rPr lang="en-US" sz="1500"/>
              <a:t>SCP: System Control Processor</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(4)</a:t>
            </a:r>
            <a:endParaRPr lang="en-US" sz="1700">
              <a:solidFill>
                <a:srgbClr val="FFFFFF"/>
              </a:solidFill>
            </a:endParaRPr>
          </a:p>
        </p:txBody>
      </p:sp>
    </p:spTree>
    <p:extLst>
      <p:ext uri="{BB962C8B-B14F-4D97-AF65-F5344CB8AC3E}">
        <p14:creationId xmlns:p14="http://schemas.microsoft.com/office/powerpoint/2010/main" val="7256339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a:t>
            </a:r>
            <a:r>
              <a:rPr lang="en-US" sz="1700" dirty="0" smtClean="0">
                <a:solidFill>
                  <a:srgbClr val="FFFFFF"/>
                </a:solidFill>
              </a:rPr>
              <a:t>20)</a:t>
            </a:r>
            <a:endParaRPr lang="en-US" dirty="0"/>
          </a:p>
        </p:txBody>
      </p:sp>
      <p:sp>
        <p:nvSpPr>
          <p:cNvPr id="3" name="TextBox 2"/>
          <p:cNvSpPr txBox="1"/>
          <p:nvPr/>
        </p:nvSpPr>
        <p:spPr>
          <a:xfrm>
            <a:off x="71500" y="440668"/>
            <a:ext cx="8990802"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-1</a:t>
            </a:r>
            <a:endParaRPr lang="en-US" spc="-50">
              <a:solidFill>
                <a:schemeClr val="accent6"/>
              </a:solidFill>
            </a:endParaRPr>
          </a:p>
        </p:txBody>
      </p:sp>
      <p:sp>
        <p:nvSpPr>
          <p:cNvPr id="31" name="Rounded Rectangle 30"/>
          <p:cNvSpPr/>
          <p:nvPr/>
        </p:nvSpPr>
        <p:spPr bwMode="auto">
          <a:xfrm>
            <a:off x="26495" y="901882"/>
            <a:ext cx="9105497" cy="19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2" name="TextBox 31"/>
          <p:cNvSpPr txBox="1"/>
          <p:nvPr/>
        </p:nvSpPr>
        <p:spPr>
          <a:xfrm>
            <a:off x="206515" y="937595"/>
            <a:ext cx="9157059" cy="183896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noProof="0" dirty="0">
                <a:ln>
                  <a:noFill/>
                </a:ln>
                <a:solidFill>
                  <a:srgbClr val="000000"/>
                </a:solidFill>
                <a:effectLst/>
                <a:uLnTx/>
                <a:uFillTx/>
                <a:latin typeface="Verdana"/>
                <a:ea typeface="+mn-ea"/>
                <a:cs typeface="+mn-cs"/>
              </a:rPr>
              <a:t>)</a:t>
            </a:r>
            <a:r>
              <a:rPr kumimoji="0" lang="en-GB" sz="1600" b="0" i="0" u="none" strike="noStrike" kern="1200" cap="none" spc="-50" normalizeH="0" noProof="0" dirty="0">
                <a:ln>
                  <a:noFill/>
                </a:ln>
                <a:solidFill>
                  <a:srgbClr val="000000"/>
                </a:solidFill>
                <a:effectLst/>
                <a:uLnTx/>
                <a:uFillTx/>
                <a:latin typeface="Verdana"/>
                <a:ea typeface="+mn-ea"/>
                <a:cs typeface="+mn-cs"/>
              </a:rPr>
              <a:t> and </a:t>
            </a:r>
            <a:r>
              <a:rPr kumimoji="0" lang="hu-HU" sz="1600" b="0" i="0" u="none" strike="noStrike" kern="1200" cap="none" spc="-50" normalizeH="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noProof="0" dirty="0">
                <a:ln>
                  <a:noFill/>
                </a:ln>
                <a:solidFill>
                  <a:srgbClr val="0070C0"/>
                </a:solidFill>
                <a:effectLst/>
                <a:uLnTx/>
                <a:uFillTx/>
                <a:latin typeface="Verdana"/>
                <a:ea typeface="+mn-ea"/>
                <a:cs typeface="+mn-cs"/>
              </a:rPr>
              <a:t> in</a:t>
            </a:r>
            <a:r>
              <a:rPr kumimoji="0" lang="hu-HU" sz="1600" b="0" i="0" u="none" strike="noStrike" kern="1200" cap="none" spc="-50" normalizeH="0" noProof="0" dirty="0">
                <a:ln>
                  <a:noFill/>
                </a:ln>
                <a:solidFill>
                  <a:srgbClr val="0070C0"/>
                </a:solidFill>
                <a:effectLst/>
                <a:uLnTx/>
                <a:uFillTx/>
                <a:latin typeface="Verdana"/>
                <a:ea typeface="+mn-ea"/>
                <a:cs typeface="+mn-cs"/>
              </a:rPr>
              <a:t> </a:t>
            </a:r>
            <a:r>
              <a:rPr kumimoji="0" lang="hu-HU" sz="1600" b="0" i="0" u="none" strike="noStrike" kern="1200" cap="none" spc="-50" normalizeH="0" noProof="0" dirty="0" err="1">
                <a:ln>
                  <a:noFill/>
                </a:ln>
                <a:solidFill>
                  <a:srgbClr val="0070C0"/>
                </a:solidFill>
                <a:effectLst/>
                <a:uLnTx/>
                <a:uFillTx/>
                <a:latin typeface="Verdana"/>
                <a:ea typeface="+mn-ea"/>
                <a:cs typeface="+mn-cs"/>
              </a:rPr>
              <a:t>the</a:t>
            </a:r>
            <a:r>
              <a:rPr kumimoji="0" lang="hu-HU" sz="1600" b="0" i="0" u="none" strike="noStrike" kern="1200" cap="none" spc="-50" normalizeH="0" noProof="0" dirty="0">
                <a:ln>
                  <a:noFill/>
                </a:ln>
                <a:solidFill>
                  <a:srgbClr val="0070C0"/>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Armv8.2-based ISA in 2017</a:t>
            </a:r>
            <a:r>
              <a:rPr kumimoji="0" lang="en-US" sz="1600" b="0" i="0" u="none" strike="noStrike" kern="1200" cap="none" spc="-50" normalizeH="0" noProof="0" dirty="0">
                <a:ln>
                  <a:noFill/>
                </a:ln>
                <a:solidFill>
                  <a:srgbClr val="333399"/>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a:t>
            </a:r>
            <a:r>
              <a:rPr kumimoji="0" lang="en-US" sz="1600" b="0" i="0" u="none" strike="noStrike" kern="1200" cap="none" spc="0" normalizeH="0" noProof="0" dirty="0">
                <a:ln>
                  <a:noFill/>
                </a:ln>
                <a:solidFill>
                  <a:srgbClr val="000000"/>
                </a:solidFill>
                <a:effectLst/>
                <a:uLnTx/>
                <a:uFillTx/>
                <a:latin typeface="Verdana"/>
                <a:ea typeface="+mn-ea"/>
                <a:cs typeface="+mn-cs"/>
              </a:rPr>
              <a:t> – Z31), </a:t>
            </a:r>
            <a:r>
              <a:rPr kumimoji="0" lang="en-US" sz="1600" b="0" i="0" u="none" strike="noStrike" kern="1200" cap="none" spc="0" normalizeH="0" noProof="0" dirty="0">
                <a:ln>
                  <a:noFill/>
                </a:ln>
                <a:solidFill>
                  <a:srgbClr val="0070C0"/>
                </a:solidFill>
                <a:effectLst/>
                <a:uLnTx/>
                <a:uFillTx/>
                <a:latin typeface="Verdana"/>
                <a:ea typeface="+mn-ea"/>
                <a:cs typeface="+mn-cs"/>
              </a:rPr>
              <a:t>each</a:t>
            </a:r>
            <a:r>
              <a:rPr kumimoji="0" lang="en-US" sz="1600" b="0" i="0" u="none" strike="noStrike" kern="1200" cap="none" spc="0" normalizeH="0" noProof="0" dirty="0">
                <a:ln>
                  <a:noFill/>
                </a:ln>
                <a:solidFill>
                  <a:srgbClr val="000000"/>
                </a:solidFill>
                <a:effectLst/>
                <a:uLnTx/>
                <a:uFillTx/>
                <a:latin typeface="Verdana"/>
                <a:ea typeface="+mn-ea"/>
                <a:cs typeface="+mn-cs"/>
              </a:rPr>
              <a:t> including </a:t>
            </a:r>
            <a:r>
              <a:rPr kumimoji="0" lang="en-US" sz="1600" b="0" i="0" u="none" strike="noStrike" kern="1200" cap="none" spc="0" normalizeH="0" noProof="0" dirty="0">
                <a:ln>
                  <a:noFill/>
                </a:ln>
                <a:solidFill>
                  <a:srgbClr val="0070C0"/>
                </a:solidFill>
                <a:effectLst/>
                <a:uLnTx/>
                <a:uFillTx/>
                <a:latin typeface="Verdana"/>
                <a:ea typeface="+mn-ea"/>
                <a:cs typeface="+mn-cs"/>
              </a:rPr>
              <a:t>up to 16 x 128 bit </a:t>
            </a:r>
            <a:r>
              <a:rPr kumimoji="0" lang="en-US" sz="1600" b="0" i="0" u="none" strike="noStrike" kern="1200" cap="none" spc="0" normalizeH="0" noProof="0" dirty="0">
                <a:ln>
                  <a:noFill/>
                </a:ln>
                <a:solidFill>
                  <a:srgbClr val="FF0000"/>
                </a:solidFill>
                <a:effectLst/>
                <a:uLnTx/>
                <a:uFillTx/>
                <a:latin typeface="Verdana"/>
                <a:ea typeface="+mn-ea"/>
                <a:cs typeface="+mn-cs"/>
              </a:rPr>
              <a:t>lanes</a:t>
            </a:r>
          </a:p>
          <a:p>
            <a:pPr marR="0" lvl="0" algn="l" defTabSz="914400" rtl="0" eaLnBrk="1" fontAlgn="auto" latinLnBrk="0" hangingPunct="1">
              <a:lnSpc>
                <a:spcPct val="100000"/>
              </a:lnSpc>
              <a:spcBef>
                <a:spcPts val="0"/>
              </a:spcBef>
              <a:spcAft>
                <a:spcPts val="300"/>
              </a:spcAft>
              <a:buClrTx/>
              <a:buSzTx/>
              <a:tabLst/>
              <a:defRPr/>
            </a:pPr>
            <a:r>
              <a:rPr lang="en-US" sz="1600" dirty="0">
                <a:solidFill>
                  <a:srgbClr val="000000"/>
                </a:solidFill>
                <a:latin typeface="Verdana"/>
              </a:rPr>
              <a:t>      to hold</a:t>
            </a:r>
            <a:r>
              <a:rPr lang="en-US" sz="1600" spc="-60" dirty="0">
                <a:solidFill>
                  <a:srgbClr val="000000"/>
                </a:solidFill>
                <a:latin typeface="Verdana"/>
              </a:rPr>
              <a:t> </a:t>
            </a:r>
            <a:r>
              <a:rPr lang="en-US" sz="1600" spc="-60" dirty="0">
                <a:solidFill>
                  <a:srgbClr val="FF0000"/>
                </a:solidFill>
                <a:latin typeface="Verdana"/>
              </a:rPr>
              <a:t>data elements </a:t>
            </a:r>
            <a:r>
              <a:rPr lang="en-US" sz="1600" spc="-60" dirty="0">
                <a:latin typeface="Verdana"/>
              </a:rPr>
              <a:t>for</a:t>
            </a:r>
            <a:r>
              <a:rPr kumimoji="0" lang="hu-HU" sz="1600" b="0" i="0" u="none" strike="noStrike" kern="1200" cap="none" spc="-60" normalizeH="0" baseline="0" noProof="0" dirty="0">
                <a:ln>
                  <a:noFill/>
                </a:ln>
                <a:solidFill>
                  <a:srgbClr val="000000"/>
                </a:solidFill>
                <a:effectLst/>
                <a:uLnTx/>
                <a:uFillTx/>
                <a:latin typeface="Verdana"/>
              </a:rPr>
              <a:t> </a:t>
            </a:r>
            <a:r>
              <a:rPr kumimoji="0" lang="hu-HU" sz="1600" b="0" i="0" u="none" strike="noStrike" kern="1200" cap="none" spc="-60" normalizeH="0" baseline="0" noProof="0" dirty="0" err="1">
                <a:ln>
                  <a:noFill/>
                </a:ln>
                <a:solidFill>
                  <a:srgbClr val="0070C0"/>
                </a:solidFill>
                <a:effectLst/>
                <a:uLnTx/>
                <a:uFillTx/>
                <a:latin typeface="Verdana"/>
              </a:rPr>
              <a:t>both</a:t>
            </a:r>
            <a:r>
              <a:rPr kumimoji="0" lang="hu-HU" sz="1600" b="0" i="0" u="none" strike="noStrike" kern="1200" cap="none" spc="-60" normalizeH="0" baseline="0" noProof="0" dirty="0">
                <a:ln>
                  <a:noFill/>
                </a:ln>
                <a:solidFill>
                  <a:srgbClr val="0070C0"/>
                </a:solidFill>
                <a:effectLst/>
                <a:uLnTx/>
                <a:uFillTx/>
                <a:latin typeface="Verdana"/>
              </a:rPr>
              <a:t> FX</a:t>
            </a:r>
            <a:r>
              <a:rPr kumimoji="0" lang="en-US" sz="1600" b="0" i="0" u="none" strike="noStrike" kern="1200" cap="none" spc="-60" normalizeH="0" baseline="0" noProof="0" dirty="0">
                <a:ln>
                  <a:noFill/>
                </a:ln>
                <a:solidFill>
                  <a:srgbClr val="0070C0"/>
                </a:solidFill>
                <a:effectLst/>
                <a:uLnTx/>
                <a:uFillTx/>
                <a:latin typeface="Verdana"/>
              </a:rPr>
              <a:t>-</a:t>
            </a:r>
            <a:r>
              <a:rPr kumimoji="0" lang="hu-HU" sz="1600" b="0" i="0" u="none" strike="noStrike" kern="1200" cap="none" spc="-60" normalizeH="0" baseline="0" noProof="0" dirty="0">
                <a:ln>
                  <a:noFill/>
                </a:ln>
                <a:solidFill>
                  <a:srgbClr val="0070C0"/>
                </a:solidFill>
                <a:effectLst/>
                <a:uLnTx/>
                <a:uFillTx/>
                <a:latin typeface="Verdana"/>
              </a:rPr>
              <a:t> and FP</a:t>
            </a:r>
            <a:r>
              <a:rPr kumimoji="0" lang="en-GB" sz="1600" b="0" i="0" u="none" strike="noStrike" kern="1200" cap="none" spc="-60" normalizeH="0" baseline="0" noProof="0" dirty="0">
                <a:ln>
                  <a:noFill/>
                </a:ln>
                <a:solidFill>
                  <a:srgbClr val="0070C0"/>
                </a:solidFill>
                <a:effectLst/>
                <a:uLnTx/>
                <a:uFillTx/>
                <a:latin typeface="Verdana"/>
              </a:rPr>
              <a:t> SIMD</a:t>
            </a:r>
            <a:r>
              <a:rPr kumimoji="0" lang="hu-HU" sz="1600" b="0" i="0" u="none" strike="noStrike" kern="1200" cap="none" spc="-60" normalizeH="0" baseline="0" noProof="0" dirty="0">
                <a:ln>
                  <a:noFill/>
                </a:ln>
                <a:solidFill>
                  <a:srgbClr val="0070C0"/>
                </a:solidFill>
                <a:effectLst/>
                <a:uLnTx/>
                <a:uFillTx/>
                <a:latin typeface="Verdana"/>
              </a:rPr>
              <a:t> </a:t>
            </a:r>
            <a:r>
              <a:rPr kumimoji="0" lang="hu-HU" sz="1600" b="0" i="0" u="none" strike="noStrike" kern="1200" cap="none" spc="-60" normalizeH="0" baseline="0" noProof="0" dirty="0" err="1">
                <a:ln>
                  <a:noFill/>
                </a:ln>
                <a:solidFill>
                  <a:srgbClr val="0070C0"/>
                </a:solidFill>
                <a:effectLst/>
                <a:uLnTx/>
                <a:uFillTx/>
                <a:latin typeface="Verdana"/>
              </a:rPr>
              <a:t>processing</a:t>
            </a:r>
            <a:r>
              <a:rPr kumimoji="0" lang="en-US" sz="1600" b="0" i="0" u="none" strike="noStrike" kern="1200" cap="none" spc="-60" normalizeH="0" baseline="0" noProof="0" dirty="0">
                <a:ln>
                  <a:noFill/>
                </a:ln>
                <a:solidFill>
                  <a:srgbClr val="0070C0"/>
                </a:solidFill>
                <a:effectLst/>
                <a:uLnTx/>
                <a:uFillTx/>
                <a:latin typeface="Verdana"/>
              </a:rPr>
              <a:t>, </a:t>
            </a:r>
            <a:r>
              <a:rPr kumimoji="0" lang="en-US" sz="1600" b="0" i="0" u="none" strike="noStrike" kern="1200" cap="none" spc="-60" normalizeH="0" baseline="0" noProof="0" dirty="0">
                <a:ln>
                  <a:noFill/>
                </a:ln>
                <a:effectLst/>
                <a:uLnTx/>
                <a:uFillTx/>
                <a:latin typeface="Verdana"/>
              </a:rPr>
              <a:t>as seen below.</a:t>
            </a:r>
            <a:r>
              <a:rPr kumimoji="0" lang="hu-HU" sz="1600" b="0" i="0" u="none" strike="noStrike" kern="1200" cap="none" spc="-60" normalizeH="0" baseline="0" noProof="0" dirty="0">
                <a:ln>
                  <a:noFill/>
                </a:ln>
                <a:effectLst/>
                <a:uLnTx/>
                <a:uFillTx/>
                <a:latin typeface="Verdana"/>
              </a:rPr>
              <a:t> </a:t>
            </a:r>
            <a:endParaRPr kumimoji="0" lang="hu-HU" sz="1600" b="0" i="0" u="none" strike="noStrike" kern="1200" cap="none" spc="-60" normalizeH="0" baseline="0" noProof="0" dirty="0">
              <a:ln>
                <a:noFill/>
              </a:ln>
              <a:solidFill>
                <a:srgbClr val="000000"/>
              </a:solidFill>
              <a:effectLst/>
              <a:uLnTx/>
              <a:uFillTx/>
              <a:latin typeface="Verdana"/>
            </a:endParaRPr>
          </a:p>
        </p:txBody>
      </p:sp>
      <p:sp>
        <p:nvSpPr>
          <p:cNvPr id="33" name="Rounded Rectangle 32"/>
          <p:cNvSpPr/>
          <p:nvPr/>
        </p:nvSpPr>
        <p:spPr bwMode="auto">
          <a:xfrm>
            <a:off x="-14487" y="2972445"/>
            <a:ext cx="9131992" cy="27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4" name="Rectangle 33"/>
          <p:cNvSpPr/>
          <p:nvPr/>
        </p:nvSpPr>
        <p:spPr bwMode="auto">
          <a:xfrm>
            <a:off x="6270301" y="3620128"/>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7167808" y="3334495"/>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6" name="TextBox 35"/>
          <p:cNvSpPr txBox="1"/>
          <p:nvPr/>
        </p:nvSpPr>
        <p:spPr>
          <a:xfrm>
            <a:off x="8647263" y="3796610"/>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7" name="TextBox 36"/>
          <p:cNvSpPr txBox="1"/>
          <p:nvPr/>
        </p:nvSpPr>
        <p:spPr>
          <a:xfrm>
            <a:off x="3716905" y="3114100"/>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 name="Rectangle 37"/>
          <p:cNvSpPr/>
          <p:nvPr/>
        </p:nvSpPr>
        <p:spPr bwMode="auto">
          <a:xfrm>
            <a:off x="3877349" y="3618290"/>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p:cNvSpPr/>
          <p:nvPr/>
        </p:nvSpPr>
        <p:spPr bwMode="auto">
          <a:xfrm>
            <a:off x="277278" y="3604843"/>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3031366" y="3669818"/>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41" name="Left Brace 40"/>
          <p:cNvSpPr/>
          <p:nvPr/>
        </p:nvSpPr>
        <p:spPr bwMode="auto">
          <a:xfrm rot="16200000">
            <a:off x="4333774" y="218760"/>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ectangle 41"/>
          <p:cNvSpPr/>
          <p:nvPr/>
        </p:nvSpPr>
        <p:spPr>
          <a:xfrm>
            <a:off x="3944177" y="4585656"/>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2951820" y="5267700"/>
            <a:ext cx="3240360" cy="338554"/>
          </a:xfrm>
          <a:prstGeom prst="rect">
            <a:avLst/>
          </a:prstGeom>
          <a:noFill/>
        </p:spPr>
        <p:txBody>
          <a:bodyPr wrap="square" rtlCol="0">
            <a:spAutoFit/>
          </a:bodyPr>
          <a:lstStyle/>
          <a:p>
            <a:r>
              <a:rPr lang="en-US" sz="1600"/>
              <a:t>Figure: The SVE register set</a:t>
            </a:r>
          </a:p>
        </p:txBody>
      </p:sp>
      <p:sp>
        <p:nvSpPr>
          <p:cNvPr id="44" name="TextBox 43"/>
          <p:cNvSpPr txBox="1"/>
          <p:nvPr/>
        </p:nvSpPr>
        <p:spPr>
          <a:xfrm>
            <a:off x="3221850" y="4936071"/>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45" name="Rounded Rectangle 44"/>
          <p:cNvSpPr/>
          <p:nvPr/>
        </p:nvSpPr>
        <p:spPr bwMode="auto">
          <a:xfrm>
            <a:off x="7245" y="5816825"/>
            <a:ext cx="9164889"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6" name="TextBox 45"/>
          <p:cNvSpPr txBox="1"/>
          <p:nvPr/>
        </p:nvSpPr>
        <p:spPr>
          <a:xfrm>
            <a:off x="250902" y="5788510"/>
            <a:ext cx="9586683" cy="907941"/>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t>The </a:t>
            </a:r>
            <a:r>
              <a:rPr lang="en-US" sz="1600" dirty="0">
                <a:solidFill>
                  <a:srgbClr val="FF0000"/>
                </a:solidFill>
              </a:rPr>
              <a:t>data elements </a:t>
            </a:r>
            <a:r>
              <a:rPr lang="en-US" sz="1600" dirty="0"/>
              <a:t>may be </a:t>
            </a:r>
            <a:r>
              <a:rPr lang="en-US" sz="1600" dirty="0">
                <a:solidFill>
                  <a:srgbClr val="000000"/>
                </a:solidFill>
              </a:rPr>
              <a:t>8-bit FX, 16/32/64-bit FX/FP, 128-bit FX.</a:t>
            </a:r>
          </a:p>
          <a:p>
            <a:pPr marL="285750" lvl="0" indent="-285750">
              <a:buFont typeface="Arial" panose="020B0604020202020204" pitchFamily="34" charset="0"/>
              <a:buChar char="•"/>
              <a:defRPr/>
            </a:pPr>
            <a:r>
              <a:rPr lang="en-US" sz="1600" dirty="0">
                <a:solidFill>
                  <a:srgbClr val="000000"/>
                </a:solidFill>
              </a:rPr>
              <a:t>The </a:t>
            </a:r>
            <a:r>
              <a:rPr lang="en-US" sz="1600" dirty="0">
                <a:solidFill>
                  <a:srgbClr val="0070C0"/>
                </a:solidFill>
              </a:rPr>
              <a:t>1. lanes </a:t>
            </a:r>
            <a:r>
              <a:rPr lang="en-US" sz="1600" dirty="0">
                <a:solidFill>
                  <a:srgbClr val="000000"/>
                </a:solidFill>
              </a:rPr>
              <a:t>(first 128 bits) of the SVE register set are </a:t>
            </a:r>
            <a:r>
              <a:rPr lang="en-US" sz="1600" dirty="0">
                <a:solidFill>
                  <a:srgbClr val="0070C0"/>
                </a:solidFill>
              </a:rPr>
              <a:t>shared with the 32 128-bit </a:t>
            </a:r>
          </a:p>
          <a:p>
            <a:pPr lvl="0">
              <a:defRPr/>
            </a:pPr>
            <a:r>
              <a:rPr lang="en-US" sz="1600" dirty="0">
                <a:solidFill>
                  <a:srgbClr val="0070C0"/>
                </a:solidFill>
              </a:rPr>
              <a:t>      wide SIMD registers </a:t>
            </a:r>
            <a:r>
              <a:rPr lang="en-US" sz="1600" dirty="0">
                <a:solidFill>
                  <a:srgbClr val="000000"/>
                </a:solidFill>
              </a:rPr>
              <a:t>of the Arm8.0 ISA.</a:t>
            </a:r>
            <a:endParaRPr lang="en-US" sz="1600" dirty="0"/>
          </a:p>
        </p:txBody>
      </p:sp>
    </p:spTree>
    <p:extLst>
      <p:ext uri="{BB962C8B-B14F-4D97-AF65-F5344CB8AC3E}">
        <p14:creationId xmlns:p14="http://schemas.microsoft.com/office/powerpoint/2010/main" val="31746799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21)</a:t>
            </a:r>
            <a:endParaRPr lang="en-US" dirty="0"/>
          </a:p>
        </p:txBody>
      </p:sp>
      <p:sp>
        <p:nvSpPr>
          <p:cNvPr id="3" name="TextBox 2"/>
          <p:cNvSpPr txBox="1"/>
          <p:nvPr/>
        </p:nvSpPr>
        <p:spPr>
          <a:xfrm>
            <a:off x="71499" y="440668"/>
            <a:ext cx="8990803"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-2</a:t>
            </a:r>
            <a:endParaRPr lang="en-US" spc="-50">
              <a:solidFill>
                <a:schemeClr val="accent6"/>
              </a:solidFill>
            </a:endParaRPr>
          </a:p>
        </p:txBody>
      </p:sp>
      <p:sp>
        <p:nvSpPr>
          <p:cNvPr id="7" name="Szövegdoboz 2"/>
          <p:cNvSpPr txBox="1"/>
          <p:nvPr/>
        </p:nvSpPr>
        <p:spPr>
          <a:xfrm>
            <a:off x="71498" y="771843"/>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8" name="Rounded Rectangle 7"/>
          <p:cNvSpPr/>
          <p:nvPr/>
        </p:nvSpPr>
        <p:spPr bwMode="auto">
          <a:xfrm>
            <a:off x="-18510" y="1207444"/>
            <a:ext cx="9175732"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5"/>
          <p:cNvSpPr txBox="1"/>
          <p:nvPr/>
        </p:nvSpPr>
        <p:spPr>
          <a:xfrm>
            <a:off x="269377" y="1303960"/>
            <a:ext cx="8815490"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a:ln>
                  <a:noFill/>
                </a:ln>
                <a:solidFill>
                  <a:srgbClr val="000000"/>
                </a:solidFill>
                <a:effectLst/>
                <a:uLnTx/>
                <a:uFillTx/>
                <a:latin typeface="Verdana"/>
                <a:ea typeface="+mn-ea"/>
                <a:cs typeface="+mn-cs"/>
              </a:rPr>
              <a:t>The </a:t>
            </a:r>
            <a:r>
              <a:rPr kumimoji="0" lang="en-US" sz="1600" b="0" i="0" u="none" strike="noStrike" kern="1200" cap="none" spc="-50" normalizeH="0" baseline="0" noProof="0">
                <a:ln>
                  <a:noFill/>
                </a:ln>
                <a:solidFill>
                  <a:srgbClr val="FF0000"/>
                </a:solidFill>
                <a:effectLst/>
                <a:uLnTx/>
                <a:uFillTx/>
                <a:latin typeface="Verdana"/>
                <a:ea typeface="+mn-ea"/>
                <a:cs typeface="+mn-cs"/>
              </a:rPr>
              <a:t>SVE extension</a:t>
            </a:r>
            <a:r>
              <a:rPr kumimoji="0" lang="en-US" sz="1600" b="0" i="0" u="none" strike="noStrike" kern="1200" cap="none" spc="-50" normalizeH="0" baseline="0" noProof="0">
                <a:ln>
                  <a:noFill/>
                </a:ln>
                <a:effectLst/>
                <a:uLnTx/>
                <a:uFillTx/>
                <a:latin typeface="Verdana"/>
                <a:ea typeface="+mn-ea"/>
                <a:cs typeface="+mn-cs"/>
              </a:rPr>
              <a:t> makes programming </a:t>
            </a:r>
            <a:r>
              <a:rPr kumimoji="0" lang="en-US" sz="1600" b="0" i="0" u="none" strike="noStrike" kern="1200" cap="none" spc="-50" normalizeH="0" noProof="0">
                <a:ln>
                  <a:noFill/>
                </a:ln>
                <a:solidFill>
                  <a:srgbClr val="FF0000"/>
                </a:solidFill>
                <a:effectLst/>
                <a:uLnTx/>
                <a:uFillTx/>
                <a:latin typeface="Verdana"/>
                <a:ea typeface="+mn-ea"/>
                <a:cs typeface="+mn-cs"/>
              </a:rPr>
              <a:t>“vector length agnostic</a:t>
            </a:r>
            <a:r>
              <a:rPr kumimoji="0" lang="en-US" sz="1600" b="0" i="0" u="none" strike="noStrike" kern="1200" cap="none" spc="-50" normalizeH="0" noProof="0">
                <a:ln>
                  <a:noFill/>
                </a:ln>
                <a:solidFill>
                  <a:srgbClr val="000000"/>
                </a:solidFill>
                <a:effectLst/>
                <a:uLnTx/>
                <a:uFillTx/>
                <a:latin typeface="Verdana"/>
                <a:ea typeface="+mn-ea"/>
                <a:cs typeface="+mn-cs"/>
              </a:rPr>
              <a:t>” i.e. the programmer</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30" normalizeH="0" noProof="0">
                <a:ln>
                  <a:noFill/>
                </a:ln>
                <a:solidFill>
                  <a:srgbClr val="0070C0"/>
                </a:solidFill>
                <a:effectLst/>
                <a:uLnTx/>
                <a:uFillTx/>
                <a:latin typeface="Verdana"/>
                <a:ea typeface="+mn-ea"/>
                <a:cs typeface="+mn-cs"/>
              </a:rPr>
              <a:t>      doesn’t not need to </a:t>
            </a:r>
            <a:r>
              <a:rPr kumimoji="0" lang="hu-HU" sz="1600" b="0" i="0" u="none" strike="noStrike" kern="1200" cap="none" spc="-30" normalizeH="0" noProof="0" err="1">
                <a:ln>
                  <a:noFill/>
                </a:ln>
                <a:solidFill>
                  <a:srgbClr val="0070C0"/>
                </a:solidFill>
                <a:effectLst/>
                <a:uLnTx/>
                <a:uFillTx/>
                <a:latin typeface="Verdana"/>
                <a:ea typeface="+mn-ea"/>
                <a:cs typeface="+mn-cs"/>
              </a:rPr>
              <a:t>use</a:t>
            </a:r>
            <a:r>
              <a:rPr kumimoji="0" lang="en-US" sz="1600" b="0" i="0" u="none" strike="noStrike" kern="1200" cap="none" spc="-30" normalizeH="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different</a:t>
            </a:r>
            <a:r>
              <a:rPr kumimoji="0" lang="hu-HU" sz="1600" b="0" i="0" u="none" strike="noStrike" kern="1200" cap="none" spc="0" normalizeH="0" baseline="0" noProof="0">
                <a:ln>
                  <a:noFill/>
                </a:ln>
                <a:solidFill>
                  <a:srgbClr val="0070C0"/>
                </a:solidFill>
                <a:effectLst/>
                <a:uLnTx/>
                <a:uFillTx/>
                <a:latin typeface="Verdana"/>
                <a:ea typeface="+mn-ea"/>
                <a:cs typeface="+mn-cs"/>
              </a:rPr>
              <a:t> instruction </a:t>
            </a:r>
            <a:r>
              <a:rPr kumimoji="0" lang="hu-HU" sz="1600" b="0" i="0" u="none" strike="noStrike" kern="1200" cap="none" spc="0" normalizeH="0" baseline="0" noProof="0" err="1">
                <a:ln>
                  <a:noFill/>
                </a:ln>
                <a:solidFill>
                  <a:srgbClr val="0070C0"/>
                </a:solidFill>
                <a:effectLst/>
                <a:uLnTx/>
                <a:uFillTx/>
                <a:latin typeface="Verdana"/>
                <a:ea typeface="+mn-ea"/>
                <a:cs typeface="+mn-cs"/>
              </a:rPr>
              <a:t>subsets</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while</a:t>
            </a:r>
            <a:r>
              <a:rPr kumimoji="0" lang="en-US" sz="1600" b="0" i="0" u="none" strike="noStrike" kern="1200" cap="none" spc="0" normalizeH="0" baseline="0" noProof="0">
                <a:ln>
                  <a:noFill/>
                </a:ln>
                <a:solidFill>
                  <a:srgbClr val="000000"/>
                </a:solidFill>
                <a:effectLst/>
                <a:uLnTx/>
                <a:uFillTx/>
                <a:latin typeface="Verdana"/>
                <a:ea typeface="+mn-ea"/>
                <a:cs typeface="+mn-cs"/>
              </a:rPr>
              <a:t> using </a:t>
            </a:r>
            <a:r>
              <a:rPr kumimoji="0" lang="hu-HU" sz="1600" b="0" i="0" u="none" strike="noStrike" kern="1200" cap="none" spc="0" normalizeH="0" baseline="0" noProof="0" err="1">
                <a:ln>
                  <a:noFill/>
                </a:ln>
                <a:solidFill>
                  <a:srgbClr val="000000"/>
                </a:solidFill>
                <a:effectLst/>
                <a:uLnTx/>
                <a:uFillTx/>
                <a:latin typeface="Verdana"/>
                <a:ea typeface="+mn-ea"/>
                <a:cs typeface="+mn-cs"/>
              </a:rPr>
              <a:t>different</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long</a:t>
            </a:r>
            <a:r>
              <a:rPr kumimoji="0" lang="hu-HU" sz="1600" b="0" i="0" u="none" strike="noStrike" kern="1200" cap="none" spc="0" normalizeH="0" baseline="0" noProof="0">
                <a:ln>
                  <a:noFill/>
                </a:ln>
                <a:solidFill>
                  <a:srgbClr val="00000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ISA extensions.</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0" name="Szövegdoboz 2"/>
          <p:cNvSpPr txBox="1"/>
          <p:nvPr/>
        </p:nvSpPr>
        <p:spPr>
          <a:xfrm>
            <a:off x="71437" y="222330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en-GB" sz="1800" b="0" i="0" u="none" strike="noStrike" kern="1200" cap="none" spc="0" normalizeH="0" baseline="0" noProof="0">
                <a:ln>
                  <a:noFill/>
                </a:ln>
                <a:solidFill>
                  <a:srgbClr val="2D2D8A"/>
                </a:solidFill>
                <a:effectLst/>
                <a:uLnTx/>
                <a:uFillTx/>
                <a:latin typeface="Verdana"/>
                <a:ea typeface="+mn-ea"/>
                <a:cs typeface="+mn-cs"/>
              </a:rPr>
              <a:t>Benefits of vector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en-US" sz="1800" b="0" i="0" u="none" strike="noStrike" kern="1200" cap="none" spc="0" normalizeH="0" baseline="0" noProof="0">
                <a:ln>
                  <a:noFill/>
                </a:ln>
                <a:solidFill>
                  <a:srgbClr val="2D2D8A"/>
                </a:solidFill>
                <a:effectLst/>
                <a:uLnTx/>
                <a:uFillTx/>
                <a:latin typeface="Verdana"/>
                <a:ea typeface="+mn-ea"/>
                <a:cs typeface="+mn-cs"/>
              </a:rPr>
              <a:t>(VLA) </a:t>
            </a:r>
            <a:r>
              <a:rPr kumimoji="0" lang="hu-HU" sz="1800" b="0" i="0" u="none" strike="noStrike" kern="1200" cap="none" spc="0" normalizeH="0" baseline="0" noProof="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11" name="Rounded Rectangle 10"/>
          <p:cNvSpPr/>
          <p:nvPr/>
        </p:nvSpPr>
        <p:spPr bwMode="auto">
          <a:xfrm>
            <a:off x="26495" y="2611891"/>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TextBox 5"/>
          <p:cNvSpPr txBox="1"/>
          <p:nvPr/>
        </p:nvSpPr>
        <p:spPr>
          <a:xfrm>
            <a:off x="341530" y="2647604"/>
            <a:ext cx="8954631"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VLA</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simplifies programming and provides portability for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processors with different wide SIMD execution units since instruction execution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will automatically be scaled to the width of the available execution resources</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GB" sz="16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A further benefit of </a:t>
            </a:r>
            <a:r>
              <a:rPr kumimoji="0" lang="en-US" sz="1600" b="0" i="0" u="none" strike="noStrike" kern="1200" cap="none" spc="0" normalizeH="0" baseline="0" noProof="0">
                <a:ln>
                  <a:noFill/>
                </a:ln>
                <a:solidFill>
                  <a:srgbClr val="000000"/>
                </a:solidFill>
                <a:effectLst/>
                <a:uLnTx/>
                <a:uFillTx/>
                <a:latin typeface="Verdana"/>
                <a:ea typeface="+mn-ea"/>
                <a:cs typeface="+mn-cs"/>
              </a:rPr>
              <a:t>VLA</a:t>
            </a:r>
            <a:r>
              <a:rPr kumimoji="0" lang="hu-HU" sz="1600" b="0" i="0" u="none" strike="noStrike" kern="1200" cap="none" spc="0" normalizeH="0" baseline="0" noProof="0">
                <a:ln>
                  <a:noFill/>
                </a:ln>
                <a:solidFill>
                  <a:srgbClr val="000000"/>
                </a:solidFill>
                <a:effectLst/>
                <a:uLnTx/>
                <a:uFillTx/>
                <a:latin typeface="Verdana"/>
                <a:ea typeface="+mn-ea"/>
                <a:cs typeface="+mn-cs"/>
              </a:rPr>
              <a:t> programming is that it </a:t>
            </a:r>
            <a:r>
              <a:rPr kumimoji="0" lang="hu-HU" sz="1600" b="0" i="0" u="none" strike="noStrike" kern="1200" cap="none" spc="0" normalizeH="0" baseline="0" noProof="0" err="1">
                <a:ln>
                  <a:noFill/>
                </a:ln>
                <a:solidFill>
                  <a:srgbClr val="000000"/>
                </a:solidFill>
                <a:effectLst/>
                <a:uLnTx/>
                <a:uFillTx/>
                <a:latin typeface="Verdana"/>
                <a:ea typeface="+mn-ea"/>
                <a:cs typeface="+mn-cs"/>
              </a:rPr>
              <a:t>allows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auto-vectorization</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by</a:t>
            </a:r>
            <a:r>
              <a:rPr kumimoji="0" lang="hu-HU" sz="1600" b="0" i="0" u="none" strike="noStrike" kern="1200" cap="none" spc="0" normalizeH="0" baseline="0" noProof="0">
                <a:ln>
                  <a:noFill/>
                </a:ln>
                <a:solidFill>
                  <a:srgbClr val="00000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a:solidFill>
                  <a:srgbClr val="000000"/>
                </a:solidFill>
                <a:latin typeface="Verdana"/>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advanced</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compilers</a:t>
            </a:r>
            <a:r>
              <a:rPr kumimoji="0" lang="en-US" sz="1600" b="0" i="0" u="none" strike="noStrike" kern="1200" cap="none" spc="0" normalizeH="0" baseline="0" noProof="0">
                <a:ln>
                  <a:noFill/>
                </a:ln>
                <a:solidFill>
                  <a:srgbClr val="000000"/>
                </a:solidFill>
                <a:effectLst/>
                <a:uLnTx/>
                <a:uFillTx/>
                <a:latin typeface="Verdana"/>
                <a:ea typeface="+mn-ea"/>
                <a:cs typeface="+mn-cs"/>
              </a:rPr>
              <a:t>.</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6" name="Szövegdoboz 2"/>
          <p:cNvSpPr txBox="1"/>
          <p:nvPr/>
        </p:nvSpPr>
        <p:spPr>
          <a:xfrm>
            <a:off x="71499" y="4213487"/>
            <a:ext cx="7785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How ARM implements data words agnostic programming?</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a:ln>
                  <a:noFill/>
                </a:ln>
                <a:solidFill>
                  <a:srgbClr val="000000"/>
                </a:solidFill>
                <a:effectLst/>
                <a:uLnTx/>
                <a:uFillTx/>
                <a:latin typeface="Verdana"/>
                <a:ea typeface="+mn-ea"/>
                <a:cs typeface="+mn-cs"/>
              </a:rPr>
              <a:t>[136]</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 name="Rounded Rectangle 16"/>
          <p:cNvSpPr/>
          <p:nvPr/>
        </p:nvSpPr>
        <p:spPr bwMode="auto">
          <a:xfrm>
            <a:off x="-18510" y="4663737"/>
            <a:ext cx="9144000" cy="18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Szövegdoboz 4"/>
          <p:cNvSpPr txBox="1"/>
          <p:nvPr/>
        </p:nvSpPr>
        <p:spPr>
          <a:xfrm>
            <a:off x="206514" y="4654446"/>
            <a:ext cx="9496055" cy="18004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The introduced </a:t>
            </a:r>
            <a:r>
              <a:rPr kumimoji="0" lang="hu-HU" sz="1600" b="0" i="0" u="none" strike="noStrike" kern="1200" cap="none" spc="0" normalizeH="0" baseline="0" noProof="0">
                <a:ln>
                  <a:noFill/>
                </a:ln>
                <a:solidFill>
                  <a:srgbClr val="FF0000"/>
                </a:solidFill>
                <a:effectLst/>
                <a:uLnTx/>
                <a:uFillTx/>
                <a:latin typeface="Verdana"/>
                <a:ea typeface="+mn-ea"/>
                <a:cs typeface="+mn-cs"/>
              </a:rPr>
              <a:t>SVE</a:t>
            </a:r>
            <a:r>
              <a:rPr kumimoji="0" lang="hu-HU" sz="1600" b="0" i="0" u="none" strike="noStrike" kern="1200" cap="none" spc="0" normalizeH="0" baseline="0" noProof="0">
                <a:ln>
                  <a:noFill/>
                </a:ln>
                <a:solidFill>
                  <a:srgbClr val="000000"/>
                </a:solidFill>
                <a:effectLst/>
                <a:uLnTx/>
                <a:uFillTx/>
                <a:latin typeface="Verdana"/>
                <a:ea typeface="+mn-ea"/>
                <a:cs typeface="+mn-cs"/>
              </a:rPr>
              <a:t> extension utilizes </a:t>
            </a:r>
            <a:r>
              <a:rPr kumimoji="0" lang="hu-HU" sz="1600" b="0" i="0" u="none" strike="noStrike" kern="1200" cap="none" spc="0" normalizeH="0" baseline="0" noProof="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as</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a:ln>
                <a:noFill/>
              </a:ln>
              <a:solidFill>
                <a:srgbClr val="FF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lang="en-US" sz="1600">
                <a:solidFill>
                  <a:srgbClr val="FF0000"/>
                </a:solidFill>
                <a:latin typeface="Verdana"/>
              </a:rPr>
              <a:t>      </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to </a:t>
            </a:r>
            <a:r>
              <a:rPr kumimoji="0" lang="hu-HU" sz="1600" b="0" i="0" u="none" strike="noStrike" kern="1200" cap="none" spc="0" normalizeH="0" baseline="0" noProof="0" err="1">
                <a:ln>
                  <a:noFill/>
                </a:ln>
                <a:solidFill>
                  <a:srgbClr val="000000"/>
                </a:solidFill>
                <a:effectLst/>
                <a:uLnTx/>
                <a:uFillTx/>
                <a:latin typeface="Verdana"/>
                <a:ea typeface="+mn-ea"/>
                <a:cs typeface="+mn-cs"/>
              </a:rPr>
              <a:t>indicate</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which</a:t>
            </a:r>
            <a:r>
              <a:rPr kumimoji="0" lang="hu-HU" sz="1600" b="0" i="0" u="none" strike="noStrike" kern="1200" cap="none" spc="0" normalizeH="0" baseline="0" noProof="0">
                <a:ln>
                  <a:noFill/>
                </a:ln>
                <a:solidFill>
                  <a:srgbClr val="0070C0"/>
                </a:solidFill>
                <a:effectLst/>
                <a:uLnTx/>
                <a:uFillTx/>
                <a:latin typeface="Verdana"/>
                <a:ea typeface="+mn-ea"/>
                <a:cs typeface="+mn-cs"/>
              </a:rPr>
              <a:t> active elements </a:t>
            </a:r>
            <a:r>
              <a:rPr kumimoji="0" lang="hu-HU" sz="1600" b="0" i="0" u="none" strike="noStrike" kern="1200" cap="none" spc="0" normalizeH="0" baseline="0" noProof="0">
                <a:ln>
                  <a:noFill/>
                </a:ln>
                <a:solidFill>
                  <a:srgbClr val="000000"/>
                </a:solidFill>
                <a:effectLst/>
                <a:uLnTx/>
                <a:uFillTx/>
                <a:latin typeface="Verdana"/>
                <a:ea typeface="+mn-ea"/>
                <a:cs typeface="+mn-cs"/>
              </a:rPr>
              <a:t>of </a:t>
            </a:r>
            <a:r>
              <a:rPr kumimoji="0" lang="en-US" sz="1600" b="0" i="0" u="none" strike="noStrike" kern="1200" cap="none" spc="0" normalizeH="0" baseline="0" noProof="0">
                <a:ln>
                  <a:noFill/>
                </a:ln>
                <a:solidFill>
                  <a:srgbClr val="000000"/>
                </a:solidFill>
                <a:effectLst/>
                <a:uLnTx/>
                <a:uFillTx/>
                <a:latin typeface="Verdana"/>
                <a:ea typeface="+mn-ea"/>
                <a:cs typeface="+mn-cs"/>
              </a:rPr>
              <a:t>the Z-registers </a:t>
            </a:r>
            <a:r>
              <a:rPr kumimoji="0" lang="hu-HU" sz="1600" b="0" i="0" u="none" strike="noStrike" kern="1200" cap="none" spc="0" normalizeH="0" baseline="0" noProof="0" err="1">
                <a:ln>
                  <a:noFill/>
                </a:ln>
                <a:solidFill>
                  <a:srgbClr val="0070C0"/>
                </a:solidFill>
                <a:effectLst/>
                <a:uLnTx/>
                <a:uFillTx/>
                <a:latin typeface="Verdana"/>
                <a:ea typeface="+mn-ea"/>
                <a:cs typeface="+mn-cs"/>
              </a:rPr>
              <a:t>are</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involved</a:t>
            </a: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operation</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285750" indent="-285750">
              <a:spcAft>
                <a:spcPts val="600"/>
              </a:spcAft>
              <a:buFont typeface="Arial" panose="020B0604020202020204" pitchFamily="34" charset="0"/>
              <a:buChar char="•"/>
              <a:defRPr/>
            </a:pPr>
            <a:r>
              <a:rPr lang="en-US" sz="1600"/>
              <a:t>Predicate registers hold </a:t>
            </a:r>
            <a:r>
              <a:rPr lang="en-US" sz="1600">
                <a:solidFill>
                  <a:srgbClr val="0070C0"/>
                </a:solidFill>
              </a:rPr>
              <a:t>one bit for each byte </a:t>
            </a:r>
            <a:r>
              <a:rPr lang="en-US" sz="1600"/>
              <a:t>available in a Z register.</a:t>
            </a:r>
          </a:p>
          <a:p>
            <a:pPr>
              <a:defRPr/>
            </a:pPr>
            <a:r>
              <a:rPr lang="en-US" sz="1600"/>
              <a:t>    For example, an implementation providing 1024-bit Z registers has 128-bit wide</a:t>
            </a:r>
          </a:p>
          <a:p>
            <a:pPr>
              <a:spcAft>
                <a:spcPts val="600"/>
              </a:spcAft>
              <a:defRPr/>
            </a:pPr>
            <a:r>
              <a:rPr lang="en-US" sz="1600"/>
              <a:t>      Predicate registers.</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There exist </a:t>
            </a:r>
            <a:r>
              <a:rPr kumimoji="0" lang="hu-HU" sz="1600" b="0" i="0" u="none" strike="noStrike" kern="1200" cap="none" spc="0" normalizeH="0" baseline="0" noProof="0">
                <a:ln>
                  <a:noFill/>
                </a:ln>
                <a:solidFill>
                  <a:srgbClr val="0070C0"/>
                </a:solidFill>
                <a:effectLst/>
                <a:uLnTx/>
                <a:uFillTx/>
                <a:latin typeface="Verdana"/>
                <a:ea typeface="+mn-ea"/>
                <a:cs typeface="+mn-cs"/>
              </a:rPr>
              <a:t>16 </a:t>
            </a:r>
            <a:r>
              <a:rPr kumimoji="0" lang="hu-HU" sz="1600" b="0" i="0" u="none" strike="noStrike" kern="1200" cap="none" spc="0" normalizeH="0" baseline="0" noProof="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registers</a:t>
            </a:r>
            <a:r>
              <a:rPr lang="en-US" sz="1600">
                <a:solidFill>
                  <a:srgbClr val="000000"/>
                </a:solidFill>
                <a:latin typeface="Verdana"/>
              </a:rPr>
              <a:t>.</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384197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22)</a:t>
            </a:r>
            <a:endParaRPr lang="en-US" dirty="0"/>
          </a:p>
        </p:txBody>
      </p:sp>
      <p:sp>
        <p:nvSpPr>
          <p:cNvPr id="5" name="TextBox 4"/>
          <p:cNvSpPr txBox="1"/>
          <p:nvPr/>
        </p:nvSpPr>
        <p:spPr>
          <a:xfrm>
            <a:off x="71438" y="440668"/>
            <a:ext cx="8990864"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-3</a:t>
            </a:r>
            <a:endParaRPr lang="en-US" spc="-50">
              <a:solidFill>
                <a:schemeClr val="accent6"/>
              </a:solidFill>
            </a:endParaRPr>
          </a:p>
        </p:txBody>
      </p:sp>
      <p:sp>
        <p:nvSpPr>
          <p:cNvPr id="6" name="Szövegdoboz 2"/>
          <p:cNvSpPr txBox="1"/>
          <p:nvPr/>
        </p:nvSpPr>
        <p:spPr>
          <a:xfrm>
            <a:off x="71438" y="3338990"/>
            <a:ext cx="8956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the</a:t>
            </a:r>
            <a:r>
              <a:rPr kumimoji="0" lang="en-US" sz="1800" b="0" i="0" u="none" strike="noStrike" kern="1200" cap="none" spc="0" normalizeH="0" baseline="0" noProof="0">
                <a:ln>
                  <a:noFill/>
                </a:ln>
                <a:solidFill>
                  <a:srgbClr val="2D2D8A"/>
                </a:solidFill>
                <a:effectLst/>
                <a:uLnTx/>
                <a:uFillTx/>
                <a:latin typeface="Verdana"/>
                <a:ea typeface="+mn-ea"/>
                <a:cs typeface="+mn-cs"/>
              </a:rPr>
              <a:t>actual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of the SVE </a:t>
            </a:r>
            <a:r>
              <a:rPr kumimoji="0" lang="hu-HU" sz="1800" b="0" i="0" u="none" strike="noStrike" kern="1200" cap="none" spc="0" normalizeH="0" baseline="0" noProof="0" err="1">
                <a:ln>
                  <a:noFill/>
                </a:ln>
                <a:solidFill>
                  <a:srgbClr val="2D2D8A"/>
                </a:solidFill>
                <a:effectLst/>
                <a:uLnTx/>
                <a:uFillTx/>
                <a:latin typeface="Verdana"/>
                <a:ea typeface="+mn-ea"/>
                <a:cs typeface="+mn-cs"/>
              </a:rPr>
              <a:t>registers</a:t>
            </a:r>
            <a:r>
              <a:rPr kumimoji="0" lang="en-GB" sz="1800" b="0" i="0" u="none" strike="noStrike" kern="1200" cap="none" spc="0" normalizeH="0" baseline="0" noProof="0">
                <a:ln>
                  <a:noFill/>
                </a:ln>
                <a:solidFill>
                  <a:srgbClr val="2D2D8A"/>
                </a:solidFill>
                <a:effectLst/>
                <a:uLnTx/>
                <a:uFillTx/>
                <a:latin typeface="Verdana"/>
                <a:ea typeface="+mn-ea"/>
                <a:cs typeface="+mn-cs"/>
              </a:rPr>
              <a:t> </a:t>
            </a:r>
            <a:r>
              <a:rPr kumimoji="0" lang="en-GB" sz="1800" b="0" i="0" u="none" strike="noStrike" kern="1200" cap="none" spc="0" normalizeH="0" baseline="0" noProof="0">
                <a:ln>
                  <a:noFill/>
                </a:ln>
                <a:solidFill>
                  <a:srgbClr val="000000"/>
                </a:solidFill>
                <a:effectLst/>
                <a:uLnTx/>
                <a:uFillTx/>
                <a:latin typeface="Verdana"/>
                <a:ea typeface="+mn-ea"/>
                <a:cs typeface="+mn-cs"/>
              </a:rPr>
              <a:t>[</a:t>
            </a:r>
            <a:r>
              <a:rPr kumimoji="0" lang="hu-HU" sz="1800" b="0" i="0" u="none" strike="noStrike" kern="1200" cap="none" spc="0" normalizeH="0" baseline="0" noProof="0">
                <a:ln>
                  <a:noFill/>
                </a:ln>
                <a:solidFill>
                  <a:srgbClr val="000000"/>
                </a:solidFill>
                <a:effectLst/>
                <a:uLnTx/>
                <a:uFillTx/>
                <a:latin typeface="Verdana"/>
                <a:ea typeface="+mn-ea"/>
                <a:cs typeface="+mn-cs"/>
              </a:rPr>
              <a:t>136</a:t>
            </a:r>
            <a:r>
              <a:rPr kumimoji="0" lang="en-GB" sz="1800" b="0" i="0" u="none" strike="noStrike" kern="1200" cap="none" spc="0" normalizeH="0" baseline="0" noProof="0">
                <a:ln>
                  <a:noFill/>
                </a:ln>
                <a:solidFill>
                  <a:srgbClr val="000000"/>
                </a:solidFill>
                <a:effectLst/>
                <a:uLnTx/>
                <a:uFillTx/>
                <a:latin typeface="Verdana"/>
                <a:ea typeface="+mn-ea"/>
                <a:cs typeface="+mn-cs"/>
              </a:rPr>
              <a: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 name="Rounded Rectangle 15"/>
          <p:cNvSpPr/>
          <p:nvPr/>
        </p:nvSpPr>
        <p:spPr bwMode="auto">
          <a:xfrm flipV="1">
            <a:off x="7245" y="1232980"/>
            <a:ext cx="9136755" cy="201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7" name="Szövegdoboz 2"/>
          <p:cNvSpPr txBox="1"/>
          <p:nvPr/>
        </p:nvSpPr>
        <p:spPr>
          <a:xfrm>
            <a:off x="269968" y="1284145"/>
            <a:ext cx="9486608"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a:ln>
                  <a:noFill/>
                </a:ln>
                <a:solidFill>
                  <a:srgbClr val="000000"/>
                </a:solidFill>
                <a:effectLst/>
                <a:uLnTx/>
                <a:uFillTx/>
                <a:latin typeface="Verdana"/>
                <a:ea typeface="+mn-ea"/>
                <a:cs typeface="+mn-cs"/>
              </a:rPr>
              <a:t>are used as </a:t>
            </a:r>
            <a:r>
              <a:rPr kumimoji="0" lang="en-US" sz="1600" b="0" i="0" u="none" strike="noStrike" kern="1200" cap="none" spc="0" normalizeH="0" baseline="0" noProof="0">
                <a:ln>
                  <a:noFill/>
                </a:ln>
                <a:solidFill>
                  <a:srgbClr val="FF0000"/>
                </a:solidFill>
                <a:effectLst/>
                <a:uLnTx/>
                <a:uFillTx/>
                <a:latin typeface="Verdana"/>
                <a:ea typeface="+mn-ea"/>
                <a:cs typeface="+mn-cs"/>
              </a:rPr>
              <a:t>masks for particular data word formats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(e.g. 4x32-bit long data elements, or 8x16-bit data elements).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noProof="0">
                <a:ln>
                  <a:noFill/>
                </a:ln>
                <a:solidFill>
                  <a:srgbClr val="000000"/>
                </a:solidFill>
                <a:effectLst/>
                <a:uLnTx/>
                <a:uFillTx/>
                <a:latin typeface="Verdana"/>
                <a:ea typeface="+mn-ea"/>
                <a:cs typeface="+mn-cs"/>
              </a:rPr>
              <a:t>While writing programs, beyond the operation code, source and destination registers</a:t>
            </a:r>
          </a:p>
          <a:p>
            <a:pPr lvl="0">
              <a:defRPr/>
            </a:pPr>
            <a:r>
              <a:rPr kumimoji="0" lang="en-US" sz="1600" b="0" i="0" u="none" strike="noStrike" kern="1200" cap="none" spc="0" normalizeH="0" baseline="0" noProof="0">
                <a:ln>
                  <a:noFill/>
                </a:ln>
                <a:solidFill>
                  <a:srgbClr val="000000"/>
                </a:solidFill>
                <a:effectLst/>
                <a:uLnTx/>
                <a:uFillTx/>
                <a:latin typeface="Verdana"/>
                <a:ea typeface="+mn-ea"/>
                <a:cs typeface="+mn-cs"/>
              </a:rPr>
              <a:t>     </a:t>
            </a:r>
            <a:r>
              <a:rPr lang="en-US" sz="1600" spc="-20">
                <a:solidFill>
                  <a:srgbClr val="000000"/>
                </a:solidFill>
              </a:rPr>
              <a:t> </a:t>
            </a:r>
            <a:r>
              <a:rPr lang="en-US" sz="1600" spc="-20">
                <a:solidFill>
                  <a:srgbClr val="0070C0"/>
                </a:solidFill>
              </a:rPr>
              <a:t>also a Predicate register has to be specified (that had been previously set) to show</a:t>
            </a:r>
          </a:p>
          <a:p>
            <a:pPr lvl="0">
              <a:spcAft>
                <a:spcPts val="600"/>
              </a:spcAf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which data elements </a:t>
            </a:r>
            <a:r>
              <a:rPr kumimoji="0" lang="en-US" sz="1600" b="0" i="0" u="none" strike="noStrike" kern="1200" cap="none" spc="0" normalizeH="0" baseline="0" noProof="0" err="1">
                <a:ln>
                  <a:noFill/>
                </a:ln>
                <a:solidFill>
                  <a:srgbClr val="000000"/>
                </a:solidFill>
                <a:effectLst/>
                <a:uLnTx/>
                <a:uFillTx/>
                <a:latin typeface="Verdana"/>
                <a:ea typeface="+mn-ea"/>
                <a:cs typeface="+mn-cs"/>
              </a:rPr>
              <a:t>shou</a:t>
            </a:r>
            <a:r>
              <a:rPr kumimoji="0" lang="hu-HU" sz="1600" b="0" i="0" u="none" strike="noStrike" kern="1200" cap="none" spc="0" normalizeH="0" baseline="0" noProof="0">
                <a:ln>
                  <a:noFill/>
                </a:ln>
                <a:solidFill>
                  <a:srgbClr val="000000"/>
                </a:solidFill>
                <a:effectLst/>
                <a:uLnTx/>
                <a:uFillTx/>
                <a:latin typeface="Verdana"/>
                <a:ea typeface="+mn-ea"/>
                <a:cs typeface="+mn-cs"/>
              </a:rPr>
              <a:t>l</a:t>
            </a:r>
            <a:r>
              <a:rPr kumimoji="0" lang="en-US" sz="1600" b="0" i="0" u="none" strike="noStrike" kern="1200" cap="none" spc="0" normalizeH="0" baseline="0" noProof="0">
                <a:ln>
                  <a:noFill/>
                </a:ln>
                <a:solidFill>
                  <a:srgbClr val="000000"/>
                </a:solidFill>
                <a:effectLst/>
                <a:uLnTx/>
                <a:uFillTx/>
                <a:latin typeface="Verdana"/>
                <a:ea typeface="+mn-ea"/>
                <a:cs typeface="+mn-cs"/>
              </a:rPr>
              <a:t>d be used in the referenced SVE registers.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A „1” </a:t>
            </a:r>
            <a:r>
              <a:rPr kumimoji="0" lang="hu-HU" sz="1600" b="0" i="0" u="none" strike="noStrike" kern="1200" cap="none" spc="0" normalizeH="0" baseline="0" noProof="0">
                <a:ln>
                  <a:noFill/>
                </a:ln>
                <a:solidFill>
                  <a:srgbClr val="000000"/>
                </a:solidFill>
                <a:effectLst/>
                <a:uLnTx/>
                <a:uFillTx/>
                <a:latin typeface="Verdana"/>
                <a:ea typeface="+mn-ea"/>
                <a:cs typeface="+mn-cs"/>
              </a:rPr>
              <a:t>value</a:t>
            </a:r>
            <a:r>
              <a:rPr kumimoji="0" lang="en-US" sz="1600" b="0" i="0" u="none" strike="noStrike" kern="1200" cap="none" spc="0" normalizeH="0" baseline="0" noProof="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will</a:t>
            </a:r>
            <a:r>
              <a:rPr kumimoji="0" lang="en-US" sz="1600" b="0" i="0" u="none" strike="noStrike" kern="1200" cap="none" spc="0" normalizeH="0" baseline="0" noProof="0">
                <a:ln>
                  <a:noFill/>
                </a:ln>
                <a:solidFill>
                  <a:srgbClr val="000000"/>
                </a:solidFill>
                <a:effectLst/>
                <a:uLnTx/>
                <a:uFillTx/>
                <a:latin typeface="Verdana"/>
                <a:ea typeface="+mn-ea"/>
                <a:cs typeface="+mn-cs"/>
              </a:rPr>
              <a:t> neglect it.</a:t>
            </a:r>
          </a:p>
        </p:txBody>
      </p:sp>
      <p:sp>
        <p:nvSpPr>
          <p:cNvPr id="18" name="TextBox 17"/>
          <p:cNvSpPr txBox="1"/>
          <p:nvPr/>
        </p:nvSpPr>
        <p:spPr>
          <a:xfrm>
            <a:off x="115888" y="797961"/>
            <a:ext cx="8081058" cy="369332"/>
          </a:xfrm>
          <a:prstGeom prst="rect">
            <a:avLst/>
          </a:prstGeom>
          <a:noFill/>
        </p:spPr>
        <p:txBody>
          <a:bodyPr wrap="non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hu-HU" dirty="0" err="1">
                <a:solidFill>
                  <a:srgbClr val="2D2D8A"/>
                </a:solidFill>
              </a:rPr>
              <a:t>length</a:t>
            </a:r>
            <a:r>
              <a:rPr lang="hu-HU" dirty="0">
                <a:solidFill>
                  <a:srgbClr val="2D2D8A"/>
                </a:solidFill>
              </a:rPr>
              <a:t> of </a:t>
            </a:r>
            <a:r>
              <a:rPr lang="hu-HU" dirty="0" err="1">
                <a:solidFill>
                  <a:srgbClr val="2D2D8A"/>
                </a:solidFill>
              </a:rPr>
              <a:t>the</a:t>
            </a:r>
            <a:r>
              <a:rPr lang="hu-HU" dirty="0">
                <a:solidFill>
                  <a:srgbClr val="2D2D8A"/>
                </a:solidFill>
              </a:rPr>
              <a:t> </a:t>
            </a:r>
            <a:r>
              <a:rPr lang="en-US" dirty="0">
                <a:solidFill>
                  <a:srgbClr val="2D2D8A"/>
                </a:solidFill>
              </a:rPr>
              <a:t>vectors (</a:t>
            </a:r>
            <a:r>
              <a:rPr lang="hu-HU" dirty="0" err="1">
                <a:solidFill>
                  <a:srgbClr val="2D2D8A"/>
                </a:solidFill>
              </a:rPr>
              <a:t>data</a:t>
            </a:r>
            <a:r>
              <a:rPr lang="hu-HU" dirty="0">
                <a:solidFill>
                  <a:srgbClr val="2D2D8A"/>
                </a:solidFill>
              </a:rPr>
              <a:t> </a:t>
            </a:r>
            <a:r>
              <a:rPr lang="hu-HU" dirty="0" err="1">
                <a:solidFill>
                  <a:srgbClr val="2D2D8A"/>
                </a:solidFill>
              </a:rPr>
              <a:t>words</a:t>
            </a:r>
            <a:r>
              <a:rPr lang="en-US" dirty="0">
                <a:solidFill>
                  <a:srgbClr val="2D2D8A"/>
                </a:solidFill>
              </a:rPr>
              <a:t>)</a:t>
            </a:r>
            <a:r>
              <a:rPr lang="hu-HU" dirty="0">
                <a:solidFill>
                  <a:srgbClr val="2D2D8A"/>
                </a:solidFill>
              </a:rPr>
              <a:t> in </a:t>
            </a:r>
            <a:r>
              <a:rPr lang="hu-HU" dirty="0" err="1">
                <a:solidFill>
                  <a:srgbClr val="2D2D8A"/>
                </a:solidFill>
              </a:rPr>
              <a:t>the</a:t>
            </a:r>
            <a:r>
              <a:rPr lang="hu-HU" dirty="0">
                <a:solidFill>
                  <a:srgbClr val="2D2D8A"/>
                </a:solidFill>
              </a:rPr>
              <a:t> </a:t>
            </a:r>
            <a:r>
              <a:rPr lang="hu-HU" dirty="0" err="1">
                <a:solidFill>
                  <a:srgbClr val="2D2D8A"/>
                </a:solidFill>
              </a:rPr>
              <a:t>instructions</a:t>
            </a:r>
            <a:endParaRPr lang="hu-HU" dirty="0">
              <a:solidFill>
                <a:srgbClr val="2D2D8A"/>
              </a:solidFill>
            </a:endParaRPr>
          </a:p>
        </p:txBody>
      </p:sp>
      <p:sp>
        <p:nvSpPr>
          <p:cNvPr id="21" name="Rounded Rectangle 20"/>
          <p:cNvSpPr/>
          <p:nvPr/>
        </p:nvSpPr>
        <p:spPr bwMode="auto">
          <a:xfrm>
            <a:off x="26495" y="3744035"/>
            <a:ext cx="9117630" cy="64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Szövegdoboz 3"/>
          <p:cNvSpPr txBox="1"/>
          <p:nvPr/>
        </p:nvSpPr>
        <p:spPr>
          <a:xfrm>
            <a:off x="170395" y="3744035"/>
            <a:ext cx="8893176" cy="584775"/>
          </a:xfrm>
          <a:prstGeom prst="rect">
            <a:avLst/>
          </a:prstGeom>
          <a:noFill/>
        </p:spPr>
        <p:txBody>
          <a:bodyPr wrap="square" rtlCol="0">
            <a:spAutoFit/>
          </a:bodyPr>
          <a:lstStyle/>
          <a:p>
            <a:pPr marL="285750" lvl="0" indent="-285750">
              <a:buFont typeface="Arial" panose="020B0604020202020204" pitchFamily="34" charset="0"/>
              <a:buChar char="•"/>
              <a:defRPr/>
            </a:pPr>
            <a:r>
              <a:rPr lang="hu-HU" sz="1600">
                <a:solidFill>
                  <a:srgbClr val="000000"/>
                </a:solidFill>
              </a:rPr>
              <a:t>The</a:t>
            </a:r>
            <a:r>
              <a:rPr lang="en-US" sz="1600">
                <a:solidFill>
                  <a:srgbClr val="000000"/>
                </a:solidFill>
              </a:rPr>
              <a:t> </a:t>
            </a:r>
            <a:r>
              <a:rPr lang="en-US" sz="1600">
                <a:solidFill>
                  <a:srgbClr val="FF0000"/>
                </a:solidFill>
              </a:rPr>
              <a:t>actual length of the SVE registers </a:t>
            </a:r>
            <a:r>
              <a:rPr lang="en-US" sz="1600">
                <a:solidFill>
                  <a:srgbClr val="000000"/>
                </a:solidFill>
              </a:rPr>
              <a:t>is held in</a:t>
            </a:r>
            <a:r>
              <a:rPr lang="hu-HU" sz="1600">
                <a:solidFill>
                  <a:srgbClr val="000000"/>
                </a:solidFill>
              </a:rPr>
              <a:t> a </a:t>
            </a:r>
            <a:r>
              <a:rPr lang="en-US" sz="1600">
                <a:solidFill>
                  <a:srgbClr val="0070C0"/>
                </a:solidFill>
              </a:rPr>
              <a:t>field (called LEN) in a control</a:t>
            </a:r>
          </a:p>
          <a:p>
            <a:pPr lvl="0">
              <a:defRPr/>
            </a:pPr>
            <a:r>
              <a:rPr lang="en-US" sz="1600">
                <a:solidFill>
                  <a:srgbClr val="0070C0"/>
                </a:solidFill>
              </a:rPr>
              <a:t>      </a:t>
            </a:r>
            <a:r>
              <a:rPr lang="hu-HU" sz="1600" err="1">
                <a:solidFill>
                  <a:srgbClr val="0070C0"/>
                </a:solidFill>
              </a:rPr>
              <a:t>register</a:t>
            </a:r>
            <a:r>
              <a:rPr lang="en-US" sz="1600">
                <a:solidFill>
                  <a:srgbClr val="000000"/>
                </a:solidFill>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9545445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23)</a:t>
            </a:r>
            <a:endParaRPr lang="en-US" dirty="0"/>
          </a:p>
        </p:txBody>
      </p:sp>
      <p:sp>
        <p:nvSpPr>
          <p:cNvPr id="4" name="TextBox 3"/>
          <p:cNvSpPr txBox="1"/>
          <p:nvPr/>
        </p:nvSpPr>
        <p:spPr>
          <a:xfrm>
            <a:off x="71439" y="440668"/>
            <a:ext cx="8990863"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-3</a:t>
            </a:r>
            <a:endParaRPr lang="en-US" spc="-50">
              <a:solidFill>
                <a:schemeClr val="accent6"/>
              </a:solidFill>
            </a:endParaRPr>
          </a:p>
        </p:txBody>
      </p:sp>
      <p:sp>
        <p:nvSpPr>
          <p:cNvPr id="5" name="TextBox 4"/>
          <p:cNvSpPr txBox="1"/>
          <p:nvPr/>
        </p:nvSpPr>
        <p:spPr>
          <a:xfrm>
            <a:off x="71438" y="775050"/>
            <a:ext cx="3291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SVE2 SIMD extension</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0" y="1254607"/>
            <a:ext cx="9162510" cy="121513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Szövegdoboz 3"/>
          <p:cNvSpPr txBox="1"/>
          <p:nvPr/>
        </p:nvSpPr>
        <p:spPr>
          <a:xfrm>
            <a:off x="211170" y="1254607"/>
            <a:ext cx="889751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It was introduced in the </a:t>
            </a:r>
            <a:r>
              <a:rPr kumimoji="0" lang="en-GB" sz="1600" b="0" i="0" u="none" strike="noStrike" kern="1200" cap="none" spc="0" normalizeH="0" baseline="0" noProof="0">
                <a:ln>
                  <a:noFill/>
                </a:ln>
                <a:solidFill>
                  <a:srgbClr val="0070C0"/>
                </a:solidFill>
                <a:effectLst/>
                <a:uLnTx/>
                <a:uFillTx/>
                <a:latin typeface="Verdana"/>
                <a:ea typeface="+mn-ea"/>
                <a:cs typeface="+mn-cs"/>
              </a:rPr>
              <a:t>Armv9-A ISA in 2021 as a mandatory </a:t>
            </a:r>
            <a:r>
              <a:rPr kumimoji="0" lang="en-GB" sz="1600" b="0" i="0" u="none" strike="noStrike" kern="1200" cap="none" spc="0" normalizeH="0" baseline="0" noProof="0">
                <a:ln>
                  <a:noFill/>
                </a:ln>
                <a:effectLst/>
                <a:uLnTx/>
                <a:uFillTx/>
                <a:latin typeface="Verdana"/>
                <a:ea typeface="+mn-ea"/>
                <a:cs typeface="+mn-cs"/>
              </a:rPr>
              <a:t>feature.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As long as the </a:t>
            </a:r>
            <a:r>
              <a:rPr kumimoji="0" lang="hu-HU" sz="1600" b="0" i="0" u="none" strike="noStrike" kern="1200" cap="none" spc="0" normalizeH="0" baseline="0" noProof="0">
                <a:ln>
                  <a:noFill/>
                </a:ln>
                <a:solidFill>
                  <a:srgbClr val="0070C0"/>
                </a:solidFill>
                <a:effectLst/>
                <a:uLnTx/>
                <a:uFillTx/>
                <a:latin typeface="Verdana"/>
                <a:ea typeface="+mn-ea"/>
                <a:cs typeface="+mn-cs"/>
              </a:rPr>
              <a:t>SVE extension </a:t>
            </a:r>
            <a:r>
              <a:rPr kumimoji="0" lang="hu-HU" sz="1600" b="0" i="0" u="none" strike="noStrike" kern="1200" cap="none" spc="0" normalizeH="0" baseline="0" noProof="0">
                <a:ln>
                  <a:noFill/>
                </a:ln>
                <a:solidFill>
                  <a:srgbClr val="000000"/>
                </a:solidFill>
                <a:effectLst/>
                <a:uLnTx/>
                <a:uFillTx/>
                <a:latin typeface="Verdana"/>
                <a:ea typeface="+mn-ea"/>
                <a:cs typeface="+mn-cs"/>
              </a:rPr>
              <a:t>targeted mainly </a:t>
            </a:r>
            <a:r>
              <a:rPr kumimoji="0" lang="hu-HU" sz="1600" b="0" i="0" u="none" strike="noStrike" kern="1200" cap="none" spc="0" normalizeH="0" baseline="0" noProof="0">
                <a:ln>
                  <a:noFill/>
                </a:ln>
                <a:solidFill>
                  <a:srgbClr val="0070C0"/>
                </a:solidFill>
                <a:effectLst/>
                <a:uLnTx/>
                <a:uFillTx/>
                <a:latin typeface="Verdana"/>
                <a:ea typeface="+mn-ea"/>
                <a:cs typeface="+mn-cs"/>
              </a:rPr>
              <a:t>HPC </a:t>
            </a:r>
            <a:r>
              <a:rPr kumimoji="0" lang="hu-HU" sz="1600" b="0" i="0" u="none" strike="noStrike" kern="1200" cap="none" spc="0" normalizeH="0" baseline="0" noProof="0">
                <a:ln>
                  <a:noFill/>
                </a:ln>
                <a:solidFill>
                  <a:srgbClr val="000000"/>
                </a:solidFill>
                <a:effectLst/>
                <a:uLnTx/>
                <a:uFillTx/>
                <a:latin typeface="Verdana"/>
                <a:ea typeface="+mn-ea"/>
                <a:cs typeface="+mn-cs"/>
              </a:rPr>
              <a:t>(High Performance Computing)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workloads, the </a:t>
            </a:r>
            <a:r>
              <a:rPr kumimoji="0" lang="hu-HU" sz="1600" b="0" i="0" u="none" strike="noStrike" kern="1200" cap="none" spc="0" normalizeH="0" baseline="0" noProof="0">
                <a:ln>
                  <a:noFill/>
                </a:ln>
                <a:solidFill>
                  <a:srgbClr val="FF0000"/>
                </a:solidFill>
                <a:effectLst/>
                <a:uLnTx/>
                <a:uFillTx/>
                <a:latin typeface="Verdana"/>
                <a:ea typeface="+mn-ea"/>
                <a:cs typeface="+mn-cs"/>
              </a:rPr>
              <a:t>SVE2 extension </a:t>
            </a:r>
            <a:r>
              <a:rPr kumimoji="0" lang="hu-HU" sz="1600" b="0" i="0" u="none" strike="noStrike" kern="1200" cap="none" spc="0" normalizeH="0" baseline="0" noProof="0">
                <a:ln>
                  <a:noFill/>
                </a:ln>
                <a:solidFill>
                  <a:srgbClr val="000000"/>
                </a:solidFill>
                <a:effectLst/>
                <a:uLnTx/>
                <a:uFillTx/>
                <a:latin typeface="Verdana"/>
                <a:ea typeface="+mn-ea"/>
                <a:cs typeface="+mn-cs"/>
              </a:rPr>
              <a:t>has a </a:t>
            </a:r>
            <a:r>
              <a:rPr kumimoji="0" lang="hu-HU" sz="1600" b="0" i="0" u="none" strike="noStrike" kern="1200" cap="none" spc="0" normalizeH="0" baseline="0" noProof="0">
                <a:ln>
                  <a:noFill/>
                </a:ln>
                <a:solidFill>
                  <a:srgbClr val="0070C0"/>
                </a:solidFill>
                <a:effectLst/>
                <a:uLnTx/>
                <a:uFillTx/>
                <a:latin typeface="Verdana"/>
                <a:ea typeface="+mn-ea"/>
                <a:cs typeface="+mn-cs"/>
              </a:rPr>
              <a:t>much richer instruction subset </a:t>
            </a:r>
            <a:r>
              <a:rPr kumimoji="0" lang="hu-HU" sz="1600" b="0" i="0" u="none" strike="noStrike" kern="1200" cap="none" spc="0" normalizeH="0" baseline="0" noProof="0">
                <a:ln>
                  <a:noFill/>
                </a:ln>
                <a:solidFill>
                  <a:srgbClr val="000000"/>
                </a:solidFill>
                <a:effectLst/>
                <a:uLnTx/>
                <a:uFillTx/>
                <a:latin typeface="Verdana"/>
                <a:ea typeface="+mn-ea"/>
                <a:cs typeface="+mn-cs"/>
              </a:rPr>
              <a:t>and can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considered as a</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FF0000"/>
                </a:solidFill>
                <a:effectLst/>
                <a:uLnTx/>
                <a:uFillTx/>
                <a:latin typeface="Verdana"/>
                <a:ea typeface="+mn-ea"/>
                <a:cs typeface="+mn-cs"/>
              </a:rPr>
              <a:t>future</a:t>
            </a:r>
            <a:r>
              <a:rPr kumimoji="0" lang="hu-HU" sz="1600" b="0" i="0" u="none" strike="noStrike" kern="1200" cap="none" spc="0" normalizeH="0" baseline="0" noProof="0">
                <a:ln>
                  <a:noFill/>
                </a:ln>
                <a:solidFill>
                  <a:srgbClr val="FF0000"/>
                </a:solidFill>
                <a:effectLst/>
                <a:uLnTx/>
                <a:uFillTx/>
                <a:latin typeface="Verdana"/>
                <a:ea typeface="+mn-ea"/>
                <a:cs typeface="+mn-cs"/>
              </a:rPr>
              <a:t> replacement </a:t>
            </a:r>
            <a:r>
              <a:rPr kumimoji="0" lang="hu-HU" sz="1600" b="0" i="0" u="none" strike="noStrike" kern="1200" cap="none" spc="0" normalizeH="0" baseline="0" noProof="0">
                <a:ln>
                  <a:noFill/>
                </a:ln>
                <a:solidFill>
                  <a:srgbClr val="0070C0"/>
                </a:solidFill>
                <a:effectLst/>
                <a:uLnTx/>
                <a:uFillTx/>
                <a:latin typeface="Verdana"/>
                <a:ea typeface="+mn-ea"/>
                <a:cs typeface="+mn-cs"/>
              </a:rPr>
              <a:t>of </a:t>
            </a:r>
            <a:r>
              <a:rPr kumimoji="0" lang="en-GB" sz="1600" b="0" i="0" u="none" strike="noStrike" kern="1200" cap="none" spc="0" normalizeH="0" baseline="0" noProof="0">
                <a:ln>
                  <a:noFill/>
                </a:ln>
                <a:solidFill>
                  <a:srgbClr val="0070C0"/>
                </a:solidFill>
                <a:effectLst/>
                <a:uLnTx/>
                <a:uFillTx/>
                <a:latin typeface="Verdana"/>
                <a:ea typeface="+mn-ea"/>
                <a:cs typeface="+mn-cs"/>
              </a:rPr>
              <a:t>the recent </a:t>
            </a:r>
            <a:r>
              <a:rPr kumimoji="0" lang="hu-HU" sz="1600" b="0" i="0" u="none" strike="noStrike" kern="1200" cap="none" spc="0" normalizeH="0" baseline="0" noProof="0">
                <a:ln>
                  <a:noFill/>
                </a:ln>
                <a:solidFill>
                  <a:srgbClr val="0070C0"/>
                </a:solidFill>
                <a:effectLst/>
                <a:uLnTx/>
                <a:uFillTx/>
                <a:latin typeface="Verdana"/>
                <a:ea typeface="+mn-ea"/>
                <a:cs typeface="+mn-cs"/>
              </a:rPr>
              <a:t>SIMD </a:t>
            </a:r>
            <a:r>
              <a:rPr kumimoji="0" lang="en-GB" sz="1600" b="0" i="0" u="none" strike="noStrike" kern="1200" cap="none" spc="0" normalizeH="0" baseline="0" noProof="0">
                <a:ln>
                  <a:noFill/>
                </a:ln>
                <a:solidFill>
                  <a:srgbClr val="0070C0"/>
                </a:solidFill>
                <a:effectLst/>
                <a:uLnTx/>
                <a:uFillTx/>
                <a:latin typeface="Verdana"/>
                <a:ea typeface="+mn-ea"/>
                <a:cs typeface="+mn-cs"/>
              </a:rPr>
              <a:t>extension </a:t>
            </a:r>
            <a:r>
              <a:rPr kumimoji="0" lang="hu-HU" sz="1600" b="0" i="0" u="none" strike="noStrike" kern="1200" cap="none" spc="0" normalizeH="0" baseline="0" noProof="0">
                <a:ln>
                  <a:noFill/>
                </a:ln>
                <a:solidFill>
                  <a:srgbClr val="0070C0"/>
                </a:solidFill>
                <a:effectLst/>
                <a:uLnTx/>
                <a:uFillTx/>
                <a:latin typeface="Verdana"/>
                <a:ea typeface="+mn-ea"/>
                <a:cs typeface="+mn-cs"/>
              </a:rPr>
              <a:t>(called Neon)</a:t>
            </a:r>
            <a:r>
              <a:rPr kumimoji="0" lang="en-GB" sz="1600" b="0" i="0" u="none" strike="noStrike" kern="1200" cap="none" spc="0" normalizeH="0" baseline="0" noProof="0">
                <a:ln>
                  <a:noFill/>
                </a:ln>
                <a:solidFill>
                  <a:srgbClr val="0070C0"/>
                </a:solidFill>
                <a:effectLst/>
                <a:uLnTx/>
                <a:uFillTx/>
                <a:latin typeface="Verdana"/>
                <a:ea typeface="+mn-ea"/>
                <a:cs typeface="+mn-cs"/>
              </a:rPr>
              <a:t>.</a:t>
            </a:r>
            <a:r>
              <a:rPr kumimoji="0" lang="hu-HU" sz="1600" b="0" i="0" u="none" strike="noStrike" kern="1200" cap="none" spc="0" normalizeH="0" baseline="0" noProof="0">
                <a:ln>
                  <a:noFill/>
                </a:ln>
                <a:solidFill>
                  <a:srgbClr val="0070C0"/>
                </a:solidFill>
                <a:effectLst/>
                <a:uLnTx/>
                <a:uFillTx/>
                <a:latin typeface="Verdana"/>
                <a:ea typeface="+mn-ea"/>
                <a:cs typeface="+mn-cs"/>
              </a:rPr>
              <a:t> </a:t>
            </a:r>
            <a:endParaRPr kumimoji="0" lang="en-GB" sz="1600" b="0" i="0"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Szövegdoboz 2"/>
          <p:cNvSpPr txBox="1"/>
          <p:nvPr/>
        </p:nvSpPr>
        <p:spPr>
          <a:xfrm>
            <a:off x="71439" y="2564980"/>
            <a:ext cx="5805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Implementation of </a:t>
            </a:r>
            <a:r>
              <a:rPr kumimoji="0" lang="en-GB" sz="1800" b="0" i="0" u="none" strike="noStrike" kern="1200" cap="none" spc="0" normalizeH="0" baseline="0" noProof="0">
                <a:ln>
                  <a:noFill/>
                </a:ln>
                <a:solidFill>
                  <a:srgbClr val="2D2D8A"/>
                </a:solidFill>
                <a:effectLst/>
                <a:uLnTx/>
                <a:uFillTx/>
                <a:latin typeface="Verdana"/>
                <a:ea typeface="+mn-ea"/>
                <a:cs typeface="+mn-cs"/>
              </a:rPr>
              <a:t>the </a:t>
            </a:r>
            <a:r>
              <a:rPr kumimoji="0" lang="hu-HU" sz="1800" b="0" i="0" u="none" strike="noStrike" kern="1200" cap="none" spc="0" normalizeH="0" baseline="0" noProof="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a:ln>
                  <a:noFill/>
                </a:ln>
                <a:solidFill>
                  <a:srgbClr val="2D2D8A"/>
                </a:solidFill>
                <a:effectLst/>
                <a:uLnTx/>
                <a:uFillTx/>
                <a:latin typeface="Verdana"/>
                <a:ea typeface="+mn-ea"/>
                <a:cs typeface="+mn-cs"/>
              </a:rPr>
              <a:t> extensions</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9" name="Rounded Rectangle 8"/>
          <p:cNvSpPr/>
          <p:nvPr/>
        </p:nvSpPr>
        <p:spPr bwMode="auto">
          <a:xfrm>
            <a:off x="-18510" y="3690105"/>
            <a:ext cx="918102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Rounded Rectangle 10"/>
          <p:cNvSpPr/>
          <p:nvPr/>
        </p:nvSpPr>
        <p:spPr bwMode="auto">
          <a:xfrm>
            <a:off x="-18510" y="2963239"/>
            <a:ext cx="9162510" cy="63685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Szövegdoboz 3"/>
          <p:cNvSpPr txBox="1"/>
          <p:nvPr/>
        </p:nvSpPr>
        <p:spPr>
          <a:xfrm>
            <a:off x="250824" y="2963239"/>
            <a:ext cx="9001695" cy="13080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a:ln>
                  <a:noFill/>
                </a:ln>
                <a:solidFill>
                  <a:srgbClr val="FF0000"/>
                </a:solidFill>
                <a:effectLst/>
                <a:uLnTx/>
                <a:uFillTx/>
                <a:latin typeface="Verdana"/>
                <a:ea typeface="+mn-ea"/>
                <a:cs typeface="+mn-cs"/>
              </a:rPr>
              <a:t>SVE</a:t>
            </a:r>
            <a:r>
              <a:rPr kumimoji="0" lang="en-US" sz="1600" b="0" i="0" u="none" strike="noStrike" kern="1200" cap="none" spc="0" normalizeH="0" baseline="0" noProof="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a:ln>
                  <a:noFill/>
                </a:ln>
                <a:solidFill>
                  <a:srgbClr val="0070C0"/>
                </a:solidFill>
                <a:effectLst/>
                <a:uLnTx/>
                <a:uFillTx/>
                <a:latin typeface="Verdana"/>
                <a:ea typeface="+mn-ea"/>
                <a:cs typeface="+mn-cs"/>
              </a:rPr>
              <a:t>A</a:t>
            </a:r>
            <a:r>
              <a:rPr kumimoji="0" lang="hu-HU" sz="1600" b="0" i="0" u="none" strike="noStrike" kern="1200" cap="none" spc="0" normalizeH="0" baseline="0" noProof="0">
                <a:ln>
                  <a:noFill/>
                </a:ln>
                <a:solidFill>
                  <a:srgbClr val="0070C0"/>
                </a:solidFill>
                <a:effectLst/>
                <a:uLnTx/>
                <a:uFillTx/>
                <a:latin typeface="Verdana"/>
                <a:ea typeface="+mn-ea"/>
                <a:cs typeface="+mn-cs"/>
              </a:rPr>
              <a:t>rm</a:t>
            </a:r>
            <a:r>
              <a:rPr kumimoji="0" lang="en-US" sz="1600" b="0" i="0" u="none" strike="noStrike" kern="1200" cap="none" spc="0" normalizeH="0" baseline="0" noProof="0">
                <a:ln>
                  <a:noFill/>
                </a:ln>
                <a:solidFill>
                  <a:srgbClr val="0070C0"/>
                </a:solidFill>
                <a:effectLst/>
                <a:uLnTx/>
                <a:uFillTx/>
                <a:latin typeface="Verdana"/>
                <a:ea typeface="+mn-ea"/>
                <a:cs typeface="+mn-cs"/>
              </a:rPr>
              <a:t>v8.2</a:t>
            </a:r>
            <a:r>
              <a:rPr kumimoji="0" lang="hu-HU" sz="1600" b="0" i="0" u="none" strike="noStrike" kern="1200" cap="none" spc="0" normalizeH="0" baseline="0" noProof="0">
                <a:ln>
                  <a:noFill/>
                </a:ln>
                <a:solidFill>
                  <a:srgbClr val="0070C0"/>
                </a:solidFill>
                <a:effectLst/>
                <a:uLnTx/>
                <a:uFillTx/>
                <a:latin typeface="Verdana"/>
                <a:ea typeface="+mn-ea"/>
                <a:cs typeface="+mn-cs"/>
              </a:rPr>
              <a:t> ISA</a:t>
            </a:r>
            <a:r>
              <a:rPr kumimoji="0" lang="en-US" sz="1600" b="0" i="0" u="none" strike="noStrike" kern="1200" cap="none" spc="0" normalizeH="0" baseline="0" noProof="0">
                <a:ln>
                  <a:noFill/>
                </a:ln>
                <a:solidFill>
                  <a:srgbClr val="0070C0"/>
                </a:solidFill>
                <a:effectLst/>
                <a:uLnTx/>
                <a:uFillTx/>
                <a:latin typeface="Verdana"/>
                <a:ea typeface="+mn-ea"/>
                <a:cs typeface="+mn-cs"/>
              </a:rPr>
              <a:t>-based 48-core processor with 512-bit wide SIMD execution.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a:ln>
                  <a:noFill/>
                </a:ln>
                <a:solidFill>
                  <a:srgbClr val="FF0000"/>
                </a:solidFill>
                <a:effectLst/>
                <a:uLnTx/>
                <a:uFillTx/>
                <a:latin typeface="Verdana"/>
                <a:ea typeface="+mn-ea"/>
                <a:cs typeface="+mn-cs"/>
              </a:rPr>
              <a:t>SVE2 </a:t>
            </a:r>
            <a:r>
              <a:rPr kumimoji="0" lang="en-US" sz="1600" b="0" i="0" u="none" strike="noStrike" kern="1200" cap="none" spc="0" normalizeH="0" baseline="0" noProof="0">
                <a:ln>
                  <a:noFill/>
                </a:ln>
                <a:solidFill>
                  <a:srgbClr val="000000"/>
                </a:solidFill>
                <a:effectLst/>
                <a:uLnTx/>
                <a:uFillTx/>
                <a:latin typeface="Verdana"/>
                <a:ea typeface="+mn-ea"/>
                <a:cs typeface="+mn-cs"/>
              </a:rPr>
              <a:t>is recently (2021) implemented in the </a:t>
            </a:r>
            <a:r>
              <a:rPr kumimoji="0" lang="en-US" sz="1600" b="0" i="0" u="none" strike="noStrike" kern="1200" cap="none" spc="0" normalizeH="0" baseline="0" noProof="0">
                <a:ln>
                  <a:noFill/>
                </a:ln>
                <a:solidFill>
                  <a:srgbClr val="0070C0"/>
                </a:solidFill>
                <a:effectLst/>
                <a:uLnTx/>
                <a:uFillTx/>
                <a:latin typeface="Verdana"/>
                <a:ea typeface="+mn-ea"/>
                <a:cs typeface="+mn-cs"/>
              </a:rPr>
              <a:t>Armv9 ISA-based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err="1">
                <a:ln>
                  <a:noFill/>
                </a:ln>
                <a:solidFill>
                  <a:srgbClr val="0070C0"/>
                </a:solidFill>
                <a:effectLst/>
                <a:uLnTx/>
                <a:uFillTx/>
                <a:latin typeface="Verdana"/>
                <a:ea typeface="+mn-ea"/>
                <a:cs typeface="+mn-cs"/>
              </a:rPr>
              <a:t>Neoverse</a:t>
            </a:r>
            <a:r>
              <a:rPr kumimoji="0" lang="en-US" sz="1600" b="0" i="0" u="none" strike="noStrike" kern="1200" cap="none" spc="0" normalizeH="0" baseline="0" noProof="0">
                <a:ln>
                  <a:noFill/>
                </a:ln>
                <a:solidFill>
                  <a:srgbClr val="0070C0"/>
                </a:solidFill>
                <a:effectLst/>
                <a:uLnTx/>
                <a:uFillTx/>
                <a:latin typeface="Verdana"/>
                <a:ea typeface="+mn-ea"/>
                <a:cs typeface="+mn-cs"/>
              </a:rPr>
              <a:t> N2 and V1 processor designs</a:t>
            </a:r>
            <a:r>
              <a:rPr kumimoji="0" lang="en-US" sz="1600" b="0" i="0" u="none" strike="noStrike" kern="1200" cap="none" spc="0" normalizeH="0" baseline="0" noProof="0">
                <a:ln>
                  <a:noFill/>
                </a:ln>
                <a:solidFill>
                  <a:srgbClr val="000000"/>
                </a:solidFill>
                <a:effectLst/>
                <a:uLnTx/>
                <a:uFillTx/>
                <a:latin typeface="Verdana"/>
                <a:ea typeface="+mn-ea"/>
                <a:cs typeface="+mn-cs"/>
              </a:rPr>
              <a:t> which target HPC and servers.</a:t>
            </a:r>
          </a:p>
        </p:txBody>
      </p:sp>
    </p:spTree>
    <p:extLst>
      <p:ext uri="{BB962C8B-B14F-4D97-AF65-F5344CB8AC3E}">
        <p14:creationId xmlns:p14="http://schemas.microsoft.com/office/powerpoint/2010/main" val="2992819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76250" y="1891285"/>
            <a:ext cx="8101195"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2.4 </a:t>
            </a:r>
            <a:r>
              <a:rPr lang="en-US" sz="2000" dirty="0">
                <a:solidFill>
                  <a:schemeClr val="bg1"/>
                </a:solidFill>
              </a:rPr>
              <a:t>Further extensions of the Armv8-A ISA</a:t>
            </a:r>
            <a:r>
              <a:rPr lang="hu-HU" sz="2000" dirty="0">
                <a:solidFill>
                  <a:schemeClr val="bg1"/>
                </a:solidFill>
              </a:rPr>
              <a:t> </a:t>
            </a:r>
            <a:r>
              <a:rPr lang="en-US" sz="2000" dirty="0">
                <a:solidFill>
                  <a:schemeClr val="bg1"/>
                </a:solidFill>
              </a:rPr>
              <a:t>for enhancing compute </a:t>
            </a:r>
            <a:r>
              <a:rPr lang="en-US" sz="2000" dirty="0" smtClean="0">
                <a:solidFill>
                  <a:schemeClr val="bg1"/>
                </a:solidFill>
              </a:rPr>
              <a:t>capabilities</a:t>
            </a:r>
            <a:endParaRPr lang="en-US" sz="2000" dirty="0">
              <a:solidFill>
                <a:schemeClr val="bg1"/>
              </a:solidFill>
            </a:endParaRPr>
          </a:p>
        </p:txBody>
      </p:sp>
    </p:spTree>
    <p:extLst>
      <p:ext uri="{BB962C8B-B14F-4D97-AF65-F5344CB8AC3E}">
        <p14:creationId xmlns:p14="http://schemas.microsoft.com/office/powerpoint/2010/main" val="5413525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kern="1200" dirty="0">
                <a:solidFill>
                  <a:srgbClr val="FFFFFF"/>
                </a:solidFill>
              </a:rPr>
              <a:t>2.4 </a:t>
            </a:r>
            <a:r>
              <a:rPr lang="en-US" sz="1700" dirty="0"/>
              <a:t>Further extensions of the Armv8-A ISA</a:t>
            </a:r>
            <a:r>
              <a:rPr lang="hu-HU" sz="1700" dirty="0"/>
              <a:t> </a:t>
            </a:r>
            <a:r>
              <a:rPr lang="en-US" sz="1700" dirty="0"/>
              <a:t>for enhancing compute </a:t>
            </a:r>
            <a:r>
              <a:rPr lang="en-US" sz="1700" dirty="0" smtClean="0"/>
              <a:t>capabilities (1)</a:t>
            </a:r>
            <a:endParaRPr lang="en-US" sz="1700" dirty="0"/>
          </a:p>
        </p:txBody>
      </p:sp>
      <p:sp>
        <p:nvSpPr>
          <p:cNvPr id="3" name="TextBox 2"/>
          <p:cNvSpPr txBox="1"/>
          <p:nvPr/>
        </p:nvSpPr>
        <p:spPr>
          <a:xfrm>
            <a:off x="538168" y="754072"/>
            <a:ext cx="4995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Remarks </a:t>
            </a:r>
            <a:r>
              <a:rPr kumimoji="0" lang="en-US" sz="1800" b="0" i="0" u="none" strike="noStrike" kern="1200" cap="none" spc="0" normalizeH="0" baseline="0" noProof="0" dirty="0">
                <a:ln>
                  <a:noFill/>
                </a:ln>
                <a:solidFill>
                  <a:srgbClr val="2D2D8A"/>
                </a:solidFill>
                <a:effectLst/>
                <a:uLnTx/>
                <a:uFillTx/>
                <a:latin typeface="Verdana"/>
                <a:ea typeface="+mn-ea"/>
                <a:cs typeface="+mn-cs"/>
              </a:rPr>
              <a:t>to Armv8.0-A extensions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174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5943" y="440668"/>
            <a:ext cx="9971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noProof="0" dirty="0" smtClean="0">
                <a:ln>
                  <a:noFill/>
                </a:ln>
                <a:solidFill>
                  <a:srgbClr val="2D2D8A"/>
                </a:solidFill>
                <a:effectLst/>
                <a:uLnTx/>
                <a:uFillTx/>
                <a:latin typeface="Verdana"/>
                <a:ea typeface="+mn-ea"/>
                <a:cs typeface="+mn-cs"/>
              </a:rPr>
              <a:t>2.4 Further extensions </a:t>
            </a:r>
            <a:r>
              <a:rPr kumimoji="0" lang="en-US" sz="1800" b="0" i="0" u="none" strike="noStrike" kern="1200" cap="none" spc="-40" normalizeH="0" noProof="0" dirty="0">
                <a:ln>
                  <a:noFill/>
                </a:ln>
                <a:solidFill>
                  <a:srgbClr val="2D2D8A"/>
                </a:solidFill>
                <a:effectLst/>
                <a:uLnTx/>
                <a:uFillTx/>
                <a:latin typeface="Verdana"/>
                <a:ea typeface="+mn-ea"/>
                <a:cs typeface="+mn-cs"/>
              </a:rPr>
              <a:t>of the </a:t>
            </a:r>
            <a:r>
              <a:rPr kumimoji="0" lang="en-US" sz="1800" b="0" i="0" u="none" strike="noStrike" kern="1200" cap="none" spc="-40" normalizeH="0" noProof="0" dirty="0" smtClean="0">
                <a:ln>
                  <a:noFill/>
                </a:ln>
                <a:solidFill>
                  <a:srgbClr val="2D2D8A"/>
                </a:solidFill>
                <a:effectLst/>
                <a:uLnTx/>
                <a:uFillTx/>
                <a:latin typeface="Verdana"/>
                <a:ea typeface="+mn-ea"/>
                <a:cs typeface="+mn-cs"/>
              </a:rPr>
              <a:t>Armv8-A ISA</a:t>
            </a:r>
            <a:r>
              <a:rPr kumimoji="0" lang="hu-HU" sz="1800" b="0" i="0" u="none" strike="noStrike" kern="1200" cap="none" spc="-40" normalizeH="0" noProof="0" dirty="0" smtClean="0">
                <a:ln>
                  <a:noFill/>
                </a:ln>
                <a:solidFill>
                  <a:srgbClr val="2D2D8A"/>
                </a:solidFill>
                <a:effectLst/>
                <a:uLnTx/>
                <a:uFillTx/>
                <a:latin typeface="Verdana"/>
                <a:ea typeface="+mn-ea"/>
                <a:cs typeface="+mn-cs"/>
              </a:rPr>
              <a:t> </a:t>
            </a:r>
            <a:r>
              <a:rPr kumimoji="0" lang="en-US" sz="1800" b="0" i="0" u="none" strike="noStrike" kern="1200" cap="none" spc="-40" normalizeH="0" noProof="0" dirty="0" smtClean="0">
                <a:ln>
                  <a:noFill/>
                </a:ln>
                <a:solidFill>
                  <a:srgbClr val="2D2D8A"/>
                </a:solidFill>
                <a:effectLst/>
                <a:uLnTx/>
                <a:uFillTx/>
                <a:latin typeface="Verdana"/>
                <a:ea typeface="+mn-ea"/>
                <a:cs typeface="+mn-cs"/>
              </a:rPr>
              <a:t>for enhancing compute capabilities-1</a:t>
            </a:r>
            <a:endParaRPr kumimoji="0" lang="en-US" sz="1800" b="0" i="0" u="none" strike="noStrike" kern="1200" cap="none" spc="-40" normalizeH="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509" y="1122248"/>
            <a:ext cx="9144000" cy="176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323528" y="1122247"/>
            <a:ext cx="8933856" cy="489364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FF0000"/>
                </a:solidFill>
                <a:effectLst/>
                <a:uLnTx/>
                <a:uFillTx/>
                <a:latin typeface="Verdana"/>
                <a:ea typeface="+mn-ea"/>
                <a:cs typeface="+mn-cs"/>
              </a:rPr>
              <a:t>Each Armv8.x-A extension </a:t>
            </a:r>
            <a:r>
              <a:rPr kumimoji="0" lang="en-US" sz="1600" b="0" i="0" u="none" strike="noStrike" kern="1200" cap="none" spc="-40" normalizeH="0" baseline="0" noProof="0" dirty="0">
                <a:ln>
                  <a:noFill/>
                </a:ln>
                <a:solidFill>
                  <a:srgbClr val="000000"/>
                </a:solidFill>
                <a:effectLst/>
                <a:uLnTx/>
                <a:uFillTx/>
                <a:latin typeface="Verdana"/>
                <a:ea typeface="+mn-ea"/>
                <a:cs typeface="+mn-cs"/>
              </a:rPr>
              <a:t>includes a </a:t>
            </a:r>
            <a:r>
              <a:rPr kumimoji="0" lang="en-US" sz="1600" b="0" i="0" u="none" strike="noStrike" kern="1200" cap="none" spc="-40" normalizeH="0" baseline="0" noProof="0" dirty="0">
                <a:ln>
                  <a:noFill/>
                </a:ln>
                <a:solidFill>
                  <a:srgbClr val="0070C0"/>
                </a:solidFill>
                <a:effectLst/>
                <a:uLnTx/>
                <a:uFillTx/>
                <a:latin typeface="Verdana"/>
                <a:ea typeface="+mn-ea"/>
                <a:cs typeface="+mn-cs"/>
              </a:rPr>
              <a:t>set of features</a:t>
            </a:r>
            <a:r>
              <a:rPr kumimoji="0" lang="en-US" sz="1600" b="0" i="0" u="none" strike="noStrike" kern="1200" cap="none" spc="-40" normalizeH="0" baseline="0" noProof="0" dirty="0">
                <a:ln>
                  <a:noFill/>
                </a:ln>
                <a:solidFill>
                  <a:srgbClr val="000000"/>
                </a:solidFill>
                <a:effectLst/>
                <a:uLnTx/>
                <a:uFillTx/>
                <a:latin typeface="Verdana"/>
                <a:ea typeface="+mn-ea"/>
                <a:cs typeface="+mn-cs"/>
              </a:rPr>
              <a:t>, some </a:t>
            </a:r>
            <a:r>
              <a:rPr kumimoji="0" lang="en-US" sz="1600" b="0" i="0" u="none" strike="noStrike" kern="1200" cap="none" spc="-40" normalizeH="0" baseline="0" noProof="0" dirty="0">
                <a:ln>
                  <a:noFill/>
                </a:ln>
                <a:solidFill>
                  <a:srgbClr val="0070C0"/>
                </a:solidFill>
                <a:effectLst/>
                <a:uLnTx/>
                <a:uFillTx/>
                <a:latin typeface="Verdana"/>
                <a:ea typeface="+mn-ea"/>
                <a:cs typeface="+mn-cs"/>
              </a:rPr>
              <a:t>mandatory </a:t>
            </a:r>
            <a:r>
              <a:rPr kumimoji="0" lang="en-US" sz="1600" b="0" i="0" u="none" strike="noStrike" kern="1200" cap="none" spc="-40" normalizeH="0" baseline="0" noProof="0" dirty="0">
                <a:ln>
                  <a:noFill/>
                </a:ln>
                <a:solidFill>
                  <a:srgbClr val="000000"/>
                </a:solidFill>
                <a:effectLst/>
                <a:uLnTx/>
                <a:uFillTx/>
                <a:latin typeface="Verdana"/>
                <a:ea typeface="+mn-ea"/>
                <a:cs typeface="+mn-cs"/>
              </a:rPr>
              <a:t>and some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optional.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processor implements an </a:t>
            </a:r>
            <a:r>
              <a:rPr kumimoji="0" lang="en-US" sz="1600" b="0" i="0" u="none" strike="noStrike" kern="1200" cap="none" spc="0" normalizeH="0" baseline="0" noProof="0" dirty="0">
                <a:ln>
                  <a:noFill/>
                </a:ln>
                <a:solidFill>
                  <a:srgbClr val="FF0000"/>
                </a:solidFill>
                <a:effectLst/>
                <a:uLnTx/>
                <a:uFillTx/>
                <a:latin typeface="Verdana"/>
                <a:ea typeface="+mn-ea"/>
                <a:cs typeface="+mn-cs"/>
              </a:rPr>
              <a:t>.x extension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if it implements all the mandatory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features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that extension,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and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all </a:t>
            </a:r>
            <a:r>
              <a:rPr kumimoji="0" lang="en-US" sz="1600" b="0" i="0" u="none" strike="noStrike" kern="1200" cap="none" spc="0" normalizeH="0" baseline="0" noProof="0" dirty="0">
                <a:ln>
                  <a:noFill/>
                </a:ln>
                <a:solidFill>
                  <a:srgbClr val="0070C0"/>
                </a:solidFill>
                <a:effectLst/>
                <a:uLnTx/>
                <a:uFillTx/>
                <a:latin typeface="Verdana"/>
                <a:ea typeface="+mn-ea"/>
                <a:cs typeface="+mn-cs"/>
              </a:rPr>
              <a:t>mandatory features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of all previous extensions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architecture includes a </a:t>
            </a:r>
            <a:r>
              <a:rPr kumimoji="0" lang="en-US" sz="1600" b="0" i="0" u="none" strike="noStrike" kern="1200" cap="none" spc="0" normalizeH="0" baseline="0" noProof="0" dirty="0">
                <a:ln>
                  <a:noFill/>
                </a:ln>
                <a:solidFill>
                  <a:srgbClr val="FF0000"/>
                </a:solidFill>
                <a:effectLst/>
                <a:uLnTx/>
                <a:uFillTx/>
                <a:latin typeface="Verdana"/>
                <a:ea typeface="+mn-ea"/>
                <a:cs typeface="+mn-cs"/>
              </a:rPr>
              <a:t>set of feature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report the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features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supported by the processor.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each new feature added by a .x extension, even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an </a:t>
            </a:r>
            <a:r>
              <a:rPr kumimoji="0" lang="en-US" sz="1600" b="0" i="0" u="none" strike="noStrike" kern="1200" cap="none" spc="0" normalizeH="0" baseline="0" noProof="0" dirty="0">
                <a:ln>
                  <a:noFill/>
                </a:ln>
                <a:solidFill>
                  <a:srgbClr val="000000"/>
                </a:solidFill>
                <a:effectLst/>
                <a:uLnTx/>
                <a:uFillTx/>
                <a:latin typeface="Verdana"/>
                <a:ea typeface="+mn-ea"/>
                <a:cs typeface="+mn-cs"/>
              </a:rPr>
              <a:t>optional features,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field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these feature registers reports whether it is supported or not.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 field that reports whether a processor is Armv8.x-A.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Instead, </a:t>
            </a:r>
            <a:r>
              <a:rPr kumimoji="0" lang="en-US" sz="1600" b="0" i="0" u="none" strike="noStrike" kern="1200" cap="none" spc="0" normalizeH="0" baseline="0" noProof="0" dirty="0">
                <a:ln>
                  <a:noFill/>
                </a:ln>
                <a:solidFill>
                  <a:srgbClr val="0070C0"/>
                </a:solidFill>
                <a:effectLst/>
                <a:uLnTx/>
                <a:uFillTx/>
                <a:latin typeface="Verdana"/>
                <a:ea typeface="+mn-ea"/>
                <a:cs typeface="+mn-cs"/>
              </a:rPr>
              <a:t>software reads the feature fields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the mandatory 8.x-A features,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they all present, the processor is considered to be compliant with Armv8.x-A.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there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 known CPU</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is considered to be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Armv8.1 compliant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Cortex </a:t>
            </a:r>
            <a:r>
              <a:rPr kumimoji="0" lang="en-US" sz="1600" b="0" i="0" u="none" strike="noStrike" kern="1200" cap="none" spc="0" normalizeH="0" baseline="0" noProof="0" dirty="0">
                <a:ln>
                  <a:noFill/>
                </a:ln>
                <a:solidFill>
                  <a:srgbClr val="FF0000"/>
                </a:solidFill>
                <a:effectLst/>
                <a:uLnTx/>
                <a:uFillTx/>
                <a:latin typeface="Verdana"/>
                <a:ea typeface="+mn-ea"/>
                <a:cs typeface="+mn-cs"/>
              </a:rPr>
              <a:t>A55/A75</a:t>
            </a:r>
            <a:r>
              <a:rPr kumimoji="0" lang="hu-HU" sz="1600" b="0" i="0" u="none" strike="noStrike" kern="1200" cap="none" spc="0" normalizeH="0" baseline="0" noProof="0" dirty="0">
                <a:ln>
                  <a:noFill/>
                </a:ln>
                <a:solidFill>
                  <a:srgbClr val="FF0000"/>
                </a:solidFill>
                <a:effectLst/>
                <a:uLnTx/>
                <a:uFillTx/>
                <a:latin typeface="Verdana"/>
                <a:ea typeface="+mn-ea"/>
                <a:cs typeface="+mn-cs"/>
              </a:rPr>
              <a:t>/76/77</a:t>
            </a:r>
            <a:r>
              <a:rPr kumimoji="0" lang="en-US" sz="1600" b="0" i="0" u="none" strike="noStrike" kern="1200" cap="none" spc="0" normalizeH="0" baseline="0" noProof="0" dirty="0">
                <a:ln>
                  <a:noFill/>
                </a:ln>
                <a:solidFill>
                  <a:srgbClr val="FF0000"/>
                </a:solidFill>
                <a:effectLst/>
                <a:uLnTx/>
                <a:uFillTx/>
                <a:latin typeface="Verdana"/>
                <a:ea typeface="+mn-ea"/>
                <a:cs typeface="+mn-cs"/>
              </a:rPr>
              <a:t>/78/X1 are Armv8.2-A compliant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consequently,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they provide also Armv8.1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Armv8.3 or higher ISA versions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implemented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t>
            </a:r>
            <a:r>
              <a:rPr kumimoji="0" lang="en-US" sz="1600" b="0" i="0" u="none" strike="noStrike" kern="1200" cap="none" spc="0" normalizeH="0" baseline="0" noProof="0" dirty="0">
                <a:ln>
                  <a:noFill/>
                </a:ln>
                <a:solidFill>
                  <a:srgbClr val="FF0000"/>
                </a:solidFill>
                <a:effectLst/>
                <a:uLnTx/>
                <a:uFillTx/>
                <a:latin typeface="Verdana"/>
                <a:ea typeface="+mn-ea"/>
                <a:cs typeface="+mn-cs"/>
              </a:rPr>
              <a:t>Armv9-A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compliant CPUs,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there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no Cortex CPUs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that are compliant with Armv8.3 or higher ISA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versions.</a:t>
            </a:r>
          </a:p>
        </p:txBody>
      </p:sp>
    </p:spTree>
    <p:extLst>
      <p:ext uri="{BB962C8B-B14F-4D97-AF65-F5344CB8AC3E}">
        <p14:creationId xmlns:p14="http://schemas.microsoft.com/office/powerpoint/2010/main" val="6582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 calcmode="lin" valueType="num">
                                      <p:cBhvr additive="base">
                                        <p:cTn id="3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 calcmode="lin" valueType="num">
                                      <p:cBhvr additive="base">
                                        <p:cTn id="4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 calcmode="lin" valueType="num">
                                      <p:cBhvr additive="base">
                                        <p:cTn id="5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9" end="9"/>
                                            </p:txEl>
                                          </p:spTgt>
                                        </p:tgtEl>
                                        <p:attrNameLst>
                                          <p:attrName>style.visibility</p:attrName>
                                        </p:attrNameLst>
                                      </p:cBhvr>
                                      <p:to>
                                        <p:strVal val="visible"/>
                                      </p:to>
                                    </p:set>
                                    <p:anim calcmode="lin" valueType="num">
                                      <p:cBhvr additive="base">
                                        <p:cTn id="5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anim calcmode="lin" valueType="num">
                                      <p:cBhvr additive="base">
                                        <p:cTn id="61"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1" end="11"/>
                                            </p:txEl>
                                          </p:spTgt>
                                        </p:tgtEl>
                                        <p:attrNameLst>
                                          <p:attrName>style.visibility</p:attrName>
                                        </p:attrNameLst>
                                      </p:cBhvr>
                                      <p:to>
                                        <p:strVal val="visible"/>
                                      </p:to>
                                    </p:set>
                                    <p:anim calcmode="lin" valueType="num">
                                      <p:cBhvr additive="base">
                                        <p:cTn id="6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2" end="12"/>
                                            </p:txEl>
                                          </p:spTgt>
                                        </p:tgtEl>
                                        <p:attrNameLst>
                                          <p:attrName>style.visibility</p:attrName>
                                        </p:attrNameLst>
                                      </p:cBhvr>
                                      <p:to>
                                        <p:strVal val="visible"/>
                                      </p:to>
                                    </p:set>
                                    <p:anim calcmode="lin" valueType="num">
                                      <p:cBhvr additive="base">
                                        <p:cTn id="71"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xEl>
                                              <p:pRg st="13" end="13"/>
                                            </p:txEl>
                                          </p:spTgt>
                                        </p:tgtEl>
                                        <p:attrNameLst>
                                          <p:attrName>style.visibility</p:attrName>
                                        </p:attrNameLst>
                                      </p:cBhvr>
                                      <p:to>
                                        <p:strVal val="visible"/>
                                      </p:to>
                                    </p:set>
                                    <p:anim calcmode="lin" valueType="num">
                                      <p:cBhvr additive="base">
                                        <p:cTn id="75"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
                                            <p:txEl>
                                              <p:pRg st="14" end="14"/>
                                            </p:txEl>
                                          </p:spTgt>
                                        </p:tgtEl>
                                        <p:attrNameLst>
                                          <p:attrName>style.visibility</p:attrName>
                                        </p:attrNameLst>
                                      </p:cBhvr>
                                      <p:to>
                                        <p:strVal val="visible"/>
                                      </p:to>
                                    </p:set>
                                    <p:anim calcmode="lin" valueType="num">
                                      <p:cBhvr additive="base">
                                        <p:cTn id="8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8">
                                            <p:txEl>
                                              <p:pRg st="14" end="14"/>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8">
                                            <p:txEl>
                                              <p:pRg st="15" end="15"/>
                                            </p:txEl>
                                          </p:spTgt>
                                        </p:tgtEl>
                                        <p:attrNameLst>
                                          <p:attrName>style.visibility</p:attrName>
                                        </p:attrNameLst>
                                      </p:cBhvr>
                                      <p:to>
                                        <p:strVal val="visible"/>
                                      </p:to>
                                    </p:set>
                                    <p:anim calcmode="lin" valueType="num">
                                      <p:cBhvr additive="base">
                                        <p:cTn id="85"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15" end="15"/>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8">
                                            <p:txEl>
                                              <p:pRg st="16" end="16"/>
                                            </p:txEl>
                                          </p:spTgt>
                                        </p:tgtEl>
                                        <p:attrNameLst>
                                          <p:attrName>style.visibility</p:attrName>
                                        </p:attrNameLst>
                                      </p:cBhvr>
                                      <p:to>
                                        <p:strVal val="visible"/>
                                      </p:to>
                                    </p:set>
                                    <p:anim calcmode="lin" valueType="num">
                                      <p:cBhvr additive="base">
                                        <p:cTn id="89"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 calcmode="lin" valueType="num">
                                      <p:cBhvr additive="base">
                                        <p:cTn id="95" dur="500" fill="hold"/>
                                        <p:tgtEl>
                                          <p:spTgt spid="6"/>
                                        </p:tgtEl>
                                        <p:attrNameLst>
                                          <p:attrName>ppt_x</p:attrName>
                                        </p:attrNameLst>
                                      </p:cBhvr>
                                      <p:tavLst>
                                        <p:tav tm="0">
                                          <p:val>
                                            <p:strVal val="#ppt_x"/>
                                          </p:val>
                                        </p:tav>
                                        <p:tav tm="100000">
                                          <p:val>
                                            <p:strVal val="#ppt_x"/>
                                          </p:val>
                                        </p:tav>
                                      </p:tavLst>
                                    </p:anim>
                                    <p:anim calcmode="lin" valueType="num">
                                      <p:cBhvr additive="base">
                                        <p:cTn id="9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(2)</a:t>
            </a:r>
            <a:endParaRPr lang="en-US" sz="1700" kern="1200" dirty="0">
              <a:solidFill>
                <a:srgbClr val="FFFFFF"/>
              </a:solidFill>
            </a:endParaRPr>
          </a:p>
        </p:txBody>
      </p:sp>
      <p:graphicFrame>
        <p:nvGraphicFramePr>
          <p:cNvPr id="3" name="Table 2"/>
          <p:cNvGraphicFramePr>
            <a:graphicFrameLocks noGrp="1"/>
          </p:cNvGraphicFramePr>
          <p:nvPr>
            <p:extLst/>
          </p:nvPr>
        </p:nvGraphicFramePr>
        <p:xfrm>
          <a:off x="251720" y="1216210"/>
          <a:ext cx="8640760" cy="4802752"/>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125265">
                  <a:extLst>
                    <a:ext uri="{9D8B030D-6E8A-4147-A177-3AD203B41FA5}">
                      <a16:colId xmlns:a16="http://schemas.microsoft.com/office/drawing/2014/main" val="20001"/>
                    </a:ext>
                  </a:extLst>
                </a:gridCol>
                <a:gridCol w="4365485">
                  <a:extLst>
                    <a:ext uri="{9D8B030D-6E8A-4147-A177-3AD203B41FA5}">
                      <a16:colId xmlns:a16="http://schemas.microsoft.com/office/drawing/2014/main" val="20002"/>
                    </a:ext>
                  </a:extLst>
                </a:gridCol>
                <a:gridCol w="1845205">
                  <a:extLst>
                    <a:ext uri="{9D8B030D-6E8A-4147-A177-3AD203B41FA5}">
                      <a16:colId xmlns:a16="http://schemas.microsoft.com/office/drawing/2014/main" val="20003"/>
                    </a:ext>
                  </a:extLst>
                </a:gridCol>
              </a:tblGrid>
              <a:tr h="711233">
                <a:tc>
                  <a:txBody>
                    <a:bodyPr/>
                    <a:lstStyle/>
                    <a:p>
                      <a:pPr algn="ctr"/>
                      <a:r>
                        <a:rPr lang="en-US" sz="1400"/>
                        <a:t>Revision</a:t>
                      </a:r>
                    </a:p>
                  </a:txBody>
                  <a:tcPr anchor="ctr">
                    <a:solidFill>
                      <a:srgbClr val="0070C0"/>
                    </a:solidFill>
                  </a:tcPr>
                </a:tc>
                <a:tc>
                  <a:txBody>
                    <a:bodyPr/>
                    <a:lstStyle/>
                    <a:p>
                      <a:pPr algn="ctr"/>
                      <a:r>
                        <a:rPr lang="en-US" sz="1400"/>
                        <a:t>Released</a:t>
                      </a:r>
                    </a:p>
                  </a:txBody>
                  <a:tcPr anchor="ctr">
                    <a:solidFill>
                      <a:srgbClr val="0070C0"/>
                    </a:solidFill>
                  </a:tcPr>
                </a:tc>
                <a:tc>
                  <a:txBody>
                    <a:bodyPr/>
                    <a:lstStyle/>
                    <a:p>
                      <a:pPr algn="ctr"/>
                      <a:r>
                        <a:rPr lang="en-US" sz="1400"/>
                        <a:t>Main</a:t>
                      </a:r>
                      <a:r>
                        <a:rPr lang="en-US" sz="1400" baseline="0"/>
                        <a:t> enhancements</a:t>
                      </a:r>
                      <a:endParaRPr lang="en-US" sz="1400"/>
                    </a:p>
                  </a:txBody>
                  <a:tcPr anchor="ctr">
                    <a:solidFill>
                      <a:srgbClr val="0070C0"/>
                    </a:solidFill>
                  </a:tcPr>
                </a:tc>
                <a:tc>
                  <a:txBody>
                    <a:bodyPr/>
                    <a:lstStyle/>
                    <a:p>
                      <a:pPr algn="ctr"/>
                      <a:r>
                        <a:rPr lang="en-US" sz="1400"/>
                        <a:t>Cortex-A</a:t>
                      </a:r>
                      <a:r>
                        <a:rPr lang="hu-HU" sz="1400"/>
                        <a:t>/</a:t>
                      </a:r>
                    </a:p>
                    <a:p>
                      <a:pPr algn="ctr"/>
                      <a:r>
                        <a:rPr lang="hu-HU" sz="1400" baseline="0"/>
                        <a:t>Neoverse</a:t>
                      </a:r>
                      <a:r>
                        <a:rPr lang="en-US" sz="1400" baseline="0"/>
                        <a:t> </a:t>
                      </a:r>
                    </a:p>
                    <a:p>
                      <a:pPr algn="ctr"/>
                      <a:r>
                        <a:rPr lang="en-US" sz="1400" baseline="0"/>
                        <a:t>CPU</a:t>
                      </a:r>
                      <a:r>
                        <a:rPr lang="en-US" sz="1400"/>
                        <a:t>s</a:t>
                      </a:r>
                    </a:p>
                  </a:txBody>
                  <a:tcPr anchor="ctr">
                    <a:solidFill>
                      <a:srgbClr val="0070C0"/>
                    </a:solidFill>
                  </a:tcPr>
                </a:tc>
                <a:extLst>
                  <a:ext uri="{0D108BD9-81ED-4DB2-BD59-A6C34878D82A}">
                    <a16:rowId xmlns:a16="http://schemas.microsoft.com/office/drawing/2014/main" val="10000"/>
                  </a:ext>
                </a:extLst>
              </a:tr>
              <a:tr h="846896">
                <a:tc>
                  <a:txBody>
                    <a:bodyPr/>
                    <a:lstStyle/>
                    <a:p>
                      <a:pPr algn="ctr"/>
                      <a:r>
                        <a:rPr lang="en-US" sz="1400" dirty="0"/>
                        <a:t>Armv8-A</a:t>
                      </a:r>
                    </a:p>
                  </a:txBody>
                  <a:tcPr anchor="ctr">
                    <a:solidFill>
                      <a:srgbClr val="DDF2FF"/>
                    </a:solidFill>
                  </a:tcPr>
                </a:tc>
                <a:tc>
                  <a:txBody>
                    <a:bodyPr/>
                    <a:lstStyle/>
                    <a:p>
                      <a:pPr algn="ctr"/>
                      <a:r>
                        <a:rPr lang="en-US" sz="1400"/>
                        <a:t>10/2011</a:t>
                      </a:r>
                    </a:p>
                  </a:txBody>
                  <a:tcPr anchor="ctr">
                    <a:solidFill>
                      <a:srgbClr val="DDF2FF"/>
                    </a:solidFill>
                  </a:tcPr>
                </a:tc>
                <a:tc>
                  <a:txBody>
                    <a:bodyPr/>
                    <a:lstStyle/>
                    <a:p>
                      <a:pPr algn="ctr"/>
                      <a:endParaRPr lang="en-US" sz="1400"/>
                    </a:p>
                  </a:txBody>
                  <a:tcPr anchor="ctr">
                    <a:solidFill>
                      <a:srgbClr val="DDF2FF"/>
                    </a:solidFill>
                  </a:tcPr>
                </a:tc>
                <a:tc>
                  <a:txBody>
                    <a:bodyPr/>
                    <a:lstStyle/>
                    <a:p>
                      <a:pPr algn="ctr"/>
                      <a:r>
                        <a:rPr lang="en-US" sz="1400"/>
                        <a:t>A32/A35/</a:t>
                      </a:r>
                    </a:p>
                    <a:p>
                      <a:pPr algn="ctr"/>
                      <a:r>
                        <a:rPr lang="en-US" sz="1400"/>
                        <a:t>A53/A57/</a:t>
                      </a:r>
                    </a:p>
                    <a:p>
                      <a:pPr algn="ctr"/>
                      <a:r>
                        <a:rPr lang="en-US" sz="1400"/>
                        <a:t>A72/A73</a:t>
                      </a:r>
                    </a:p>
                  </a:txBody>
                  <a:tcPr anchor="ctr">
                    <a:solidFill>
                      <a:srgbClr val="DDF2FF"/>
                    </a:solidFill>
                  </a:tcPr>
                </a:tc>
                <a:extLst>
                  <a:ext uri="{0D108BD9-81ED-4DB2-BD59-A6C34878D82A}">
                    <a16:rowId xmlns:a16="http://schemas.microsoft.com/office/drawing/2014/main" val="10001"/>
                  </a:ext>
                </a:extLst>
              </a:tr>
              <a:tr h="846896">
                <a:tc>
                  <a:txBody>
                    <a:bodyPr/>
                    <a:lstStyle/>
                    <a:p>
                      <a:pPr algn="ctr"/>
                      <a:r>
                        <a:rPr lang="en-US" sz="1400"/>
                        <a:t>Armv8.1-A</a:t>
                      </a:r>
                    </a:p>
                  </a:txBody>
                  <a:tcPr anchor="ctr"/>
                </a:tc>
                <a:tc>
                  <a:txBody>
                    <a:bodyPr/>
                    <a:lstStyle/>
                    <a:p>
                      <a:pPr algn="ctr"/>
                      <a:r>
                        <a:rPr lang="en-US" sz="1400"/>
                        <a:t>12/2014</a:t>
                      </a:r>
                    </a:p>
                  </a:txBody>
                  <a:tcPr anchor="ctr"/>
                </a:tc>
                <a:tc>
                  <a:txBody>
                    <a:bodyPr/>
                    <a:lstStyle/>
                    <a:p>
                      <a:pPr marL="285750" indent="-285750" algn="l">
                        <a:buFont typeface="Arial" panose="020B0604020202020204" pitchFamily="34" charset="0"/>
                        <a:buChar char="•"/>
                      </a:pPr>
                      <a:r>
                        <a:rPr lang="en-US" sz="1400"/>
                        <a:t>Incremental benefits over v8.0-A relating</a:t>
                      </a:r>
                    </a:p>
                    <a:p>
                      <a:pPr marL="0" indent="0" algn="l">
                        <a:buFont typeface="Arial" panose="020B0604020202020204" pitchFamily="34" charset="0"/>
                        <a:buNone/>
                      </a:pPr>
                      <a:r>
                        <a:rPr lang="en-US" sz="1400"/>
                        <a:t>    </a:t>
                      </a:r>
                      <a:r>
                        <a:rPr lang="en-US" sz="1400" baseline="0"/>
                        <a:t> </a:t>
                      </a:r>
                      <a:r>
                        <a:rPr lang="en-US" sz="1400"/>
                        <a:t> to the instruction</a:t>
                      </a:r>
                      <a:r>
                        <a:rPr lang="en-US" sz="1400" baseline="0"/>
                        <a:t> set, exception model</a:t>
                      </a:r>
                    </a:p>
                    <a:p>
                      <a:pPr marL="0" indent="0" algn="l">
                        <a:buFont typeface="Arial" panose="020B0604020202020204" pitchFamily="34" charset="0"/>
                        <a:buNone/>
                      </a:pPr>
                      <a:r>
                        <a:rPr lang="en-US" sz="1400" baseline="0"/>
                        <a:t>      and memory translation</a:t>
                      </a:r>
                      <a:endParaRPr lang="en-US" sz="1400"/>
                    </a:p>
                  </a:txBody>
                  <a:tcPr/>
                </a:tc>
                <a:tc>
                  <a:txBody>
                    <a:bodyPr/>
                    <a:lstStyle/>
                    <a:p>
                      <a:pPr algn="ctr"/>
                      <a:endParaRPr lang="en-US" sz="1400"/>
                    </a:p>
                  </a:txBody>
                  <a:tcPr anchor="ctr"/>
                </a:tc>
                <a:extLst>
                  <a:ext uri="{0D108BD9-81ED-4DB2-BD59-A6C34878D82A}">
                    <a16:rowId xmlns:a16="http://schemas.microsoft.com/office/drawing/2014/main" val="10002"/>
                  </a:ext>
                </a:extLst>
              </a:tr>
              <a:tr h="2311508">
                <a:tc>
                  <a:txBody>
                    <a:bodyPr/>
                    <a:lstStyle/>
                    <a:p>
                      <a:pPr algn="ctr"/>
                      <a:r>
                        <a:rPr lang="en-US" sz="1400"/>
                        <a:t>Armv8.2-A</a:t>
                      </a:r>
                    </a:p>
                  </a:txBody>
                  <a:tcPr anchor="ctr"/>
                </a:tc>
                <a:tc>
                  <a:txBody>
                    <a:bodyPr/>
                    <a:lstStyle/>
                    <a:p>
                      <a:pPr algn="ctr"/>
                      <a:r>
                        <a:rPr lang="en-US" sz="1400"/>
                        <a:t>04/2017</a:t>
                      </a:r>
                    </a:p>
                  </a:txBody>
                  <a:tcPr anchor="ctr"/>
                </a:tc>
                <a:tc>
                  <a:txBody>
                    <a:bodyPr/>
                    <a:lstStyle/>
                    <a:p>
                      <a:pPr marL="285750" indent="-285750" algn="l">
                        <a:buFont typeface="Arial" panose="020B0604020202020204" pitchFamily="34" charset="0"/>
                        <a:buChar char="•"/>
                      </a:pPr>
                      <a:r>
                        <a:rPr lang="en-US" sz="1400"/>
                        <a:t>Optional increase of the </a:t>
                      </a:r>
                      <a:r>
                        <a:rPr lang="en-US" sz="1400">
                          <a:solidFill>
                            <a:srgbClr val="FF0000"/>
                          </a:solidFill>
                        </a:rPr>
                        <a:t>address space</a:t>
                      </a:r>
                    </a:p>
                    <a:p>
                      <a:pPr marL="0" indent="0" algn="l">
                        <a:spcAft>
                          <a:spcPts val="200"/>
                        </a:spcAft>
                        <a:buFont typeface="Arial" panose="020B0604020202020204" pitchFamily="34" charset="0"/>
                        <a:buNone/>
                      </a:pPr>
                      <a:r>
                        <a:rPr lang="en-US" sz="1400" baseline="0">
                          <a:solidFill>
                            <a:srgbClr val="FF0000"/>
                          </a:solidFill>
                        </a:rPr>
                        <a:t>       from 48 to 52 bits</a:t>
                      </a:r>
                    </a:p>
                    <a:p>
                      <a:pPr marL="285750" indent="-285750" algn="l">
                        <a:spcAft>
                          <a:spcPts val="200"/>
                        </a:spcAft>
                        <a:buFont typeface="Arial" panose="020B0604020202020204" pitchFamily="34" charset="0"/>
                        <a:buChar char="•"/>
                      </a:pPr>
                      <a:r>
                        <a:rPr lang="en-US" sz="1400" baseline="0"/>
                        <a:t>RAS extensions</a:t>
                      </a:r>
                    </a:p>
                    <a:p>
                      <a:pPr marL="285750" indent="-285750" algn="l">
                        <a:spcAft>
                          <a:spcPts val="0"/>
                        </a:spcAft>
                        <a:buFont typeface="Arial" panose="020B0604020202020204" pitchFamily="34" charset="0"/>
                        <a:buChar char="•"/>
                      </a:pPr>
                      <a:r>
                        <a:rPr lang="en-US" sz="1400" baseline="0"/>
                        <a:t>Statistical profiling to be able to analyze</a:t>
                      </a:r>
                    </a:p>
                    <a:p>
                      <a:pPr marL="0" indent="0" algn="l">
                        <a:spcAft>
                          <a:spcPts val="200"/>
                        </a:spcAft>
                        <a:buFont typeface="Arial" panose="020B0604020202020204" pitchFamily="34" charset="0"/>
                        <a:buNone/>
                      </a:pPr>
                      <a:r>
                        <a:rPr lang="en-US" sz="1400" baseline="0"/>
                        <a:t>       large working sets</a:t>
                      </a:r>
                    </a:p>
                    <a:p>
                      <a:pPr marL="285750" indent="-285750" algn="l">
                        <a:spcAft>
                          <a:spcPts val="200"/>
                        </a:spcAft>
                        <a:buFont typeface="Arial" panose="020B0604020202020204" pitchFamily="34" charset="0"/>
                        <a:buChar char="•"/>
                      </a:pPr>
                      <a:r>
                        <a:rPr lang="en-US" sz="1400" baseline="0">
                          <a:solidFill>
                            <a:srgbClr val="FF0000"/>
                          </a:solidFill>
                        </a:rPr>
                        <a:t>SVE (Scalable Vector Extension) (optional)</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0000"/>
                          </a:solidFill>
                          <a:effectLst/>
                          <a:uLnTx/>
                          <a:uFillTx/>
                          <a:latin typeface="+mn-lt"/>
                          <a:ea typeface="+mn-ea"/>
                          <a:cs typeface="+mn-cs"/>
                        </a:rPr>
                        <a:t>Half-precision FP (FP16) (optional)</a:t>
                      </a:r>
                      <a:endParaRPr lang="hu-HU" sz="1400" baseline="0">
                        <a:solidFill>
                          <a:srgbClr val="FF0000"/>
                        </a:solidFill>
                      </a:endParaRPr>
                    </a:p>
                    <a:p>
                      <a:pPr marL="285750" indent="-285750" algn="l">
                        <a:spcAft>
                          <a:spcPts val="200"/>
                        </a:spcAft>
                        <a:buFont typeface="Arial" panose="020B0604020202020204" pitchFamily="34" charset="0"/>
                        <a:buChar char="•"/>
                      </a:pPr>
                      <a:r>
                        <a:rPr lang="en-GB" sz="1400" baseline="0">
                          <a:solidFill>
                            <a:srgbClr val="FF0000"/>
                          </a:solidFill>
                        </a:rPr>
                        <a:t>BFfloat16 </a:t>
                      </a:r>
                      <a:r>
                        <a:rPr lang="hu-HU" sz="1400" baseline="0">
                          <a:solidFill>
                            <a:srgbClr val="FF0000"/>
                          </a:solidFill>
                        </a:rPr>
                        <a:t>(optional)</a:t>
                      </a:r>
                    </a:p>
                    <a:p>
                      <a:pPr marL="285750" indent="-285750" algn="l">
                        <a:buFont typeface="Arial" panose="020B0604020202020204" pitchFamily="34" charset="0"/>
                        <a:buChar char="•"/>
                      </a:pPr>
                      <a:r>
                        <a:rPr lang="hu-HU" sz="1400" baseline="0">
                          <a:solidFill>
                            <a:srgbClr val="FF0000"/>
                          </a:solidFill>
                        </a:rPr>
                        <a:t>Dot product of two 32-bit vectors </a:t>
                      </a:r>
                    </a:p>
                    <a:p>
                      <a:pPr marL="0" indent="0" algn="l">
                        <a:buFont typeface="Arial" panose="020B0604020202020204" pitchFamily="34" charset="0"/>
                        <a:buNone/>
                      </a:pPr>
                      <a:r>
                        <a:rPr lang="hu-HU" sz="1400" baseline="0">
                          <a:solidFill>
                            <a:srgbClr val="FF0000"/>
                          </a:solidFill>
                        </a:rPr>
                        <a:t>      with 4x FX8 data (optional) </a:t>
                      </a:r>
                      <a:endParaRPr lang="en-US" sz="1400">
                        <a:solidFill>
                          <a:srgbClr val="FF0000"/>
                        </a:solidFill>
                      </a:endParaRPr>
                    </a:p>
                  </a:txBody>
                  <a:tcPr/>
                </a:tc>
                <a:tc>
                  <a:txBody>
                    <a:bodyPr/>
                    <a:lstStyle/>
                    <a:p>
                      <a:pPr algn="ctr"/>
                      <a:r>
                        <a:rPr lang="en-US" sz="1400" dirty="0"/>
                        <a:t>A55/A75</a:t>
                      </a:r>
                      <a:r>
                        <a:rPr lang="hu-HU" sz="1400" dirty="0"/>
                        <a:t>/76/77</a:t>
                      </a:r>
                      <a:r>
                        <a:rPr lang="en-US" sz="1400" dirty="0"/>
                        <a:t>/</a:t>
                      </a:r>
                    </a:p>
                    <a:p>
                      <a:pPr algn="ctr"/>
                      <a:r>
                        <a:rPr lang="en-US" sz="1400" dirty="0"/>
                        <a:t>78/X1</a:t>
                      </a:r>
                    </a:p>
                    <a:p>
                      <a:pPr algn="ctr"/>
                      <a:r>
                        <a:rPr lang="en-US" sz="1400" dirty="0"/>
                        <a:t>(provide also </a:t>
                      </a:r>
                    </a:p>
                    <a:p>
                      <a:pPr algn="ctr"/>
                      <a:r>
                        <a:rPr lang="en-US" sz="1400" dirty="0"/>
                        <a:t>Armv8.1 support)</a:t>
                      </a:r>
                    </a:p>
                    <a:p>
                      <a:pPr algn="ctr"/>
                      <a:endParaRPr lang="en-US" sz="1400" dirty="0"/>
                    </a:p>
                    <a:p>
                      <a:pPr algn="ctr"/>
                      <a:r>
                        <a:rPr lang="en-US" sz="1400" dirty="0" err="1"/>
                        <a:t>Neoverse</a:t>
                      </a:r>
                      <a:r>
                        <a:rPr lang="en-US" sz="1400" dirty="0"/>
                        <a:t> N</a:t>
                      </a:r>
                      <a:r>
                        <a:rPr lang="hu-HU" sz="1400" dirty="0"/>
                        <a:t>1</a:t>
                      </a:r>
                      <a:r>
                        <a:rPr lang="en-US" sz="1400" dirty="0"/>
                        <a:t>, </a:t>
                      </a:r>
                      <a:r>
                        <a:rPr lang="hu-HU" sz="1400" dirty="0"/>
                        <a:t>E1</a:t>
                      </a:r>
                      <a:endParaRPr lang="en-US" sz="1400" dirty="0"/>
                    </a:p>
                  </a:txBody>
                  <a:tcPr anchor="ctr"/>
                </a:tc>
                <a:extLst>
                  <a:ext uri="{0D108BD9-81ED-4DB2-BD59-A6C34878D82A}">
                    <a16:rowId xmlns:a16="http://schemas.microsoft.com/office/drawing/2014/main" val="10003"/>
                  </a:ext>
                </a:extLst>
              </a:tr>
            </a:tbl>
          </a:graphicData>
        </a:graphic>
      </p:graphicFrame>
      <p:sp>
        <p:nvSpPr>
          <p:cNvPr id="5" name="Rounded Rectangle 4"/>
          <p:cNvSpPr/>
          <p:nvPr/>
        </p:nvSpPr>
        <p:spPr>
          <a:xfrm>
            <a:off x="250825" y="3646480"/>
            <a:ext cx="8641655" cy="2372482"/>
          </a:xfrm>
          <a:prstGeom prst="roundRect">
            <a:avLst/>
          </a:prstGeom>
          <a:ln w="28575">
            <a:solidFill>
              <a:srgbClr val="0070C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71438" y="446051"/>
            <a:ext cx="5770169" cy="369332"/>
          </a:xfrm>
          <a:prstGeom prst="rect">
            <a:avLst/>
          </a:prstGeom>
          <a:noFill/>
        </p:spPr>
        <p:txBody>
          <a:bodyPr wrap="none" rtlCol="0">
            <a:spAutoFit/>
          </a:bodyPr>
          <a:lstStyle/>
          <a:p>
            <a:pPr lvl="0">
              <a:defRPr/>
            </a:pPr>
            <a:r>
              <a:rPr lang="en-US" dirty="0" smtClean="0">
                <a:solidFill>
                  <a:srgbClr val="2D2D8A"/>
                </a:solidFill>
              </a:rPr>
              <a:t>Overview of the Armv8-A ISA extensions-1 </a:t>
            </a:r>
            <a:r>
              <a:rPr lang="en-US" dirty="0">
                <a:solidFill>
                  <a:srgbClr val="000000"/>
                </a:solidFill>
              </a:rPr>
              <a:t>[97]</a:t>
            </a:r>
          </a:p>
        </p:txBody>
      </p:sp>
    </p:spTree>
    <p:extLst>
      <p:ext uri="{BB962C8B-B14F-4D97-AF65-F5344CB8AC3E}">
        <p14:creationId xmlns:p14="http://schemas.microsoft.com/office/powerpoint/2010/main" val="12230596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(3)</a:t>
            </a:r>
            <a:endParaRPr lang="en-US" sz="1700" kern="1200" dirty="0">
              <a:solidFill>
                <a:srgbClr val="FFFFFF"/>
              </a:solidFill>
            </a:endParaRPr>
          </a:p>
        </p:txBody>
      </p:sp>
      <p:graphicFrame>
        <p:nvGraphicFramePr>
          <p:cNvPr id="4" name="Table 3"/>
          <p:cNvGraphicFramePr>
            <a:graphicFrameLocks noGrp="1"/>
          </p:cNvGraphicFramePr>
          <p:nvPr>
            <p:extLst/>
          </p:nvPr>
        </p:nvGraphicFramePr>
        <p:xfrm>
          <a:off x="251720" y="1128903"/>
          <a:ext cx="8640760" cy="5709920"/>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215135">
                  <a:extLst>
                    <a:ext uri="{9D8B030D-6E8A-4147-A177-3AD203B41FA5}">
                      <a16:colId xmlns:a16="http://schemas.microsoft.com/office/drawing/2014/main" val="20001"/>
                    </a:ext>
                  </a:extLst>
                </a:gridCol>
                <a:gridCol w="4815875">
                  <a:extLst>
                    <a:ext uri="{9D8B030D-6E8A-4147-A177-3AD203B41FA5}">
                      <a16:colId xmlns:a16="http://schemas.microsoft.com/office/drawing/2014/main" val="20002"/>
                    </a:ext>
                  </a:extLst>
                </a:gridCol>
                <a:gridCol w="1304945">
                  <a:extLst>
                    <a:ext uri="{9D8B030D-6E8A-4147-A177-3AD203B41FA5}">
                      <a16:colId xmlns:a16="http://schemas.microsoft.com/office/drawing/2014/main" val="20003"/>
                    </a:ext>
                  </a:extLst>
                </a:gridCol>
              </a:tblGrid>
              <a:tr h="705197">
                <a:tc>
                  <a:txBody>
                    <a:bodyPr/>
                    <a:lstStyle/>
                    <a:p>
                      <a:pPr algn="ctr"/>
                      <a:r>
                        <a:rPr lang="en-US" sz="1400"/>
                        <a:t>Revision</a:t>
                      </a:r>
                    </a:p>
                  </a:txBody>
                  <a:tcPr anchor="ctr">
                    <a:solidFill>
                      <a:srgbClr val="0070C0"/>
                    </a:solidFill>
                  </a:tcPr>
                </a:tc>
                <a:tc>
                  <a:txBody>
                    <a:bodyPr/>
                    <a:lstStyle/>
                    <a:p>
                      <a:pPr algn="ctr"/>
                      <a:r>
                        <a:rPr lang="en-US" sz="1400"/>
                        <a:t>Released</a:t>
                      </a:r>
                    </a:p>
                  </a:txBody>
                  <a:tcPr anchor="ctr">
                    <a:solidFill>
                      <a:srgbClr val="0070C0"/>
                    </a:solidFill>
                  </a:tcPr>
                </a:tc>
                <a:tc>
                  <a:txBody>
                    <a:bodyPr/>
                    <a:lstStyle/>
                    <a:p>
                      <a:pPr algn="ctr"/>
                      <a:r>
                        <a:rPr lang="en-US" sz="1400"/>
                        <a:t>Main</a:t>
                      </a:r>
                      <a:r>
                        <a:rPr lang="en-US" sz="1400" baseline="0"/>
                        <a:t> enhancements</a:t>
                      </a:r>
                      <a:endParaRPr lang="en-US" sz="1400"/>
                    </a:p>
                  </a:txBody>
                  <a:tcPr anchor="ctr">
                    <a:solidFill>
                      <a:srgbClr val="0070C0"/>
                    </a:solidFill>
                  </a:tcPr>
                </a:tc>
                <a:tc>
                  <a:txBody>
                    <a:bodyPr/>
                    <a:lstStyle/>
                    <a:p>
                      <a:pPr algn="ctr"/>
                      <a:r>
                        <a:rPr lang="en-US" sz="1400"/>
                        <a:t>Cortex-A</a:t>
                      </a:r>
                      <a:r>
                        <a:rPr lang="hu-HU" sz="1400"/>
                        <a:t>/</a:t>
                      </a:r>
                    </a:p>
                    <a:p>
                      <a:pPr algn="ctr"/>
                      <a:r>
                        <a:rPr lang="hu-HU" sz="1400" baseline="0"/>
                        <a:t>Neoverse</a:t>
                      </a:r>
                      <a:r>
                        <a:rPr lang="en-US" sz="1400" baseline="0"/>
                        <a:t> </a:t>
                      </a:r>
                    </a:p>
                    <a:p>
                      <a:pPr algn="ctr"/>
                      <a:r>
                        <a:rPr lang="en-US" sz="1400" baseline="0"/>
                        <a:t>CPU</a:t>
                      </a:r>
                      <a:r>
                        <a:rPr lang="en-US" sz="1400"/>
                        <a:t>s</a:t>
                      </a:r>
                    </a:p>
                  </a:txBody>
                  <a:tcPr anchor="ctr">
                    <a:solidFill>
                      <a:srgbClr val="0070C0"/>
                    </a:solidFill>
                  </a:tcPr>
                </a:tc>
                <a:extLst>
                  <a:ext uri="{0D108BD9-81ED-4DB2-BD59-A6C34878D82A}">
                    <a16:rowId xmlns:a16="http://schemas.microsoft.com/office/drawing/2014/main" val="10000"/>
                  </a:ext>
                </a:extLst>
              </a:tr>
              <a:tr h="729683">
                <a:tc>
                  <a:txBody>
                    <a:bodyPr/>
                    <a:lstStyle/>
                    <a:p>
                      <a:pPr algn="ctr"/>
                      <a:r>
                        <a:rPr lang="en-US" sz="1400"/>
                        <a:t>Armv8.3-A</a:t>
                      </a:r>
                    </a:p>
                  </a:txBody>
                  <a:tcPr anchor="ctr">
                    <a:solidFill>
                      <a:srgbClr val="DDF2FF"/>
                    </a:solidFill>
                  </a:tcPr>
                </a:tc>
                <a:tc>
                  <a:txBody>
                    <a:bodyPr/>
                    <a:lstStyle/>
                    <a:p>
                      <a:pPr algn="ctr"/>
                      <a:r>
                        <a:rPr lang="en-US" sz="1400"/>
                        <a:t>12/2017</a:t>
                      </a:r>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en-US" sz="1400">
                          <a:solidFill>
                            <a:schemeClr val="tx1"/>
                          </a:solidFill>
                        </a:rPr>
                        <a:t>Pointer authentication</a:t>
                      </a:r>
                    </a:p>
                    <a:p>
                      <a:pPr marL="285750" indent="-285750" algn="l">
                        <a:buFont typeface="Arial" panose="020B0604020202020204" pitchFamily="34" charset="0"/>
                        <a:buChar char="•"/>
                      </a:pPr>
                      <a:r>
                        <a:rPr lang="en-US" sz="1400"/>
                        <a:t>Improvements to the exception model for </a:t>
                      </a:r>
                    </a:p>
                    <a:p>
                      <a:pPr marL="0" indent="0" algn="l">
                        <a:buFont typeface="Arial" panose="020B0604020202020204" pitchFamily="34" charset="0"/>
                        <a:buNone/>
                      </a:pPr>
                      <a:r>
                        <a:rPr lang="en-US" sz="1400"/>
                        <a:t>       nested virtualization</a:t>
                      </a:r>
                    </a:p>
                  </a:txBody>
                  <a:tcPr anchor="ctr">
                    <a:solidFill>
                      <a:srgbClr val="DDF2FF"/>
                    </a:solidFill>
                  </a:tcPr>
                </a:tc>
                <a:tc>
                  <a:txBody>
                    <a:bodyPr/>
                    <a:lstStyle/>
                    <a:p>
                      <a:pPr algn="ctr"/>
                      <a:r>
                        <a:rPr lang="en-US" sz="1400"/>
                        <a:t>TBA</a:t>
                      </a:r>
                    </a:p>
                  </a:txBody>
                  <a:tcPr anchor="ctr">
                    <a:solidFill>
                      <a:srgbClr val="DDF2FF"/>
                    </a:solidFill>
                  </a:tcPr>
                </a:tc>
                <a:extLst>
                  <a:ext uri="{0D108BD9-81ED-4DB2-BD59-A6C34878D82A}">
                    <a16:rowId xmlns:a16="http://schemas.microsoft.com/office/drawing/2014/main" val="10001"/>
                  </a:ext>
                </a:extLst>
              </a:tr>
              <a:tr h="1395702">
                <a:tc>
                  <a:txBody>
                    <a:bodyPr/>
                    <a:lstStyle/>
                    <a:p>
                      <a:pPr algn="ctr"/>
                      <a:r>
                        <a:rPr lang="en-US" sz="1400"/>
                        <a:t>Armv8.4-A</a:t>
                      </a:r>
                    </a:p>
                  </a:txBody>
                  <a:tcPr anchor="ctr"/>
                </a:tc>
                <a:tc>
                  <a:txBody>
                    <a:bodyPr/>
                    <a:lstStyle/>
                    <a:p>
                      <a:pPr algn="ctr"/>
                      <a:r>
                        <a:rPr lang="en-US" sz="1400"/>
                        <a:t>10/2018</a:t>
                      </a:r>
                    </a:p>
                  </a:txBody>
                  <a:tcPr anchor="ctr"/>
                </a:tc>
                <a:tc>
                  <a:txBody>
                    <a:bodyPr/>
                    <a:lstStyle/>
                    <a:p>
                      <a:pPr marL="285750" indent="-285750" algn="l">
                        <a:spcAft>
                          <a:spcPts val="200"/>
                        </a:spcAft>
                        <a:buFont typeface="Arial" panose="020B0604020202020204" pitchFamily="34" charset="0"/>
                        <a:buChar char="•"/>
                      </a:pPr>
                      <a:r>
                        <a:rPr lang="hu-HU" sz="1400" dirty="0" err="1">
                          <a:solidFill>
                            <a:schemeClr val="tx1"/>
                          </a:solidFill>
                        </a:rPr>
                        <a:t>Activity</a:t>
                      </a:r>
                      <a:r>
                        <a:rPr lang="hu-HU" sz="1400" dirty="0">
                          <a:solidFill>
                            <a:schemeClr val="tx1"/>
                          </a:solidFill>
                        </a:rPr>
                        <a:t> </a:t>
                      </a:r>
                      <a:r>
                        <a:rPr lang="hu-HU" sz="1400" dirty="0" err="1">
                          <a:solidFill>
                            <a:schemeClr val="tx1"/>
                          </a:solidFill>
                        </a:rPr>
                        <a:t>Monitors</a:t>
                      </a:r>
                      <a:r>
                        <a:rPr lang="hu-HU" sz="1400" dirty="0">
                          <a:solidFill>
                            <a:schemeClr val="tx1"/>
                          </a:solidFill>
                        </a:rPr>
                        <a:t> </a:t>
                      </a:r>
                      <a:r>
                        <a:rPr lang="hu-HU" sz="1400" dirty="0" err="1">
                          <a:solidFill>
                            <a:schemeClr val="tx1"/>
                          </a:solidFill>
                        </a:rPr>
                        <a:t>Extension</a:t>
                      </a:r>
                      <a:r>
                        <a:rPr lang="hu-HU" sz="1400" dirty="0">
                          <a:solidFill>
                            <a:schemeClr val="tx1"/>
                          </a:solidFill>
                        </a:rPr>
                        <a:t> (AMU) (</a:t>
                      </a:r>
                      <a:r>
                        <a:rPr lang="hu-HU" sz="1400" dirty="0" err="1">
                          <a:solidFill>
                            <a:schemeClr val="tx1"/>
                          </a:solidFill>
                        </a:rPr>
                        <a:t>optional</a:t>
                      </a:r>
                      <a:r>
                        <a:rPr lang="hu-HU" sz="1400" dirty="0">
                          <a:solidFill>
                            <a:schemeClr val="tx1"/>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400" b="0" i="0" u="none" strike="noStrike" kern="1200" cap="none" spc="0" normalizeH="0" baseline="0" noProof="0" dirty="0" err="1">
                          <a:ln>
                            <a:noFill/>
                          </a:ln>
                          <a:solidFill>
                            <a:srgbClr val="FF0000"/>
                          </a:solidFill>
                          <a:effectLst/>
                          <a:uLnTx/>
                          <a:uFillTx/>
                          <a:latin typeface="+mn-lt"/>
                          <a:ea typeface="+mn-ea"/>
                          <a:cs typeface="+mn-cs"/>
                        </a:rPr>
                        <a:t>Dot</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hu-HU" sz="1400" b="0" i="0" u="none" strike="noStrike" kern="1200" cap="none" spc="0" normalizeH="0" baseline="0" noProof="0" dirty="0" err="1">
                          <a:ln>
                            <a:noFill/>
                          </a:ln>
                          <a:solidFill>
                            <a:srgbClr val="FF0000"/>
                          </a:solidFill>
                          <a:effectLst/>
                          <a:uLnTx/>
                          <a:uFillTx/>
                          <a:latin typeface="+mn-lt"/>
                          <a:ea typeface="+mn-ea"/>
                          <a:cs typeface="+mn-cs"/>
                        </a:rPr>
                        <a:t>product</a:t>
                      </a:r>
                      <a:r>
                        <a:rPr kumimoji="0" lang="hu-HU" sz="1400" b="0" i="0" u="none" strike="noStrike" kern="1200" cap="none" spc="0" normalizeH="0" baseline="0" noProof="0" dirty="0">
                          <a:ln>
                            <a:noFill/>
                          </a:ln>
                          <a:solidFill>
                            <a:srgbClr val="FF0000"/>
                          </a:solidFill>
                          <a:effectLst/>
                          <a:uLnTx/>
                          <a:uFillTx/>
                          <a:latin typeface="+mn-lt"/>
                          <a:ea typeface="+mn-ea"/>
                          <a:cs typeface="+mn-cs"/>
                        </a:rPr>
                        <a:t> of </a:t>
                      </a:r>
                      <a:r>
                        <a:rPr kumimoji="0" lang="hu-HU" sz="1400" b="0" i="0" u="none" strike="noStrike" kern="1200" cap="none" spc="0" normalizeH="0" baseline="0" noProof="0" dirty="0" err="1">
                          <a:ln>
                            <a:noFill/>
                          </a:ln>
                          <a:solidFill>
                            <a:srgbClr val="FF0000"/>
                          </a:solidFill>
                          <a:effectLst/>
                          <a:uLnTx/>
                          <a:uFillTx/>
                          <a:latin typeface="+mn-lt"/>
                          <a:ea typeface="+mn-ea"/>
                          <a:cs typeface="+mn-cs"/>
                        </a:rPr>
                        <a:t>two</a:t>
                      </a:r>
                      <a:r>
                        <a:rPr kumimoji="0" lang="hu-HU" sz="1400" b="0" i="0" u="none" strike="noStrike" kern="1200" cap="none" spc="0" normalizeH="0" baseline="0" noProof="0" dirty="0">
                          <a:ln>
                            <a:noFill/>
                          </a:ln>
                          <a:solidFill>
                            <a:srgbClr val="FF0000"/>
                          </a:solidFill>
                          <a:effectLst/>
                          <a:uLnTx/>
                          <a:uFillTx/>
                          <a:latin typeface="+mn-lt"/>
                          <a:ea typeface="+mn-ea"/>
                          <a:cs typeface="+mn-cs"/>
                        </a:rPr>
                        <a:t> 32-bit </a:t>
                      </a:r>
                      <a:r>
                        <a:rPr kumimoji="0" lang="hu-HU" sz="1400" b="0" i="0" u="none" strike="noStrike" kern="1200" cap="none" spc="0" normalizeH="0" baseline="0" noProof="0" dirty="0" err="1">
                          <a:ln>
                            <a:noFill/>
                          </a:ln>
                          <a:solidFill>
                            <a:srgbClr val="FF0000"/>
                          </a:solidFill>
                          <a:effectLst/>
                          <a:uLnTx/>
                          <a:uFillTx/>
                          <a:latin typeface="+mn-lt"/>
                          <a:ea typeface="+mn-ea"/>
                          <a:cs typeface="+mn-cs"/>
                        </a:rPr>
                        <a:t>vectors</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hu-HU" sz="1400" b="0" i="0" u="none" strike="noStrike" kern="1200" cap="none" spc="0" normalizeH="0" baseline="0" noProof="0" dirty="0" err="1">
                          <a:ln>
                            <a:noFill/>
                          </a:ln>
                          <a:solidFill>
                            <a:srgbClr val="FF0000"/>
                          </a:solidFill>
                          <a:effectLst/>
                          <a:uLnTx/>
                          <a:uFillTx/>
                          <a:latin typeface="+mn-lt"/>
                          <a:ea typeface="+mn-ea"/>
                          <a:cs typeface="+mn-cs"/>
                        </a:rPr>
                        <a:t>with</a:t>
                      </a:r>
                      <a:r>
                        <a:rPr kumimoji="0" lang="hu-HU" sz="1400" b="0" i="0" u="none" strike="noStrike" kern="1200" cap="none" spc="0" normalizeH="0" baseline="0" noProof="0" dirty="0">
                          <a:ln>
                            <a:noFill/>
                          </a:ln>
                          <a:solidFill>
                            <a:srgbClr val="FF0000"/>
                          </a:solidFill>
                          <a:effectLst/>
                          <a:uLnTx/>
                          <a:uFillTx/>
                          <a:latin typeface="+mn-lt"/>
                          <a:ea typeface="+mn-ea"/>
                          <a:cs typeface="+mn-cs"/>
                        </a:rPr>
                        <a:t> 4x FX8 </a:t>
                      </a:r>
                      <a:r>
                        <a:rPr kumimoji="0" lang="hu-HU" sz="1400" b="0" i="0" u="none" strike="noStrike" kern="1200" cap="none" spc="0" normalizeH="0" baseline="0" noProof="0" dirty="0" err="1">
                          <a:ln>
                            <a:noFill/>
                          </a:ln>
                          <a:solidFill>
                            <a:srgbClr val="FF0000"/>
                          </a:solidFill>
                          <a:effectLst/>
                          <a:uLnTx/>
                          <a:uFillTx/>
                          <a:latin typeface="+mn-lt"/>
                          <a:ea typeface="+mn-ea"/>
                          <a:cs typeface="+mn-cs"/>
                        </a:rPr>
                        <a:t>data</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en-US" sz="1400" b="0" i="0" u="none" strike="noStrike" kern="1200" cap="none" spc="0" normalizeH="0" baseline="0" noProof="0" dirty="0">
                          <a:ln>
                            <a:noFill/>
                          </a:ln>
                          <a:solidFill>
                            <a:srgbClr val="FF0000"/>
                          </a:solidFill>
                          <a:effectLst/>
                          <a:uLnTx/>
                          <a:uFillTx/>
                          <a:latin typeface="+mn-lt"/>
                          <a:ea typeface="+mn-ea"/>
                          <a:cs typeface="+mn-cs"/>
                        </a:rPr>
                        <a:t>(mandatory)</a:t>
                      </a:r>
                      <a:r>
                        <a:rPr lang="hu-HU" sz="1400" dirty="0">
                          <a:solidFill>
                            <a:srgbClr val="FF0000"/>
                          </a:solidFill>
                        </a:rPr>
                        <a:t>   </a:t>
                      </a:r>
                      <a:endParaRPr lang="en-US" sz="1400" dirty="0">
                        <a:solidFill>
                          <a:srgbClr val="FF0000"/>
                        </a:solidFill>
                      </a:endParaRPr>
                    </a:p>
                    <a:p>
                      <a:pPr marL="285750" indent="-285750" algn="l">
                        <a:spcAft>
                          <a:spcPts val="200"/>
                        </a:spcAft>
                        <a:buFont typeface="Arial" panose="020B0604020202020204" pitchFamily="34" charset="0"/>
                        <a:buChar char="•"/>
                      </a:pPr>
                      <a:r>
                        <a:rPr lang="en-US" sz="1400" dirty="0" err="1"/>
                        <a:t>Cripto</a:t>
                      </a:r>
                      <a:r>
                        <a:rPr lang="en-US" sz="1400" dirty="0"/>
                        <a:t> extensions</a:t>
                      </a:r>
                    </a:p>
                    <a:p>
                      <a:pPr marL="285750" indent="-285750" algn="l">
                        <a:spcAft>
                          <a:spcPts val="200"/>
                        </a:spcAft>
                        <a:buFont typeface="Arial" panose="020B0604020202020204" pitchFamily="34" charset="0"/>
                        <a:buChar char="•"/>
                      </a:pPr>
                      <a:r>
                        <a:rPr lang="en-US" sz="1400" dirty="0"/>
                        <a:t>Memory partitioning and monitoring capabilities</a:t>
                      </a:r>
                    </a:p>
                    <a:p>
                      <a:pPr marL="285750" indent="-285750" algn="l">
                        <a:buFont typeface="Arial" panose="020B0604020202020204" pitchFamily="34" charset="0"/>
                        <a:buChar char="•"/>
                      </a:pPr>
                      <a:r>
                        <a:rPr lang="en-US" sz="1400" dirty="0"/>
                        <a:t>New Secure EL2 state</a:t>
                      </a:r>
                    </a:p>
                  </a:txBody>
                  <a:tcPr/>
                </a:tc>
                <a:tc>
                  <a:txBody>
                    <a:bodyPr/>
                    <a:lstStyle/>
                    <a:p>
                      <a:pPr algn="ctr"/>
                      <a:r>
                        <a:rPr lang="hu-HU" sz="1400"/>
                        <a:t>Neoverse V1</a:t>
                      </a:r>
                      <a:endParaRPr lang="en-US" sz="1400"/>
                    </a:p>
                  </a:txBody>
                  <a:tcPr anchor="ctr"/>
                </a:tc>
                <a:extLst>
                  <a:ext uri="{0D108BD9-81ED-4DB2-BD59-A6C34878D82A}">
                    <a16:rowId xmlns:a16="http://schemas.microsoft.com/office/drawing/2014/main" val="10002"/>
                  </a:ext>
                </a:extLst>
              </a:tr>
              <a:tr h="984337">
                <a:tc>
                  <a:txBody>
                    <a:bodyPr/>
                    <a:lstStyle/>
                    <a:p>
                      <a:pPr algn="ctr"/>
                      <a:r>
                        <a:rPr lang="en-US" sz="1400"/>
                        <a:t>Armv8.5-A</a:t>
                      </a:r>
                    </a:p>
                  </a:txBody>
                  <a:tcPr anchor="ctr">
                    <a:solidFill>
                      <a:srgbClr val="DDF2FF"/>
                    </a:solidFill>
                  </a:tcPr>
                </a:tc>
                <a:tc>
                  <a:txBody>
                    <a:bodyPr/>
                    <a:lstStyle/>
                    <a:p>
                      <a:pPr algn="ctr"/>
                      <a:r>
                        <a:rPr lang="hu-HU" sz="1400"/>
                        <a:t>07/2019</a:t>
                      </a:r>
                      <a:endParaRPr lang="en-US" sz="1400"/>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hu-HU" sz="1400" dirty="0" err="1">
                          <a:solidFill>
                            <a:srgbClr val="FF0000"/>
                          </a:solidFill>
                        </a:rPr>
                        <a:t>Spectre</a:t>
                      </a:r>
                      <a:r>
                        <a:rPr lang="hu-HU" sz="1400" dirty="0">
                          <a:solidFill>
                            <a:srgbClr val="FF0000"/>
                          </a:solidFill>
                        </a:rPr>
                        <a:t> and </a:t>
                      </a:r>
                      <a:r>
                        <a:rPr lang="hu-HU" sz="1400" dirty="0" err="1">
                          <a:solidFill>
                            <a:srgbClr val="FF0000"/>
                          </a:solidFill>
                        </a:rPr>
                        <a:t>Meltdown</a:t>
                      </a:r>
                      <a:r>
                        <a:rPr lang="hu-HU" sz="1400" dirty="0">
                          <a:solidFill>
                            <a:srgbClr val="FF0000"/>
                          </a:solidFill>
                        </a:rPr>
                        <a:t> Vu</a:t>
                      </a:r>
                      <a:r>
                        <a:rPr lang="en-US" sz="1400" dirty="0" err="1">
                          <a:solidFill>
                            <a:srgbClr val="FF0000"/>
                          </a:solidFill>
                        </a:rPr>
                        <a:t>lnerability</a:t>
                      </a:r>
                      <a:r>
                        <a:rPr lang="en-US" sz="1400" dirty="0">
                          <a:solidFill>
                            <a:srgbClr val="FF0000"/>
                          </a:solidFill>
                        </a:rPr>
                        <a:t> Detection</a:t>
                      </a:r>
                    </a:p>
                    <a:p>
                      <a:pPr marL="285750" indent="-285750" algn="l">
                        <a:spcAft>
                          <a:spcPts val="200"/>
                        </a:spcAft>
                        <a:buFont typeface="Arial" panose="020B0604020202020204" pitchFamily="34" charset="0"/>
                        <a:buChar char="•"/>
                      </a:pPr>
                      <a:r>
                        <a:rPr lang="en-US" sz="1400" dirty="0">
                          <a:solidFill>
                            <a:srgbClr val="FF0000"/>
                          </a:solidFill>
                        </a:rPr>
                        <a:t>Memory Tagging</a:t>
                      </a:r>
                      <a:r>
                        <a:rPr lang="hu-HU" sz="1400" dirty="0">
                          <a:solidFill>
                            <a:srgbClr val="FF0000"/>
                          </a:solidFill>
                        </a:rPr>
                        <a:t> </a:t>
                      </a:r>
                      <a:r>
                        <a:rPr lang="hu-HU" sz="1400" dirty="0" err="1">
                          <a:solidFill>
                            <a:srgbClr val="FF0000"/>
                          </a:solidFill>
                        </a:rPr>
                        <a:t>Extension</a:t>
                      </a:r>
                      <a:r>
                        <a:rPr lang="hu-HU" sz="1400" dirty="0">
                          <a:solidFill>
                            <a:srgbClr val="FF0000"/>
                          </a:solidFill>
                        </a:rPr>
                        <a:t> (</a:t>
                      </a:r>
                      <a:r>
                        <a:rPr lang="hu-HU" sz="1400" dirty="0" err="1">
                          <a:solidFill>
                            <a:srgbClr val="FF0000"/>
                          </a:solidFill>
                        </a:rPr>
                        <a:t>optional</a:t>
                      </a:r>
                      <a:r>
                        <a:rPr lang="hu-HU" sz="1400" dirty="0">
                          <a:solidFill>
                            <a:srgbClr val="FF0000"/>
                          </a:solidFill>
                        </a:rPr>
                        <a:t>)</a:t>
                      </a:r>
                    </a:p>
                    <a:p>
                      <a:pPr marL="285750" indent="-285750" algn="l">
                        <a:spcAft>
                          <a:spcPts val="200"/>
                        </a:spcAft>
                        <a:buFont typeface="Arial" panose="020B0604020202020204" pitchFamily="34" charset="0"/>
                        <a:buChar char="•"/>
                      </a:pPr>
                      <a:r>
                        <a:rPr lang="hu-HU" sz="1400" dirty="0"/>
                        <a:t>Random </a:t>
                      </a:r>
                      <a:r>
                        <a:rPr lang="hu-HU" sz="1400" dirty="0" err="1"/>
                        <a:t>Number</a:t>
                      </a:r>
                      <a:r>
                        <a:rPr lang="hu-HU" sz="1400" dirty="0"/>
                        <a:t> </a:t>
                      </a:r>
                      <a:r>
                        <a:rPr lang="hu-HU" sz="1400" dirty="0" err="1"/>
                        <a:t>Generator</a:t>
                      </a:r>
                      <a:endParaRPr lang="en-US" sz="1400" dirty="0"/>
                    </a:p>
                    <a:p>
                      <a:pPr marL="285750" indent="-285750" algn="l">
                        <a:spcAft>
                          <a:spcPts val="200"/>
                        </a:spcAft>
                        <a:buFont typeface="Arial" panose="020B0604020202020204" pitchFamily="34" charset="0"/>
                        <a:buChar char="•"/>
                      </a:pPr>
                      <a:r>
                        <a:rPr lang="en-US" sz="1400" dirty="0"/>
                        <a:t>Branch Target I</a:t>
                      </a:r>
                      <a:r>
                        <a:rPr lang="hu-HU" sz="1400" dirty="0" err="1"/>
                        <a:t>dentification</a:t>
                      </a:r>
                      <a:r>
                        <a:rPr lang="en-US" sz="1400" dirty="0"/>
                        <a:t> </a:t>
                      </a:r>
                    </a:p>
                  </a:txBody>
                  <a:tcPr>
                    <a:solidFill>
                      <a:srgbClr val="DDF2FF"/>
                    </a:solidFill>
                  </a:tcPr>
                </a:tc>
                <a:tc>
                  <a:txBody>
                    <a:bodyPr/>
                    <a:lstStyle/>
                    <a:p>
                      <a:pPr algn="ctr"/>
                      <a:r>
                        <a:rPr lang="en-US" sz="1400"/>
                        <a:t>TBD</a:t>
                      </a:r>
                    </a:p>
                  </a:txBody>
                  <a:tcPr anchor="ctr">
                    <a:solidFill>
                      <a:srgbClr val="DDF2FF"/>
                    </a:solidFill>
                  </a:tcPr>
                </a:tc>
                <a:extLst>
                  <a:ext uri="{0D108BD9-81ED-4DB2-BD59-A6C34878D82A}">
                    <a16:rowId xmlns:a16="http://schemas.microsoft.com/office/drawing/2014/main" val="4292579932"/>
                  </a:ext>
                </a:extLst>
              </a:tr>
              <a:tr h="729683">
                <a:tc>
                  <a:txBody>
                    <a:bodyPr/>
                    <a:lstStyle/>
                    <a:p>
                      <a:pPr algn="ctr"/>
                      <a:r>
                        <a:rPr lang="hu-HU" sz="1400"/>
                        <a:t>Armv8.6-A</a:t>
                      </a:r>
                      <a:endParaRPr lang="en-US" sz="1400"/>
                    </a:p>
                  </a:txBody>
                  <a:tcPr anchor="ctr"/>
                </a:tc>
                <a:tc>
                  <a:txBody>
                    <a:bodyPr/>
                    <a:lstStyle/>
                    <a:p>
                      <a:pPr algn="ctr"/>
                      <a:r>
                        <a:rPr lang="hu-HU" sz="1400"/>
                        <a:t>07/2020</a:t>
                      </a:r>
                      <a:endParaRPr lang="en-US" sz="1400"/>
                    </a:p>
                  </a:txBody>
                  <a:tcPr anchor="ctr"/>
                </a:tc>
                <a:tc>
                  <a:txBody>
                    <a:bodyPr/>
                    <a:lstStyle/>
                    <a:p>
                      <a:pPr marL="285750" indent="-285750" algn="l">
                        <a:spcAft>
                          <a:spcPts val="200"/>
                        </a:spcAft>
                        <a:buFont typeface="Arial" panose="020B0604020202020204" pitchFamily="34" charset="0"/>
                        <a:buChar char="•"/>
                      </a:pPr>
                      <a:r>
                        <a:rPr lang="hu-HU" sz="1400" dirty="0">
                          <a:solidFill>
                            <a:schemeClr val="tx1"/>
                          </a:solidFill>
                        </a:rPr>
                        <a:t>AMU </a:t>
                      </a:r>
                      <a:r>
                        <a:rPr lang="hu-HU" sz="1400" dirty="0" err="1">
                          <a:solidFill>
                            <a:schemeClr val="tx1"/>
                          </a:solidFill>
                        </a:rPr>
                        <a:t>Extension</a:t>
                      </a:r>
                      <a:r>
                        <a:rPr lang="hu-HU" sz="1400" dirty="0">
                          <a:solidFill>
                            <a:schemeClr val="tx1"/>
                          </a:solidFill>
                        </a:rPr>
                        <a:t> v1.1 (</a:t>
                      </a:r>
                      <a:r>
                        <a:rPr lang="hu-HU" sz="1400" dirty="0" err="1">
                          <a:solidFill>
                            <a:schemeClr val="tx1"/>
                          </a:solidFill>
                        </a:rPr>
                        <a:t>optional</a:t>
                      </a:r>
                      <a:r>
                        <a:rPr lang="hu-HU" sz="1400" dirty="0">
                          <a:solidFill>
                            <a:schemeClr val="tx1"/>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mn-lt"/>
                          <a:ea typeface="+mn-ea"/>
                          <a:cs typeface="+mn-cs"/>
                        </a:rPr>
                        <a:t>Half-precision FP (FP16) (mandatory)</a:t>
                      </a:r>
                      <a:endParaRPr kumimoji="0" lang="en-GB" sz="1400" b="0" i="0" u="none" strike="noStrike" kern="1200" cap="none" spc="0" normalizeH="0" baseline="0" noProof="0" dirty="0">
                        <a:ln>
                          <a:noFill/>
                        </a:ln>
                        <a:solidFill>
                          <a:srgbClr val="FF0000"/>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0000"/>
                          </a:solidFill>
                          <a:effectLst/>
                          <a:uLnTx/>
                          <a:uFillTx/>
                          <a:latin typeface="+mn-lt"/>
                          <a:ea typeface="+mn-ea"/>
                          <a:cs typeface="+mn-cs"/>
                        </a:rPr>
                        <a:t>BFloat16 (mandatory)</a:t>
                      </a:r>
                      <a:endParaRPr kumimoji="0" lang="hu-HU" sz="1400" b="0" i="0" u="none" strike="noStrike" kern="1200" cap="none" spc="0" normalizeH="0" baseline="0" noProof="0" dirty="0">
                        <a:ln>
                          <a:noFill/>
                        </a:ln>
                        <a:solidFill>
                          <a:srgbClr val="FF0000"/>
                        </a:solidFill>
                        <a:effectLst/>
                        <a:uLnTx/>
                        <a:uFillTx/>
                        <a:latin typeface="+mn-lt"/>
                        <a:ea typeface="+mn-ea"/>
                        <a:cs typeface="+mn-cs"/>
                      </a:endParaRPr>
                    </a:p>
                  </a:txBody>
                  <a:tcPr/>
                </a:tc>
                <a:tc>
                  <a:txBody>
                    <a:bodyPr/>
                    <a:lstStyle/>
                    <a:p>
                      <a:pPr algn="ctr"/>
                      <a:r>
                        <a:rPr lang="hu-HU" sz="1400"/>
                        <a:t>TBD</a:t>
                      </a:r>
                      <a:endParaRPr lang="en-US" sz="1400"/>
                    </a:p>
                  </a:txBody>
                  <a:tcPr anchor="ctr"/>
                </a:tc>
                <a:extLst>
                  <a:ext uri="{0D108BD9-81ED-4DB2-BD59-A6C34878D82A}">
                    <a16:rowId xmlns:a16="http://schemas.microsoft.com/office/drawing/2014/main" val="1516729901"/>
                  </a:ext>
                </a:extLst>
              </a:tr>
              <a:tr h="959851">
                <a:tc>
                  <a:txBody>
                    <a:bodyPr/>
                    <a:lstStyle/>
                    <a:p>
                      <a:pPr algn="ctr"/>
                      <a:r>
                        <a:rPr lang="hu-HU" sz="1400"/>
                        <a:t>Armv8.7-A</a:t>
                      </a:r>
                      <a:endParaRPr lang="en-US" sz="1400"/>
                    </a:p>
                  </a:txBody>
                  <a:tcPr anchor="ctr">
                    <a:solidFill>
                      <a:srgbClr val="DDF2FF"/>
                    </a:solidFill>
                  </a:tcPr>
                </a:tc>
                <a:tc>
                  <a:txBody>
                    <a:bodyPr/>
                    <a:lstStyle/>
                    <a:p>
                      <a:pPr algn="ctr"/>
                      <a:r>
                        <a:rPr lang="hu-HU" sz="1400"/>
                        <a:t>01/2021</a:t>
                      </a:r>
                      <a:endParaRPr lang="en-US" sz="1400"/>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hu-HU" sz="1400" err="1"/>
                        <a:t>Alternate</a:t>
                      </a:r>
                      <a:r>
                        <a:rPr lang="hu-HU" sz="1400"/>
                        <a:t> </a:t>
                      </a:r>
                      <a:r>
                        <a:rPr lang="hu-HU" sz="1400" err="1"/>
                        <a:t>Floating</a:t>
                      </a:r>
                      <a:r>
                        <a:rPr lang="hu-HU" sz="1400"/>
                        <a:t> </a:t>
                      </a:r>
                      <a:r>
                        <a:rPr lang="hu-HU" sz="1400" err="1"/>
                        <a:t>Point</a:t>
                      </a:r>
                      <a:r>
                        <a:rPr lang="hu-HU" sz="1400"/>
                        <a:t> </a:t>
                      </a:r>
                      <a:r>
                        <a:rPr lang="hu-HU" sz="1400" err="1"/>
                        <a:t>Behaviour</a:t>
                      </a:r>
                      <a:endParaRPr lang="hu-HU" sz="1400"/>
                    </a:p>
                    <a:p>
                      <a:pPr marL="285750" indent="-285750" algn="l">
                        <a:spcAft>
                          <a:spcPts val="200"/>
                        </a:spcAft>
                        <a:buFont typeface="Arial" panose="020B0604020202020204" pitchFamily="34" charset="0"/>
                        <a:buChar char="•"/>
                      </a:pPr>
                      <a:r>
                        <a:rPr lang="hu-HU" sz="1400" err="1"/>
                        <a:t>Support</a:t>
                      </a:r>
                      <a:r>
                        <a:rPr lang="hu-HU" sz="1400"/>
                        <a:t> </a:t>
                      </a:r>
                      <a:r>
                        <a:rPr lang="hu-HU" sz="1400" err="1"/>
                        <a:t>for</a:t>
                      </a:r>
                      <a:r>
                        <a:rPr lang="hu-HU" sz="1400"/>
                        <a:t> 64-byte </a:t>
                      </a:r>
                      <a:r>
                        <a:rPr lang="hu-HU" sz="1400" err="1"/>
                        <a:t>Load</a:t>
                      </a:r>
                      <a:r>
                        <a:rPr lang="hu-HU" sz="1400"/>
                        <a:t>/</a:t>
                      </a:r>
                      <a:r>
                        <a:rPr lang="hu-HU" sz="1400" err="1"/>
                        <a:t>Stores</a:t>
                      </a:r>
                      <a:endParaRPr lang="hu-HU" sz="1400"/>
                    </a:p>
                    <a:p>
                      <a:pPr marL="285750" indent="-285750" algn="l">
                        <a:buFont typeface="Arial" panose="020B0604020202020204" pitchFamily="34" charset="0"/>
                        <a:buChar char="•"/>
                      </a:pPr>
                      <a:r>
                        <a:rPr lang="hu-HU" sz="1400"/>
                        <a:t>52-bit</a:t>
                      </a:r>
                      <a:r>
                        <a:rPr lang="hu-HU" sz="1400" baseline="0"/>
                        <a:t> </a:t>
                      </a:r>
                      <a:r>
                        <a:rPr lang="hu-HU" sz="1400" baseline="0" err="1"/>
                        <a:t>Address</a:t>
                      </a:r>
                      <a:r>
                        <a:rPr lang="hu-HU" sz="1400" baseline="0"/>
                        <a:t> </a:t>
                      </a:r>
                      <a:r>
                        <a:rPr lang="hu-HU" sz="1400" baseline="0" err="1"/>
                        <a:t>Space</a:t>
                      </a:r>
                      <a:r>
                        <a:rPr lang="hu-HU" sz="1400" baseline="0"/>
                        <a:t> </a:t>
                      </a:r>
                      <a:r>
                        <a:rPr lang="hu-HU" sz="1400" baseline="0" err="1"/>
                        <a:t>for</a:t>
                      </a:r>
                      <a:r>
                        <a:rPr lang="hu-HU" sz="1400" baseline="0"/>
                        <a:t> 4KB/16 KB </a:t>
                      </a:r>
                      <a:r>
                        <a:rPr lang="hu-HU" sz="1400" baseline="0" err="1"/>
                        <a:t>Translation</a:t>
                      </a:r>
                      <a:r>
                        <a:rPr lang="hu-HU" sz="1400" baseline="0"/>
                        <a:t> </a:t>
                      </a:r>
                    </a:p>
                    <a:p>
                      <a:pPr marL="0" indent="0" algn="l">
                        <a:buFont typeface="Arial" panose="020B0604020202020204" pitchFamily="34" charset="0"/>
                        <a:buNone/>
                      </a:pPr>
                      <a:r>
                        <a:rPr lang="hu-HU" sz="1400" baseline="0"/>
                        <a:t>       </a:t>
                      </a:r>
                      <a:r>
                        <a:rPr lang="hu-HU" sz="1400" baseline="0" err="1"/>
                        <a:t>Granules</a:t>
                      </a:r>
                      <a:r>
                        <a:rPr lang="hu-HU" sz="1400"/>
                        <a:t> (</a:t>
                      </a:r>
                      <a:r>
                        <a:rPr lang="hu-HU" sz="1400" err="1"/>
                        <a:t>Smallest</a:t>
                      </a:r>
                      <a:r>
                        <a:rPr lang="hu-HU" sz="1400"/>
                        <a:t> </a:t>
                      </a:r>
                      <a:r>
                        <a:rPr lang="hu-HU" sz="1400" err="1"/>
                        <a:t>memory</a:t>
                      </a:r>
                      <a:r>
                        <a:rPr lang="hu-HU" sz="1400"/>
                        <a:t> </a:t>
                      </a:r>
                      <a:r>
                        <a:rPr lang="hu-HU" sz="1400" err="1"/>
                        <a:t>blocks</a:t>
                      </a:r>
                      <a:r>
                        <a:rPr lang="hu-HU" sz="1400"/>
                        <a:t>)</a:t>
                      </a:r>
                      <a:endParaRPr lang="en-US" sz="1400"/>
                    </a:p>
                  </a:txBody>
                  <a:tcPr>
                    <a:solidFill>
                      <a:srgbClr val="DDF2FF"/>
                    </a:solidFill>
                  </a:tcPr>
                </a:tc>
                <a:tc>
                  <a:txBody>
                    <a:bodyPr/>
                    <a:lstStyle/>
                    <a:p>
                      <a:pPr algn="ctr"/>
                      <a:r>
                        <a:rPr lang="hu-HU" sz="1400" dirty="0"/>
                        <a:t>TBD</a:t>
                      </a:r>
                      <a:endParaRPr lang="en-US" sz="1400" dirty="0"/>
                    </a:p>
                  </a:txBody>
                  <a:tcPr anchor="ctr">
                    <a:solidFill>
                      <a:srgbClr val="DDF2FF"/>
                    </a:solidFill>
                  </a:tcPr>
                </a:tc>
                <a:extLst>
                  <a:ext uri="{0D108BD9-81ED-4DB2-BD59-A6C34878D82A}">
                    <a16:rowId xmlns:a16="http://schemas.microsoft.com/office/drawing/2014/main" val="4288920"/>
                  </a:ext>
                </a:extLst>
              </a:tr>
            </a:tbl>
          </a:graphicData>
        </a:graphic>
      </p:graphicFrame>
      <p:sp>
        <p:nvSpPr>
          <p:cNvPr id="5" name="TextBox 4"/>
          <p:cNvSpPr txBox="1"/>
          <p:nvPr/>
        </p:nvSpPr>
        <p:spPr>
          <a:xfrm>
            <a:off x="71438" y="446051"/>
            <a:ext cx="5851923" cy="369332"/>
          </a:xfrm>
          <a:prstGeom prst="rect">
            <a:avLst/>
          </a:prstGeom>
          <a:noFill/>
        </p:spPr>
        <p:txBody>
          <a:bodyPr wrap="none" rtlCol="0">
            <a:spAutoFit/>
          </a:bodyPr>
          <a:lstStyle/>
          <a:p>
            <a:pPr lvl="0">
              <a:defRPr/>
            </a:pPr>
            <a:r>
              <a:rPr lang="en-US" dirty="0" smtClean="0">
                <a:solidFill>
                  <a:srgbClr val="2D2D8A"/>
                </a:solidFill>
              </a:rPr>
              <a:t>Overview of the Armv8-A ISA extensions -2 </a:t>
            </a:r>
            <a:r>
              <a:rPr lang="en-US" dirty="0">
                <a:solidFill>
                  <a:srgbClr val="000000"/>
                </a:solidFill>
              </a:rPr>
              <a:t>[97]</a:t>
            </a:r>
          </a:p>
        </p:txBody>
      </p:sp>
    </p:spTree>
    <p:extLst>
      <p:ext uri="{BB962C8B-B14F-4D97-AF65-F5344CB8AC3E}">
        <p14:creationId xmlns:p14="http://schemas.microsoft.com/office/powerpoint/2010/main" val="24591177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2.4 </a:t>
            </a:r>
            <a:r>
              <a:rPr lang="en-US" sz="1700" dirty="0"/>
              <a:t>Further extensions of the Armv8-A ISA</a:t>
            </a:r>
            <a:r>
              <a:rPr lang="hu-HU" sz="1700" dirty="0"/>
              <a:t> </a:t>
            </a:r>
            <a:r>
              <a:rPr lang="en-US" sz="1700" dirty="0"/>
              <a:t>for enhancing compute capabilities </a:t>
            </a:r>
            <a:r>
              <a:rPr lang="en-US" sz="1700" dirty="0" smtClean="0"/>
              <a:t>(4)</a:t>
            </a:r>
            <a:endParaRPr lang="en-US" sz="1700" dirty="0"/>
          </a:p>
        </p:txBody>
      </p:sp>
      <p:sp>
        <p:nvSpPr>
          <p:cNvPr id="3" name="TextBox 2"/>
          <p:cNvSpPr txBox="1"/>
          <p:nvPr/>
        </p:nvSpPr>
        <p:spPr>
          <a:xfrm>
            <a:off x="176538" y="828039"/>
            <a:ext cx="907256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658458" y="878176"/>
            <a:ext cx="6319807" cy="119263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buClrTx/>
              <a:buSzTx/>
              <a:buFontTx/>
              <a:buAutoNum type="alphaLcParenR"/>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Half-precision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FP and </a:t>
            </a:r>
            <a:r>
              <a:rPr kumimoji="0" lang="hu-HU" sz="1600" b="0" i="0" u="none" strike="noStrike" kern="1200" cap="none" spc="0" normalizeH="0" baseline="0" noProof="0" dirty="0">
                <a:ln>
                  <a:noFill/>
                </a:ln>
                <a:solidFill>
                  <a:srgbClr val="0070C0"/>
                </a:solidFill>
                <a:effectLst/>
                <a:uLnTx/>
                <a:uFillTx/>
                <a:latin typeface="Verdana"/>
                <a:ea typeface="+mn-ea"/>
                <a:cs typeface="+mn-cs"/>
              </a:rPr>
              <a:t>FP16 </a:t>
            </a:r>
            <a:r>
              <a:rPr kumimoji="0" lang="en-GB" sz="1600" b="0" i="0" u="none" strike="noStrike" kern="1200" cap="none" spc="0" normalizeH="0" baseline="0" noProof="0" dirty="0">
                <a:ln>
                  <a:noFill/>
                </a:ln>
                <a:solidFill>
                  <a:srgbClr val="0070C0"/>
                </a:solidFill>
                <a:effectLst/>
                <a:uLnTx/>
                <a:uFillTx/>
                <a:latin typeface="Verdana"/>
                <a:ea typeface="+mn-ea"/>
                <a:cs typeface="+mn-cs"/>
              </a:rPr>
              <a:t>(BFfloat16</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600"/>
              </a:spcAft>
              <a:buClrTx/>
              <a:buSzTx/>
              <a:tabLst/>
              <a:defRPr/>
            </a:pPr>
            <a:r>
              <a:rPr lang="en-GB" sz="1600" dirty="0">
                <a:solidFill>
                  <a:srgbClr val="000000"/>
                </a:solidFill>
                <a:latin typeface="Verdana"/>
              </a:rPr>
              <a:t> </a:t>
            </a:r>
            <a:r>
              <a:rPr lang="en-GB" sz="1600" dirty="0" smtClean="0">
                <a:solidFill>
                  <a:srgbClr val="000000"/>
                </a:solidFill>
                <a:latin typeface="Verdana"/>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000000"/>
                </a:solidFill>
                <a:effectLst/>
                <a:uLnTx/>
                <a:uFillTx/>
                <a:latin typeface="Verdana"/>
                <a:ea typeface="+mn-ea"/>
                <a:cs typeface="+mn-cs"/>
              </a:rPr>
              <a:t>both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optional</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in Armv8.2-A, mandatory in Arnv8.6-A</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Dot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product</a:t>
            </a:r>
            <a:r>
              <a:rPr kumimoji="0" lang="hu-HU" sz="1600" b="0" i="0" u="none" strike="noStrike" kern="1200" cap="none" spc="0" normalizeH="0" baseline="0" noProof="0" dirty="0">
                <a:ln>
                  <a:noFill/>
                </a:ln>
                <a:solidFill>
                  <a:srgbClr val="0070C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two</a:t>
            </a:r>
            <a:r>
              <a:rPr kumimoji="0" lang="hu-HU" sz="1600" b="0" i="0" u="none" strike="noStrike" kern="1200" cap="none" spc="0" normalizeH="0" baseline="0" noProof="0" dirty="0">
                <a:ln>
                  <a:noFill/>
                </a:ln>
                <a:solidFill>
                  <a:srgbClr val="0070C0"/>
                </a:solidFill>
                <a:effectLst/>
                <a:uLnTx/>
                <a:uFillTx/>
                <a:latin typeface="Verdana"/>
                <a:ea typeface="+mn-ea"/>
                <a:cs typeface="+mn-cs"/>
              </a:rPr>
              <a:t> 32-bit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vectors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with</a:t>
            </a:r>
            <a:r>
              <a:rPr kumimoji="0" lang="hu-HU" sz="1600" b="0" i="0" u="none" strike="noStrike" kern="1200" cap="none" spc="0" normalizeH="0" baseline="0" noProof="0" dirty="0">
                <a:ln>
                  <a:noFill/>
                </a:ln>
                <a:solidFill>
                  <a:srgbClr val="0070C0"/>
                </a:solidFill>
                <a:effectLst/>
                <a:uLnTx/>
                <a:uFillTx/>
                <a:latin typeface="Verdana"/>
                <a:ea typeface="+mn-ea"/>
                <a:cs typeface="+mn-cs"/>
              </a:rPr>
              <a:t> 4x FX8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data</a:t>
            </a:r>
            <a:endParaRPr kumimoji="0" lang="en-US" sz="1600" b="0" i="0" u="none" strike="noStrike" kern="1200" cap="none" spc="0" normalizeH="0" baseline="0" noProof="0" dirty="0" smtClean="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optional</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in Armv8.2-a, mandatory in Armv8.4-A</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155520" y="2076059"/>
            <a:ext cx="853432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further optional enhancement of the Armv8.2 revision</a:t>
            </a:r>
            <a:r>
              <a:rPr kumimoji="0" lang="en-US" sz="1600" b="0" i="0" u="none" strike="noStrike" kern="1200" cap="none" spc="0" normalizeH="0" noProof="0" dirty="0" smtClean="0">
                <a:ln>
                  <a:noFill/>
                </a:ln>
                <a:solidFill>
                  <a:srgbClr val="000000"/>
                </a:solidFill>
                <a:effectLst/>
                <a:uLnTx/>
                <a:uFillTx/>
                <a:latin typeface="Verdana"/>
                <a:ea typeface="+mn-ea"/>
                <a:cs typeface="+mn-cs"/>
              </a:rPr>
              <a:t> is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SVE extension</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that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has already </a:t>
            </a:r>
            <a:r>
              <a:rPr lang="en-US" sz="1600" dirty="0" smtClean="0">
                <a:solidFill>
                  <a:srgbClr val="000000"/>
                </a:solidFill>
                <a:latin typeface="Verdana"/>
              </a:rPr>
              <a:t>been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discussed in Section 2.3.</a:t>
            </a:r>
          </a:p>
        </p:txBody>
      </p:sp>
      <p:sp>
        <p:nvSpPr>
          <p:cNvPr id="7" name="TextBox 6"/>
          <p:cNvSpPr txBox="1"/>
          <p:nvPr/>
        </p:nvSpPr>
        <p:spPr>
          <a:xfrm>
            <a:off x="71438" y="479508"/>
            <a:ext cx="9094734" cy="369332"/>
          </a:xfrm>
          <a:prstGeom prst="rect">
            <a:avLst/>
          </a:prstGeom>
          <a:noFill/>
        </p:spPr>
        <p:txBody>
          <a:bodyPr wrap="none" rtlCol="0">
            <a:spAutoFit/>
          </a:bodyPr>
          <a:lstStyle/>
          <a:p>
            <a:r>
              <a:rPr lang="en-US" spc="-110" dirty="0" smtClean="0">
                <a:solidFill>
                  <a:schemeClr val="accent6"/>
                </a:solidFill>
              </a:rPr>
              <a:t>Discussed extensions of Armv8.x-A revisions aiming at enhancing compute capabilities</a:t>
            </a:r>
          </a:p>
        </p:txBody>
      </p:sp>
      <p:sp>
        <p:nvSpPr>
          <p:cNvPr id="4" name="TextBox 3"/>
          <p:cNvSpPr txBox="1"/>
          <p:nvPr/>
        </p:nvSpPr>
        <p:spPr>
          <a:xfrm>
            <a:off x="176538" y="6463862"/>
            <a:ext cx="3036793" cy="338554"/>
          </a:xfrm>
          <a:prstGeom prst="rect">
            <a:avLst/>
          </a:prstGeom>
          <a:noFill/>
        </p:spPr>
        <p:txBody>
          <a:bodyPr wrap="none" rtlCol="0">
            <a:spAutoFit/>
          </a:bodyPr>
          <a:lstStyle/>
          <a:p>
            <a:r>
              <a:rPr lang="en-US" sz="1600" dirty="0" smtClean="0"/>
              <a:t>Dot product: </a:t>
            </a:r>
            <a:r>
              <a:rPr lang="en-US" sz="1600" dirty="0" err="1" smtClean="0"/>
              <a:t>Skalár</a:t>
            </a:r>
            <a:r>
              <a:rPr lang="en-US" sz="1600" dirty="0" smtClean="0"/>
              <a:t> </a:t>
            </a:r>
            <a:r>
              <a:rPr lang="en-US" sz="1600" dirty="0" err="1" smtClean="0"/>
              <a:t>szorzat</a:t>
            </a:r>
            <a:endParaRPr lang="en-US" sz="1600" dirty="0" smtClean="0"/>
          </a:p>
        </p:txBody>
      </p:sp>
    </p:spTree>
    <p:extLst>
      <p:ext uri="{BB962C8B-B14F-4D97-AF65-F5344CB8AC3E}">
        <p14:creationId xmlns:p14="http://schemas.microsoft.com/office/powerpoint/2010/main" val="36833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(5)</a:t>
            </a:r>
            <a:endParaRPr lang="en-GB" sz="1700" kern="1200" dirty="0">
              <a:solidFill>
                <a:srgbClr val="FFFFFF"/>
              </a:solidFill>
            </a:endParaRPr>
          </a:p>
        </p:txBody>
      </p:sp>
      <p:sp>
        <p:nvSpPr>
          <p:cNvPr id="3" name="TextBox 2"/>
          <p:cNvSpPr txBox="1"/>
          <p:nvPr/>
        </p:nvSpPr>
        <p:spPr>
          <a:xfrm>
            <a:off x="71438" y="452165"/>
            <a:ext cx="8113568" cy="369332"/>
          </a:xfrm>
          <a:prstGeom prst="rect">
            <a:avLst/>
          </a:prstGeom>
          <a:noFill/>
        </p:spPr>
        <p:txBody>
          <a:bodyPr wrap="square" rtlCol="0">
            <a:spAutoFit/>
          </a:bodyPr>
          <a:lstStyle/>
          <a:p>
            <a:r>
              <a:rPr lang="en-GB" spc="-40" dirty="0">
                <a:solidFill>
                  <a:schemeClr val="accent6"/>
                </a:solidFill>
                <a:latin typeface="+mj-lt"/>
              </a:rPr>
              <a:t>a</a:t>
            </a:r>
            <a:r>
              <a:rPr lang="en-GB" spc="-40" dirty="0" smtClean="0">
                <a:solidFill>
                  <a:schemeClr val="accent6"/>
                </a:solidFill>
                <a:latin typeface="+mj-lt"/>
              </a:rPr>
              <a:t>) </a:t>
            </a:r>
            <a:r>
              <a:rPr lang="en-GB" spc="-40" dirty="0">
                <a:solidFill>
                  <a:schemeClr val="accent6"/>
                </a:solidFill>
                <a:latin typeface="+mj-lt"/>
              </a:rPr>
              <a:t>Half-precision FP (FP16) and BFfloat16 data formats </a:t>
            </a:r>
            <a:r>
              <a:rPr lang="en-GB" spc="-40" dirty="0" smtClean="0">
                <a:solidFill>
                  <a:schemeClr val="accent6"/>
                </a:solidFill>
                <a:latin typeface="+mj-lt"/>
              </a:rPr>
              <a:t> </a:t>
            </a:r>
            <a:endParaRPr lang="en-GB" spc="-40" dirty="0">
              <a:solidFill>
                <a:schemeClr val="accent6"/>
              </a:solidFill>
              <a:latin typeface="+mj-lt"/>
            </a:endParaRPr>
          </a:p>
        </p:txBody>
      </p:sp>
      <p:sp>
        <p:nvSpPr>
          <p:cNvPr id="5" name="TextBox 4"/>
          <p:cNvSpPr txBox="1"/>
          <p:nvPr/>
        </p:nvSpPr>
        <p:spPr>
          <a:xfrm>
            <a:off x="1482911" y="5279203"/>
            <a:ext cx="662072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FP representation of data used in deep learning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151</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xtBox 7"/>
          <p:cNvSpPr txBox="1"/>
          <p:nvPr/>
        </p:nvSpPr>
        <p:spPr>
          <a:xfrm>
            <a:off x="142875" y="5710911"/>
            <a:ext cx="8432565" cy="90794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smtClean="0">
                <a:solidFill>
                  <a:srgbClr val="000000"/>
                </a:solidFill>
                <a:latin typeface="Verdana"/>
              </a:rPr>
              <a:t>Both extensions became optional in Arnv8.2-A and mandatory in Armv8.6-A.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Due </a:t>
            </a:r>
            <a:r>
              <a:rPr kumimoji="0" lang="en-US" sz="1600" b="0" i="0" u="none" strike="noStrike" kern="1200" cap="none" spc="0" normalizeH="0" baseline="0" noProof="0" dirty="0">
                <a:ln>
                  <a:noFill/>
                </a:ln>
                <a:solidFill>
                  <a:srgbClr val="000000"/>
                </a:solidFill>
                <a:effectLst/>
                <a:uLnTx/>
                <a:uFillTx/>
                <a:latin typeface="Verdana"/>
                <a:ea typeface="+mn-ea"/>
                <a:cs typeface="+mn-cs"/>
              </a:rPr>
              <a:t>to its benefits the </a:t>
            </a:r>
            <a:r>
              <a:rPr lang="en-US" sz="1600" dirty="0">
                <a:solidFill>
                  <a:srgbClr val="FF0000"/>
                </a:solidFill>
                <a:latin typeface="Verdana"/>
              </a:rPr>
              <a:t>B</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lang="en-US" sz="1600" dirty="0">
                <a:solidFill>
                  <a:srgbClr val="FF0000"/>
                </a:solidFill>
                <a:latin typeface="Verdana"/>
              </a:rPr>
              <a:t>b</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data type </a:t>
            </a:r>
            <a:r>
              <a:rPr kumimoji="0" lang="en-US" sz="1600" b="0" i="0" u="none" strike="noStrike" kern="1200" cap="none" spc="0" normalizeH="0" baseline="0" noProof="0" dirty="0">
                <a:ln>
                  <a:noFill/>
                </a:ln>
                <a:solidFill>
                  <a:srgbClr val="0070C0"/>
                </a:solidFill>
                <a:effectLst/>
                <a:uLnTx/>
                <a:uFillTx/>
                <a:latin typeface="Verdana"/>
                <a:ea typeface="+mn-ea"/>
                <a:cs typeface="+mn-cs"/>
              </a:rPr>
              <a:t>became in a short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widespread,</a:t>
            </a:r>
            <a:r>
              <a:rPr kumimoji="0" lang="en-US" sz="1600" b="0" i="0" u="none" strike="noStrike" kern="1200" cap="none" spc="0" normalizeH="0" baseline="0" noProof="0" dirty="0">
                <a:ln>
                  <a:noFill/>
                </a:ln>
                <a:solidFill>
                  <a:srgbClr val="000000"/>
                </a:solidFill>
                <a:effectLst/>
                <a:uLnTx/>
                <a:uFillTx/>
                <a:latin typeface="Verdana"/>
                <a:ea typeface="+mn-ea"/>
                <a:cs typeface="+mn-cs"/>
              </a:rPr>
              <a:t> among others in Intel’s and AMD’s processors. </a:t>
            </a:r>
          </a:p>
        </p:txBody>
      </p:sp>
      <p:sp>
        <p:nvSpPr>
          <p:cNvPr id="9" name="Rounded Rectangle 8"/>
          <p:cNvSpPr/>
          <p:nvPr/>
        </p:nvSpPr>
        <p:spPr>
          <a:xfrm>
            <a:off x="-508" y="833201"/>
            <a:ext cx="9144000" cy="1951969"/>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a:p>
        </p:txBody>
      </p:sp>
      <p:sp>
        <p:nvSpPr>
          <p:cNvPr id="10" name="TextBox 9"/>
          <p:cNvSpPr txBox="1"/>
          <p:nvPr/>
        </p:nvSpPr>
        <p:spPr>
          <a:xfrm>
            <a:off x="224518" y="2148507"/>
            <a:ext cx="9121640"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rPr>
              <a:t>This was the reason why IEEE introduced the half-precision </a:t>
            </a:r>
            <a:r>
              <a:rPr kumimoji="0" lang="en-US" sz="1600" b="0" i="0" u="none" strike="noStrike" kern="1200" cap="none" spc="-30" normalizeH="0" baseline="0" noProof="0" dirty="0">
                <a:ln>
                  <a:noFill/>
                </a:ln>
                <a:solidFill>
                  <a:srgbClr val="FF0000"/>
                </a:solidFill>
                <a:effectLst/>
                <a:uLnTx/>
                <a:uFillTx/>
                <a:latin typeface="Verdana"/>
              </a:rPr>
              <a:t>FP16</a:t>
            </a:r>
            <a:r>
              <a:rPr kumimoji="0" lang="en-US" sz="1600" b="0" i="0" u="none" strike="noStrike" kern="1200" cap="none" spc="-30" normalizeH="0" baseline="0" noProof="0" dirty="0">
                <a:ln>
                  <a:noFill/>
                </a:ln>
                <a:solidFill>
                  <a:srgbClr val="000000"/>
                </a:solidFill>
                <a:effectLst/>
                <a:uLnTx/>
                <a:uFillTx/>
                <a:latin typeface="Verdana"/>
              </a:rPr>
              <a:t> (</a:t>
            </a:r>
            <a:r>
              <a:rPr kumimoji="0" lang="en-US" sz="1600" b="0" i="0" u="none" strike="noStrike" kern="1200" cap="none" spc="-30" normalizeH="0" baseline="0" noProof="0" dirty="0">
                <a:ln>
                  <a:noFill/>
                </a:ln>
                <a:solidFill>
                  <a:srgbClr val="FF0000"/>
                </a:solidFill>
                <a:effectLst/>
                <a:uLnTx/>
                <a:uFillTx/>
                <a:latin typeface="Verdana"/>
              </a:rPr>
              <a:t>float16</a:t>
            </a:r>
            <a:r>
              <a:rPr kumimoji="0" lang="en-US" sz="1600" b="0" i="0" u="none" strike="noStrike" kern="1200" cap="none" spc="-30" normalizeH="0" baseline="0" noProof="0" dirty="0">
                <a:ln>
                  <a:noFill/>
                </a:ln>
                <a:solidFill>
                  <a:srgbClr val="000000"/>
                </a:solidFill>
                <a:effectLst/>
                <a:uLnTx/>
                <a:uFillTx/>
                <a:latin typeface="Verdana"/>
              </a:rPr>
              <a:t>) (in 2008)</a:t>
            </a:r>
          </a:p>
          <a:p>
            <a:pPr marR="0" lvl="0" algn="l" defTabSz="457200" rtl="0" eaLnBrk="1" fontAlgn="auto" latinLnBrk="0" hangingPunct="1">
              <a:lnSpc>
                <a:spcPct val="100000"/>
              </a:lnSpc>
              <a:spcBef>
                <a:spcPts val="0"/>
              </a:spcBef>
              <a:spcAft>
                <a:spcPts val="0"/>
              </a:spcAft>
              <a:buClrTx/>
              <a:buSzTx/>
              <a:tabLst/>
              <a:defRPr/>
            </a:pPr>
            <a:r>
              <a:rPr lang="en-US" sz="1600" spc="-30" dirty="0">
                <a:solidFill>
                  <a:srgbClr val="000000"/>
                </a:solidFill>
                <a:latin typeface="Verdana"/>
              </a:rPr>
              <a:t>      </a:t>
            </a:r>
            <a:r>
              <a:rPr kumimoji="0" lang="en-US" sz="1600" b="0" i="0" u="none" strike="noStrike" kern="1200" cap="none" spc="-30" normalizeH="0" baseline="0" noProof="0" dirty="0">
                <a:ln>
                  <a:noFill/>
                </a:ln>
                <a:solidFill>
                  <a:srgbClr val="000000"/>
                </a:solidFill>
                <a:effectLst/>
                <a:uLnTx/>
                <a:uFillTx/>
                <a:latin typeface="Verdana"/>
              </a:rPr>
              <a:t> and Google the </a:t>
            </a:r>
            <a:r>
              <a:rPr kumimoji="0" lang="en-US" sz="1600" b="0" i="0" u="none" strike="noStrike" kern="1200" cap="none" spc="-30" normalizeH="0" baseline="0" noProof="0" dirty="0" err="1">
                <a:ln>
                  <a:noFill/>
                </a:ln>
                <a:solidFill>
                  <a:srgbClr val="FF0000"/>
                </a:solidFill>
                <a:effectLst/>
                <a:uLnTx/>
                <a:uFillTx/>
                <a:latin typeface="Verdana"/>
              </a:rPr>
              <a:t>Bfloat</a:t>
            </a:r>
            <a:r>
              <a:rPr kumimoji="0" lang="en-US" sz="1600" b="0" i="0" u="none" strike="noStrike" kern="1200" cap="none" spc="-30" normalizeH="0" baseline="0" noProof="0" dirty="0">
                <a:ln>
                  <a:noFill/>
                </a:ln>
                <a:solidFill>
                  <a:srgbClr val="000000"/>
                </a:solidFill>
                <a:effectLst/>
                <a:uLnTx/>
                <a:uFillTx/>
                <a:latin typeface="Verdana"/>
              </a:rPr>
              <a:t> (</a:t>
            </a:r>
            <a:r>
              <a:rPr lang="en-US" sz="1600" spc="-30" dirty="0">
                <a:solidFill>
                  <a:srgbClr val="FF0000"/>
                </a:solidFill>
                <a:latin typeface="Verdana"/>
              </a:rPr>
              <a:t>b</a:t>
            </a:r>
            <a:r>
              <a:rPr kumimoji="0" lang="en-US" sz="1600" b="0" i="0" u="none" strike="noStrike" kern="1200" cap="none" spc="-30" normalizeH="0" baseline="0" noProof="0" dirty="0">
                <a:ln>
                  <a:noFill/>
                </a:ln>
                <a:solidFill>
                  <a:srgbClr val="FF0000"/>
                </a:solidFill>
                <a:effectLst/>
                <a:uLnTx/>
                <a:uFillTx/>
                <a:latin typeface="Verdana"/>
              </a:rPr>
              <a:t>float</a:t>
            </a:r>
            <a:r>
              <a:rPr kumimoji="0" lang="en-US" sz="1600" b="0" i="0" u="none" strike="noStrike" kern="1200" cap="none" spc="-30" normalizeH="0" baseline="0" noProof="0" dirty="0">
                <a:ln>
                  <a:noFill/>
                </a:ln>
                <a:solidFill>
                  <a:srgbClr val="000000"/>
                </a:solidFill>
                <a:effectLst/>
                <a:uLnTx/>
                <a:uFillTx/>
                <a:latin typeface="Verdana"/>
              </a:rPr>
              <a:t>) (brain FP)</a:t>
            </a:r>
            <a:r>
              <a:rPr kumimoji="0" lang="en-US" sz="1600" b="0" i="0" u="none" strike="noStrike" kern="1200" cap="none" spc="-30" normalizeH="0" baseline="0" noProof="0" dirty="0">
                <a:ln>
                  <a:noFill/>
                </a:ln>
                <a:solidFill>
                  <a:srgbClr val="FF0000"/>
                </a:solidFill>
                <a:effectLst/>
                <a:uLnTx/>
                <a:uFillTx/>
                <a:latin typeface="Verdana"/>
              </a:rPr>
              <a:t> data format </a:t>
            </a:r>
            <a:r>
              <a:rPr kumimoji="0" lang="en-US" sz="1600" b="0" i="0" u="none" strike="noStrike" kern="1200" cap="none" spc="-30" normalizeH="0" baseline="0" noProof="0" dirty="0">
                <a:ln>
                  <a:noFill/>
                </a:ln>
                <a:solidFill>
                  <a:srgbClr val="000000"/>
                </a:solidFill>
                <a:effectLst/>
                <a:uLnTx/>
                <a:uFillTx/>
                <a:latin typeface="Verdana"/>
              </a:rPr>
              <a:t>in 2018 (see the next Figure).</a:t>
            </a:r>
          </a:p>
        </p:txBody>
      </p:sp>
      <p:sp>
        <p:nvSpPr>
          <p:cNvPr id="11" name="TextBox 10"/>
          <p:cNvSpPr txBox="1"/>
          <p:nvPr/>
        </p:nvSpPr>
        <p:spPr>
          <a:xfrm>
            <a:off x="215516" y="833201"/>
            <a:ext cx="9130641" cy="132343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a:ln>
                  <a:noFill/>
                </a:ln>
                <a:solidFill>
                  <a:srgbClr val="0070C0"/>
                </a:solidFill>
                <a:effectLst/>
                <a:uLnTx/>
                <a:uFillTx/>
                <a:latin typeface="Verdana"/>
                <a:ea typeface="+mn-ea"/>
                <a:cs typeface="+mn-cs"/>
              </a:rPr>
              <a:t>NN processing</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weights and activation data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be represented also by short,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even only </a:t>
            </a:r>
            <a:r>
              <a:rPr kumimoji="0" lang="en-US" sz="1600" b="0" i="0" u="none" strike="noStrike" kern="1200" cap="none" spc="0" normalizeH="0" baseline="0" noProof="0" dirty="0">
                <a:ln>
                  <a:noFill/>
                </a:ln>
                <a:solidFill>
                  <a:srgbClr val="0070C0"/>
                </a:solidFill>
                <a:effectLst/>
                <a:uLnTx/>
                <a:uFillTx/>
                <a:latin typeface="Verdana"/>
                <a:ea typeface="+mn-ea"/>
                <a:cs typeface="+mn-cs"/>
              </a:rPr>
              <a:t>8 or 16-bit long data types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 </a:t>
            </a:r>
            <a:r>
              <a:rPr kumimoji="0" lang="en-US" sz="1600" b="0" i="0" u="none" strike="noStrike" kern="1200" cap="none" spc="0" normalizeH="0" baseline="0" noProof="0" dirty="0">
                <a:ln>
                  <a:noFill/>
                </a:ln>
                <a:solidFill>
                  <a:srgbClr val="FF0000"/>
                </a:solidFill>
                <a:effectLst/>
                <a:uLnTx/>
                <a:uFillTx/>
                <a:latin typeface="Verdana"/>
                <a:ea typeface="+mn-ea"/>
                <a:cs typeface="+mn-cs"/>
              </a:rPr>
              <a:t>FP16 </a:t>
            </a:r>
            <a:r>
              <a:rPr kumimoji="0" lang="en-US" sz="1600" b="0" i="0" u="none" strike="noStrike" kern="1200" cap="none" spc="0" normalizeH="0" baseline="0" noProof="0" dirty="0">
                <a:ln>
                  <a:noFill/>
                </a:ln>
                <a:effectLst/>
                <a:uLnTx/>
                <a:uFillTx/>
                <a:latin typeface="Verdana"/>
                <a:ea typeface="+mn-ea"/>
                <a:cs typeface="+mn-cs"/>
              </a:rPr>
              <a:t>(dubbed also as </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Bfloat16 </a:t>
            </a:r>
            <a:r>
              <a:rPr kumimoji="0" lang="en-US" sz="1600" b="0" i="0" u="none" strike="noStrike" kern="1200" cap="none" spc="0" normalizeH="0" baseline="0" noProof="0" dirty="0">
                <a:ln>
                  <a:noFill/>
                </a:ln>
                <a:solidFill>
                  <a:srgbClr val="000000"/>
                </a:solidFill>
                <a:effectLst/>
                <a:uLnTx/>
                <a:uFillTx/>
                <a:latin typeface="Verdana"/>
                <a:ea typeface="+mn-ea"/>
                <a:cs typeface="+mn-cs"/>
              </a:rPr>
              <a:t>(named also as </a:t>
            </a:r>
            <a:r>
              <a:rPr kumimoji="0" lang="en-US" sz="1600" b="0" i="0" u="none" strike="noStrike" kern="1200" cap="none" spc="0" normalizeH="0" baseline="0" noProof="0" dirty="0">
                <a:ln>
                  <a:noFill/>
                </a:ln>
                <a:solidFill>
                  <a:srgbClr val="FF0000"/>
                </a:solidFill>
                <a:effectLst/>
                <a:uLnTx/>
                <a:uFillTx/>
                <a:latin typeface="Verdana"/>
                <a:ea typeface="+mn-ea"/>
                <a:cs typeface="+mn-cs"/>
              </a:rPr>
              <a:t>bfloat16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or </a:t>
            </a:r>
            <a:r>
              <a:rPr kumimoji="0" lang="en-US" sz="1600" b="0" i="0" u="none" strike="noStrike" kern="1200" cap="none" spc="0" normalizeH="0" baseline="0" noProof="0" dirty="0">
                <a:ln>
                  <a:noFill/>
                </a:ln>
                <a:solidFill>
                  <a:srgbClr val="FF0000"/>
                </a:solidFill>
                <a:effectLst/>
                <a:uLnTx/>
                <a:uFillTx/>
                <a:latin typeface="Verdana"/>
                <a:ea typeface="+mn-ea"/>
                <a:cs typeface="+mn-cs"/>
              </a:rPr>
              <a:t>Int8</a:t>
            </a:r>
            <a:r>
              <a:rPr kumimoji="0" lang="en-US" sz="1600" b="0" i="0" u="none" strike="noStrike" kern="1200" cap="none" spc="0" normalizeH="0" baseline="0" noProof="0" dirty="0">
                <a:ln>
                  <a:noFill/>
                </a:ln>
                <a:solidFill>
                  <a:srgbClr val="000000"/>
                </a:solidFill>
                <a:effectLst/>
                <a:uLnTx/>
                <a:uFillTx/>
                <a:latin typeface="Verdana"/>
                <a:ea typeface="+mn-ea"/>
                <a:cs typeface="+mn-cs"/>
              </a:rPr>
              <a:t> (known also as </a:t>
            </a:r>
            <a:r>
              <a:rPr lang="en-US" sz="1600" dirty="0" err="1">
                <a:solidFill>
                  <a:srgbClr val="FF0000"/>
                </a:solidFill>
                <a:latin typeface="Verdana"/>
              </a:rPr>
              <a:t>i</a:t>
            </a:r>
            <a:r>
              <a:rPr kumimoji="0" lang="en-US" sz="1600" b="0" i="0" u="none" strike="noStrike" kern="1200" cap="none" spc="0" normalizeH="0" baseline="0" noProof="0" dirty="0">
                <a:ln>
                  <a:noFill/>
                </a:ln>
                <a:solidFill>
                  <a:srgbClr val="FF0000"/>
                </a:solidFill>
                <a:effectLst/>
                <a:uLnTx/>
                <a:uFillTx/>
                <a:latin typeface="Verdana"/>
                <a:ea typeface="+mn-ea"/>
                <a:cs typeface="+mn-cs"/>
              </a:rPr>
              <a:t>nt8</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to keep twice 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four times more data in registers or memory and execute up to four times more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data per cycle than using FX32 data. </a:t>
            </a:r>
          </a:p>
        </p:txBody>
      </p:sp>
      <p:grpSp>
        <p:nvGrpSpPr>
          <p:cNvPr id="6" name="Group 5"/>
          <p:cNvGrpSpPr/>
          <p:nvPr/>
        </p:nvGrpSpPr>
        <p:grpSpPr>
          <a:xfrm>
            <a:off x="404880" y="2952702"/>
            <a:ext cx="8373979" cy="2312973"/>
            <a:chOff x="404880" y="2994742"/>
            <a:chExt cx="8373979" cy="231297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615"/>
            <a:stretch/>
          </p:blipFill>
          <p:spPr>
            <a:xfrm>
              <a:off x="404880" y="3237189"/>
              <a:ext cx="8373979" cy="1454713"/>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2892" b="60054"/>
            <a:stretch/>
          </p:blipFill>
          <p:spPr>
            <a:xfrm>
              <a:off x="404880" y="4666593"/>
              <a:ext cx="8373979" cy="64112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85778"/>
            <a:stretch/>
          </p:blipFill>
          <p:spPr>
            <a:xfrm>
              <a:off x="404880" y="2994742"/>
              <a:ext cx="8373979" cy="337035"/>
            </a:xfrm>
            <a:prstGeom prst="rect">
              <a:avLst/>
            </a:prstGeom>
          </p:spPr>
        </p:pic>
      </p:grpSp>
    </p:spTree>
    <p:extLst>
      <p:ext uri="{BB962C8B-B14F-4D97-AF65-F5344CB8AC3E}">
        <p14:creationId xmlns:p14="http://schemas.microsoft.com/office/powerpoint/2010/main" val="382482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 calcmode="lin" valueType="num">
                                      <p:cBhvr additive="base">
                                        <p:cTn id="5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additive="base">
                                        <p:cTn id="5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634" y="440668"/>
            <a:ext cx="3483646" cy="369332"/>
          </a:xfrm>
          <a:prstGeom prst="rect">
            <a:avLst/>
          </a:prstGeom>
          <a:noFill/>
        </p:spPr>
        <p:txBody>
          <a:bodyPr wrap="square" rtlCol="0">
            <a:spAutoFit/>
          </a:bodyPr>
          <a:lstStyle/>
          <a:p>
            <a:r>
              <a:rPr lang="en-US" err="1">
                <a:solidFill>
                  <a:schemeClr val="accent6"/>
                </a:solidFill>
              </a:rPr>
              <a:t>ARM's</a:t>
            </a:r>
            <a:r>
              <a:rPr lang="en-US">
                <a:solidFill>
                  <a:schemeClr val="accent6"/>
                </a:solidFill>
              </a:rPr>
              <a:t> business model </a:t>
            </a:r>
            <a:r>
              <a:rPr lang="en-US"/>
              <a:t>[117]</a:t>
            </a:r>
          </a:p>
        </p:txBody>
      </p:sp>
      <p:sp>
        <p:nvSpPr>
          <p:cNvPr id="6"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5</a:t>
            </a:r>
            <a:r>
              <a:rPr lang="hu-HU" sz="1700">
                <a:solidFill>
                  <a:srgbClr val="FFFFFF"/>
                </a:solidFill>
              </a:rPr>
              <a:t>)</a:t>
            </a:r>
            <a:endParaRPr lang="en-US" sz="1700">
              <a:solidFill>
                <a:srgbClr val="FFFFFF"/>
              </a:solidFill>
            </a:endParaRPr>
          </a:p>
        </p:txBody>
      </p:sp>
      <p:pic>
        <p:nvPicPr>
          <p:cNvPr id="8" name="Picture 7"/>
          <p:cNvPicPr>
            <a:picLocks noChangeAspect="1"/>
          </p:cNvPicPr>
          <p:nvPr/>
        </p:nvPicPr>
        <p:blipFill rotWithShape="1">
          <a:blip r:embed="rId2"/>
          <a:srcRect t="34616"/>
          <a:stretch/>
        </p:blipFill>
        <p:spPr>
          <a:xfrm>
            <a:off x="621181" y="2888940"/>
            <a:ext cx="7416204" cy="3060340"/>
          </a:xfrm>
          <a:prstGeom prst="rect">
            <a:avLst/>
          </a:prstGeom>
        </p:spPr>
      </p:pic>
      <p:sp>
        <p:nvSpPr>
          <p:cNvPr id="9" name="Rounded Rectangle 8"/>
          <p:cNvSpPr/>
          <p:nvPr/>
        </p:nvSpPr>
        <p:spPr bwMode="auto">
          <a:xfrm>
            <a:off x="7245" y="1467699"/>
            <a:ext cx="9117012"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 name="TextBox 2"/>
          <p:cNvSpPr txBox="1"/>
          <p:nvPr/>
        </p:nvSpPr>
        <p:spPr>
          <a:xfrm>
            <a:off x="90502" y="1571065"/>
            <a:ext cx="9297033"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a:t>ARM possesses the Arm ISA as well as develops functional units and licenses them</a:t>
            </a:r>
          </a:p>
          <a:p>
            <a:pPr>
              <a:spcAft>
                <a:spcPts val="600"/>
              </a:spcAft>
            </a:pPr>
            <a:r>
              <a:rPr lang="en-US" sz="1600" dirty="0"/>
              <a:t>     to semiconductor companies.</a:t>
            </a:r>
          </a:p>
          <a:p>
            <a:pPr marL="285750" indent="-285750">
              <a:buFont typeface="Arial" panose="020B0604020202020204" pitchFamily="34" charset="0"/>
              <a:buChar char="•"/>
            </a:pPr>
            <a:r>
              <a:rPr lang="en-US" sz="1600" spc="-70" dirty="0"/>
              <a:t>ARM receives an upfront </a:t>
            </a:r>
            <a:r>
              <a:rPr lang="en-US" sz="1600" spc="-70" dirty="0">
                <a:solidFill>
                  <a:srgbClr val="0070C0"/>
                </a:solidFill>
              </a:rPr>
              <a:t>license fee </a:t>
            </a:r>
            <a:r>
              <a:rPr lang="en-US" sz="1600" spc="-70" dirty="0"/>
              <a:t>and subsequently a </a:t>
            </a:r>
            <a:r>
              <a:rPr lang="en-US" sz="1600" spc="-70" dirty="0">
                <a:solidFill>
                  <a:srgbClr val="0070C0"/>
                </a:solidFill>
              </a:rPr>
              <a:t>royalty</a:t>
            </a:r>
            <a:r>
              <a:rPr lang="en-US" sz="1600" spc="-70" dirty="0"/>
              <a:t> on every chip that contains</a:t>
            </a:r>
          </a:p>
          <a:p>
            <a:r>
              <a:rPr lang="en-US" sz="1600" spc="-50" dirty="0"/>
              <a:t>      its technology.</a:t>
            </a:r>
          </a:p>
        </p:txBody>
      </p:sp>
      <p:pic>
        <p:nvPicPr>
          <p:cNvPr id="10" name="Picture 9"/>
          <p:cNvPicPr>
            <a:picLocks noChangeAspect="1"/>
          </p:cNvPicPr>
          <p:nvPr/>
        </p:nvPicPr>
        <p:blipFill rotWithShape="1">
          <a:blip r:embed="rId2"/>
          <a:srcRect l="-130" t="-769" r="130" b="87692"/>
          <a:stretch/>
        </p:blipFill>
        <p:spPr>
          <a:xfrm>
            <a:off x="935596" y="836712"/>
            <a:ext cx="6336704" cy="522976"/>
          </a:xfrm>
          <a:prstGeom prst="rect">
            <a:avLst/>
          </a:prstGeom>
        </p:spPr>
      </p:pic>
      <p:sp>
        <p:nvSpPr>
          <p:cNvPr id="12" name="Rounded Rectangle 11"/>
          <p:cNvSpPr/>
          <p:nvPr/>
        </p:nvSpPr>
        <p:spPr bwMode="auto">
          <a:xfrm>
            <a:off x="31536" y="6133956"/>
            <a:ext cx="91242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71438" y="6133956"/>
            <a:ext cx="84577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Semiconductor partners fabricate and sell chips to OEMs (Original Equipment</a:t>
            </a:r>
          </a:p>
          <a:p>
            <a:r>
              <a:rPr lang="en-US" sz="1600" dirty="0"/>
              <a:t>      Manufacturers) while OEMs provide feedback to Arm for new design needs.</a:t>
            </a:r>
          </a:p>
        </p:txBody>
      </p:sp>
    </p:spTree>
    <p:extLst>
      <p:ext uri="{BB962C8B-B14F-4D97-AF65-F5344CB8AC3E}">
        <p14:creationId xmlns:p14="http://schemas.microsoft.com/office/powerpoint/2010/main" val="36547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(6)</a:t>
            </a:r>
            <a:endParaRPr lang="en-GB" sz="1700" kern="1200" dirty="0">
              <a:solidFill>
                <a:srgbClr val="FFFFFF"/>
              </a:solidFill>
            </a:endParaRPr>
          </a:p>
        </p:txBody>
      </p:sp>
      <p:sp>
        <p:nvSpPr>
          <p:cNvPr id="43" name="TextBox 42"/>
          <p:cNvSpPr txBox="1"/>
          <p:nvPr/>
        </p:nvSpPr>
        <p:spPr>
          <a:xfrm>
            <a:off x="71500" y="452165"/>
            <a:ext cx="8376011"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kern="0" dirty="0">
                <a:solidFill>
                  <a:schemeClr val="accent6"/>
                </a:solidFill>
                <a:latin typeface="+mj-lt"/>
              </a:rPr>
              <a:t>b</a:t>
            </a:r>
            <a:r>
              <a:rPr kumimoji="0" lang="en-US" sz="1800" b="0" i="0" u="none" strike="noStrike" kern="0" cap="none" spc="0" normalizeH="0" baseline="0" noProof="0" dirty="0" smtClean="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Dot</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product</a:t>
            </a:r>
            <a:r>
              <a:rPr kumimoji="0" lang="hu-HU" sz="1800" b="0" i="0" u="none" strike="noStrike" kern="0" cap="none" spc="0" normalizeH="0" baseline="0" noProof="0" dirty="0">
                <a:ln>
                  <a:noFill/>
                </a:ln>
                <a:solidFill>
                  <a:schemeClr val="accent6"/>
                </a:solidFill>
                <a:effectLst/>
                <a:uLnTx/>
                <a:uFillTx/>
                <a:latin typeface="+mj-lt"/>
              </a:rPr>
              <a:t> of </a:t>
            </a:r>
            <a:r>
              <a:rPr kumimoji="0" lang="hu-HU" sz="1800" b="0" i="0" u="none" strike="noStrike" kern="0" cap="none" spc="0" normalizeH="0" baseline="0" noProof="0" dirty="0" err="1">
                <a:ln>
                  <a:noFill/>
                </a:ln>
                <a:solidFill>
                  <a:schemeClr val="accent6"/>
                </a:solidFill>
                <a:effectLst/>
                <a:uLnTx/>
                <a:uFillTx/>
                <a:latin typeface="+mj-lt"/>
              </a:rPr>
              <a:t>two</a:t>
            </a:r>
            <a:r>
              <a:rPr kumimoji="0" lang="hu-HU" sz="1800" b="0" i="0" u="none" strike="noStrike" kern="0" cap="none" spc="0" normalizeH="0" baseline="0" noProof="0" dirty="0">
                <a:ln>
                  <a:noFill/>
                </a:ln>
                <a:solidFill>
                  <a:schemeClr val="accent6"/>
                </a:solidFill>
                <a:effectLst/>
                <a:uLnTx/>
                <a:uFillTx/>
                <a:latin typeface="+mj-lt"/>
              </a:rPr>
              <a:t> 32-bit </a:t>
            </a:r>
            <a:r>
              <a:rPr kumimoji="0" lang="hu-HU" sz="1800" b="0" i="0" u="none" strike="noStrike" kern="0" cap="none" spc="0" normalizeH="0" baseline="0" noProof="0" dirty="0" err="1">
                <a:ln>
                  <a:noFill/>
                </a:ln>
                <a:solidFill>
                  <a:schemeClr val="accent6"/>
                </a:solidFill>
                <a:effectLst/>
                <a:uLnTx/>
                <a:uFillTx/>
                <a:latin typeface="+mj-lt"/>
              </a:rPr>
              <a:t>vectors</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with</a:t>
            </a:r>
            <a:r>
              <a:rPr kumimoji="0" lang="hu-HU" sz="1800" b="0" i="0" u="none" strike="noStrike" kern="0" cap="none" spc="0" normalizeH="0" baseline="0" noProof="0" dirty="0">
                <a:ln>
                  <a:noFill/>
                </a:ln>
                <a:solidFill>
                  <a:schemeClr val="accent6"/>
                </a:solidFill>
                <a:effectLst/>
                <a:uLnTx/>
                <a:uFillTx/>
                <a:latin typeface="+mj-lt"/>
              </a:rPr>
              <a:t> 4x FX8 </a:t>
            </a:r>
            <a:r>
              <a:rPr kumimoji="0" lang="hu-HU" sz="1800" b="0" i="0" u="none" strike="noStrike" kern="0" cap="none" spc="0" normalizeH="0" baseline="0" noProof="0" dirty="0" err="1">
                <a:ln>
                  <a:noFill/>
                </a:ln>
                <a:solidFill>
                  <a:schemeClr val="accent6"/>
                </a:solidFill>
                <a:effectLst/>
                <a:uLnTx/>
                <a:uFillTx/>
                <a:latin typeface="+mj-lt"/>
              </a:rPr>
              <a:t>data</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optional</a:t>
            </a:r>
            <a:r>
              <a:rPr kumimoji="0" lang="en-GB" sz="1800" b="0" i="0" u="none" strike="noStrike" kern="0" cap="none" spc="0" normalizeH="0" baseline="0" noProof="0" dirty="0">
                <a:ln>
                  <a:noFill/>
                </a:ln>
                <a:solidFill>
                  <a:schemeClr val="accent6"/>
                </a:solidFill>
                <a:effectLst/>
                <a:uLnTx/>
                <a:uFillTx/>
                <a:latin typeface="+mj-lt"/>
              </a:rPr>
              <a:t>) </a:t>
            </a:r>
            <a:r>
              <a:rPr kumimoji="0" lang="en-GB" sz="1800" b="0" i="0" u="none" strike="noStrike" kern="0" cap="none" spc="0" normalizeH="0" baseline="0" noProof="0" dirty="0">
                <a:ln>
                  <a:noFill/>
                </a:ln>
                <a:effectLst/>
                <a:uLnTx/>
                <a:uFillTx/>
                <a:latin typeface="+mj-lt"/>
              </a:rPr>
              <a:t>[</a:t>
            </a:r>
            <a:r>
              <a:rPr kumimoji="0" lang="hu-HU" sz="1800" b="0" i="0" u="none" strike="noStrike" kern="0" cap="none" spc="0" normalizeH="0" baseline="0" noProof="0" dirty="0">
                <a:ln>
                  <a:noFill/>
                </a:ln>
                <a:effectLst/>
                <a:uLnTx/>
                <a:uFillTx/>
                <a:latin typeface="+mj-lt"/>
              </a:rPr>
              <a:t>152</a:t>
            </a:r>
            <a:r>
              <a:rPr kumimoji="0" lang="en-GB" sz="1800" b="0" i="0" u="none" strike="noStrike" kern="0" cap="none" spc="0" normalizeH="0" baseline="0" noProof="0" dirty="0">
                <a:ln>
                  <a:noFill/>
                </a:ln>
                <a:effectLst/>
                <a:uLnTx/>
                <a:uFillTx/>
                <a:latin typeface="+mj-lt"/>
              </a:rPr>
              <a:t>]</a:t>
            </a:r>
          </a:p>
        </p:txBody>
      </p:sp>
      <p:grpSp>
        <p:nvGrpSpPr>
          <p:cNvPr id="45" name="Group 44"/>
          <p:cNvGrpSpPr/>
          <p:nvPr/>
        </p:nvGrpSpPr>
        <p:grpSpPr>
          <a:xfrm>
            <a:off x="955307" y="2257203"/>
            <a:ext cx="6769512" cy="378548"/>
            <a:chOff x="965139" y="3138470"/>
            <a:chExt cx="6769512" cy="378548"/>
          </a:xfrm>
          <a:solidFill>
            <a:srgbClr val="CEF7C1"/>
          </a:solidFill>
        </p:grpSpPr>
        <p:cxnSp>
          <p:nvCxnSpPr>
            <p:cNvPr id="46" name="Straight Connector 45"/>
            <p:cNvCxnSpPr/>
            <p:nvPr/>
          </p:nvCxnSpPr>
          <p:spPr bwMode="auto">
            <a:xfrm flipV="1">
              <a:off x="1009386" y="3138470"/>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V="1">
              <a:off x="965139" y="3497354"/>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Group 47"/>
            <p:cNvGrpSpPr/>
            <p:nvPr/>
          </p:nvGrpSpPr>
          <p:grpSpPr>
            <a:xfrm>
              <a:off x="2208922" y="3152818"/>
              <a:ext cx="924232" cy="360000"/>
              <a:chOff x="2192594" y="3136490"/>
              <a:chExt cx="924232" cy="360000"/>
            </a:xfrm>
            <a:grpFill/>
          </p:grpSpPr>
          <p:sp>
            <p:nvSpPr>
              <p:cNvPr id="58" name="Rectangle 57"/>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9" name="TextBox 58"/>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i1</a:t>
                </a:r>
              </a:p>
            </p:txBody>
          </p:sp>
        </p:grpSp>
        <p:grpSp>
          <p:nvGrpSpPr>
            <p:cNvPr id="49" name="Group 48"/>
            <p:cNvGrpSpPr/>
            <p:nvPr/>
          </p:nvGrpSpPr>
          <p:grpSpPr>
            <a:xfrm>
              <a:off x="3136127" y="3149858"/>
              <a:ext cx="924232" cy="360000"/>
              <a:chOff x="2192594" y="3136490"/>
              <a:chExt cx="924232" cy="360000"/>
            </a:xfrm>
            <a:grpFill/>
          </p:grpSpPr>
          <p:sp>
            <p:nvSpPr>
              <p:cNvPr id="56" name="Rectangle 55"/>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7" name="TextBox 56"/>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i2</a:t>
                </a:r>
              </a:p>
            </p:txBody>
          </p:sp>
        </p:grpSp>
        <p:grpSp>
          <p:nvGrpSpPr>
            <p:cNvPr id="50" name="Group 49"/>
            <p:cNvGrpSpPr/>
            <p:nvPr/>
          </p:nvGrpSpPr>
          <p:grpSpPr>
            <a:xfrm>
              <a:off x="4062496" y="3146262"/>
              <a:ext cx="924232" cy="360000"/>
              <a:chOff x="2200758" y="3136490"/>
              <a:chExt cx="924232" cy="360000"/>
            </a:xfrm>
            <a:grpFill/>
          </p:grpSpPr>
          <p:sp>
            <p:nvSpPr>
              <p:cNvPr id="54" name="Rectangle 53"/>
              <p:cNvSpPr/>
              <p:nvPr/>
            </p:nvSpPr>
            <p:spPr bwMode="auto">
              <a:xfrm>
                <a:off x="2200758"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5" name="TextBox 54"/>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i3</a:t>
                </a:r>
              </a:p>
            </p:txBody>
          </p:sp>
        </p:grpSp>
        <p:grpSp>
          <p:nvGrpSpPr>
            <p:cNvPr id="51" name="Group 50"/>
            <p:cNvGrpSpPr/>
            <p:nvPr/>
          </p:nvGrpSpPr>
          <p:grpSpPr>
            <a:xfrm>
              <a:off x="4986504" y="3143456"/>
              <a:ext cx="924232" cy="360000"/>
              <a:chOff x="2184430" y="3140572"/>
              <a:chExt cx="924232" cy="360000"/>
            </a:xfrm>
            <a:grpFill/>
          </p:grpSpPr>
          <p:sp>
            <p:nvSpPr>
              <p:cNvPr id="52" name="Rectangle 51"/>
              <p:cNvSpPr/>
              <p:nvPr/>
            </p:nvSpPr>
            <p:spPr bwMode="auto">
              <a:xfrm>
                <a:off x="2184430" y="3140572"/>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3" name="TextBox 52"/>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i4</a:t>
                </a:r>
              </a:p>
            </p:txBody>
          </p:sp>
        </p:grpSp>
      </p:grpSp>
      <p:grpSp>
        <p:nvGrpSpPr>
          <p:cNvPr id="60" name="Group 59"/>
          <p:cNvGrpSpPr/>
          <p:nvPr/>
        </p:nvGrpSpPr>
        <p:grpSpPr>
          <a:xfrm>
            <a:off x="947974" y="2835727"/>
            <a:ext cx="6765430" cy="378548"/>
            <a:chOff x="947974" y="3716994"/>
            <a:chExt cx="6765430" cy="378548"/>
          </a:xfrm>
          <a:solidFill>
            <a:srgbClr val="BBE0E3"/>
          </a:solidFill>
        </p:grpSpPr>
        <p:cxnSp>
          <p:nvCxnSpPr>
            <p:cNvPr id="61" name="Straight Connector 60"/>
            <p:cNvCxnSpPr/>
            <p:nvPr/>
          </p:nvCxnSpPr>
          <p:spPr bwMode="auto">
            <a:xfrm flipV="1">
              <a:off x="988139" y="3716994"/>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V="1">
              <a:off x="947974" y="4075878"/>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3" name="Group 62"/>
            <p:cNvGrpSpPr/>
            <p:nvPr/>
          </p:nvGrpSpPr>
          <p:grpSpPr>
            <a:xfrm>
              <a:off x="2187675" y="3731342"/>
              <a:ext cx="924232" cy="360000"/>
              <a:chOff x="2192594" y="3136490"/>
              <a:chExt cx="924232" cy="360000"/>
            </a:xfrm>
            <a:grpFill/>
          </p:grpSpPr>
          <p:sp>
            <p:nvSpPr>
              <p:cNvPr id="73" name="Rectangle 72"/>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4" name="TextBox 73"/>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j1</a:t>
                </a:r>
              </a:p>
            </p:txBody>
          </p:sp>
        </p:grpSp>
        <p:grpSp>
          <p:nvGrpSpPr>
            <p:cNvPr id="64" name="Group 63"/>
            <p:cNvGrpSpPr/>
            <p:nvPr/>
          </p:nvGrpSpPr>
          <p:grpSpPr>
            <a:xfrm>
              <a:off x="3114880" y="3728382"/>
              <a:ext cx="924232" cy="360000"/>
              <a:chOff x="2192594" y="3136490"/>
              <a:chExt cx="924232" cy="360000"/>
            </a:xfrm>
            <a:grpFill/>
          </p:grpSpPr>
          <p:sp>
            <p:nvSpPr>
              <p:cNvPr id="71" name="Rectangle 70"/>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2" name="TextBox 71"/>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j2</a:t>
                </a:r>
              </a:p>
            </p:txBody>
          </p:sp>
        </p:grpSp>
        <p:grpSp>
          <p:nvGrpSpPr>
            <p:cNvPr id="65" name="Group 64"/>
            <p:cNvGrpSpPr/>
            <p:nvPr/>
          </p:nvGrpSpPr>
          <p:grpSpPr>
            <a:xfrm>
              <a:off x="4037167" y="3724786"/>
              <a:ext cx="924232" cy="360000"/>
              <a:chOff x="2196676" y="3136490"/>
              <a:chExt cx="924232" cy="360000"/>
            </a:xfrm>
            <a:grpFill/>
          </p:grpSpPr>
          <p:sp>
            <p:nvSpPr>
              <p:cNvPr id="69" name="Rectangle 68"/>
              <p:cNvSpPr/>
              <p:nvPr/>
            </p:nvSpPr>
            <p:spPr bwMode="auto">
              <a:xfrm>
                <a:off x="2196676"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0" name="TextBox 69"/>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j3</a:t>
                </a:r>
              </a:p>
            </p:txBody>
          </p:sp>
        </p:grpSp>
        <p:grpSp>
          <p:nvGrpSpPr>
            <p:cNvPr id="66" name="Group 65"/>
            <p:cNvGrpSpPr/>
            <p:nvPr/>
          </p:nvGrpSpPr>
          <p:grpSpPr>
            <a:xfrm>
              <a:off x="4961175" y="3723214"/>
              <a:ext cx="924232" cy="360000"/>
              <a:chOff x="2180348" y="3136490"/>
              <a:chExt cx="924232" cy="360000"/>
            </a:xfrm>
            <a:grpFill/>
          </p:grpSpPr>
          <p:sp>
            <p:nvSpPr>
              <p:cNvPr id="67" name="Rectangle 66"/>
              <p:cNvSpPr/>
              <p:nvPr/>
            </p:nvSpPr>
            <p:spPr bwMode="auto">
              <a:xfrm>
                <a:off x="2180348"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68" name="TextBox 67"/>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j4</a:t>
                </a:r>
              </a:p>
            </p:txBody>
          </p:sp>
        </p:grpSp>
      </p:grpSp>
      <p:cxnSp>
        <p:nvCxnSpPr>
          <p:cNvPr id="75" name="Straight Connector 74"/>
          <p:cNvCxnSpPr/>
          <p:nvPr/>
        </p:nvCxnSpPr>
        <p:spPr bwMode="auto">
          <a:xfrm flipH="1">
            <a:off x="2187675" y="2009417"/>
            <a:ext cx="21247" cy="1651819"/>
          </a:xfrm>
          <a:prstGeom prst="line">
            <a:avLst/>
          </a:prstGeom>
          <a:noFill/>
          <a:ln w="158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a:off x="5889528" y="2014336"/>
            <a:ext cx="21247" cy="1651819"/>
          </a:xfrm>
          <a:prstGeom prst="line">
            <a:avLst/>
          </a:prstGeom>
          <a:noFill/>
          <a:ln w="158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p:cNvCxnSpPr/>
          <p:nvPr/>
        </p:nvCxnSpPr>
        <p:spPr bwMode="auto">
          <a:xfrm>
            <a:off x="2187675" y="3661236"/>
            <a:ext cx="3697732" cy="0"/>
          </a:xfrm>
          <a:prstGeom prst="straightConnector1">
            <a:avLst/>
          </a:prstGeom>
          <a:noFill/>
          <a:ln w="1587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Box 77"/>
          <p:cNvSpPr txBox="1"/>
          <p:nvPr/>
        </p:nvSpPr>
        <p:spPr>
          <a:xfrm>
            <a:off x="2978397" y="3297444"/>
            <a:ext cx="1989647" cy="32316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32-bit SIMD data </a:t>
            </a:r>
          </a:p>
        </p:txBody>
      </p:sp>
      <p:sp>
        <p:nvSpPr>
          <p:cNvPr id="79" name="TextBox 78"/>
          <p:cNvSpPr txBox="1"/>
          <p:nvPr/>
        </p:nvSpPr>
        <p:spPr>
          <a:xfrm>
            <a:off x="503238" y="3776462"/>
            <a:ext cx="6760184" cy="32316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rPr>
              <a:t>int8MatMul = int8</a:t>
            </a:r>
            <a:r>
              <a:rPr kumimoji="0" lang="en-US" sz="1500" b="0" i="0" u="none" strike="noStrike" kern="0" cap="none" spc="0" normalizeH="0" baseline="-10000" noProof="0" dirty="0">
                <a:ln>
                  <a:noFill/>
                </a:ln>
                <a:solidFill>
                  <a:srgbClr val="000000"/>
                </a:solidFill>
                <a:effectLst/>
                <a:uLnTx/>
                <a:uFillTx/>
              </a:rPr>
              <a:t>i1</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j1</a:t>
            </a:r>
            <a:r>
              <a:rPr kumimoji="0" lang="en-US" sz="1500" b="0" i="0" u="none" strike="noStrike" kern="0" cap="none" spc="0" normalizeH="0" baseline="0" noProof="0" dirty="0">
                <a:ln>
                  <a:noFill/>
                </a:ln>
                <a:solidFill>
                  <a:srgbClr val="000000"/>
                </a:solidFill>
                <a:effectLst/>
                <a:uLnTx/>
                <a:uFillTx/>
              </a:rPr>
              <a:t>+ int8</a:t>
            </a:r>
            <a:r>
              <a:rPr kumimoji="0" lang="en-US" sz="1500" b="0" i="0" u="none" strike="noStrike" kern="0" cap="none" spc="0" normalizeH="0" baseline="-10000" noProof="0" dirty="0">
                <a:ln>
                  <a:noFill/>
                </a:ln>
                <a:solidFill>
                  <a:srgbClr val="000000"/>
                </a:solidFill>
                <a:effectLst/>
                <a:uLnTx/>
                <a:uFillTx/>
              </a:rPr>
              <a:t>i2</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j2</a:t>
            </a:r>
            <a:r>
              <a:rPr kumimoji="0" lang="en-US" sz="1500" b="0" i="0" u="none" strike="noStrike" kern="0" cap="none" spc="0" normalizeH="0" baseline="0" noProof="0" dirty="0">
                <a:ln>
                  <a:noFill/>
                </a:ln>
                <a:solidFill>
                  <a:srgbClr val="000000"/>
                </a:solidFill>
                <a:effectLst/>
                <a:uLnTx/>
                <a:uFillTx/>
              </a:rPr>
              <a:t>+</a:t>
            </a:r>
            <a:r>
              <a:rPr kumimoji="0" lang="en-US" sz="1500" b="0" i="0" u="none" strike="noStrike" kern="0" cap="none" spc="0" normalizeH="0" baseline="-10000" noProof="0" dirty="0">
                <a:ln>
                  <a:noFill/>
                </a:ln>
                <a:solidFill>
                  <a:srgbClr val="000000"/>
                </a:solidFill>
                <a:effectLst/>
                <a:uLnTx/>
                <a:uFillTx/>
              </a:rPr>
              <a:t> </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i3</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j3  </a:t>
            </a:r>
            <a:r>
              <a:rPr kumimoji="0" lang="en-US" sz="1500" b="0" i="0" u="none" strike="noStrike" kern="0" cap="none" spc="0" normalizeH="0" baseline="0" noProof="0" dirty="0">
                <a:ln>
                  <a:noFill/>
                </a:ln>
                <a:solidFill>
                  <a:srgbClr val="000000"/>
                </a:solidFill>
                <a:effectLst/>
                <a:uLnTx/>
                <a:uFillTx/>
              </a:rPr>
              <a:t>+ int8</a:t>
            </a:r>
            <a:r>
              <a:rPr kumimoji="0" lang="en-US" sz="1500" b="0" i="0" u="none" strike="noStrike" kern="0" cap="none" spc="0" normalizeH="0" baseline="-10000" noProof="0" dirty="0">
                <a:ln>
                  <a:noFill/>
                </a:ln>
                <a:solidFill>
                  <a:srgbClr val="000000"/>
                </a:solidFill>
                <a:effectLst/>
                <a:uLnTx/>
                <a:uFillTx/>
              </a:rPr>
              <a:t>i4</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j4 </a:t>
            </a:r>
            <a:endParaRPr kumimoji="0" lang="en-US" sz="1500" b="0" i="0" u="none" strike="noStrike" kern="0" cap="none" spc="0" normalizeH="0" baseline="0" noProof="0" dirty="0">
              <a:ln>
                <a:noFill/>
              </a:ln>
              <a:solidFill>
                <a:srgbClr val="000000"/>
              </a:solidFill>
              <a:effectLst/>
              <a:uLnTx/>
              <a:uFillTx/>
            </a:endParaRPr>
          </a:p>
        </p:txBody>
      </p:sp>
      <p:sp>
        <p:nvSpPr>
          <p:cNvPr id="80" name="TextBox 79"/>
          <p:cNvSpPr txBox="1"/>
          <p:nvPr/>
        </p:nvSpPr>
        <p:spPr>
          <a:xfrm>
            <a:off x="1294775" y="4120624"/>
            <a:ext cx="5527475"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Figure: Interpretation of the int8MatMul instruction</a:t>
            </a:r>
          </a:p>
        </p:txBody>
      </p:sp>
      <p:sp>
        <p:nvSpPr>
          <p:cNvPr id="81" name="TextBox 80"/>
          <p:cNvSpPr txBox="1"/>
          <p:nvPr/>
        </p:nvSpPr>
        <p:spPr>
          <a:xfrm>
            <a:off x="350838" y="4525669"/>
            <a:ext cx="8672567" cy="1723549"/>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kern="0" dirty="0">
                <a:solidFill>
                  <a:srgbClr val="000000"/>
                </a:solidFill>
              </a:rPr>
              <a:t>The int8MatMul instruction is used </a:t>
            </a:r>
            <a:r>
              <a:rPr lang="en-US" sz="1600" kern="0" dirty="0">
                <a:solidFill>
                  <a:srgbClr val="0070C0"/>
                </a:solidFill>
              </a:rPr>
              <a:t>to speed up matrix multiplications </a:t>
            </a:r>
            <a:r>
              <a:rPr lang="en-US" sz="1600" kern="0" dirty="0">
                <a:solidFill>
                  <a:srgbClr val="000000"/>
                </a:solidFill>
              </a:rPr>
              <a:t>with 8-bit</a:t>
            </a:r>
          </a:p>
          <a:p>
            <a:pPr lvl="0" defTabSz="457200">
              <a:spcAft>
                <a:spcPts val="600"/>
              </a:spcAft>
              <a:defRPr/>
            </a:pPr>
            <a:r>
              <a:rPr lang="en-US" sz="1600" kern="0" dirty="0">
                <a:solidFill>
                  <a:srgbClr val="000000"/>
                </a:solidFill>
              </a:rPr>
              <a:t>      integers, a common operation needed </a:t>
            </a:r>
            <a:r>
              <a:rPr lang="en-US" sz="1600" kern="0" dirty="0">
                <a:solidFill>
                  <a:srgbClr val="0070C0"/>
                </a:solidFill>
              </a:rPr>
              <a:t>in NN calculations</a:t>
            </a:r>
            <a:r>
              <a:rPr lang="en-US" sz="1600" kern="0" dirty="0" smtClean="0">
                <a:solidFill>
                  <a:srgbClr val="000000"/>
                </a:solidFill>
              </a:rPr>
              <a:t>.</a:t>
            </a:r>
          </a:p>
          <a:p>
            <a:pPr marL="285750" lvl="0" indent="-285750" defTabSz="457200">
              <a:buFont typeface="Arial" panose="020B0604020202020204" pitchFamily="34" charset="0"/>
              <a:buChar char="•"/>
              <a:defRPr/>
            </a:pPr>
            <a:r>
              <a:rPr lang="en-US" sz="1600" kern="0" dirty="0">
                <a:solidFill>
                  <a:srgbClr val="000000"/>
                </a:solidFill>
              </a:rPr>
              <a:t>There are </a:t>
            </a:r>
            <a:r>
              <a:rPr lang="en-US" sz="1600" kern="0" dirty="0">
                <a:solidFill>
                  <a:srgbClr val="0070C0"/>
                </a:solidFill>
              </a:rPr>
              <a:t>two versions </a:t>
            </a:r>
            <a:r>
              <a:rPr lang="en-US" sz="1600" kern="0" dirty="0">
                <a:solidFill>
                  <a:srgbClr val="000000"/>
                </a:solidFill>
              </a:rPr>
              <a:t>of the instruction, one with </a:t>
            </a:r>
            <a:r>
              <a:rPr lang="en-US" sz="1600" kern="0" dirty="0">
                <a:solidFill>
                  <a:srgbClr val="0070C0"/>
                </a:solidFill>
              </a:rPr>
              <a:t>signed 8-bit integers </a:t>
            </a:r>
            <a:r>
              <a:rPr lang="en-US" sz="1600" kern="0" dirty="0">
                <a:solidFill>
                  <a:srgbClr val="000000"/>
                </a:solidFill>
              </a:rPr>
              <a:t>and </a:t>
            </a:r>
          </a:p>
          <a:p>
            <a:pPr lvl="0" defTabSz="457200">
              <a:spcAft>
                <a:spcPts val="600"/>
              </a:spcAft>
              <a:defRPr/>
            </a:pPr>
            <a:r>
              <a:rPr lang="en-US" sz="1600" kern="0" dirty="0">
                <a:solidFill>
                  <a:srgbClr val="000000"/>
                </a:solidFill>
              </a:rPr>
              <a:t>       another with </a:t>
            </a:r>
            <a:r>
              <a:rPr lang="en-US" sz="1600" kern="0" dirty="0">
                <a:solidFill>
                  <a:srgbClr val="0070C0"/>
                </a:solidFill>
              </a:rPr>
              <a:t>unsigned integers</a:t>
            </a:r>
            <a:r>
              <a:rPr lang="en-US" sz="1600" kern="0" dirty="0">
                <a:solidFill>
                  <a:srgbClr val="000000"/>
                </a:solidFill>
              </a:rPr>
              <a:t>. </a:t>
            </a:r>
            <a:endParaRPr kumimoji="0" lang="en-US" sz="1600" b="0" i="0" u="none" strike="noStrike" kern="0" cap="none" spc="0" normalizeH="0" baseline="0" noProof="0" dirty="0">
              <a:ln>
                <a:noFill/>
              </a:ln>
              <a:solidFill>
                <a:srgbClr val="000000"/>
              </a:solidFill>
              <a:effectLst/>
              <a:uLnTx/>
              <a:uFillTx/>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This feature is </a:t>
            </a:r>
            <a:r>
              <a:rPr kumimoji="0" lang="en-US" sz="1600" b="0" i="0" u="none" strike="noStrike" kern="0" cap="none" spc="0" normalizeH="0" baseline="0" noProof="0" dirty="0">
                <a:ln>
                  <a:noFill/>
                </a:ln>
                <a:solidFill>
                  <a:srgbClr val="0070C0"/>
                </a:solidFill>
                <a:effectLst/>
                <a:uLnTx/>
                <a:uFillTx/>
              </a:rPr>
              <a:t>optional</a:t>
            </a:r>
            <a:r>
              <a:rPr kumimoji="0" lang="en-US" sz="1600" b="0" i="0" u="none" strike="noStrike" kern="0" cap="none" spc="0" normalizeH="0" baseline="0" noProof="0" dirty="0">
                <a:ln>
                  <a:noFill/>
                </a:ln>
                <a:solidFill>
                  <a:srgbClr val="000000"/>
                </a:solidFill>
                <a:effectLst/>
                <a:uLnTx/>
                <a:uFillTx/>
              </a:rPr>
              <a:t> in </a:t>
            </a:r>
            <a:r>
              <a:rPr kumimoji="0" lang="en-US" sz="1600" b="0" i="0" u="none" strike="noStrike" kern="0" cap="none" spc="0" normalizeH="0" baseline="0" noProof="0" dirty="0">
                <a:ln>
                  <a:noFill/>
                </a:ln>
                <a:solidFill>
                  <a:srgbClr val="0070C0"/>
                </a:solidFill>
                <a:effectLst/>
                <a:uLnTx/>
                <a:uFillTx/>
              </a:rPr>
              <a:t>Armv8.2-A</a:t>
            </a:r>
            <a:r>
              <a:rPr kumimoji="0" lang="en-US" sz="1600" b="0" i="0" u="none" strike="noStrike" kern="0" cap="none" spc="0" normalizeH="0" baseline="0" noProof="0" dirty="0">
                <a:ln>
                  <a:noFill/>
                </a:ln>
                <a:solidFill>
                  <a:srgbClr val="000000"/>
                </a:solidFill>
                <a:effectLst/>
                <a:uLnTx/>
                <a:uFillTx/>
              </a:rPr>
              <a:t> implementations and </a:t>
            </a:r>
            <a:r>
              <a:rPr kumimoji="0" lang="en-US" sz="1600" b="0" i="0" u="none" strike="noStrike" kern="0" cap="none" spc="0" normalizeH="0" baseline="0" noProof="0" dirty="0">
                <a:ln>
                  <a:noFill/>
                </a:ln>
                <a:solidFill>
                  <a:srgbClr val="0070C0"/>
                </a:solidFill>
                <a:effectLst/>
                <a:uLnTx/>
                <a:uFillTx/>
              </a:rPr>
              <a:t>mandatory</a:t>
            </a:r>
            <a:r>
              <a:rPr kumimoji="0" lang="en-US" sz="1600" b="0" i="0" u="none" strike="noStrike" kern="0" cap="none" spc="0" normalizeH="0" baseline="0" noProof="0" dirty="0">
                <a:ln>
                  <a:noFill/>
                </a:ln>
                <a:solidFill>
                  <a:srgbClr val="000000"/>
                </a:solidFill>
                <a:effectLst/>
                <a:uLnTx/>
                <a:uFillTx/>
              </a:rPr>
              <a:t> in </a:t>
            </a:r>
            <a:endParaRPr kumimoji="0" lang="en-US" sz="1600" b="0" i="0" u="none" strike="noStrike" kern="0" cap="none" spc="0" normalizeH="0" baseline="0" noProof="0" dirty="0">
              <a:ln>
                <a:noFill/>
              </a:ln>
              <a:solidFill>
                <a:srgbClr val="0070C0"/>
              </a:solidFill>
              <a:effectLst/>
              <a:uLnTx/>
              <a:uFillTx/>
            </a:endParaRPr>
          </a:p>
          <a:p>
            <a:pPr marL="0" marR="0" lvl="0" indent="0" defTabSz="4572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0C0"/>
                </a:solidFill>
                <a:effectLst/>
                <a:uLnTx/>
                <a:uFillTx/>
              </a:rPr>
              <a:t>       Armv8.4</a:t>
            </a:r>
            <a:r>
              <a:rPr kumimoji="0" lang="en-US" sz="1600" b="0" i="0" u="none" strike="noStrike" kern="0" cap="none" spc="0" normalizeH="0" baseline="0" noProof="0" dirty="0">
                <a:ln>
                  <a:noFill/>
                </a:ln>
                <a:solidFill>
                  <a:srgbClr val="000000"/>
                </a:solidFill>
                <a:effectLst/>
                <a:uLnTx/>
                <a:uFillTx/>
              </a:rPr>
              <a:t> implementations.</a:t>
            </a:r>
          </a:p>
        </p:txBody>
      </p:sp>
      <p:sp>
        <p:nvSpPr>
          <p:cNvPr id="3" name="TextBox 2"/>
          <p:cNvSpPr txBox="1"/>
          <p:nvPr/>
        </p:nvSpPr>
        <p:spPr>
          <a:xfrm>
            <a:off x="647564" y="6453336"/>
            <a:ext cx="3078471" cy="338554"/>
          </a:xfrm>
          <a:prstGeom prst="rect">
            <a:avLst/>
          </a:prstGeom>
          <a:noFill/>
        </p:spPr>
        <p:txBody>
          <a:bodyPr wrap="none" rtlCol="0">
            <a:spAutoFit/>
          </a:bodyPr>
          <a:lstStyle/>
          <a:p>
            <a:r>
              <a:rPr lang="en-GB" sz="1600" dirty="0"/>
              <a:t>Dot product: </a:t>
            </a:r>
            <a:r>
              <a:rPr lang="en-GB" sz="1600" dirty="0" err="1"/>
              <a:t>skalár</a:t>
            </a:r>
            <a:r>
              <a:rPr lang="en-GB" sz="1600" dirty="0"/>
              <a:t> </a:t>
            </a:r>
            <a:r>
              <a:rPr lang="en-GB" sz="1600" dirty="0" err="1"/>
              <a:t>szorzat</a:t>
            </a:r>
            <a:endParaRPr lang="en-GB" sz="1600" dirty="0"/>
          </a:p>
        </p:txBody>
      </p:sp>
      <p:sp>
        <p:nvSpPr>
          <p:cNvPr id="4" name="Rounded Rectangle 3"/>
          <p:cNvSpPr/>
          <p:nvPr/>
        </p:nvSpPr>
        <p:spPr>
          <a:xfrm>
            <a:off x="0" y="816094"/>
            <a:ext cx="9144000" cy="1117809"/>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82" name="TextBox 81"/>
          <p:cNvSpPr txBox="1"/>
          <p:nvPr/>
        </p:nvSpPr>
        <p:spPr>
          <a:xfrm>
            <a:off x="418292" y="816094"/>
            <a:ext cx="8882560" cy="1077218"/>
          </a:xfrm>
          <a:prstGeom prst="rect">
            <a:avLst/>
          </a:prstGeom>
          <a:noFill/>
        </p:spPr>
        <p:txBody>
          <a:bodyPr wrap="non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The </a:t>
            </a:r>
            <a:r>
              <a:rPr kumimoji="0" lang="en-US" sz="1600" b="0" i="0" u="none" strike="noStrike" kern="0" cap="none" spc="0" normalizeH="0" baseline="0" noProof="0" dirty="0">
                <a:ln>
                  <a:noFill/>
                </a:ln>
                <a:solidFill>
                  <a:srgbClr val="FF0000"/>
                </a:solidFill>
                <a:effectLst/>
                <a:uLnTx/>
                <a:uFillTx/>
              </a:rPr>
              <a:t>int8MatMul</a:t>
            </a:r>
            <a:r>
              <a:rPr kumimoji="0" lang="en-US" sz="1600" b="0" i="0" u="none" strike="noStrike" kern="0" cap="none" spc="0" normalizeH="0" baseline="0" noProof="0" dirty="0">
                <a:ln>
                  <a:noFill/>
                </a:ln>
                <a:solidFill>
                  <a:srgbClr val="000000"/>
                </a:solidFill>
                <a:effectLst/>
                <a:uLnTx/>
                <a:uFillTx/>
              </a:rPr>
              <a:t> instruction calculates the </a:t>
            </a:r>
            <a:r>
              <a:rPr kumimoji="0" lang="en-US" sz="1600" b="0" i="0" u="none" strike="noStrike" kern="0" cap="none" spc="0" normalizeH="0" baseline="0" noProof="0" dirty="0">
                <a:ln>
                  <a:noFill/>
                </a:ln>
                <a:solidFill>
                  <a:srgbClr val="FF0000"/>
                </a:solidFill>
                <a:effectLst/>
                <a:uLnTx/>
                <a:uFillTx/>
              </a:rPr>
              <a:t>dot product </a:t>
            </a:r>
            <a:r>
              <a:rPr kumimoji="0" lang="en-US" sz="1600" b="0" i="0" u="none" strike="noStrike" kern="0" cap="none" spc="0" normalizeH="0" baseline="0" noProof="0" dirty="0">
                <a:ln>
                  <a:noFill/>
                </a:ln>
                <a:solidFill>
                  <a:srgbClr val="000000"/>
                </a:solidFill>
                <a:effectLst/>
                <a:uLnTx/>
                <a:uFillTx/>
              </a:rPr>
              <a:t>of four 8-bit int8 data</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       elements included in the referenced first 32-bit SIMD data with the four</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       8-bit data elements of the referenced second SIMD data and accumulates</a:t>
            </a:r>
          </a:p>
          <a:p>
            <a:pPr marL="0" marR="0" lvl="0" indent="0" defTabSz="457200" eaLnBrk="1" fontAlgn="auto" latinLnBrk="0" hangingPunct="1">
              <a:lnSpc>
                <a:spcPct val="100000"/>
              </a:lnSpc>
              <a:spcBef>
                <a:spcPts val="0"/>
              </a:spcBef>
              <a:spcAft>
                <a:spcPts val="1200"/>
              </a:spcAft>
              <a:buClrTx/>
              <a:buSzTx/>
              <a:buFontTx/>
              <a:buNone/>
              <a:tabLst/>
              <a:defRPr/>
            </a:pPr>
            <a:r>
              <a:rPr lang="en-US" sz="1600" kern="0" dirty="0">
                <a:solidFill>
                  <a:srgbClr val="000000"/>
                </a:solidFill>
              </a:rPr>
              <a:t>      </a:t>
            </a:r>
            <a:r>
              <a:rPr kumimoji="0" lang="en-US" sz="1600" b="0" i="0" u="none" strike="noStrike" kern="0" cap="none" spc="0" normalizeH="0" baseline="0" noProof="0" dirty="0">
                <a:ln>
                  <a:noFill/>
                </a:ln>
                <a:solidFill>
                  <a:srgbClr val="000000"/>
                </a:solidFill>
                <a:effectLst/>
                <a:uLnTx/>
                <a:uFillTx/>
              </a:rPr>
              <a:t> </a:t>
            </a:r>
            <a:r>
              <a:rPr kumimoji="0" lang="en-US" sz="1600" b="0" i="0" u="none" strike="noStrike" kern="0" cap="none" spc="-40" normalizeH="0" noProof="0" dirty="0">
                <a:ln>
                  <a:noFill/>
                </a:ln>
                <a:solidFill>
                  <a:srgbClr val="000000"/>
                </a:solidFill>
                <a:effectLst/>
                <a:uLnTx/>
                <a:uFillTx/>
              </a:rPr>
              <a:t>the result into the corresponding 32-bit destination register (see the Figure below</a:t>
            </a:r>
            <a:r>
              <a:rPr kumimoji="0" lang="en-US" sz="1600" b="0" i="0" u="none" strike="noStrike" kern="0" cap="none" spc="-40" normalizeH="0" noProof="0" dirty="0" smtClean="0">
                <a:ln>
                  <a:noFill/>
                </a:ln>
                <a:solidFill>
                  <a:srgbClr val="000000"/>
                </a:solidFill>
                <a:effectLst/>
                <a:uLnTx/>
                <a:uFillTx/>
              </a:rPr>
              <a:t>).</a:t>
            </a:r>
            <a:endParaRPr kumimoji="0" lang="en-US" sz="1600" b="0" i="0" u="none" strike="noStrike" kern="0" cap="none" spc="-40" normalizeH="0" noProof="0" dirty="0">
              <a:ln>
                <a:noFill/>
              </a:ln>
              <a:solidFill>
                <a:srgbClr val="000000"/>
              </a:solidFill>
              <a:effectLst/>
              <a:uLnTx/>
              <a:uFillTx/>
            </a:endParaRPr>
          </a:p>
        </p:txBody>
      </p:sp>
    </p:spTree>
    <p:extLst>
      <p:ext uri="{BB962C8B-B14F-4D97-AF65-F5344CB8AC3E}">
        <p14:creationId xmlns:p14="http://schemas.microsoft.com/office/powerpoint/2010/main" val="26276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additive="base">
                                        <p:cTn id="7"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xEl>
                                              <p:pRg st="1" end="1"/>
                                            </p:txEl>
                                          </p:spTgt>
                                        </p:tgtEl>
                                        <p:attrNameLst>
                                          <p:attrName>style.visibility</p:attrName>
                                        </p:attrNameLst>
                                      </p:cBhvr>
                                      <p:to>
                                        <p:strVal val="visible"/>
                                      </p:to>
                                    </p:set>
                                    <p:anim calcmode="lin" valueType="num">
                                      <p:cBhvr additive="base">
                                        <p:cTn id="1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xEl>
                                              <p:pRg st="2" end="2"/>
                                            </p:txEl>
                                          </p:spTgt>
                                        </p:tgtEl>
                                        <p:attrNameLst>
                                          <p:attrName>style.visibility</p:attrName>
                                        </p:attrNameLst>
                                      </p:cBhvr>
                                      <p:to>
                                        <p:strVal val="visible"/>
                                      </p:to>
                                    </p:set>
                                    <p:anim calcmode="lin" valueType="num">
                                      <p:cBhvr additive="base">
                                        <p:cTn id="15" dur="500" fill="hold"/>
                                        <p:tgtEl>
                                          <p:spTgt spid="8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2">
                                            <p:txEl>
                                              <p:pRg st="3" end="3"/>
                                            </p:txEl>
                                          </p:spTgt>
                                        </p:tgtEl>
                                        <p:attrNameLst>
                                          <p:attrName>style.visibility</p:attrName>
                                        </p:attrNameLst>
                                      </p:cBhvr>
                                      <p:to>
                                        <p:strVal val="visible"/>
                                      </p:to>
                                    </p:set>
                                    <p:anim calcmode="lin" valueType="num">
                                      <p:cBhvr additive="base">
                                        <p:cTn id="19" dur="500" fill="hold"/>
                                        <p:tgtEl>
                                          <p:spTgt spid="8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ppt_x"/>
                                          </p:val>
                                        </p:tav>
                                        <p:tav tm="100000">
                                          <p:val>
                                            <p:strVal val="#ppt_x"/>
                                          </p:val>
                                        </p:tav>
                                      </p:tavLst>
                                    </p:anim>
                                    <p:anim calcmode="lin" valueType="num">
                                      <p:cBhvr additive="base">
                                        <p:cTn id="40" dur="500" fill="hold"/>
                                        <p:tgtEl>
                                          <p:spTgt spid="7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ppt_x"/>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ppt_x"/>
                                          </p:val>
                                        </p:tav>
                                        <p:tav tm="100000">
                                          <p:val>
                                            <p:strVal val="#ppt_x"/>
                                          </p:val>
                                        </p:tav>
                                      </p:tavLst>
                                    </p:anim>
                                    <p:anim calcmode="lin" valueType="num">
                                      <p:cBhvr additive="base">
                                        <p:cTn id="52" dur="500" fill="hold"/>
                                        <p:tgtEl>
                                          <p:spTgt spid="8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1">
                                            <p:txEl>
                                              <p:pRg st="0" end="0"/>
                                            </p:txEl>
                                          </p:spTgt>
                                        </p:tgtEl>
                                        <p:attrNameLst>
                                          <p:attrName>style.visibility</p:attrName>
                                        </p:attrNameLst>
                                      </p:cBhvr>
                                      <p:to>
                                        <p:strVal val="visible"/>
                                      </p:to>
                                    </p:set>
                                    <p:anim calcmode="lin" valueType="num">
                                      <p:cBhvr additive="base">
                                        <p:cTn id="61" dur="500" fill="hold"/>
                                        <p:tgtEl>
                                          <p:spTgt spid="8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1">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81">
                                            <p:txEl>
                                              <p:pRg st="1" end="1"/>
                                            </p:txEl>
                                          </p:spTgt>
                                        </p:tgtEl>
                                        <p:attrNameLst>
                                          <p:attrName>style.visibility</p:attrName>
                                        </p:attrNameLst>
                                      </p:cBhvr>
                                      <p:to>
                                        <p:strVal val="visible"/>
                                      </p:to>
                                    </p:set>
                                    <p:anim calcmode="lin" valueType="num">
                                      <p:cBhvr additive="base">
                                        <p:cTn id="65" dur="500" fill="hold"/>
                                        <p:tgtEl>
                                          <p:spTgt spid="81">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81">
                                            <p:txEl>
                                              <p:pRg st="2" end="2"/>
                                            </p:txEl>
                                          </p:spTgt>
                                        </p:tgtEl>
                                        <p:attrNameLst>
                                          <p:attrName>style.visibility</p:attrName>
                                        </p:attrNameLst>
                                      </p:cBhvr>
                                      <p:to>
                                        <p:strVal val="visible"/>
                                      </p:to>
                                    </p:set>
                                    <p:anim calcmode="lin" valueType="num">
                                      <p:cBhvr additive="base">
                                        <p:cTn id="71" dur="500" fill="hold"/>
                                        <p:tgtEl>
                                          <p:spTgt spid="81">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1">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1">
                                            <p:txEl>
                                              <p:pRg st="3" end="3"/>
                                            </p:txEl>
                                          </p:spTgt>
                                        </p:tgtEl>
                                        <p:attrNameLst>
                                          <p:attrName>style.visibility</p:attrName>
                                        </p:attrNameLst>
                                      </p:cBhvr>
                                      <p:to>
                                        <p:strVal val="visible"/>
                                      </p:to>
                                    </p:set>
                                    <p:anim calcmode="lin" valueType="num">
                                      <p:cBhvr additive="base">
                                        <p:cTn id="75" dur="500" fill="hold"/>
                                        <p:tgtEl>
                                          <p:spTgt spid="81">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1">
                                            <p:txEl>
                                              <p:pRg st="4" end="4"/>
                                            </p:txEl>
                                          </p:spTgt>
                                        </p:tgtEl>
                                        <p:attrNameLst>
                                          <p:attrName>style.visibility</p:attrName>
                                        </p:attrNameLst>
                                      </p:cBhvr>
                                      <p:to>
                                        <p:strVal val="visible"/>
                                      </p:to>
                                    </p:set>
                                    <p:anim calcmode="lin" valueType="num">
                                      <p:cBhvr additive="base">
                                        <p:cTn id="81" dur="500" fill="hold"/>
                                        <p:tgtEl>
                                          <p:spTgt spid="81">
                                            <p:txEl>
                                              <p:pRg st="4" end="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81">
                                            <p:txEl>
                                              <p:pRg st="4" end="4"/>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81">
                                            <p:txEl>
                                              <p:pRg st="5" end="5"/>
                                            </p:txEl>
                                          </p:spTgt>
                                        </p:tgtEl>
                                        <p:attrNameLst>
                                          <p:attrName>style.visibility</p:attrName>
                                        </p:attrNameLst>
                                      </p:cBhvr>
                                      <p:to>
                                        <p:strVal val="visible"/>
                                      </p:to>
                                    </p:set>
                                    <p:anim calcmode="lin" valueType="num">
                                      <p:cBhvr additive="base">
                                        <p:cTn id="85" dur="500" fill="hold"/>
                                        <p:tgtEl>
                                          <p:spTgt spid="81">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fill="hold"/>
                                        <p:tgtEl>
                                          <p:spTgt spid="4"/>
                                        </p:tgtEl>
                                        <p:attrNameLst>
                                          <p:attrName>ppt_x</p:attrName>
                                        </p:attrNameLst>
                                      </p:cBhvr>
                                      <p:tavLst>
                                        <p:tav tm="0">
                                          <p:val>
                                            <p:strVal val="#ppt_x"/>
                                          </p:val>
                                        </p:tav>
                                        <p:tav tm="100000">
                                          <p:val>
                                            <p:strVal val="#ppt_x"/>
                                          </p:val>
                                        </p:tav>
                                      </p:tavLst>
                                    </p:anim>
                                    <p:anim calcmode="lin" valueType="num">
                                      <p:cBhvr additive="base">
                                        <p:cTn id="9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3" grpId="0"/>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(7)</a:t>
            </a:r>
            <a:endParaRPr lang="en-US" sz="1700" kern="1200" dirty="0">
              <a:solidFill>
                <a:srgbClr val="FFFFFF"/>
              </a:solidFill>
            </a:endParaRPr>
          </a:p>
        </p:txBody>
      </p:sp>
      <p:sp>
        <p:nvSpPr>
          <p:cNvPr id="4" name="Szövegdoboz 3"/>
          <p:cNvSpPr txBox="1"/>
          <p:nvPr/>
        </p:nvSpPr>
        <p:spPr>
          <a:xfrm>
            <a:off x="77942" y="440668"/>
            <a:ext cx="78309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b="0" i="0" u="none" strike="noStrike" kern="1200" cap="none" spc="0" normalizeH="0" baseline="0" noProof="0" dirty="0" smtClean="0">
                <a:ln>
                  <a:noFill/>
                </a:ln>
                <a:solidFill>
                  <a:srgbClr val="2D2D8A"/>
                </a:solidFill>
                <a:effectLst/>
                <a:uLnTx/>
                <a:uFillTx/>
                <a:latin typeface="Verdana"/>
                <a:ea typeface="+mn-ea"/>
                <a:cs typeface="+mn-cs"/>
              </a:rPr>
              <a:t>The </a:t>
            </a:r>
            <a:r>
              <a:rPr kumimoji="0" lang="en-GB" b="0" i="0" u="none" strike="noStrike" kern="1200" cap="none" spc="0" normalizeH="0" baseline="0" noProof="0" dirty="0">
                <a:ln>
                  <a:noFill/>
                </a:ln>
                <a:solidFill>
                  <a:srgbClr val="2D2D8A"/>
                </a:solidFill>
                <a:effectLst/>
                <a:uLnTx/>
                <a:uFillTx/>
                <a:latin typeface="Verdana"/>
                <a:ea typeface="+mn-ea"/>
                <a:cs typeface="+mn-cs"/>
              </a:rPr>
              <a:t>Armv9-A </a:t>
            </a:r>
            <a:r>
              <a:rPr kumimoji="0" lang="hu-HU" b="0" i="0" u="none" strike="noStrike" kern="1200" cap="none" spc="0" normalizeH="0" baseline="0" noProof="0" dirty="0">
                <a:ln>
                  <a:noFill/>
                </a:ln>
                <a:solidFill>
                  <a:srgbClr val="2D2D8A"/>
                </a:solidFill>
                <a:effectLst/>
                <a:uLnTx/>
                <a:uFillTx/>
                <a:latin typeface="Verdana"/>
                <a:ea typeface="+mn-ea"/>
                <a:cs typeface="+mn-cs"/>
              </a:rPr>
              <a:t>ISA </a:t>
            </a:r>
            <a:r>
              <a:rPr kumimoji="0" lang="hu-HU" b="0" i="0" u="none" strike="noStrike" kern="1200" cap="none" spc="0" normalizeH="0" baseline="0" noProof="0" dirty="0">
                <a:ln>
                  <a:noFill/>
                </a:ln>
                <a:effectLst/>
                <a:uLnTx/>
                <a:uFillTx/>
                <a:latin typeface="Verdana"/>
                <a:ea typeface="+mn-ea"/>
                <a:cs typeface="+mn-cs"/>
              </a:rPr>
              <a:t>[154]</a:t>
            </a:r>
            <a:r>
              <a:rPr kumimoji="0" lang="en-GB" b="0" i="0" u="none" strike="noStrike" kern="1200" cap="none" spc="0" normalizeH="0" baseline="0" noProof="0" dirty="0">
                <a:ln>
                  <a:noFill/>
                </a:ln>
                <a:effectLst/>
                <a:uLnTx/>
                <a:uFillTx/>
                <a:latin typeface="Verdana"/>
                <a:ea typeface="+mn-ea"/>
                <a:cs typeface="+mn-cs"/>
              </a:rPr>
              <a:t>, [</a:t>
            </a:r>
            <a:r>
              <a:rPr kumimoji="0" lang="hu-HU" b="0" i="0" u="none" strike="noStrike" kern="1200" cap="none" spc="0" normalizeH="0" baseline="0" noProof="0" dirty="0">
                <a:ln>
                  <a:noFill/>
                </a:ln>
                <a:effectLst/>
                <a:uLnTx/>
                <a:uFillTx/>
                <a:latin typeface="Verdana"/>
                <a:ea typeface="+mn-ea"/>
                <a:cs typeface="+mn-cs"/>
              </a:rPr>
              <a:t>144</a:t>
            </a:r>
            <a:r>
              <a:rPr kumimoji="0" lang="en-GB" b="0" i="0" u="none" strike="noStrike" kern="1200" cap="none" spc="0" normalizeH="0" baseline="0" noProof="0" dirty="0">
                <a:ln>
                  <a:noFill/>
                </a:ln>
                <a:effectLst/>
                <a:uLnTx/>
                <a:uFillTx/>
                <a:latin typeface="Verdana"/>
                <a:ea typeface="+mn-ea"/>
                <a:cs typeface="+mn-cs"/>
              </a:rPr>
              <a:t>]</a:t>
            </a:r>
            <a:r>
              <a:rPr kumimoji="0" lang="en-GB" b="0" i="0" u="none" strike="noStrike" kern="1200" cap="none" spc="0" normalizeH="0" baseline="0" noProof="0" dirty="0">
                <a:ln>
                  <a:noFill/>
                </a:ln>
                <a:solidFill>
                  <a:srgbClr val="2D2D8A"/>
                </a:solidFill>
                <a:effectLst/>
                <a:uLnTx/>
                <a:uFillTx/>
                <a:latin typeface="Verdana"/>
                <a:ea typeface="+mn-ea"/>
                <a:cs typeface="+mn-cs"/>
              </a:rPr>
              <a:t> -1 </a:t>
            </a:r>
            <a:r>
              <a:rPr kumimoji="0" lang="en-GB" b="0" i="0" u="none" strike="noStrike" kern="1200" cap="none" spc="0" normalizeH="0" baseline="0" noProof="0" dirty="0">
                <a:ln>
                  <a:noFill/>
                </a:ln>
                <a:solidFill>
                  <a:srgbClr val="0070C0"/>
                </a:solidFill>
                <a:effectLst/>
                <a:uLnTx/>
                <a:uFillTx/>
                <a:latin typeface="Verdana"/>
                <a:ea typeface="+mn-ea"/>
                <a:cs typeface="+mn-cs"/>
              </a:rPr>
              <a:t>           </a:t>
            </a:r>
            <a:endParaRPr kumimoji="0" lang="en-US"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9" name="Group 8"/>
          <p:cNvGrpSpPr/>
          <p:nvPr/>
        </p:nvGrpSpPr>
        <p:grpSpPr>
          <a:xfrm>
            <a:off x="114300" y="1887910"/>
            <a:ext cx="8915400" cy="3448051"/>
            <a:chOff x="114300" y="1628800"/>
            <a:chExt cx="8915400" cy="3448051"/>
          </a:xfrm>
        </p:grpSpPr>
        <p:pic>
          <p:nvPicPr>
            <p:cNvPr id="11266" name="Picture 2" descr="http://3s81si1s5ygj3mzby34dq6qf-wpengine.netdna-ssl.com/wp-content/uploads/2021/03/arm-vision-architecture-roa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8800"/>
              <a:ext cx="89154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ages.anandtech.com/doci/16584/car_678x452.png"/>
            <p:cNvPicPr>
              <a:picLocks noChangeAspect="1" noChangeArrowheads="1"/>
            </p:cNvPicPr>
            <p:nvPr/>
          </p:nvPicPr>
          <p:blipFill rotWithShape="1">
            <a:blip r:embed="rId3">
              <a:extLst>
                <a:ext uri="{28A0092B-C50C-407E-A947-70E740481C1C}">
                  <a14:useLocalDpi xmlns:a14="http://schemas.microsoft.com/office/drawing/2010/main" val="0"/>
                </a:ext>
              </a:extLst>
            </a:blip>
            <a:srcRect l="58046" t="8650" r="8441" b="1138"/>
            <a:stretch/>
          </p:blipFill>
          <p:spPr bwMode="auto">
            <a:xfrm>
              <a:off x="6355427" y="1651900"/>
              <a:ext cx="2582058" cy="34137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115191" y="4949545"/>
              <a:ext cx="1981534" cy="126000"/>
            </a:xfrm>
            <a:prstGeom prst="roundRect">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11" name="Rounded Rectangle 10"/>
          <p:cNvSpPr/>
          <p:nvPr/>
        </p:nvSpPr>
        <p:spPr bwMode="auto">
          <a:xfrm>
            <a:off x="3357563" y="4071327"/>
            <a:ext cx="854397" cy="194062"/>
          </a:xfrm>
          <a:prstGeom prst="roundRect">
            <a:avLst/>
          </a:prstGeom>
          <a:solidFill>
            <a:srgbClr val="3D3D3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3186366" y="4053607"/>
            <a:ext cx="1293169" cy="230832"/>
          </a:xfrm>
          <a:prstGeom prst="rect">
            <a:avLst/>
          </a:prstGeom>
          <a:noFill/>
        </p:spPr>
        <p:txBody>
          <a:bodyPr wrap="square" rtlCol="0">
            <a:spAutoFit/>
          </a:bodyPr>
          <a:lstStyle/>
          <a:p>
            <a:r>
              <a:rPr lang="en-GB" sz="900">
                <a:solidFill>
                  <a:srgbClr val="84AE5A"/>
                </a:solidFill>
              </a:rPr>
              <a:t>Adv. SIMD (NEON) </a:t>
            </a:r>
          </a:p>
        </p:txBody>
      </p:sp>
      <p:sp>
        <p:nvSpPr>
          <p:cNvPr id="3" name="Rectangle 2"/>
          <p:cNvSpPr/>
          <p:nvPr/>
        </p:nvSpPr>
        <p:spPr bwMode="auto">
          <a:xfrm>
            <a:off x="6355427" y="1947987"/>
            <a:ext cx="2582058" cy="3024000"/>
          </a:xfrm>
          <a:prstGeom prst="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0" name="Rounded Rectangle 9"/>
          <p:cNvSpPr/>
          <p:nvPr/>
        </p:nvSpPr>
        <p:spPr bwMode="auto">
          <a:xfrm>
            <a:off x="20509" y="5826474"/>
            <a:ext cx="9109075" cy="619909"/>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114299" y="5865545"/>
            <a:ext cx="10535115"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a:t>As </a:t>
            </a:r>
            <a:r>
              <a:rPr lang="en-US" sz="1600" dirty="0" smtClean="0"/>
              <a:t>the above Figure shows, </a:t>
            </a:r>
            <a:r>
              <a:rPr lang="en-US" sz="1600" dirty="0"/>
              <a:t>Armv9’s enhancements focus on vector </a:t>
            </a:r>
            <a:r>
              <a:rPr lang="en-US" sz="1600" dirty="0" smtClean="0"/>
              <a:t>processing </a:t>
            </a:r>
          </a:p>
          <a:p>
            <a:pPr>
              <a:spcAft>
                <a:spcPts val="600"/>
              </a:spcAft>
            </a:pPr>
            <a:r>
              <a:rPr lang="en-US" sz="1600" dirty="0"/>
              <a:t> </a:t>
            </a:r>
            <a:r>
              <a:rPr lang="en-US" sz="1600" dirty="0" smtClean="0"/>
              <a:t>     </a:t>
            </a:r>
            <a:r>
              <a:rPr lang="en-US" sz="1600" dirty="0" smtClean="0"/>
              <a:t>(by the </a:t>
            </a:r>
            <a:r>
              <a:rPr lang="en-US" sz="1600" dirty="0" smtClean="0"/>
              <a:t>mandatory support of SVE2), ML (Machine Learning), </a:t>
            </a:r>
            <a:r>
              <a:rPr lang="en-US" sz="1600" dirty="0"/>
              <a:t>DSP </a:t>
            </a:r>
            <a:r>
              <a:rPr lang="en-US" sz="1600" dirty="0" smtClean="0"/>
              <a:t>and security.</a:t>
            </a:r>
          </a:p>
          <a:p>
            <a:pPr marL="285750" indent="-285750">
              <a:buFont typeface="Arial" panose="020B0604020202020204" pitchFamily="34" charset="0"/>
              <a:buChar char="•"/>
            </a:pPr>
            <a:r>
              <a:rPr lang="en-US" sz="1600" spc="-70" dirty="0" smtClean="0"/>
              <a:t>SVE2 extension is dealt with in Section 2.3, here we do not discuss further enhancements.</a:t>
            </a:r>
            <a:endParaRPr lang="en-US" sz="1600" spc="-70" dirty="0"/>
          </a:p>
          <a:p>
            <a:r>
              <a:rPr lang="en-US" sz="1600" dirty="0"/>
              <a:t>      </a:t>
            </a:r>
          </a:p>
        </p:txBody>
      </p:sp>
      <p:sp>
        <p:nvSpPr>
          <p:cNvPr id="12" name="TextBox 11"/>
          <p:cNvSpPr txBox="1"/>
          <p:nvPr/>
        </p:nvSpPr>
        <p:spPr>
          <a:xfrm>
            <a:off x="1208439" y="5419498"/>
            <a:ext cx="6138860" cy="338554"/>
          </a:xfrm>
          <a:prstGeom prst="rect">
            <a:avLst/>
          </a:prstGeom>
          <a:noFill/>
        </p:spPr>
        <p:txBody>
          <a:bodyPr wrap="none" rtlCol="0">
            <a:spAutoFit/>
          </a:bodyPr>
          <a:lstStyle/>
          <a:p>
            <a:r>
              <a:rPr lang="en-US" sz="1600" dirty="0" smtClean="0"/>
              <a:t>Figure: Evolution </a:t>
            </a:r>
            <a:r>
              <a:rPr lang="en-US" sz="1600" dirty="0"/>
              <a:t>of the Arm ISA after the Armv3 release </a:t>
            </a:r>
          </a:p>
        </p:txBody>
      </p:sp>
      <p:sp>
        <p:nvSpPr>
          <p:cNvPr id="17" name="Rounded Rectangle 16"/>
          <p:cNvSpPr/>
          <p:nvPr/>
        </p:nvSpPr>
        <p:spPr bwMode="auto">
          <a:xfrm>
            <a:off x="508" y="782997"/>
            <a:ext cx="9144000" cy="3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Szövegdoboz 5"/>
          <p:cNvSpPr txBox="1"/>
          <p:nvPr/>
        </p:nvSpPr>
        <p:spPr>
          <a:xfrm>
            <a:off x="251520" y="800708"/>
            <a:ext cx="9272343"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kumimoji="0" lang="en-GB" sz="1600" b="0" i="0" u="none" strike="noStrike" kern="1200" cap="none" spc="0" normalizeH="0" baseline="0" noProof="0" dirty="0">
                <a:ln>
                  <a:noFill/>
                </a:ln>
                <a:solidFill>
                  <a:srgbClr val="000000"/>
                </a:solidFill>
                <a:effectLst/>
                <a:uLnTx/>
                <a:uFillTx/>
                <a:latin typeface="Verdana"/>
                <a:ea typeface="+mn-ea"/>
                <a:cs typeface="+mn-cs"/>
              </a:rPr>
              <a:t>ARM announced the Armv9 ISA in </a:t>
            </a:r>
            <a:r>
              <a:rPr lang="hu-HU" sz="1600" dirty="0">
                <a:solidFill>
                  <a:srgbClr val="0070C0"/>
                </a:solidFill>
              </a:rPr>
              <a:t>03/2021</a:t>
            </a:r>
            <a:r>
              <a:rPr lang="en-GB" sz="1600" dirty="0">
                <a:solidFill>
                  <a:srgbClr val="0070C0"/>
                </a:solidFill>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Its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first</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implementation was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the</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server</a:t>
            </a:r>
            <a:r>
              <a:rPr kumimoji="0" lang="en-GB" sz="1600" b="0" i="0" u="none" strike="noStrike" kern="1200" cap="none" spc="0" normalizeH="0" baseline="0" noProof="0" dirty="0">
                <a:ln>
                  <a:noFill/>
                </a:ln>
                <a:solidFill>
                  <a:srgbClr val="000000"/>
                </a:solidFill>
                <a:effectLst/>
                <a:uLnTx/>
                <a:uFillTx/>
                <a:latin typeface="Verdana"/>
                <a:ea typeface="+mn-ea"/>
                <a:cs typeface="+mn-cs"/>
              </a:rPr>
              <a:t> oriented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Neoverse</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N2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core (04/2021)</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a:t>
            </a:r>
            <a:r>
              <a:rPr kumimoji="0" lang="en-GB" sz="1600" b="0" i="0" u="none" strike="noStrike" kern="1200" cap="none" spc="0" normalizeH="0" baseline="0" noProof="0" dirty="0" err="1" smtClean="0">
                <a:ln>
                  <a:noFill/>
                </a:ln>
                <a:solidFill>
                  <a:srgbClr val="000000"/>
                </a:solidFill>
                <a:effectLst/>
                <a:uLnTx/>
                <a:uFillTx/>
                <a:latin typeface="Verdana"/>
                <a:ea typeface="+mn-ea"/>
                <a:cs typeface="+mn-cs"/>
              </a:rPr>
              <a:t>ollowed</a:t>
            </a:r>
            <a:r>
              <a:rPr kumimoji="0" lang="en-GB" sz="1600" b="0" i="0" u="none" strike="noStrike" kern="1200" cap="none" spc="0" normalizeH="0" noProof="0" dirty="0" smtClean="0">
                <a:ln>
                  <a:noFill/>
                </a:ln>
                <a:solidFill>
                  <a:srgbClr val="000000"/>
                </a:solidFill>
                <a:effectLst/>
                <a:uLnTx/>
                <a:uFillTx/>
                <a:latin typeface="Verdana"/>
                <a:ea typeface="+mn-ea"/>
                <a:cs typeface="+mn-cs"/>
              </a:rPr>
              <a:t> </a:t>
            </a:r>
            <a:r>
              <a:rPr kumimoji="0" lang="en-GB" sz="1600" b="0" i="0" u="none" strike="noStrike" kern="1200" cap="none" spc="0" normalizeH="0" noProof="0" dirty="0">
                <a:ln>
                  <a:noFill/>
                </a:ln>
                <a:solidFill>
                  <a:srgbClr val="000000"/>
                </a:solidFill>
                <a:effectLst/>
                <a:uLnTx/>
                <a:uFillTx/>
                <a:latin typeface="Verdana"/>
                <a:ea typeface="+mn-ea"/>
                <a:cs typeface="+mn-cs"/>
              </a:rPr>
              <a:t>by the </a:t>
            </a:r>
            <a:r>
              <a:rPr kumimoji="0" lang="en-GB" sz="1600" b="0" i="0" u="none" strike="noStrike" kern="1200" cap="none" spc="0" normalizeH="0" noProof="0" dirty="0">
                <a:ln>
                  <a:noFill/>
                </a:ln>
                <a:solidFill>
                  <a:srgbClr val="0070C0"/>
                </a:solidFill>
                <a:effectLst/>
                <a:uLnTx/>
                <a:uFillTx/>
                <a:latin typeface="Verdana"/>
                <a:ea typeface="+mn-ea"/>
                <a:cs typeface="+mn-cs"/>
              </a:rPr>
              <a:t>mobile </a:t>
            </a:r>
            <a:r>
              <a:rPr kumimoji="0" lang="en-GB" sz="1600" b="0" i="0" u="none" strike="noStrike" kern="1200" cap="none" spc="0" normalizeH="0" noProof="0" dirty="0" smtClean="0">
                <a:ln>
                  <a:noFill/>
                </a:ln>
                <a:solidFill>
                  <a:srgbClr val="0070C0"/>
                </a:solidFill>
                <a:effectLst/>
                <a:uLnTx/>
                <a:uFillTx/>
                <a:latin typeface="Verdana"/>
                <a:ea typeface="+mn-ea"/>
                <a:cs typeface="+mn-cs"/>
              </a:rPr>
              <a:t>Cortex-X2</a:t>
            </a:r>
            <a:r>
              <a:rPr kumimoji="0" lang="en-GB" sz="1600" b="0" i="0" u="none" strike="noStrike" kern="1200" cap="none" spc="0" normalizeH="0" noProof="0" dirty="0">
                <a:ln>
                  <a:noFill/>
                </a:ln>
                <a:solidFill>
                  <a:srgbClr val="0070C0"/>
                </a:solidFill>
                <a:effectLst/>
                <a:uLnTx/>
                <a:uFillTx/>
                <a:latin typeface="Verdana"/>
                <a:ea typeface="+mn-ea"/>
                <a:cs typeface="+mn-cs"/>
              </a:rPr>
              <a:t>, -</a:t>
            </a:r>
            <a:r>
              <a:rPr kumimoji="0" lang="en-GB" sz="1600" b="0" i="0" u="none" strike="noStrike" kern="1200" cap="none" spc="0" normalizeH="0" noProof="0" dirty="0" smtClean="0">
                <a:ln>
                  <a:noFill/>
                </a:ln>
                <a:solidFill>
                  <a:srgbClr val="0070C0"/>
                </a:solidFill>
                <a:effectLst/>
                <a:uLnTx/>
                <a:uFillTx/>
                <a:latin typeface="Verdana"/>
                <a:ea typeface="+mn-ea"/>
                <a:cs typeface="+mn-cs"/>
              </a:rPr>
              <a:t>A710 and </a:t>
            </a:r>
            <a:r>
              <a:rPr kumimoji="0" lang="en-GB" sz="1600" b="0" i="0" u="none" strike="noStrike" kern="1200" cap="none" spc="0" normalizeH="0" noProof="0" dirty="0">
                <a:ln>
                  <a:noFill/>
                </a:ln>
                <a:solidFill>
                  <a:srgbClr val="0070C0"/>
                </a:solidFill>
                <a:effectLst/>
                <a:uLnTx/>
                <a:uFillTx/>
                <a:latin typeface="Verdana"/>
                <a:ea typeface="+mn-ea"/>
                <a:cs typeface="+mn-cs"/>
              </a:rPr>
              <a:t>–A510 cores</a:t>
            </a:r>
            <a:r>
              <a:rPr kumimoji="0" lang="en-GB" sz="1600" b="0" i="0" u="none" strike="noStrike" kern="1200" cap="none" spc="0" normalizeH="0" noProof="0" dirty="0">
                <a:ln>
                  <a:noFill/>
                </a:ln>
                <a:solidFill>
                  <a:srgbClr val="000000"/>
                </a:solidFill>
                <a:effectLst/>
                <a:uLnTx/>
                <a:uFillTx/>
                <a:latin typeface="Verdana"/>
                <a:ea typeface="+mn-ea"/>
                <a:cs typeface="+mn-cs"/>
              </a:rPr>
              <a:t>, </a:t>
            </a:r>
            <a:r>
              <a:rPr lang="en-GB" sz="1600" baseline="0" dirty="0">
                <a:solidFill>
                  <a:srgbClr val="000000"/>
                </a:solidFill>
                <a:latin typeface="Verdana"/>
              </a:rPr>
              <a:t>announced in </a:t>
            </a:r>
            <a:r>
              <a:rPr lang="en-GB" sz="1600" baseline="0" dirty="0">
                <a:solidFill>
                  <a:srgbClr val="0070C0"/>
                </a:solidFill>
                <a:latin typeface="Verdana"/>
              </a:rPr>
              <a:t>05/2021. </a:t>
            </a:r>
            <a:endParaRPr kumimoji="0" lang="en-US" sz="1600" b="0" i="0" u="none" strike="noStrike" kern="1200" cap="none" spc="0" normalizeH="0" baseline="0" noProof="0" dirty="0">
              <a:ln>
                <a:noFill/>
              </a:ln>
              <a:solidFill>
                <a:srgbClr val="0070C0"/>
              </a:solidFill>
              <a:effectLst/>
              <a:uLnTx/>
              <a:uFillTx/>
              <a:latin typeface="Verdana"/>
            </a:endParaRPr>
          </a:p>
        </p:txBody>
      </p:sp>
    </p:spTree>
    <p:extLst>
      <p:ext uri="{BB962C8B-B14F-4D97-AF65-F5344CB8AC3E}">
        <p14:creationId xmlns:p14="http://schemas.microsoft.com/office/powerpoint/2010/main" val="7181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 calcmode="lin" valueType="num">
                                      <p:cBhvr additive="base">
                                        <p:cTn id="4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anim calcmode="lin" valueType="num">
                                      <p:cBhvr additive="base">
                                        <p:cTn id="5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3" grpId="0" animBg="1"/>
      <p:bldP spid="10" grpId="0" animBg="1"/>
      <p:bldP spid="12" grpId="0"/>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14115" y="1894306"/>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3. </a:t>
            </a:r>
            <a:r>
              <a:rPr kumimoji="0" lang="en-US" sz="1900" b="0" i="0" u="none" strike="noStrike" kern="1200" cap="none" spc="0" normalizeH="0" baseline="0" noProof="0" dirty="0">
                <a:ln>
                  <a:noFill/>
                </a:ln>
                <a:solidFill>
                  <a:srgbClr val="FFFFFF"/>
                </a:solidFill>
                <a:effectLst/>
                <a:uLnTx/>
                <a:uFillTx/>
                <a:latin typeface="Verdana"/>
                <a:ea typeface="+mn-ea"/>
                <a:cs typeface="+mn-cs"/>
              </a:rPr>
              <a:t>The</a:t>
            </a:r>
            <a:r>
              <a:rPr lang="en-US" sz="1900" dirty="0">
                <a:solidFill>
                  <a:srgbClr val="FFFFFF"/>
                </a:solidFill>
              </a:rPr>
              <a:t> </a:t>
            </a:r>
            <a:r>
              <a:rPr lang="en-US" sz="1900" dirty="0" smtClean="0">
                <a:solidFill>
                  <a:srgbClr val="FFFFFF"/>
                </a:solidFill>
              </a:rPr>
              <a:t>Cortex </a:t>
            </a:r>
            <a:r>
              <a:rPr lang="en-US" sz="1900" dirty="0">
                <a:solidFill>
                  <a:srgbClr val="FFFFFF"/>
                </a:solidFill>
              </a:rPr>
              <a:t>family of CPU cores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5396620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smtClean="0">
                <a:solidFill>
                  <a:srgbClr val="FFFFFF"/>
                </a:solidFill>
              </a:rPr>
              <a:t>3. The </a:t>
            </a:r>
            <a:r>
              <a:rPr lang="en-US" sz="1700" kern="1200" dirty="0">
                <a:solidFill>
                  <a:srgbClr val="FFFFFF"/>
                </a:solidFill>
              </a:rPr>
              <a:t>Cortex family of CPU cores (1)</a:t>
            </a:r>
          </a:p>
        </p:txBody>
      </p:sp>
      <p:sp>
        <p:nvSpPr>
          <p:cNvPr id="3" name="TextBox 2"/>
          <p:cNvSpPr txBox="1"/>
          <p:nvPr/>
        </p:nvSpPr>
        <p:spPr>
          <a:xfrm>
            <a:off x="75050" y="440668"/>
            <a:ext cx="6123921" cy="369332"/>
          </a:xfrm>
          <a:prstGeom prst="rect">
            <a:avLst/>
          </a:prstGeom>
          <a:noFill/>
        </p:spPr>
        <p:txBody>
          <a:bodyPr wrap="square" rtlCol="0">
            <a:spAutoFit/>
          </a:bodyPr>
          <a:lstStyle/>
          <a:p>
            <a:pPr lvl="0">
              <a:defRPr/>
            </a:pPr>
            <a:r>
              <a:rPr kumimoji="0" lang="en-US" sz="1800" b="0" i="0" u="none" strike="noStrike" kern="1200" cap="none" spc="0" normalizeH="0" baseline="0" noProof="0" dirty="0" smtClean="0">
                <a:ln>
                  <a:noFill/>
                </a:ln>
                <a:solidFill>
                  <a:srgbClr val="333399"/>
                </a:solidFill>
                <a:effectLst/>
                <a:uLnTx/>
                <a:uFillTx/>
                <a:latin typeface="Verdana"/>
                <a:ea typeface="+mn-ea"/>
                <a:cs typeface="+mn-cs"/>
              </a:rPr>
              <a:t>3. </a:t>
            </a:r>
            <a:r>
              <a:rPr kumimoji="0" lang="en-US" sz="1800" b="0" i="0" u="none" strike="noStrike" kern="1200" cap="none" spc="0" normalizeH="0" baseline="0" noProof="0" dirty="0">
                <a:ln>
                  <a:noFill/>
                </a:ln>
                <a:solidFill>
                  <a:srgbClr val="333399"/>
                </a:solidFill>
                <a:effectLst/>
                <a:uLnTx/>
                <a:uFillTx/>
                <a:latin typeface="Verdana"/>
                <a:ea typeface="+mn-ea"/>
                <a:cs typeface="+mn-cs"/>
              </a:rPr>
              <a:t>T</a:t>
            </a:r>
            <a:r>
              <a:rPr lang="en-GB" dirty="0">
                <a:solidFill>
                  <a:srgbClr val="333399"/>
                </a:solidFill>
              </a:rPr>
              <a:t>he </a:t>
            </a:r>
            <a:r>
              <a:rPr lang="en-GB" dirty="0" smtClean="0">
                <a:solidFill>
                  <a:srgbClr val="333399"/>
                </a:solidFill>
              </a:rPr>
              <a:t>Cortex </a:t>
            </a:r>
            <a:r>
              <a:rPr lang="en-GB" dirty="0">
                <a:solidFill>
                  <a:srgbClr val="333399"/>
                </a:solidFill>
              </a:rPr>
              <a:t>family of CPU cores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4" name="Rounded Rectangle 3"/>
          <p:cNvSpPr/>
          <p:nvPr/>
        </p:nvSpPr>
        <p:spPr bwMode="auto">
          <a:xfrm>
            <a:off x="-36512" y="908856"/>
            <a:ext cx="9180000" cy="12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1198" y="944724"/>
            <a:ext cx="861114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60" normalizeH="0" noProof="0" dirty="0">
                <a:ln>
                  <a:noFill/>
                </a:ln>
                <a:effectLst/>
                <a:uLnTx/>
                <a:uFillTx/>
                <a:latin typeface="Verdana"/>
              </a:rPr>
              <a:t>In </a:t>
            </a:r>
            <a:r>
              <a:rPr kumimoji="0" lang="en-US" sz="1600" b="0" i="0" u="none" strike="noStrike" kern="1200" cap="none" spc="-60" normalizeH="0" noProof="0" dirty="0">
                <a:ln>
                  <a:noFill/>
                </a:ln>
                <a:solidFill>
                  <a:srgbClr val="0070C0"/>
                </a:solidFill>
                <a:effectLst/>
                <a:uLnTx/>
                <a:uFillTx/>
                <a:latin typeface="Verdana"/>
              </a:rPr>
              <a:t>10/2004 </a:t>
            </a:r>
            <a:r>
              <a:rPr kumimoji="0" lang="en-US" sz="1600" b="0" i="0" u="none" strike="noStrike" kern="1200" cap="none" spc="-60" normalizeH="0" noProof="0" dirty="0">
                <a:ln>
                  <a:noFill/>
                </a:ln>
                <a:effectLst/>
                <a:uLnTx/>
                <a:uFillTx/>
                <a:latin typeface="Verdana"/>
              </a:rPr>
              <a:t>ARM announced the </a:t>
            </a:r>
            <a:r>
              <a:rPr kumimoji="0" lang="en-US" sz="1600" b="0" i="0" u="none" strike="noStrike" kern="1200" cap="none" spc="-60" normalizeH="0" noProof="0" dirty="0">
                <a:ln>
                  <a:noFill/>
                </a:ln>
                <a:solidFill>
                  <a:srgbClr val="FF0000"/>
                </a:solidFill>
                <a:effectLst/>
                <a:uLnTx/>
                <a:uFillTx/>
                <a:latin typeface="Verdana"/>
              </a:rPr>
              <a:t>Cortex Family </a:t>
            </a:r>
            <a:r>
              <a:rPr lang="en-US" sz="1600" spc="-60" dirty="0">
                <a:latin typeface="Verdana"/>
              </a:rPr>
              <a:t>of </a:t>
            </a:r>
            <a:r>
              <a:rPr lang="en-US" sz="1600" spc="-60" dirty="0">
                <a:solidFill>
                  <a:srgbClr val="0070C0"/>
                </a:solidFill>
                <a:latin typeface="Verdana"/>
              </a:rPr>
              <a:t>CPU cores </a:t>
            </a:r>
            <a:r>
              <a:rPr kumimoji="0" lang="en-US" sz="1600" b="0" i="0" u="none" strike="noStrike" kern="1200" cap="none" spc="-40" normalizeH="0" noProof="0" dirty="0">
                <a:ln>
                  <a:noFill/>
                </a:ln>
                <a:effectLst/>
                <a:uLnTx/>
                <a:uFillTx/>
                <a:latin typeface="Verdana"/>
                <a:ea typeface="+mn-ea"/>
                <a:cs typeface="+mn-cs"/>
              </a:rPr>
              <a:t>and its </a:t>
            </a:r>
            <a:r>
              <a:rPr kumimoji="0" lang="en-US" sz="1600" b="0" i="0" u="none" strike="noStrike" kern="1200" cap="none" spc="-40" normalizeH="0" noProof="0" dirty="0">
                <a:ln>
                  <a:noFill/>
                </a:ln>
                <a:solidFill>
                  <a:srgbClr val="0070C0"/>
                </a:solidFill>
                <a:effectLst/>
                <a:uLnTx/>
                <a:uFillTx/>
                <a:latin typeface="Verdana"/>
                <a:ea typeface="+mn-ea"/>
                <a:cs typeface="+mn-cs"/>
              </a:rPr>
              <a:t>first model </a:t>
            </a:r>
            <a:r>
              <a:rPr kumimoji="0" lang="en-US" sz="1600" b="0" i="0" u="none" strike="noStrike" kern="1200" cap="none" spc="-40" normalizeH="0" noProof="0" dirty="0">
                <a:ln>
                  <a:noFill/>
                </a:ln>
                <a:effectLst/>
                <a:uLnTx/>
                <a:uFillTx/>
                <a:latin typeface="Verdana"/>
                <a:ea typeface="+mn-ea"/>
                <a:cs typeface="+mn-cs"/>
              </a:rPr>
              <a:t>the </a:t>
            </a:r>
          </a:p>
          <a:p>
            <a:pPr marR="0" lvl="0" algn="l" defTabSz="914400" rtl="0" eaLnBrk="1" fontAlgn="auto" latinLnBrk="0" hangingPunct="1">
              <a:lnSpc>
                <a:spcPct val="100000"/>
              </a:lnSpc>
              <a:spcBef>
                <a:spcPts val="0"/>
              </a:spcBef>
              <a:spcAft>
                <a:spcPts val="600"/>
              </a:spcAft>
              <a:buClr>
                <a:srgbClr val="000000"/>
              </a:buClr>
              <a:buSzTx/>
              <a:tabLst/>
              <a:defRPr/>
            </a:pPr>
            <a:r>
              <a:rPr lang="en-US" sz="1600" spc="-40" dirty="0">
                <a:solidFill>
                  <a:srgbClr val="0070C0"/>
                </a:solidFill>
                <a:latin typeface="Verdana"/>
              </a:rPr>
              <a:t>      Cortex-M3 CPU core</a:t>
            </a:r>
            <a:r>
              <a:rPr lang="en-US" sz="1600" spc="-40" dirty="0">
                <a:latin typeface="Verdana"/>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spc="-40" dirty="0">
                <a:latin typeface="Verdana"/>
              </a:rPr>
              <a:t>The </a:t>
            </a:r>
            <a:r>
              <a:rPr lang="en-US" sz="1600" spc="-40" dirty="0">
                <a:solidFill>
                  <a:srgbClr val="FF0000"/>
                </a:solidFill>
                <a:latin typeface="Verdana"/>
              </a:rPr>
              <a:t>Cortex brand </a:t>
            </a:r>
            <a:r>
              <a:rPr lang="en-US" sz="1600" spc="-40" dirty="0">
                <a:latin typeface="Verdana"/>
              </a:rPr>
              <a:t>is used by ARM’s for their </a:t>
            </a:r>
            <a:r>
              <a:rPr lang="en-US" sz="1600" spc="-40" dirty="0">
                <a:solidFill>
                  <a:srgbClr val="0070C0"/>
                </a:solidFill>
                <a:latin typeface="Verdana"/>
              </a:rPr>
              <a:t>mobile application oriented </a:t>
            </a:r>
            <a:r>
              <a:rPr lang="en-US" sz="1600" spc="-40" dirty="0">
                <a:solidFill>
                  <a:srgbClr val="FF0000"/>
                </a:solidFill>
                <a:latin typeface="Verdana"/>
              </a:rPr>
              <a:t>CPU cores,</a:t>
            </a:r>
          </a:p>
          <a:p>
            <a:pPr marR="0" lvl="0" algn="l" defTabSz="914400" rtl="0" eaLnBrk="1" fontAlgn="auto" latinLnBrk="0" hangingPunct="1">
              <a:lnSpc>
                <a:spcPct val="100000"/>
              </a:lnSpc>
              <a:spcBef>
                <a:spcPts val="0"/>
              </a:spcBef>
              <a:spcAft>
                <a:spcPts val="1200"/>
              </a:spcAft>
              <a:buClr>
                <a:srgbClr val="000000"/>
              </a:buClr>
              <a:buSzTx/>
              <a:tabLst/>
              <a:defRPr/>
            </a:pPr>
            <a:r>
              <a:rPr lang="en-US" sz="1600" spc="-40" dirty="0">
                <a:latin typeface="Verdana"/>
              </a:rPr>
              <a:t>       </a:t>
            </a:r>
            <a:r>
              <a:rPr lang="en-US" sz="1600" spc="-40" dirty="0">
                <a:solidFill>
                  <a:srgbClr val="0070C0"/>
                </a:solidFill>
                <a:latin typeface="Verdana"/>
              </a:rPr>
              <a:t>based on the Armv7 ISA or later releases</a:t>
            </a:r>
            <a:r>
              <a:rPr lang="en-US" sz="1600" spc="-40" dirty="0" smtClean="0">
                <a:latin typeface="Verdana"/>
              </a:rPr>
              <a:t>.</a:t>
            </a:r>
            <a:endParaRPr lang="en-US" sz="1600" spc="-40" dirty="0">
              <a:latin typeface="Verdana"/>
            </a:endParaRPr>
          </a:p>
        </p:txBody>
      </p:sp>
      <p:sp>
        <p:nvSpPr>
          <p:cNvPr id="5" name="Rounded Rectangle 4"/>
          <p:cNvSpPr/>
          <p:nvPr/>
        </p:nvSpPr>
        <p:spPr bwMode="auto">
          <a:xfrm>
            <a:off x="-3568" y="2223659"/>
            <a:ext cx="9144000"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15516" y="2259663"/>
            <a:ext cx="9048887" cy="830997"/>
          </a:xfrm>
          <a:prstGeom prst="rect">
            <a:avLst/>
          </a:prstGeom>
          <a:noFill/>
        </p:spPr>
        <p:txBody>
          <a:bodyPr wrap="none" rtlCol="0">
            <a:spAutoFit/>
          </a:bodyPr>
          <a:lstStyle/>
          <a:p>
            <a:pPr marL="285750" indent="-285750">
              <a:buFont typeface="Arial" panose="020B0604020202020204" pitchFamily="34" charset="0"/>
              <a:buChar char="•"/>
            </a:pPr>
            <a:r>
              <a:rPr lang="en-US" sz="1600" spc="-60" dirty="0"/>
              <a:t>It is </a:t>
            </a:r>
            <a:r>
              <a:rPr lang="en-US" sz="1600" spc="-60" dirty="0" smtClean="0"/>
              <a:t>worth </a:t>
            </a:r>
            <a:r>
              <a:rPr lang="en-US" sz="1600" spc="-60" dirty="0"/>
              <a:t>noting that ARM announced a </a:t>
            </a:r>
            <a:r>
              <a:rPr lang="en-US" sz="1600" spc="-60" dirty="0">
                <a:solidFill>
                  <a:srgbClr val="0070C0"/>
                </a:solidFill>
              </a:rPr>
              <a:t>second CPU brand in 2018 </a:t>
            </a:r>
            <a:r>
              <a:rPr lang="en-US" sz="1600" spc="-60" dirty="0"/>
              <a:t>as well,</a:t>
            </a:r>
          </a:p>
          <a:p>
            <a:r>
              <a:rPr lang="en-US" sz="1600" spc="-60" dirty="0"/>
              <a:t>      called </a:t>
            </a:r>
            <a:r>
              <a:rPr lang="en-US" sz="1600" spc="-60" dirty="0" err="1">
                <a:solidFill>
                  <a:srgbClr val="FF0000"/>
                </a:solidFill>
              </a:rPr>
              <a:t>Neoverse</a:t>
            </a:r>
            <a:r>
              <a:rPr lang="en-US" sz="1600" spc="-60" dirty="0">
                <a:solidFill>
                  <a:srgbClr val="FF0000"/>
                </a:solidFill>
              </a:rPr>
              <a:t> </a:t>
            </a:r>
            <a:r>
              <a:rPr lang="en-US" sz="1600" dirty="0"/>
              <a:t>for </a:t>
            </a:r>
            <a:r>
              <a:rPr lang="en-US" sz="1600" dirty="0">
                <a:solidFill>
                  <a:srgbClr val="0070C0"/>
                </a:solidFill>
              </a:rPr>
              <a:t>CPU cores </a:t>
            </a:r>
            <a:r>
              <a:rPr lang="en-US" sz="1600" dirty="0"/>
              <a:t>to be used in processors focused on </a:t>
            </a:r>
            <a:r>
              <a:rPr lang="en-US" sz="1600" dirty="0">
                <a:solidFill>
                  <a:srgbClr val="0070C0"/>
                </a:solidFill>
              </a:rPr>
              <a:t>information</a:t>
            </a:r>
          </a:p>
          <a:p>
            <a:r>
              <a:rPr lang="en-US" sz="1600" dirty="0">
                <a:solidFill>
                  <a:srgbClr val="0070C0"/>
                </a:solidFill>
              </a:rPr>
              <a:t>     infrastructures </a:t>
            </a:r>
            <a:r>
              <a:rPr lang="en-US" sz="1600" dirty="0"/>
              <a:t>(datacenters, routers, switches etc.), discussed in another Chapter.</a:t>
            </a:r>
          </a:p>
        </p:txBody>
      </p:sp>
    </p:spTree>
    <p:extLst>
      <p:ext uri="{BB962C8B-B14F-4D97-AF65-F5344CB8AC3E}">
        <p14:creationId xmlns:p14="http://schemas.microsoft.com/office/powerpoint/2010/main" val="41141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smtClean="0">
                <a:solidFill>
                  <a:srgbClr val="FFFFFF"/>
                </a:solidFill>
              </a:rPr>
              <a:t>3. The </a:t>
            </a:r>
            <a:r>
              <a:rPr lang="en-US" sz="1700" kern="1200" dirty="0">
                <a:solidFill>
                  <a:srgbClr val="FFFFFF"/>
                </a:solidFill>
              </a:rPr>
              <a:t>Cortex family of CPU cores (2)</a:t>
            </a:r>
          </a:p>
        </p:txBody>
      </p:sp>
      <p:sp>
        <p:nvSpPr>
          <p:cNvPr id="11" name="TextBox 10"/>
          <p:cNvSpPr txBox="1"/>
          <p:nvPr/>
        </p:nvSpPr>
        <p:spPr>
          <a:xfrm>
            <a:off x="7435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Profiles of </a:t>
            </a:r>
            <a:r>
              <a:rPr kumimoji="0" lang="en-US" sz="1800" b="0" i="0" u="none" strike="noStrike" kern="1200" cap="none" spc="0" normalizeH="0" baseline="0" noProof="0">
                <a:ln>
                  <a:noFill/>
                </a:ln>
                <a:solidFill>
                  <a:srgbClr val="2D2D8A"/>
                </a:solidFill>
                <a:effectLst/>
                <a:uLnTx/>
                <a:uFillTx/>
                <a:latin typeface="Verdana"/>
                <a:ea typeface="+mn-ea"/>
                <a:cs typeface="+mn-cs"/>
              </a:rPr>
              <a:t>ARM</a:t>
            </a:r>
            <a:r>
              <a:rPr kumimoji="0" lang="hu-HU" sz="1800" b="0" i="0" u="none" strike="noStrike" kern="1200" cap="none" spc="0" normalizeH="0" baseline="0" noProof="0">
                <a:ln>
                  <a:noFill/>
                </a:ln>
                <a:solidFill>
                  <a:srgbClr val="2D2D8A"/>
                </a:solidFill>
                <a:effectLst/>
                <a:uLnTx/>
                <a:uFillTx/>
                <a:latin typeface="Verdana"/>
                <a:ea typeface="+mn-ea"/>
                <a:cs typeface="+mn-cs"/>
              </a:rPr>
              <a:t>’s</a:t>
            </a:r>
            <a:r>
              <a:rPr kumimoji="0" lang="en-US" sz="1800" b="0" i="0" u="none" strike="noStrike" kern="1200" cap="none" spc="0" normalizeH="0" baseline="0" noProof="0">
                <a:ln>
                  <a:noFill/>
                </a:ln>
                <a:solidFill>
                  <a:srgbClr val="2D2D8A"/>
                </a:solidFill>
                <a:effectLst/>
                <a:uLnTx/>
                <a:uFillTx/>
                <a:latin typeface="Verdana"/>
                <a:ea typeface="+mn-ea"/>
                <a:cs typeface="+mn-cs"/>
              </a:rPr>
              <a:t> Cortex family of CPU cores </a:t>
            </a:r>
            <a:r>
              <a:rPr kumimoji="0" lang="en-US" sz="1800" b="0" i="0" u="none" strike="noStrike" kern="1200" cap="none" spc="0" normalizeH="0" baseline="0" noProof="0">
                <a:ln>
                  <a:noFill/>
                </a:ln>
                <a:solidFill>
                  <a:srgbClr val="000000"/>
                </a:solidFill>
                <a:effectLst/>
                <a:uLnTx/>
                <a:uFillTx/>
                <a:latin typeface="Verdana"/>
                <a:ea typeface="+mn-ea"/>
                <a:cs typeface="+mn-cs"/>
              </a:rPr>
              <a:t>[6], [7], [113] </a:t>
            </a:r>
            <a:r>
              <a:rPr lang="en-US">
                <a:solidFill>
                  <a:srgbClr val="2D2D8A"/>
                </a:solidFill>
                <a:latin typeface="Verdana"/>
              </a:rPr>
              <a:t>-1</a:t>
            </a:r>
          </a:p>
        </p:txBody>
      </p:sp>
      <p:sp>
        <p:nvSpPr>
          <p:cNvPr id="3" name="Rounded Rectangle 2"/>
          <p:cNvSpPr/>
          <p:nvPr/>
        </p:nvSpPr>
        <p:spPr bwMode="auto">
          <a:xfrm>
            <a:off x="-508" y="852509"/>
            <a:ext cx="9144000" cy="2429979"/>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TextBox 21"/>
          <p:cNvSpPr txBox="1"/>
          <p:nvPr/>
        </p:nvSpPr>
        <p:spPr>
          <a:xfrm>
            <a:off x="74277" y="881717"/>
            <a:ext cx="8971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technical</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specification</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of</a:t>
            </a:r>
            <a:r>
              <a:rPr kumimoji="0" lang="hu-HU" sz="1600" b="0" i="0" u="none" strike="noStrike" kern="1200" cap="none" spc="0" normalizeH="0" baseline="0" noProof="0">
                <a:ln>
                  <a:noFill/>
                </a:ln>
                <a:solidFill>
                  <a:srgbClr val="000000"/>
                </a:solidFill>
                <a:effectLst/>
                <a:uLnTx/>
                <a:uFillTx/>
                <a:latin typeface="Verdana"/>
                <a:ea typeface="+mn-ea"/>
                <a:cs typeface="+mn-cs"/>
              </a:rPr>
              <a:t> the </a:t>
            </a:r>
            <a:r>
              <a:rPr kumimoji="0" lang="hu-HU" sz="1600" b="0" i="0" u="none" strike="noStrike" kern="1200" cap="none" spc="0" normalizeH="0" baseline="0" noProof="0">
                <a:ln>
                  <a:noFill/>
                </a:ln>
                <a:solidFill>
                  <a:srgbClr val="FF0000"/>
                </a:solidFill>
                <a:effectLst/>
                <a:uLnTx/>
                <a:uFillTx/>
                <a:latin typeface="Verdana"/>
                <a:ea typeface="+mn-ea"/>
                <a:cs typeface="+mn-cs"/>
              </a:rPr>
              <a:t>Armv7 ISA</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ARM introduced </a:t>
            </a:r>
            <a:r>
              <a:rPr kumimoji="0" lang="en-US" sz="1600" b="0" i="0" u="none" strike="noStrike" kern="1200" cap="none" spc="0" normalizeH="0" baseline="0" noProof="0">
                <a:ln>
                  <a:noFill/>
                </a:ln>
                <a:solidFill>
                  <a:srgbClr val="FF0000"/>
                </a:solidFill>
                <a:effectLst/>
                <a:uLnTx/>
                <a:uFillTx/>
                <a:latin typeface="Verdana"/>
                <a:ea typeface="+mn-ea"/>
                <a:cs typeface="+mn-cs"/>
              </a:rPr>
              <a:t>three family profiles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to optimize its </a:t>
            </a:r>
            <a:r>
              <a:rPr kumimoji="0" lang="hu-HU" sz="1600" b="0" i="0" u="none" strike="noStrike" kern="1200" cap="none" spc="0" normalizeH="0" baseline="0" noProof="0">
                <a:ln>
                  <a:noFill/>
                </a:ln>
                <a:solidFill>
                  <a:srgbClr val="0070C0"/>
                </a:solidFill>
                <a:effectLst/>
                <a:uLnTx/>
                <a:uFillTx/>
                <a:latin typeface="Verdana"/>
                <a:ea typeface="+mn-ea"/>
                <a:cs typeface="+mn-cs"/>
              </a:rPr>
              <a:t>Cortex </a:t>
            </a:r>
            <a:r>
              <a:rPr kumimoji="0" lang="hu-HU" sz="1600" b="0" i="0" u="none" strike="noStrike" kern="1200" cap="none" spc="0" normalizeH="0" baseline="0" noProof="0" err="1">
                <a:ln>
                  <a:noFill/>
                </a:ln>
                <a:solidFill>
                  <a:srgbClr val="0070C0"/>
                </a:solidFill>
                <a:effectLst/>
                <a:uLnTx/>
                <a:uFillTx/>
                <a:latin typeface="Verdana"/>
                <a:ea typeface="+mn-ea"/>
                <a:cs typeface="+mn-cs"/>
              </a:rPr>
              <a:t>family</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CPU cores </a:t>
            </a:r>
            <a:r>
              <a:rPr kumimoji="0" lang="hu-HU" sz="1600" b="0" i="0" u="none" strike="noStrike" kern="1200" cap="none" spc="0" normalizeH="0" baseline="0" noProof="0">
                <a:ln>
                  <a:noFill/>
                </a:ln>
                <a:solidFill>
                  <a:srgbClr val="0070C0"/>
                </a:solidFill>
                <a:effectLst/>
                <a:uLnTx/>
                <a:uFillTx/>
                <a:latin typeface="Verdana"/>
                <a:ea typeface="+mn-ea"/>
                <a:cs typeface="+mn-cs"/>
              </a:rPr>
              <a:t>for</a:t>
            </a:r>
            <a:r>
              <a:rPr kumimoji="0" lang="en-US" sz="1600" b="0" i="0" u="none" strike="noStrike" kern="1200" cap="none" spc="0" normalizeH="0" baseline="0" noProof="0">
                <a:ln>
                  <a:noFill/>
                </a:ln>
                <a:solidFill>
                  <a:srgbClr val="0070C0"/>
                </a:solidFill>
                <a:effectLst/>
                <a:uLnTx/>
                <a:uFillTx/>
                <a:latin typeface="Verdana"/>
                <a:ea typeface="+mn-ea"/>
                <a:cs typeface="+mn-cs"/>
              </a:rPr>
              <a:t> specific market </a:t>
            </a:r>
            <a:r>
              <a:rPr kumimoji="0" lang="hu-HU" sz="1600" b="0" i="0" u="none" strike="noStrike" kern="1200" cap="none" spc="0" normalizeH="0" baseline="0" noProof="0">
                <a:ln>
                  <a:noFill/>
                </a:ln>
                <a:solidFill>
                  <a:srgbClr val="0070C0"/>
                </a:solidFill>
                <a:effectLst/>
                <a:uLnTx/>
                <a:uFillTx/>
                <a:latin typeface="Verdana"/>
                <a:ea typeface="+mn-ea"/>
                <a:cs typeface="+mn-cs"/>
              </a:rPr>
              <a:t>segments:</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Text Box 5"/>
          <p:cNvSpPr txBox="1">
            <a:spLocks noChangeArrowheads="1"/>
          </p:cNvSpPr>
          <p:nvPr/>
        </p:nvSpPr>
        <p:spPr bwMode="auto">
          <a:xfrm>
            <a:off x="3495523" y="2549230"/>
            <a:ext cx="194476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Cortex-R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(Real-time profile)</a:t>
            </a:r>
          </a:p>
        </p:txBody>
      </p:sp>
      <p:sp>
        <p:nvSpPr>
          <p:cNvPr id="24" name="Text Box 6"/>
          <p:cNvSpPr txBox="1">
            <a:spLocks noChangeArrowheads="1"/>
          </p:cNvSpPr>
          <p:nvPr/>
        </p:nvSpPr>
        <p:spPr bwMode="auto">
          <a:xfrm>
            <a:off x="6408153" y="2549230"/>
            <a:ext cx="24593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Cortex-M profile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M</a:t>
            </a:r>
            <a:r>
              <a:rPr kumimoji="0" lang="en-US" altLang="en-US" sz="1300" b="1" i="0" u="none" strike="noStrike" kern="1200" cap="none" spc="0" normalizeH="0" baseline="0" noProof="0" err="1">
                <a:ln>
                  <a:noFill/>
                </a:ln>
                <a:solidFill>
                  <a:srgbClr val="000000"/>
                </a:solidFill>
                <a:effectLst/>
                <a:uLnTx/>
                <a:uFillTx/>
                <a:latin typeface="Verdana" pitchFamily="34" charset="0"/>
                <a:ea typeface="+mn-ea"/>
                <a:cs typeface="+mn-cs"/>
              </a:rPr>
              <a:t>icrocontroller</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profile)</a:t>
            </a:r>
          </a:p>
        </p:txBody>
      </p:sp>
      <p:sp>
        <p:nvSpPr>
          <p:cNvPr id="25" name="Text Box 5"/>
          <p:cNvSpPr txBox="1">
            <a:spLocks noChangeArrowheads="1"/>
          </p:cNvSpPr>
          <p:nvPr/>
        </p:nvSpPr>
        <p:spPr bwMode="auto">
          <a:xfrm>
            <a:off x="251520" y="2549230"/>
            <a:ext cx="208903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Cortex-A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(Application profile)</a:t>
            </a:r>
          </a:p>
        </p:txBody>
      </p:sp>
      <p:sp>
        <p:nvSpPr>
          <p:cNvPr id="26" name="Text Box 13"/>
          <p:cNvSpPr txBox="1">
            <a:spLocks noChangeArrowheads="1"/>
          </p:cNvSpPr>
          <p:nvPr/>
        </p:nvSpPr>
        <p:spPr bwMode="auto">
          <a:xfrm>
            <a:off x="2267744" y="1664804"/>
            <a:ext cx="432522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Profiles of ARM’s Cortex family of CPU cores</a:t>
            </a:r>
            <a:endParaRPr kumimoji="0" lang="hu-HU" sz="1300" b="1" i="0" u="none" strike="noStrike" kern="1200" cap="none" spc="0" normalizeH="0" baseline="30000" noProof="0">
              <a:ln>
                <a:noFill/>
              </a:ln>
              <a:solidFill>
                <a:srgbClr val="000000"/>
              </a:solidFill>
              <a:effectLst/>
              <a:uLnTx/>
              <a:uFillTx/>
              <a:latin typeface="Verdana" pitchFamily="34" charset="0"/>
              <a:ea typeface="+mn-ea"/>
              <a:cs typeface="+mn-cs"/>
            </a:endParaRPr>
          </a:p>
        </p:txBody>
      </p:sp>
      <p:cxnSp>
        <p:nvCxnSpPr>
          <p:cNvPr id="27" name="Straight Connector 26"/>
          <p:cNvCxnSpPr>
            <a:endCxn id="30" idx="7"/>
          </p:cNvCxnSpPr>
          <p:nvPr/>
        </p:nvCxnSpPr>
        <p:spPr>
          <a:xfrm flipH="1">
            <a:off x="1319384" y="216823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1" idx="7"/>
          </p:cNvCxnSpPr>
          <p:nvPr/>
        </p:nvCxnSpPr>
        <p:spPr>
          <a:xfrm>
            <a:off x="4435825" y="216823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4401279" y="2438105"/>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p:cNvSpPr>
            <a:spLocks noChangeArrowheads="1"/>
          </p:cNvSpPr>
          <p:nvPr/>
        </p:nvSpPr>
        <p:spPr bwMode="auto">
          <a:xfrm>
            <a:off x="1263828" y="244270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val 30"/>
          <p:cNvSpPr>
            <a:spLocks noChangeArrowheads="1"/>
          </p:cNvSpPr>
          <p:nvPr/>
        </p:nvSpPr>
        <p:spPr bwMode="auto">
          <a:xfrm>
            <a:off x="7691606" y="245239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cxnSp>
        <p:nvCxnSpPr>
          <p:cNvPr id="32" name="Straight Connector 31"/>
          <p:cNvCxnSpPr/>
          <p:nvPr/>
        </p:nvCxnSpPr>
        <p:spPr bwMode="auto">
          <a:xfrm flipH="1">
            <a:off x="4429622" y="1957192"/>
            <a:ext cx="11752" cy="48091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6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25" grpId="0"/>
      <p:bldP spid="26" grpId="0"/>
      <p:bldP spid="29" grpId="0" animBg="1"/>
      <p:bldP spid="30" grpId="0" animBg="1"/>
      <p:bldP spid="3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(3)</a:t>
            </a:r>
            <a:endParaRPr lang="en-US" sz="1700" dirty="0">
              <a:solidFill>
                <a:srgbClr val="FFFFFF"/>
              </a:solidFill>
            </a:endParaRPr>
          </a:p>
        </p:txBody>
      </p:sp>
      <p:sp>
        <p:nvSpPr>
          <p:cNvPr id="8" name="TextBox 7"/>
          <p:cNvSpPr txBox="1"/>
          <p:nvPr/>
        </p:nvSpPr>
        <p:spPr>
          <a:xfrm>
            <a:off x="7357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a:ln>
                  <a:noFill/>
                </a:ln>
                <a:effectLst/>
                <a:uLnTx/>
                <a:uFillTx/>
                <a:latin typeface="Verdana"/>
                <a:ea typeface="+mn-ea"/>
                <a:cs typeface="+mn-cs"/>
              </a:rPr>
              <a:t>[6], [7], [113]</a:t>
            </a:r>
            <a:r>
              <a:rPr kumimoji="0" lang="en-US" sz="1800" b="0" i="0" u="none" strike="noStrike" kern="1200" cap="none" spc="0" normalizeH="0" baseline="0" noProof="0">
                <a:ln>
                  <a:noFill/>
                </a:ln>
                <a:solidFill>
                  <a:srgbClr val="2D2D8A"/>
                </a:solidFill>
                <a:effectLst/>
                <a:uLnTx/>
                <a:uFillTx/>
                <a:latin typeface="Verdana"/>
                <a:ea typeface="+mn-ea"/>
                <a:cs typeface="+mn-cs"/>
              </a:rPr>
              <a:t> -2</a:t>
            </a:r>
          </a:p>
        </p:txBody>
      </p:sp>
      <p:sp>
        <p:nvSpPr>
          <p:cNvPr id="17" name="TextBox 16"/>
          <p:cNvSpPr txBox="1"/>
          <p:nvPr/>
        </p:nvSpPr>
        <p:spPr>
          <a:xfrm>
            <a:off x="262583" y="2891599"/>
            <a:ext cx="8259697"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Subsequently, 	</a:t>
            </a:r>
          </a:p>
        </p:txBody>
      </p:sp>
      <p:sp>
        <p:nvSpPr>
          <p:cNvPr id="3" name="Rounded Rectangle 2"/>
          <p:cNvSpPr/>
          <p:nvPr/>
        </p:nvSpPr>
        <p:spPr bwMode="auto">
          <a:xfrm>
            <a:off x="-508" y="800707"/>
            <a:ext cx="9216516" cy="20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73220" y="852842"/>
            <a:ext cx="36307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The Cortex-A </a:t>
            </a:r>
            <a:r>
              <a:rPr kumimoji="0" lang="en-US" sz="1600" b="0" i="0" u="none" strike="noStrike" kern="1200" cap="none" spc="0" normalizeH="0" baseline="0" noProof="0" dirty="0">
                <a:ln>
                  <a:noFill/>
                </a:ln>
                <a:solidFill>
                  <a:srgbClr val="FF0000"/>
                </a:solidFill>
                <a:effectLst/>
                <a:uLnTx/>
                <a:uFillTx/>
                <a:latin typeface="Verdana"/>
                <a:ea typeface="+mn-ea"/>
                <a:cs typeface="+mn-cs"/>
              </a:rPr>
              <a:t>(application) profile</a:t>
            </a:r>
          </a:p>
        </p:txBody>
      </p:sp>
      <p:sp>
        <p:nvSpPr>
          <p:cNvPr id="20" name="TextBox 19"/>
          <p:cNvSpPr txBox="1"/>
          <p:nvPr/>
        </p:nvSpPr>
        <p:spPr>
          <a:xfrm>
            <a:off x="251520" y="1167877"/>
            <a:ext cx="897835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aims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application processors running mobile OSs and user applications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in smartphones, tablets, netbooks, eBook readers etc.</a:t>
            </a:r>
          </a:p>
        </p:txBody>
      </p:sp>
      <p:sp>
        <p:nvSpPr>
          <p:cNvPr id="5" name="Rounded Rectangle 4"/>
          <p:cNvSpPr/>
          <p:nvPr/>
        </p:nvSpPr>
        <p:spPr bwMode="auto">
          <a:xfrm>
            <a:off x="-21529" y="3240457"/>
            <a:ext cx="9144508" cy="16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1" name="TextBox 20"/>
          <p:cNvSpPr txBox="1"/>
          <p:nvPr/>
        </p:nvSpPr>
        <p:spPr>
          <a:xfrm>
            <a:off x="719572" y="3639835"/>
            <a:ext cx="7992380" cy="1800493"/>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a:t>
            </a:r>
            <a:r>
              <a:rPr lang="en-GB" sz="1600" dirty="0">
                <a:solidFill>
                  <a:srgbClr val="FF0000"/>
                </a:solidFill>
              </a:rPr>
              <a:t>AArch32 </a:t>
            </a:r>
            <a:r>
              <a:rPr lang="en-GB" sz="1600" dirty="0">
                <a:solidFill>
                  <a:srgbClr val="0070C0"/>
                </a:solidFill>
              </a:rPr>
              <a:t>execution mode </a:t>
            </a:r>
            <a:r>
              <a:rPr lang="en-GB" sz="1600" dirty="0"/>
              <a:t>to maintain </a:t>
            </a:r>
            <a:r>
              <a:rPr lang="en-GB" sz="1600" dirty="0">
                <a:solidFill>
                  <a:srgbClr val="0070C0"/>
                </a:solidFill>
              </a:rPr>
              <a:t>compatibility</a:t>
            </a:r>
            <a:r>
              <a:rPr lang="en-GB" sz="1600" dirty="0"/>
              <a:t> with the </a:t>
            </a:r>
            <a:r>
              <a:rPr lang="en-GB" sz="1600" dirty="0">
                <a:solidFill>
                  <a:srgbClr val="FF0000"/>
                </a:solidFill>
              </a:rPr>
              <a:t>A32</a:t>
            </a:r>
          </a:p>
          <a:p>
            <a:pPr>
              <a:spcAft>
                <a:spcPts val="600"/>
              </a:spcAft>
            </a:pPr>
            <a:r>
              <a:rPr lang="en-GB" sz="1600" dirty="0"/>
              <a:t>      instruction set and</a:t>
            </a:r>
          </a:p>
          <a:p>
            <a:pPr marL="285750" indent="-285750">
              <a:buFont typeface="Arial" panose="020B0604020202020204" pitchFamily="34" charset="0"/>
              <a:buChar char="•"/>
            </a:pPr>
            <a:r>
              <a:rPr lang="en-GB" sz="1600" dirty="0"/>
              <a:t>the </a:t>
            </a:r>
            <a:r>
              <a:rPr lang="en-GB" sz="1600" dirty="0">
                <a:solidFill>
                  <a:srgbClr val="FF0000"/>
                </a:solidFill>
              </a:rPr>
              <a:t>AArch64</a:t>
            </a:r>
            <a:r>
              <a:rPr lang="en-GB" sz="1600" dirty="0"/>
              <a:t> </a:t>
            </a:r>
            <a:r>
              <a:rPr lang="en-GB" sz="1600" dirty="0">
                <a:solidFill>
                  <a:srgbClr val="0070C0"/>
                </a:solidFill>
              </a:rPr>
              <a:t>execution modes</a:t>
            </a:r>
            <a:r>
              <a:rPr lang="en-GB" sz="1600" dirty="0"/>
              <a:t>, to allow using the new, 64-bit </a:t>
            </a:r>
            <a:r>
              <a:rPr lang="en-GB" sz="1600" dirty="0">
                <a:solidFill>
                  <a:srgbClr val="FF0000"/>
                </a:solidFill>
              </a:rPr>
              <a:t>A64</a:t>
            </a:r>
          </a:p>
          <a:p>
            <a:pPr>
              <a:spcAft>
                <a:spcPts val="1200"/>
              </a:spcAft>
            </a:pPr>
            <a:r>
              <a:rPr lang="en-GB" sz="1600" dirty="0"/>
              <a:t>      instruction set</a:t>
            </a:r>
            <a:r>
              <a:rPr lang="en-GB" sz="1600" dirty="0" smtClean="0"/>
              <a:t>.</a:t>
            </a:r>
          </a:p>
          <a:p>
            <a:r>
              <a:rPr lang="en-GB" sz="1600" dirty="0" smtClean="0"/>
              <a:t>    At the same time, in the AArch64 mode ARM </a:t>
            </a:r>
            <a:r>
              <a:rPr lang="en-GB" sz="1600" dirty="0" smtClean="0">
                <a:solidFill>
                  <a:srgbClr val="0070C0"/>
                </a:solidFill>
              </a:rPr>
              <a:t>terminated the support</a:t>
            </a:r>
          </a:p>
          <a:p>
            <a:r>
              <a:rPr lang="en-GB" sz="1600" dirty="0" smtClean="0">
                <a:solidFill>
                  <a:srgbClr val="0070C0"/>
                </a:solidFill>
              </a:rPr>
              <a:t>      </a:t>
            </a:r>
            <a:r>
              <a:rPr lang="en-GB" sz="1600" dirty="0">
                <a:solidFill>
                  <a:srgbClr val="0070C0"/>
                </a:solidFill>
              </a:rPr>
              <a:t>of the Thumb instruction set</a:t>
            </a:r>
            <a:r>
              <a:rPr lang="en-GB" sz="1600" dirty="0"/>
              <a:t>, finally    </a:t>
            </a:r>
          </a:p>
        </p:txBody>
      </p:sp>
      <p:sp>
        <p:nvSpPr>
          <p:cNvPr id="24" name="TextBox 23"/>
          <p:cNvSpPr txBox="1"/>
          <p:nvPr/>
        </p:nvSpPr>
        <p:spPr>
          <a:xfrm>
            <a:off x="257555" y="3312261"/>
            <a:ext cx="9317367" cy="338554"/>
          </a:xfrm>
          <a:prstGeom prst="rect">
            <a:avLst/>
          </a:prstGeom>
          <a:noFill/>
        </p:spPr>
        <p:txBody>
          <a:bodyPr wrap="square" rtlCol="0">
            <a:spAutoFit/>
          </a:bodyPr>
          <a:lstStyle/>
          <a:p>
            <a:pPr marL="285750" indent="-285750">
              <a:buFont typeface="Arial" panose="020B0604020202020204" pitchFamily="34" charset="0"/>
              <a:buChar char="•"/>
            </a:pPr>
            <a:r>
              <a:rPr lang="en-GB" sz="1600" spc="-20" dirty="0"/>
              <a:t>the </a:t>
            </a:r>
            <a:r>
              <a:rPr lang="en-GB" sz="1600" spc="-20" dirty="0">
                <a:solidFill>
                  <a:srgbClr val="FF0000"/>
                </a:solidFill>
              </a:rPr>
              <a:t>Armv8.0-A ISA </a:t>
            </a:r>
            <a:r>
              <a:rPr lang="en-GB" sz="1600" spc="-20" dirty="0" smtClean="0">
                <a:solidFill>
                  <a:srgbClr val="0070C0"/>
                </a:solidFill>
              </a:rPr>
              <a:t>supports </a:t>
            </a:r>
            <a:r>
              <a:rPr lang="en-GB" sz="1600" spc="-20" dirty="0" smtClean="0">
                <a:solidFill>
                  <a:srgbClr val="FF0000"/>
                </a:solidFill>
              </a:rPr>
              <a:t>64-bit processing </a:t>
            </a:r>
            <a:r>
              <a:rPr lang="en-GB" sz="1600" spc="-20" dirty="0" smtClean="0"/>
              <a:t>and introduced </a:t>
            </a:r>
            <a:r>
              <a:rPr lang="en-GB" sz="1600" spc="-20" dirty="0" smtClean="0">
                <a:solidFill>
                  <a:srgbClr val="FF0000"/>
                </a:solidFill>
              </a:rPr>
              <a:t>two </a:t>
            </a:r>
            <a:r>
              <a:rPr lang="en-GB" sz="1600" spc="-20" dirty="0">
                <a:solidFill>
                  <a:srgbClr val="FF0000"/>
                </a:solidFill>
              </a:rPr>
              <a:t>execution </a:t>
            </a:r>
            <a:r>
              <a:rPr lang="en-GB" sz="1600" spc="-20" dirty="0" smtClean="0">
                <a:solidFill>
                  <a:srgbClr val="FF0000"/>
                </a:solidFill>
              </a:rPr>
              <a:t>modes:</a:t>
            </a:r>
            <a:endParaRPr lang="en-GB" sz="1600" spc="-20" dirty="0">
              <a:solidFill>
                <a:srgbClr val="FF0000"/>
              </a:solidFill>
            </a:endParaRPr>
          </a:p>
        </p:txBody>
      </p:sp>
      <p:sp>
        <p:nvSpPr>
          <p:cNvPr id="25" name="TextBox 24"/>
          <p:cNvSpPr txBox="1"/>
          <p:nvPr/>
        </p:nvSpPr>
        <p:spPr>
          <a:xfrm>
            <a:off x="791580" y="2003722"/>
            <a:ext cx="5126724"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A32</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16-bit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is a subset of the A32)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521550" y="2536393"/>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instruction sets.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TextBox 26"/>
          <p:cNvSpPr txBox="1"/>
          <p:nvPr/>
        </p:nvSpPr>
        <p:spPr>
          <a:xfrm>
            <a:off x="251520" y="1707937"/>
            <a:ext cx="557998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introduction it supported two</a:t>
            </a:r>
            <a:r>
              <a:rPr kumimoji="0" lang="en-US" sz="1600" b="0" i="0" u="none" strike="noStrike" kern="1200" cap="none" spc="0" normalizeH="0" baseline="0" noProof="0" dirty="0">
                <a:ln>
                  <a:noFill/>
                </a:ln>
                <a:solidFill>
                  <a:srgbClr val="0070C0"/>
                </a:solidFill>
                <a:effectLst/>
                <a:uLnTx/>
                <a:uFillTx/>
                <a:latin typeface="Verdana"/>
                <a:ea typeface="+mn-ea"/>
                <a:cs typeface="+mn-cs"/>
              </a:rPr>
              <a:t> 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11853" y="5498917"/>
            <a:ext cx="9142280" cy="8857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8" name="TextBox 27"/>
          <p:cNvSpPr txBox="1"/>
          <p:nvPr/>
        </p:nvSpPr>
        <p:spPr>
          <a:xfrm>
            <a:off x="610784" y="5474936"/>
            <a:ext cx="3826201"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in the </a:t>
            </a:r>
            <a:r>
              <a:rPr lang="en-GB" sz="1600" dirty="0">
                <a:solidFill>
                  <a:srgbClr val="FF0000"/>
                </a:solidFill>
              </a:rPr>
              <a:t>Armv9.0-A ISA</a:t>
            </a:r>
          </a:p>
        </p:txBody>
      </p:sp>
      <p:sp>
        <p:nvSpPr>
          <p:cNvPr id="29" name="TextBox 28"/>
          <p:cNvSpPr txBox="1"/>
          <p:nvPr/>
        </p:nvSpPr>
        <p:spPr>
          <a:xfrm>
            <a:off x="971600" y="5744966"/>
            <a:ext cx="8092074" cy="584775"/>
          </a:xfrm>
          <a:prstGeom prst="rect">
            <a:avLst/>
          </a:prstGeom>
          <a:noFill/>
        </p:spPr>
        <p:txBody>
          <a:bodyPr wrap="square" rtlCol="0">
            <a:spAutoFit/>
          </a:bodyPr>
          <a:lstStyle/>
          <a:p>
            <a:r>
              <a:rPr lang="en-GB" sz="1600" dirty="0"/>
              <a:t>ARM </a:t>
            </a:r>
            <a:r>
              <a:rPr lang="en-GB" sz="1600" dirty="0">
                <a:solidFill>
                  <a:srgbClr val="0070C0"/>
                </a:solidFill>
              </a:rPr>
              <a:t>withdrew the general availability of the AArch32 execution mode</a:t>
            </a:r>
            <a:r>
              <a:rPr lang="en-GB" sz="1600" dirty="0"/>
              <a:t>,</a:t>
            </a:r>
          </a:p>
          <a:p>
            <a:r>
              <a:rPr lang="en-GB" sz="1600" dirty="0"/>
              <a:t>  as indicated in the next Figure.</a:t>
            </a:r>
          </a:p>
        </p:txBody>
      </p:sp>
    </p:spTree>
    <p:extLst>
      <p:ext uri="{BB962C8B-B14F-4D97-AF65-F5344CB8AC3E}">
        <p14:creationId xmlns:p14="http://schemas.microsoft.com/office/powerpoint/2010/main" val="14063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 calcmode="lin" valueType="num">
                                      <p:cBhvr additive="base">
                                        <p:cTn id="1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additive="base">
                                        <p:cTn id="2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 calcmode="lin" valueType="num">
                                      <p:cBhvr additive="base">
                                        <p:cTn id="2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additive="base">
                                        <p:cTn id="4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 calcmode="lin" valueType="num">
                                      <p:cBhvr additive="base">
                                        <p:cTn id="55"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xEl>
                                              <p:pRg st="2" end="2"/>
                                            </p:txEl>
                                          </p:spTgt>
                                        </p:tgtEl>
                                        <p:attrNameLst>
                                          <p:attrName>style.visibility</p:attrName>
                                        </p:attrNameLst>
                                      </p:cBhvr>
                                      <p:to>
                                        <p:strVal val="visible"/>
                                      </p:to>
                                    </p:set>
                                    <p:anim calcmode="lin" valueType="num">
                                      <p:cBhvr additive="base">
                                        <p:cTn id="5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
                                            <p:txEl>
                                              <p:pRg st="3" end="3"/>
                                            </p:txEl>
                                          </p:spTgt>
                                        </p:tgtEl>
                                        <p:attrNameLst>
                                          <p:attrName>style.visibility</p:attrName>
                                        </p:attrNameLst>
                                      </p:cBhvr>
                                      <p:to>
                                        <p:strVal val="visible"/>
                                      </p:to>
                                    </p:set>
                                    <p:anim calcmode="lin" valueType="num">
                                      <p:cBhvr additive="base">
                                        <p:cTn id="63"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1">
                                            <p:txEl>
                                              <p:pRg st="4" end="4"/>
                                            </p:txEl>
                                          </p:spTgt>
                                        </p:tgtEl>
                                        <p:attrNameLst>
                                          <p:attrName>style.visibility</p:attrName>
                                        </p:attrNameLst>
                                      </p:cBhvr>
                                      <p:to>
                                        <p:strVal val="visible"/>
                                      </p:to>
                                    </p:set>
                                    <p:anim calcmode="lin" valueType="num">
                                      <p:cBhvr additive="base">
                                        <p:cTn id="75"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1">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1">
                                            <p:txEl>
                                              <p:pRg st="5" end="5"/>
                                            </p:txEl>
                                          </p:spTgt>
                                        </p:tgtEl>
                                        <p:attrNameLst>
                                          <p:attrName>style.visibility</p:attrName>
                                        </p:attrNameLst>
                                      </p:cBhvr>
                                      <p:to>
                                        <p:strVal val="visible"/>
                                      </p:to>
                                    </p:set>
                                    <p:anim calcmode="lin" valueType="num">
                                      <p:cBhvr additive="base">
                                        <p:cTn id="79"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5" grpId="0" animBg="1"/>
      <p:bldP spid="6" grpId="0" animBg="1"/>
      <p:bldP spid="28" grpId="0"/>
      <p:bldP spid="2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45393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1620957" cy="369332"/>
          </a:xfrm>
          <a:prstGeom prst="rect">
            <a:avLst/>
          </a:prstGeom>
          <a:noFill/>
        </p:spPr>
        <p:txBody>
          <a:bodyPr wrap="square" rtlCol="0">
            <a:spAutoFit/>
          </a:bodyPr>
          <a:lstStyle/>
          <a:p>
            <a:pPr>
              <a:defRPr/>
            </a:pPr>
            <a:r>
              <a:rPr lang="en-US">
                <a:solidFill>
                  <a:srgbClr val="333399"/>
                </a:solidFill>
              </a:rPr>
              <a:t>Cortex CPUs</a:t>
            </a:r>
          </a:p>
        </p:txBody>
      </p:sp>
      <p:sp>
        <p:nvSpPr>
          <p:cNvPr id="80" name="Title 1"/>
          <p:cNvSpPr>
            <a:spLocks noGrp="1"/>
          </p:cNvSpPr>
          <p:nvPr>
            <p:ph type="title"/>
          </p:nvPr>
        </p:nvSpPr>
        <p:spPr>
          <a:xfrm>
            <a:off x="0" y="0"/>
            <a:ext cx="9144000" cy="393700"/>
          </a:xfrm>
          <a:solidFill>
            <a:srgbClr val="0066FF"/>
          </a:solidFill>
          <a:ln>
            <a:noFill/>
          </a:ln>
          <a:effectLs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(4)</a:t>
            </a:r>
            <a:endParaRPr lang="hu-HU" sz="1700" dirty="0">
              <a:solidFill>
                <a:srgbClr val="FFFFFF"/>
              </a:solidFill>
            </a:endParaRPr>
          </a:p>
        </p:txBody>
      </p:sp>
      <p:grpSp>
        <p:nvGrpSpPr>
          <p:cNvPr id="21" name="Group 20"/>
          <p:cNvGrpSpPr/>
          <p:nvPr/>
        </p:nvGrpSpPr>
        <p:grpSpPr>
          <a:xfrm>
            <a:off x="-198530" y="1047260"/>
            <a:ext cx="9299504" cy="5847125"/>
            <a:chOff x="-198530" y="1047260"/>
            <a:chExt cx="9299504" cy="5847125"/>
          </a:xfrm>
        </p:grpSpPr>
        <p:sp>
          <p:nvSpPr>
            <p:cNvPr id="3"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4"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5"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6"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7"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8"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9"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5"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 name="Lekerekített téglalap 14"/>
            <p:cNvSpPr/>
            <p:nvPr/>
          </p:nvSpPr>
          <p:spPr>
            <a:xfrm>
              <a:off x="4068492" y="1630628"/>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8"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9"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20"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28"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33"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6"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7"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3" name="TextBox 22"/>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6" name="TextBox 45"/>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47" name="TextBox 46"/>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48" name="TextBox 47"/>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9" name="TextBox 48"/>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41" name="Rounded Rectangle 40"/>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42" name="TextBox 41"/>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53" name="TextBox 52"/>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55" name="Rounded Rectangle 54"/>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59"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0"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5"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6"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7"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9"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0"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1"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3"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5"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6"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6" name="TextBox 25"/>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30" name="Straight Connector 29"/>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77"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81"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2"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88"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89"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1"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2"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93"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4"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5"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6"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7"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8"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9"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4"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capabilities</a:t>
              </a:r>
            </a:p>
          </p:txBody>
        </p:sp>
        <p:sp>
          <p:nvSpPr>
            <p:cNvPr id="78" name="Rounded Rectangle 77"/>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 name="Rounded Rectangle 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70940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(5)</a:t>
            </a:r>
            <a:endParaRPr lang="en-US" sz="1700" dirty="0">
              <a:solidFill>
                <a:srgbClr val="FFFFFF"/>
              </a:solidFill>
            </a:endParaRPr>
          </a:p>
        </p:txBody>
      </p:sp>
      <p:sp>
        <p:nvSpPr>
          <p:cNvPr id="4" name="TextBox 3"/>
          <p:cNvSpPr txBox="1"/>
          <p:nvPr/>
        </p:nvSpPr>
        <p:spPr>
          <a:xfrm>
            <a:off x="230892" y="773705"/>
            <a:ext cx="8913108" cy="2616101"/>
          </a:xfrm>
          <a:prstGeom prst="rect">
            <a:avLst/>
          </a:prstGeom>
          <a:noFill/>
        </p:spPr>
        <p:txBody>
          <a:bodyPr wrap="square" rtlCol="0">
            <a:spAutoFit/>
          </a:bodyPr>
          <a:lstStyle/>
          <a:p>
            <a:pPr>
              <a:spcAft>
                <a:spcPts val="200"/>
              </a:spcAft>
            </a:pPr>
            <a:r>
              <a:rPr lang="hu-HU" sz="1600" baseline="30000"/>
              <a:t>1</a:t>
            </a:r>
            <a:r>
              <a:rPr lang="en-US" sz="1600"/>
              <a:t>The Advanced SIMD architecture extension</a:t>
            </a:r>
            <a:r>
              <a:rPr lang="hu-HU" sz="1600"/>
              <a:t> is </a:t>
            </a:r>
            <a:r>
              <a:rPr lang="en-US" sz="1600"/>
              <a:t>commonly referred to as </a:t>
            </a:r>
            <a:r>
              <a:rPr lang="hu-HU" sz="1600"/>
              <a:t>the</a:t>
            </a:r>
          </a:p>
          <a:p>
            <a:pPr>
              <a:spcAft>
                <a:spcPts val="400"/>
              </a:spcAft>
            </a:pPr>
            <a:r>
              <a:rPr lang="hu-HU" sz="1600"/>
              <a:t>   </a:t>
            </a:r>
            <a:r>
              <a:rPr lang="en-US" sz="1600"/>
              <a:t>NEON technology</a:t>
            </a:r>
            <a:r>
              <a:rPr lang="hu-HU" sz="1600"/>
              <a:t>.</a:t>
            </a:r>
          </a:p>
          <a:p>
            <a:pPr>
              <a:spcAft>
                <a:spcPts val="400"/>
              </a:spcAft>
            </a:pP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a:p>
            <a:r>
              <a:rPr lang="en-GB" sz="1600" baseline="30000"/>
              <a:t>6</a:t>
            </a:r>
            <a:r>
              <a:rPr lang="en-GB" sz="1600"/>
              <a:t> The Thumb extension aims at reducing code size.</a:t>
            </a:r>
            <a:endParaRPr lang="hu-HU" sz="1600"/>
          </a:p>
        </p:txBody>
      </p:sp>
      <p:sp>
        <p:nvSpPr>
          <p:cNvPr id="6" name="TextBox 5"/>
          <p:cNvSpPr txBox="1"/>
          <p:nvPr/>
        </p:nvSpPr>
        <p:spPr>
          <a:xfrm>
            <a:off x="73100" y="440668"/>
            <a:ext cx="4107022" cy="338554"/>
          </a:xfrm>
          <a:prstGeom prst="rect">
            <a:avLst/>
          </a:prstGeom>
          <a:noFill/>
        </p:spPr>
        <p:txBody>
          <a:bodyPr wrap="square" rtlCol="0">
            <a:spAutoFit/>
          </a:bodyPr>
          <a:lstStyle/>
          <a:p>
            <a:r>
              <a:rPr lang="hu-HU" sz="1600">
                <a:solidFill>
                  <a:srgbClr val="FF0000"/>
                </a:solidFill>
              </a:rPr>
              <a:t>Remarks</a:t>
            </a:r>
            <a:r>
              <a:rPr lang="en-GB" sz="1600">
                <a:solidFill>
                  <a:srgbClr val="FF0000"/>
                </a:solidFill>
              </a:rPr>
              <a:t> to the introduced extensions</a:t>
            </a:r>
            <a:endParaRPr lang="en-US" sz="1600">
              <a:solidFill>
                <a:srgbClr val="FF0000"/>
              </a:solidFill>
            </a:endParaRPr>
          </a:p>
        </p:txBody>
      </p:sp>
    </p:spTree>
    <p:extLst>
      <p:ext uri="{BB962C8B-B14F-4D97-AF65-F5344CB8AC3E}">
        <p14:creationId xmlns:p14="http://schemas.microsoft.com/office/powerpoint/2010/main" val="32030809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(6)</a:t>
            </a:r>
            <a:endParaRPr lang="en-US" sz="1700" dirty="0">
              <a:solidFill>
                <a:srgbClr val="FFFFFF"/>
              </a:solidFill>
            </a:endParaRPr>
          </a:p>
        </p:txBody>
      </p:sp>
      <p:sp>
        <p:nvSpPr>
          <p:cNvPr id="4" name="TextBox 3"/>
          <p:cNvSpPr txBox="1"/>
          <p:nvPr/>
        </p:nvSpPr>
        <p:spPr>
          <a:xfrm>
            <a:off x="73577" y="818710"/>
            <a:ext cx="4161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Cortex-R (Real-time)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6" name="TextBox 5"/>
          <p:cNvSpPr txBox="1"/>
          <p:nvPr/>
        </p:nvSpPr>
        <p:spPr>
          <a:xfrm>
            <a:off x="109590" y="2122002"/>
            <a:ext cx="4728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Cortex-M (Microcontroller)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10" name="TextBox 9"/>
          <p:cNvSpPr txBox="1"/>
          <p:nvPr/>
        </p:nvSpPr>
        <p:spPr>
          <a:xfrm>
            <a:off x="232553" y="1716667"/>
            <a:ext cx="526297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A32 and 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445332" y="3343344"/>
            <a:ext cx="7069371" cy="6617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supports </a:t>
            </a:r>
            <a:r>
              <a:rPr kumimoji="0" lang="en-US" sz="1600" b="0" i="0" u="none" strike="noStrike" kern="1200" cap="none" spc="0" normalizeH="0" baseline="0" noProof="0" dirty="0">
                <a:ln>
                  <a:noFill/>
                </a:ln>
                <a:solidFill>
                  <a:srgbClr val="0070C0"/>
                </a:solidFill>
                <a:effectLst/>
                <a:uLnTx/>
                <a:uFillTx/>
                <a:latin typeface="Verdana"/>
                <a:ea typeface="+mn-ea"/>
                <a:cs typeface="+mn-cs"/>
              </a:rPr>
              <a:t>writing interrupt handlers in high-level languages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maintains a variant of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a:t>
            </a:r>
          </a:p>
        </p:txBody>
      </p:sp>
      <p:sp>
        <p:nvSpPr>
          <p:cNvPr id="8" name="TextBox 7"/>
          <p:cNvSpPr txBox="1"/>
          <p:nvPr/>
        </p:nvSpPr>
        <p:spPr>
          <a:xfrm>
            <a:off x="73577" y="440668"/>
            <a:ext cx="7478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a:ln>
                  <a:noFill/>
                </a:ln>
                <a:effectLst/>
                <a:uLnTx/>
                <a:uFillTx/>
                <a:latin typeface="Verdana"/>
                <a:ea typeface="+mn-ea"/>
                <a:cs typeface="+mn-cs"/>
              </a:rPr>
              <a:t>[6], [7], [113]</a:t>
            </a:r>
            <a:r>
              <a:rPr kumimoji="0" lang="en-US" sz="1800" b="0" i="0" u="none" strike="noStrike" kern="1200" cap="none" spc="0" normalizeH="0" baseline="0" noProof="0">
                <a:ln>
                  <a:noFill/>
                </a:ln>
                <a:solidFill>
                  <a:srgbClr val="2D2D8A"/>
                </a:solidFill>
                <a:effectLst/>
                <a:uLnTx/>
                <a:uFillTx/>
                <a:latin typeface="Verdana"/>
                <a:ea typeface="+mn-ea"/>
                <a:cs typeface="+mn-cs"/>
              </a:rPr>
              <a:t> -3</a:t>
            </a:r>
          </a:p>
        </p:txBody>
      </p:sp>
      <p:sp>
        <p:nvSpPr>
          <p:cNvPr id="3" name="Rounded Rectangle 2"/>
          <p:cNvSpPr/>
          <p:nvPr/>
        </p:nvSpPr>
        <p:spPr bwMode="auto">
          <a:xfrm>
            <a:off x="20510" y="1157029"/>
            <a:ext cx="9144000" cy="58066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defRPr/>
            </a:pPr>
            <a:endParaRPr lang="en-US" sz="1600" dirty="0">
              <a:solidFill>
                <a:srgbClr val="000000"/>
              </a:solidFill>
            </a:endParaRPr>
          </a:p>
        </p:txBody>
      </p:sp>
      <p:sp>
        <p:nvSpPr>
          <p:cNvPr id="9" name="Rounded Rectangle 8"/>
          <p:cNvSpPr/>
          <p:nvPr/>
        </p:nvSpPr>
        <p:spPr bwMode="auto">
          <a:xfrm>
            <a:off x="7129" y="2487733"/>
            <a:ext cx="9144508" cy="83099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39538" y="2480408"/>
            <a:ext cx="8957901"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CPUs of the M profile are optimized </a:t>
            </a:r>
            <a:r>
              <a:rPr lang="en-US" sz="1600" dirty="0">
                <a:solidFill>
                  <a:srgbClr val="0070C0"/>
                </a:solidFill>
              </a:rPr>
              <a:t>for deeply embedded CPUs aimed at</a:t>
            </a:r>
          </a:p>
          <a:p>
            <a:pPr lvl="0">
              <a:defRPr/>
            </a:pPr>
            <a:r>
              <a:rPr lang="en-US" sz="1600" dirty="0">
                <a:solidFill>
                  <a:srgbClr val="0070C0"/>
                </a:solidFill>
              </a:rPr>
              <a:t>      microcontroller and cost-sensitive applications</a:t>
            </a:r>
            <a:r>
              <a:rPr lang="en-US" sz="1600" dirty="0">
                <a:solidFill>
                  <a:srgbClr val="000000"/>
                </a:solidFill>
              </a:rPr>
              <a:t>, like automotive body electronics</a:t>
            </a:r>
          </a:p>
          <a:p>
            <a:pPr lvl="0">
              <a:defRPr/>
            </a:pPr>
            <a:r>
              <a:rPr lang="en-US" sz="1600" dirty="0">
                <a:solidFill>
                  <a:srgbClr val="000000"/>
                </a:solidFill>
              </a:rPr>
              <a:t>      </a:t>
            </a:r>
            <a:r>
              <a:rPr lang="hu-HU" sz="1600" dirty="0" err="1">
                <a:solidFill>
                  <a:srgbClr val="000000"/>
                </a:solidFill>
              </a:rPr>
              <a:t>or</a:t>
            </a:r>
            <a:r>
              <a:rPr lang="hu-HU" sz="1600" dirty="0">
                <a:solidFill>
                  <a:srgbClr val="000000"/>
                </a:solidFill>
              </a:rPr>
              <a:t> </a:t>
            </a:r>
            <a:r>
              <a:rPr lang="en-US" sz="1600" dirty="0">
                <a:solidFill>
                  <a:srgbClr val="000000"/>
                </a:solidFill>
              </a:rPr>
              <a:t>smart sensors.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32553" y="1171587"/>
            <a:ext cx="8596137" cy="584775"/>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dirty="0">
                <a:solidFill>
                  <a:srgbClr val="000000"/>
                </a:solidFill>
              </a:rPr>
              <a:t>It aims at </a:t>
            </a:r>
            <a:r>
              <a:rPr lang="en-US" sz="1600" dirty="0">
                <a:solidFill>
                  <a:srgbClr val="0070C0"/>
                </a:solidFill>
              </a:rPr>
              <a:t>embedded CPUs for real time applications</a:t>
            </a:r>
            <a:r>
              <a:rPr lang="en-US" sz="1600" dirty="0">
                <a:solidFill>
                  <a:srgbClr val="2D2D8A"/>
                </a:solidFill>
              </a:rPr>
              <a:t>, </a:t>
            </a:r>
            <a:r>
              <a:rPr lang="en-US" sz="1600" dirty="0">
                <a:solidFill>
                  <a:srgbClr val="000000"/>
                </a:solidFill>
              </a:rPr>
              <a:t>like mass storage or</a:t>
            </a:r>
          </a:p>
          <a:p>
            <a:pPr lvl="0">
              <a:defRPr/>
            </a:pPr>
            <a:r>
              <a:rPr lang="en-US" sz="1600" dirty="0">
                <a:solidFill>
                  <a:srgbClr val="000000"/>
                </a:solidFill>
              </a:rPr>
              <a:t>      printer controllers.</a:t>
            </a:r>
          </a:p>
        </p:txBody>
      </p:sp>
    </p:spTree>
    <p:extLst>
      <p:ext uri="{BB962C8B-B14F-4D97-AF65-F5344CB8AC3E}">
        <p14:creationId xmlns:p14="http://schemas.microsoft.com/office/powerpoint/2010/main" val="42515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 calcmode="lin" valueType="num">
                                      <p:cBhvr additive="base">
                                        <p:cTn id="3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440668"/>
            <a:ext cx="8810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2D2D8A"/>
                </a:solidFill>
                <a:effectLst/>
                <a:uLnTx/>
                <a:uFillTx/>
                <a:latin typeface="Verdana"/>
                <a:ea typeface="+mn-ea"/>
                <a:cs typeface="+mn-cs"/>
              </a:rPr>
              <a:t>Exten</a:t>
            </a:r>
            <a:r>
              <a:rPr kumimoji="0" lang="hu-HU" sz="1800" b="0" i="0" u="none" strike="noStrike" kern="1200" cap="none" spc="0" normalizeH="0" baseline="0" noProof="0">
                <a:ln>
                  <a:noFill/>
                </a:ln>
                <a:solidFill>
                  <a:srgbClr val="2D2D8A"/>
                </a:solidFill>
                <a:effectLst/>
                <a:uLnTx/>
                <a:uFillTx/>
                <a:latin typeface="Verdana"/>
                <a:ea typeface="+mn-ea"/>
                <a:cs typeface="+mn-cs"/>
              </a:rPr>
              <a:t>ding</a:t>
            </a:r>
            <a:r>
              <a:rPr kumimoji="0" lang="en-US" sz="1800" b="0" i="0" u="none" strike="noStrike" kern="1200" cap="none" spc="0" normalizeH="0" baseline="0" noProof="0">
                <a:ln>
                  <a:noFill/>
                </a:ln>
                <a:solidFill>
                  <a:srgbClr val="2D2D8A"/>
                </a:solidFill>
                <a:effectLst/>
                <a:uLnTx/>
                <a:uFillTx/>
                <a:latin typeface="Verdana"/>
                <a:ea typeface="+mn-ea"/>
                <a:cs typeface="+mn-cs"/>
              </a:rPr>
              <a:t> the ARM Cortex family with the </a:t>
            </a:r>
            <a:r>
              <a:rPr kumimoji="0" lang="en-US" sz="1800" b="0" i="0" u="none" strike="noStrike" kern="1200" cap="none" spc="0" normalizeH="0" baseline="0" noProof="0" err="1">
                <a:ln>
                  <a:noFill/>
                </a:ln>
                <a:solidFill>
                  <a:srgbClr val="2D2D8A"/>
                </a:solidFill>
                <a:effectLst/>
                <a:uLnTx/>
                <a:uFillTx/>
                <a:latin typeface="Verdana"/>
                <a:ea typeface="+mn-ea"/>
                <a:cs typeface="+mn-cs"/>
              </a:rPr>
              <a:t>SecurCore</a:t>
            </a:r>
            <a:r>
              <a:rPr kumimoji="0" lang="en-US" sz="1800" b="0" i="0" u="none" strike="noStrike" kern="1200" cap="none" spc="0" normalizeH="0" baseline="0" noProof="0">
                <a:ln>
                  <a:noFill/>
                </a:ln>
                <a:solidFill>
                  <a:srgbClr val="2D2D8A"/>
                </a:solidFill>
                <a:effectLst/>
                <a:uLnTx/>
                <a:uFillTx/>
                <a:latin typeface="Verdana"/>
                <a:ea typeface="+mn-ea"/>
                <a:cs typeface="+mn-cs"/>
              </a:rPr>
              <a:t> profile in 10/2007</a:t>
            </a: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(7)</a:t>
            </a:r>
            <a:endParaRPr lang="en-US" sz="1700" dirty="0">
              <a:solidFill>
                <a:srgbClr val="FFFFFF"/>
              </a:solidFill>
            </a:endParaRPr>
          </a:p>
        </p:txBody>
      </p:sp>
      <p:sp>
        <p:nvSpPr>
          <p:cNvPr id="2" name="Rounded Rectangle 1"/>
          <p:cNvSpPr/>
          <p:nvPr/>
        </p:nvSpPr>
        <p:spPr bwMode="auto">
          <a:xfrm>
            <a:off x="-508" y="836788"/>
            <a:ext cx="9216516"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5659" y="836788"/>
            <a:ext cx="6141810"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10/2007 ARM introduced the </a:t>
            </a:r>
            <a:r>
              <a:rPr kumimoji="0" lang="en-US" sz="1600" b="0" i="0" u="none" strike="noStrike" kern="1200" cap="none" spc="0" normalizeH="0" baseline="0" noProof="0" err="1">
                <a:ln>
                  <a:noFill/>
                </a:ln>
                <a:solidFill>
                  <a:srgbClr val="FF0000"/>
                </a:solidFill>
                <a:effectLst/>
                <a:uLnTx/>
                <a:uFillTx/>
                <a:latin typeface="Verdana"/>
                <a:ea typeface="+mn-ea"/>
                <a:cs typeface="+mn-cs"/>
              </a:rPr>
              <a:t>SecurCore</a:t>
            </a:r>
            <a:r>
              <a:rPr kumimoji="0" lang="en-US" sz="1600" b="0" i="0" u="none" strike="noStrike" kern="1200" cap="none" spc="0" normalizeH="0" baseline="0" noProof="0">
                <a:ln>
                  <a:noFill/>
                </a:ln>
                <a:solidFill>
                  <a:srgbClr val="FF0000"/>
                </a:solidFill>
                <a:effectLst/>
                <a:uLnTx/>
                <a:uFillTx/>
                <a:latin typeface="Verdana"/>
                <a:ea typeface="+mn-ea"/>
                <a:cs typeface="+mn-cs"/>
              </a:rPr>
              <a:t> profile</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optimized </a:t>
            </a:r>
            <a:r>
              <a:rPr kumimoji="0" lang="en-US" sz="1600" b="0" i="0" u="none" strike="noStrike" kern="1200" cap="none" spc="0" normalizeH="0" baseline="0" noProof="0">
                <a:ln>
                  <a:noFill/>
                </a:ln>
                <a:solidFill>
                  <a:srgbClr val="0070C0"/>
                </a:solidFill>
                <a:effectLst/>
                <a:uLnTx/>
                <a:uFillTx/>
                <a:latin typeface="Verdana"/>
                <a:ea typeface="+mn-ea"/>
                <a:cs typeface="+mn-cs"/>
              </a:rPr>
              <a:t>for smart card and secure applications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10866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2204864"/>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440668"/>
            <a:ext cx="3973908" cy="369332"/>
          </a:xfrm>
          <a:prstGeom prst="rect">
            <a:avLst/>
          </a:prstGeom>
          <a:noFill/>
        </p:spPr>
        <p:txBody>
          <a:bodyPr wrap="square" rtlCol="0">
            <a:spAutoFit/>
          </a:bodyPr>
          <a:lstStyle/>
          <a:p>
            <a:r>
              <a:rPr lang="en-US">
                <a:solidFill>
                  <a:schemeClr val="accent6"/>
                </a:solidFill>
              </a:rPr>
              <a:t>C</a:t>
            </a:r>
            <a:r>
              <a:rPr lang="hu-HU" err="1">
                <a:solidFill>
                  <a:schemeClr val="accent6"/>
                </a:solidFill>
              </a:rPr>
              <a:t>onfigurability</a:t>
            </a:r>
            <a:r>
              <a:rPr lang="hu-HU">
                <a:solidFill>
                  <a:schemeClr val="accent6"/>
                </a:solidFill>
              </a:rPr>
              <a:t> of </a:t>
            </a:r>
            <a:r>
              <a:rPr lang="en-US">
                <a:solidFill>
                  <a:schemeClr val="accent6"/>
                </a:solidFill>
              </a:rPr>
              <a:t>ARM’s designs</a:t>
            </a:r>
            <a:endParaRPr lang="en-US"/>
          </a:p>
        </p:txBody>
      </p:sp>
      <p:sp>
        <p:nvSpPr>
          <p:cNvPr id="5" name="TextBox 4"/>
          <p:cNvSpPr txBox="1"/>
          <p:nvPr/>
        </p:nvSpPr>
        <p:spPr>
          <a:xfrm>
            <a:off x="215516" y="1512077"/>
            <a:ext cx="8852936" cy="584775"/>
          </a:xfrm>
          <a:prstGeom prst="rect">
            <a:avLst/>
          </a:prstGeom>
          <a:noFill/>
        </p:spPr>
        <p:txBody>
          <a:bodyPr wrap="none" rtlCol="0">
            <a:spAutoFit/>
          </a:bodyPr>
          <a:lstStyle/>
          <a:p>
            <a:pPr marL="285750" indent="-285750">
              <a:buFont typeface="Arial" panose="020B0604020202020204" pitchFamily="34" charset="0"/>
              <a:buChar char="•"/>
            </a:pPr>
            <a:r>
              <a:rPr lang="en-US" sz="1600"/>
              <a:t>The Figure below shows an example for c</a:t>
            </a:r>
            <a:r>
              <a:rPr lang="hu-HU" sz="1600" err="1"/>
              <a:t>onfiguration</a:t>
            </a:r>
            <a:r>
              <a:rPr lang="hu-HU" sz="1600"/>
              <a:t> options of </a:t>
            </a:r>
            <a:r>
              <a:rPr lang="en-US" sz="1600"/>
              <a:t>a</a:t>
            </a:r>
            <a:r>
              <a:rPr lang="hu-HU" sz="1600"/>
              <a:t> Cortex-A35</a:t>
            </a:r>
            <a:endParaRPr lang="en-US" sz="1600"/>
          </a:p>
          <a:p>
            <a:r>
              <a:rPr lang="en-US" sz="1600"/>
              <a:t>      CPU </a:t>
            </a:r>
            <a:r>
              <a:rPr lang="hu-HU" sz="1600"/>
              <a:t>ranging from mobile to </a:t>
            </a:r>
            <a:r>
              <a:rPr lang="hu-HU" sz="1600" err="1"/>
              <a:t>deeply</a:t>
            </a:r>
            <a:r>
              <a:rPr lang="hu-HU" sz="1600"/>
              <a:t> </a:t>
            </a:r>
            <a:r>
              <a:rPr lang="hu-HU" sz="1600" err="1"/>
              <a:t>embedded</a:t>
            </a:r>
            <a:r>
              <a:rPr lang="en-US" sz="1600"/>
              <a:t> use.</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6</a:t>
            </a:r>
            <a:r>
              <a:rPr lang="hu-HU" sz="1700">
                <a:solidFill>
                  <a:srgbClr val="FFFFFF"/>
                </a:solidFill>
              </a:rPr>
              <a:t>)</a:t>
            </a:r>
            <a:endParaRPr lang="en-US" sz="1700">
              <a:solidFill>
                <a:srgbClr val="FFFFFF"/>
              </a:solidFill>
            </a:endParaRPr>
          </a:p>
        </p:txBody>
      </p:sp>
      <p:sp>
        <p:nvSpPr>
          <p:cNvPr id="4" name="Rounded Rectangle 3"/>
          <p:cNvSpPr/>
          <p:nvPr/>
        </p:nvSpPr>
        <p:spPr bwMode="auto">
          <a:xfrm>
            <a:off x="7184" y="887178"/>
            <a:ext cx="9144000" cy="648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76476" y="908720"/>
            <a:ext cx="8918852" cy="584775"/>
          </a:xfrm>
          <a:prstGeom prst="rect">
            <a:avLst/>
          </a:prstGeom>
          <a:noFill/>
        </p:spPr>
        <p:txBody>
          <a:bodyPr wrap="none" rtlCol="0">
            <a:spAutoFit/>
          </a:bodyPr>
          <a:lstStyle/>
          <a:p>
            <a:pPr marL="285750" indent="-285750">
              <a:buFont typeface="Arial" panose="020B0604020202020204" pitchFamily="34" charset="0"/>
              <a:buChar char="•"/>
            </a:pPr>
            <a:r>
              <a:rPr lang="en-US" sz="1600"/>
              <a:t>ARM’s design are </a:t>
            </a:r>
            <a:r>
              <a:rPr lang="en-US" sz="1600">
                <a:solidFill>
                  <a:srgbClr val="FF0000"/>
                </a:solidFill>
              </a:rPr>
              <a:t>configurable</a:t>
            </a:r>
            <a:r>
              <a:rPr lang="en-US" sz="1600"/>
              <a:t>, e.g. L1/L2/l3 cache sizes, core counts etc. may be</a:t>
            </a:r>
          </a:p>
          <a:p>
            <a:r>
              <a:rPr lang="en-US" sz="1600"/>
              <a:t>      chosen by implementation. </a:t>
            </a:r>
          </a:p>
        </p:txBody>
      </p:sp>
      <p:sp>
        <p:nvSpPr>
          <p:cNvPr id="6" name="TextBox 5"/>
          <p:cNvSpPr txBox="1"/>
          <p:nvPr/>
        </p:nvSpPr>
        <p:spPr>
          <a:xfrm>
            <a:off x="1403648" y="6324897"/>
            <a:ext cx="6116611" cy="338554"/>
          </a:xfrm>
          <a:prstGeom prst="rect">
            <a:avLst/>
          </a:prstGeom>
          <a:noFill/>
        </p:spPr>
        <p:txBody>
          <a:bodyPr wrap="none" rtlCol="0">
            <a:spAutoFit/>
          </a:bodyPr>
          <a:lstStyle/>
          <a:p>
            <a:r>
              <a:rPr lang="en-US" sz="1600"/>
              <a:t>Figure: Configuration options of a Cortex-A35 CPU [96]</a:t>
            </a:r>
          </a:p>
        </p:txBody>
      </p:sp>
    </p:spTree>
    <p:extLst>
      <p:ext uri="{BB962C8B-B14F-4D97-AF65-F5344CB8AC3E}">
        <p14:creationId xmlns:p14="http://schemas.microsoft.com/office/powerpoint/2010/main" val="6711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(8)</a:t>
            </a:r>
            <a:endParaRPr lang="en-US" sz="1700"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887579" y="693135"/>
            <a:ext cx="6118095"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74" y="652686"/>
            <a:ext cx="283603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Overview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Cortex profiles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and related CPU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(as of 2015</a:t>
            </a:r>
            <a:r>
              <a:rPr kumimoji="0" lang="hu-HU" sz="1800" b="0" i="0" u="none" strike="noStrike" kern="1200" cap="none" spc="0" normalizeH="0" baseline="0" noProof="0" dirty="0">
                <a:ln>
                  <a:noFill/>
                </a:ln>
                <a:solidFill>
                  <a:srgbClr val="333399"/>
                </a:solidFill>
                <a:effectLst/>
                <a:uLnTx/>
                <a:uFillTx/>
                <a:latin typeface="Verdana"/>
                <a:ea typeface="+mn-ea"/>
                <a:cs typeface="+mn-cs"/>
              </a:rPr>
              <a:t>)</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[6]</a:t>
            </a:r>
          </a:p>
        </p:txBody>
      </p:sp>
    </p:spTree>
    <p:extLst>
      <p:ext uri="{BB962C8B-B14F-4D97-AF65-F5344CB8AC3E}">
        <p14:creationId xmlns:p14="http://schemas.microsoft.com/office/powerpoint/2010/main" val="20362306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(9)</a:t>
            </a:r>
            <a:endParaRPr lang="en-US" sz="1700" dirty="0">
              <a:solidFill>
                <a:srgbClr val="FFFFFF"/>
              </a:solidFill>
            </a:endParaRPr>
          </a:p>
        </p:txBody>
      </p:sp>
      <p:sp>
        <p:nvSpPr>
          <p:cNvPr id="7" name="TextBox 6"/>
          <p:cNvSpPr txBox="1"/>
          <p:nvPr/>
        </p:nvSpPr>
        <p:spPr>
          <a:xfrm>
            <a:off x="73766" y="704017"/>
            <a:ext cx="83838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According to the general scope of </a:t>
            </a:r>
            <a:r>
              <a:rPr kumimoji="0" lang="en-US" sz="1600" b="0" i="0" u="none" strike="noStrike" kern="1200" cap="none" spc="0" normalizeH="0" baseline="0" noProof="0" err="1">
                <a:ln>
                  <a:noFill/>
                </a:ln>
                <a:solidFill>
                  <a:srgbClr val="000000"/>
                </a:solidFill>
                <a:effectLst/>
                <a:uLnTx/>
                <a:uFillTx/>
                <a:latin typeface="Verdana"/>
                <a:ea typeface="+mn-ea"/>
                <a:cs typeface="+mn-cs"/>
              </a:rPr>
              <a:t>th</a:t>
            </a:r>
            <a:r>
              <a:rPr kumimoji="0" lang="hu-HU" sz="1600" b="0" i="0" u="none" strike="noStrike" kern="1200" cap="none" spc="0" normalizeH="0" baseline="0" noProof="0">
                <a:ln>
                  <a:noFill/>
                </a:ln>
                <a:solidFill>
                  <a:srgbClr val="000000"/>
                </a:solidFill>
                <a:effectLst/>
                <a:uLnTx/>
                <a:uFillTx/>
                <a:latin typeface="Verdana"/>
                <a:ea typeface="+mn-ea"/>
                <a:cs typeface="+mn-cs"/>
              </a:rPr>
              <a:t>is</a:t>
            </a:r>
            <a:r>
              <a:rPr kumimoji="0" lang="en-US" sz="1600" b="0" i="0" u="none" strike="noStrike" kern="1200" cap="none" spc="0" normalizeH="0" baseline="0" noProof="0">
                <a:ln>
                  <a:noFill/>
                </a:ln>
                <a:solidFill>
                  <a:srgbClr val="000000"/>
                </a:solidFill>
                <a:effectLst/>
                <a:uLnTx/>
                <a:uFillTx/>
                <a:latin typeface="Verdana"/>
                <a:ea typeface="+mn-ea"/>
                <a:cs typeface="+mn-cs"/>
              </a:rPr>
              <a:t> Lecture Notes, subsequently, </a:t>
            </a:r>
            <a:r>
              <a:rPr kumimoji="0" lang="en-US" sz="1600" b="0" i="0" u="none" strike="noStrike" kern="1200" cap="none" spc="0" normalizeH="0" baseline="0" noProof="0">
                <a:ln>
                  <a:noFill/>
                </a:ln>
                <a:solidFill>
                  <a:srgbClr val="0070C0"/>
                </a:solidFill>
                <a:effectLst/>
                <a:uLnTx/>
                <a:uFillTx/>
                <a:latin typeface="Verdana"/>
                <a:ea typeface="+mn-ea"/>
                <a:cs typeface="+mn-cs"/>
              </a:rPr>
              <a:t>we shall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concerned only with </a:t>
            </a:r>
            <a:r>
              <a:rPr kumimoji="0" lang="en-US" sz="1600" b="0" i="0" u="none" strike="noStrike" kern="1200" cap="none" spc="0" normalizeH="0" baseline="0" noProof="0">
                <a:ln>
                  <a:noFill/>
                </a:ln>
                <a:solidFill>
                  <a:srgbClr val="FF0000"/>
                </a:solidFill>
                <a:effectLst/>
                <a:uLnTx/>
                <a:uFillTx/>
                <a:latin typeface="Verdana"/>
                <a:ea typeface="+mn-ea"/>
                <a:cs typeface="+mn-cs"/>
              </a:rPr>
              <a:t>the Cortex-A series of CPU cores</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2" name="TextBox 1"/>
          <p:cNvSpPr txBox="1"/>
          <p:nvPr/>
        </p:nvSpPr>
        <p:spPr>
          <a:xfrm>
            <a:off x="73765" y="440668"/>
            <a:ext cx="97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Remark</a:t>
            </a:r>
          </a:p>
        </p:txBody>
      </p:sp>
    </p:spTree>
    <p:extLst>
      <p:ext uri="{BB962C8B-B14F-4D97-AF65-F5344CB8AC3E}">
        <p14:creationId xmlns:p14="http://schemas.microsoft.com/office/powerpoint/2010/main" val="26152196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611560" y="1498487"/>
            <a:ext cx="7812670" cy="756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The evolution path of CPU configurations in Arm-based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mobile processors</a:t>
            </a:r>
          </a:p>
        </p:txBody>
      </p:sp>
      <p:sp>
        <p:nvSpPr>
          <p:cNvPr id="3" name="Text Box 4"/>
          <p:cNvSpPr txBox="1">
            <a:spLocks noChangeArrowheads="1"/>
          </p:cNvSpPr>
          <p:nvPr/>
        </p:nvSpPr>
        <p:spPr bwMode="auto">
          <a:xfrm>
            <a:off x="1079613" y="3083840"/>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Single-core mobile processors</a:t>
            </a:r>
          </a:p>
        </p:txBody>
      </p:sp>
      <p:sp>
        <p:nvSpPr>
          <p:cNvPr id="4" name="Text Box 7"/>
          <p:cNvSpPr txBox="1">
            <a:spLocks noChangeArrowheads="1"/>
          </p:cNvSpPr>
          <p:nvPr/>
        </p:nvSpPr>
        <p:spPr bwMode="auto">
          <a:xfrm>
            <a:off x="1079613" y="2556790"/>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60" normalizeH="0" baseline="0" noProof="0" dirty="0" smtClean="0">
                <a:ln>
                  <a:noFill/>
                </a:ln>
                <a:solidFill>
                  <a:srgbClr val="FFFFFF"/>
                </a:solidFill>
                <a:effectLst/>
                <a:uLnTx/>
                <a:uFillTx/>
                <a:latin typeface="Verdana" pitchFamily="34" charset="0"/>
                <a:ea typeface="+mn-ea"/>
                <a:cs typeface="Arial" charset="0"/>
              </a:rPr>
              <a:t>4.1 </a:t>
            </a:r>
            <a:r>
              <a:rPr kumimoji="0" lang="en-US" altLang="en-US" sz="1900" b="0" i="0" u="none" strike="noStrike" kern="1200" cap="none" spc="-60" normalizeH="0" baseline="0" noProof="0" dirty="0">
                <a:ln>
                  <a:noFill/>
                </a:ln>
                <a:solidFill>
                  <a:srgbClr val="FFFFFF"/>
                </a:solidFill>
                <a:effectLst/>
                <a:uLnTx/>
                <a:uFillTx/>
                <a:latin typeface="Verdana" pitchFamily="34" charset="0"/>
                <a:ea typeface="+mn-ea"/>
                <a:cs typeface="Arial" charset="0"/>
              </a:rPr>
              <a:t>Overview of the evolution of Arm-based mobile processors</a:t>
            </a:r>
          </a:p>
        </p:txBody>
      </p:sp>
      <p:sp>
        <p:nvSpPr>
          <p:cNvPr id="5" name="Text Box 6"/>
          <p:cNvSpPr txBox="1">
            <a:spLocks noChangeArrowheads="1"/>
          </p:cNvSpPr>
          <p:nvPr/>
        </p:nvSpPr>
        <p:spPr bwMode="auto">
          <a:xfrm>
            <a:off x="719572" y="257763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6" name="Text Box 6"/>
          <p:cNvSpPr txBox="1">
            <a:spLocks noChangeArrowheads="1"/>
          </p:cNvSpPr>
          <p:nvPr/>
        </p:nvSpPr>
        <p:spPr bwMode="auto">
          <a:xfrm>
            <a:off x="719572" y="308020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7" name="Text Box 4"/>
          <p:cNvSpPr txBox="1">
            <a:spLocks noChangeArrowheads="1"/>
          </p:cNvSpPr>
          <p:nvPr/>
        </p:nvSpPr>
        <p:spPr bwMode="auto">
          <a:xfrm>
            <a:off x="1079613" y="3585911"/>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Symmetrical multicore-based mobile processors</a:t>
            </a:r>
          </a:p>
        </p:txBody>
      </p:sp>
      <p:sp>
        <p:nvSpPr>
          <p:cNvPr id="8" name="Text Box 6"/>
          <p:cNvSpPr txBox="1">
            <a:spLocks noChangeArrowheads="1"/>
          </p:cNvSpPr>
          <p:nvPr/>
        </p:nvSpPr>
        <p:spPr bwMode="auto">
          <a:xfrm>
            <a:off x="719572" y="358228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9" name="Text Box 4"/>
          <p:cNvSpPr txBox="1">
            <a:spLocks noChangeArrowheads="1"/>
          </p:cNvSpPr>
          <p:nvPr/>
        </p:nvSpPr>
        <p:spPr bwMode="auto">
          <a:xfrm>
            <a:off x="1079613" y="4146469"/>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Arial" pitchFamily="34" charset="0"/>
                <a:ea typeface="+mn-ea"/>
                <a:cs typeface="Arial" charset="0"/>
              </a:rPr>
              <a:t>4.4 </a:t>
            </a:r>
            <a:r>
              <a:rPr kumimoji="0" lang="en-US" altLang="en-US" sz="1900" b="0" i="0" u="none" strike="noStrike" kern="1200" cap="none" spc="0" normalizeH="0" baseline="0" noProof="0" dirty="0">
                <a:ln>
                  <a:noFill/>
                </a:ln>
                <a:solidFill>
                  <a:srgbClr val="FFFFFF"/>
                </a:solidFill>
                <a:effectLst/>
                <a:uLnTx/>
                <a:uFillTx/>
                <a:latin typeface="Arial" pitchFamily="34" charset="0"/>
                <a:ea typeface="+mn-ea"/>
                <a:cs typeface="Arial" charset="0"/>
              </a:rPr>
              <a:t>big-LITTLE core clusters-based mobile processors</a:t>
            </a:r>
          </a:p>
        </p:txBody>
      </p:sp>
      <p:sp>
        <p:nvSpPr>
          <p:cNvPr id="10" name="Text Box 6"/>
          <p:cNvSpPr txBox="1">
            <a:spLocks noChangeArrowheads="1"/>
          </p:cNvSpPr>
          <p:nvPr/>
        </p:nvSpPr>
        <p:spPr bwMode="auto">
          <a:xfrm>
            <a:off x="719572" y="414283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11" name="Text Box 4"/>
          <p:cNvSpPr txBox="1">
            <a:spLocks noChangeArrowheads="1"/>
          </p:cNvSpPr>
          <p:nvPr/>
        </p:nvSpPr>
        <p:spPr bwMode="auto">
          <a:xfrm>
            <a:off x="1079613" y="4685949"/>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4.5</a:t>
            </a:r>
            <a:r>
              <a:rPr kumimoji="0" lang="hu-HU" sz="19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ext Box 6"/>
          <p:cNvSpPr txBox="1">
            <a:spLocks noChangeArrowheads="1"/>
          </p:cNvSpPr>
          <p:nvPr/>
        </p:nvSpPr>
        <p:spPr bwMode="auto">
          <a:xfrm>
            <a:off x="719572" y="468231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14" name="Text Box 4"/>
          <p:cNvSpPr txBox="1">
            <a:spLocks noChangeArrowheads="1"/>
          </p:cNvSpPr>
          <p:nvPr/>
        </p:nvSpPr>
        <p:spPr bwMode="auto">
          <a:xfrm>
            <a:off x="1069988" y="5212640"/>
            <a:ext cx="7354242" cy="70788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pitchFamily="34" charset="0"/>
                <a:ea typeface="+mn-ea"/>
                <a:cs typeface="+mn-cs"/>
              </a:rPr>
              <a:t>4.6</a:t>
            </a:r>
            <a:r>
              <a:rPr kumimoji="0" lang="hu-HU" sz="2000" b="0" i="0" u="none" strike="noStrike" kern="1200" cap="none" spc="0" normalizeH="0" baseline="0" noProof="0" dirty="0" smtClean="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Armv9-A based </a:t>
            </a:r>
            <a:r>
              <a:rPr kumimoji="0" lang="en-US" sz="2000" b="0" i="0" u="none" strike="noStrike" kern="1200" cap="none" spc="0" normalizeH="0" baseline="0" noProof="0" dirty="0" err="1">
                <a:ln>
                  <a:noFill/>
                </a:ln>
                <a:solidFill>
                  <a:srgbClr val="FFFFFF"/>
                </a:solidFill>
                <a:effectLst/>
                <a:uLnTx/>
                <a:uFillTx/>
                <a:latin typeface="Arial" pitchFamily="34" charset="0"/>
                <a:ea typeface="+mn-ea"/>
                <a:cs typeface="+mn-cs"/>
              </a:rPr>
              <a:t>DynamIQ</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core clusters-based</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mobile processors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 Box 6"/>
          <p:cNvSpPr txBox="1">
            <a:spLocks noChangeArrowheads="1"/>
          </p:cNvSpPr>
          <p:nvPr/>
        </p:nvSpPr>
        <p:spPr bwMode="auto">
          <a:xfrm>
            <a:off x="709947" y="520900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99138837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Overview of the evolution of Arm-based mobile processors</a:t>
            </a:r>
          </a:p>
        </p:txBody>
      </p:sp>
    </p:spTree>
    <p:extLst>
      <p:ext uri="{BB962C8B-B14F-4D97-AF65-F5344CB8AC3E}">
        <p14:creationId xmlns:p14="http://schemas.microsoft.com/office/powerpoint/2010/main" val="39757249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(1)</a:t>
            </a:r>
          </a:p>
        </p:txBody>
      </p:sp>
      <p:sp>
        <p:nvSpPr>
          <p:cNvPr id="43" name="Rounded Rectangle 42"/>
          <p:cNvSpPr/>
          <p:nvPr/>
        </p:nvSpPr>
        <p:spPr bwMode="auto">
          <a:xfrm>
            <a:off x="9707" y="414403"/>
            <a:ext cx="9134801" cy="597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p:cNvSpPr/>
          <p:nvPr/>
        </p:nvSpPr>
        <p:spPr bwMode="auto">
          <a:xfrm>
            <a:off x="3189823" y="386796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p:cNvSpPr/>
          <p:nvPr/>
        </p:nvSpPr>
        <p:spPr bwMode="auto">
          <a:xfrm>
            <a:off x="2904300" y="386797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p:cNvSpPr/>
          <p:nvPr/>
        </p:nvSpPr>
        <p:spPr bwMode="auto">
          <a:xfrm>
            <a:off x="5375921"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p:cNvSpPr/>
          <p:nvPr/>
        </p:nvSpPr>
        <p:spPr bwMode="auto">
          <a:xfrm>
            <a:off x="4987837"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p:cNvSpPr/>
          <p:nvPr/>
        </p:nvSpPr>
        <p:spPr bwMode="auto">
          <a:xfrm>
            <a:off x="4099693" y="37752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p:cNvSpPr/>
          <p:nvPr/>
        </p:nvSpPr>
        <p:spPr bwMode="auto">
          <a:xfrm>
            <a:off x="3713710" y="37752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p:cNvSpPr/>
          <p:nvPr/>
        </p:nvSpPr>
        <p:spPr bwMode="auto">
          <a:xfrm>
            <a:off x="7600900" y="37572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p:cNvSpPr/>
          <p:nvPr/>
        </p:nvSpPr>
        <p:spPr bwMode="auto">
          <a:xfrm>
            <a:off x="7094297" y="37572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ectangle 103"/>
          <p:cNvSpPr/>
          <p:nvPr/>
        </p:nvSpPr>
        <p:spPr bwMode="auto">
          <a:xfrm>
            <a:off x="3183287" y="411500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ectangle 104"/>
          <p:cNvSpPr/>
          <p:nvPr/>
        </p:nvSpPr>
        <p:spPr bwMode="auto">
          <a:xfrm>
            <a:off x="2897764" y="411500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ectangle 105"/>
          <p:cNvSpPr/>
          <p:nvPr/>
        </p:nvSpPr>
        <p:spPr bwMode="auto">
          <a:xfrm>
            <a:off x="4099693" y="41057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ectangle 106"/>
          <p:cNvSpPr/>
          <p:nvPr/>
        </p:nvSpPr>
        <p:spPr bwMode="auto">
          <a:xfrm>
            <a:off x="3713710" y="41057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Rectangle 107"/>
          <p:cNvSpPr/>
          <p:nvPr/>
        </p:nvSpPr>
        <p:spPr bwMode="auto">
          <a:xfrm>
            <a:off x="6150844"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Rectangle 108"/>
          <p:cNvSpPr/>
          <p:nvPr/>
        </p:nvSpPr>
        <p:spPr bwMode="auto">
          <a:xfrm>
            <a:off x="5762759"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p:cNvSpPr/>
          <p:nvPr/>
        </p:nvSpPr>
        <p:spPr bwMode="auto">
          <a:xfrm>
            <a:off x="5481692" y="418220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p:cNvSpPr/>
          <p:nvPr/>
        </p:nvSpPr>
        <p:spPr bwMode="auto">
          <a:xfrm>
            <a:off x="5196169" y="418220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p:cNvSpPr/>
          <p:nvPr/>
        </p:nvSpPr>
        <p:spPr bwMode="auto">
          <a:xfrm>
            <a:off x="6058608" y="41830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ectangle 112"/>
          <p:cNvSpPr/>
          <p:nvPr/>
        </p:nvSpPr>
        <p:spPr bwMode="auto">
          <a:xfrm>
            <a:off x="5773085" y="4183079"/>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Rectangle 113"/>
          <p:cNvSpPr/>
          <p:nvPr/>
        </p:nvSpPr>
        <p:spPr bwMode="auto">
          <a:xfrm>
            <a:off x="8486180" y="38729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5" name="Rectangle 114"/>
          <p:cNvSpPr/>
          <p:nvPr/>
        </p:nvSpPr>
        <p:spPr bwMode="auto">
          <a:xfrm>
            <a:off x="8104544" y="38729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ectangle 115"/>
          <p:cNvSpPr/>
          <p:nvPr/>
        </p:nvSpPr>
        <p:spPr bwMode="auto">
          <a:xfrm>
            <a:off x="7810579" y="423480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Rectangle 116"/>
          <p:cNvSpPr/>
          <p:nvPr/>
        </p:nvSpPr>
        <p:spPr bwMode="auto">
          <a:xfrm>
            <a:off x="7525056" y="423480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8" name="Rectangle 117"/>
          <p:cNvSpPr/>
          <p:nvPr/>
        </p:nvSpPr>
        <p:spPr bwMode="auto">
          <a:xfrm>
            <a:off x="8387880" y="423567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Rectangle 118"/>
          <p:cNvSpPr/>
          <p:nvPr/>
        </p:nvSpPr>
        <p:spPr bwMode="auto">
          <a:xfrm>
            <a:off x="8102357" y="42356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0" name="Rectangle 119"/>
          <p:cNvSpPr/>
          <p:nvPr/>
        </p:nvSpPr>
        <p:spPr bwMode="auto">
          <a:xfrm>
            <a:off x="2786061" y="480093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1" name="Rectangle 120"/>
          <p:cNvSpPr/>
          <p:nvPr/>
        </p:nvSpPr>
        <p:spPr bwMode="auto">
          <a:xfrm>
            <a:off x="4944201" y="4804799"/>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2" name="Rectangle 121"/>
          <p:cNvSpPr/>
          <p:nvPr/>
        </p:nvSpPr>
        <p:spPr bwMode="auto">
          <a:xfrm>
            <a:off x="7142545" y="4782525"/>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3" name="Rounded Rectangle 122"/>
          <p:cNvSpPr/>
          <p:nvPr/>
        </p:nvSpPr>
        <p:spPr bwMode="auto">
          <a:xfrm>
            <a:off x="2807804" y="380186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4" name="Rounded Rectangle 123"/>
          <p:cNvSpPr/>
          <p:nvPr/>
        </p:nvSpPr>
        <p:spPr bwMode="auto">
          <a:xfrm>
            <a:off x="3621179" y="373661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5" name="Rounded Rectangle 124"/>
          <p:cNvSpPr/>
          <p:nvPr/>
        </p:nvSpPr>
        <p:spPr bwMode="auto">
          <a:xfrm>
            <a:off x="4824028" y="3753365"/>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6" name="Rounded Rectangle 125"/>
          <p:cNvSpPr/>
          <p:nvPr/>
        </p:nvSpPr>
        <p:spPr bwMode="auto">
          <a:xfrm>
            <a:off x="7014853" y="3691143"/>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7" name="Up-Down Arrow 126"/>
          <p:cNvSpPr/>
          <p:nvPr/>
        </p:nvSpPr>
        <p:spPr bwMode="auto">
          <a:xfrm>
            <a:off x="3131040" y="440840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8" name="Up-Down Arrow 127"/>
          <p:cNvSpPr/>
          <p:nvPr/>
        </p:nvSpPr>
        <p:spPr bwMode="auto">
          <a:xfrm>
            <a:off x="4041897" y="447964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9" name="Up-Down Arrow 128"/>
          <p:cNvSpPr/>
          <p:nvPr/>
        </p:nvSpPr>
        <p:spPr bwMode="auto">
          <a:xfrm>
            <a:off x="5732186" y="4456367"/>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0" name="Up-Down Arrow 129"/>
          <p:cNvSpPr/>
          <p:nvPr/>
        </p:nvSpPr>
        <p:spPr bwMode="auto">
          <a:xfrm>
            <a:off x="8059254" y="452749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TextBox 130"/>
          <p:cNvSpPr txBox="1"/>
          <p:nvPr/>
        </p:nvSpPr>
        <p:spPr>
          <a:xfrm>
            <a:off x="2871110" y="472815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2" name="TextBox 131"/>
          <p:cNvSpPr txBox="1"/>
          <p:nvPr/>
        </p:nvSpPr>
        <p:spPr>
          <a:xfrm>
            <a:off x="7493188" y="471819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3" name="TextBox 132"/>
          <p:cNvSpPr txBox="1"/>
          <p:nvPr/>
        </p:nvSpPr>
        <p:spPr>
          <a:xfrm>
            <a:off x="5047446" y="474398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4" name="Rectangle 133"/>
          <p:cNvSpPr/>
          <p:nvPr/>
        </p:nvSpPr>
        <p:spPr bwMode="auto">
          <a:xfrm>
            <a:off x="2078136" y="38712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p:cNvSpPr/>
          <p:nvPr/>
        </p:nvSpPr>
        <p:spPr bwMode="auto">
          <a:xfrm>
            <a:off x="1778551" y="387121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p:cNvSpPr/>
          <p:nvPr/>
        </p:nvSpPr>
        <p:spPr bwMode="auto">
          <a:xfrm>
            <a:off x="2071600" y="411825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p:cNvSpPr/>
          <p:nvPr/>
        </p:nvSpPr>
        <p:spPr bwMode="auto">
          <a:xfrm>
            <a:off x="1772015" y="411825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ounded Rectangle 137"/>
          <p:cNvSpPr/>
          <p:nvPr/>
        </p:nvSpPr>
        <p:spPr bwMode="auto">
          <a:xfrm>
            <a:off x="1682055" y="380510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Up-Down Arrow 138"/>
          <p:cNvSpPr/>
          <p:nvPr/>
        </p:nvSpPr>
        <p:spPr bwMode="auto">
          <a:xfrm>
            <a:off x="2009728" y="441934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40" name="Group 139"/>
          <p:cNvGrpSpPr/>
          <p:nvPr/>
        </p:nvGrpSpPr>
        <p:grpSpPr>
          <a:xfrm>
            <a:off x="588600" y="3991225"/>
            <a:ext cx="265363" cy="446216"/>
            <a:chOff x="588600" y="4407768"/>
            <a:chExt cx="265363" cy="446216"/>
          </a:xfrm>
        </p:grpSpPr>
        <p:sp>
          <p:nvSpPr>
            <p:cNvPr id="141" name="Rectangle 140"/>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Up-Down Arrow 141"/>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43" name="Text Box 4"/>
          <p:cNvSpPr txBox="1">
            <a:spLocks noChangeArrowheads="1"/>
          </p:cNvSpPr>
          <p:nvPr/>
        </p:nvSpPr>
        <p:spPr bwMode="auto">
          <a:xfrm>
            <a:off x="179489" y="2181765"/>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144" name="Straight Connector 143"/>
          <p:cNvCxnSpPr>
            <a:endCxn id="146" idx="6"/>
          </p:cNvCxnSpPr>
          <p:nvPr/>
        </p:nvCxnSpPr>
        <p:spPr bwMode="auto">
          <a:xfrm flipH="1">
            <a:off x="743563" y="1993892"/>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5" name="Text Box 4"/>
          <p:cNvSpPr txBox="1">
            <a:spLocks noChangeArrowheads="1"/>
          </p:cNvSpPr>
          <p:nvPr/>
        </p:nvSpPr>
        <p:spPr bwMode="auto">
          <a:xfrm>
            <a:off x="97060" y="1675953"/>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46" name="Oval 145"/>
          <p:cNvSpPr>
            <a:spLocks noChangeArrowheads="1"/>
          </p:cNvSpPr>
          <p:nvPr/>
        </p:nvSpPr>
        <p:spPr bwMode="auto">
          <a:xfrm>
            <a:off x="678476" y="215044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7" name="Text Box 4"/>
          <p:cNvSpPr txBox="1">
            <a:spLocks noChangeArrowheads="1"/>
          </p:cNvSpPr>
          <p:nvPr/>
        </p:nvSpPr>
        <p:spPr bwMode="auto">
          <a:xfrm>
            <a:off x="3905418" y="2156607"/>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148" name="Straight Connector 147"/>
          <p:cNvCxnSpPr/>
          <p:nvPr/>
        </p:nvCxnSpPr>
        <p:spPr bwMode="auto">
          <a:xfrm>
            <a:off x="2714053" y="1992737"/>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Oval 13"/>
          <p:cNvSpPr>
            <a:spLocks noChangeArrowheads="1"/>
          </p:cNvSpPr>
          <p:nvPr/>
        </p:nvSpPr>
        <p:spPr bwMode="auto">
          <a:xfrm>
            <a:off x="4680012" y="21499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0" name="Text Box 5"/>
          <p:cNvSpPr txBox="1">
            <a:spLocks noChangeArrowheads="1"/>
          </p:cNvSpPr>
          <p:nvPr/>
        </p:nvSpPr>
        <p:spPr bwMode="auto">
          <a:xfrm>
            <a:off x="3037860" y="2757387"/>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1" name="Text Box 5"/>
          <p:cNvSpPr txBox="1">
            <a:spLocks noChangeArrowheads="1"/>
          </p:cNvSpPr>
          <p:nvPr/>
        </p:nvSpPr>
        <p:spPr bwMode="auto">
          <a:xfrm>
            <a:off x="1367644" y="2757387"/>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52" name="Straight Connector 151"/>
          <p:cNvCxnSpPr>
            <a:endCxn id="161" idx="6"/>
          </p:cNvCxnSpPr>
          <p:nvPr/>
        </p:nvCxnSpPr>
        <p:spPr>
          <a:xfrm flipH="1">
            <a:off x="2080804" y="2484536"/>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endCxn id="157" idx="6"/>
          </p:cNvCxnSpPr>
          <p:nvPr/>
        </p:nvCxnSpPr>
        <p:spPr>
          <a:xfrm>
            <a:off x="4716463" y="2484536"/>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Oval 13"/>
          <p:cNvSpPr>
            <a:spLocks noChangeArrowheads="1"/>
          </p:cNvSpPr>
          <p:nvPr/>
        </p:nvSpPr>
        <p:spPr bwMode="auto">
          <a:xfrm>
            <a:off x="3606812" y="269062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55" name="Straight Connector 154"/>
          <p:cNvCxnSpPr>
            <a:endCxn id="154" idx="7"/>
          </p:cNvCxnSpPr>
          <p:nvPr/>
        </p:nvCxnSpPr>
        <p:spPr bwMode="auto">
          <a:xfrm flipH="1">
            <a:off x="3662368" y="2476079"/>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Text Box 6"/>
          <p:cNvSpPr txBox="1">
            <a:spLocks noChangeArrowheads="1"/>
          </p:cNvSpPr>
          <p:nvPr/>
        </p:nvSpPr>
        <p:spPr bwMode="auto">
          <a:xfrm>
            <a:off x="5040052" y="276478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7" name="Oval 13"/>
          <p:cNvSpPr>
            <a:spLocks noChangeArrowheads="1"/>
          </p:cNvSpPr>
          <p:nvPr/>
        </p:nvSpPr>
        <p:spPr bwMode="auto">
          <a:xfrm>
            <a:off x="5688124" y="2692777"/>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58" name="Straight Connector 157"/>
          <p:cNvCxnSpPr>
            <a:endCxn id="160" idx="2"/>
          </p:cNvCxnSpPr>
          <p:nvPr/>
        </p:nvCxnSpPr>
        <p:spPr>
          <a:xfrm>
            <a:off x="4716463" y="2484536"/>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 Box 6"/>
          <p:cNvSpPr txBox="1">
            <a:spLocks noChangeArrowheads="1"/>
          </p:cNvSpPr>
          <p:nvPr/>
        </p:nvSpPr>
        <p:spPr bwMode="auto">
          <a:xfrm>
            <a:off x="7344308" y="2761008"/>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0" name="Oval 13"/>
          <p:cNvSpPr>
            <a:spLocks noChangeArrowheads="1"/>
          </p:cNvSpPr>
          <p:nvPr/>
        </p:nvSpPr>
        <p:spPr bwMode="auto">
          <a:xfrm>
            <a:off x="8028384" y="2685865"/>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1" name="Oval 13"/>
          <p:cNvSpPr>
            <a:spLocks noChangeArrowheads="1"/>
          </p:cNvSpPr>
          <p:nvPr/>
        </p:nvSpPr>
        <p:spPr bwMode="auto">
          <a:xfrm>
            <a:off x="2015716" y="270446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2" name="TextBox 161"/>
          <p:cNvSpPr txBox="1"/>
          <p:nvPr/>
        </p:nvSpPr>
        <p:spPr>
          <a:xfrm>
            <a:off x="1403648" y="5184764"/>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163" name="TextBox 162"/>
          <p:cNvSpPr txBox="1"/>
          <p:nvPr/>
        </p:nvSpPr>
        <p:spPr>
          <a:xfrm>
            <a:off x="2915816" y="518226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64" name="TextBox 163"/>
          <p:cNvSpPr txBox="1"/>
          <p:nvPr/>
        </p:nvSpPr>
        <p:spPr>
          <a:xfrm>
            <a:off x="5256076" y="5188666"/>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165" name="TextBox 164"/>
          <p:cNvSpPr txBox="1"/>
          <p:nvPr/>
        </p:nvSpPr>
        <p:spPr>
          <a:xfrm>
            <a:off x="46320" y="5182045"/>
            <a:ext cx="1393331"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166" name="TextBox 165"/>
          <p:cNvSpPr txBox="1"/>
          <p:nvPr/>
        </p:nvSpPr>
        <p:spPr>
          <a:xfrm>
            <a:off x="7596336" y="5224670"/>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67" name="TextBox 166"/>
          <p:cNvSpPr txBox="1"/>
          <p:nvPr/>
        </p:nvSpPr>
        <p:spPr>
          <a:xfrm>
            <a:off x="1691680" y="5920069"/>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168" name="TextBox 167"/>
          <p:cNvSpPr txBox="1"/>
          <p:nvPr/>
        </p:nvSpPr>
        <p:spPr>
          <a:xfrm>
            <a:off x="121790" y="5920069"/>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169" name="TextBox 168"/>
          <p:cNvSpPr txBox="1"/>
          <p:nvPr/>
        </p:nvSpPr>
        <p:spPr>
          <a:xfrm>
            <a:off x="3189432" y="5920069"/>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170" name="TextBox 169"/>
          <p:cNvSpPr txBox="1"/>
          <p:nvPr/>
        </p:nvSpPr>
        <p:spPr>
          <a:xfrm>
            <a:off x="5279823" y="592442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171" name="TextBox 170"/>
          <p:cNvSpPr txBox="1"/>
          <p:nvPr/>
        </p:nvSpPr>
        <p:spPr>
          <a:xfrm>
            <a:off x="7705181" y="5924425"/>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172" name="TextBox 171"/>
          <p:cNvSpPr txBox="1"/>
          <p:nvPr/>
        </p:nvSpPr>
        <p:spPr>
          <a:xfrm>
            <a:off x="35496" y="5673980"/>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173" name="TextBox 172"/>
          <p:cNvSpPr txBox="1"/>
          <p:nvPr/>
        </p:nvSpPr>
        <p:spPr>
          <a:xfrm>
            <a:off x="71500" y="4956673"/>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174" name="TextBox 173"/>
          <p:cNvSpPr txBox="1"/>
          <p:nvPr/>
        </p:nvSpPr>
        <p:spPr>
          <a:xfrm>
            <a:off x="71500" y="440668"/>
            <a:ext cx="7454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4.1 </a:t>
            </a: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the evolution of Arm-based mobile processors</a:t>
            </a:r>
          </a:p>
        </p:txBody>
      </p:sp>
      <p:sp>
        <p:nvSpPr>
          <p:cNvPr id="175" name="TextBox 174"/>
          <p:cNvSpPr txBox="1"/>
          <p:nvPr/>
        </p:nvSpPr>
        <p:spPr>
          <a:xfrm>
            <a:off x="71500" y="800708"/>
            <a:ext cx="887307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There </a:t>
            </a:r>
            <a:r>
              <a:rPr kumimoji="0" lang="en-US" sz="1600" b="0" i="0" u="none" strike="noStrike" kern="1200" cap="none" spc="-40" normalizeH="0" baseline="0" noProof="0" dirty="0">
                <a:ln>
                  <a:noFill/>
                </a:ln>
                <a:solidFill>
                  <a:srgbClr val="000000"/>
                </a:solidFill>
                <a:effectLst/>
                <a:uLnTx/>
                <a:uFillTx/>
                <a:latin typeface="Verdana"/>
                <a:ea typeface="+mn-ea"/>
                <a:cs typeface="+mn-cs"/>
              </a:rPr>
              <a:t>are </a:t>
            </a:r>
            <a:r>
              <a:rPr kumimoji="0" lang="en-US" sz="1600" b="0" i="0" u="none" strike="noStrike" kern="1200" cap="none" spc="-40" normalizeH="0" baseline="0" noProof="0" dirty="0">
                <a:ln>
                  <a:noFill/>
                </a:ln>
                <a:solidFill>
                  <a:srgbClr val="0070C0"/>
                </a:solidFill>
                <a:effectLst/>
                <a:uLnTx/>
                <a:uFillTx/>
                <a:latin typeface="Verdana"/>
                <a:ea typeface="+mn-ea"/>
                <a:cs typeface="+mn-cs"/>
              </a:rPr>
              <a:t>five main </a:t>
            </a:r>
            <a:r>
              <a:rPr kumimoji="0" lang="en-US" sz="1600" b="0" i="0" u="none" strike="noStrike" kern="1200" cap="none" spc="-40" normalizeH="0" baseline="0" noProof="0" dirty="0" smtClean="0">
                <a:ln>
                  <a:noFill/>
                </a:ln>
                <a:solidFill>
                  <a:srgbClr val="0070C0"/>
                </a:solidFill>
                <a:effectLst/>
                <a:uLnTx/>
                <a:uFillTx/>
                <a:latin typeface="Verdana"/>
                <a:ea typeface="+mn-ea"/>
                <a:cs typeface="+mn-cs"/>
              </a:rPr>
              <a:t>steps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of </a:t>
            </a:r>
            <a:r>
              <a:rPr kumimoji="0" lang="en-US" sz="1600" b="0" i="0" u="none" strike="noStrike" kern="1200" cap="none" spc="-40" normalizeH="0" baseline="0" noProof="0" dirty="0">
                <a:ln>
                  <a:noFill/>
                </a:ln>
                <a:solidFill>
                  <a:srgbClr val="000000"/>
                </a:solidFill>
                <a:effectLst/>
                <a:uLnTx/>
                <a:uFillTx/>
                <a:latin typeface="Verdana"/>
                <a:ea typeface="+mn-ea"/>
                <a:cs typeface="+mn-cs"/>
              </a:rPr>
              <a:t>how CPU </a:t>
            </a:r>
            <a:r>
              <a:rPr kumimoji="0" lang="en-US" sz="1600" b="0" i="0" u="none" strike="noStrike" kern="1200" cap="none" spc="-40" normalizeH="0" baseline="0" noProof="0" dirty="0">
                <a:ln>
                  <a:noFill/>
                </a:ln>
                <a:solidFill>
                  <a:srgbClr val="FF0000"/>
                </a:solidFill>
                <a:effectLst/>
                <a:uLnTx/>
                <a:uFillTx/>
                <a:latin typeface="Verdana"/>
                <a:ea typeface="+mn-ea"/>
                <a:cs typeface="+mn-cs"/>
              </a:rPr>
              <a:t>configurations</a:t>
            </a:r>
            <a:r>
              <a:rPr kumimoji="0" lang="en-US" sz="1600" b="0" i="0" u="none" strike="noStrike" kern="1200" cap="none" spc="-40" normalizeH="0" baseline="0" noProof="0" dirty="0">
                <a:ln>
                  <a:noFill/>
                </a:ln>
                <a:solidFill>
                  <a:srgbClr val="000000"/>
                </a:solidFill>
                <a:effectLst/>
                <a:uLnTx/>
                <a:uFillTx/>
                <a:latin typeface="Verdana"/>
                <a:ea typeface="+mn-ea"/>
                <a:cs typeface="+mn-cs"/>
              </a:rPr>
              <a:t> of mobile processors have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evolved,</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spc="-40" dirty="0">
                <a:solidFill>
                  <a:srgbClr val="000000"/>
                </a:solidFill>
                <a:latin typeface="Verdana"/>
              </a:rPr>
              <a:t> </a:t>
            </a:r>
            <a:r>
              <a:rPr lang="en-US" sz="1600" spc="-40" dirty="0" smtClean="0">
                <a:solidFill>
                  <a:srgbClr val="000000"/>
                </a:solidFill>
                <a:latin typeface="Verdana"/>
              </a:rPr>
              <a:t>  as seen in the next Figure</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6" name="Rectangle 175"/>
          <p:cNvSpPr/>
          <p:nvPr/>
        </p:nvSpPr>
        <p:spPr bwMode="auto">
          <a:xfrm>
            <a:off x="1239108" y="4797522"/>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7" name="TextBox 176"/>
          <p:cNvSpPr txBox="1"/>
          <p:nvPr/>
        </p:nvSpPr>
        <p:spPr>
          <a:xfrm>
            <a:off x="1237532" y="4734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TextBox 2"/>
          <p:cNvSpPr txBox="1"/>
          <p:nvPr/>
        </p:nvSpPr>
        <p:spPr>
          <a:xfrm>
            <a:off x="52554" y="6484883"/>
            <a:ext cx="2271776" cy="338554"/>
          </a:xfrm>
          <a:prstGeom prst="rect">
            <a:avLst/>
          </a:prstGeom>
          <a:noFill/>
        </p:spPr>
        <p:txBody>
          <a:bodyPr wrap="none" rtlCol="0">
            <a:spAutoFit/>
          </a:bodyPr>
          <a:lstStyle/>
          <a:p>
            <a:r>
              <a:rPr lang="en-US" sz="1600" dirty="0" smtClean="0"/>
              <a:t>CC: Cache Coherent</a:t>
            </a:r>
            <a:endParaRPr lang="en-US" sz="1600" dirty="0"/>
          </a:p>
        </p:txBody>
      </p:sp>
    </p:spTree>
    <p:extLst>
      <p:ext uri="{BB962C8B-B14F-4D97-AF65-F5344CB8AC3E}">
        <p14:creationId xmlns:p14="http://schemas.microsoft.com/office/powerpoint/2010/main" val="33527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 calcmode="lin" valueType="num">
                                      <p:cBhvr additive="base">
                                        <p:cTn id="7" dur="500" fill="hold"/>
                                        <p:tgtEl>
                                          <p:spTgt spid="1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5">
                                            <p:txEl>
                                              <p:pRg st="1" end="1"/>
                                            </p:txEl>
                                          </p:spTgt>
                                        </p:tgtEl>
                                        <p:attrNameLst>
                                          <p:attrName>style.visibility</p:attrName>
                                        </p:attrNameLst>
                                      </p:cBhvr>
                                      <p:to>
                                        <p:strVal val="visible"/>
                                      </p:to>
                                    </p:set>
                                    <p:anim calcmode="lin" valueType="num">
                                      <p:cBhvr additive="base">
                                        <p:cTn id="11" dur="500" fill="hold"/>
                                        <p:tgtEl>
                                          <p:spTgt spid="1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anim calcmode="lin" valueType="num">
                                      <p:cBhvr additive="base">
                                        <p:cTn id="17" dur="500" fill="hold"/>
                                        <p:tgtEl>
                                          <p:spTgt spid="145"/>
                                        </p:tgtEl>
                                        <p:attrNameLst>
                                          <p:attrName>ppt_x</p:attrName>
                                        </p:attrNameLst>
                                      </p:cBhvr>
                                      <p:tavLst>
                                        <p:tav tm="0">
                                          <p:val>
                                            <p:strVal val="#ppt_x"/>
                                          </p:val>
                                        </p:tav>
                                        <p:tav tm="100000">
                                          <p:val>
                                            <p:strVal val="#ppt_x"/>
                                          </p:val>
                                        </p:tav>
                                      </p:tavLst>
                                    </p:anim>
                                    <p:anim calcmode="lin" valueType="num">
                                      <p:cBhvr additive="base">
                                        <p:cTn id="18"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anim calcmode="lin" valueType="num">
                                      <p:cBhvr additive="base">
                                        <p:cTn id="23" dur="500" fill="hold"/>
                                        <p:tgtEl>
                                          <p:spTgt spid="144"/>
                                        </p:tgtEl>
                                        <p:attrNameLst>
                                          <p:attrName>ppt_x</p:attrName>
                                        </p:attrNameLst>
                                      </p:cBhvr>
                                      <p:tavLst>
                                        <p:tav tm="0">
                                          <p:val>
                                            <p:strVal val="#ppt_x"/>
                                          </p:val>
                                        </p:tav>
                                        <p:tav tm="100000">
                                          <p:val>
                                            <p:strVal val="#ppt_x"/>
                                          </p:val>
                                        </p:tav>
                                      </p:tavLst>
                                    </p:anim>
                                    <p:anim calcmode="lin" valueType="num">
                                      <p:cBhvr additive="base">
                                        <p:cTn id="24" dur="500" fill="hold"/>
                                        <p:tgtEl>
                                          <p:spTgt spid="1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fill="hold"/>
                                        <p:tgtEl>
                                          <p:spTgt spid="140"/>
                                        </p:tgtEl>
                                        <p:attrNameLst>
                                          <p:attrName>ppt_x</p:attrName>
                                        </p:attrNameLst>
                                      </p:cBhvr>
                                      <p:tavLst>
                                        <p:tav tm="0">
                                          <p:val>
                                            <p:strVal val="#ppt_x"/>
                                          </p:val>
                                        </p:tav>
                                        <p:tav tm="100000">
                                          <p:val>
                                            <p:strVal val="#ppt_x"/>
                                          </p:val>
                                        </p:tav>
                                      </p:tavLst>
                                    </p:anim>
                                    <p:anim calcmode="lin" valueType="num">
                                      <p:cBhvr additive="base">
                                        <p:cTn id="28" dur="500" fill="hold"/>
                                        <p:tgtEl>
                                          <p:spTgt spid="1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cBhvr additive="base">
                                        <p:cTn id="31" dur="500" fill="hold"/>
                                        <p:tgtEl>
                                          <p:spTgt spid="143"/>
                                        </p:tgtEl>
                                        <p:attrNameLst>
                                          <p:attrName>ppt_x</p:attrName>
                                        </p:attrNameLst>
                                      </p:cBhvr>
                                      <p:tavLst>
                                        <p:tav tm="0">
                                          <p:val>
                                            <p:strVal val="#ppt_x"/>
                                          </p:val>
                                        </p:tav>
                                        <p:tav tm="100000">
                                          <p:val>
                                            <p:strVal val="#ppt_x"/>
                                          </p:val>
                                        </p:tav>
                                      </p:tavLst>
                                    </p:anim>
                                    <p:anim calcmode="lin" valueType="num">
                                      <p:cBhvr additive="base">
                                        <p:cTn id="32" dur="500" fill="hold"/>
                                        <p:tgtEl>
                                          <p:spTgt spid="1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5"/>
                                        </p:tgtEl>
                                        <p:attrNameLst>
                                          <p:attrName>style.visibility</p:attrName>
                                        </p:attrNameLst>
                                      </p:cBhvr>
                                      <p:to>
                                        <p:strVal val="visible"/>
                                      </p:to>
                                    </p:set>
                                    <p:anim calcmode="lin" valueType="num">
                                      <p:cBhvr additive="base">
                                        <p:cTn id="39" dur="500" fill="hold"/>
                                        <p:tgtEl>
                                          <p:spTgt spid="165"/>
                                        </p:tgtEl>
                                        <p:attrNameLst>
                                          <p:attrName>ppt_x</p:attrName>
                                        </p:attrNameLst>
                                      </p:cBhvr>
                                      <p:tavLst>
                                        <p:tav tm="0">
                                          <p:val>
                                            <p:strVal val="#ppt_x"/>
                                          </p:val>
                                        </p:tav>
                                        <p:tav tm="100000">
                                          <p:val>
                                            <p:strVal val="#ppt_x"/>
                                          </p:val>
                                        </p:tav>
                                      </p:tavLst>
                                    </p:anim>
                                    <p:anim calcmode="lin" valueType="num">
                                      <p:cBhvr additive="base">
                                        <p:cTn id="40" dur="500" fill="hold"/>
                                        <p:tgtEl>
                                          <p:spTgt spid="16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 calcmode="lin" valueType="num">
                                      <p:cBhvr additive="base">
                                        <p:cTn id="43" dur="500" fill="hold"/>
                                        <p:tgtEl>
                                          <p:spTgt spid="168"/>
                                        </p:tgtEl>
                                        <p:attrNameLst>
                                          <p:attrName>ppt_x</p:attrName>
                                        </p:attrNameLst>
                                      </p:cBhvr>
                                      <p:tavLst>
                                        <p:tav tm="0">
                                          <p:val>
                                            <p:strVal val="#ppt_x"/>
                                          </p:val>
                                        </p:tav>
                                        <p:tav tm="100000">
                                          <p:val>
                                            <p:strVal val="#ppt_x"/>
                                          </p:val>
                                        </p:tav>
                                      </p:tavLst>
                                    </p:anim>
                                    <p:anim calcmode="lin" valueType="num">
                                      <p:cBhvr additive="base">
                                        <p:cTn id="44" dur="500" fill="hold"/>
                                        <p:tgtEl>
                                          <p:spTgt spid="16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ppt_x"/>
                                          </p:val>
                                        </p:tav>
                                        <p:tav tm="100000">
                                          <p:val>
                                            <p:strVal val="#ppt_x"/>
                                          </p:val>
                                        </p:tav>
                                      </p:tavLst>
                                    </p:anim>
                                    <p:anim calcmode="lin" valueType="num">
                                      <p:cBhvr additive="base">
                                        <p:cTn id="48" dur="500" fill="hold"/>
                                        <p:tgtEl>
                                          <p:spTgt spid="1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ppt_x"/>
                                          </p:val>
                                        </p:tav>
                                        <p:tav tm="100000">
                                          <p:val>
                                            <p:strVal val="#ppt_x"/>
                                          </p:val>
                                        </p:tav>
                                      </p:tavLst>
                                    </p:anim>
                                    <p:anim calcmode="lin" valueType="num">
                                      <p:cBhvr additive="base">
                                        <p:cTn id="52"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8"/>
                                        </p:tgtEl>
                                        <p:attrNameLst>
                                          <p:attrName>style.visibility</p:attrName>
                                        </p:attrNameLst>
                                      </p:cBhvr>
                                      <p:to>
                                        <p:strVal val="visible"/>
                                      </p:to>
                                    </p:set>
                                    <p:anim calcmode="lin" valueType="num">
                                      <p:cBhvr additive="base">
                                        <p:cTn id="57" dur="500" fill="hold"/>
                                        <p:tgtEl>
                                          <p:spTgt spid="148"/>
                                        </p:tgtEl>
                                        <p:attrNameLst>
                                          <p:attrName>ppt_x</p:attrName>
                                        </p:attrNameLst>
                                      </p:cBhvr>
                                      <p:tavLst>
                                        <p:tav tm="0">
                                          <p:val>
                                            <p:strVal val="#ppt_x"/>
                                          </p:val>
                                        </p:tav>
                                        <p:tav tm="100000">
                                          <p:val>
                                            <p:strVal val="#ppt_x"/>
                                          </p:val>
                                        </p:tav>
                                      </p:tavLst>
                                    </p:anim>
                                    <p:anim calcmode="lin" valueType="num">
                                      <p:cBhvr additive="base">
                                        <p:cTn id="58" dur="500" fill="hold"/>
                                        <p:tgtEl>
                                          <p:spTgt spid="1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7"/>
                                        </p:tgtEl>
                                        <p:attrNameLst>
                                          <p:attrName>style.visibility</p:attrName>
                                        </p:attrNameLst>
                                      </p:cBhvr>
                                      <p:to>
                                        <p:strVal val="visible"/>
                                      </p:to>
                                    </p:set>
                                    <p:anim calcmode="lin" valueType="num">
                                      <p:cBhvr additive="base">
                                        <p:cTn id="61" dur="500" fill="hold"/>
                                        <p:tgtEl>
                                          <p:spTgt spid="147"/>
                                        </p:tgtEl>
                                        <p:attrNameLst>
                                          <p:attrName>ppt_x</p:attrName>
                                        </p:attrNameLst>
                                      </p:cBhvr>
                                      <p:tavLst>
                                        <p:tav tm="0">
                                          <p:val>
                                            <p:strVal val="#ppt_x"/>
                                          </p:val>
                                        </p:tav>
                                        <p:tav tm="100000">
                                          <p:val>
                                            <p:strVal val="#ppt_x"/>
                                          </p:val>
                                        </p:tav>
                                      </p:tavLst>
                                    </p:anim>
                                    <p:anim calcmode="lin" valueType="num">
                                      <p:cBhvr additive="base">
                                        <p:cTn id="62" dur="500" fill="hold"/>
                                        <p:tgtEl>
                                          <p:spTgt spid="14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9"/>
                                        </p:tgtEl>
                                        <p:attrNameLst>
                                          <p:attrName>style.visibility</p:attrName>
                                        </p:attrNameLst>
                                      </p:cBhvr>
                                      <p:to>
                                        <p:strVal val="visible"/>
                                      </p:to>
                                    </p:set>
                                    <p:anim calcmode="lin" valueType="num">
                                      <p:cBhvr additive="base">
                                        <p:cTn id="65" dur="500" fill="hold"/>
                                        <p:tgtEl>
                                          <p:spTgt spid="149"/>
                                        </p:tgtEl>
                                        <p:attrNameLst>
                                          <p:attrName>ppt_x</p:attrName>
                                        </p:attrNameLst>
                                      </p:cBhvr>
                                      <p:tavLst>
                                        <p:tav tm="0">
                                          <p:val>
                                            <p:strVal val="#ppt_x"/>
                                          </p:val>
                                        </p:tav>
                                        <p:tav tm="100000">
                                          <p:val>
                                            <p:strVal val="#ppt_x"/>
                                          </p:val>
                                        </p:tav>
                                      </p:tavLst>
                                    </p:anim>
                                    <p:anim calcmode="lin" valueType="num">
                                      <p:cBhvr additive="base">
                                        <p:cTn id="6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anim calcmode="lin" valueType="num">
                                      <p:cBhvr additive="base">
                                        <p:cTn id="71" dur="500" fill="hold"/>
                                        <p:tgtEl>
                                          <p:spTgt spid="134"/>
                                        </p:tgtEl>
                                        <p:attrNameLst>
                                          <p:attrName>ppt_x</p:attrName>
                                        </p:attrNameLst>
                                      </p:cBhvr>
                                      <p:tavLst>
                                        <p:tav tm="0">
                                          <p:val>
                                            <p:strVal val="#ppt_x"/>
                                          </p:val>
                                        </p:tav>
                                        <p:tav tm="100000">
                                          <p:val>
                                            <p:strVal val="#ppt_x"/>
                                          </p:val>
                                        </p:tav>
                                      </p:tavLst>
                                    </p:anim>
                                    <p:anim calcmode="lin" valueType="num">
                                      <p:cBhvr additive="base">
                                        <p:cTn id="72" dur="500" fill="hold"/>
                                        <p:tgtEl>
                                          <p:spTgt spid="13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35"/>
                                        </p:tgtEl>
                                        <p:attrNameLst>
                                          <p:attrName>style.visibility</p:attrName>
                                        </p:attrNameLst>
                                      </p:cBhvr>
                                      <p:to>
                                        <p:strVal val="visible"/>
                                      </p:to>
                                    </p:set>
                                    <p:anim calcmode="lin" valueType="num">
                                      <p:cBhvr additive="base">
                                        <p:cTn id="75" dur="500" fill="hold"/>
                                        <p:tgtEl>
                                          <p:spTgt spid="135"/>
                                        </p:tgtEl>
                                        <p:attrNameLst>
                                          <p:attrName>ppt_x</p:attrName>
                                        </p:attrNameLst>
                                      </p:cBhvr>
                                      <p:tavLst>
                                        <p:tav tm="0">
                                          <p:val>
                                            <p:strVal val="#ppt_x"/>
                                          </p:val>
                                        </p:tav>
                                        <p:tav tm="100000">
                                          <p:val>
                                            <p:strVal val="#ppt_x"/>
                                          </p:val>
                                        </p:tav>
                                      </p:tavLst>
                                    </p:anim>
                                    <p:anim calcmode="lin" valueType="num">
                                      <p:cBhvr additive="base">
                                        <p:cTn id="76" dur="500" fill="hold"/>
                                        <p:tgtEl>
                                          <p:spTgt spid="13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6"/>
                                        </p:tgtEl>
                                        <p:attrNameLst>
                                          <p:attrName>style.visibility</p:attrName>
                                        </p:attrNameLst>
                                      </p:cBhvr>
                                      <p:to>
                                        <p:strVal val="visible"/>
                                      </p:to>
                                    </p:set>
                                    <p:anim calcmode="lin" valueType="num">
                                      <p:cBhvr additive="base">
                                        <p:cTn id="79" dur="500" fill="hold"/>
                                        <p:tgtEl>
                                          <p:spTgt spid="136"/>
                                        </p:tgtEl>
                                        <p:attrNameLst>
                                          <p:attrName>ppt_x</p:attrName>
                                        </p:attrNameLst>
                                      </p:cBhvr>
                                      <p:tavLst>
                                        <p:tav tm="0">
                                          <p:val>
                                            <p:strVal val="#ppt_x"/>
                                          </p:val>
                                        </p:tav>
                                        <p:tav tm="100000">
                                          <p:val>
                                            <p:strVal val="#ppt_x"/>
                                          </p:val>
                                        </p:tav>
                                      </p:tavLst>
                                    </p:anim>
                                    <p:anim calcmode="lin" valueType="num">
                                      <p:cBhvr additive="base">
                                        <p:cTn id="80" dur="500" fill="hold"/>
                                        <p:tgtEl>
                                          <p:spTgt spid="13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 calcmode="lin" valueType="num">
                                      <p:cBhvr additive="base">
                                        <p:cTn id="83" dur="500" fill="hold"/>
                                        <p:tgtEl>
                                          <p:spTgt spid="137"/>
                                        </p:tgtEl>
                                        <p:attrNameLst>
                                          <p:attrName>ppt_x</p:attrName>
                                        </p:attrNameLst>
                                      </p:cBhvr>
                                      <p:tavLst>
                                        <p:tav tm="0">
                                          <p:val>
                                            <p:strVal val="#ppt_x"/>
                                          </p:val>
                                        </p:tav>
                                        <p:tav tm="100000">
                                          <p:val>
                                            <p:strVal val="#ppt_x"/>
                                          </p:val>
                                        </p:tav>
                                      </p:tavLst>
                                    </p:anim>
                                    <p:anim calcmode="lin" valueType="num">
                                      <p:cBhvr additive="base">
                                        <p:cTn id="84" dur="500" fill="hold"/>
                                        <p:tgtEl>
                                          <p:spTgt spid="13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8"/>
                                        </p:tgtEl>
                                        <p:attrNameLst>
                                          <p:attrName>style.visibility</p:attrName>
                                        </p:attrNameLst>
                                      </p:cBhvr>
                                      <p:to>
                                        <p:strVal val="visible"/>
                                      </p:to>
                                    </p:set>
                                    <p:anim calcmode="lin" valueType="num">
                                      <p:cBhvr additive="base">
                                        <p:cTn id="87" dur="500" fill="hold"/>
                                        <p:tgtEl>
                                          <p:spTgt spid="138"/>
                                        </p:tgtEl>
                                        <p:attrNameLst>
                                          <p:attrName>ppt_x</p:attrName>
                                        </p:attrNameLst>
                                      </p:cBhvr>
                                      <p:tavLst>
                                        <p:tav tm="0">
                                          <p:val>
                                            <p:strVal val="#ppt_x"/>
                                          </p:val>
                                        </p:tav>
                                        <p:tav tm="100000">
                                          <p:val>
                                            <p:strVal val="#ppt_x"/>
                                          </p:val>
                                        </p:tav>
                                      </p:tavLst>
                                    </p:anim>
                                    <p:anim calcmode="lin" valueType="num">
                                      <p:cBhvr additive="base">
                                        <p:cTn id="88" dur="500" fill="hold"/>
                                        <p:tgtEl>
                                          <p:spTgt spid="13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9"/>
                                        </p:tgtEl>
                                        <p:attrNameLst>
                                          <p:attrName>style.visibility</p:attrName>
                                        </p:attrNameLst>
                                      </p:cBhvr>
                                      <p:to>
                                        <p:strVal val="visible"/>
                                      </p:to>
                                    </p:set>
                                    <p:anim calcmode="lin" valueType="num">
                                      <p:cBhvr additive="base">
                                        <p:cTn id="91" dur="500" fill="hold"/>
                                        <p:tgtEl>
                                          <p:spTgt spid="139"/>
                                        </p:tgtEl>
                                        <p:attrNameLst>
                                          <p:attrName>ppt_x</p:attrName>
                                        </p:attrNameLst>
                                      </p:cBhvr>
                                      <p:tavLst>
                                        <p:tav tm="0">
                                          <p:val>
                                            <p:strVal val="#ppt_x"/>
                                          </p:val>
                                        </p:tav>
                                        <p:tav tm="100000">
                                          <p:val>
                                            <p:strVal val="#ppt_x"/>
                                          </p:val>
                                        </p:tav>
                                      </p:tavLst>
                                    </p:anim>
                                    <p:anim calcmode="lin" valueType="num">
                                      <p:cBhvr additive="base">
                                        <p:cTn id="92" dur="500" fill="hold"/>
                                        <p:tgtEl>
                                          <p:spTgt spid="13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51"/>
                                        </p:tgtEl>
                                        <p:attrNameLst>
                                          <p:attrName>style.visibility</p:attrName>
                                        </p:attrNameLst>
                                      </p:cBhvr>
                                      <p:to>
                                        <p:strVal val="visible"/>
                                      </p:to>
                                    </p:set>
                                    <p:anim calcmode="lin" valueType="num">
                                      <p:cBhvr additive="base">
                                        <p:cTn id="95" dur="500" fill="hold"/>
                                        <p:tgtEl>
                                          <p:spTgt spid="151"/>
                                        </p:tgtEl>
                                        <p:attrNameLst>
                                          <p:attrName>ppt_x</p:attrName>
                                        </p:attrNameLst>
                                      </p:cBhvr>
                                      <p:tavLst>
                                        <p:tav tm="0">
                                          <p:val>
                                            <p:strVal val="#ppt_x"/>
                                          </p:val>
                                        </p:tav>
                                        <p:tav tm="100000">
                                          <p:val>
                                            <p:strVal val="#ppt_x"/>
                                          </p:val>
                                        </p:tav>
                                      </p:tavLst>
                                    </p:anim>
                                    <p:anim calcmode="lin" valueType="num">
                                      <p:cBhvr additive="base">
                                        <p:cTn id="96" dur="500" fill="hold"/>
                                        <p:tgtEl>
                                          <p:spTgt spid="15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61"/>
                                        </p:tgtEl>
                                        <p:attrNameLst>
                                          <p:attrName>style.visibility</p:attrName>
                                        </p:attrNameLst>
                                      </p:cBhvr>
                                      <p:to>
                                        <p:strVal val="visible"/>
                                      </p:to>
                                    </p:set>
                                    <p:anim calcmode="lin" valueType="num">
                                      <p:cBhvr additive="base">
                                        <p:cTn id="99" dur="500" fill="hold"/>
                                        <p:tgtEl>
                                          <p:spTgt spid="161"/>
                                        </p:tgtEl>
                                        <p:attrNameLst>
                                          <p:attrName>ppt_x</p:attrName>
                                        </p:attrNameLst>
                                      </p:cBhvr>
                                      <p:tavLst>
                                        <p:tav tm="0">
                                          <p:val>
                                            <p:strVal val="#ppt_x"/>
                                          </p:val>
                                        </p:tav>
                                        <p:tav tm="100000">
                                          <p:val>
                                            <p:strVal val="#ppt_x"/>
                                          </p:val>
                                        </p:tav>
                                      </p:tavLst>
                                    </p:anim>
                                    <p:anim calcmode="lin" valueType="num">
                                      <p:cBhvr additive="base">
                                        <p:cTn id="100" dur="500" fill="hold"/>
                                        <p:tgtEl>
                                          <p:spTgt spid="16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62"/>
                                        </p:tgtEl>
                                        <p:attrNameLst>
                                          <p:attrName>style.visibility</p:attrName>
                                        </p:attrNameLst>
                                      </p:cBhvr>
                                      <p:to>
                                        <p:strVal val="visible"/>
                                      </p:to>
                                    </p:set>
                                    <p:anim calcmode="lin" valueType="num">
                                      <p:cBhvr additive="base">
                                        <p:cTn id="103" dur="500" fill="hold"/>
                                        <p:tgtEl>
                                          <p:spTgt spid="162"/>
                                        </p:tgtEl>
                                        <p:attrNameLst>
                                          <p:attrName>ppt_x</p:attrName>
                                        </p:attrNameLst>
                                      </p:cBhvr>
                                      <p:tavLst>
                                        <p:tav tm="0">
                                          <p:val>
                                            <p:strVal val="#ppt_x"/>
                                          </p:val>
                                        </p:tav>
                                        <p:tav tm="100000">
                                          <p:val>
                                            <p:strVal val="#ppt_x"/>
                                          </p:val>
                                        </p:tav>
                                      </p:tavLst>
                                    </p:anim>
                                    <p:anim calcmode="lin" valueType="num">
                                      <p:cBhvr additive="base">
                                        <p:cTn id="104" dur="500" fill="hold"/>
                                        <p:tgtEl>
                                          <p:spTgt spid="16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67"/>
                                        </p:tgtEl>
                                        <p:attrNameLst>
                                          <p:attrName>style.visibility</p:attrName>
                                        </p:attrNameLst>
                                      </p:cBhvr>
                                      <p:to>
                                        <p:strVal val="visible"/>
                                      </p:to>
                                    </p:set>
                                    <p:anim calcmode="lin" valueType="num">
                                      <p:cBhvr additive="base">
                                        <p:cTn id="107" dur="500" fill="hold"/>
                                        <p:tgtEl>
                                          <p:spTgt spid="167"/>
                                        </p:tgtEl>
                                        <p:attrNameLst>
                                          <p:attrName>ppt_x</p:attrName>
                                        </p:attrNameLst>
                                      </p:cBhvr>
                                      <p:tavLst>
                                        <p:tav tm="0">
                                          <p:val>
                                            <p:strVal val="#ppt_x"/>
                                          </p:val>
                                        </p:tav>
                                        <p:tav tm="100000">
                                          <p:val>
                                            <p:strVal val="#ppt_x"/>
                                          </p:val>
                                        </p:tav>
                                      </p:tavLst>
                                    </p:anim>
                                    <p:anim calcmode="lin" valueType="num">
                                      <p:cBhvr additive="base">
                                        <p:cTn id="108" dur="500" fill="hold"/>
                                        <p:tgtEl>
                                          <p:spTgt spid="1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6"/>
                                        </p:tgtEl>
                                        <p:attrNameLst>
                                          <p:attrName>style.visibility</p:attrName>
                                        </p:attrNameLst>
                                      </p:cBhvr>
                                      <p:to>
                                        <p:strVal val="visible"/>
                                      </p:to>
                                    </p:set>
                                    <p:anim calcmode="lin" valueType="num">
                                      <p:cBhvr additive="base">
                                        <p:cTn id="111" dur="500" fill="hold"/>
                                        <p:tgtEl>
                                          <p:spTgt spid="176"/>
                                        </p:tgtEl>
                                        <p:attrNameLst>
                                          <p:attrName>ppt_x</p:attrName>
                                        </p:attrNameLst>
                                      </p:cBhvr>
                                      <p:tavLst>
                                        <p:tav tm="0">
                                          <p:val>
                                            <p:strVal val="#ppt_x"/>
                                          </p:val>
                                        </p:tav>
                                        <p:tav tm="100000">
                                          <p:val>
                                            <p:strVal val="#ppt_x"/>
                                          </p:val>
                                        </p:tav>
                                      </p:tavLst>
                                    </p:anim>
                                    <p:anim calcmode="lin" valueType="num">
                                      <p:cBhvr additive="base">
                                        <p:cTn id="112" dur="500" fill="hold"/>
                                        <p:tgtEl>
                                          <p:spTgt spid="17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77"/>
                                        </p:tgtEl>
                                        <p:attrNameLst>
                                          <p:attrName>style.visibility</p:attrName>
                                        </p:attrNameLst>
                                      </p:cBhvr>
                                      <p:to>
                                        <p:strVal val="visible"/>
                                      </p:to>
                                    </p:set>
                                    <p:anim calcmode="lin" valueType="num">
                                      <p:cBhvr additive="base">
                                        <p:cTn id="115" dur="500" fill="hold"/>
                                        <p:tgtEl>
                                          <p:spTgt spid="177"/>
                                        </p:tgtEl>
                                        <p:attrNameLst>
                                          <p:attrName>ppt_x</p:attrName>
                                        </p:attrNameLst>
                                      </p:cBhvr>
                                      <p:tavLst>
                                        <p:tav tm="0">
                                          <p:val>
                                            <p:strVal val="#ppt_x"/>
                                          </p:val>
                                        </p:tav>
                                        <p:tav tm="100000">
                                          <p:val>
                                            <p:strVal val="#ppt_x"/>
                                          </p:val>
                                        </p:tav>
                                      </p:tavLst>
                                    </p:anim>
                                    <p:anim calcmode="lin" valueType="num">
                                      <p:cBhvr additive="base">
                                        <p:cTn id="116" dur="500" fill="hold"/>
                                        <p:tgtEl>
                                          <p:spTgt spid="17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52"/>
                                        </p:tgtEl>
                                        <p:attrNameLst>
                                          <p:attrName>style.visibility</p:attrName>
                                        </p:attrNameLst>
                                      </p:cBhvr>
                                      <p:to>
                                        <p:strVal val="visible"/>
                                      </p:to>
                                    </p:set>
                                    <p:anim calcmode="lin" valueType="num">
                                      <p:cBhvr additive="base">
                                        <p:cTn id="119" dur="500" fill="hold"/>
                                        <p:tgtEl>
                                          <p:spTgt spid="152"/>
                                        </p:tgtEl>
                                        <p:attrNameLst>
                                          <p:attrName>ppt_x</p:attrName>
                                        </p:attrNameLst>
                                      </p:cBhvr>
                                      <p:tavLst>
                                        <p:tav tm="0">
                                          <p:val>
                                            <p:strVal val="#ppt_x"/>
                                          </p:val>
                                        </p:tav>
                                        <p:tav tm="100000">
                                          <p:val>
                                            <p:strVal val="#ppt_x"/>
                                          </p:val>
                                        </p:tav>
                                      </p:tavLst>
                                    </p:anim>
                                    <p:anim calcmode="lin" valueType="num">
                                      <p:cBhvr additive="base">
                                        <p:cTn id="120"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55"/>
                                        </p:tgtEl>
                                        <p:attrNameLst>
                                          <p:attrName>style.visibility</p:attrName>
                                        </p:attrNameLst>
                                      </p:cBhvr>
                                      <p:to>
                                        <p:strVal val="visible"/>
                                      </p:to>
                                    </p:set>
                                    <p:anim calcmode="lin" valueType="num">
                                      <p:cBhvr additive="base">
                                        <p:cTn id="125" dur="500" fill="hold"/>
                                        <p:tgtEl>
                                          <p:spTgt spid="155"/>
                                        </p:tgtEl>
                                        <p:attrNameLst>
                                          <p:attrName>ppt_x</p:attrName>
                                        </p:attrNameLst>
                                      </p:cBhvr>
                                      <p:tavLst>
                                        <p:tav tm="0">
                                          <p:val>
                                            <p:strVal val="#ppt_x"/>
                                          </p:val>
                                        </p:tav>
                                        <p:tav tm="100000">
                                          <p:val>
                                            <p:strVal val="#ppt_x"/>
                                          </p:val>
                                        </p:tav>
                                      </p:tavLst>
                                    </p:anim>
                                    <p:anim calcmode="lin" valueType="num">
                                      <p:cBhvr additive="base">
                                        <p:cTn id="126" dur="500" fill="hold"/>
                                        <p:tgtEl>
                                          <p:spTgt spid="155"/>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94"/>
                                        </p:tgtEl>
                                        <p:attrNameLst>
                                          <p:attrName>style.visibility</p:attrName>
                                        </p:attrNameLst>
                                      </p:cBhvr>
                                      <p:to>
                                        <p:strVal val="visible"/>
                                      </p:to>
                                    </p:set>
                                    <p:anim calcmode="lin" valueType="num">
                                      <p:cBhvr additive="base">
                                        <p:cTn id="129" dur="500" fill="hold"/>
                                        <p:tgtEl>
                                          <p:spTgt spid="94"/>
                                        </p:tgtEl>
                                        <p:attrNameLst>
                                          <p:attrName>ppt_x</p:attrName>
                                        </p:attrNameLst>
                                      </p:cBhvr>
                                      <p:tavLst>
                                        <p:tav tm="0">
                                          <p:val>
                                            <p:strVal val="#ppt_x"/>
                                          </p:val>
                                        </p:tav>
                                        <p:tav tm="100000">
                                          <p:val>
                                            <p:strVal val="#ppt_x"/>
                                          </p:val>
                                        </p:tav>
                                      </p:tavLst>
                                    </p:anim>
                                    <p:anim calcmode="lin" valueType="num">
                                      <p:cBhvr additive="base">
                                        <p:cTn id="130" dur="500" fill="hold"/>
                                        <p:tgtEl>
                                          <p:spTgt spid="9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97"/>
                                        </p:tgtEl>
                                        <p:attrNameLst>
                                          <p:attrName>style.visibility</p:attrName>
                                        </p:attrNameLst>
                                      </p:cBhvr>
                                      <p:to>
                                        <p:strVal val="visible"/>
                                      </p:to>
                                    </p:set>
                                    <p:anim calcmode="lin" valueType="num">
                                      <p:cBhvr additive="base">
                                        <p:cTn id="133" dur="500" fill="hold"/>
                                        <p:tgtEl>
                                          <p:spTgt spid="97"/>
                                        </p:tgtEl>
                                        <p:attrNameLst>
                                          <p:attrName>ppt_x</p:attrName>
                                        </p:attrNameLst>
                                      </p:cBhvr>
                                      <p:tavLst>
                                        <p:tav tm="0">
                                          <p:val>
                                            <p:strVal val="#ppt_x"/>
                                          </p:val>
                                        </p:tav>
                                        <p:tav tm="100000">
                                          <p:val>
                                            <p:strVal val="#ppt_x"/>
                                          </p:val>
                                        </p:tav>
                                      </p:tavLst>
                                    </p:anim>
                                    <p:anim calcmode="lin" valueType="num">
                                      <p:cBhvr additive="base">
                                        <p:cTn id="134" dur="500" fill="hold"/>
                                        <p:tgtEl>
                                          <p:spTgt spid="9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 calcmode="lin" valueType="num">
                                      <p:cBhvr additive="base">
                                        <p:cTn id="137" dur="500" fill="hold"/>
                                        <p:tgtEl>
                                          <p:spTgt spid="100"/>
                                        </p:tgtEl>
                                        <p:attrNameLst>
                                          <p:attrName>ppt_x</p:attrName>
                                        </p:attrNameLst>
                                      </p:cBhvr>
                                      <p:tavLst>
                                        <p:tav tm="0">
                                          <p:val>
                                            <p:strVal val="#ppt_x"/>
                                          </p:val>
                                        </p:tav>
                                        <p:tav tm="100000">
                                          <p:val>
                                            <p:strVal val="#ppt_x"/>
                                          </p:val>
                                        </p:tav>
                                      </p:tavLst>
                                    </p:anim>
                                    <p:anim calcmode="lin" valueType="num">
                                      <p:cBhvr additive="base">
                                        <p:cTn id="138" dur="500" fill="hold"/>
                                        <p:tgtEl>
                                          <p:spTgt spid="10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01"/>
                                        </p:tgtEl>
                                        <p:attrNameLst>
                                          <p:attrName>style.visibility</p:attrName>
                                        </p:attrNameLst>
                                      </p:cBhvr>
                                      <p:to>
                                        <p:strVal val="visible"/>
                                      </p:to>
                                    </p:set>
                                    <p:anim calcmode="lin" valueType="num">
                                      <p:cBhvr additive="base">
                                        <p:cTn id="141" dur="500" fill="hold"/>
                                        <p:tgtEl>
                                          <p:spTgt spid="101"/>
                                        </p:tgtEl>
                                        <p:attrNameLst>
                                          <p:attrName>ppt_x</p:attrName>
                                        </p:attrNameLst>
                                      </p:cBhvr>
                                      <p:tavLst>
                                        <p:tav tm="0">
                                          <p:val>
                                            <p:strVal val="#ppt_x"/>
                                          </p:val>
                                        </p:tav>
                                        <p:tav tm="100000">
                                          <p:val>
                                            <p:strVal val="#ppt_x"/>
                                          </p:val>
                                        </p:tav>
                                      </p:tavLst>
                                    </p:anim>
                                    <p:anim calcmode="lin" valueType="num">
                                      <p:cBhvr additive="base">
                                        <p:cTn id="142" dur="500" fill="hold"/>
                                        <p:tgtEl>
                                          <p:spTgt spid="10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4"/>
                                        </p:tgtEl>
                                        <p:attrNameLst>
                                          <p:attrName>style.visibility</p:attrName>
                                        </p:attrNameLst>
                                      </p:cBhvr>
                                      <p:to>
                                        <p:strVal val="visible"/>
                                      </p:to>
                                    </p:set>
                                    <p:anim calcmode="lin" valueType="num">
                                      <p:cBhvr additive="base">
                                        <p:cTn id="145" dur="500" fill="hold"/>
                                        <p:tgtEl>
                                          <p:spTgt spid="104"/>
                                        </p:tgtEl>
                                        <p:attrNameLst>
                                          <p:attrName>ppt_x</p:attrName>
                                        </p:attrNameLst>
                                      </p:cBhvr>
                                      <p:tavLst>
                                        <p:tav tm="0">
                                          <p:val>
                                            <p:strVal val="#ppt_x"/>
                                          </p:val>
                                        </p:tav>
                                        <p:tav tm="100000">
                                          <p:val>
                                            <p:strVal val="#ppt_x"/>
                                          </p:val>
                                        </p:tav>
                                      </p:tavLst>
                                    </p:anim>
                                    <p:anim calcmode="lin" valueType="num">
                                      <p:cBhvr additive="base">
                                        <p:cTn id="146" dur="500" fill="hold"/>
                                        <p:tgtEl>
                                          <p:spTgt spid="10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anim calcmode="lin" valueType="num">
                                      <p:cBhvr additive="base">
                                        <p:cTn id="149" dur="500" fill="hold"/>
                                        <p:tgtEl>
                                          <p:spTgt spid="105"/>
                                        </p:tgtEl>
                                        <p:attrNameLst>
                                          <p:attrName>ppt_x</p:attrName>
                                        </p:attrNameLst>
                                      </p:cBhvr>
                                      <p:tavLst>
                                        <p:tav tm="0">
                                          <p:val>
                                            <p:strVal val="#ppt_x"/>
                                          </p:val>
                                        </p:tav>
                                        <p:tav tm="100000">
                                          <p:val>
                                            <p:strVal val="#ppt_x"/>
                                          </p:val>
                                        </p:tav>
                                      </p:tavLst>
                                    </p:anim>
                                    <p:anim calcmode="lin" valueType="num">
                                      <p:cBhvr additive="base">
                                        <p:cTn id="150" dur="500" fill="hold"/>
                                        <p:tgtEl>
                                          <p:spTgt spid="10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6"/>
                                        </p:tgtEl>
                                        <p:attrNameLst>
                                          <p:attrName>style.visibility</p:attrName>
                                        </p:attrNameLst>
                                      </p:cBhvr>
                                      <p:to>
                                        <p:strVal val="visible"/>
                                      </p:to>
                                    </p:set>
                                    <p:anim calcmode="lin" valueType="num">
                                      <p:cBhvr additive="base">
                                        <p:cTn id="153" dur="500" fill="hold"/>
                                        <p:tgtEl>
                                          <p:spTgt spid="106"/>
                                        </p:tgtEl>
                                        <p:attrNameLst>
                                          <p:attrName>ppt_x</p:attrName>
                                        </p:attrNameLst>
                                      </p:cBhvr>
                                      <p:tavLst>
                                        <p:tav tm="0">
                                          <p:val>
                                            <p:strVal val="#ppt_x"/>
                                          </p:val>
                                        </p:tav>
                                        <p:tav tm="100000">
                                          <p:val>
                                            <p:strVal val="#ppt_x"/>
                                          </p:val>
                                        </p:tav>
                                      </p:tavLst>
                                    </p:anim>
                                    <p:anim calcmode="lin" valueType="num">
                                      <p:cBhvr additive="base">
                                        <p:cTn id="154" dur="500" fill="hold"/>
                                        <p:tgtEl>
                                          <p:spTgt spid="10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7"/>
                                        </p:tgtEl>
                                        <p:attrNameLst>
                                          <p:attrName>style.visibility</p:attrName>
                                        </p:attrNameLst>
                                      </p:cBhvr>
                                      <p:to>
                                        <p:strVal val="visible"/>
                                      </p:to>
                                    </p:set>
                                    <p:anim calcmode="lin" valueType="num">
                                      <p:cBhvr additive="base">
                                        <p:cTn id="157" dur="500" fill="hold"/>
                                        <p:tgtEl>
                                          <p:spTgt spid="107"/>
                                        </p:tgtEl>
                                        <p:attrNameLst>
                                          <p:attrName>ppt_x</p:attrName>
                                        </p:attrNameLst>
                                      </p:cBhvr>
                                      <p:tavLst>
                                        <p:tav tm="0">
                                          <p:val>
                                            <p:strVal val="#ppt_x"/>
                                          </p:val>
                                        </p:tav>
                                        <p:tav tm="100000">
                                          <p:val>
                                            <p:strVal val="#ppt_x"/>
                                          </p:val>
                                        </p:tav>
                                      </p:tavLst>
                                    </p:anim>
                                    <p:anim calcmode="lin" valueType="num">
                                      <p:cBhvr additive="base">
                                        <p:cTn id="158" dur="500" fill="hold"/>
                                        <p:tgtEl>
                                          <p:spTgt spid="10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23"/>
                                        </p:tgtEl>
                                        <p:attrNameLst>
                                          <p:attrName>style.visibility</p:attrName>
                                        </p:attrNameLst>
                                      </p:cBhvr>
                                      <p:to>
                                        <p:strVal val="visible"/>
                                      </p:to>
                                    </p:set>
                                    <p:anim calcmode="lin" valueType="num">
                                      <p:cBhvr additive="base">
                                        <p:cTn id="161" dur="500" fill="hold"/>
                                        <p:tgtEl>
                                          <p:spTgt spid="123"/>
                                        </p:tgtEl>
                                        <p:attrNameLst>
                                          <p:attrName>ppt_x</p:attrName>
                                        </p:attrNameLst>
                                      </p:cBhvr>
                                      <p:tavLst>
                                        <p:tav tm="0">
                                          <p:val>
                                            <p:strVal val="#ppt_x"/>
                                          </p:val>
                                        </p:tav>
                                        <p:tav tm="100000">
                                          <p:val>
                                            <p:strVal val="#ppt_x"/>
                                          </p:val>
                                        </p:tav>
                                      </p:tavLst>
                                    </p:anim>
                                    <p:anim calcmode="lin" valueType="num">
                                      <p:cBhvr additive="base">
                                        <p:cTn id="162" dur="500" fill="hold"/>
                                        <p:tgtEl>
                                          <p:spTgt spid="12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24"/>
                                        </p:tgtEl>
                                        <p:attrNameLst>
                                          <p:attrName>style.visibility</p:attrName>
                                        </p:attrNameLst>
                                      </p:cBhvr>
                                      <p:to>
                                        <p:strVal val="visible"/>
                                      </p:to>
                                    </p:set>
                                    <p:anim calcmode="lin" valueType="num">
                                      <p:cBhvr additive="base">
                                        <p:cTn id="165" dur="500" fill="hold"/>
                                        <p:tgtEl>
                                          <p:spTgt spid="124"/>
                                        </p:tgtEl>
                                        <p:attrNameLst>
                                          <p:attrName>ppt_x</p:attrName>
                                        </p:attrNameLst>
                                      </p:cBhvr>
                                      <p:tavLst>
                                        <p:tav tm="0">
                                          <p:val>
                                            <p:strVal val="#ppt_x"/>
                                          </p:val>
                                        </p:tav>
                                        <p:tav tm="100000">
                                          <p:val>
                                            <p:strVal val="#ppt_x"/>
                                          </p:val>
                                        </p:tav>
                                      </p:tavLst>
                                    </p:anim>
                                    <p:anim calcmode="lin" valueType="num">
                                      <p:cBhvr additive="base">
                                        <p:cTn id="166" dur="500" fill="hold"/>
                                        <p:tgtEl>
                                          <p:spTgt spid="12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27"/>
                                        </p:tgtEl>
                                        <p:attrNameLst>
                                          <p:attrName>style.visibility</p:attrName>
                                        </p:attrNameLst>
                                      </p:cBhvr>
                                      <p:to>
                                        <p:strVal val="visible"/>
                                      </p:to>
                                    </p:set>
                                    <p:anim calcmode="lin" valueType="num">
                                      <p:cBhvr additive="base">
                                        <p:cTn id="169" dur="500" fill="hold"/>
                                        <p:tgtEl>
                                          <p:spTgt spid="127"/>
                                        </p:tgtEl>
                                        <p:attrNameLst>
                                          <p:attrName>ppt_x</p:attrName>
                                        </p:attrNameLst>
                                      </p:cBhvr>
                                      <p:tavLst>
                                        <p:tav tm="0">
                                          <p:val>
                                            <p:strVal val="#ppt_x"/>
                                          </p:val>
                                        </p:tav>
                                        <p:tav tm="100000">
                                          <p:val>
                                            <p:strVal val="#ppt_x"/>
                                          </p:val>
                                        </p:tav>
                                      </p:tavLst>
                                    </p:anim>
                                    <p:anim calcmode="lin" valueType="num">
                                      <p:cBhvr additive="base">
                                        <p:cTn id="170" dur="500" fill="hold"/>
                                        <p:tgtEl>
                                          <p:spTgt spid="12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28"/>
                                        </p:tgtEl>
                                        <p:attrNameLst>
                                          <p:attrName>style.visibility</p:attrName>
                                        </p:attrNameLst>
                                      </p:cBhvr>
                                      <p:to>
                                        <p:strVal val="visible"/>
                                      </p:to>
                                    </p:set>
                                    <p:anim calcmode="lin" valueType="num">
                                      <p:cBhvr additive="base">
                                        <p:cTn id="173" dur="500" fill="hold"/>
                                        <p:tgtEl>
                                          <p:spTgt spid="128"/>
                                        </p:tgtEl>
                                        <p:attrNameLst>
                                          <p:attrName>ppt_x</p:attrName>
                                        </p:attrNameLst>
                                      </p:cBhvr>
                                      <p:tavLst>
                                        <p:tav tm="0">
                                          <p:val>
                                            <p:strVal val="#ppt_x"/>
                                          </p:val>
                                        </p:tav>
                                        <p:tav tm="100000">
                                          <p:val>
                                            <p:strVal val="#ppt_x"/>
                                          </p:val>
                                        </p:tav>
                                      </p:tavLst>
                                    </p:anim>
                                    <p:anim calcmode="lin" valueType="num">
                                      <p:cBhvr additive="base">
                                        <p:cTn id="174" dur="500" fill="hold"/>
                                        <p:tgtEl>
                                          <p:spTgt spid="12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31"/>
                                        </p:tgtEl>
                                        <p:attrNameLst>
                                          <p:attrName>style.visibility</p:attrName>
                                        </p:attrNameLst>
                                      </p:cBhvr>
                                      <p:to>
                                        <p:strVal val="visible"/>
                                      </p:to>
                                    </p:set>
                                    <p:anim calcmode="lin" valueType="num">
                                      <p:cBhvr additive="base">
                                        <p:cTn id="177" dur="500" fill="hold"/>
                                        <p:tgtEl>
                                          <p:spTgt spid="131"/>
                                        </p:tgtEl>
                                        <p:attrNameLst>
                                          <p:attrName>ppt_x</p:attrName>
                                        </p:attrNameLst>
                                      </p:cBhvr>
                                      <p:tavLst>
                                        <p:tav tm="0">
                                          <p:val>
                                            <p:strVal val="#ppt_x"/>
                                          </p:val>
                                        </p:tav>
                                        <p:tav tm="100000">
                                          <p:val>
                                            <p:strVal val="#ppt_x"/>
                                          </p:val>
                                        </p:tav>
                                      </p:tavLst>
                                    </p:anim>
                                    <p:anim calcmode="lin" valueType="num">
                                      <p:cBhvr additive="base">
                                        <p:cTn id="178" dur="500" fill="hold"/>
                                        <p:tgtEl>
                                          <p:spTgt spid="131"/>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150"/>
                                        </p:tgtEl>
                                        <p:attrNameLst>
                                          <p:attrName>style.visibility</p:attrName>
                                        </p:attrNameLst>
                                      </p:cBhvr>
                                      <p:to>
                                        <p:strVal val="visible"/>
                                      </p:to>
                                    </p:set>
                                    <p:anim calcmode="lin" valueType="num">
                                      <p:cBhvr additive="base">
                                        <p:cTn id="181" dur="500" fill="hold"/>
                                        <p:tgtEl>
                                          <p:spTgt spid="150"/>
                                        </p:tgtEl>
                                        <p:attrNameLst>
                                          <p:attrName>ppt_x</p:attrName>
                                        </p:attrNameLst>
                                      </p:cBhvr>
                                      <p:tavLst>
                                        <p:tav tm="0">
                                          <p:val>
                                            <p:strVal val="#ppt_x"/>
                                          </p:val>
                                        </p:tav>
                                        <p:tav tm="100000">
                                          <p:val>
                                            <p:strVal val="#ppt_x"/>
                                          </p:val>
                                        </p:tav>
                                      </p:tavLst>
                                    </p:anim>
                                    <p:anim calcmode="lin" valueType="num">
                                      <p:cBhvr additive="base">
                                        <p:cTn id="182" dur="500" fill="hold"/>
                                        <p:tgtEl>
                                          <p:spTgt spid="15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154"/>
                                        </p:tgtEl>
                                        <p:attrNameLst>
                                          <p:attrName>style.visibility</p:attrName>
                                        </p:attrNameLst>
                                      </p:cBhvr>
                                      <p:to>
                                        <p:strVal val="visible"/>
                                      </p:to>
                                    </p:set>
                                    <p:anim calcmode="lin" valueType="num">
                                      <p:cBhvr additive="base">
                                        <p:cTn id="185" dur="500" fill="hold"/>
                                        <p:tgtEl>
                                          <p:spTgt spid="154"/>
                                        </p:tgtEl>
                                        <p:attrNameLst>
                                          <p:attrName>ppt_x</p:attrName>
                                        </p:attrNameLst>
                                      </p:cBhvr>
                                      <p:tavLst>
                                        <p:tav tm="0">
                                          <p:val>
                                            <p:strVal val="#ppt_x"/>
                                          </p:val>
                                        </p:tav>
                                        <p:tav tm="100000">
                                          <p:val>
                                            <p:strVal val="#ppt_x"/>
                                          </p:val>
                                        </p:tav>
                                      </p:tavLst>
                                    </p:anim>
                                    <p:anim calcmode="lin" valueType="num">
                                      <p:cBhvr additive="base">
                                        <p:cTn id="186" dur="500" fill="hold"/>
                                        <p:tgtEl>
                                          <p:spTgt spid="154"/>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163"/>
                                        </p:tgtEl>
                                        <p:attrNameLst>
                                          <p:attrName>style.visibility</p:attrName>
                                        </p:attrNameLst>
                                      </p:cBhvr>
                                      <p:to>
                                        <p:strVal val="visible"/>
                                      </p:to>
                                    </p:set>
                                    <p:anim calcmode="lin" valueType="num">
                                      <p:cBhvr additive="base">
                                        <p:cTn id="189" dur="500" fill="hold"/>
                                        <p:tgtEl>
                                          <p:spTgt spid="163"/>
                                        </p:tgtEl>
                                        <p:attrNameLst>
                                          <p:attrName>ppt_x</p:attrName>
                                        </p:attrNameLst>
                                      </p:cBhvr>
                                      <p:tavLst>
                                        <p:tav tm="0">
                                          <p:val>
                                            <p:strVal val="#ppt_x"/>
                                          </p:val>
                                        </p:tav>
                                        <p:tav tm="100000">
                                          <p:val>
                                            <p:strVal val="#ppt_x"/>
                                          </p:val>
                                        </p:tav>
                                      </p:tavLst>
                                    </p:anim>
                                    <p:anim calcmode="lin" valueType="num">
                                      <p:cBhvr additive="base">
                                        <p:cTn id="190" dur="500" fill="hold"/>
                                        <p:tgtEl>
                                          <p:spTgt spid="16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169"/>
                                        </p:tgtEl>
                                        <p:attrNameLst>
                                          <p:attrName>style.visibility</p:attrName>
                                        </p:attrNameLst>
                                      </p:cBhvr>
                                      <p:to>
                                        <p:strVal val="visible"/>
                                      </p:to>
                                    </p:set>
                                    <p:anim calcmode="lin" valueType="num">
                                      <p:cBhvr additive="base">
                                        <p:cTn id="193" dur="500" fill="hold"/>
                                        <p:tgtEl>
                                          <p:spTgt spid="169"/>
                                        </p:tgtEl>
                                        <p:attrNameLst>
                                          <p:attrName>ppt_x</p:attrName>
                                        </p:attrNameLst>
                                      </p:cBhvr>
                                      <p:tavLst>
                                        <p:tav tm="0">
                                          <p:val>
                                            <p:strVal val="#ppt_x"/>
                                          </p:val>
                                        </p:tav>
                                        <p:tav tm="100000">
                                          <p:val>
                                            <p:strVal val="#ppt_x"/>
                                          </p:val>
                                        </p:tav>
                                      </p:tavLst>
                                    </p:anim>
                                    <p:anim calcmode="lin" valueType="num">
                                      <p:cBhvr additive="base">
                                        <p:cTn id="194" dur="500" fill="hold"/>
                                        <p:tgtEl>
                                          <p:spTgt spid="169"/>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120"/>
                                        </p:tgtEl>
                                        <p:attrNameLst>
                                          <p:attrName>style.visibility</p:attrName>
                                        </p:attrNameLst>
                                      </p:cBhvr>
                                      <p:to>
                                        <p:strVal val="visible"/>
                                      </p:to>
                                    </p:set>
                                    <p:anim calcmode="lin" valueType="num">
                                      <p:cBhvr additive="base">
                                        <p:cTn id="197" dur="500" fill="hold"/>
                                        <p:tgtEl>
                                          <p:spTgt spid="120"/>
                                        </p:tgtEl>
                                        <p:attrNameLst>
                                          <p:attrName>ppt_x</p:attrName>
                                        </p:attrNameLst>
                                      </p:cBhvr>
                                      <p:tavLst>
                                        <p:tav tm="0">
                                          <p:val>
                                            <p:strVal val="#ppt_x"/>
                                          </p:val>
                                        </p:tav>
                                        <p:tav tm="100000">
                                          <p:val>
                                            <p:strVal val="#ppt_x"/>
                                          </p:val>
                                        </p:tav>
                                      </p:tavLst>
                                    </p:anim>
                                    <p:anim calcmode="lin" valueType="num">
                                      <p:cBhvr additive="base">
                                        <p:cTn id="19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153"/>
                                        </p:tgtEl>
                                        <p:attrNameLst>
                                          <p:attrName>style.visibility</p:attrName>
                                        </p:attrNameLst>
                                      </p:cBhvr>
                                      <p:to>
                                        <p:strVal val="visible"/>
                                      </p:to>
                                    </p:set>
                                    <p:anim calcmode="lin" valueType="num">
                                      <p:cBhvr additive="base">
                                        <p:cTn id="203" dur="500" fill="hold"/>
                                        <p:tgtEl>
                                          <p:spTgt spid="153"/>
                                        </p:tgtEl>
                                        <p:attrNameLst>
                                          <p:attrName>ppt_x</p:attrName>
                                        </p:attrNameLst>
                                      </p:cBhvr>
                                      <p:tavLst>
                                        <p:tav tm="0">
                                          <p:val>
                                            <p:strVal val="#ppt_x"/>
                                          </p:val>
                                        </p:tav>
                                        <p:tav tm="100000">
                                          <p:val>
                                            <p:strVal val="#ppt_x"/>
                                          </p:val>
                                        </p:tav>
                                      </p:tavLst>
                                    </p:anim>
                                    <p:anim calcmode="lin" valueType="num">
                                      <p:cBhvr additive="base">
                                        <p:cTn id="204" dur="500" fill="hold"/>
                                        <p:tgtEl>
                                          <p:spTgt spid="15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98"/>
                                        </p:tgtEl>
                                        <p:attrNameLst>
                                          <p:attrName>style.visibility</p:attrName>
                                        </p:attrNameLst>
                                      </p:cBhvr>
                                      <p:to>
                                        <p:strVal val="visible"/>
                                      </p:to>
                                    </p:set>
                                    <p:anim calcmode="lin" valueType="num">
                                      <p:cBhvr additive="base">
                                        <p:cTn id="207" dur="500" fill="hold"/>
                                        <p:tgtEl>
                                          <p:spTgt spid="98"/>
                                        </p:tgtEl>
                                        <p:attrNameLst>
                                          <p:attrName>ppt_x</p:attrName>
                                        </p:attrNameLst>
                                      </p:cBhvr>
                                      <p:tavLst>
                                        <p:tav tm="0">
                                          <p:val>
                                            <p:strVal val="#ppt_x"/>
                                          </p:val>
                                        </p:tav>
                                        <p:tav tm="100000">
                                          <p:val>
                                            <p:strVal val="#ppt_x"/>
                                          </p:val>
                                        </p:tav>
                                      </p:tavLst>
                                    </p:anim>
                                    <p:anim calcmode="lin" valueType="num">
                                      <p:cBhvr additive="base">
                                        <p:cTn id="208" dur="500" fill="hold"/>
                                        <p:tgtEl>
                                          <p:spTgt spid="98"/>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99"/>
                                        </p:tgtEl>
                                        <p:attrNameLst>
                                          <p:attrName>style.visibility</p:attrName>
                                        </p:attrNameLst>
                                      </p:cBhvr>
                                      <p:to>
                                        <p:strVal val="visible"/>
                                      </p:to>
                                    </p:set>
                                    <p:anim calcmode="lin" valueType="num">
                                      <p:cBhvr additive="base">
                                        <p:cTn id="211" dur="500" fill="hold"/>
                                        <p:tgtEl>
                                          <p:spTgt spid="99"/>
                                        </p:tgtEl>
                                        <p:attrNameLst>
                                          <p:attrName>ppt_x</p:attrName>
                                        </p:attrNameLst>
                                      </p:cBhvr>
                                      <p:tavLst>
                                        <p:tav tm="0">
                                          <p:val>
                                            <p:strVal val="#ppt_x"/>
                                          </p:val>
                                        </p:tav>
                                        <p:tav tm="100000">
                                          <p:val>
                                            <p:strVal val="#ppt_x"/>
                                          </p:val>
                                        </p:tav>
                                      </p:tavLst>
                                    </p:anim>
                                    <p:anim calcmode="lin" valueType="num">
                                      <p:cBhvr additive="base">
                                        <p:cTn id="212" dur="500" fill="hold"/>
                                        <p:tgtEl>
                                          <p:spTgt spid="99"/>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108"/>
                                        </p:tgtEl>
                                        <p:attrNameLst>
                                          <p:attrName>style.visibility</p:attrName>
                                        </p:attrNameLst>
                                      </p:cBhvr>
                                      <p:to>
                                        <p:strVal val="visible"/>
                                      </p:to>
                                    </p:set>
                                    <p:anim calcmode="lin" valueType="num">
                                      <p:cBhvr additive="base">
                                        <p:cTn id="215" dur="500" fill="hold"/>
                                        <p:tgtEl>
                                          <p:spTgt spid="108"/>
                                        </p:tgtEl>
                                        <p:attrNameLst>
                                          <p:attrName>ppt_x</p:attrName>
                                        </p:attrNameLst>
                                      </p:cBhvr>
                                      <p:tavLst>
                                        <p:tav tm="0">
                                          <p:val>
                                            <p:strVal val="#ppt_x"/>
                                          </p:val>
                                        </p:tav>
                                        <p:tav tm="100000">
                                          <p:val>
                                            <p:strVal val="#ppt_x"/>
                                          </p:val>
                                        </p:tav>
                                      </p:tavLst>
                                    </p:anim>
                                    <p:anim calcmode="lin" valueType="num">
                                      <p:cBhvr additive="base">
                                        <p:cTn id="216" dur="500" fill="hold"/>
                                        <p:tgtEl>
                                          <p:spTgt spid="10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109"/>
                                        </p:tgtEl>
                                        <p:attrNameLst>
                                          <p:attrName>style.visibility</p:attrName>
                                        </p:attrNameLst>
                                      </p:cBhvr>
                                      <p:to>
                                        <p:strVal val="visible"/>
                                      </p:to>
                                    </p:set>
                                    <p:anim calcmode="lin" valueType="num">
                                      <p:cBhvr additive="base">
                                        <p:cTn id="219" dur="500" fill="hold"/>
                                        <p:tgtEl>
                                          <p:spTgt spid="109"/>
                                        </p:tgtEl>
                                        <p:attrNameLst>
                                          <p:attrName>ppt_x</p:attrName>
                                        </p:attrNameLst>
                                      </p:cBhvr>
                                      <p:tavLst>
                                        <p:tav tm="0">
                                          <p:val>
                                            <p:strVal val="#ppt_x"/>
                                          </p:val>
                                        </p:tav>
                                        <p:tav tm="100000">
                                          <p:val>
                                            <p:strVal val="#ppt_x"/>
                                          </p:val>
                                        </p:tav>
                                      </p:tavLst>
                                    </p:anim>
                                    <p:anim calcmode="lin" valueType="num">
                                      <p:cBhvr additive="base">
                                        <p:cTn id="220" dur="500" fill="hold"/>
                                        <p:tgtEl>
                                          <p:spTgt spid="109"/>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110"/>
                                        </p:tgtEl>
                                        <p:attrNameLst>
                                          <p:attrName>style.visibility</p:attrName>
                                        </p:attrNameLst>
                                      </p:cBhvr>
                                      <p:to>
                                        <p:strVal val="visible"/>
                                      </p:to>
                                    </p:set>
                                    <p:anim calcmode="lin" valueType="num">
                                      <p:cBhvr additive="base">
                                        <p:cTn id="223" dur="500" fill="hold"/>
                                        <p:tgtEl>
                                          <p:spTgt spid="110"/>
                                        </p:tgtEl>
                                        <p:attrNameLst>
                                          <p:attrName>ppt_x</p:attrName>
                                        </p:attrNameLst>
                                      </p:cBhvr>
                                      <p:tavLst>
                                        <p:tav tm="0">
                                          <p:val>
                                            <p:strVal val="#ppt_x"/>
                                          </p:val>
                                        </p:tav>
                                        <p:tav tm="100000">
                                          <p:val>
                                            <p:strVal val="#ppt_x"/>
                                          </p:val>
                                        </p:tav>
                                      </p:tavLst>
                                    </p:anim>
                                    <p:anim calcmode="lin" valueType="num">
                                      <p:cBhvr additive="base">
                                        <p:cTn id="224" dur="500" fill="hold"/>
                                        <p:tgtEl>
                                          <p:spTgt spid="110"/>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111"/>
                                        </p:tgtEl>
                                        <p:attrNameLst>
                                          <p:attrName>style.visibility</p:attrName>
                                        </p:attrNameLst>
                                      </p:cBhvr>
                                      <p:to>
                                        <p:strVal val="visible"/>
                                      </p:to>
                                    </p:set>
                                    <p:anim calcmode="lin" valueType="num">
                                      <p:cBhvr additive="base">
                                        <p:cTn id="227" dur="500" fill="hold"/>
                                        <p:tgtEl>
                                          <p:spTgt spid="111"/>
                                        </p:tgtEl>
                                        <p:attrNameLst>
                                          <p:attrName>ppt_x</p:attrName>
                                        </p:attrNameLst>
                                      </p:cBhvr>
                                      <p:tavLst>
                                        <p:tav tm="0">
                                          <p:val>
                                            <p:strVal val="#ppt_x"/>
                                          </p:val>
                                        </p:tav>
                                        <p:tav tm="100000">
                                          <p:val>
                                            <p:strVal val="#ppt_x"/>
                                          </p:val>
                                        </p:tav>
                                      </p:tavLst>
                                    </p:anim>
                                    <p:anim calcmode="lin" valueType="num">
                                      <p:cBhvr additive="base">
                                        <p:cTn id="228" dur="500" fill="hold"/>
                                        <p:tgtEl>
                                          <p:spTgt spid="111"/>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112"/>
                                        </p:tgtEl>
                                        <p:attrNameLst>
                                          <p:attrName>style.visibility</p:attrName>
                                        </p:attrNameLst>
                                      </p:cBhvr>
                                      <p:to>
                                        <p:strVal val="visible"/>
                                      </p:to>
                                    </p:set>
                                    <p:anim calcmode="lin" valueType="num">
                                      <p:cBhvr additive="base">
                                        <p:cTn id="231" dur="500" fill="hold"/>
                                        <p:tgtEl>
                                          <p:spTgt spid="112"/>
                                        </p:tgtEl>
                                        <p:attrNameLst>
                                          <p:attrName>ppt_x</p:attrName>
                                        </p:attrNameLst>
                                      </p:cBhvr>
                                      <p:tavLst>
                                        <p:tav tm="0">
                                          <p:val>
                                            <p:strVal val="#ppt_x"/>
                                          </p:val>
                                        </p:tav>
                                        <p:tav tm="100000">
                                          <p:val>
                                            <p:strVal val="#ppt_x"/>
                                          </p:val>
                                        </p:tav>
                                      </p:tavLst>
                                    </p:anim>
                                    <p:anim calcmode="lin" valueType="num">
                                      <p:cBhvr additive="base">
                                        <p:cTn id="232" dur="500" fill="hold"/>
                                        <p:tgtEl>
                                          <p:spTgt spid="112"/>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113"/>
                                        </p:tgtEl>
                                        <p:attrNameLst>
                                          <p:attrName>style.visibility</p:attrName>
                                        </p:attrNameLst>
                                      </p:cBhvr>
                                      <p:to>
                                        <p:strVal val="visible"/>
                                      </p:to>
                                    </p:set>
                                    <p:anim calcmode="lin" valueType="num">
                                      <p:cBhvr additive="base">
                                        <p:cTn id="235" dur="500" fill="hold"/>
                                        <p:tgtEl>
                                          <p:spTgt spid="113"/>
                                        </p:tgtEl>
                                        <p:attrNameLst>
                                          <p:attrName>ppt_x</p:attrName>
                                        </p:attrNameLst>
                                      </p:cBhvr>
                                      <p:tavLst>
                                        <p:tav tm="0">
                                          <p:val>
                                            <p:strVal val="#ppt_x"/>
                                          </p:val>
                                        </p:tav>
                                        <p:tav tm="100000">
                                          <p:val>
                                            <p:strVal val="#ppt_x"/>
                                          </p:val>
                                        </p:tav>
                                      </p:tavLst>
                                    </p:anim>
                                    <p:anim calcmode="lin" valueType="num">
                                      <p:cBhvr additive="base">
                                        <p:cTn id="236" dur="500" fill="hold"/>
                                        <p:tgtEl>
                                          <p:spTgt spid="113"/>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121"/>
                                        </p:tgtEl>
                                        <p:attrNameLst>
                                          <p:attrName>style.visibility</p:attrName>
                                        </p:attrNameLst>
                                      </p:cBhvr>
                                      <p:to>
                                        <p:strVal val="visible"/>
                                      </p:to>
                                    </p:set>
                                    <p:anim calcmode="lin" valueType="num">
                                      <p:cBhvr additive="base">
                                        <p:cTn id="239" dur="500" fill="hold"/>
                                        <p:tgtEl>
                                          <p:spTgt spid="121"/>
                                        </p:tgtEl>
                                        <p:attrNameLst>
                                          <p:attrName>ppt_x</p:attrName>
                                        </p:attrNameLst>
                                      </p:cBhvr>
                                      <p:tavLst>
                                        <p:tav tm="0">
                                          <p:val>
                                            <p:strVal val="#ppt_x"/>
                                          </p:val>
                                        </p:tav>
                                        <p:tav tm="100000">
                                          <p:val>
                                            <p:strVal val="#ppt_x"/>
                                          </p:val>
                                        </p:tav>
                                      </p:tavLst>
                                    </p:anim>
                                    <p:anim calcmode="lin" valueType="num">
                                      <p:cBhvr additive="base">
                                        <p:cTn id="240" dur="500" fill="hold"/>
                                        <p:tgtEl>
                                          <p:spTgt spid="121"/>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125"/>
                                        </p:tgtEl>
                                        <p:attrNameLst>
                                          <p:attrName>style.visibility</p:attrName>
                                        </p:attrNameLst>
                                      </p:cBhvr>
                                      <p:to>
                                        <p:strVal val="visible"/>
                                      </p:to>
                                    </p:set>
                                    <p:anim calcmode="lin" valueType="num">
                                      <p:cBhvr additive="base">
                                        <p:cTn id="243" dur="500" fill="hold"/>
                                        <p:tgtEl>
                                          <p:spTgt spid="125"/>
                                        </p:tgtEl>
                                        <p:attrNameLst>
                                          <p:attrName>ppt_x</p:attrName>
                                        </p:attrNameLst>
                                      </p:cBhvr>
                                      <p:tavLst>
                                        <p:tav tm="0">
                                          <p:val>
                                            <p:strVal val="#ppt_x"/>
                                          </p:val>
                                        </p:tav>
                                        <p:tav tm="100000">
                                          <p:val>
                                            <p:strVal val="#ppt_x"/>
                                          </p:val>
                                        </p:tav>
                                      </p:tavLst>
                                    </p:anim>
                                    <p:anim calcmode="lin" valueType="num">
                                      <p:cBhvr additive="base">
                                        <p:cTn id="244" dur="500" fill="hold"/>
                                        <p:tgtEl>
                                          <p:spTgt spid="125"/>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129"/>
                                        </p:tgtEl>
                                        <p:attrNameLst>
                                          <p:attrName>style.visibility</p:attrName>
                                        </p:attrNameLst>
                                      </p:cBhvr>
                                      <p:to>
                                        <p:strVal val="visible"/>
                                      </p:to>
                                    </p:set>
                                    <p:anim calcmode="lin" valueType="num">
                                      <p:cBhvr additive="base">
                                        <p:cTn id="247" dur="500" fill="hold"/>
                                        <p:tgtEl>
                                          <p:spTgt spid="129"/>
                                        </p:tgtEl>
                                        <p:attrNameLst>
                                          <p:attrName>ppt_x</p:attrName>
                                        </p:attrNameLst>
                                      </p:cBhvr>
                                      <p:tavLst>
                                        <p:tav tm="0">
                                          <p:val>
                                            <p:strVal val="#ppt_x"/>
                                          </p:val>
                                        </p:tav>
                                        <p:tav tm="100000">
                                          <p:val>
                                            <p:strVal val="#ppt_x"/>
                                          </p:val>
                                        </p:tav>
                                      </p:tavLst>
                                    </p:anim>
                                    <p:anim calcmode="lin" valueType="num">
                                      <p:cBhvr additive="base">
                                        <p:cTn id="248" dur="500" fill="hold"/>
                                        <p:tgtEl>
                                          <p:spTgt spid="129"/>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133"/>
                                        </p:tgtEl>
                                        <p:attrNameLst>
                                          <p:attrName>style.visibility</p:attrName>
                                        </p:attrNameLst>
                                      </p:cBhvr>
                                      <p:to>
                                        <p:strVal val="visible"/>
                                      </p:to>
                                    </p:set>
                                    <p:anim calcmode="lin" valueType="num">
                                      <p:cBhvr additive="base">
                                        <p:cTn id="251" dur="500" fill="hold"/>
                                        <p:tgtEl>
                                          <p:spTgt spid="133"/>
                                        </p:tgtEl>
                                        <p:attrNameLst>
                                          <p:attrName>ppt_x</p:attrName>
                                        </p:attrNameLst>
                                      </p:cBhvr>
                                      <p:tavLst>
                                        <p:tav tm="0">
                                          <p:val>
                                            <p:strVal val="#ppt_x"/>
                                          </p:val>
                                        </p:tav>
                                        <p:tav tm="100000">
                                          <p:val>
                                            <p:strVal val="#ppt_x"/>
                                          </p:val>
                                        </p:tav>
                                      </p:tavLst>
                                    </p:anim>
                                    <p:anim calcmode="lin" valueType="num">
                                      <p:cBhvr additive="base">
                                        <p:cTn id="252" dur="500" fill="hold"/>
                                        <p:tgtEl>
                                          <p:spTgt spid="133"/>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156"/>
                                        </p:tgtEl>
                                        <p:attrNameLst>
                                          <p:attrName>style.visibility</p:attrName>
                                        </p:attrNameLst>
                                      </p:cBhvr>
                                      <p:to>
                                        <p:strVal val="visible"/>
                                      </p:to>
                                    </p:set>
                                    <p:anim calcmode="lin" valueType="num">
                                      <p:cBhvr additive="base">
                                        <p:cTn id="255" dur="500" fill="hold"/>
                                        <p:tgtEl>
                                          <p:spTgt spid="156"/>
                                        </p:tgtEl>
                                        <p:attrNameLst>
                                          <p:attrName>ppt_x</p:attrName>
                                        </p:attrNameLst>
                                      </p:cBhvr>
                                      <p:tavLst>
                                        <p:tav tm="0">
                                          <p:val>
                                            <p:strVal val="#ppt_x"/>
                                          </p:val>
                                        </p:tav>
                                        <p:tav tm="100000">
                                          <p:val>
                                            <p:strVal val="#ppt_x"/>
                                          </p:val>
                                        </p:tav>
                                      </p:tavLst>
                                    </p:anim>
                                    <p:anim calcmode="lin" valueType="num">
                                      <p:cBhvr additive="base">
                                        <p:cTn id="256" dur="500" fill="hold"/>
                                        <p:tgtEl>
                                          <p:spTgt spid="156"/>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157"/>
                                        </p:tgtEl>
                                        <p:attrNameLst>
                                          <p:attrName>style.visibility</p:attrName>
                                        </p:attrNameLst>
                                      </p:cBhvr>
                                      <p:to>
                                        <p:strVal val="visible"/>
                                      </p:to>
                                    </p:set>
                                    <p:anim calcmode="lin" valueType="num">
                                      <p:cBhvr additive="base">
                                        <p:cTn id="259" dur="500" fill="hold"/>
                                        <p:tgtEl>
                                          <p:spTgt spid="157"/>
                                        </p:tgtEl>
                                        <p:attrNameLst>
                                          <p:attrName>ppt_x</p:attrName>
                                        </p:attrNameLst>
                                      </p:cBhvr>
                                      <p:tavLst>
                                        <p:tav tm="0">
                                          <p:val>
                                            <p:strVal val="#ppt_x"/>
                                          </p:val>
                                        </p:tav>
                                        <p:tav tm="100000">
                                          <p:val>
                                            <p:strVal val="#ppt_x"/>
                                          </p:val>
                                        </p:tav>
                                      </p:tavLst>
                                    </p:anim>
                                    <p:anim calcmode="lin" valueType="num">
                                      <p:cBhvr additive="base">
                                        <p:cTn id="260" dur="500" fill="hold"/>
                                        <p:tgtEl>
                                          <p:spTgt spid="157"/>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164"/>
                                        </p:tgtEl>
                                        <p:attrNameLst>
                                          <p:attrName>style.visibility</p:attrName>
                                        </p:attrNameLst>
                                      </p:cBhvr>
                                      <p:to>
                                        <p:strVal val="visible"/>
                                      </p:to>
                                    </p:set>
                                    <p:anim calcmode="lin" valueType="num">
                                      <p:cBhvr additive="base">
                                        <p:cTn id="263" dur="500" fill="hold"/>
                                        <p:tgtEl>
                                          <p:spTgt spid="164"/>
                                        </p:tgtEl>
                                        <p:attrNameLst>
                                          <p:attrName>ppt_x</p:attrName>
                                        </p:attrNameLst>
                                      </p:cBhvr>
                                      <p:tavLst>
                                        <p:tav tm="0">
                                          <p:val>
                                            <p:strVal val="#ppt_x"/>
                                          </p:val>
                                        </p:tav>
                                        <p:tav tm="100000">
                                          <p:val>
                                            <p:strVal val="#ppt_x"/>
                                          </p:val>
                                        </p:tav>
                                      </p:tavLst>
                                    </p:anim>
                                    <p:anim calcmode="lin" valueType="num">
                                      <p:cBhvr additive="base">
                                        <p:cTn id="264" dur="500" fill="hold"/>
                                        <p:tgtEl>
                                          <p:spTgt spid="164"/>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170"/>
                                        </p:tgtEl>
                                        <p:attrNameLst>
                                          <p:attrName>style.visibility</p:attrName>
                                        </p:attrNameLst>
                                      </p:cBhvr>
                                      <p:to>
                                        <p:strVal val="visible"/>
                                      </p:to>
                                    </p:set>
                                    <p:anim calcmode="lin" valueType="num">
                                      <p:cBhvr additive="base">
                                        <p:cTn id="267" dur="500" fill="hold"/>
                                        <p:tgtEl>
                                          <p:spTgt spid="170"/>
                                        </p:tgtEl>
                                        <p:attrNameLst>
                                          <p:attrName>ppt_x</p:attrName>
                                        </p:attrNameLst>
                                      </p:cBhvr>
                                      <p:tavLst>
                                        <p:tav tm="0">
                                          <p:val>
                                            <p:strVal val="#ppt_x"/>
                                          </p:val>
                                        </p:tav>
                                        <p:tav tm="100000">
                                          <p:val>
                                            <p:strVal val="#ppt_x"/>
                                          </p:val>
                                        </p:tav>
                                      </p:tavLst>
                                    </p:anim>
                                    <p:anim calcmode="lin" valueType="num">
                                      <p:cBhvr additive="base">
                                        <p:cTn id="26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nodeType="clickEffect">
                                  <p:stCondLst>
                                    <p:cond delay="0"/>
                                  </p:stCondLst>
                                  <p:childTnLst>
                                    <p:set>
                                      <p:cBhvr>
                                        <p:cTn id="272" dur="1" fill="hold">
                                          <p:stCondLst>
                                            <p:cond delay="0"/>
                                          </p:stCondLst>
                                        </p:cTn>
                                        <p:tgtEl>
                                          <p:spTgt spid="158"/>
                                        </p:tgtEl>
                                        <p:attrNameLst>
                                          <p:attrName>style.visibility</p:attrName>
                                        </p:attrNameLst>
                                      </p:cBhvr>
                                      <p:to>
                                        <p:strVal val="visible"/>
                                      </p:to>
                                    </p:set>
                                    <p:anim calcmode="lin" valueType="num">
                                      <p:cBhvr additive="base">
                                        <p:cTn id="273" dur="500" fill="hold"/>
                                        <p:tgtEl>
                                          <p:spTgt spid="158"/>
                                        </p:tgtEl>
                                        <p:attrNameLst>
                                          <p:attrName>ppt_x</p:attrName>
                                        </p:attrNameLst>
                                      </p:cBhvr>
                                      <p:tavLst>
                                        <p:tav tm="0">
                                          <p:val>
                                            <p:strVal val="#ppt_x"/>
                                          </p:val>
                                        </p:tav>
                                        <p:tav tm="100000">
                                          <p:val>
                                            <p:strVal val="#ppt_x"/>
                                          </p:val>
                                        </p:tav>
                                      </p:tavLst>
                                    </p:anim>
                                    <p:anim calcmode="lin" valueType="num">
                                      <p:cBhvr additive="base">
                                        <p:cTn id="274" dur="500" fill="hold"/>
                                        <p:tgtEl>
                                          <p:spTgt spid="158"/>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102"/>
                                        </p:tgtEl>
                                        <p:attrNameLst>
                                          <p:attrName>style.visibility</p:attrName>
                                        </p:attrNameLst>
                                      </p:cBhvr>
                                      <p:to>
                                        <p:strVal val="visible"/>
                                      </p:to>
                                    </p:set>
                                    <p:anim calcmode="lin" valueType="num">
                                      <p:cBhvr additive="base">
                                        <p:cTn id="277" dur="500" fill="hold"/>
                                        <p:tgtEl>
                                          <p:spTgt spid="102"/>
                                        </p:tgtEl>
                                        <p:attrNameLst>
                                          <p:attrName>ppt_x</p:attrName>
                                        </p:attrNameLst>
                                      </p:cBhvr>
                                      <p:tavLst>
                                        <p:tav tm="0">
                                          <p:val>
                                            <p:strVal val="#ppt_x"/>
                                          </p:val>
                                        </p:tav>
                                        <p:tav tm="100000">
                                          <p:val>
                                            <p:strVal val="#ppt_x"/>
                                          </p:val>
                                        </p:tav>
                                      </p:tavLst>
                                    </p:anim>
                                    <p:anim calcmode="lin" valueType="num">
                                      <p:cBhvr additive="base">
                                        <p:cTn id="278" dur="500" fill="hold"/>
                                        <p:tgtEl>
                                          <p:spTgt spid="102"/>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103"/>
                                        </p:tgtEl>
                                        <p:attrNameLst>
                                          <p:attrName>style.visibility</p:attrName>
                                        </p:attrNameLst>
                                      </p:cBhvr>
                                      <p:to>
                                        <p:strVal val="visible"/>
                                      </p:to>
                                    </p:set>
                                    <p:anim calcmode="lin" valueType="num">
                                      <p:cBhvr additive="base">
                                        <p:cTn id="281" dur="500" fill="hold"/>
                                        <p:tgtEl>
                                          <p:spTgt spid="103"/>
                                        </p:tgtEl>
                                        <p:attrNameLst>
                                          <p:attrName>ppt_x</p:attrName>
                                        </p:attrNameLst>
                                      </p:cBhvr>
                                      <p:tavLst>
                                        <p:tav tm="0">
                                          <p:val>
                                            <p:strVal val="#ppt_x"/>
                                          </p:val>
                                        </p:tav>
                                        <p:tav tm="100000">
                                          <p:val>
                                            <p:strVal val="#ppt_x"/>
                                          </p:val>
                                        </p:tav>
                                      </p:tavLst>
                                    </p:anim>
                                    <p:anim calcmode="lin" valueType="num">
                                      <p:cBhvr additive="base">
                                        <p:cTn id="282" dur="500" fill="hold"/>
                                        <p:tgtEl>
                                          <p:spTgt spid="103"/>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114"/>
                                        </p:tgtEl>
                                        <p:attrNameLst>
                                          <p:attrName>style.visibility</p:attrName>
                                        </p:attrNameLst>
                                      </p:cBhvr>
                                      <p:to>
                                        <p:strVal val="visible"/>
                                      </p:to>
                                    </p:set>
                                    <p:anim calcmode="lin" valueType="num">
                                      <p:cBhvr additive="base">
                                        <p:cTn id="285" dur="500" fill="hold"/>
                                        <p:tgtEl>
                                          <p:spTgt spid="114"/>
                                        </p:tgtEl>
                                        <p:attrNameLst>
                                          <p:attrName>ppt_x</p:attrName>
                                        </p:attrNameLst>
                                      </p:cBhvr>
                                      <p:tavLst>
                                        <p:tav tm="0">
                                          <p:val>
                                            <p:strVal val="#ppt_x"/>
                                          </p:val>
                                        </p:tav>
                                        <p:tav tm="100000">
                                          <p:val>
                                            <p:strVal val="#ppt_x"/>
                                          </p:val>
                                        </p:tav>
                                      </p:tavLst>
                                    </p:anim>
                                    <p:anim calcmode="lin" valueType="num">
                                      <p:cBhvr additive="base">
                                        <p:cTn id="286" dur="500" fill="hold"/>
                                        <p:tgtEl>
                                          <p:spTgt spid="114"/>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p:stCondLst>
                                    <p:cond delay="0"/>
                                  </p:stCondLst>
                                  <p:childTnLst>
                                    <p:set>
                                      <p:cBhvr>
                                        <p:cTn id="288" dur="1" fill="hold">
                                          <p:stCondLst>
                                            <p:cond delay="0"/>
                                          </p:stCondLst>
                                        </p:cTn>
                                        <p:tgtEl>
                                          <p:spTgt spid="115"/>
                                        </p:tgtEl>
                                        <p:attrNameLst>
                                          <p:attrName>style.visibility</p:attrName>
                                        </p:attrNameLst>
                                      </p:cBhvr>
                                      <p:to>
                                        <p:strVal val="visible"/>
                                      </p:to>
                                    </p:set>
                                    <p:anim calcmode="lin" valueType="num">
                                      <p:cBhvr additive="base">
                                        <p:cTn id="289" dur="500" fill="hold"/>
                                        <p:tgtEl>
                                          <p:spTgt spid="115"/>
                                        </p:tgtEl>
                                        <p:attrNameLst>
                                          <p:attrName>ppt_x</p:attrName>
                                        </p:attrNameLst>
                                      </p:cBhvr>
                                      <p:tavLst>
                                        <p:tav tm="0">
                                          <p:val>
                                            <p:strVal val="#ppt_x"/>
                                          </p:val>
                                        </p:tav>
                                        <p:tav tm="100000">
                                          <p:val>
                                            <p:strVal val="#ppt_x"/>
                                          </p:val>
                                        </p:tav>
                                      </p:tavLst>
                                    </p:anim>
                                    <p:anim calcmode="lin" valueType="num">
                                      <p:cBhvr additive="base">
                                        <p:cTn id="290" dur="500" fill="hold"/>
                                        <p:tgtEl>
                                          <p:spTgt spid="115"/>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116"/>
                                        </p:tgtEl>
                                        <p:attrNameLst>
                                          <p:attrName>style.visibility</p:attrName>
                                        </p:attrNameLst>
                                      </p:cBhvr>
                                      <p:to>
                                        <p:strVal val="visible"/>
                                      </p:to>
                                    </p:set>
                                    <p:anim calcmode="lin" valueType="num">
                                      <p:cBhvr additive="base">
                                        <p:cTn id="293" dur="500" fill="hold"/>
                                        <p:tgtEl>
                                          <p:spTgt spid="116"/>
                                        </p:tgtEl>
                                        <p:attrNameLst>
                                          <p:attrName>ppt_x</p:attrName>
                                        </p:attrNameLst>
                                      </p:cBhvr>
                                      <p:tavLst>
                                        <p:tav tm="0">
                                          <p:val>
                                            <p:strVal val="#ppt_x"/>
                                          </p:val>
                                        </p:tav>
                                        <p:tav tm="100000">
                                          <p:val>
                                            <p:strVal val="#ppt_x"/>
                                          </p:val>
                                        </p:tav>
                                      </p:tavLst>
                                    </p:anim>
                                    <p:anim calcmode="lin" valueType="num">
                                      <p:cBhvr additive="base">
                                        <p:cTn id="294" dur="500" fill="hold"/>
                                        <p:tgtEl>
                                          <p:spTgt spid="116"/>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117"/>
                                        </p:tgtEl>
                                        <p:attrNameLst>
                                          <p:attrName>style.visibility</p:attrName>
                                        </p:attrNameLst>
                                      </p:cBhvr>
                                      <p:to>
                                        <p:strVal val="visible"/>
                                      </p:to>
                                    </p:set>
                                    <p:anim calcmode="lin" valueType="num">
                                      <p:cBhvr additive="base">
                                        <p:cTn id="297" dur="500" fill="hold"/>
                                        <p:tgtEl>
                                          <p:spTgt spid="117"/>
                                        </p:tgtEl>
                                        <p:attrNameLst>
                                          <p:attrName>ppt_x</p:attrName>
                                        </p:attrNameLst>
                                      </p:cBhvr>
                                      <p:tavLst>
                                        <p:tav tm="0">
                                          <p:val>
                                            <p:strVal val="#ppt_x"/>
                                          </p:val>
                                        </p:tav>
                                        <p:tav tm="100000">
                                          <p:val>
                                            <p:strVal val="#ppt_x"/>
                                          </p:val>
                                        </p:tav>
                                      </p:tavLst>
                                    </p:anim>
                                    <p:anim calcmode="lin" valueType="num">
                                      <p:cBhvr additive="base">
                                        <p:cTn id="298" dur="500" fill="hold"/>
                                        <p:tgtEl>
                                          <p:spTgt spid="117"/>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118"/>
                                        </p:tgtEl>
                                        <p:attrNameLst>
                                          <p:attrName>style.visibility</p:attrName>
                                        </p:attrNameLst>
                                      </p:cBhvr>
                                      <p:to>
                                        <p:strVal val="visible"/>
                                      </p:to>
                                    </p:set>
                                    <p:anim calcmode="lin" valueType="num">
                                      <p:cBhvr additive="base">
                                        <p:cTn id="301" dur="500" fill="hold"/>
                                        <p:tgtEl>
                                          <p:spTgt spid="118"/>
                                        </p:tgtEl>
                                        <p:attrNameLst>
                                          <p:attrName>ppt_x</p:attrName>
                                        </p:attrNameLst>
                                      </p:cBhvr>
                                      <p:tavLst>
                                        <p:tav tm="0">
                                          <p:val>
                                            <p:strVal val="#ppt_x"/>
                                          </p:val>
                                        </p:tav>
                                        <p:tav tm="100000">
                                          <p:val>
                                            <p:strVal val="#ppt_x"/>
                                          </p:val>
                                        </p:tav>
                                      </p:tavLst>
                                    </p:anim>
                                    <p:anim calcmode="lin" valueType="num">
                                      <p:cBhvr additive="base">
                                        <p:cTn id="302" dur="500" fill="hold"/>
                                        <p:tgtEl>
                                          <p:spTgt spid="118"/>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119"/>
                                        </p:tgtEl>
                                        <p:attrNameLst>
                                          <p:attrName>style.visibility</p:attrName>
                                        </p:attrNameLst>
                                      </p:cBhvr>
                                      <p:to>
                                        <p:strVal val="visible"/>
                                      </p:to>
                                    </p:set>
                                    <p:anim calcmode="lin" valueType="num">
                                      <p:cBhvr additive="base">
                                        <p:cTn id="305" dur="500" fill="hold"/>
                                        <p:tgtEl>
                                          <p:spTgt spid="119"/>
                                        </p:tgtEl>
                                        <p:attrNameLst>
                                          <p:attrName>ppt_x</p:attrName>
                                        </p:attrNameLst>
                                      </p:cBhvr>
                                      <p:tavLst>
                                        <p:tav tm="0">
                                          <p:val>
                                            <p:strVal val="#ppt_x"/>
                                          </p:val>
                                        </p:tav>
                                        <p:tav tm="100000">
                                          <p:val>
                                            <p:strVal val="#ppt_x"/>
                                          </p:val>
                                        </p:tav>
                                      </p:tavLst>
                                    </p:anim>
                                    <p:anim calcmode="lin" valueType="num">
                                      <p:cBhvr additive="base">
                                        <p:cTn id="306" dur="500" fill="hold"/>
                                        <p:tgtEl>
                                          <p:spTgt spid="119"/>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122"/>
                                        </p:tgtEl>
                                        <p:attrNameLst>
                                          <p:attrName>style.visibility</p:attrName>
                                        </p:attrNameLst>
                                      </p:cBhvr>
                                      <p:to>
                                        <p:strVal val="visible"/>
                                      </p:to>
                                    </p:set>
                                    <p:anim calcmode="lin" valueType="num">
                                      <p:cBhvr additive="base">
                                        <p:cTn id="309" dur="500" fill="hold"/>
                                        <p:tgtEl>
                                          <p:spTgt spid="122"/>
                                        </p:tgtEl>
                                        <p:attrNameLst>
                                          <p:attrName>ppt_x</p:attrName>
                                        </p:attrNameLst>
                                      </p:cBhvr>
                                      <p:tavLst>
                                        <p:tav tm="0">
                                          <p:val>
                                            <p:strVal val="#ppt_x"/>
                                          </p:val>
                                        </p:tav>
                                        <p:tav tm="100000">
                                          <p:val>
                                            <p:strVal val="#ppt_x"/>
                                          </p:val>
                                        </p:tav>
                                      </p:tavLst>
                                    </p:anim>
                                    <p:anim calcmode="lin" valueType="num">
                                      <p:cBhvr additive="base">
                                        <p:cTn id="310" dur="500" fill="hold"/>
                                        <p:tgtEl>
                                          <p:spTgt spid="122"/>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126"/>
                                        </p:tgtEl>
                                        <p:attrNameLst>
                                          <p:attrName>style.visibility</p:attrName>
                                        </p:attrNameLst>
                                      </p:cBhvr>
                                      <p:to>
                                        <p:strVal val="visible"/>
                                      </p:to>
                                    </p:set>
                                    <p:anim calcmode="lin" valueType="num">
                                      <p:cBhvr additive="base">
                                        <p:cTn id="313" dur="500" fill="hold"/>
                                        <p:tgtEl>
                                          <p:spTgt spid="126"/>
                                        </p:tgtEl>
                                        <p:attrNameLst>
                                          <p:attrName>ppt_x</p:attrName>
                                        </p:attrNameLst>
                                      </p:cBhvr>
                                      <p:tavLst>
                                        <p:tav tm="0">
                                          <p:val>
                                            <p:strVal val="#ppt_x"/>
                                          </p:val>
                                        </p:tav>
                                        <p:tav tm="100000">
                                          <p:val>
                                            <p:strVal val="#ppt_x"/>
                                          </p:val>
                                        </p:tav>
                                      </p:tavLst>
                                    </p:anim>
                                    <p:anim calcmode="lin" valueType="num">
                                      <p:cBhvr additive="base">
                                        <p:cTn id="314" dur="500" fill="hold"/>
                                        <p:tgtEl>
                                          <p:spTgt spid="126"/>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130"/>
                                        </p:tgtEl>
                                        <p:attrNameLst>
                                          <p:attrName>style.visibility</p:attrName>
                                        </p:attrNameLst>
                                      </p:cBhvr>
                                      <p:to>
                                        <p:strVal val="visible"/>
                                      </p:to>
                                    </p:set>
                                    <p:anim calcmode="lin" valueType="num">
                                      <p:cBhvr additive="base">
                                        <p:cTn id="317" dur="500" fill="hold"/>
                                        <p:tgtEl>
                                          <p:spTgt spid="130"/>
                                        </p:tgtEl>
                                        <p:attrNameLst>
                                          <p:attrName>ppt_x</p:attrName>
                                        </p:attrNameLst>
                                      </p:cBhvr>
                                      <p:tavLst>
                                        <p:tav tm="0">
                                          <p:val>
                                            <p:strVal val="#ppt_x"/>
                                          </p:val>
                                        </p:tav>
                                        <p:tav tm="100000">
                                          <p:val>
                                            <p:strVal val="#ppt_x"/>
                                          </p:val>
                                        </p:tav>
                                      </p:tavLst>
                                    </p:anim>
                                    <p:anim calcmode="lin" valueType="num">
                                      <p:cBhvr additive="base">
                                        <p:cTn id="318" dur="500" fill="hold"/>
                                        <p:tgtEl>
                                          <p:spTgt spid="130"/>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132"/>
                                        </p:tgtEl>
                                        <p:attrNameLst>
                                          <p:attrName>style.visibility</p:attrName>
                                        </p:attrNameLst>
                                      </p:cBhvr>
                                      <p:to>
                                        <p:strVal val="visible"/>
                                      </p:to>
                                    </p:set>
                                    <p:anim calcmode="lin" valueType="num">
                                      <p:cBhvr additive="base">
                                        <p:cTn id="321" dur="500" fill="hold"/>
                                        <p:tgtEl>
                                          <p:spTgt spid="132"/>
                                        </p:tgtEl>
                                        <p:attrNameLst>
                                          <p:attrName>ppt_x</p:attrName>
                                        </p:attrNameLst>
                                      </p:cBhvr>
                                      <p:tavLst>
                                        <p:tav tm="0">
                                          <p:val>
                                            <p:strVal val="#ppt_x"/>
                                          </p:val>
                                        </p:tav>
                                        <p:tav tm="100000">
                                          <p:val>
                                            <p:strVal val="#ppt_x"/>
                                          </p:val>
                                        </p:tav>
                                      </p:tavLst>
                                    </p:anim>
                                    <p:anim calcmode="lin" valueType="num">
                                      <p:cBhvr additive="base">
                                        <p:cTn id="322" dur="500" fill="hold"/>
                                        <p:tgtEl>
                                          <p:spTgt spid="132"/>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159"/>
                                        </p:tgtEl>
                                        <p:attrNameLst>
                                          <p:attrName>style.visibility</p:attrName>
                                        </p:attrNameLst>
                                      </p:cBhvr>
                                      <p:to>
                                        <p:strVal val="visible"/>
                                      </p:to>
                                    </p:set>
                                    <p:anim calcmode="lin" valueType="num">
                                      <p:cBhvr additive="base">
                                        <p:cTn id="325" dur="500" fill="hold"/>
                                        <p:tgtEl>
                                          <p:spTgt spid="159"/>
                                        </p:tgtEl>
                                        <p:attrNameLst>
                                          <p:attrName>ppt_x</p:attrName>
                                        </p:attrNameLst>
                                      </p:cBhvr>
                                      <p:tavLst>
                                        <p:tav tm="0">
                                          <p:val>
                                            <p:strVal val="#ppt_x"/>
                                          </p:val>
                                        </p:tav>
                                        <p:tav tm="100000">
                                          <p:val>
                                            <p:strVal val="#ppt_x"/>
                                          </p:val>
                                        </p:tav>
                                      </p:tavLst>
                                    </p:anim>
                                    <p:anim calcmode="lin" valueType="num">
                                      <p:cBhvr additive="base">
                                        <p:cTn id="326" dur="500" fill="hold"/>
                                        <p:tgtEl>
                                          <p:spTgt spid="159"/>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160"/>
                                        </p:tgtEl>
                                        <p:attrNameLst>
                                          <p:attrName>style.visibility</p:attrName>
                                        </p:attrNameLst>
                                      </p:cBhvr>
                                      <p:to>
                                        <p:strVal val="visible"/>
                                      </p:to>
                                    </p:set>
                                    <p:anim calcmode="lin" valueType="num">
                                      <p:cBhvr additive="base">
                                        <p:cTn id="329" dur="500" fill="hold"/>
                                        <p:tgtEl>
                                          <p:spTgt spid="160"/>
                                        </p:tgtEl>
                                        <p:attrNameLst>
                                          <p:attrName>ppt_x</p:attrName>
                                        </p:attrNameLst>
                                      </p:cBhvr>
                                      <p:tavLst>
                                        <p:tav tm="0">
                                          <p:val>
                                            <p:strVal val="#ppt_x"/>
                                          </p:val>
                                        </p:tav>
                                        <p:tav tm="100000">
                                          <p:val>
                                            <p:strVal val="#ppt_x"/>
                                          </p:val>
                                        </p:tav>
                                      </p:tavLst>
                                    </p:anim>
                                    <p:anim calcmode="lin" valueType="num">
                                      <p:cBhvr additive="base">
                                        <p:cTn id="330" dur="500" fill="hold"/>
                                        <p:tgtEl>
                                          <p:spTgt spid="160"/>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166"/>
                                        </p:tgtEl>
                                        <p:attrNameLst>
                                          <p:attrName>style.visibility</p:attrName>
                                        </p:attrNameLst>
                                      </p:cBhvr>
                                      <p:to>
                                        <p:strVal val="visible"/>
                                      </p:to>
                                    </p:set>
                                    <p:anim calcmode="lin" valueType="num">
                                      <p:cBhvr additive="base">
                                        <p:cTn id="333" dur="500" fill="hold"/>
                                        <p:tgtEl>
                                          <p:spTgt spid="166"/>
                                        </p:tgtEl>
                                        <p:attrNameLst>
                                          <p:attrName>ppt_x</p:attrName>
                                        </p:attrNameLst>
                                      </p:cBhvr>
                                      <p:tavLst>
                                        <p:tav tm="0">
                                          <p:val>
                                            <p:strVal val="#ppt_x"/>
                                          </p:val>
                                        </p:tav>
                                        <p:tav tm="100000">
                                          <p:val>
                                            <p:strVal val="#ppt_x"/>
                                          </p:val>
                                        </p:tav>
                                      </p:tavLst>
                                    </p:anim>
                                    <p:anim calcmode="lin" valueType="num">
                                      <p:cBhvr additive="base">
                                        <p:cTn id="334" dur="500" fill="hold"/>
                                        <p:tgtEl>
                                          <p:spTgt spid="166"/>
                                        </p:tgtEl>
                                        <p:attrNameLst>
                                          <p:attrName>ppt_y</p:attrName>
                                        </p:attrNameLst>
                                      </p:cBhvr>
                                      <p:tavLst>
                                        <p:tav tm="0">
                                          <p:val>
                                            <p:strVal val="1+#ppt_h/2"/>
                                          </p:val>
                                        </p:tav>
                                        <p:tav tm="100000">
                                          <p:val>
                                            <p:strVal val="#ppt_y"/>
                                          </p:val>
                                        </p:tav>
                                      </p:tavLst>
                                    </p:anim>
                                  </p:childTnLst>
                                </p:cTn>
                              </p:par>
                              <p:par>
                                <p:cTn id="335" presetID="2" presetClass="entr" presetSubtype="4" fill="hold" grpId="0" nodeType="withEffect">
                                  <p:stCondLst>
                                    <p:cond delay="0"/>
                                  </p:stCondLst>
                                  <p:childTnLst>
                                    <p:set>
                                      <p:cBhvr>
                                        <p:cTn id="336" dur="1" fill="hold">
                                          <p:stCondLst>
                                            <p:cond delay="0"/>
                                          </p:stCondLst>
                                        </p:cTn>
                                        <p:tgtEl>
                                          <p:spTgt spid="171"/>
                                        </p:tgtEl>
                                        <p:attrNameLst>
                                          <p:attrName>style.visibility</p:attrName>
                                        </p:attrNameLst>
                                      </p:cBhvr>
                                      <p:to>
                                        <p:strVal val="visible"/>
                                      </p:to>
                                    </p:set>
                                    <p:anim calcmode="lin" valueType="num">
                                      <p:cBhvr additive="base">
                                        <p:cTn id="337" dur="500" fill="hold"/>
                                        <p:tgtEl>
                                          <p:spTgt spid="171"/>
                                        </p:tgtEl>
                                        <p:attrNameLst>
                                          <p:attrName>ppt_x</p:attrName>
                                        </p:attrNameLst>
                                      </p:cBhvr>
                                      <p:tavLst>
                                        <p:tav tm="0">
                                          <p:val>
                                            <p:strVal val="#ppt_x"/>
                                          </p:val>
                                        </p:tav>
                                        <p:tav tm="100000">
                                          <p:val>
                                            <p:strVal val="#ppt_x"/>
                                          </p:val>
                                        </p:tav>
                                      </p:tavLst>
                                    </p:anim>
                                    <p:anim calcmode="lin" valueType="num">
                                      <p:cBhvr additive="base">
                                        <p:cTn id="338"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2" presetClass="entr" presetSubtype="4" fill="hold" grpId="0" nodeType="clickEffect">
                                  <p:stCondLst>
                                    <p:cond delay="0"/>
                                  </p:stCondLst>
                                  <p:childTnLst>
                                    <p:set>
                                      <p:cBhvr>
                                        <p:cTn id="342" dur="1" fill="hold">
                                          <p:stCondLst>
                                            <p:cond delay="0"/>
                                          </p:stCondLst>
                                        </p:cTn>
                                        <p:tgtEl>
                                          <p:spTgt spid="43"/>
                                        </p:tgtEl>
                                        <p:attrNameLst>
                                          <p:attrName>style.visibility</p:attrName>
                                        </p:attrNameLst>
                                      </p:cBhvr>
                                      <p:to>
                                        <p:strVal val="visible"/>
                                      </p:to>
                                    </p:set>
                                    <p:anim calcmode="lin" valueType="num">
                                      <p:cBhvr additive="base">
                                        <p:cTn id="343" dur="500" fill="hold"/>
                                        <p:tgtEl>
                                          <p:spTgt spid="43"/>
                                        </p:tgtEl>
                                        <p:attrNameLst>
                                          <p:attrName>ppt_x</p:attrName>
                                        </p:attrNameLst>
                                      </p:cBhvr>
                                      <p:tavLst>
                                        <p:tav tm="0">
                                          <p:val>
                                            <p:strVal val="#ppt_x"/>
                                          </p:val>
                                        </p:tav>
                                        <p:tav tm="100000">
                                          <p:val>
                                            <p:strVal val="#ppt_x"/>
                                          </p:val>
                                        </p:tav>
                                      </p:tavLst>
                                    </p:anim>
                                    <p:anim calcmode="lin" valueType="num">
                                      <p:cBhvr additive="base">
                                        <p:cTn id="3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4"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p:bldP spid="132" grpId="0"/>
      <p:bldP spid="133" grpId="0"/>
      <p:bldP spid="134" grpId="0" animBg="1"/>
      <p:bldP spid="135" grpId="0" animBg="1"/>
      <p:bldP spid="136" grpId="0" animBg="1"/>
      <p:bldP spid="137" grpId="0" animBg="1"/>
      <p:bldP spid="138" grpId="0" animBg="1"/>
      <p:bldP spid="139" grpId="0" animBg="1"/>
      <p:bldP spid="143" grpId="0"/>
      <p:bldP spid="145" grpId="0"/>
      <p:bldP spid="146" grpId="0" animBg="1"/>
      <p:bldP spid="147" grpId="0"/>
      <p:bldP spid="149" grpId="0" animBg="1"/>
      <p:bldP spid="150" grpId="0"/>
      <p:bldP spid="151" grpId="0"/>
      <p:bldP spid="154" grpId="0" animBg="1"/>
      <p:bldP spid="156" grpId="0"/>
      <p:bldP spid="157" grpId="0" animBg="1"/>
      <p:bldP spid="159" grpId="0"/>
      <p:bldP spid="160" grpId="0" animBg="1"/>
      <p:bldP spid="161" grpId="0" animBg="1"/>
      <p:bldP spid="162" grpId="0"/>
      <p:bldP spid="163" grpId="0"/>
      <p:bldP spid="164" grpId="0"/>
      <p:bldP spid="165" grpId="0"/>
      <p:bldP spid="166" grpId="0"/>
      <p:bldP spid="167" grpId="0"/>
      <p:bldP spid="168" grpId="0"/>
      <p:bldP spid="169" grpId="0"/>
      <p:bldP spid="170" grpId="0"/>
      <p:bldP spid="171" grpId="0"/>
      <p:bldP spid="172" grpId="0"/>
      <p:bldP spid="173" grpId="0"/>
      <p:bldP spid="176" grpId="0" animBg="1"/>
      <p:bldP spid="17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(2)</a:t>
            </a:r>
            <a:endParaRPr lang="en-US" sz="1700" dirty="0"/>
          </a:p>
        </p:txBody>
      </p:sp>
      <p:sp>
        <p:nvSpPr>
          <p:cNvPr id="8" name="TextBox 7"/>
          <p:cNvSpPr txBox="1"/>
          <p:nvPr/>
        </p:nvSpPr>
        <p:spPr>
          <a:xfrm>
            <a:off x="4159" y="457393"/>
            <a:ext cx="184731" cy="369332"/>
          </a:xfrm>
          <a:prstGeom prst="rect">
            <a:avLst/>
          </a:prstGeom>
          <a:noFill/>
          <a:ln>
            <a:solidFill>
              <a:srgbClr val="86A4A7"/>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70" normalizeH="0" baseline="0" noProof="0" dirty="0">
              <a:ln>
                <a:noFill/>
              </a:ln>
              <a:solidFill>
                <a:srgbClr val="2D2D8A"/>
              </a:solidFill>
              <a:effectLst/>
              <a:uLnTx/>
              <a:uFillTx/>
              <a:latin typeface="Verdana"/>
              <a:ea typeface="+mn-ea"/>
              <a:cs typeface="+mn-cs"/>
            </a:endParaRPr>
          </a:p>
        </p:txBody>
      </p:sp>
      <p:sp>
        <p:nvSpPr>
          <p:cNvPr id="11" name="Rounded Rectangle 10"/>
          <p:cNvSpPr/>
          <p:nvPr/>
        </p:nvSpPr>
        <p:spPr bwMode="auto">
          <a:xfrm>
            <a:off x="-508" y="1478808"/>
            <a:ext cx="9144508" cy="72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107950" y="834678"/>
            <a:ext cx="8643135" cy="123110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subsequent Figure we show which processor models implemented first the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main evolution steps and when.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Note that major vendors designing application processors </a:t>
            </a:r>
            <a:r>
              <a:rPr kumimoji="0" lang="en-US" sz="1600" b="0" i="0" u="none" strike="noStrike" kern="1200" cap="none" spc="0" normalizeH="0" baseline="0" noProof="0" dirty="0">
                <a:ln>
                  <a:noFill/>
                </a:ln>
                <a:solidFill>
                  <a:srgbClr val="0070C0"/>
                </a:solidFill>
                <a:effectLst/>
                <a:uLnTx/>
                <a:uFillTx/>
                <a:latin typeface="Verdana"/>
                <a:ea typeface="+mn-ea"/>
                <a:cs typeface="+mn-cs"/>
              </a:rPr>
              <a:t>followed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evolution paths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enhancing CPU configurations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more or less in the same time.</a:t>
            </a:r>
          </a:p>
        </p:txBody>
      </p:sp>
      <p:sp>
        <p:nvSpPr>
          <p:cNvPr id="4" name="TextBox 3"/>
          <p:cNvSpPr txBox="1"/>
          <p:nvPr/>
        </p:nvSpPr>
        <p:spPr>
          <a:xfrm>
            <a:off x="55400" y="457201"/>
            <a:ext cx="9456464" cy="369332"/>
          </a:xfrm>
          <a:prstGeom prst="rect">
            <a:avLst/>
          </a:prstGeom>
          <a:noFill/>
        </p:spPr>
        <p:txBody>
          <a:bodyPr wrap="square" rtlCol="0">
            <a:spAutoFit/>
          </a:bodyPr>
          <a:lstStyle/>
          <a:p>
            <a:pPr defTabSz="457200">
              <a:defRPr/>
            </a:pPr>
            <a:r>
              <a:rPr lang="en-US" dirty="0">
                <a:solidFill>
                  <a:srgbClr val="2D2D8A"/>
                </a:solidFill>
              </a:rPr>
              <a:t>Evolution of multicore CPU configurations in various mobile processor </a:t>
            </a:r>
            <a:r>
              <a:rPr lang="en-US" dirty="0" smtClean="0">
                <a:solidFill>
                  <a:srgbClr val="2D2D8A"/>
                </a:solidFill>
              </a:rPr>
              <a:t>lines -1 </a:t>
            </a:r>
            <a:endParaRPr lang="en-US" dirty="0">
              <a:solidFill>
                <a:srgbClr val="2D2D8A"/>
              </a:solidFill>
            </a:endParaRPr>
          </a:p>
        </p:txBody>
      </p:sp>
    </p:spTree>
    <p:extLst>
      <p:ext uri="{BB962C8B-B14F-4D97-AF65-F5344CB8AC3E}">
        <p14:creationId xmlns:p14="http://schemas.microsoft.com/office/powerpoint/2010/main" val="19686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89537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multicore CPU configurations in various mobile processor lines </a:t>
            </a: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4.1 </a:t>
            </a:r>
            <a:r>
              <a:rPr lang="en-US" sz="1700" spc="-30" dirty="0"/>
              <a:t>Overview of the evolution of Arm-based mobile processors (3)</a:t>
            </a:r>
            <a:endParaRPr lang="en-US" sz="1700" dirty="0"/>
          </a:p>
        </p:txBody>
      </p:sp>
      <p:grpSp>
        <p:nvGrpSpPr>
          <p:cNvPr id="3" name="Group 2"/>
          <p:cNvGrpSpPr/>
          <p:nvPr/>
        </p:nvGrpSpPr>
        <p:grpSpPr>
          <a:xfrm>
            <a:off x="-36512" y="1088740"/>
            <a:ext cx="9289032" cy="5508612"/>
            <a:chOff x="-36512" y="1088740"/>
            <a:chExt cx="9289032" cy="5508612"/>
          </a:xfrm>
        </p:grpSpPr>
        <p:sp>
          <p:nvSpPr>
            <p:cNvPr id="90" name="TextBox 89"/>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100" name="TextBox 99"/>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103" name="TextBox 102"/>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04" name="TextBox 103"/>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105" name="TextBox 104"/>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107" name="TextBox 106"/>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08" name="TextBox 107"/>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09" name="Right Arrow 10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6" name="Right Arrow 125"/>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TextBox 126"/>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28" name="TextBox 127"/>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29" name="TextBox 128"/>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30" name="TextBox 129"/>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1" name="Right Arrow 13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Right Arrow 131"/>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3" name="TextBox 132"/>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4" name="TextBox 133"/>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5" name="TextBox 134"/>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6" name="Right Arrow 135"/>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9" name="Right Arrow 138"/>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1" name="TextBox 150"/>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52" name="Right Arrow 151"/>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3" name="TextBox 152"/>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54" name="Right Arrow 153"/>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5" name="TextBox 154"/>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56" name="TextBox 155"/>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57" name="Right Arrow 156"/>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8" name="TextBox 157"/>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59" name="Right Arrow 158"/>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2" name="Right Arrow 161"/>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4" name="TextBox 163"/>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65" name="Rectangle 164"/>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66" name="Right Arrow 165"/>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67" name="TextBox 166"/>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68" name="TextBox 167"/>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9" name="TextBox 168"/>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70" name="TextBox 169"/>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71" name="TextBox 170"/>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75" name="TextBox 174"/>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77" name="Right Arrow 176"/>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5" name="Group 4"/>
            <p:cNvGrpSpPr/>
            <p:nvPr/>
          </p:nvGrpSpPr>
          <p:grpSpPr>
            <a:xfrm>
              <a:off x="1223628" y="1088740"/>
              <a:ext cx="7725557" cy="1954682"/>
              <a:chOff x="1223628" y="1088740"/>
              <a:chExt cx="7725557" cy="1954682"/>
            </a:xfrm>
          </p:grpSpPr>
          <p:sp>
            <p:nvSpPr>
              <p:cNvPr id="141"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42"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43"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44"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45" name="Straight Connector 144"/>
              <p:cNvCxnSpPr>
                <a:endCxn id="148"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8"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9"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50" name="Straight Connector 149"/>
              <p:cNvCxnSpPr>
                <a:endCxn id="147"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1"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3" name="Straight Connector 162"/>
              <p:cNvCxnSpPr>
                <a:stCxn id="161"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3" name="TextBox 172"/>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4" name="TextBox 173"/>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6" name="TextBox 175"/>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8" name="Right Arrow 177"/>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9" name="Right Arrow 178"/>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0" name="Right Arrow 179"/>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81" name="TextBox 180"/>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2" name="TextBox 181"/>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3" name="TextBox 182"/>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25950983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en-US" sz="1700" spc="-30" dirty="0" smtClean="0"/>
              <a:t>4.1 </a:t>
            </a:r>
            <a:r>
              <a:rPr lang="en-US" sz="1700" spc="-30" dirty="0"/>
              <a:t>Overview of the evolution of Arm-based mobile processors (4)</a:t>
            </a:r>
            <a:endParaRPr lang="en-US" sz="1700" dirty="0"/>
          </a:p>
        </p:txBody>
      </p:sp>
      <p:sp>
        <p:nvSpPr>
          <p:cNvPr id="28" name="Rounded Rectangle 27"/>
          <p:cNvSpPr/>
          <p:nvPr/>
        </p:nvSpPr>
        <p:spPr bwMode="auto">
          <a:xfrm>
            <a:off x="-508" y="430394"/>
            <a:ext cx="9144000" cy="3091408"/>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107950" y="440668"/>
            <a:ext cx="90360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main evolution path of mobile CPU configurations -1</a:t>
            </a:r>
          </a:p>
        </p:txBody>
      </p:sp>
      <p:sp>
        <p:nvSpPr>
          <p:cNvPr id="33" name="TextBox 32"/>
          <p:cNvSpPr txBox="1"/>
          <p:nvPr/>
        </p:nvSpPr>
        <p:spPr>
          <a:xfrm>
            <a:off x="251521" y="764704"/>
            <a:ext cx="9000430" cy="14003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32-bit 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64-bit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two major phases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evolution of mobile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major processor vendors chose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alternative paths to transit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between these major evolution phases</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each path consisting of </a:t>
            </a:r>
            <a:r>
              <a:rPr kumimoji="0" lang="en-US" sz="1600" b="0" i="0" u="none" strike="noStrike" kern="1200" cap="none" spc="0" normalizeH="0" baseline="0" noProof="0" dirty="0">
                <a:ln>
                  <a:noFill/>
                </a:ln>
                <a:solidFill>
                  <a:srgbClr val="0070C0"/>
                </a:solidFill>
                <a:effectLst/>
                <a:uLnTx/>
                <a:uFillTx/>
                <a:latin typeface="Verdana"/>
                <a:ea typeface="+mn-ea"/>
                <a:cs typeface="+mn-cs"/>
              </a:rPr>
              <a:t>two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consecutive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 </a:t>
            </a:r>
          </a:p>
        </p:txBody>
      </p:sp>
      <p:sp>
        <p:nvSpPr>
          <p:cNvPr id="34" name="TextBox 33"/>
          <p:cNvSpPr txBox="1"/>
          <p:nvPr/>
        </p:nvSpPr>
        <p:spPr>
          <a:xfrm>
            <a:off x="761068" y="2180439"/>
            <a:ext cx="8563460" cy="136191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a first step switch from 32-bit to 64-bit, </a:t>
            </a:r>
            <a:r>
              <a:rPr kumimoji="0" lang="en-US" sz="1600" b="0" i="0" u="none" strike="noStrike" kern="1200" cap="none" spc="0" normalizeH="0" baseline="0" noProof="0" dirty="0">
                <a:ln>
                  <a:noFill/>
                </a:ln>
                <a:solidFill>
                  <a:srgbClr val="000000"/>
                </a:solidFill>
                <a:effectLst/>
                <a:uLnTx/>
                <a:uFillTx/>
                <a:latin typeface="Verdana"/>
                <a:ea typeface="+mn-ea"/>
                <a:cs typeface="+mn-cs"/>
              </a:rPr>
              <a:t>while retaining the symmetrical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multicore design style 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second step </a:t>
            </a:r>
            <a:r>
              <a:rPr kumimoji="0" lang="en-US" sz="1600" b="0" i="0" u="none" strike="noStrike" kern="1200" cap="none" spc="0" normalizeH="0" baseline="0" noProof="0" dirty="0">
                <a:ln>
                  <a:noFill/>
                </a:ln>
                <a:solidFill>
                  <a:srgbClr val="000000"/>
                </a:solidFill>
                <a:effectLst/>
                <a:uLnTx/>
                <a:uFillTx/>
                <a:latin typeface="Verdana"/>
                <a:ea typeface="+mn-ea"/>
                <a:cs typeface="+mn-cs"/>
              </a:rPr>
              <a:t>switch to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or</a:t>
            </a:r>
          </a:p>
          <a:p>
            <a:pPr marL="342900" marR="0" lvl="0" indent="-342900" algn="l" defTabSz="457200" rtl="0" eaLnBrk="1" fontAlgn="auto" latinLnBrk="0" hangingPunct="1">
              <a:lnSpc>
                <a:spcPct val="100000"/>
              </a:lnSpc>
              <a:spcBef>
                <a:spcPts val="0"/>
              </a:spcBef>
              <a:spcAft>
                <a:spcPts val="0"/>
              </a:spcAft>
              <a:buClrTx/>
              <a:buSzTx/>
              <a:buFontTx/>
              <a:buAutoNum type="alphaLcParenR" startAt="2"/>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a first step switch to the 32-bit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second step switch to 64 bit designs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5" name="TextBox 34"/>
          <p:cNvSpPr txBox="1"/>
          <p:nvPr/>
        </p:nvSpPr>
        <p:spPr>
          <a:xfrm>
            <a:off x="551428" y="3558498"/>
            <a:ext cx="385714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shown in the subsequent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8924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 calcmode="lin" valueType="num">
                                      <p:cBhvr additive="base">
                                        <p:cTn id="11"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 calcmode="lin" valueType="num">
                                      <p:cBhvr additive="base">
                                        <p:cTn id="17" dur="50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xEl>
                                              <p:pRg st="3" end="3"/>
                                            </p:txEl>
                                          </p:spTgt>
                                        </p:tgtEl>
                                        <p:attrNameLst>
                                          <p:attrName>style.visibility</p:attrName>
                                        </p:attrNameLst>
                                      </p:cBhvr>
                                      <p:to>
                                        <p:strVal val="visible"/>
                                      </p:to>
                                    </p:set>
                                    <p:anim calcmode="lin" valueType="num">
                                      <p:cBhvr additive="base">
                                        <p:cTn id="21"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xEl>
                                              <p:pRg st="4" end="4"/>
                                            </p:txEl>
                                          </p:spTgt>
                                        </p:tgtEl>
                                        <p:attrNameLst>
                                          <p:attrName>style.visibility</p:attrName>
                                        </p:attrNameLst>
                                      </p:cBhvr>
                                      <p:to>
                                        <p:strVal val="visible"/>
                                      </p:to>
                                    </p:set>
                                    <p:anim calcmode="lin" valueType="num">
                                      <p:cBhvr additive="base">
                                        <p:cTn id="25"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 calcmode="lin" valueType="num">
                                      <p:cBhvr additive="base">
                                        <p:cTn id="31"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anim calcmode="lin" valueType="num">
                                      <p:cBhvr additive="base">
                                        <p:cTn id="35"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xEl>
                                              <p:pRg st="2" end="2"/>
                                            </p:txEl>
                                          </p:spTgt>
                                        </p:tgtEl>
                                        <p:attrNameLst>
                                          <p:attrName>style.visibility</p:attrName>
                                        </p:attrNameLst>
                                      </p:cBhvr>
                                      <p:to>
                                        <p:strVal val="visible"/>
                                      </p:to>
                                    </p:set>
                                    <p:anim calcmode="lin" valueType="num">
                                      <p:cBhvr additive="base">
                                        <p:cTn id="39"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4">
                                            <p:txEl>
                                              <p:pRg st="3" end="3"/>
                                            </p:txEl>
                                          </p:spTgt>
                                        </p:tgtEl>
                                        <p:attrNameLst>
                                          <p:attrName>style.visibility</p:attrName>
                                        </p:attrNameLst>
                                      </p:cBhvr>
                                      <p:to>
                                        <p:strVal val="visible"/>
                                      </p:to>
                                    </p:set>
                                    <p:anim calcmode="lin" valueType="num">
                                      <p:cBhvr additive="base">
                                        <p:cTn id="45"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(5)</a:t>
            </a:r>
            <a:endParaRPr lang="en-US" sz="1700" dirty="0"/>
          </a:p>
        </p:txBody>
      </p:sp>
      <p:sp>
        <p:nvSpPr>
          <p:cNvPr id="4" name="TextBox 3"/>
          <p:cNvSpPr txBox="1"/>
          <p:nvPr/>
        </p:nvSpPr>
        <p:spPr>
          <a:xfrm>
            <a:off x="118381" y="440668"/>
            <a:ext cx="888211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Alternative design paths to switch from 32-bit symmetrical multicores to 64-bit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big. LITTLE designs 	</a:t>
            </a:r>
          </a:p>
        </p:txBody>
      </p:sp>
      <p:sp>
        <p:nvSpPr>
          <p:cNvPr id="7" name="Rounded Rectangle 6"/>
          <p:cNvSpPr/>
          <p:nvPr/>
        </p:nvSpPr>
        <p:spPr bwMode="auto">
          <a:xfrm>
            <a:off x="563837" y="2639313"/>
            <a:ext cx="1626951" cy="720080"/>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528455" y="2687806"/>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9" name="Rounded Rectangle 8"/>
          <p:cNvSpPr/>
          <p:nvPr/>
        </p:nvSpPr>
        <p:spPr bwMode="auto">
          <a:xfrm>
            <a:off x="6897360" y="2639313"/>
            <a:ext cx="1626951" cy="720080"/>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6869448" y="2671928"/>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11" name="Rounded Rectangle 10"/>
          <p:cNvSpPr/>
          <p:nvPr/>
        </p:nvSpPr>
        <p:spPr bwMode="auto">
          <a:xfrm>
            <a:off x="3566204" y="1550409"/>
            <a:ext cx="1626951" cy="720080"/>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3482012" y="1603213"/>
            <a:ext cx="1824241"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13" name="Rounded Rectangle 12"/>
          <p:cNvSpPr/>
          <p:nvPr/>
        </p:nvSpPr>
        <p:spPr bwMode="auto">
          <a:xfrm>
            <a:off x="3618256" y="3693716"/>
            <a:ext cx="1626951" cy="720080"/>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3632517" y="3748459"/>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15" name="Straight Arrow Connector 14"/>
          <p:cNvCxnSpPr>
            <a:stCxn id="7" idx="0"/>
            <a:endCxn id="12" idx="1"/>
          </p:cNvCxnSpPr>
          <p:nvPr/>
        </p:nvCxnSpPr>
        <p:spPr bwMode="auto">
          <a:xfrm flipV="1">
            <a:off x="1377313" y="1949462"/>
            <a:ext cx="2104699" cy="6898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11" idx="3"/>
            <a:endCxn id="9" idx="0"/>
          </p:cNvCxnSpPr>
          <p:nvPr/>
        </p:nvCxnSpPr>
        <p:spPr bwMode="auto">
          <a:xfrm>
            <a:off x="5193155" y="1910449"/>
            <a:ext cx="2517681" cy="728865"/>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stCxn id="7" idx="2"/>
            <a:endCxn id="14" idx="1"/>
          </p:cNvCxnSpPr>
          <p:nvPr/>
        </p:nvCxnSpPr>
        <p:spPr bwMode="auto">
          <a:xfrm>
            <a:off x="1377313" y="3359394"/>
            <a:ext cx="2255204" cy="72377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14" idx="3"/>
          </p:cNvCxnSpPr>
          <p:nvPr/>
        </p:nvCxnSpPr>
        <p:spPr bwMode="auto">
          <a:xfrm flipV="1">
            <a:off x="5295509" y="3392010"/>
            <a:ext cx="2405435" cy="691157"/>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rot="20449365">
            <a:off x="1035074" y="1585834"/>
            <a:ext cx="2362763"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A7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6732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410 (2014)</a:t>
            </a:r>
          </a:p>
        </p:txBody>
      </p:sp>
      <p:sp>
        <p:nvSpPr>
          <p:cNvPr id="20" name="TextBox 19"/>
          <p:cNvSpPr txBox="1"/>
          <p:nvPr/>
        </p:nvSpPr>
        <p:spPr>
          <a:xfrm rot="1013970">
            <a:off x="5320786" y="1520788"/>
            <a:ext cx="2418867"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610 (2014)</a:t>
            </a:r>
          </a:p>
        </p:txBody>
      </p:sp>
      <p:sp>
        <p:nvSpPr>
          <p:cNvPr id="21" name="TextBox 20"/>
          <p:cNvSpPr txBox="1"/>
          <p:nvPr/>
        </p:nvSpPr>
        <p:spPr>
          <a:xfrm rot="1121722">
            <a:off x="1258292" y="3739859"/>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920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6595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5410 (2013)</a:t>
            </a:r>
          </a:p>
        </p:txBody>
      </p:sp>
      <p:sp>
        <p:nvSpPr>
          <p:cNvPr id="22" name="TextBox 21"/>
          <p:cNvSpPr txBox="1"/>
          <p:nvPr/>
        </p:nvSpPr>
        <p:spPr>
          <a:xfrm rot="20729946">
            <a:off x="5556471" y="3754706"/>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950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5433 (2014)</a:t>
            </a:r>
          </a:p>
        </p:txBody>
      </p:sp>
      <p:sp>
        <p:nvSpPr>
          <p:cNvPr id="23" name="TextBox 22"/>
          <p:cNvSpPr txBox="1"/>
          <p:nvPr/>
        </p:nvSpPr>
        <p:spPr>
          <a:xfrm>
            <a:off x="3027366" y="2639314"/>
            <a:ext cx="1354089"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 Apple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Qualcomm</a:t>
            </a:r>
          </a:p>
        </p:txBody>
      </p:sp>
      <p:sp>
        <p:nvSpPr>
          <p:cNvPr id="24" name="TextBox 23"/>
          <p:cNvSpPr txBox="1"/>
          <p:nvPr/>
        </p:nvSpPr>
        <p:spPr>
          <a:xfrm>
            <a:off x="4960262" y="2760508"/>
            <a:ext cx="1223476"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Huawei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Samsung</a:t>
            </a:r>
          </a:p>
        </p:txBody>
      </p:sp>
      <p:sp>
        <p:nvSpPr>
          <p:cNvPr id="26" name="Rounded Rectangle 25"/>
          <p:cNvSpPr/>
          <p:nvPr/>
        </p:nvSpPr>
        <p:spPr bwMode="auto">
          <a:xfrm>
            <a:off x="0" y="5216171"/>
            <a:ext cx="9144000" cy="1403884"/>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TextBox 26"/>
          <p:cNvSpPr txBox="1"/>
          <p:nvPr/>
        </p:nvSpPr>
        <p:spPr>
          <a:xfrm>
            <a:off x="215516" y="5265204"/>
            <a:ext cx="892848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reason for choosing two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transferring CPU designs from 32-bit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symmetrical multicores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is the intention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complexity of the transfer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similar </a:t>
            </a:r>
            <a:r>
              <a:rPr kumimoji="0" lang="en-US" sz="1600" b="0" i="0" u="none" strike="noStrike" kern="1200" cap="none" spc="0" normalizeH="0" baseline="0" noProof="0" dirty="0">
                <a:ln>
                  <a:noFill/>
                </a:ln>
                <a:solidFill>
                  <a:srgbClr val="000000"/>
                </a:solidFill>
                <a:effectLst/>
                <a:uLnTx/>
                <a:uFillTx/>
                <a:latin typeface="Verdana"/>
                <a:ea typeface="+mn-ea"/>
                <a:cs typeface="+mn-cs"/>
              </a:rPr>
              <a:t>way why Intel choose a two step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tik-tok</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development model to transfer a given Core 2 processor design to a scaled down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with a new microarchitecture.</a:t>
            </a:r>
          </a:p>
        </p:txBody>
      </p:sp>
    </p:spTree>
    <p:extLst>
      <p:ext uri="{BB962C8B-B14F-4D97-AF65-F5344CB8AC3E}">
        <p14:creationId xmlns:p14="http://schemas.microsoft.com/office/powerpoint/2010/main" val="3651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 calcmode="lin" valueType="num">
                                      <p:cBhvr additive="base">
                                        <p:cTn id="8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7">
                                            <p:txEl>
                                              <p:pRg st="1" end="1"/>
                                            </p:txEl>
                                          </p:spTgt>
                                        </p:tgtEl>
                                        <p:attrNameLst>
                                          <p:attrName>style.visibility</p:attrName>
                                        </p:attrNameLst>
                                      </p:cBhvr>
                                      <p:to>
                                        <p:strVal val="visible"/>
                                      </p:to>
                                    </p:set>
                                    <p:anim calcmode="lin" valueType="num">
                                      <p:cBhvr additive="base">
                                        <p:cTn id="8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xEl>
                                              <p:pRg st="2" end="2"/>
                                            </p:txEl>
                                          </p:spTgt>
                                        </p:tgtEl>
                                        <p:attrNameLst>
                                          <p:attrName>style.visibility</p:attrName>
                                        </p:attrNameLst>
                                      </p:cBhvr>
                                      <p:to>
                                        <p:strVal val="visible"/>
                                      </p:to>
                                    </p:set>
                                    <p:anim calcmode="lin" valueType="num">
                                      <p:cBhvr additive="base">
                                        <p:cTn id="91"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2" end="2"/>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
                                            <p:txEl>
                                              <p:pRg st="3" end="3"/>
                                            </p:txEl>
                                          </p:spTgt>
                                        </p:tgtEl>
                                        <p:attrNameLst>
                                          <p:attrName>style.visibility</p:attrName>
                                        </p:attrNameLst>
                                      </p:cBhvr>
                                      <p:to>
                                        <p:strVal val="visible"/>
                                      </p:to>
                                    </p:set>
                                    <p:anim calcmode="lin" valueType="num">
                                      <p:cBhvr additive="base">
                                        <p:cTn id="9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7">
                                            <p:txEl>
                                              <p:pRg st="3" end="3"/>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7">
                                            <p:txEl>
                                              <p:pRg st="4" end="4"/>
                                            </p:txEl>
                                          </p:spTgt>
                                        </p:tgtEl>
                                        <p:attrNameLst>
                                          <p:attrName>style.visibility</p:attrName>
                                        </p:attrNameLst>
                                      </p:cBhvr>
                                      <p:to>
                                        <p:strVal val="visible"/>
                                      </p:to>
                                    </p:set>
                                    <p:anim calcmode="lin" valueType="num">
                                      <p:cBhvr additive="base">
                                        <p:cTn id="99"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9" grpId="0"/>
      <p:bldP spid="20" grpId="0"/>
      <p:bldP spid="21" grpId="0"/>
      <p:bldP spid="22" grpId="0"/>
      <p:bldP spid="23" grpId="0"/>
      <p:bldP spid="24" grpId="0"/>
      <p:bldP spid="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(6)</a:t>
            </a:r>
            <a:endParaRPr lang="en-US" sz="1700" dirty="0"/>
          </a:p>
        </p:txBody>
      </p:sp>
      <p:sp>
        <p:nvSpPr>
          <p:cNvPr id="3" name="TextBox 2"/>
          <p:cNvSpPr txBox="1"/>
          <p:nvPr/>
        </p:nvSpPr>
        <p:spPr>
          <a:xfrm>
            <a:off x="107950" y="440668"/>
            <a:ext cx="90360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main evolution path of mobile CPU configurations -2</a:t>
            </a:r>
          </a:p>
        </p:txBody>
      </p:sp>
      <p:sp>
        <p:nvSpPr>
          <p:cNvPr id="41" name="Rounded Rectangle 40"/>
          <p:cNvSpPr/>
          <p:nvPr/>
        </p:nvSpPr>
        <p:spPr bwMode="auto">
          <a:xfrm>
            <a:off x="-508" y="836884"/>
            <a:ext cx="9144000" cy="15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TextBox 41"/>
          <p:cNvSpPr txBox="1"/>
          <p:nvPr/>
        </p:nvSpPr>
        <p:spPr>
          <a:xfrm>
            <a:off x="107950" y="844012"/>
            <a:ext cx="932338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consequence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two step transition from 32-bit multicore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designs, </a:t>
            </a:r>
            <a:r>
              <a:rPr kumimoji="0" lang="en-US" sz="1600" b="0" i="0" u="none" strike="noStrike" kern="1200" cap="none" spc="-30" normalizeH="0" baseline="0" noProof="0" dirty="0">
                <a:ln>
                  <a:noFill/>
                </a:ln>
                <a:solidFill>
                  <a:srgbClr val="FF0000"/>
                </a:solidFill>
                <a:effectLst/>
                <a:uLnTx/>
                <a:uFillTx/>
                <a:latin typeface="Verdana"/>
                <a:ea typeface="+mn-ea"/>
                <a:cs typeface="+mn-cs"/>
              </a:rPr>
              <a:t>main processor lines switched to 64-bit also along two paths:</a:t>
            </a: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43" name="TextBox 42"/>
          <p:cNvSpPr txBox="1"/>
          <p:nvPr/>
        </p:nvSpPr>
        <p:spPr>
          <a:xfrm>
            <a:off x="417095" y="1412948"/>
            <a:ext cx="6538970" cy="62324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either while retaining the symmetrical multicore design or </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after switching to the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GB" sz="1600" b="0" i="0" u="none" strike="noStrike" kern="1200" cap="none" spc="0" normalizeH="0" baseline="0" noProof="0" dirty="0">
                <a:ln>
                  <a:noFill/>
                </a:ln>
                <a:solidFill>
                  <a:srgbClr val="0070C0"/>
                </a:solidFill>
                <a:effectLst/>
                <a:uLnTx/>
                <a:uFillTx/>
                <a:latin typeface="Verdana"/>
                <a:ea typeface="+mn-ea"/>
                <a:cs typeface="+mn-cs"/>
              </a:rPr>
              <a:t> design </a:t>
            </a:r>
          </a:p>
        </p:txBody>
      </p:sp>
      <p:sp>
        <p:nvSpPr>
          <p:cNvPr id="44" name="TextBox 43"/>
          <p:cNvSpPr txBox="1"/>
          <p:nvPr/>
        </p:nvSpPr>
        <p:spPr>
          <a:xfrm>
            <a:off x="273079" y="2010498"/>
            <a:ext cx="73098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years between </a:t>
            </a:r>
            <a:r>
              <a:rPr kumimoji="0" lang="en-US" sz="1600" b="0" i="0" u="none" strike="noStrike" kern="1200" cap="none" spc="0" normalizeH="0" baseline="0" noProof="0" dirty="0">
                <a:ln>
                  <a:noFill/>
                </a:ln>
                <a:solidFill>
                  <a:srgbClr val="0070C0"/>
                </a:solidFill>
                <a:effectLst/>
                <a:uLnTx/>
                <a:uFillTx/>
                <a:latin typeface="Verdana"/>
                <a:ea typeface="+mn-ea"/>
                <a:cs typeface="+mn-cs"/>
              </a:rPr>
              <a:t>2013 and 2015</a:t>
            </a:r>
            <a:r>
              <a:rPr kumimoji="0" lang="en-US" sz="1600" b="0" i="0" u="none" strike="noStrike" kern="1200" cap="none" spc="0" normalizeH="0" baseline="0" noProof="0" dirty="0">
                <a:ln>
                  <a:noFill/>
                </a:ln>
                <a:solidFill>
                  <a:srgbClr val="000000"/>
                </a:solidFill>
                <a:effectLst/>
                <a:uLnTx/>
                <a:uFillTx/>
                <a:latin typeface="Verdana"/>
                <a:ea typeface="+mn-ea"/>
                <a:cs typeface="+mn-cs"/>
              </a:rPr>
              <a:t>, as the next Figure indicates.</a:t>
            </a:r>
          </a:p>
        </p:txBody>
      </p:sp>
    </p:spTree>
    <p:extLst>
      <p:ext uri="{BB962C8B-B14F-4D97-AF65-F5344CB8AC3E}">
        <p14:creationId xmlns:p14="http://schemas.microsoft.com/office/powerpoint/2010/main" val="11321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 calcmode="lin" valueType="num">
                                      <p:cBhvr additive="base">
                                        <p:cTn id="11"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 calcmode="lin" valueType="num">
                                      <p:cBhvr additive="base">
                                        <p:cTn id="1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xEl>
                                              <p:pRg st="1" end="1"/>
                                            </p:txEl>
                                          </p:spTgt>
                                        </p:tgtEl>
                                        <p:attrNameLst>
                                          <p:attrName>style.visibility</p:attrName>
                                        </p:attrNameLst>
                                      </p:cBhvr>
                                      <p:to>
                                        <p:strVal val="visible"/>
                                      </p:to>
                                    </p:set>
                                    <p:anim calcmode="lin" valueType="num">
                                      <p:cBhvr additive="base">
                                        <p:cTn id="21"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86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7</a:t>
            </a:r>
            <a:r>
              <a:rPr lang="hu-HU" sz="1700">
                <a:solidFill>
                  <a:srgbClr val="FFFFFF"/>
                </a:solidFill>
              </a:rPr>
              <a:t>)</a:t>
            </a:r>
            <a:endParaRPr lang="en-US" sz="170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Semi custom design</a:t>
            </a: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Full synthesizable design</a:t>
            </a: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a:solidFill>
                  <a:srgbClr val="000000"/>
                </a:solidFill>
              </a:rPr>
              <a:t>Approaches to circuit design</a:t>
            </a: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Full custom design</a:t>
            </a: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algn="ctr"/>
            <a:r>
              <a:rPr lang="en-US" sz="1300">
                <a:solidFill>
                  <a:srgbClr val="000000"/>
                </a:solidFill>
              </a:rPr>
              <a:t>Hand layout of the</a:t>
            </a:r>
          </a:p>
          <a:p>
            <a:pPr algn="ctr"/>
            <a:r>
              <a:rPr lang="en-US" sz="1300">
                <a:solidFill>
                  <a:srgbClr val="000000"/>
                </a:solidFill>
              </a:rPr>
              <a:t>entire circuit</a:t>
            </a:r>
          </a:p>
        </p:txBody>
      </p:sp>
      <p:sp>
        <p:nvSpPr>
          <p:cNvPr id="15" name="TextBox 15"/>
          <p:cNvSpPr txBox="1"/>
          <p:nvPr/>
        </p:nvSpPr>
        <p:spPr>
          <a:xfrm>
            <a:off x="6757587" y="2467051"/>
            <a:ext cx="2224903" cy="892552"/>
          </a:xfrm>
          <a:prstGeom prst="rect">
            <a:avLst/>
          </a:prstGeom>
          <a:noFill/>
        </p:spPr>
        <p:txBody>
          <a:bodyPr wrap="none" rtlCol="0">
            <a:spAutoFit/>
          </a:bodyPr>
          <a:lstStyle/>
          <a:p>
            <a:pPr algn="ctr"/>
            <a:r>
              <a:rPr lang="en-US" sz="1300">
                <a:solidFill>
                  <a:srgbClr val="000000"/>
                </a:solidFill>
              </a:rPr>
              <a:t>Automated layout of the</a:t>
            </a:r>
          </a:p>
          <a:p>
            <a:pPr algn="ctr"/>
            <a:r>
              <a:rPr lang="en-US" sz="1300">
                <a:solidFill>
                  <a:srgbClr val="000000"/>
                </a:solidFill>
              </a:rPr>
              <a:t>entire circuit</a:t>
            </a:r>
            <a:endParaRPr lang="hu-HU" sz="1300">
              <a:solidFill>
                <a:srgbClr val="000000"/>
              </a:solidFill>
            </a:endParaRPr>
          </a:p>
          <a:p>
            <a:pPr algn="ctr"/>
            <a:r>
              <a:rPr lang="hu-HU" sz="1300">
                <a:solidFill>
                  <a:srgbClr val="000000"/>
                </a:solidFill>
              </a:rPr>
              <a:t>Simple scaling, e.g.</a:t>
            </a:r>
          </a:p>
          <a:p>
            <a:pPr algn="ctr"/>
            <a:r>
              <a:rPr lang="hu-HU" sz="1300">
                <a:solidFill>
                  <a:srgbClr val="000000"/>
                </a:solidFill>
              </a:rPr>
              <a:t>from 28 nm to 16 nm </a:t>
            </a:r>
            <a:endParaRPr lang="en-US" sz="1300">
              <a:solidFill>
                <a:srgbClr val="000000"/>
              </a:solidFill>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algn="ctr"/>
            <a:r>
              <a:rPr lang="en-US" sz="1400">
                <a:solidFill>
                  <a:srgbClr val="000000"/>
                </a:solidFill>
              </a:rPr>
              <a:t>The design will be subdivided into</a:t>
            </a:r>
          </a:p>
          <a:p>
            <a:pPr algn="ctr"/>
            <a:r>
              <a:rPr lang="en-US" sz="1400">
                <a:solidFill>
                  <a:srgbClr val="000000"/>
                </a:solidFill>
              </a:rPr>
              <a:t> functional units and further on into blocks</a:t>
            </a:r>
          </a:p>
          <a:p>
            <a:pPr algn="ctr"/>
            <a:r>
              <a:rPr lang="en-US" sz="1400">
                <a:solidFill>
                  <a:srgbClr val="000000"/>
                </a:solidFill>
              </a:rPr>
              <a:t>and the appropriate implementation technique </a:t>
            </a:r>
          </a:p>
          <a:p>
            <a:pPr algn="ctr"/>
            <a:r>
              <a:rPr lang="en-US" sz="1400">
                <a:solidFill>
                  <a:srgbClr val="000000"/>
                </a:solidFill>
              </a:rPr>
              <a:t>(hand layout, structured layout or automated layout)</a:t>
            </a:r>
          </a:p>
          <a:p>
            <a:pPr algn="ctr"/>
            <a:r>
              <a:rPr lang="en-US" sz="1400">
                <a:solidFill>
                  <a:srgbClr val="000000"/>
                </a:solidFill>
              </a:rPr>
              <a:t> is chosen for each.  </a:t>
            </a:r>
          </a:p>
          <a:p>
            <a:pPr algn="ctr"/>
            <a:endParaRPr lang="en-US" sz="1300">
              <a:solidFill>
                <a:srgbClr val="000000"/>
              </a:solidFill>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algn="ctr"/>
            <a:r>
              <a:rPr lang="en-US" sz="1300">
                <a:solidFill>
                  <a:srgbClr val="000000"/>
                </a:solidFill>
              </a:rPr>
              <a:t>Power/performance</a:t>
            </a:r>
          </a:p>
          <a:p>
            <a:pPr algn="ctr"/>
            <a:r>
              <a:rPr lang="en-US" sz="1300">
                <a:solidFill>
                  <a:srgbClr val="000000"/>
                </a:solidFill>
              </a:rPr>
              <a:t>optimized</a:t>
            </a:r>
          </a:p>
        </p:txBody>
      </p:sp>
      <p:sp>
        <p:nvSpPr>
          <p:cNvPr id="18" name="TextBox 18"/>
          <p:cNvSpPr txBox="1"/>
          <p:nvPr/>
        </p:nvSpPr>
        <p:spPr>
          <a:xfrm>
            <a:off x="6602004" y="3666725"/>
            <a:ext cx="1951175" cy="492443"/>
          </a:xfrm>
          <a:prstGeom prst="rect">
            <a:avLst/>
          </a:prstGeom>
          <a:noFill/>
        </p:spPr>
        <p:txBody>
          <a:bodyPr wrap="none" rtlCol="0">
            <a:spAutoFit/>
          </a:bodyPr>
          <a:lstStyle/>
          <a:p>
            <a:pPr algn="ctr"/>
            <a:r>
              <a:rPr lang="en-US" sz="1300">
                <a:solidFill>
                  <a:srgbClr val="000000"/>
                </a:solidFill>
              </a:rPr>
              <a:t>Implementation time</a:t>
            </a:r>
          </a:p>
          <a:p>
            <a:pPr algn="ctr"/>
            <a:r>
              <a:rPr lang="en-US" sz="1300">
                <a:solidFill>
                  <a:srgbClr val="000000"/>
                </a:solidFill>
              </a:rPr>
              <a:t>optimized</a:t>
            </a: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300" b="1">
              <a:solidFill>
                <a:srgbClr val="000000"/>
              </a:solidFill>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3333CC"/>
              </a:solidFill>
            </a:endParaRPr>
          </a:p>
        </p:txBody>
      </p:sp>
      <p:sp>
        <p:nvSpPr>
          <p:cNvPr id="21" name="TextBox 21"/>
          <p:cNvSpPr txBox="1"/>
          <p:nvPr/>
        </p:nvSpPr>
        <p:spPr>
          <a:xfrm>
            <a:off x="72389" y="440668"/>
            <a:ext cx="7078733" cy="369332"/>
          </a:xfrm>
          <a:prstGeom prst="rect">
            <a:avLst/>
          </a:prstGeom>
          <a:noFill/>
        </p:spPr>
        <p:txBody>
          <a:bodyPr wrap="square" rtlCol="0">
            <a:spAutoFit/>
          </a:bodyPr>
          <a:lstStyle/>
          <a:p>
            <a:r>
              <a:rPr lang="en-US">
                <a:solidFill>
                  <a:srgbClr val="2D2D8A"/>
                </a:solidFill>
              </a:rPr>
              <a:t>Evolution of the approaches used for circuit design</a:t>
            </a:r>
            <a:r>
              <a:rPr lang="hu-HU">
                <a:solidFill>
                  <a:srgbClr val="2D2D8A"/>
                </a:solidFill>
              </a:rPr>
              <a:t> -1</a:t>
            </a:r>
            <a:r>
              <a:rPr lang="en-US">
                <a:solidFill>
                  <a:srgbClr val="2D2D8A"/>
                </a:solidFill>
              </a:rPr>
              <a:t> </a:t>
            </a:r>
            <a:r>
              <a:rPr lang="en-US">
                <a:solidFill>
                  <a:srgbClr val="000000"/>
                </a:solidFill>
              </a:rPr>
              <a:t>[</a:t>
            </a:r>
            <a:r>
              <a:rPr lang="hu-HU">
                <a:solidFill>
                  <a:srgbClr val="000000"/>
                </a:solidFill>
              </a:rPr>
              <a:t>1</a:t>
            </a:r>
            <a:r>
              <a:rPr lang="en-US">
                <a:solidFill>
                  <a:srgbClr val="000000"/>
                </a:solidFill>
              </a:rPr>
              <a:t>]</a:t>
            </a:r>
          </a:p>
        </p:txBody>
      </p:sp>
      <p:sp>
        <p:nvSpPr>
          <p:cNvPr id="22" name="TextBox 22"/>
          <p:cNvSpPr txBox="1"/>
          <p:nvPr/>
        </p:nvSpPr>
        <p:spPr>
          <a:xfrm>
            <a:off x="4159811" y="4226334"/>
            <a:ext cx="715972" cy="428086"/>
          </a:xfrm>
          <a:prstGeom prst="rect">
            <a:avLst/>
          </a:prstGeom>
          <a:noFill/>
        </p:spPr>
        <p:txBody>
          <a:bodyPr wrap="none" rtlCol="0">
            <a:spAutoFit/>
          </a:bodyPr>
          <a:lstStyle/>
          <a:p>
            <a:r>
              <a:rPr lang="en-US" sz="1300">
                <a:solidFill>
                  <a:srgbClr val="000000"/>
                </a:solidFill>
              </a:rPr>
              <a:t>Trend</a:t>
            </a:r>
          </a:p>
        </p:txBody>
      </p:sp>
    </p:spTree>
    <p:extLst>
      <p:ext uri="{BB962C8B-B14F-4D97-AF65-F5344CB8AC3E}">
        <p14:creationId xmlns:p14="http://schemas.microsoft.com/office/powerpoint/2010/main" val="10713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(7)</a:t>
            </a:r>
            <a:endParaRPr lang="en-US" sz="1700" dirty="0"/>
          </a:p>
        </p:txBody>
      </p:sp>
      <p:grpSp>
        <p:nvGrpSpPr>
          <p:cNvPr id="3" name="Group 2"/>
          <p:cNvGrpSpPr/>
          <p:nvPr/>
        </p:nvGrpSpPr>
        <p:grpSpPr>
          <a:xfrm>
            <a:off x="160812" y="1268760"/>
            <a:ext cx="8822376" cy="4716524"/>
            <a:chOff x="187364" y="1675118"/>
            <a:chExt cx="8822376" cy="4850226"/>
          </a:xfrm>
        </p:grpSpPr>
        <p:sp>
          <p:nvSpPr>
            <p:cNvPr id="4" name="TextBox 3"/>
            <p:cNvSpPr txBox="1"/>
            <p:nvPr/>
          </p:nvSpPr>
          <p:spPr>
            <a:xfrm flipH="1">
              <a:off x="409875" y="2193635"/>
              <a:ext cx="75459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Ax</a:t>
              </a:r>
            </a:p>
          </p:txBody>
        </p:sp>
        <p:sp>
          <p:nvSpPr>
            <p:cNvPr id="5" name="TextBox 4"/>
            <p:cNvSpPr txBox="1"/>
            <p:nvPr/>
          </p:nvSpPr>
          <p:spPr>
            <a:xfrm flipH="1">
              <a:off x="187364" y="3824104"/>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6" name="TextBox 5"/>
            <p:cNvSpPr txBox="1"/>
            <p:nvPr/>
          </p:nvSpPr>
          <p:spPr>
            <a:xfrm>
              <a:off x="265740" y="2962931"/>
              <a:ext cx="103477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a:t>
              </a:r>
            </a:p>
          </p:txBody>
        </p:sp>
        <p:sp>
          <p:nvSpPr>
            <p:cNvPr id="7" name="TextBox 6"/>
            <p:cNvSpPr txBox="1"/>
            <p:nvPr/>
          </p:nvSpPr>
          <p:spPr>
            <a:xfrm>
              <a:off x="2528568" y="2208919"/>
              <a:ext cx="17283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Cyclone cores</a:t>
              </a:r>
            </a:p>
          </p:txBody>
        </p:sp>
        <p:sp>
          <p:nvSpPr>
            <p:cNvPr id="8" name="TextBox 7"/>
            <p:cNvSpPr txBox="1"/>
            <p:nvPr/>
          </p:nvSpPr>
          <p:spPr>
            <a:xfrm>
              <a:off x="2502568" y="6187951"/>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a:t>
              </a:r>
            </a:p>
          </p:txBody>
        </p:sp>
        <p:sp>
          <p:nvSpPr>
            <p:cNvPr id="9" name="TextBox 8"/>
            <p:cNvSpPr txBox="1"/>
            <p:nvPr/>
          </p:nvSpPr>
          <p:spPr>
            <a:xfrm>
              <a:off x="4797025" y="623295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2014</a:t>
              </a:r>
            </a:p>
          </p:txBody>
        </p:sp>
        <p:sp>
          <p:nvSpPr>
            <p:cNvPr id="10" name="TextBox 9"/>
            <p:cNvSpPr txBox="1"/>
            <p:nvPr/>
          </p:nvSpPr>
          <p:spPr>
            <a:xfrm>
              <a:off x="7308617" y="623295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2016</a:t>
              </a:r>
            </a:p>
          </p:txBody>
        </p:sp>
        <p:sp>
          <p:nvSpPr>
            <p:cNvPr id="11" name="TextBox 10"/>
            <p:cNvSpPr txBox="1"/>
            <p:nvPr/>
          </p:nvSpPr>
          <p:spPr>
            <a:xfrm flipH="1">
              <a:off x="3015815" y="1983906"/>
              <a:ext cx="11701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9/2013</a:t>
              </a:r>
            </a:p>
          </p:txBody>
        </p:sp>
        <p:sp>
          <p:nvSpPr>
            <p:cNvPr id="12" name="TextBox 11"/>
            <p:cNvSpPr txBox="1"/>
            <p:nvPr/>
          </p:nvSpPr>
          <p:spPr>
            <a:xfrm>
              <a:off x="5111993" y="3792109"/>
              <a:ext cx="198028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Snapdragon 410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Cortex-A53 cores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p:cNvSpPr txBox="1"/>
            <p:nvPr/>
          </p:nvSpPr>
          <p:spPr>
            <a:xfrm>
              <a:off x="5577762" y="3580340"/>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Q4/2014 </a:t>
              </a:r>
            </a:p>
          </p:txBody>
        </p:sp>
        <p:sp>
          <p:nvSpPr>
            <p:cNvPr id="14" name="TextBox 13"/>
            <p:cNvSpPr txBox="1"/>
            <p:nvPr/>
          </p:nvSpPr>
          <p:spPr>
            <a:xfrm>
              <a:off x="5010542" y="2934676"/>
              <a:ext cx="138691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MT6732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5194565" y="2712311"/>
              <a:ext cx="979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 ?</a:t>
              </a:r>
            </a:p>
          </p:txBody>
        </p:sp>
        <p:cxnSp>
          <p:nvCxnSpPr>
            <p:cNvPr id="16" name="Straight Connector 15"/>
            <p:cNvCxnSpPr/>
            <p:nvPr/>
          </p:nvCxnSpPr>
          <p:spPr bwMode="auto">
            <a:xfrm>
              <a:off x="1511660" y="6097901"/>
              <a:ext cx="7498080" cy="0"/>
            </a:xfrm>
            <a:prstGeom prst="line">
              <a:avLst/>
            </a:prstGeom>
            <a:noFill/>
            <a:ln w="19050" cap="flat" cmpd="sng" algn="ctr">
              <a:solidFill>
                <a:schemeClr val="tx1"/>
              </a:solidFill>
              <a:prstDash val="solid"/>
              <a:round/>
              <a:headEnd type="none" w="med" len="med"/>
              <a:tailEnd type="arrow" w="med" len="med"/>
            </a:ln>
            <a:effectLst/>
          </p:spPr>
        </p:cxnSp>
        <p:sp>
          <p:nvSpPr>
            <p:cNvPr id="17" name="Line 22"/>
            <p:cNvSpPr>
              <a:spLocks noChangeShapeType="1"/>
            </p:cNvSpPr>
            <p:nvPr/>
          </p:nvSpPr>
          <p:spPr bwMode="auto">
            <a:xfrm>
              <a:off x="1653180" y="602406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Line 22"/>
            <p:cNvSpPr>
              <a:spLocks noChangeShapeType="1"/>
            </p:cNvSpPr>
            <p:nvPr/>
          </p:nvSpPr>
          <p:spPr bwMode="auto">
            <a:xfrm>
              <a:off x="3990055" y="6022458"/>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Line 22"/>
            <p:cNvSpPr>
              <a:spLocks noChangeShapeType="1"/>
            </p:cNvSpPr>
            <p:nvPr/>
          </p:nvSpPr>
          <p:spPr bwMode="auto">
            <a:xfrm>
              <a:off x="8722085" y="602406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Line 22"/>
            <p:cNvSpPr>
              <a:spLocks noChangeShapeType="1"/>
            </p:cNvSpPr>
            <p:nvPr/>
          </p:nvSpPr>
          <p:spPr bwMode="auto">
            <a:xfrm>
              <a:off x="6378705" y="602408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flipH="1">
              <a:off x="209635" y="456823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4572000" y="4571315"/>
              <a:ext cx="30171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300" b="0" i="0" u="none" strike="noStrike" kern="1200" cap="none" spc="0" normalizeH="0" baseline="0" noProof="0" dirty="0">
                  <a:ln>
                    <a:noFill/>
                  </a:ln>
                  <a:solidFill>
                    <a:srgbClr val="000000"/>
                  </a:solidFill>
                  <a:effectLst/>
                  <a:uLnTx/>
                  <a:uFillTx/>
                  <a:latin typeface="Verdana"/>
                  <a:ea typeface="+mn-ea"/>
                  <a:cs typeface="+mn-cs"/>
                </a:rPr>
                <a:t> 5433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A57 and 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extBox 22"/>
            <p:cNvSpPr txBox="1"/>
            <p:nvPr/>
          </p:nvSpPr>
          <p:spPr>
            <a:xfrm>
              <a:off x="5649634" y="4389194"/>
              <a:ext cx="8418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a:t>
              </a:r>
            </a:p>
          </p:txBody>
        </p:sp>
        <p:sp>
          <p:nvSpPr>
            <p:cNvPr id="24" name="Rectangle 23"/>
            <p:cNvSpPr>
              <a:spLocks noChangeArrowheads="1"/>
            </p:cNvSpPr>
            <p:nvPr/>
          </p:nvSpPr>
          <p:spPr bwMode="auto">
            <a:xfrm>
              <a:off x="6039778" y="3448445"/>
              <a:ext cx="207018" cy="2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a:spLocks noChangeArrowheads="1"/>
            </p:cNvSpPr>
            <p:nvPr/>
          </p:nvSpPr>
          <p:spPr bwMode="auto">
            <a:xfrm>
              <a:off x="5652120" y="2584349"/>
              <a:ext cx="227873" cy="23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a:spLocks noChangeArrowheads="1"/>
            </p:cNvSpPr>
            <p:nvPr/>
          </p:nvSpPr>
          <p:spPr bwMode="auto">
            <a:xfrm>
              <a:off x="3309012" y="1854846"/>
              <a:ext cx="146457"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399380" y="5350152"/>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8" name="TextBox 27"/>
            <p:cNvSpPr txBox="1"/>
            <p:nvPr/>
          </p:nvSpPr>
          <p:spPr>
            <a:xfrm>
              <a:off x="5136247" y="5353384"/>
              <a:ext cx="3261178"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Kirin 930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 @ 2.0 GHz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 @ 1.5 GHz</a:t>
              </a:r>
            </a:p>
          </p:txBody>
        </p:sp>
        <p:sp>
          <p:nvSpPr>
            <p:cNvPr id="29" name="TextBox 28"/>
            <p:cNvSpPr txBox="1"/>
            <p:nvPr/>
          </p:nvSpPr>
          <p:spPr>
            <a:xfrm>
              <a:off x="6351848" y="5158362"/>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Q1/2015 </a:t>
              </a:r>
            </a:p>
          </p:txBody>
        </p:sp>
        <p:sp>
          <p:nvSpPr>
            <p:cNvPr id="30" name="Rectangle 29"/>
            <p:cNvSpPr>
              <a:spLocks noChangeArrowheads="1"/>
            </p:cNvSpPr>
            <p:nvPr/>
          </p:nvSpPr>
          <p:spPr bwMode="auto">
            <a:xfrm>
              <a:off x="6699201" y="5032621"/>
              <a:ext cx="155157" cy="18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p:cNvSpPr>
              <a:spLocks noChangeArrowheads="1"/>
            </p:cNvSpPr>
            <p:nvPr/>
          </p:nvSpPr>
          <p:spPr bwMode="auto">
            <a:xfrm>
              <a:off x="6015888" y="4276537"/>
              <a:ext cx="249149" cy="2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2" name="Oval 31"/>
            <p:cNvSpPr/>
            <p:nvPr/>
          </p:nvSpPr>
          <p:spPr bwMode="auto">
            <a:xfrm>
              <a:off x="4428428" y="4257092"/>
              <a:ext cx="3996000" cy="2052228"/>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Oval 32"/>
            <p:cNvSpPr/>
            <p:nvPr/>
          </p:nvSpPr>
          <p:spPr bwMode="auto">
            <a:xfrm>
              <a:off x="1439652" y="1675118"/>
              <a:ext cx="7498080" cy="2628000"/>
            </a:xfrm>
            <a:prstGeom prst="ellips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1619672" y="2826954"/>
              <a:ext cx="3564396" cy="7121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Transition first to a 64-bit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symmetrical </a:t>
              </a:r>
              <a:r>
                <a:rPr kumimoji="0" lang="en-GB" sz="1300" b="0" i="0" u="none" strike="noStrike" kern="1200" cap="none" spc="0" normalizeH="0" baseline="0" noProof="0" dirty="0">
                  <a:ln>
                    <a:noFill/>
                  </a:ln>
                  <a:solidFill>
                    <a:srgbClr val="005392"/>
                  </a:solidFill>
                  <a:effectLst/>
                  <a:uLnTx/>
                  <a:uFillTx/>
                  <a:latin typeface="Verdana"/>
                  <a:ea typeface="+mn-ea"/>
                  <a:cs typeface="+mn-cs"/>
                </a:rPr>
                <a:t>multicore </a:t>
              </a: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design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and then to the </a:t>
              </a:r>
              <a:r>
                <a:rPr kumimoji="0" lang="en-GB" sz="1300" b="0" i="0" u="none" strike="noStrike" kern="1200" cap="none" spc="0" normalizeH="0" baseline="0" noProof="0" dirty="0" err="1" smtClean="0">
                  <a:ln>
                    <a:noFill/>
                  </a:ln>
                  <a:solidFill>
                    <a:srgbClr val="005392"/>
                  </a:solidFill>
                  <a:effectLst/>
                  <a:uLnTx/>
                  <a:uFillTx/>
                  <a:latin typeface="Verdana"/>
                  <a:ea typeface="+mn-ea"/>
                  <a:cs typeface="+mn-cs"/>
                </a:rPr>
                <a:t>big.little</a:t>
              </a: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 design</a:t>
              </a:r>
              <a:endParaRPr kumimoji="0" lang="en-GB" sz="1300" b="0" i="0" u="none" strike="noStrike" kern="1200" cap="none" spc="0" normalizeH="0" baseline="0" noProof="0" dirty="0">
                <a:ln>
                  <a:noFill/>
                </a:ln>
                <a:solidFill>
                  <a:srgbClr val="005392"/>
                </a:solidFill>
                <a:effectLst/>
                <a:uLnTx/>
                <a:uFillTx/>
                <a:latin typeface="Verdana"/>
                <a:ea typeface="+mn-ea"/>
                <a:cs typeface="+mn-cs"/>
              </a:endParaRPr>
            </a:p>
          </p:txBody>
        </p:sp>
        <p:sp>
          <p:nvSpPr>
            <p:cNvPr id="35" name="TextBox 34"/>
            <p:cNvSpPr txBox="1"/>
            <p:nvPr/>
          </p:nvSpPr>
          <p:spPr>
            <a:xfrm>
              <a:off x="1331640" y="4998807"/>
              <a:ext cx="3564396" cy="7121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FF0000"/>
                  </a:solidFill>
                  <a:effectLst/>
                  <a:uLnTx/>
                  <a:uFillTx/>
                  <a:latin typeface="Verdana"/>
                  <a:ea typeface="+mn-ea"/>
                  <a:cs typeface="+mn-cs"/>
                </a:rPr>
                <a:t>Transition </a:t>
              </a: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first to a 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a:t>
              </a:r>
              <a:r>
                <a:rPr kumimoji="0" lang="en-GB" sz="1300" b="0" i="0" u="none" strike="noStrike" kern="1200" cap="none" spc="0" normalizeH="0" baseline="0" noProof="0" dirty="0" err="1" smtClean="0">
                  <a:ln>
                    <a:noFill/>
                  </a:ln>
                  <a:solidFill>
                    <a:srgbClr val="FF0000"/>
                  </a:solidFill>
                  <a:effectLst/>
                  <a:uLnTx/>
                  <a:uFillTx/>
                  <a:latin typeface="Verdana"/>
                  <a:ea typeface="+mn-ea"/>
                  <a:cs typeface="+mn-cs"/>
                </a:rPr>
                <a:t>big.little</a:t>
              </a: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design and then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to a 64-bit design</a:t>
              </a:r>
              <a:endParaRPr kumimoji="0" lang="en-GB" sz="1300" b="0" i="0" u="none" strike="noStrike" kern="1200" cap="none" spc="0" normalizeH="0" baseline="0" noProof="0" dirty="0">
                <a:ln>
                  <a:noFill/>
                </a:ln>
                <a:solidFill>
                  <a:srgbClr val="FF0000"/>
                </a:solidFill>
                <a:effectLst/>
                <a:uLnTx/>
                <a:uFillTx/>
                <a:latin typeface="Verdana"/>
                <a:ea typeface="+mn-ea"/>
                <a:cs typeface="+mn-cs"/>
              </a:endParaRPr>
            </a:p>
          </p:txBody>
        </p:sp>
      </p:grpSp>
      <p:sp>
        <p:nvSpPr>
          <p:cNvPr id="37" name="TextBox 36"/>
          <p:cNvSpPr txBox="1"/>
          <p:nvPr/>
        </p:nvSpPr>
        <p:spPr>
          <a:xfrm>
            <a:off x="107950" y="452034"/>
            <a:ext cx="939327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Transition from 32-bit Armv7-based to Armv8.0-based 64-bit designs in major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mobile lines</a:t>
            </a:r>
          </a:p>
        </p:txBody>
      </p:sp>
      <p:sp>
        <p:nvSpPr>
          <p:cNvPr id="38" name="TextBox 37"/>
          <p:cNvSpPr txBox="1"/>
          <p:nvPr/>
        </p:nvSpPr>
        <p:spPr>
          <a:xfrm>
            <a:off x="107950" y="6201308"/>
            <a:ext cx="885210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AMD switched to 64-bit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designs in </a:t>
            </a:r>
            <a:r>
              <a:rPr kumimoji="0" lang="en-US" sz="1600" b="0" i="0" u="none" strike="noStrike" kern="1200" cap="none" spc="0" normalizeH="0" baseline="0" noProof="0" dirty="0">
                <a:ln>
                  <a:noFill/>
                </a:ln>
                <a:solidFill>
                  <a:srgbClr val="000000"/>
                </a:solidFill>
                <a:effectLst/>
                <a:uLnTx/>
                <a:uFillTx/>
                <a:latin typeface="Verdana"/>
                <a:ea typeface="+mn-ea"/>
                <a:cs typeface="+mn-cs"/>
              </a:rPr>
              <a:t>2003 whereas Intel in 2004 in their x86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 designs, i.e. about 10 years earlier.</a:t>
            </a:r>
          </a:p>
        </p:txBody>
      </p:sp>
    </p:spTree>
    <p:extLst>
      <p:ext uri="{BB962C8B-B14F-4D97-AF65-F5344CB8AC3E}">
        <p14:creationId xmlns:p14="http://schemas.microsoft.com/office/powerpoint/2010/main" val="3881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(8)</a:t>
            </a:r>
            <a:endParaRPr lang="en-US" sz="1700" dirty="0"/>
          </a:p>
        </p:txBody>
      </p:sp>
      <p:sp>
        <p:nvSpPr>
          <p:cNvPr id="4" name="TextBox 3"/>
          <p:cNvSpPr txBox="1"/>
          <p:nvPr/>
        </p:nvSpPr>
        <p:spPr>
          <a:xfrm>
            <a:off x="71438" y="836712"/>
            <a:ext cx="954112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we </a:t>
            </a:r>
            <a:r>
              <a:rPr kumimoji="0" lang="en-US" sz="1600" b="0" i="0" u="none" strike="noStrike" kern="1200" cap="none" spc="0" normalizeH="0" baseline="0" noProof="0" dirty="0">
                <a:ln>
                  <a:noFill/>
                </a:ln>
                <a:solidFill>
                  <a:srgbClr val="0070C0"/>
                </a:solidFill>
                <a:effectLst/>
                <a:uLnTx/>
                <a:uFillTx/>
                <a:latin typeface="Verdana"/>
                <a:ea typeface="+mn-ea"/>
                <a:cs typeface="+mn-cs"/>
              </a:rPr>
              <a:t>detail individual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outlined evolution of CPU configurations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mobile processors.</a:t>
            </a:r>
          </a:p>
        </p:txBody>
      </p:sp>
      <p:sp>
        <p:nvSpPr>
          <p:cNvPr id="5" name="TextBox 4"/>
          <p:cNvSpPr txBox="1"/>
          <p:nvPr/>
        </p:nvSpPr>
        <p:spPr>
          <a:xfrm>
            <a:off x="78895" y="457393"/>
            <a:ext cx="9337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Main evolution steps of CPU configurations in Arm-based mobile processor lines -3  </a:t>
            </a:r>
          </a:p>
        </p:txBody>
      </p:sp>
    </p:spTree>
    <p:extLst>
      <p:ext uri="{BB962C8B-B14F-4D97-AF65-F5344CB8AC3E}">
        <p14:creationId xmlns:p14="http://schemas.microsoft.com/office/powerpoint/2010/main" val="29534046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Single-core mobile processors</a:t>
            </a:r>
          </a:p>
        </p:txBody>
      </p:sp>
    </p:spTree>
    <p:extLst>
      <p:ext uri="{BB962C8B-B14F-4D97-AF65-F5344CB8AC3E}">
        <p14:creationId xmlns:p14="http://schemas.microsoft.com/office/powerpoint/2010/main" val="27357147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800" b="0" i="0" u="none" strike="noStrike" kern="0" cap="none" spc="0" normalizeH="0" baseline="0" noProof="0" dirty="0" smtClean="0">
                <a:ln>
                  <a:noFill/>
                </a:ln>
                <a:solidFill>
                  <a:srgbClr val="FFFFFF"/>
                </a:solidFill>
                <a:effectLst/>
                <a:uLnTx/>
                <a:uFillTx/>
                <a:latin typeface="Verdana"/>
                <a:ea typeface="+mj-ea"/>
                <a:cs typeface="+mj-cs"/>
              </a:rPr>
              <a:t>4.1 </a:t>
            </a:r>
            <a:r>
              <a:rPr kumimoji="0" lang="en-US" sz="1800" b="0" i="0" u="none" strike="noStrike" kern="0" cap="none" spc="0" normalizeH="0" baseline="0" noProof="0" dirty="0">
                <a:ln>
                  <a:noFill/>
                </a:ln>
                <a:solidFill>
                  <a:srgbClr val="FFFFFF"/>
                </a:solidFill>
                <a:effectLst/>
                <a:uLnTx/>
                <a:uFillTx/>
                <a:latin typeface="Verdana"/>
                <a:ea typeface="+mj-ea"/>
                <a:cs typeface="+mj-cs"/>
              </a:rPr>
              <a:t>Single-core mobile processors </a:t>
            </a:r>
            <a:r>
              <a:rPr kumimoji="0" lang="hu-HU" sz="1800" b="0" i="0" u="none" strike="noStrike" kern="0" cap="none" spc="0" normalizeH="0" baseline="0" noProof="0" dirty="0">
                <a:ln>
                  <a:noFill/>
                </a:ln>
                <a:solidFill>
                  <a:srgbClr val="FFFFFF"/>
                </a:solidFill>
                <a:effectLst/>
                <a:uLnTx/>
                <a:uFillTx/>
                <a:latin typeface="Verdana"/>
                <a:ea typeface="+mj-ea"/>
                <a:cs typeface="+mj-cs"/>
              </a:rPr>
              <a:t>(</a:t>
            </a:r>
            <a:r>
              <a:rPr kumimoji="0" lang="en-US" sz="1800" b="0" i="0" u="none" strike="noStrike" kern="0" cap="none" spc="0" normalizeH="0" baseline="0" noProof="0" dirty="0">
                <a:ln>
                  <a:noFill/>
                </a:ln>
                <a:solidFill>
                  <a:srgbClr val="FFFFFF"/>
                </a:solidFill>
                <a:effectLst/>
                <a:uLnTx/>
                <a:uFillTx/>
                <a:latin typeface="Verdana"/>
                <a:ea typeface="+mj-ea"/>
                <a:cs typeface="+mj-cs"/>
              </a:rPr>
              <a:t>1</a:t>
            </a:r>
            <a:r>
              <a:rPr kumimoji="0" lang="hu-HU" sz="1800" b="0" i="0" u="none" strike="noStrike" kern="0" cap="none" spc="0" normalizeH="0" baseline="0" noProof="0" dirty="0">
                <a:ln>
                  <a:noFill/>
                </a:ln>
                <a:solidFill>
                  <a:srgbClr val="FFFFFF"/>
                </a:solidFill>
                <a:effectLst/>
                <a:uLnTx/>
                <a:uFillTx/>
                <a:latin typeface="Verdana"/>
                <a:ea typeface="+mj-ea"/>
                <a:cs typeface="+mj-cs"/>
              </a:rPr>
              <a:t>)</a:t>
            </a:r>
            <a:endParaRPr kumimoji="0" lang="en-US" sz="1800" b="0" i="0" u="none" strike="noStrike" kern="0" cap="none" spc="0" normalizeH="0" baseline="0" noProof="0" dirty="0">
              <a:ln>
                <a:noFill/>
              </a:ln>
              <a:solidFill>
                <a:srgbClr val="FFFFFF"/>
              </a:solidFill>
              <a:effectLst/>
              <a:uLnTx/>
              <a:uFillTx/>
              <a:latin typeface="Verdana"/>
              <a:ea typeface="+mj-ea"/>
              <a:cs typeface="+mj-cs"/>
            </a:endParaRPr>
          </a:p>
        </p:txBody>
      </p:sp>
      <p:sp>
        <p:nvSpPr>
          <p:cNvPr id="6" name="Title 5"/>
          <p:cNvSpPr>
            <a:spLocks noGrp="1"/>
          </p:cNvSpPr>
          <p:nvPr>
            <p:ph type="title"/>
          </p:nvPr>
        </p:nvSpPr>
        <p:spPr>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1</a:t>
            </a:r>
            <a:r>
              <a:rPr lang="hu-HU" sz="1700" dirty="0"/>
              <a:t>)</a:t>
            </a:r>
            <a:endParaRPr lang="en-US" sz="1700" dirty="0"/>
          </a:p>
        </p:txBody>
      </p:sp>
      <p:graphicFrame>
        <p:nvGraphicFramePr>
          <p:cNvPr id="7" name="Table 6"/>
          <p:cNvGraphicFramePr>
            <a:graphicFrameLocks noGrp="1"/>
          </p:cNvGraphicFramePr>
          <p:nvPr>
            <p:extLst/>
          </p:nvPr>
        </p:nvGraphicFramePr>
        <p:xfrm>
          <a:off x="852704" y="2749025"/>
          <a:ext cx="7247688" cy="3668307"/>
        </p:xfrm>
        <a:graphic>
          <a:graphicData uri="http://schemas.openxmlformats.org/drawingml/2006/table">
            <a:tbl>
              <a:tblPr firstRow="1" bandRow="1">
                <a:tableStyleId>{5C22544A-7EE6-4342-B048-85BDC9FD1C3A}</a:tableStyleId>
              </a:tblPr>
              <a:tblGrid>
                <a:gridCol w="1207948">
                  <a:extLst>
                    <a:ext uri="{9D8B030D-6E8A-4147-A177-3AD203B41FA5}">
                      <a16:colId xmlns:a16="http://schemas.microsoft.com/office/drawing/2014/main" val="809679000"/>
                    </a:ext>
                  </a:extLst>
                </a:gridCol>
                <a:gridCol w="1207948">
                  <a:extLst>
                    <a:ext uri="{9D8B030D-6E8A-4147-A177-3AD203B41FA5}">
                      <a16:colId xmlns:a16="http://schemas.microsoft.com/office/drawing/2014/main" val="3773993265"/>
                    </a:ext>
                  </a:extLst>
                </a:gridCol>
                <a:gridCol w="1159386">
                  <a:extLst>
                    <a:ext uri="{9D8B030D-6E8A-4147-A177-3AD203B41FA5}">
                      <a16:colId xmlns:a16="http://schemas.microsoft.com/office/drawing/2014/main" val="2435265787"/>
                    </a:ext>
                  </a:extLst>
                </a:gridCol>
                <a:gridCol w="1332148">
                  <a:extLst>
                    <a:ext uri="{9D8B030D-6E8A-4147-A177-3AD203B41FA5}">
                      <a16:colId xmlns:a16="http://schemas.microsoft.com/office/drawing/2014/main" val="1673345291"/>
                    </a:ext>
                  </a:extLst>
                </a:gridCol>
                <a:gridCol w="1332148">
                  <a:extLst>
                    <a:ext uri="{9D8B030D-6E8A-4147-A177-3AD203B41FA5}">
                      <a16:colId xmlns:a16="http://schemas.microsoft.com/office/drawing/2014/main" val="3181837499"/>
                    </a:ext>
                  </a:extLst>
                </a:gridCol>
                <a:gridCol w="1008110">
                  <a:extLst>
                    <a:ext uri="{9D8B030D-6E8A-4147-A177-3AD203B41FA5}">
                      <a16:colId xmlns:a16="http://schemas.microsoft.com/office/drawing/2014/main" val="4044087106"/>
                    </a:ext>
                  </a:extLst>
                </a:gridCol>
              </a:tblGrid>
              <a:tr h="356223">
                <a:tc>
                  <a:txBody>
                    <a:bodyPr/>
                    <a:lstStyle/>
                    <a:p>
                      <a:pPr algn="ctr"/>
                      <a:r>
                        <a:rPr lang="en-US" sz="1300" dirty="0"/>
                        <a:t>Vendor</a:t>
                      </a:r>
                    </a:p>
                  </a:txBody>
                  <a:tcPr anchor="ctr">
                    <a:solidFill>
                      <a:srgbClr val="0070C0"/>
                    </a:solidFill>
                  </a:tcPr>
                </a:tc>
                <a:tc>
                  <a:txBody>
                    <a:bodyPr/>
                    <a:lstStyle/>
                    <a:p>
                      <a:pPr algn="ctr"/>
                      <a:r>
                        <a:rPr lang="en-US" sz="1300" dirty="0"/>
                        <a:t>Family</a:t>
                      </a:r>
                    </a:p>
                  </a:txBody>
                  <a:tcPr anchor="ctr">
                    <a:solidFill>
                      <a:srgbClr val="0070C0"/>
                    </a:solidFill>
                  </a:tcPr>
                </a:tc>
                <a:tc>
                  <a:txBody>
                    <a:bodyPr/>
                    <a:lstStyle/>
                    <a:p>
                      <a:pPr algn="ctr"/>
                      <a:r>
                        <a:rPr lang="en-US" sz="1300" dirty="0"/>
                        <a:t>Processor</a:t>
                      </a:r>
                    </a:p>
                  </a:txBody>
                  <a:tcPr anchor="ctr">
                    <a:solidFill>
                      <a:srgbClr val="0070C0"/>
                    </a:solidFill>
                  </a:tcPr>
                </a:tc>
                <a:tc>
                  <a:txBody>
                    <a:bodyPr/>
                    <a:lstStyle/>
                    <a:p>
                      <a:pPr algn="ctr"/>
                      <a:r>
                        <a:rPr lang="en-US" sz="1300" dirty="0"/>
                        <a:t>CPU core</a:t>
                      </a:r>
                    </a:p>
                  </a:txBody>
                  <a:tcPr anchor="ctr">
                    <a:solidFill>
                      <a:srgbClr val="0070C0"/>
                    </a:solidFill>
                  </a:tcPr>
                </a:tc>
                <a:tc>
                  <a:txBody>
                    <a:bodyPr/>
                    <a:lstStyle/>
                    <a:p>
                      <a:pPr algn="ctr"/>
                      <a:r>
                        <a:rPr lang="en-US" sz="1300" dirty="0"/>
                        <a:t>ISA</a:t>
                      </a:r>
                    </a:p>
                  </a:txBody>
                  <a:tcPr anchor="ctr">
                    <a:solidFill>
                      <a:srgbClr val="0070C0"/>
                    </a:solidFill>
                  </a:tcPr>
                </a:tc>
                <a:tc>
                  <a:txBody>
                    <a:bodyPr/>
                    <a:lstStyle/>
                    <a:p>
                      <a:pPr algn="ctr"/>
                      <a:r>
                        <a:rPr lang="en-US" sz="1300" dirty="0"/>
                        <a:t>Year</a:t>
                      </a:r>
                    </a:p>
                  </a:txBody>
                  <a:tcPr anchor="ctr">
                    <a:solidFill>
                      <a:srgbClr val="0070C0"/>
                    </a:solidFill>
                  </a:tcPr>
                </a:tc>
                <a:extLst>
                  <a:ext uri="{0D108BD9-81ED-4DB2-BD59-A6C34878D82A}">
                    <a16:rowId xmlns:a16="http://schemas.microsoft.com/office/drawing/2014/main" val="1384992909"/>
                  </a:ext>
                </a:extLst>
              </a:tr>
              <a:tr h="382437">
                <a:tc>
                  <a:txBody>
                    <a:bodyPr/>
                    <a:lstStyle/>
                    <a:p>
                      <a:pPr algn="ctr"/>
                      <a:r>
                        <a:rPr lang="en-US" sz="1300" dirty="0"/>
                        <a:t>ARM</a:t>
                      </a:r>
                    </a:p>
                  </a:txBody>
                  <a:tcPr anchor="ctr">
                    <a:solidFill>
                      <a:srgbClr val="E1F4FF"/>
                    </a:solidFill>
                  </a:tcPr>
                </a:tc>
                <a:tc>
                  <a:txBody>
                    <a:bodyPr/>
                    <a:lstStyle/>
                    <a:p>
                      <a:pPr algn="ctr"/>
                      <a:r>
                        <a:rPr lang="en-US" sz="1300" dirty="0" err="1"/>
                        <a:t>ARMx</a:t>
                      </a:r>
                      <a:r>
                        <a:rPr lang="en-US" sz="1300" dirty="0"/>
                        <a:t> (CPUs)</a:t>
                      </a:r>
                    </a:p>
                  </a:txBody>
                  <a:tcPr anchor="ctr">
                    <a:solidFill>
                      <a:srgbClr val="E1F4FF"/>
                    </a:solidFill>
                  </a:tcPr>
                </a:tc>
                <a:tc>
                  <a:txBody>
                    <a:bodyPr/>
                    <a:lstStyle/>
                    <a:p>
                      <a:pPr algn="ctr"/>
                      <a:endParaRPr lang="en-US" sz="1300" dirty="0"/>
                    </a:p>
                  </a:txBody>
                  <a:tcPr anchor="ctr">
                    <a:solidFill>
                      <a:srgbClr val="E1F4FF"/>
                    </a:solidFill>
                  </a:tcPr>
                </a:tc>
                <a:tc>
                  <a:txBody>
                    <a:bodyPr/>
                    <a:lstStyle/>
                    <a:p>
                      <a:pPr algn="ctr"/>
                      <a:r>
                        <a:rPr lang="en-US" sz="1300" dirty="0"/>
                        <a:t>ARM1</a:t>
                      </a:r>
                    </a:p>
                    <a:p>
                      <a:pPr algn="ctr"/>
                      <a:r>
                        <a:rPr lang="en-US" sz="1300" dirty="0"/>
                        <a:t>Cortex-A5</a:t>
                      </a:r>
                    </a:p>
                  </a:txBody>
                  <a:tcPr anchor="ctr">
                    <a:solidFill>
                      <a:srgbClr val="E1F4FF"/>
                    </a:solidFill>
                  </a:tcPr>
                </a:tc>
                <a:tc>
                  <a:txBody>
                    <a:bodyPr/>
                    <a:lstStyle/>
                    <a:p>
                      <a:pPr algn="ctr"/>
                      <a:r>
                        <a:rPr lang="en-US" sz="1300" dirty="0"/>
                        <a:t>Armv1-</a:t>
                      </a:r>
                    </a:p>
                    <a:p>
                      <a:pPr algn="ctr"/>
                      <a:r>
                        <a:rPr lang="en-US" sz="1300" dirty="0"/>
                        <a:t>Armv7</a:t>
                      </a:r>
                    </a:p>
                  </a:txBody>
                  <a:tcPr anchor="ctr">
                    <a:solidFill>
                      <a:srgbClr val="E1F4FF"/>
                    </a:solidFill>
                  </a:tcPr>
                </a:tc>
                <a:tc>
                  <a:txBody>
                    <a:bodyPr/>
                    <a:lstStyle/>
                    <a:p>
                      <a:pPr algn="ctr"/>
                      <a:r>
                        <a:rPr lang="en-US" sz="1300" dirty="0"/>
                        <a:t>1985-</a:t>
                      </a:r>
                    </a:p>
                    <a:p>
                      <a:pPr algn="ctr"/>
                      <a:r>
                        <a:rPr lang="en-US" sz="1300" dirty="0"/>
                        <a:t>2009</a:t>
                      </a:r>
                    </a:p>
                  </a:txBody>
                  <a:tcPr anchor="ctr">
                    <a:solidFill>
                      <a:srgbClr val="E1F4FF"/>
                    </a:solidFill>
                  </a:tcPr>
                </a:tc>
                <a:extLst>
                  <a:ext uri="{0D108BD9-81ED-4DB2-BD59-A6C34878D82A}">
                    <a16:rowId xmlns:a16="http://schemas.microsoft.com/office/drawing/2014/main" val="3060331072"/>
                  </a:ext>
                </a:extLst>
              </a:tr>
              <a:tr h="537802">
                <a:tc>
                  <a:txBody>
                    <a:bodyPr/>
                    <a:lstStyle/>
                    <a:p>
                      <a:pPr algn="ctr"/>
                      <a:r>
                        <a:rPr lang="en-US" sz="1300" dirty="0"/>
                        <a:t>Qualcomm</a:t>
                      </a:r>
                    </a:p>
                  </a:txBody>
                  <a:tcPr anchor="ctr">
                    <a:solidFill>
                      <a:schemeClr val="bg1">
                        <a:lumMod val="95000"/>
                      </a:schemeClr>
                    </a:solidFill>
                  </a:tcPr>
                </a:tc>
                <a:tc>
                  <a:txBody>
                    <a:bodyPr/>
                    <a:lstStyle/>
                    <a:p>
                      <a:pPr algn="ctr"/>
                      <a:r>
                        <a:rPr lang="en-US" sz="1300" dirty="0"/>
                        <a:t>MSM</a:t>
                      </a:r>
                    </a:p>
                    <a:p>
                      <a:pPr algn="ctr"/>
                      <a:r>
                        <a:rPr lang="en-US" sz="1300" dirty="0"/>
                        <a:t>MSM</a:t>
                      </a:r>
                    </a:p>
                    <a:p>
                      <a:pPr algn="ctr"/>
                      <a:r>
                        <a:rPr lang="en-US" sz="1300" dirty="0"/>
                        <a:t>Snapdragon</a:t>
                      </a:r>
                    </a:p>
                  </a:txBody>
                  <a:tcPr anchor="ctr">
                    <a:solidFill>
                      <a:schemeClr val="bg1">
                        <a:lumMod val="95000"/>
                      </a:schemeClr>
                    </a:solidFill>
                  </a:tcPr>
                </a:tc>
                <a:tc>
                  <a:txBody>
                    <a:bodyPr/>
                    <a:lstStyle/>
                    <a:p>
                      <a:pPr algn="ctr"/>
                      <a:r>
                        <a:rPr lang="en-US" sz="1300" dirty="0"/>
                        <a:t>MSM2</a:t>
                      </a:r>
                    </a:p>
                    <a:p>
                      <a:pPr algn="ctr"/>
                      <a:r>
                        <a:rPr lang="en-US" sz="1300" dirty="0"/>
                        <a:t>MSM3000</a:t>
                      </a:r>
                    </a:p>
                    <a:p>
                      <a:pPr algn="ctr"/>
                      <a:r>
                        <a:rPr lang="en-US" sz="1300" dirty="0"/>
                        <a:t>QSD8250</a:t>
                      </a:r>
                    </a:p>
                  </a:txBody>
                  <a:tcPr anchor="ctr">
                    <a:solidFill>
                      <a:schemeClr val="bg1">
                        <a:lumMod val="95000"/>
                      </a:schemeClr>
                    </a:solidFill>
                  </a:tcPr>
                </a:tc>
                <a:tc>
                  <a:txBody>
                    <a:bodyPr/>
                    <a:lstStyle/>
                    <a:p>
                      <a:pPr algn="ctr"/>
                      <a:r>
                        <a:rPr lang="en-US" sz="1300" dirty="0"/>
                        <a:t>Intel 80186</a:t>
                      </a:r>
                    </a:p>
                    <a:p>
                      <a:pPr algn="ctr"/>
                      <a:r>
                        <a:rPr lang="en-US" sz="1300" dirty="0"/>
                        <a:t>ARM7TDMI</a:t>
                      </a:r>
                    </a:p>
                    <a:p>
                      <a:pPr algn="ctr"/>
                      <a:r>
                        <a:rPr lang="en-US" sz="1300" dirty="0"/>
                        <a:t>Scorpion</a:t>
                      </a:r>
                    </a:p>
                  </a:txBody>
                  <a:tcPr anchor="ctr">
                    <a:solidFill>
                      <a:schemeClr val="bg1">
                        <a:lumMod val="95000"/>
                      </a:schemeClr>
                    </a:solidFill>
                  </a:tcPr>
                </a:tc>
                <a:tc>
                  <a:txBody>
                    <a:bodyPr/>
                    <a:lstStyle/>
                    <a:p>
                      <a:pPr algn="ctr"/>
                      <a:r>
                        <a:rPr lang="en-US" sz="1300" dirty="0"/>
                        <a:t>x86 (16-bit)</a:t>
                      </a:r>
                    </a:p>
                    <a:p>
                      <a:pPr algn="ctr"/>
                      <a:r>
                        <a:rPr lang="en-US" sz="1300" dirty="0"/>
                        <a:t>Armv4</a:t>
                      </a:r>
                    </a:p>
                    <a:p>
                      <a:pPr algn="ctr"/>
                      <a:r>
                        <a:rPr lang="en-US" sz="1300" dirty="0"/>
                        <a:t>Armv7</a:t>
                      </a:r>
                    </a:p>
                  </a:txBody>
                  <a:tcPr anchor="ctr">
                    <a:solidFill>
                      <a:schemeClr val="bg1">
                        <a:lumMod val="95000"/>
                      </a:schemeClr>
                    </a:solidFill>
                  </a:tcPr>
                </a:tc>
                <a:tc>
                  <a:txBody>
                    <a:bodyPr/>
                    <a:lstStyle/>
                    <a:p>
                      <a:pPr algn="ctr"/>
                      <a:r>
                        <a:rPr lang="en-US" sz="1300" dirty="0"/>
                        <a:t>1995</a:t>
                      </a:r>
                    </a:p>
                    <a:p>
                      <a:pPr algn="ctr"/>
                      <a:r>
                        <a:rPr lang="en-US" sz="1300" dirty="0"/>
                        <a:t>1998</a:t>
                      </a:r>
                    </a:p>
                    <a:p>
                      <a:pPr algn="ctr"/>
                      <a:r>
                        <a:rPr lang="en-US" sz="1300" dirty="0"/>
                        <a:t>2007</a:t>
                      </a:r>
                    </a:p>
                  </a:txBody>
                  <a:tcPr anchor="ctr">
                    <a:solidFill>
                      <a:schemeClr val="bg1">
                        <a:lumMod val="95000"/>
                      </a:schemeClr>
                    </a:solidFill>
                  </a:tcPr>
                </a:tc>
                <a:extLst>
                  <a:ext uri="{0D108BD9-81ED-4DB2-BD59-A6C34878D82A}">
                    <a16:rowId xmlns:a16="http://schemas.microsoft.com/office/drawing/2014/main" val="60225835"/>
                  </a:ext>
                </a:extLst>
              </a:tr>
              <a:tr h="290811">
                <a:tc>
                  <a:txBody>
                    <a:bodyPr/>
                    <a:lstStyle/>
                    <a:p>
                      <a:pPr algn="ctr"/>
                      <a:r>
                        <a:rPr lang="en-US" sz="1300" dirty="0" err="1"/>
                        <a:t>MediaTek</a:t>
                      </a:r>
                      <a:endParaRPr lang="en-US" sz="1300" dirty="0"/>
                    </a:p>
                  </a:txBody>
                  <a:tcPr anchor="ctr"/>
                </a:tc>
                <a:tc>
                  <a:txBody>
                    <a:bodyPr/>
                    <a:lstStyle/>
                    <a:p>
                      <a:pPr algn="ctr"/>
                      <a:r>
                        <a:rPr lang="en-US" sz="1300" dirty="0" err="1"/>
                        <a:t>MTx</a:t>
                      </a:r>
                      <a:endParaRPr lang="en-US" sz="1300" dirty="0"/>
                    </a:p>
                  </a:txBody>
                  <a:tcPr anchor="ctr"/>
                </a:tc>
                <a:tc>
                  <a:txBody>
                    <a:bodyPr/>
                    <a:lstStyle/>
                    <a:p>
                      <a:pPr algn="ctr"/>
                      <a:r>
                        <a:rPr lang="en-US" sz="1300" dirty="0"/>
                        <a:t>MT6218B</a:t>
                      </a:r>
                    </a:p>
                  </a:txBody>
                  <a:tcPr anchor="ctr"/>
                </a:tc>
                <a:tc>
                  <a:txBody>
                    <a:bodyPr/>
                    <a:lstStyle/>
                    <a:p>
                      <a:pPr algn="ctr"/>
                      <a:r>
                        <a:rPr lang="en-US" sz="1300" dirty="0"/>
                        <a:t>ARM7EjS</a:t>
                      </a:r>
                    </a:p>
                  </a:txBody>
                  <a:tcPr anchor="ctr"/>
                </a:tc>
                <a:tc>
                  <a:txBody>
                    <a:bodyPr/>
                    <a:lstStyle/>
                    <a:p>
                      <a:pPr algn="ctr"/>
                      <a:r>
                        <a:rPr lang="en-US" sz="1300" dirty="0"/>
                        <a:t>Armv3</a:t>
                      </a:r>
                    </a:p>
                  </a:txBody>
                  <a:tcPr anchor="ctr"/>
                </a:tc>
                <a:tc>
                  <a:txBody>
                    <a:bodyPr/>
                    <a:lstStyle/>
                    <a:p>
                      <a:pPr algn="ctr"/>
                      <a:r>
                        <a:rPr lang="en-US" sz="1300" dirty="0"/>
                        <a:t>2003</a:t>
                      </a:r>
                    </a:p>
                  </a:txBody>
                  <a:tcPr anchor="ctr"/>
                </a:tc>
                <a:extLst>
                  <a:ext uri="{0D108BD9-81ED-4DB2-BD59-A6C34878D82A}">
                    <a16:rowId xmlns:a16="http://schemas.microsoft.com/office/drawing/2014/main" val="1702616893"/>
                  </a:ext>
                </a:extLst>
              </a:tr>
              <a:tr h="290811">
                <a:tc>
                  <a:txBody>
                    <a:bodyPr/>
                    <a:lstStyle/>
                    <a:p>
                      <a:pPr algn="ctr"/>
                      <a:r>
                        <a:rPr lang="en-US" sz="1300" dirty="0"/>
                        <a:t>Intel</a:t>
                      </a:r>
                    </a:p>
                  </a:txBody>
                  <a:tcPr anchor="ctr">
                    <a:solidFill>
                      <a:schemeClr val="bg1">
                        <a:lumMod val="95000"/>
                      </a:schemeClr>
                    </a:solidFill>
                  </a:tcPr>
                </a:tc>
                <a:tc>
                  <a:txBody>
                    <a:bodyPr/>
                    <a:lstStyle/>
                    <a:p>
                      <a:pPr algn="ctr"/>
                      <a:r>
                        <a:rPr lang="en-US" sz="1300" dirty="0"/>
                        <a:t>Atom</a:t>
                      </a:r>
                    </a:p>
                  </a:txBody>
                  <a:tcPr anchor="ctr">
                    <a:solidFill>
                      <a:schemeClr val="bg1">
                        <a:lumMod val="95000"/>
                      </a:schemeClr>
                    </a:solidFill>
                  </a:tcPr>
                </a:tc>
                <a:tc>
                  <a:txBody>
                    <a:bodyPr/>
                    <a:lstStyle/>
                    <a:p>
                      <a:pPr algn="ctr"/>
                      <a:r>
                        <a:rPr lang="en-US" sz="1300" dirty="0"/>
                        <a:t>Many </a:t>
                      </a:r>
                    </a:p>
                  </a:txBody>
                  <a:tcPr anchor="ctr">
                    <a:solidFill>
                      <a:schemeClr val="bg1">
                        <a:lumMod val="95000"/>
                      </a:schemeClr>
                    </a:solidFill>
                  </a:tcPr>
                </a:tc>
                <a:tc>
                  <a:txBody>
                    <a:bodyPr/>
                    <a:lstStyle/>
                    <a:p>
                      <a:pPr algn="ctr"/>
                      <a:r>
                        <a:rPr lang="en-US" sz="1300" dirty="0" err="1"/>
                        <a:t>Bonnel</a:t>
                      </a:r>
                      <a:endParaRPr lang="en-US" sz="1300" dirty="0"/>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2008</a:t>
                      </a:r>
                    </a:p>
                  </a:txBody>
                  <a:tcPr anchor="ctr">
                    <a:solidFill>
                      <a:schemeClr val="bg1">
                        <a:lumMod val="95000"/>
                      </a:schemeClr>
                    </a:solidFill>
                  </a:tcPr>
                </a:tc>
                <a:extLst>
                  <a:ext uri="{0D108BD9-81ED-4DB2-BD59-A6C34878D82A}">
                    <a16:rowId xmlns:a16="http://schemas.microsoft.com/office/drawing/2014/main" val="4288942162"/>
                  </a:ext>
                </a:extLst>
              </a:tr>
              <a:tr h="290811">
                <a:tc>
                  <a:txBody>
                    <a:bodyPr/>
                    <a:lstStyle/>
                    <a:p>
                      <a:pPr algn="ctr"/>
                      <a:r>
                        <a:rPr lang="en-US" sz="1300" dirty="0"/>
                        <a:t>Huawei</a:t>
                      </a:r>
                    </a:p>
                  </a:txBody>
                  <a:tcPr anchor="ctr">
                    <a:solidFill>
                      <a:srgbClr val="E1F4FF"/>
                    </a:solidFill>
                  </a:tcPr>
                </a:tc>
                <a:tc>
                  <a:txBody>
                    <a:bodyPr/>
                    <a:lstStyle/>
                    <a:p>
                      <a:pPr algn="ctr"/>
                      <a:r>
                        <a:rPr lang="en-US" sz="1300" dirty="0"/>
                        <a:t>Kirin</a:t>
                      </a:r>
                    </a:p>
                  </a:txBody>
                  <a:tcPr anchor="ctr">
                    <a:solidFill>
                      <a:srgbClr val="E1F4FF"/>
                    </a:solidFill>
                  </a:tcPr>
                </a:tc>
                <a:tc>
                  <a:txBody>
                    <a:bodyPr/>
                    <a:lstStyle/>
                    <a:p>
                      <a:pPr algn="ctr"/>
                      <a:r>
                        <a:rPr lang="en-US" sz="1300" dirty="0"/>
                        <a:t>K3V1</a:t>
                      </a:r>
                    </a:p>
                  </a:txBody>
                  <a:tcPr anchor="ctr">
                    <a:solidFill>
                      <a:srgbClr val="E1F4FF"/>
                    </a:solidFill>
                  </a:tcPr>
                </a:tc>
                <a:tc>
                  <a:txBody>
                    <a:bodyPr/>
                    <a:lstStyle/>
                    <a:p>
                      <a:r>
                        <a:rPr lang="en-US" sz="1300" u="none" strike="noStrike" dirty="0">
                          <a:solidFill>
                            <a:schemeClr val="tx1"/>
                          </a:solidFill>
                          <a:effectLst/>
                        </a:rPr>
                        <a:t>ARM926EJ-S</a:t>
                      </a:r>
                      <a:endParaRPr lang="en-US" sz="1300" dirty="0">
                        <a:effectLst/>
                      </a:endParaRPr>
                    </a:p>
                  </a:txBody>
                  <a:tcPr marL="6350" marR="6350" marT="6350" marB="6350" anchor="ctr">
                    <a:solidFill>
                      <a:srgbClr val="E1F4FF"/>
                    </a:solidFill>
                  </a:tcPr>
                </a:tc>
                <a:tc>
                  <a:txBody>
                    <a:bodyPr/>
                    <a:lstStyle/>
                    <a:p>
                      <a:pPr algn="ctr"/>
                      <a:r>
                        <a:rPr lang="en-US" sz="1300" dirty="0"/>
                        <a:t>Armv5</a:t>
                      </a:r>
                    </a:p>
                  </a:txBody>
                  <a:tcPr anchor="ctr">
                    <a:solidFill>
                      <a:srgbClr val="E1F4FF"/>
                    </a:solidFill>
                  </a:tcPr>
                </a:tc>
                <a:tc>
                  <a:txBody>
                    <a:bodyPr/>
                    <a:lstStyle/>
                    <a:p>
                      <a:pPr algn="ctr"/>
                      <a:r>
                        <a:rPr lang="en-US" sz="1300" dirty="0"/>
                        <a:t>2009</a:t>
                      </a:r>
                    </a:p>
                  </a:txBody>
                  <a:tcPr anchor="ctr">
                    <a:solidFill>
                      <a:srgbClr val="E1F4FF"/>
                    </a:solidFill>
                  </a:tcPr>
                </a:tc>
                <a:extLst>
                  <a:ext uri="{0D108BD9-81ED-4DB2-BD59-A6C34878D82A}">
                    <a16:rowId xmlns:a16="http://schemas.microsoft.com/office/drawing/2014/main" val="58495769"/>
                  </a:ext>
                </a:extLst>
              </a:tr>
              <a:tr h="382437">
                <a:tc>
                  <a:txBody>
                    <a:bodyPr/>
                    <a:lstStyle/>
                    <a:p>
                      <a:pPr algn="ctr"/>
                      <a:r>
                        <a:rPr lang="en-US" sz="1300" dirty="0"/>
                        <a:t>Apple</a:t>
                      </a:r>
                    </a:p>
                  </a:txBody>
                  <a:tcPr anchor="ctr">
                    <a:solidFill>
                      <a:schemeClr val="bg1">
                        <a:lumMod val="95000"/>
                      </a:schemeClr>
                    </a:solidFill>
                  </a:tcPr>
                </a:tc>
                <a:tc>
                  <a:txBody>
                    <a:bodyPr/>
                    <a:lstStyle/>
                    <a:p>
                      <a:pPr algn="ctr"/>
                      <a:r>
                        <a:rPr lang="en-US" sz="1300" dirty="0"/>
                        <a:t>--</a:t>
                      </a:r>
                    </a:p>
                    <a:p>
                      <a:pPr algn="ctr"/>
                      <a:r>
                        <a:rPr lang="en-US" sz="1300" dirty="0"/>
                        <a:t>Ax</a:t>
                      </a:r>
                    </a:p>
                  </a:txBody>
                  <a:tcPr anchor="ctr">
                    <a:solidFill>
                      <a:schemeClr val="bg1">
                        <a:lumMod val="95000"/>
                      </a:schemeClr>
                    </a:solidFill>
                  </a:tcPr>
                </a:tc>
                <a:tc>
                  <a:txBody>
                    <a:bodyPr/>
                    <a:lstStyle/>
                    <a:p>
                      <a:pPr algn="ctr"/>
                      <a:r>
                        <a:rPr lang="en-US" sz="1300" dirty="0"/>
                        <a:t>S5L8900</a:t>
                      </a:r>
                    </a:p>
                    <a:p>
                      <a:pPr algn="ctr"/>
                      <a:r>
                        <a:rPr lang="en-US" sz="1300" dirty="0"/>
                        <a:t>A4</a:t>
                      </a:r>
                    </a:p>
                  </a:txBody>
                  <a:tcPr anchor="ctr">
                    <a:solidFill>
                      <a:schemeClr val="bg1">
                        <a:lumMod val="95000"/>
                      </a:schemeClr>
                    </a:solidFill>
                  </a:tcPr>
                </a:tc>
                <a:tc>
                  <a:txBody>
                    <a:bodyPr/>
                    <a:lstStyle/>
                    <a:p>
                      <a:pPr algn="ctr"/>
                      <a:r>
                        <a:rPr lang="en-US" sz="1300" dirty="0"/>
                        <a:t>ARM1176jzf-s</a:t>
                      </a:r>
                    </a:p>
                    <a:p>
                      <a:pPr algn="ctr"/>
                      <a:r>
                        <a:rPr lang="en-US" sz="1300" dirty="0"/>
                        <a:t>Cortex-A8</a:t>
                      </a:r>
                    </a:p>
                  </a:txBody>
                  <a:tcPr anchor="ctr">
                    <a:solidFill>
                      <a:schemeClr val="bg1">
                        <a:lumMod val="95000"/>
                      </a:schemeClr>
                    </a:solidFill>
                  </a:tcPr>
                </a:tc>
                <a:tc>
                  <a:txBody>
                    <a:bodyPr/>
                    <a:lstStyle/>
                    <a:p>
                      <a:pPr algn="ctr"/>
                      <a:r>
                        <a:rPr lang="en-US" sz="1300" dirty="0"/>
                        <a:t>Armv6</a:t>
                      </a:r>
                    </a:p>
                    <a:p>
                      <a:pPr algn="ctr"/>
                      <a:r>
                        <a:rPr lang="en-US" sz="1300" dirty="0"/>
                        <a:t>Armv7</a:t>
                      </a:r>
                    </a:p>
                  </a:txBody>
                  <a:tcPr anchor="ctr">
                    <a:solidFill>
                      <a:schemeClr val="bg1">
                        <a:lumMod val="95000"/>
                      </a:schemeClr>
                    </a:solidFill>
                  </a:tcPr>
                </a:tc>
                <a:tc>
                  <a:txBody>
                    <a:bodyPr/>
                    <a:lstStyle/>
                    <a:p>
                      <a:pPr algn="ctr"/>
                      <a:r>
                        <a:rPr lang="en-US" sz="1300" dirty="0"/>
                        <a:t>2007</a:t>
                      </a:r>
                    </a:p>
                    <a:p>
                      <a:pPr algn="ctr"/>
                      <a:r>
                        <a:rPr lang="en-US" sz="1300" dirty="0"/>
                        <a:t>2010</a:t>
                      </a:r>
                    </a:p>
                  </a:txBody>
                  <a:tcPr anchor="ctr">
                    <a:solidFill>
                      <a:schemeClr val="bg1">
                        <a:lumMod val="95000"/>
                      </a:schemeClr>
                    </a:solidFill>
                  </a:tcPr>
                </a:tc>
                <a:extLst>
                  <a:ext uri="{0D108BD9-81ED-4DB2-BD59-A6C34878D82A}">
                    <a16:rowId xmlns:a16="http://schemas.microsoft.com/office/drawing/2014/main" val="3176822737"/>
                  </a:ext>
                </a:extLst>
              </a:tr>
              <a:tr h="382437">
                <a:tc>
                  <a:txBody>
                    <a:bodyPr/>
                    <a:lstStyle/>
                    <a:p>
                      <a:pPr algn="ctr"/>
                      <a:r>
                        <a:rPr lang="en-US" sz="1300" dirty="0"/>
                        <a:t>Samsung</a:t>
                      </a:r>
                    </a:p>
                  </a:txBody>
                  <a:tcPr anchor="ctr">
                    <a:solidFill>
                      <a:srgbClr val="E1F4FF"/>
                    </a:solidFill>
                  </a:tcPr>
                </a:tc>
                <a:tc>
                  <a:txBody>
                    <a:bodyPr/>
                    <a:lstStyle/>
                    <a:p>
                      <a:pPr algn="ctr"/>
                      <a:r>
                        <a:rPr lang="en-US" sz="1300" dirty="0"/>
                        <a:t>--</a:t>
                      </a:r>
                    </a:p>
                    <a:p>
                      <a:pPr algn="ctr"/>
                      <a:r>
                        <a:rPr lang="en-US" sz="1300" dirty="0" err="1"/>
                        <a:t>Exynos</a:t>
                      </a:r>
                      <a:endParaRPr lang="en-US" sz="1300" dirty="0"/>
                    </a:p>
                  </a:txBody>
                  <a:tcPr anchor="ctr">
                    <a:solidFill>
                      <a:srgbClr val="E1F4FF"/>
                    </a:solidFill>
                  </a:tcPr>
                </a:tc>
                <a:tc>
                  <a:txBody>
                    <a:bodyPr/>
                    <a:lstStyle/>
                    <a:p>
                      <a:pPr algn="ctr"/>
                      <a:r>
                        <a:rPr lang="en-US" sz="1300" dirty="0"/>
                        <a:t>S3C44B0</a:t>
                      </a:r>
                    </a:p>
                    <a:p>
                      <a:pPr algn="ctr"/>
                      <a:r>
                        <a:rPr lang="en-US" sz="1300" dirty="0"/>
                        <a:t>3110</a:t>
                      </a:r>
                    </a:p>
                  </a:txBody>
                  <a:tcPr anchor="ctr">
                    <a:solidFill>
                      <a:srgbClr val="E1F4FF"/>
                    </a:solidFill>
                  </a:tcPr>
                </a:tc>
                <a:tc>
                  <a:txBody>
                    <a:bodyPr/>
                    <a:lstStyle/>
                    <a:p>
                      <a:pPr algn="ctr"/>
                      <a:r>
                        <a:rPr lang="en-US" sz="1300" dirty="0"/>
                        <a:t>ARM7TDMI</a:t>
                      </a:r>
                    </a:p>
                    <a:p>
                      <a:pPr algn="ctr"/>
                      <a:r>
                        <a:rPr lang="en-US" sz="1300" dirty="0"/>
                        <a:t>Cortex-A8</a:t>
                      </a:r>
                    </a:p>
                  </a:txBody>
                  <a:tcPr anchor="ctr">
                    <a:solidFill>
                      <a:srgbClr val="E1F4FF"/>
                    </a:solidFill>
                  </a:tcPr>
                </a:tc>
                <a:tc>
                  <a:txBody>
                    <a:bodyPr/>
                    <a:lstStyle/>
                    <a:p>
                      <a:pPr algn="ctr"/>
                      <a:r>
                        <a:rPr lang="en-US" sz="1300" dirty="0"/>
                        <a:t>Armv4</a:t>
                      </a:r>
                    </a:p>
                    <a:p>
                      <a:pPr algn="ctr"/>
                      <a:r>
                        <a:rPr lang="en-US" sz="1300" dirty="0"/>
                        <a:t>Armv7</a:t>
                      </a:r>
                    </a:p>
                  </a:txBody>
                  <a:tcPr anchor="ctr">
                    <a:solidFill>
                      <a:srgbClr val="E1F4FF"/>
                    </a:solidFill>
                  </a:tcPr>
                </a:tc>
                <a:tc>
                  <a:txBody>
                    <a:bodyPr/>
                    <a:lstStyle/>
                    <a:p>
                      <a:pPr algn="ctr"/>
                      <a:r>
                        <a:rPr lang="en-US" sz="1300" dirty="0"/>
                        <a:t>2000</a:t>
                      </a:r>
                    </a:p>
                    <a:p>
                      <a:pPr algn="ctr"/>
                      <a:r>
                        <a:rPr lang="en-US" sz="1300" dirty="0"/>
                        <a:t>2010</a:t>
                      </a:r>
                    </a:p>
                  </a:txBody>
                  <a:tcPr anchor="ctr">
                    <a:solidFill>
                      <a:srgbClr val="E1F4FF"/>
                    </a:solidFill>
                  </a:tcPr>
                </a:tc>
                <a:extLst>
                  <a:ext uri="{0D108BD9-81ED-4DB2-BD59-A6C34878D82A}">
                    <a16:rowId xmlns:a16="http://schemas.microsoft.com/office/drawing/2014/main" val="2892367917"/>
                  </a:ext>
                </a:extLst>
              </a:tr>
              <a:tr h="290811">
                <a:tc>
                  <a:txBody>
                    <a:bodyPr/>
                    <a:lstStyle/>
                    <a:p>
                      <a:pPr algn="ctr"/>
                      <a:r>
                        <a:rPr lang="en-US" sz="1300" dirty="0"/>
                        <a:t>AMD</a:t>
                      </a:r>
                    </a:p>
                  </a:txBody>
                  <a:tcPr anchor="ctr">
                    <a:solidFill>
                      <a:schemeClr val="bg1">
                        <a:lumMod val="95000"/>
                      </a:schemeClr>
                    </a:solidFill>
                  </a:tcPr>
                </a:tc>
                <a:tc>
                  <a:txBody>
                    <a:bodyPr/>
                    <a:lstStyle/>
                    <a:p>
                      <a:pPr algn="ctr"/>
                      <a:r>
                        <a:rPr lang="en-US" sz="1300" dirty="0"/>
                        <a:t>Cat</a:t>
                      </a:r>
                    </a:p>
                  </a:txBody>
                  <a:tcPr anchor="ctr">
                    <a:solidFill>
                      <a:schemeClr val="bg1">
                        <a:lumMod val="95000"/>
                      </a:schemeClr>
                    </a:solidFill>
                  </a:tcPr>
                </a:tc>
                <a:tc>
                  <a:txBody>
                    <a:bodyPr/>
                    <a:lstStyle/>
                    <a:p>
                      <a:pPr algn="ctr"/>
                      <a:r>
                        <a:rPr lang="en-US" sz="1300" dirty="0"/>
                        <a:t>Many</a:t>
                      </a:r>
                    </a:p>
                  </a:txBody>
                  <a:tcPr anchor="ctr">
                    <a:solidFill>
                      <a:schemeClr val="bg1">
                        <a:lumMod val="95000"/>
                      </a:schemeClr>
                    </a:solidFill>
                  </a:tcPr>
                </a:tc>
                <a:tc>
                  <a:txBody>
                    <a:bodyPr/>
                    <a:lstStyle/>
                    <a:p>
                      <a:pPr algn="ctr"/>
                      <a:r>
                        <a:rPr lang="en-US" sz="1300" dirty="0"/>
                        <a:t>Bobcat </a:t>
                      </a:r>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2011</a:t>
                      </a:r>
                    </a:p>
                  </a:txBody>
                  <a:tcPr anchor="ctr">
                    <a:solidFill>
                      <a:schemeClr val="bg1">
                        <a:lumMod val="95000"/>
                      </a:schemeClr>
                    </a:solidFill>
                  </a:tcPr>
                </a:tc>
                <a:extLst>
                  <a:ext uri="{0D108BD9-81ED-4DB2-BD59-A6C34878D82A}">
                    <a16:rowId xmlns:a16="http://schemas.microsoft.com/office/drawing/2014/main" val="1181343988"/>
                  </a:ext>
                </a:extLst>
              </a:tr>
            </a:tbl>
          </a:graphicData>
        </a:graphic>
      </p:graphicFrame>
      <p:sp>
        <p:nvSpPr>
          <p:cNvPr id="8" name="TextBox 7"/>
          <p:cNvSpPr txBox="1"/>
          <p:nvPr/>
        </p:nvSpPr>
        <p:spPr>
          <a:xfrm>
            <a:off x="1853244" y="6453336"/>
            <a:ext cx="484299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Table: Emergence of single core mobile CPUs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bwMode="auto">
          <a:xfrm>
            <a:off x="-508" y="441325"/>
            <a:ext cx="9144000" cy="20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5758" y="457059"/>
            <a:ext cx="4280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4.2 </a:t>
            </a:r>
            <a:r>
              <a:rPr kumimoji="0" lang="en-US" sz="1800" b="0" i="0" u="none" strike="noStrike" kern="1200" cap="none" spc="0" normalizeH="0" baseline="0" noProof="0" dirty="0">
                <a:ln>
                  <a:noFill/>
                </a:ln>
                <a:solidFill>
                  <a:srgbClr val="2D2D8A"/>
                </a:solidFill>
                <a:effectLst/>
                <a:uLnTx/>
                <a:uFillTx/>
                <a:latin typeface="Verdana"/>
                <a:ea typeface="+mn-ea"/>
                <a:cs typeface="+mn-cs"/>
              </a:rPr>
              <a:t>Single-core mobile processors</a:t>
            </a:r>
          </a:p>
        </p:txBody>
      </p:sp>
      <p:sp>
        <p:nvSpPr>
          <p:cNvPr id="11" name="TextBox 10"/>
          <p:cNvSpPr txBox="1"/>
          <p:nvPr/>
        </p:nvSpPr>
        <p:spPr>
          <a:xfrm>
            <a:off x="251520" y="800708"/>
            <a:ext cx="8853129" cy="164660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First mobiles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cellphones, </a:t>
            </a:r>
            <a:r>
              <a:rPr kumimoji="0" lang="en-US" sz="1600" b="0" i="0" u="none" strike="noStrike" kern="1200" cap="none" spc="0" normalizeH="0" baseline="0" noProof="0" dirty="0">
                <a:ln>
                  <a:noFill/>
                </a:ln>
                <a:solidFill>
                  <a:srgbClr val="000000"/>
                </a:solidFill>
                <a:effectLst/>
                <a:uLnTx/>
                <a:uFillTx/>
                <a:latin typeface="Verdana"/>
                <a:ea typeface="+mn-ea"/>
                <a:cs typeface="+mn-cs"/>
              </a:rPr>
              <a:t>emerged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beginning of the 2000’s,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smartphones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second half of the 2000’,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RIM’s Blackberry 8100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(2006) or Apple’s iPhone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mobile boom </a:t>
            </a:r>
            <a:r>
              <a:rPr kumimoji="0" lang="en-US" sz="1600" b="0" i="0" u="none" strike="noStrike" kern="1200" cap="none" spc="-30" normalizeH="0" baseline="0" noProof="0" dirty="0">
                <a:ln>
                  <a:noFill/>
                </a:ln>
                <a:solidFill>
                  <a:srgbClr val="000000"/>
                </a:solidFill>
                <a:effectLst/>
                <a:uLnTx/>
                <a:uFillTx/>
                <a:latin typeface="Verdana"/>
                <a:ea typeface="+mn-ea"/>
                <a:cs typeface="+mn-cs"/>
              </a:rPr>
              <a:t>evoked the interest by many firms, thus mainly in the second half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noProof="0" dirty="0">
                <a:ln>
                  <a:noFill/>
                </a:ln>
                <a:solidFill>
                  <a:srgbClr val="000000"/>
                </a:solidFill>
                <a:effectLst/>
                <a:uLnTx/>
                <a:uFillTx/>
                <a:latin typeface="Verdana"/>
                <a:ea typeface="+mn-ea"/>
                <a:cs typeface="+mn-cs"/>
              </a:rPr>
              <a:t>     of the 2000’s a large number of vendors began to design mobiles while </a:t>
            </a:r>
            <a:r>
              <a:rPr kumimoji="0" lang="en-US" sz="1600" b="0" i="0" u="none" strike="noStrike" kern="1200" cap="none" spc="-40" normalizeH="0" noProof="0" dirty="0" smtClean="0">
                <a:ln>
                  <a:noFill/>
                </a:ln>
                <a:solidFill>
                  <a:srgbClr val="000000"/>
                </a:solidFill>
                <a:effectLst/>
                <a:uLnTx/>
                <a:uFillTx/>
                <a:latin typeface="Verdana"/>
                <a:ea typeface="+mn-ea"/>
                <a:cs typeface="+mn-cs"/>
              </a:rPr>
              <a:t>using </a:t>
            </a:r>
            <a:r>
              <a:rPr kumimoji="0" lang="en-US" sz="1600" b="0" i="0" u="none" strike="noStrike" kern="1200" cap="none" spc="-40" normalizeH="0" noProof="0" dirty="0" smtClean="0">
                <a:ln>
                  <a:noFill/>
                </a:ln>
                <a:solidFill>
                  <a:srgbClr val="0070C0"/>
                </a:solidFill>
                <a:effectLst/>
                <a:uLnTx/>
                <a:uFillTx/>
                <a:latin typeface="Verdana"/>
                <a:ea typeface="+mn-ea"/>
                <a:cs typeface="+mn-cs"/>
              </a:rPr>
              <a:t>mostly</a:t>
            </a:r>
            <a:endParaRPr kumimoji="0" lang="en-US" sz="1600" b="0" i="0" u="none" strike="noStrike" kern="1200" cap="none" spc="-40" normalizeH="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noProof="0" dirty="0">
                <a:ln>
                  <a:noFill/>
                </a:ln>
                <a:solidFill>
                  <a:srgbClr val="000000"/>
                </a:solidFill>
                <a:effectLst/>
                <a:uLnTx/>
                <a:uFillTx/>
                <a:latin typeface="Verdana"/>
                <a:ea typeface="+mn-ea"/>
                <a:cs typeface="+mn-cs"/>
              </a:rPr>
              <a:t>either </a:t>
            </a:r>
            <a:r>
              <a:rPr kumimoji="0" lang="en-US" sz="1600" b="0" i="0" u="none" strike="noStrike" kern="1200" cap="none" spc="-50" normalizeH="0" noProof="0" dirty="0">
                <a:ln>
                  <a:noFill/>
                </a:ln>
                <a:solidFill>
                  <a:srgbClr val="0070C0"/>
                </a:solidFill>
                <a:effectLst/>
                <a:uLnTx/>
                <a:uFillTx/>
                <a:latin typeface="Verdana"/>
                <a:ea typeface="+mn-ea"/>
                <a:cs typeface="+mn-cs"/>
              </a:rPr>
              <a:t>ARM-</a:t>
            </a:r>
            <a:r>
              <a:rPr kumimoji="0" lang="en-US" sz="1600" b="0" i="0" u="none" strike="noStrike" kern="1200" cap="none" spc="-50" normalizeH="0" noProof="0" dirty="0">
                <a:ln>
                  <a:noFill/>
                </a:ln>
                <a:solidFill>
                  <a:srgbClr val="000000"/>
                </a:solidFill>
                <a:effectLst/>
                <a:uLnTx/>
                <a:uFillTx/>
                <a:latin typeface="Verdana"/>
                <a:ea typeface="+mn-ea"/>
                <a:cs typeface="+mn-cs"/>
              </a:rPr>
              <a:t> or </a:t>
            </a:r>
            <a:r>
              <a:rPr kumimoji="0" lang="en-US" sz="1600" b="0" i="0" u="none" strike="noStrike" kern="1200" cap="none" spc="-50" normalizeH="0" noProof="0" dirty="0">
                <a:ln>
                  <a:noFill/>
                </a:ln>
                <a:solidFill>
                  <a:srgbClr val="0070C0"/>
                </a:solidFill>
                <a:effectLst/>
                <a:uLnTx/>
                <a:uFillTx/>
                <a:latin typeface="Verdana"/>
                <a:ea typeface="+mn-ea"/>
                <a:cs typeface="+mn-cs"/>
              </a:rPr>
              <a:t>in-house designed </a:t>
            </a:r>
            <a:r>
              <a:rPr kumimoji="0" lang="en-US" sz="1600" b="0" i="0" u="none" strike="noStrike" kern="1200" cap="none" spc="-50" normalizeH="0" noProof="0" dirty="0" smtClean="0">
                <a:ln>
                  <a:noFill/>
                </a:ln>
                <a:solidFill>
                  <a:srgbClr val="0070C0"/>
                </a:solidFill>
                <a:effectLst/>
                <a:uLnTx/>
                <a:uFillTx/>
                <a:latin typeface="Verdana"/>
                <a:ea typeface="+mn-ea"/>
                <a:cs typeface="+mn-cs"/>
              </a:rPr>
              <a:t>Arm ISA-based cores</a:t>
            </a:r>
            <a:r>
              <a:rPr kumimoji="0" lang="en-US" sz="1600" b="0" i="0" u="none" strike="noStrike" kern="1200" cap="none" spc="-50" normalizeH="0" noProof="0" dirty="0">
                <a:ln>
                  <a:noFill/>
                </a:ln>
                <a:solidFill>
                  <a:srgbClr val="000000"/>
                </a:solidFill>
                <a:effectLst/>
                <a:uLnTx/>
                <a:uFillTx/>
                <a:latin typeface="Verdana"/>
                <a:ea typeface="+mn-ea"/>
                <a:cs typeface="+mn-cs"/>
              </a:rPr>
              <a:t>, as </a:t>
            </a:r>
            <a:r>
              <a:rPr kumimoji="0" lang="en-US" sz="1600" b="0" i="0" u="none" strike="noStrike" kern="1200" cap="none" spc="-50" normalizeH="0" noProof="0" dirty="0" smtClean="0">
                <a:ln>
                  <a:noFill/>
                </a:ln>
                <a:solidFill>
                  <a:srgbClr val="000000"/>
                </a:solidFill>
                <a:effectLst/>
                <a:uLnTx/>
                <a:uFillTx/>
                <a:latin typeface="Verdana"/>
                <a:ea typeface="+mn-ea"/>
                <a:cs typeface="+mn-cs"/>
              </a:rPr>
              <a:t>the Table below indicates.</a:t>
            </a:r>
            <a:endParaRPr kumimoji="0" lang="en-US" sz="1600" b="0" i="0" u="none" strike="noStrike" kern="1200" cap="none" spc="-50" normalizeH="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46424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13959" y="456702"/>
            <a:ext cx="8685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Single core mobile processors </a:t>
            </a:r>
            <a:r>
              <a:rPr kumimoji="0" lang="en-US" sz="1800" b="0" i="0" u="none" strike="noStrike" kern="1200" cap="none" spc="0" normalizeH="0" baseline="0" noProof="0" dirty="0">
                <a:ln>
                  <a:noFill/>
                </a:ln>
                <a:solidFill>
                  <a:srgbClr val="000000"/>
                </a:solidFill>
                <a:effectLst/>
                <a:uLnTx/>
                <a:uFillTx/>
                <a:latin typeface="Verdana"/>
                <a:ea typeface="+mn-ea"/>
                <a:cs typeface="+mn-cs"/>
              </a:rPr>
              <a:t>-2</a:t>
            </a:r>
          </a:p>
        </p:txBody>
      </p:sp>
      <p:sp>
        <p:nvSpPr>
          <p:cNvPr id="5" name="TextBox 4"/>
          <p:cNvSpPr txBox="1"/>
          <p:nvPr/>
        </p:nvSpPr>
        <p:spPr>
          <a:xfrm>
            <a:off x="261145" y="845100"/>
            <a:ext cx="9028434" cy="2616101"/>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 Single core mobile processors were the </a:t>
            </a:r>
            <a:r>
              <a:rPr lang="en-US" sz="1600" dirty="0">
                <a:solidFill>
                  <a:srgbClr val="0070C0"/>
                </a:solidFill>
              </a:rPr>
              <a:t>starting point </a:t>
            </a:r>
            <a:r>
              <a:rPr lang="en-US" sz="1600" dirty="0">
                <a:solidFill>
                  <a:srgbClr val="000000"/>
                </a:solidFill>
              </a:rPr>
              <a:t>of the impressive evolution</a:t>
            </a:r>
          </a:p>
          <a:p>
            <a:pPr lvl="0">
              <a:spcAft>
                <a:spcPts val="600"/>
              </a:spcAft>
              <a:defRPr/>
            </a:pPr>
            <a:r>
              <a:rPr lang="en-US" sz="1600" dirty="0">
                <a:solidFill>
                  <a:srgbClr val="000000"/>
                </a:solidFill>
              </a:rPr>
              <a:t>       of application processors that powers </a:t>
            </a:r>
            <a:r>
              <a:rPr lang="en-US" sz="1600" dirty="0" smtClean="0">
                <a:solidFill>
                  <a:srgbClr val="000000"/>
                </a:solidFill>
              </a:rPr>
              <a:t>mobiles.</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Unfortunately, very few documentations are still available from those early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processors.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From those yet available, subsequently we will show an</a:t>
            </a:r>
            <a:r>
              <a:rPr kumimoji="0" lang="en-US" sz="1600" b="0" i="0" u="none" strike="noStrike" kern="1200" cap="none" spc="0" normalizeH="0" baseline="0" noProof="0" dirty="0">
                <a:ln>
                  <a:noFill/>
                </a:ln>
                <a:solidFill>
                  <a:srgbClr val="FF0000"/>
                </a:solidFill>
                <a:effectLst/>
                <a:uLnTx/>
                <a:uFillTx/>
                <a:latin typeface="Verdana"/>
                <a:ea typeface="+mn-ea"/>
                <a:cs typeface="+mn-cs"/>
              </a:rPr>
              <a:t> example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The chosen example is the </a:t>
            </a:r>
            <a:r>
              <a:rPr kumimoji="0" lang="en-US" sz="1600" b="0" i="0" u="none" strike="noStrike" kern="1200" cap="none" spc="-20" normalizeH="0" baseline="0" noProof="0" dirty="0">
                <a:ln>
                  <a:noFill/>
                </a:ln>
                <a:solidFill>
                  <a:srgbClr val="0070C0"/>
                </a:solidFill>
                <a:effectLst/>
                <a:uLnTx/>
                <a:uFillTx/>
                <a:latin typeface="Verdana"/>
                <a:ea typeface="+mn-ea"/>
                <a:cs typeface="+mn-cs"/>
              </a:rPr>
              <a:t>Blackberry 8100 smartphone processor </a:t>
            </a:r>
            <a:r>
              <a:rPr kumimoji="0" lang="en-US" sz="1600" b="0" i="0" u="none" strike="noStrike" kern="1200" cap="none" spc="-20" normalizeH="0" baseline="0" noProof="0" dirty="0">
                <a:ln>
                  <a:noFill/>
                </a:ln>
                <a:solidFill>
                  <a:srgbClr val="000000"/>
                </a:solidFill>
                <a:effectLst/>
                <a:uLnTx/>
                <a:uFillTx/>
                <a:latin typeface="Verdana"/>
                <a:ea typeface="+mn-ea"/>
                <a:cs typeface="+mn-cs"/>
              </a:rPr>
              <a:t>that came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      market in 2006 and is considered to be the </a:t>
            </a:r>
            <a:r>
              <a:rPr kumimoji="0" lang="en-US" sz="1600" b="0" i="0" u="none" strike="noStrike" kern="1200" cap="none" spc="-20" normalizeH="0" baseline="0" noProof="0" dirty="0">
                <a:ln>
                  <a:noFill/>
                </a:ln>
                <a:solidFill>
                  <a:srgbClr val="FF0000"/>
                </a:solidFill>
                <a:effectLst/>
                <a:uLnTx/>
                <a:uFillTx/>
                <a:latin typeface="Verdana"/>
                <a:ea typeface="+mn-ea"/>
                <a:cs typeface="+mn-cs"/>
              </a:rPr>
              <a:t>first smartphone, </a:t>
            </a:r>
            <a:r>
              <a:rPr kumimoji="0" lang="en-US" sz="1600" b="0" i="0" u="none" strike="noStrike" kern="1200" cap="none" spc="-20" normalizeH="0" baseline="0" noProof="0" dirty="0">
                <a:ln>
                  <a:noFill/>
                </a:ln>
                <a:solidFill>
                  <a:srgbClr val="0070C0"/>
                </a:solidFill>
                <a:effectLst/>
                <a:uLnTx/>
                <a:uFillTx/>
                <a:latin typeface="Verdana"/>
                <a:ea typeface="+mn-ea"/>
                <a:cs typeface="+mn-cs"/>
              </a:rPr>
              <a:t>developed by</a:t>
            </a:r>
            <a:r>
              <a:rPr kumimoji="0" lang="en-US" sz="1600" b="0" i="0" u="none" strike="noStrike" kern="1200" cap="none" spc="-20" normalizeH="0" baseline="0" noProof="0" dirty="0">
                <a:ln>
                  <a:noFill/>
                </a:ln>
                <a:solidFill>
                  <a:srgbClr val="000000"/>
                </a:solidFill>
                <a:effectLst/>
                <a:uLnTx/>
                <a:uFillTx/>
                <a:latin typeface="Verdana"/>
                <a:ea typeface="+mn-ea"/>
                <a:cs typeface="+mn-cs"/>
              </a:rPr>
              <a:t>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Canadian firm </a:t>
            </a:r>
            <a:r>
              <a:rPr kumimoji="0" lang="en-US" sz="1600" b="0" i="0" u="none" strike="noStrike" kern="1200" cap="none" spc="0" normalizeH="0" baseline="0" noProof="0" dirty="0">
                <a:ln>
                  <a:noFill/>
                </a:ln>
                <a:solidFill>
                  <a:srgbClr val="0070C0"/>
                </a:solidFill>
                <a:effectLst/>
                <a:uLnTx/>
                <a:uFillTx/>
                <a:latin typeface="Verdana"/>
                <a:ea typeface="+mn-ea"/>
                <a:cs typeface="+mn-cs"/>
              </a:rPr>
              <a:t>RIM</a:t>
            </a:r>
            <a:r>
              <a:rPr kumimoji="0" lang="en-US" sz="1600" b="0" i="0" u="none" strike="noStrike" kern="1200" cap="none" spc="0" normalizeH="0" baseline="0" noProof="0" dirty="0">
                <a:ln>
                  <a:noFill/>
                </a:ln>
                <a:solidFill>
                  <a:srgbClr val="000000"/>
                </a:solidFill>
                <a:effectLst/>
                <a:uLnTx/>
                <a:uFillTx/>
                <a:latin typeface="Verdana"/>
                <a:ea typeface="+mn-ea"/>
                <a:cs typeface="+mn-cs"/>
              </a:rPr>
              <a:t> (Research in Motion).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run under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BlackBerry OS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(2)</a:t>
            </a:r>
            <a:endParaRPr lang="en-US" sz="1700" dirty="0"/>
          </a:p>
        </p:txBody>
      </p:sp>
    </p:spTree>
    <p:extLst>
      <p:ext uri="{BB962C8B-B14F-4D97-AF65-F5344CB8AC3E}">
        <p14:creationId xmlns:p14="http://schemas.microsoft.com/office/powerpoint/2010/main" val="2749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7445" y="1285033"/>
            <a:ext cx="6844955" cy="5519342"/>
          </a:xfrm>
          <a:prstGeom prst="rect">
            <a:avLst/>
          </a:prstGeom>
        </p:spPr>
      </p:pic>
      <p:sp>
        <p:nvSpPr>
          <p:cNvPr id="4" name="TextBox 3"/>
          <p:cNvSpPr txBox="1"/>
          <p:nvPr/>
        </p:nvSpPr>
        <p:spPr>
          <a:xfrm>
            <a:off x="113436" y="440668"/>
            <a:ext cx="8820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RIM’s Blackberry Pearl 8100 smartphones (2006)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single core processors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182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Rounded Rectangle 4"/>
          <p:cNvSpPr/>
          <p:nvPr/>
        </p:nvSpPr>
        <p:spPr bwMode="auto">
          <a:xfrm>
            <a:off x="5202070" y="6309320"/>
            <a:ext cx="1530170" cy="450050"/>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3</a:t>
            </a:r>
            <a:r>
              <a:rPr lang="hu-HU" sz="1700" dirty="0"/>
              <a:t>)</a:t>
            </a:r>
            <a:endParaRPr lang="en-US" sz="1700" dirty="0"/>
          </a:p>
        </p:txBody>
      </p:sp>
    </p:spTree>
    <p:extLst>
      <p:ext uri="{BB962C8B-B14F-4D97-AF65-F5344CB8AC3E}">
        <p14:creationId xmlns:p14="http://schemas.microsoft.com/office/powerpoint/2010/main" val="10576030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824" y="849739"/>
            <a:ext cx="9046700"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Originally,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Blackberry Pearl 8100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Intel’s PXA27X mobile processor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 clock frequency of 312 MHz).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PXA27X processor implements Intel’s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ARMv5 ISA-based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Xscale</a:t>
            </a:r>
            <a:r>
              <a:rPr kumimoji="0" lang="en-US" sz="1600" b="0" i="0" u="none" strike="noStrike" kern="1200" cap="none" spc="0" normalizeH="0" baseline="0" noProof="0" dirty="0">
                <a:ln>
                  <a:noFill/>
                </a:ln>
                <a:solidFill>
                  <a:srgbClr val="FF0000"/>
                </a:solidFill>
                <a:effectLst/>
                <a:uLnTx/>
                <a:uFillTx/>
                <a:latin typeface="Verdana"/>
                <a:ea typeface="+mn-ea"/>
                <a:cs typeface="+mn-cs"/>
              </a:rPr>
              <a:t> architecture.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86037" y="440668"/>
            <a:ext cx="1401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-1</a:t>
            </a:r>
          </a:p>
        </p:txBody>
      </p:sp>
      <p:sp>
        <p:nvSpPr>
          <p:cNvPr id="5"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4</a:t>
            </a:r>
            <a:r>
              <a:rPr lang="hu-HU" sz="1700" dirty="0"/>
              <a:t>)</a:t>
            </a:r>
            <a:endParaRPr lang="en-US" sz="1700" dirty="0"/>
          </a:p>
        </p:txBody>
      </p:sp>
    </p:spTree>
    <p:extLst>
      <p:ext uri="{BB962C8B-B14F-4D97-AF65-F5344CB8AC3E}">
        <p14:creationId xmlns:p14="http://schemas.microsoft.com/office/powerpoint/2010/main" val="37428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93" y="440668"/>
            <a:ext cx="9783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Block diagram of Intel’s PXA27x, used originally in the Blackberry Pearl 8100 </a:t>
            </a:r>
            <a:r>
              <a:rPr kumimoji="0" lang="en-US" sz="1800" b="0" i="0" u="none" strike="noStrike" kern="1200" cap="none" spc="-50" normalizeH="0" baseline="0" noProof="0" dirty="0" smtClean="0">
                <a:ln>
                  <a:noFill/>
                </a:ln>
                <a:solidFill>
                  <a:srgbClr val="000000"/>
                </a:solidFill>
                <a:effectLst/>
                <a:uLnTx/>
                <a:uFillTx/>
                <a:latin typeface="Verdana"/>
                <a:ea typeface="+mn-ea"/>
                <a:cs typeface="+mn-cs"/>
              </a:rPr>
              <a:t>[</a:t>
            </a:r>
            <a:r>
              <a:rPr lang="hu-HU" spc="-50" dirty="0" smtClean="0">
                <a:solidFill>
                  <a:srgbClr val="000000"/>
                </a:solidFill>
                <a:latin typeface="Verdana"/>
              </a:rPr>
              <a:t>183</a:t>
            </a:r>
            <a:r>
              <a:rPr kumimoji="0" lang="en-US" sz="1800" b="0" i="0" u="none" strike="noStrike" kern="1200" cap="none" spc="-5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50" normalizeH="0" baseline="0" noProof="0" dirty="0">
              <a:ln>
                <a:noFill/>
              </a:ln>
              <a:solidFill>
                <a:srgbClr val="000000"/>
              </a:solidFill>
              <a:effectLst/>
              <a:uLnTx/>
              <a:uFillTx/>
              <a:latin typeface="Verdana"/>
              <a:ea typeface="+mn-ea"/>
              <a:cs typeface="+mn-cs"/>
            </a:endParaRPr>
          </a:p>
        </p:txBody>
      </p:sp>
      <p:sp>
        <p:nvSpPr>
          <p:cNvPr id="7"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5</a:t>
            </a:r>
            <a:r>
              <a:rPr lang="hu-HU" sz="1700" dirty="0"/>
              <a:t>)</a:t>
            </a:r>
            <a:endParaRPr lang="en-US" sz="1700" dirty="0"/>
          </a:p>
        </p:txBody>
      </p:sp>
      <p:grpSp>
        <p:nvGrpSpPr>
          <p:cNvPr id="6" name="Group 5"/>
          <p:cNvGrpSpPr/>
          <p:nvPr/>
        </p:nvGrpSpPr>
        <p:grpSpPr>
          <a:xfrm>
            <a:off x="766330" y="1016309"/>
            <a:ext cx="7910126" cy="5725059"/>
            <a:chOff x="1061610" y="908720"/>
            <a:chExt cx="7046030" cy="5617047"/>
          </a:xfrm>
        </p:grpSpPr>
        <p:pic>
          <p:nvPicPr>
            <p:cNvPr id="4" name="Picture 3"/>
            <p:cNvPicPr>
              <a:picLocks noChangeAspect="1"/>
            </p:cNvPicPr>
            <p:nvPr/>
          </p:nvPicPr>
          <p:blipFill>
            <a:blip r:embed="rId2"/>
            <a:stretch>
              <a:fillRect/>
            </a:stretch>
          </p:blipFill>
          <p:spPr>
            <a:xfrm>
              <a:off x="1061610" y="908720"/>
              <a:ext cx="7046030" cy="5617047"/>
            </a:xfrm>
            <a:prstGeom prst="rect">
              <a:avLst/>
            </a:prstGeom>
          </p:spPr>
        </p:pic>
        <p:sp>
          <p:nvSpPr>
            <p:cNvPr id="5" name="Rectangle 4"/>
            <p:cNvSpPr/>
            <p:nvPr/>
          </p:nvSpPr>
          <p:spPr bwMode="auto">
            <a:xfrm>
              <a:off x="3904678" y="3933056"/>
              <a:ext cx="720000" cy="75608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2" name="Rectangle 1"/>
          <p:cNvSpPr/>
          <p:nvPr/>
        </p:nvSpPr>
        <p:spPr bwMode="auto">
          <a:xfrm>
            <a:off x="4005442" y="4112653"/>
            <a:ext cx="710574" cy="756084"/>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677678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991" y="440668"/>
            <a:ext cx="1401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-2</a:t>
            </a:r>
          </a:p>
        </p:txBody>
      </p:sp>
      <p:sp>
        <p:nvSpPr>
          <p:cNvPr id="4" name="TextBox 3"/>
          <p:cNvSpPr txBox="1"/>
          <p:nvPr/>
        </p:nvSpPr>
        <p:spPr>
          <a:xfrm>
            <a:off x="248386" y="812607"/>
            <a:ext cx="888038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2006 Intel sold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ARMv5-based </a:t>
            </a:r>
            <a:r>
              <a:rPr kumimoji="0" lang="en-US" sz="1600" b="0" i="0" u="none" strike="noStrike" kern="1200" cap="none" spc="0" normalizeH="0" baseline="0" noProof="0" dirty="0">
                <a:ln>
                  <a:noFill/>
                </a:ln>
                <a:solidFill>
                  <a:srgbClr val="0070C0"/>
                </a:solidFill>
                <a:effectLst/>
                <a:uLnTx/>
                <a:uFillTx/>
                <a:latin typeface="Verdana"/>
                <a:ea typeface="+mn-ea"/>
                <a:cs typeface="+mn-cs"/>
              </a:rPr>
              <a:t>PXA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microarchitecture family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Marvell.</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Later </a:t>
            </a:r>
            <a:r>
              <a:rPr kumimoji="0" lang="en-US" sz="1600" b="0" i="0" u="none" strike="noStrike" kern="1200" cap="none" spc="0" normalizeH="0" baseline="0" noProof="0" dirty="0">
                <a:ln>
                  <a:noFill/>
                </a:ln>
                <a:solidFill>
                  <a:srgbClr val="000000"/>
                </a:solidFill>
                <a:effectLst/>
                <a:uLnTx/>
                <a:uFillTx/>
                <a:latin typeface="Verdana"/>
                <a:ea typeface="+mn-ea"/>
                <a:cs typeface="+mn-cs"/>
              </a:rPr>
              <a:t>Marvell designed and manufactured all application processors of the entire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Blackberry Pearl line (with certain enhanced features, like adding a GSM/CDMA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communication module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by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themself</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257862" y="1968986"/>
            <a:ext cx="845398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until 2006 Intel designed and manufactured Arm ISA-based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processors.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6" name="TextBox 5"/>
          <p:cNvSpPr txBox="1"/>
          <p:nvPr/>
        </p:nvSpPr>
        <p:spPr>
          <a:xfrm>
            <a:off x="255516" y="2529446"/>
            <a:ext cx="8902437"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Selling the Armv5-based PXA family and beginning to design Intel’s own x86-based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mobile family (that became the Atom line, introduced in 2008) was in fact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decision with serious consequences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Intel.</a:t>
            </a:r>
          </a:p>
        </p:txBody>
      </p:sp>
      <p:sp>
        <p:nvSpPr>
          <p:cNvPr id="7"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6</a:t>
            </a:r>
            <a:r>
              <a:rPr lang="hu-HU" sz="1700" dirty="0"/>
              <a:t>)</a:t>
            </a:r>
            <a:endParaRPr lang="en-US" sz="1700" dirty="0"/>
          </a:p>
        </p:txBody>
      </p:sp>
    </p:spTree>
    <p:extLst>
      <p:ext uri="{BB962C8B-B14F-4D97-AF65-F5344CB8AC3E}">
        <p14:creationId xmlns:p14="http://schemas.microsoft.com/office/powerpoint/2010/main" val="254566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59" y="440668"/>
            <a:ext cx="13803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-3</a:t>
            </a:r>
            <a:endParaRPr kumimoji="0" lang="en-US" sz="1400" b="0" i="0" u="none" strike="noStrike" kern="1200" cap="none" spc="0" normalizeH="0" baseline="0" noProof="0" dirty="0">
              <a:ln>
                <a:noFill/>
              </a:ln>
              <a:solidFill>
                <a:srgbClr val="FF0000"/>
              </a:solidFill>
              <a:effectLst/>
              <a:uLnTx/>
              <a:uFillTx/>
              <a:latin typeface="Verdana"/>
              <a:ea typeface="+mn-ea"/>
              <a:cs typeface="+mn-cs"/>
            </a:endParaRPr>
          </a:p>
        </p:txBody>
      </p:sp>
      <p:sp>
        <p:nvSpPr>
          <p:cNvPr id="4" name="TextBox 3"/>
          <p:cNvSpPr txBox="1"/>
          <p:nvPr/>
        </p:nvSpPr>
        <p:spPr>
          <a:xfrm>
            <a:off x="249893" y="800708"/>
            <a:ext cx="920322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We point out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first single core app</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lication</a:t>
            </a:r>
            <a:r>
              <a:rPr kumimoji="0" lang="en-US" sz="1600" b="0" i="0" u="none" strike="noStrike" kern="1200" cap="none" spc="0" normalizeH="0" baseline="0" noProof="0" dirty="0">
                <a:ln>
                  <a:noFill/>
                </a:ln>
                <a:solidFill>
                  <a:srgbClr val="0070C0"/>
                </a:solidFill>
                <a:effectLst/>
                <a:uLnTx/>
                <a:uFillTx/>
                <a:latin typeface="Verdana"/>
                <a:ea typeface="+mn-ea"/>
                <a:cs typeface="+mn-cs"/>
              </a:rPr>
              <a:t> processors did not include a GPU.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First mobile processors with an integrated GPU emerged around 2007/2008,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powering e.g. Apple’s iPhone (2007) or RIM’s Blackberry Storm 9500 (2008).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Note that </a:t>
            </a:r>
            <a:r>
              <a:rPr kumimoji="0" lang="en-US" sz="1600" b="0" i="0" u="none" strike="noStrike" kern="1200" cap="none" spc="0" normalizeH="0" baseline="0" noProof="0" dirty="0">
                <a:ln>
                  <a:noFill/>
                </a:ln>
                <a:solidFill>
                  <a:srgbClr val="FF0000"/>
                </a:solidFill>
                <a:effectLst/>
                <a:uLnTx/>
                <a:uFillTx/>
                <a:latin typeface="Verdana"/>
                <a:ea typeface="+mn-ea"/>
                <a:cs typeface="+mn-cs"/>
              </a:rPr>
              <a:t>mobile processors did integrate GPUs a few years earlier than desktops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desktop processors pioneering integrated GPUs emerged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2011 (Intel’s Sandy Bridge and AMD’s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Lliano</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7</a:t>
            </a:r>
            <a:r>
              <a:rPr lang="hu-HU" sz="1700" dirty="0"/>
              <a:t>)</a:t>
            </a:r>
            <a:endParaRPr lang="en-US" sz="1700" dirty="0"/>
          </a:p>
        </p:txBody>
      </p:sp>
    </p:spTree>
    <p:extLst>
      <p:ext uri="{BB962C8B-B14F-4D97-AF65-F5344CB8AC3E}">
        <p14:creationId xmlns:p14="http://schemas.microsoft.com/office/powerpoint/2010/main" val="42142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125" y="2168860"/>
            <a:ext cx="8776670"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Over time </a:t>
            </a:r>
            <a:r>
              <a:rPr lang="en-US" sz="1600" dirty="0">
                <a:solidFill>
                  <a:srgbClr val="0070C0"/>
                </a:solidFill>
              </a:rPr>
              <a:t>more and more advanced standard cell libraries were developed </a:t>
            </a:r>
            <a:r>
              <a:rPr lang="en-US" sz="1600" dirty="0">
                <a:solidFill>
                  <a:srgbClr val="000000"/>
                </a:solidFill>
              </a:rPr>
              <a:t>that </a:t>
            </a:r>
          </a:p>
          <a:p>
            <a:r>
              <a:rPr lang="en-US" sz="1600" dirty="0">
                <a:solidFill>
                  <a:srgbClr val="000000"/>
                </a:solidFill>
              </a:rPr>
              <a:t>      have a large variety of </a:t>
            </a:r>
            <a:r>
              <a:rPr lang="hu-HU" sz="1600" dirty="0">
                <a:solidFill>
                  <a:srgbClr val="000000"/>
                </a:solidFill>
              </a:rPr>
              <a:t>design </a:t>
            </a:r>
            <a:r>
              <a:rPr lang="hu-HU" sz="1600" dirty="0" err="1">
                <a:solidFill>
                  <a:srgbClr val="000000"/>
                </a:solidFill>
              </a:rPr>
              <a:t>options</a:t>
            </a:r>
            <a:r>
              <a:rPr lang="hu-HU" sz="1600" dirty="0">
                <a:solidFill>
                  <a:srgbClr val="000000"/>
                </a:solidFill>
              </a:rPr>
              <a:t>, </a:t>
            </a:r>
            <a:r>
              <a:rPr lang="hu-HU" sz="1600" dirty="0" err="1">
                <a:solidFill>
                  <a:srgbClr val="000000"/>
                </a:solidFill>
              </a:rPr>
              <a:t>e.g</a:t>
            </a:r>
            <a:r>
              <a:rPr lang="hu-HU" sz="1600" dirty="0">
                <a:solidFill>
                  <a:srgbClr val="000000"/>
                </a:solidFill>
              </a:rPr>
              <a:t>. </a:t>
            </a:r>
            <a:r>
              <a:rPr lang="en-US" sz="1600" dirty="0">
                <a:solidFill>
                  <a:srgbClr val="000000"/>
                </a:solidFill>
              </a:rPr>
              <a:t>cell types</a:t>
            </a:r>
            <a:r>
              <a:rPr lang="hu-HU" sz="1600" dirty="0">
                <a:solidFill>
                  <a:srgbClr val="000000"/>
                </a:solidFill>
              </a:rPr>
              <a:t> </a:t>
            </a:r>
            <a:r>
              <a:rPr lang="hu-HU" sz="1600" dirty="0" err="1">
                <a:solidFill>
                  <a:srgbClr val="000000"/>
                </a:solidFill>
              </a:rPr>
              <a:t>or</a:t>
            </a:r>
            <a:r>
              <a:rPr lang="en-US" sz="1600" dirty="0">
                <a:solidFill>
                  <a:srgbClr val="000000"/>
                </a:solidFill>
              </a:rPr>
              <a:t> drive strengths</a:t>
            </a:r>
            <a:r>
              <a:rPr lang="hu-HU" sz="1600" dirty="0">
                <a:solidFill>
                  <a:srgbClr val="000000"/>
                </a:solidFill>
              </a:rPr>
              <a:t>,</a:t>
            </a:r>
            <a:r>
              <a:rPr lang="en-US" sz="1600" dirty="0">
                <a:solidFill>
                  <a:srgbClr val="000000"/>
                </a:solidFill>
              </a:rPr>
              <a:t> which</a:t>
            </a:r>
            <a:endParaRPr lang="hu-HU" sz="1600" dirty="0">
              <a:solidFill>
                <a:srgbClr val="000000"/>
              </a:solidFill>
            </a:endParaRPr>
          </a:p>
          <a:p>
            <a:r>
              <a:rPr lang="hu-HU" sz="1600" dirty="0">
                <a:solidFill>
                  <a:srgbClr val="000000"/>
                </a:solidFill>
              </a:rPr>
              <a:t>     </a:t>
            </a:r>
            <a:r>
              <a:rPr lang="en-US" sz="1600" dirty="0">
                <a:solidFill>
                  <a:srgbClr val="000000"/>
                </a:solidFill>
              </a:rPr>
              <a:t> </a:t>
            </a:r>
            <a:r>
              <a:rPr lang="en-US" sz="1600" dirty="0">
                <a:solidFill>
                  <a:srgbClr val="0070C0"/>
                </a:solidFill>
              </a:rPr>
              <a:t>lessens the need</a:t>
            </a:r>
            <a:r>
              <a:rPr lang="hu-HU" sz="1600" dirty="0">
                <a:solidFill>
                  <a:srgbClr val="0070C0"/>
                </a:solidFill>
              </a:rPr>
              <a:t> </a:t>
            </a:r>
            <a:r>
              <a:rPr lang="en-US" sz="1600" dirty="0">
                <a:solidFill>
                  <a:srgbClr val="0070C0"/>
                </a:solidFill>
              </a:rPr>
              <a:t>for custom design</a:t>
            </a:r>
            <a:r>
              <a:rPr lang="en-US" sz="1600" dirty="0">
                <a:solidFill>
                  <a:srgbClr val="2D2D8A"/>
                </a:solidFill>
              </a:rPr>
              <a:t>. </a:t>
            </a:r>
            <a:endParaRPr lang="hu-HU" sz="1600" dirty="0">
              <a:solidFill>
                <a:srgbClr val="2D2D8A"/>
              </a:solidFill>
            </a:endParaRPr>
          </a:p>
        </p:txBody>
      </p:sp>
      <p:sp>
        <p:nvSpPr>
          <p:cNvPr id="5" name="TextBox 4"/>
          <p:cNvSpPr txBox="1"/>
          <p:nvPr/>
        </p:nvSpPr>
        <p:spPr>
          <a:xfrm>
            <a:off x="238820" y="818710"/>
            <a:ext cx="9076780"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ARM's processor designs </a:t>
            </a:r>
            <a:r>
              <a:rPr lang="en-US" sz="1600" dirty="0">
                <a:solidFill>
                  <a:srgbClr val="0070C0"/>
                </a:solidFill>
              </a:rPr>
              <a:t>before the Cortex-A9 </a:t>
            </a:r>
            <a:r>
              <a:rPr lang="en-US" sz="1600" dirty="0">
                <a:solidFill>
                  <a:srgbClr val="000000"/>
                </a:solidFill>
              </a:rPr>
              <a:t>were </a:t>
            </a:r>
            <a:r>
              <a:rPr lang="en-US" sz="1600" dirty="0">
                <a:solidFill>
                  <a:srgbClr val="0070C0"/>
                </a:solidFill>
              </a:rPr>
              <a:t>partly hand layouts and</a:t>
            </a:r>
          </a:p>
          <a:p>
            <a:pPr>
              <a:spcAft>
                <a:spcPts val="600"/>
              </a:spcAft>
            </a:pPr>
            <a:r>
              <a:rPr lang="en-US" sz="1600" dirty="0">
                <a:solidFill>
                  <a:srgbClr val="0070C0"/>
                </a:solidFill>
              </a:rPr>
              <a:t>      partly automated layouts.</a:t>
            </a:r>
          </a:p>
          <a:p>
            <a:pPr marL="285750" indent="-285750">
              <a:buFont typeface="Arial" panose="020B0604020202020204" pitchFamily="34" charset="0"/>
              <a:buChar char="•"/>
            </a:pPr>
            <a:r>
              <a:rPr lang="en-US" sz="1600" spc="-50" dirty="0">
                <a:solidFill>
                  <a:srgbClr val="000000"/>
                </a:solidFill>
              </a:rPr>
              <a:t>ARM’s </a:t>
            </a:r>
            <a:r>
              <a:rPr lang="en-US" sz="1600" spc="-50" dirty="0">
                <a:solidFill>
                  <a:srgbClr val="0070C0"/>
                </a:solidFill>
              </a:rPr>
              <a:t>first fully synthesizable design </a:t>
            </a:r>
            <a:r>
              <a:rPr lang="en-US" sz="1600" spc="-50" dirty="0">
                <a:solidFill>
                  <a:srgbClr val="000000"/>
                </a:solidFill>
              </a:rPr>
              <a:t>was the </a:t>
            </a:r>
            <a:r>
              <a:rPr lang="en-US" sz="1600" spc="-50" dirty="0">
                <a:solidFill>
                  <a:srgbClr val="0070C0"/>
                </a:solidFill>
              </a:rPr>
              <a:t>Cortex-A9</a:t>
            </a:r>
            <a:r>
              <a:rPr lang="en-US" sz="1600" spc="-50" dirty="0">
                <a:solidFill>
                  <a:srgbClr val="000000"/>
                </a:solidFill>
              </a:rPr>
              <a:t> processor </a:t>
            </a:r>
            <a:r>
              <a:rPr lang="hu-HU" sz="1600" spc="-50" dirty="0">
                <a:solidFill>
                  <a:srgbClr val="000000"/>
                </a:solidFill>
              </a:rPr>
              <a:t>(</a:t>
            </a:r>
            <a:r>
              <a:rPr lang="hu-HU" sz="1600" spc="-50" dirty="0" err="1">
                <a:solidFill>
                  <a:srgbClr val="000000"/>
                </a:solidFill>
              </a:rPr>
              <a:t>announced</a:t>
            </a:r>
            <a:r>
              <a:rPr lang="hu-HU" sz="1600" spc="-50" dirty="0">
                <a:solidFill>
                  <a:srgbClr val="000000"/>
                </a:solidFill>
              </a:rPr>
              <a:t> in 2007)</a:t>
            </a:r>
            <a:r>
              <a:rPr lang="en-US" sz="1600" spc="-50" dirty="0">
                <a:solidFill>
                  <a:srgbClr val="000000"/>
                </a:solidFill>
              </a:rPr>
              <a:t>.</a:t>
            </a:r>
          </a:p>
        </p:txBody>
      </p:sp>
      <p:sp>
        <p:nvSpPr>
          <p:cNvPr id="6" name="TextBox 5"/>
          <p:cNvSpPr txBox="1"/>
          <p:nvPr/>
        </p:nvSpPr>
        <p:spPr>
          <a:xfrm>
            <a:off x="73172" y="453368"/>
            <a:ext cx="6907212" cy="369332"/>
          </a:xfrm>
          <a:prstGeom prst="rect">
            <a:avLst/>
          </a:prstGeom>
          <a:noFill/>
        </p:spPr>
        <p:txBody>
          <a:bodyPr wrap="square" rtlCol="0">
            <a:spAutoFit/>
          </a:bodyPr>
          <a:lstStyle/>
          <a:p>
            <a:r>
              <a:rPr lang="en-US" dirty="0">
                <a:solidFill>
                  <a:srgbClr val="2D2D8A"/>
                </a:solidFill>
              </a:rPr>
              <a:t>Evolution of the approaches used to circuit design</a:t>
            </a:r>
            <a:r>
              <a:rPr lang="hu-HU" dirty="0">
                <a:solidFill>
                  <a:srgbClr val="2D2D8A"/>
                </a:solidFill>
              </a:rPr>
              <a:t> -2</a:t>
            </a:r>
            <a:r>
              <a:rPr lang="en-US" dirty="0">
                <a:solidFill>
                  <a:srgbClr val="2D2D8A"/>
                </a:solidFill>
              </a:rPr>
              <a:t> </a:t>
            </a:r>
            <a:r>
              <a:rPr lang="en-US" dirty="0">
                <a:solidFill>
                  <a:srgbClr val="000000"/>
                </a:solidFill>
              </a:rPr>
              <a:t>[</a:t>
            </a:r>
            <a:r>
              <a:rPr lang="hu-HU" dirty="0">
                <a:solidFill>
                  <a:srgbClr val="000000"/>
                </a:solidFill>
              </a:rPr>
              <a:t>1</a:t>
            </a:r>
            <a:r>
              <a:rPr lang="en-US" dirty="0">
                <a:solidFill>
                  <a:srgbClr val="000000"/>
                </a:solidFill>
              </a:rPr>
              <a:t>]</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8</a:t>
            </a:r>
            <a:r>
              <a:rPr lang="hu-HU" sz="1700">
                <a:solidFill>
                  <a:srgbClr val="FFFFFF"/>
                </a:solidFill>
              </a:rPr>
              <a:t>)</a:t>
            </a:r>
            <a:endParaRPr lang="en-US" sz="1700">
              <a:solidFill>
                <a:srgbClr val="FFFFFF"/>
              </a:solidFill>
            </a:endParaRPr>
          </a:p>
        </p:txBody>
      </p:sp>
      <p:sp>
        <p:nvSpPr>
          <p:cNvPr id="2" name="Rounded Rectangle 1"/>
          <p:cNvSpPr/>
          <p:nvPr/>
        </p:nvSpPr>
        <p:spPr bwMode="auto">
          <a:xfrm>
            <a:off x="5810" y="1808820"/>
            <a:ext cx="9144000" cy="36004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38820" y="1808820"/>
            <a:ext cx="877597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err="1">
                <a:solidFill>
                  <a:srgbClr val="000000"/>
                </a:solidFill>
              </a:rPr>
              <a:t>Recently</a:t>
            </a:r>
            <a:r>
              <a:rPr lang="hu-HU" sz="1600" dirty="0">
                <a:solidFill>
                  <a:srgbClr val="000000"/>
                </a:solidFill>
              </a:rPr>
              <a:t>, </a:t>
            </a:r>
            <a:r>
              <a:rPr lang="en-US" sz="1600" dirty="0">
                <a:solidFill>
                  <a:srgbClr val="FF0000"/>
                </a:solidFill>
              </a:rPr>
              <a:t>automated design tools are typically used </a:t>
            </a:r>
            <a:r>
              <a:rPr lang="en-US" sz="1600" dirty="0">
                <a:solidFill>
                  <a:srgbClr val="000000"/>
                </a:solidFill>
              </a:rPr>
              <a:t>for</a:t>
            </a:r>
            <a:r>
              <a:rPr lang="hu-HU" sz="1600" dirty="0">
                <a:solidFill>
                  <a:srgbClr val="000000"/>
                </a:solidFill>
              </a:rPr>
              <a:t> </a:t>
            </a:r>
            <a:r>
              <a:rPr lang="en-US" sz="1600" dirty="0">
                <a:solidFill>
                  <a:srgbClr val="000000"/>
                </a:solidFill>
              </a:rPr>
              <a:t>processor design.</a:t>
            </a:r>
          </a:p>
        </p:txBody>
      </p:sp>
    </p:spTree>
    <p:extLst>
      <p:ext uri="{BB962C8B-B14F-4D97-AF65-F5344CB8AC3E}">
        <p14:creationId xmlns:p14="http://schemas.microsoft.com/office/powerpoint/2010/main" val="2770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Symmetrical multicore-based mobile processors</a:t>
            </a:r>
          </a:p>
        </p:txBody>
      </p:sp>
    </p:spTree>
    <p:extLst>
      <p:ext uri="{BB962C8B-B14F-4D97-AF65-F5344CB8AC3E}">
        <p14:creationId xmlns:p14="http://schemas.microsoft.com/office/powerpoint/2010/main" val="24728049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1</a:t>
            </a:r>
            <a:r>
              <a:rPr lang="hu-HU" sz="1700" dirty="0"/>
              <a:t>)</a:t>
            </a:r>
            <a:endParaRPr lang="en-US" sz="1700" dirty="0"/>
          </a:p>
        </p:txBody>
      </p:sp>
      <p:sp>
        <p:nvSpPr>
          <p:cNvPr id="5" name="Rectangle 4"/>
          <p:cNvSpPr/>
          <p:nvPr/>
        </p:nvSpPr>
        <p:spPr bwMode="auto">
          <a:xfrm>
            <a:off x="3189823" y="414485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14485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05211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05211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03413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03413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3918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39189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38266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38266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45908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45908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45996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45996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1498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1498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51168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51168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5125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5125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07782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08168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05940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078743"/>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013494"/>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030248"/>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3968026"/>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685285"/>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75653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733250"/>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80438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500503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499507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02087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14809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14809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39513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39513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08198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26810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48296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79489" y="2458648"/>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270775"/>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1952836"/>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42732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433490"/>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269619"/>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42684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3034270"/>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034270"/>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761419"/>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761419"/>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296750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752962"/>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041668"/>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296966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761419"/>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037891"/>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296274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298134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367644" y="545892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459151"/>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465549"/>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45892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501553"/>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196952"/>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196952"/>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261440" y="620130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201308"/>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201308"/>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5950863"/>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233556"/>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1364886" y="2436473"/>
            <a:ext cx="1406914" cy="4174860"/>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696226"/>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074405"/>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01124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4" name="Rounded Rectangle 43"/>
          <p:cNvSpPr/>
          <p:nvPr/>
        </p:nvSpPr>
        <p:spPr bwMode="auto">
          <a:xfrm>
            <a:off x="508" y="804985"/>
            <a:ext cx="9144000" cy="94742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71500" y="440668"/>
            <a:ext cx="66429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2D2D8A"/>
                </a:solidFill>
                <a:effectLst/>
                <a:uLnTx/>
                <a:uFillTx/>
                <a:latin typeface="Verdana"/>
                <a:ea typeface="+mn-ea"/>
                <a:cs typeface="+mn-cs"/>
              </a:rPr>
              <a:t>4.3 </a:t>
            </a:r>
            <a:r>
              <a:rPr kumimoji="0" lang="it-IT" sz="1800" b="0" i="0" u="none" strike="noStrike" kern="1200" cap="none" spc="0" normalizeH="0" baseline="0" noProof="0" dirty="0">
                <a:ln>
                  <a:noFill/>
                </a:ln>
                <a:solidFill>
                  <a:srgbClr val="2D2D8A"/>
                </a:solidFill>
                <a:effectLst/>
                <a:uLnTx/>
                <a:uFillTx/>
                <a:latin typeface="Verdana"/>
                <a:ea typeface="+mn-ea"/>
                <a:cs typeface="+mn-cs"/>
              </a:rPr>
              <a:t>Symmetrical multicore-based mobile processors -1 </a:t>
            </a:r>
          </a:p>
        </p:txBody>
      </p:sp>
      <p:sp>
        <p:nvSpPr>
          <p:cNvPr id="98" name="TextBox 97"/>
          <p:cNvSpPr txBox="1"/>
          <p:nvPr/>
        </p:nvSpPr>
        <p:spPr>
          <a:xfrm>
            <a:off x="71500" y="1160748"/>
            <a:ext cx="872809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As the first step of the evolution of CPU configurations,</a:t>
            </a:r>
            <a:r>
              <a:rPr kumimoji="0" lang="en-US" sz="1600" b="0" i="0" u="none" strike="noStrike" kern="1200" cap="none" spc="-60" normalizeH="0" baseline="0" noProof="0" dirty="0">
                <a:ln>
                  <a:noFill/>
                </a:ln>
                <a:solidFill>
                  <a:srgbClr val="FF0000"/>
                </a:solidFill>
                <a:effectLst/>
                <a:uLnTx/>
                <a:uFillTx/>
                <a:latin typeface="Verdana"/>
                <a:ea typeface="+mn-ea"/>
                <a:cs typeface="+mn-cs"/>
              </a:rPr>
              <a:t> </a:t>
            </a:r>
            <a:r>
              <a:rPr kumimoji="0" lang="en-US" sz="1600" b="0" i="0" u="none" strike="noStrike" kern="1200" cap="none" spc="-60" normalizeH="0" baseline="0" noProof="0" dirty="0">
                <a:ln>
                  <a:noFill/>
                </a:ln>
                <a:solidFill>
                  <a:srgbClr val="0070C0"/>
                </a:solidFill>
                <a:effectLst/>
                <a:uLnTx/>
                <a:uFillTx/>
                <a:latin typeface="Verdana"/>
                <a:ea typeface="+mn-ea"/>
                <a:cs typeface="+mn-cs"/>
              </a:rPr>
              <a:t>single core implementations </a:t>
            </a:r>
            <a:r>
              <a:rPr kumimoji="0" lang="en-US" sz="1600" b="0" i="0" u="none" strike="noStrike" kern="1200" cap="none" spc="-60" normalizeH="0" baseline="0" noProof="0" dirty="0">
                <a:ln>
                  <a:noFill/>
                </a:ln>
                <a:solidFill>
                  <a:srgbClr val="000000"/>
                </a:solidFill>
                <a:effectLst/>
                <a:uLnTx/>
                <a:uFillTx/>
                <a:latin typeface="Verdana"/>
                <a:ea typeface="+mn-ea"/>
                <a:cs typeface="+mn-cs"/>
              </a:rPr>
              <a:t>were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   replaced by </a:t>
            </a:r>
            <a:r>
              <a:rPr kumimoji="0" lang="en-US" sz="1600" b="0" i="0" u="none" strike="noStrike" kern="1200" cap="none" spc="-60" normalizeH="0" baseline="0" noProof="0" dirty="0">
                <a:ln>
                  <a:noFill/>
                </a:ln>
                <a:solidFill>
                  <a:srgbClr val="0070C0"/>
                </a:solidFill>
                <a:effectLst/>
                <a:uLnTx/>
                <a:uFillTx/>
                <a:latin typeface="Verdana"/>
                <a:ea typeface="+mn-ea"/>
                <a:cs typeface="+mn-cs"/>
              </a:rPr>
              <a:t>Armv7-supported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multicores, </a:t>
            </a:r>
            <a:r>
              <a:rPr kumimoji="0" lang="en-US" sz="1600" b="0" i="0" u="none" strike="noStrike" kern="1200" cap="none" spc="0" normalizeH="0" baseline="0" noProof="0" dirty="0" smtClean="0">
                <a:ln>
                  <a:noFill/>
                </a:ln>
                <a:effectLst/>
                <a:uLnTx/>
                <a:uFillTx/>
                <a:latin typeface="Verdana"/>
                <a:ea typeface="+mn-ea"/>
                <a:cs typeface="+mn-cs"/>
              </a:rPr>
              <a:t>as indicated below.</a:t>
            </a:r>
            <a:endParaRPr kumimoji="0" lang="en-US" sz="1600" b="0" i="0" u="none" strike="noStrike" kern="1200" cap="none" spc="0" normalizeH="0" baseline="0" noProof="0" dirty="0">
              <a:ln>
                <a:noFill/>
              </a:ln>
              <a:effectLst/>
              <a:uLnTx/>
              <a:uFillTx/>
              <a:latin typeface="Verdana"/>
              <a:ea typeface="+mn-ea"/>
              <a:cs typeface="+mn-cs"/>
            </a:endParaRPr>
          </a:p>
        </p:txBody>
      </p:sp>
      <p:sp>
        <p:nvSpPr>
          <p:cNvPr id="99" name="TextBox 98"/>
          <p:cNvSpPr txBox="1"/>
          <p:nvPr/>
        </p:nvSpPr>
        <p:spPr>
          <a:xfrm>
            <a:off x="539552" y="774329"/>
            <a:ext cx="69589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Emerging symmetrical multicores in mobile processors -1</a:t>
            </a:r>
          </a:p>
        </p:txBody>
      </p:sp>
    </p:spTree>
    <p:extLst>
      <p:ext uri="{BB962C8B-B14F-4D97-AF65-F5344CB8AC3E}">
        <p14:creationId xmlns:p14="http://schemas.microsoft.com/office/powerpoint/2010/main" val="36504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 calcmode="lin" valueType="num">
                                      <p:cBhvr additive="base">
                                        <p:cTn id="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xEl>
                                              <p:pRg st="0" end="0"/>
                                            </p:txEl>
                                          </p:spTgt>
                                        </p:tgtEl>
                                        <p:attrNameLst>
                                          <p:attrName>style.visibility</p:attrName>
                                        </p:attrNameLst>
                                      </p:cBhvr>
                                      <p:to>
                                        <p:strVal val="visible"/>
                                      </p:to>
                                    </p:set>
                                    <p:anim calcmode="lin" valueType="num">
                                      <p:cBhvr additive="base">
                                        <p:cTn id="13"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8">
                                            <p:txEl>
                                              <p:pRg st="1" end="1"/>
                                            </p:txEl>
                                          </p:spTgt>
                                        </p:tgtEl>
                                        <p:attrNameLst>
                                          <p:attrName>style.visibility</p:attrName>
                                        </p:attrNameLst>
                                      </p:cBhvr>
                                      <p:to>
                                        <p:strVal val="visible"/>
                                      </p:to>
                                    </p:set>
                                    <p:anim calcmode="lin" valueType="num">
                                      <p:cBhvr additive="base">
                                        <p:cTn id="17"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 calcmode="lin" valueType="num">
                                      <p:cBhvr additive="base">
                                        <p:cTn id="135" dur="500" fill="hold"/>
                                        <p:tgtEl>
                                          <p:spTgt spid="33"/>
                                        </p:tgtEl>
                                        <p:attrNameLst>
                                          <p:attrName>ppt_x</p:attrName>
                                        </p:attrNameLst>
                                      </p:cBhvr>
                                      <p:tavLst>
                                        <p:tav tm="0">
                                          <p:val>
                                            <p:strVal val="#ppt_x"/>
                                          </p:val>
                                        </p:tav>
                                        <p:tav tm="100000">
                                          <p:val>
                                            <p:strVal val="#ppt_x"/>
                                          </p:val>
                                        </p:tav>
                                      </p:tavLst>
                                    </p:anim>
                                    <p:anim calcmode="lin" valueType="num">
                                      <p:cBhvr additive="base">
                                        <p:cTn id="136" dur="500" fill="hold"/>
                                        <p:tgtEl>
                                          <p:spTgt spid="3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additive="base">
                                        <p:cTn id="139" dur="500" fill="hold"/>
                                        <p:tgtEl>
                                          <p:spTgt spid="34"/>
                                        </p:tgtEl>
                                        <p:attrNameLst>
                                          <p:attrName>ppt_x</p:attrName>
                                        </p:attrNameLst>
                                      </p:cBhvr>
                                      <p:tavLst>
                                        <p:tav tm="0">
                                          <p:val>
                                            <p:strVal val="#ppt_x"/>
                                          </p:val>
                                        </p:tav>
                                        <p:tav tm="100000">
                                          <p:val>
                                            <p:strVal val="#ppt_x"/>
                                          </p:val>
                                        </p:tav>
                                      </p:tavLst>
                                    </p:anim>
                                    <p:anim calcmode="lin" valueType="num">
                                      <p:cBhvr additive="base">
                                        <p:cTn id="140" dur="500" fill="hold"/>
                                        <p:tgtEl>
                                          <p:spTgt spid="34"/>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 calcmode="lin" valueType="num">
                                      <p:cBhvr additive="base">
                                        <p:cTn id="143" dur="500" fill="hold"/>
                                        <p:tgtEl>
                                          <p:spTgt spid="35"/>
                                        </p:tgtEl>
                                        <p:attrNameLst>
                                          <p:attrName>ppt_x</p:attrName>
                                        </p:attrNameLst>
                                      </p:cBhvr>
                                      <p:tavLst>
                                        <p:tav tm="0">
                                          <p:val>
                                            <p:strVal val="#ppt_x"/>
                                          </p:val>
                                        </p:tav>
                                        <p:tav tm="100000">
                                          <p:val>
                                            <p:strVal val="#ppt_x"/>
                                          </p:val>
                                        </p:tav>
                                      </p:tavLst>
                                    </p:anim>
                                    <p:anim calcmode="lin" valueType="num">
                                      <p:cBhvr additive="base">
                                        <p:cTn id="144" dur="500" fill="hold"/>
                                        <p:tgtEl>
                                          <p:spTgt spid="35"/>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 calcmode="lin" valueType="num">
                                      <p:cBhvr additive="base">
                                        <p:cTn id="147" dur="500" fill="hold"/>
                                        <p:tgtEl>
                                          <p:spTgt spid="36"/>
                                        </p:tgtEl>
                                        <p:attrNameLst>
                                          <p:attrName>ppt_x</p:attrName>
                                        </p:attrNameLst>
                                      </p:cBhvr>
                                      <p:tavLst>
                                        <p:tav tm="0">
                                          <p:val>
                                            <p:strVal val="#ppt_x"/>
                                          </p:val>
                                        </p:tav>
                                        <p:tav tm="100000">
                                          <p:val>
                                            <p:strVal val="#ppt_x"/>
                                          </p:val>
                                        </p:tav>
                                      </p:tavLst>
                                    </p:anim>
                                    <p:anim calcmode="lin" valueType="num">
                                      <p:cBhvr additive="base">
                                        <p:cTn id="148" dur="500" fill="hold"/>
                                        <p:tgtEl>
                                          <p:spTgt spid="3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additive="base">
                                        <p:cTn id="151" dur="500" fill="hold"/>
                                        <p:tgtEl>
                                          <p:spTgt spid="37"/>
                                        </p:tgtEl>
                                        <p:attrNameLst>
                                          <p:attrName>ppt_x</p:attrName>
                                        </p:attrNameLst>
                                      </p:cBhvr>
                                      <p:tavLst>
                                        <p:tav tm="0">
                                          <p:val>
                                            <p:strVal val="#ppt_x"/>
                                          </p:val>
                                        </p:tav>
                                        <p:tav tm="100000">
                                          <p:val>
                                            <p:strVal val="#ppt_x"/>
                                          </p:val>
                                        </p:tav>
                                      </p:tavLst>
                                    </p:anim>
                                    <p:anim calcmode="lin" valueType="num">
                                      <p:cBhvr additive="base">
                                        <p:cTn id="152" dur="500" fill="hold"/>
                                        <p:tgtEl>
                                          <p:spTgt spid="37"/>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ppt_x"/>
                                          </p:val>
                                        </p:tav>
                                        <p:tav tm="100000">
                                          <p:val>
                                            <p:strVal val="#ppt_x"/>
                                          </p:val>
                                        </p:tav>
                                      </p:tavLst>
                                    </p:anim>
                                    <p:anim calcmode="lin" valueType="num">
                                      <p:cBhvr additive="base">
                                        <p:cTn id="156" dur="500" fill="hold"/>
                                        <p:tgtEl>
                                          <p:spTgt spid="3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additive="base">
                                        <p:cTn id="159" dur="500" fill="hold"/>
                                        <p:tgtEl>
                                          <p:spTgt spid="39"/>
                                        </p:tgtEl>
                                        <p:attrNameLst>
                                          <p:attrName>ppt_x</p:attrName>
                                        </p:attrNameLst>
                                      </p:cBhvr>
                                      <p:tavLst>
                                        <p:tav tm="0">
                                          <p:val>
                                            <p:strVal val="#ppt_x"/>
                                          </p:val>
                                        </p:tav>
                                        <p:tav tm="100000">
                                          <p:val>
                                            <p:strVal val="#ppt_x"/>
                                          </p:val>
                                        </p:tav>
                                      </p:tavLst>
                                    </p:anim>
                                    <p:anim calcmode="lin" valueType="num">
                                      <p:cBhvr additive="base">
                                        <p:cTn id="160" dur="500" fill="hold"/>
                                        <p:tgtEl>
                                          <p:spTgt spid="39"/>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0"/>
                                        </p:tgtEl>
                                        <p:attrNameLst>
                                          <p:attrName>style.visibility</p:attrName>
                                        </p:attrNameLst>
                                      </p:cBhvr>
                                      <p:to>
                                        <p:strVal val="visible"/>
                                      </p:to>
                                    </p:set>
                                    <p:anim calcmode="lin" valueType="num">
                                      <p:cBhvr additive="base">
                                        <p:cTn id="163" dur="500" fill="hold"/>
                                        <p:tgtEl>
                                          <p:spTgt spid="40"/>
                                        </p:tgtEl>
                                        <p:attrNameLst>
                                          <p:attrName>ppt_x</p:attrName>
                                        </p:attrNameLst>
                                      </p:cBhvr>
                                      <p:tavLst>
                                        <p:tav tm="0">
                                          <p:val>
                                            <p:strVal val="#ppt_x"/>
                                          </p:val>
                                        </p:tav>
                                        <p:tav tm="100000">
                                          <p:val>
                                            <p:strVal val="#ppt_x"/>
                                          </p:val>
                                        </p:tav>
                                      </p:tavLst>
                                    </p:anim>
                                    <p:anim calcmode="lin" valueType="num">
                                      <p:cBhvr additive="base">
                                        <p:cTn id="164" dur="500" fill="hold"/>
                                        <p:tgtEl>
                                          <p:spTgt spid="40"/>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 calcmode="lin" valueType="num">
                                      <p:cBhvr additive="base">
                                        <p:cTn id="167" dur="500" fill="hold"/>
                                        <p:tgtEl>
                                          <p:spTgt spid="41"/>
                                        </p:tgtEl>
                                        <p:attrNameLst>
                                          <p:attrName>ppt_x</p:attrName>
                                        </p:attrNameLst>
                                      </p:cBhvr>
                                      <p:tavLst>
                                        <p:tav tm="0">
                                          <p:val>
                                            <p:strVal val="#ppt_x"/>
                                          </p:val>
                                        </p:tav>
                                        <p:tav tm="100000">
                                          <p:val>
                                            <p:strVal val="#ppt_x"/>
                                          </p:val>
                                        </p:tav>
                                      </p:tavLst>
                                    </p:anim>
                                    <p:anim calcmode="lin" valueType="num">
                                      <p:cBhvr additive="base">
                                        <p:cTn id="168" dur="500" fill="hold"/>
                                        <p:tgtEl>
                                          <p:spTgt spid="4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2"/>
                                        </p:tgtEl>
                                        <p:attrNameLst>
                                          <p:attrName>style.visibility</p:attrName>
                                        </p:attrNameLst>
                                      </p:cBhvr>
                                      <p:to>
                                        <p:strVal val="visible"/>
                                      </p:to>
                                    </p:set>
                                    <p:anim calcmode="lin" valueType="num">
                                      <p:cBhvr additive="base">
                                        <p:cTn id="171" dur="500" fill="hold"/>
                                        <p:tgtEl>
                                          <p:spTgt spid="42"/>
                                        </p:tgtEl>
                                        <p:attrNameLst>
                                          <p:attrName>ppt_x</p:attrName>
                                        </p:attrNameLst>
                                      </p:cBhvr>
                                      <p:tavLst>
                                        <p:tav tm="0">
                                          <p:val>
                                            <p:strVal val="#ppt_x"/>
                                          </p:val>
                                        </p:tav>
                                        <p:tav tm="100000">
                                          <p:val>
                                            <p:strVal val="#ppt_x"/>
                                          </p:val>
                                        </p:tav>
                                      </p:tavLst>
                                    </p:anim>
                                    <p:anim calcmode="lin" valueType="num">
                                      <p:cBhvr additive="base">
                                        <p:cTn id="172" dur="500" fill="hold"/>
                                        <p:tgtEl>
                                          <p:spTgt spid="42"/>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7"/>
                                        </p:tgtEl>
                                        <p:attrNameLst>
                                          <p:attrName>style.visibility</p:attrName>
                                        </p:attrNameLst>
                                      </p:cBhvr>
                                      <p:to>
                                        <p:strVal val="visible"/>
                                      </p:to>
                                    </p:set>
                                    <p:anim calcmode="lin" valueType="num">
                                      <p:cBhvr additive="base">
                                        <p:cTn id="175" dur="500" fill="hold"/>
                                        <p:tgtEl>
                                          <p:spTgt spid="47"/>
                                        </p:tgtEl>
                                        <p:attrNameLst>
                                          <p:attrName>ppt_x</p:attrName>
                                        </p:attrNameLst>
                                      </p:cBhvr>
                                      <p:tavLst>
                                        <p:tav tm="0">
                                          <p:val>
                                            <p:strVal val="#ppt_x"/>
                                          </p:val>
                                        </p:tav>
                                        <p:tav tm="100000">
                                          <p:val>
                                            <p:strVal val="#ppt_x"/>
                                          </p:val>
                                        </p:tav>
                                      </p:tavLst>
                                    </p:anim>
                                    <p:anim calcmode="lin" valueType="num">
                                      <p:cBhvr additive="base">
                                        <p:cTn id="176" dur="500" fill="hold"/>
                                        <p:tgtEl>
                                          <p:spTgt spid="4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8"/>
                                        </p:tgtEl>
                                        <p:attrNameLst>
                                          <p:attrName>style.visibility</p:attrName>
                                        </p:attrNameLst>
                                      </p:cBhvr>
                                      <p:to>
                                        <p:strVal val="visible"/>
                                      </p:to>
                                    </p:set>
                                    <p:anim calcmode="lin" valueType="num">
                                      <p:cBhvr additive="base">
                                        <p:cTn id="179" dur="500" fill="hold"/>
                                        <p:tgtEl>
                                          <p:spTgt spid="48"/>
                                        </p:tgtEl>
                                        <p:attrNameLst>
                                          <p:attrName>ppt_x</p:attrName>
                                        </p:attrNameLst>
                                      </p:cBhvr>
                                      <p:tavLst>
                                        <p:tav tm="0">
                                          <p:val>
                                            <p:strVal val="#ppt_x"/>
                                          </p:val>
                                        </p:tav>
                                        <p:tav tm="100000">
                                          <p:val>
                                            <p:strVal val="#ppt_x"/>
                                          </p:val>
                                        </p:tav>
                                      </p:tavLst>
                                    </p:anim>
                                    <p:anim calcmode="lin" valueType="num">
                                      <p:cBhvr additive="base">
                                        <p:cTn id="180" dur="500" fill="hold"/>
                                        <p:tgtEl>
                                          <p:spTgt spid="48"/>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9"/>
                                        </p:tgtEl>
                                        <p:attrNameLst>
                                          <p:attrName>style.visibility</p:attrName>
                                        </p:attrNameLst>
                                      </p:cBhvr>
                                      <p:to>
                                        <p:strVal val="visible"/>
                                      </p:to>
                                    </p:set>
                                    <p:anim calcmode="lin" valueType="num">
                                      <p:cBhvr additive="base">
                                        <p:cTn id="183" dur="500" fill="hold"/>
                                        <p:tgtEl>
                                          <p:spTgt spid="49"/>
                                        </p:tgtEl>
                                        <p:attrNameLst>
                                          <p:attrName>ppt_x</p:attrName>
                                        </p:attrNameLst>
                                      </p:cBhvr>
                                      <p:tavLst>
                                        <p:tav tm="0">
                                          <p:val>
                                            <p:strVal val="#ppt_x"/>
                                          </p:val>
                                        </p:tav>
                                        <p:tav tm="100000">
                                          <p:val>
                                            <p:strVal val="#ppt_x"/>
                                          </p:val>
                                        </p:tav>
                                      </p:tavLst>
                                    </p:anim>
                                    <p:anim calcmode="lin" valueType="num">
                                      <p:cBhvr additive="base">
                                        <p:cTn id="184" dur="500" fill="hold"/>
                                        <p:tgtEl>
                                          <p:spTgt spid="4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0"/>
                                        </p:tgtEl>
                                        <p:attrNameLst>
                                          <p:attrName>style.visibility</p:attrName>
                                        </p:attrNameLst>
                                      </p:cBhvr>
                                      <p:to>
                                        <p:strVal val="visible"/>
                                      </p:to>
                                    </p:set>
                                    <p:anim calcmode="lin" valueType="num">
                                      <p:cBhvr additive="base">
                                        <p:cTn id="187" dur="500" fill="hold"/>
                                        <p:tgtEl>
                                          <p:spTgt spid="50"/>
                                        </p:tgtEl>
                                        <p:attrNameLst>
                                          <p:attrName>ppt_x</p:attrName>
                                        </p:attrNameLst>
                                      </p:cBhvr>
                                      <p:tavLst>
                                        <p:tav tm="0">
                                          <p:val>
                                            <p:strVal val="#ppt_x"/>
                                          </p:val>
                                        </p:tav>
                                        <p:tav tm="100000">
                                          <p:val>
                                            <p:strVal val="#ppt_x"/>
                                          </p:val>
                                        </p:tav>
                                      </p:tavLst>
                                    </p:anim>
                                    <p:anim calcmode="lin" valueType="num">
                                      <p:cBhvr additive="base">
                                        <p:cTn id="188" dur="500" fill="hold"/>
                                        <p:tgtEl>
                                          <p:spTgt spid="50"/>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51"/>
                                        </p:tgtEl>
                                        <p:attrNameLst>
                                          <p:attrName>style.visibility</p:attrName>
                                        </p:attrNameLst>
                                      </p:cBhvr>
                                      <p:to>
                                        <p:strVal val="visible"/>
                                      </p:to>
                                    </p:set>
                                    <p:anim calcmode="lin" valueType="num">
                                      <p:cBhvr additive="base">
                                        <p:cTn id="191" dur="500" fill="hold"/>
                                        <p:tgtEl>
                                          <p:spTgt spid="51"/>
                                        </p:tgtEl>
                                        <p:attrNameLst>
                                          <p:attrName>ppt_x</p:attrName>
                                        </p:attrNameLst>
                                      </p:cBhvr>
                                      <p:tavLst>
                                        <p:tav tm="0">
                                          <p:val>
                                            <p:strVal val="#ppt_x"/>
                                          </p:val>
                                        </p:tav>
                                        <p:tav tm="100000">
                                          <p:val>
                                            <p:strVal val="#ppt_x"/>
                                          </p:val>
                                        </p:tav>
                                      </p:tavLst>
                                    </p:anim>
                                    <p:anim calcmode="lin" valueType="num">
                                      <p:cBhvr additive="base">
                                        <p:cTn id="192" dur="500" fill="hold"/>
                                        <p:tgtEl>
                                          <p:spTgt spid="5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3"/>
                                        </p:tgtEl>
                                        <p:attrNameLst>
                                          <p:attrName>style.visibility</p:attrName>
                                        </p:attrNameLst>
                                      </p:cBhvr>
                                      <p:to>
                                        <p:strVal val="visible"/>
                                      </p:to>
                                    </p:set>
                                    <p:anim calcmode="lin" valueType="num">
                                      <p:cBhvr additive="base">
                                        <p:cTn id="195" dur="500" fill="hold"/>
                                        <p:tgtEl>
                                          <p:spTgt spid="53"/>
                                        </p:tgtEl>
                                        <p:attrNameLst>
                                          <p:attrName>ppt_x</p:attrName>
                                        </p:attrNameLst>
                                      </p:cBhvr>
                                      <p:tavLst>
                                        <p:tav tm="0">
                                          <p:val>
                                            <p:strVal val="#ppt_x"/>
                                          </p:val>
                                        </p:tav>
                                        <p:tav tm="100000">
                                          <p:val>
                                            <p:strVal val="#ppt_x"/>
                                          </p:val>
                                        </p:tav>
                                      </p:tavLst>
                                    </p:anim>
                                    <p:anim calcmode="lin" valueType="num">
                                      <p:cBhvr additive="base">
                                        <p:cTn id="196" dur="500" fill="hold"/>
                                        <p:tgtEl>
                                          <p:spTgt spid="53"/>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additive="base">
                                        <p:cTn id="199" dur="500" fill="hold"/>
                                        <p:tgtEl>
                                          <p:spTgt spid="54"/>
                                        </p:tgtEl>
                                        <p:attrNameLst>
                                          <p:attrName>ppt_x</p:attrName>
                                        </p:attrNameLst>
                                      </p:cBhvr>
                                      <p:tavLst>
                                        <p:tav tm="0">
                                          <p:val>
                                            <p:strVal val="#ppt_x"/>
                                          </p:val>
                                        </p:tav>
                                        <p:tav tm="100000">
                                          <p:val>
                                            <p:strVal val="#ppt_x"/>
                                          </p:val>
                                        </p:tav>
                                      </p:tavLst>
                                    </p:anim>
                                    <p:anim calcmode="lin" valueType="num">
                                      <p:cBhvr additive="base">
                                        <p:cTn id="200" dur="500" fill="hold"/>
                                        <p:tgtEl>
                                          <p:spTgt spid="54"/>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5"/>
                                        </p:tgtEl>
                                        <p:attrNameLst>
                                          <p:attrName>style.visibility</p:attrName>
                                        </p:attrNameLst>
                                      </p:cBhvr>
                                      <p:to>
                                        <p:strVal val="visible"/>
                                      </p:to>
                                    </p:set>
                                    <p:anim calcmode="lin" valueType="num">
                                      <p:cBhvr additive="base">
                                        <p:cTn id="203" dur="500" fill="hold"/>
                                        <p:tgtEl>
                                          <p:spTgt spid="55"/>
                                        </p:tgtEl>
                                        <p:attrNameLst>
                                          <p:attrName>ppt_x</p:attrName>
                                        </p:attrNameLst>
                                      </p:cBhvr>
                                      <p:tavLst>
                                        <p:tav tm="0">
                                          <p:val>
                                            <p:strVal val="#ppt_x"/>
                                          </p:val>
                                        </p:tav>
                                        <p:tav tm="100000">
                                          <p:val>
                                            <p:strVal val="#ppt_x"/>
                                          </p:val>
                                        </p:tav>
                                      </p:tavLst>
                                    </p:anim>
                                    <p:anim calcmode="lin" valueType="num">
                                      <p:cBhvr additive="base">
                                        <p:cTn id="204" dur="500" fill="hold"/>
                                        <p:tgtEl>
                                          <p:spTgt spid="55"/>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56"/>
                                        </p:tgtEl>
                                        <p:attrNameLst>
                                          <p:attrName>style.visibility</p:attrName>
                                        </p:attrNameLst>
                                      </p:cBhvr>
                                      <p:to>
                                        <p:strVal val="visible"/>
                                      </p:to>
                                    </p:set>
                                    <p:anim calcmode="lin" valueType="num">
                                      <p:cBhvr additive="base">
                                        <p:cTn id="207" dur="500" fill="hold"/>
                                        <p:tgtEl>
                                          <p:spTgt spid="56"/>
                                        </p:tgtEl>
                                        <p:attrNameLst>
                                          <p:attrName>ppt_x</p:attrName>
                                        </p:attrNameLst>
                                      </p:cBhvr>
                                      <p:tavLst>
                                        <p:tav tm="0">
                                          <p:val>
                                            <p:strVal val="#ppt_x"/>
                                          </p:val>
                                        </p:tav>
                                        <p:tav tm="100000">
                                          <p:val>
                                            <p:strVal val="#ppt_x"/>
                                          </p:val>
                                        </p:tav>
                                      </p:tavLst>
                                    </p:anim>
                                    <p:anim calcmode="lin" valueType="num">
                                      <p:cBhvr additive="base">
                                        <p:cTn id="208" dur="500" fill="hold"/>
                                        <p:tgtEl>
                                          <p:spTgt spid="56"/>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57"/>
                                        </p:tgtEl>
                                        <p:attrNameLst>
                                          <p:attrName>style.visibility</p:attrName>
                                        </p:attrNameLst>
                                      </p:cBhvr>
                                      <p:to>
                                        <p:strVal val="visible"/>
                                      </p:to>
                                    </p:set>
                                    <p:anim calcmode="lin" valueType="num">
                                      <p:cBhvr additive="base">
                                        <p:cTn id="211" dur="500" fill="hold"/>
                                        <p:tgtEl>
                                          <p:spTgt spid="57"/>
                                        </p:tgtEl>
                                        <p:attrNameLst>
                                          <p:attrName>ppt_x</p:attrName>
                                        </p:attrNameLst>
                                      </p:cBhvr>
                                      <p:tavLst>
                                        <p:tav tm="0">
                                          <p:val>
                                            <p:strVal val="#ppt_x"/>
                                          </p:val>
                                        </p:tav>
                                        <p:tav tm="100000">
                                          <p:val>
                                            <p:strVal val="#ppt_x"/>
                                          </p:val>
                                        </p:tav>
                                      </p:tavLst>
                                    </p:anim>
                                    <p:anim calcmode="lin" valueType="num">
                                      <p:cBhvr additive="base">
                                        <p:cTn id="212" dur="500" fill="hold"/>
                                        <p:tgtEl>
                                          <p:spTgt spid="57"/>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58"/>
                                        </p:tgtEl>
                                        <p:attrNameLst>
                                          <p:attrName>style.visibility</p:attrName>
                                        </p:attrNameLst>
                                      </p:cBhvr>
                                      <p:to>
                                        <p:strVal val="visible"/>
                                      </p:to>
                                    </p:set>
                                    <p:anim calcmode="lin" valueType="num">
                                      <p:cBhvr additive="base">
                                        <p:cTn id="215" dur="500" fill="hold"/>
                                        <p:tgtEl>
                                          <p:spTgt spid="58"/>
                                        </p:tgtEl>
                                        <p:attrNameLst>
                                          <p:attrName>ppt_x</p:attrName>
                                        </p:attrNameLst>
                                      </p:cBhvr>
                                      <p:tavLst>
                                        <p:tav tm="0">
                                          <p:val>
                                            <p:strVal val="#ppt_x"/>
                                          </p:val>
                                        </p:tav>
                                        <p:tav tm="100000">
                                          <p:val>
                                            <p:strVal val="#ppt_x"/>
                                          </p:val>
                                        </p:tav>
                                      </p:tavLst>
                                    </p:anim>
                                    <p:anim calcmode="lin" valueType="num">
                                      <p:cBhvr additive="base">
                                        <p:cTn id="216" dur="500" fill="hold"/>
                                        <p:tgtEl>
                                          <p:spTgt spid="5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59"/>
                                        </p:tgtEl>
                                        <p:attrNameLst>
                                          <p:attrName>style.visibility</p:attrName>
                                        </p:attrNameLst>
                                      </p:cBhvr>
                                      <p:to>
                                        <p:strVal val="visible"/>
                                      </p:to>
                                    </p:set>
                                    <p:anim calcmode="lin" valueType="num">
                                      <p:cBhvr additive="base">
                                        <p:cTn id="219" dur="500" fill="hold"/>
                                        <p:tgtEl>
                                          <p:spTgt spid="59"/>
                                        </p:tgtEl>
                                        <p:attrNameLst>
                                          <p:attrName>ppt_x</p:attrName>
                                        </p:attrNameLst>
                                      </p:cBhvr>
                                      <p:tavLst>
                                        <p:tav tm="0">
                                          <p:val>
                                            <p:strVal val="#ppt_x"/>
                                          </p:val>
                                        </p:tav>
                                        <p:tav tm="100000">
                                          <p:val>
                                            <p:strVal val="#ppt_x"/>
                                          </p:val>
                                        </p:tav>
                                      </p:tavLst>
                                    </p:anim>
                                    <p:anim calcmode="lin" valueType="num">
                                      <p:cBhvr additive="base">
                                        <p:cTn id="220" dur="500" fill="hold"/>
                                        <p:tgtEl>
                                          <p:spTgt spid="59"/>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60"/>
                                        </p:tgtEl>
                                        <p:attrNameLst>
                                          <p:attrName>style.visibility</p:attrName>
                                        </p:attrNameLst>
                                      </p:cBhvr>
                                      <p:to>
                                        <p:strVal val="visible"/>
                                      </p:to>
                                    </p:set>
                                    <p:anim calcmode="lin" valueType="num">
                                      <p:cBhvr additive="base">
                                        <p:cTn id="223" dur="500" fill="hold"/>
                                        <p:tgtEl>
                                          <p:spTgt spid="60"/>
                                        </p:tgtEl>
                                        <p:attrNameLst>
                                          <p:attrName>ppt_x</p:attrName>
                                        </p:attrNameLst>
                                      </p:cBhvr>
                                      <p:tavLst>
                                        <p:tav tm="0">
                                          <p:val>
                                            <p:strVal val="#ppt_x"/>
                                          </p:val>
                                        </p:tav>
                                        <p:tav tm="100000">
                                          <p:val>
                                            <p:strVal val="#ppt_x"/>
                                          </p:val>
                                        </p:tav>
                                      </p:tavLst>
                                    </p:anim>
                                    <p:anim calcmode="lin" valueType="num">
                                      <p:cBhvr additive="base">
                                        <p:cTn id="224" dur="500" fill="hold"/>
                                        <p:tgtEl>
                                          <p:spTgt spid="60"/>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61"/>
                                        </p:tgtEl>
                                        <p:attrNameLst>
                                          <p:attrName>style.visibility</p:attrName>
                                        </p:attrNameLst>
                                      </p:cBhvr>
                                      <p:to>
                                        <p:strVal val="visible"/>
                                      </p:to>
                                    </p:set>
                                    <p:anim calcmode="lin" valueType="num">
                                      <p:cBhvr additive="base">
                                        <p:cTn id="227" dur="500" fill="hold"/>
                                        <p:tgtEl>
                                          <p:spTgt spid="61"/>
                                        </p:tgtEl>
                                        <p:attrNameLst>
                                          <p:attrName>ppt_x</p:attrName>
                                        </p:attrNameLst>
                                      </p:cBhvr>
                                      <p:tavLst>
                                        <p:tav tm="0">
                                          <p:val>
                                            <p:strVal val="#ppt_x"/>
                                          </p:val>
                                        </p:tav>
                                        <p:tav tm="100000">
                                          <p:val>
                                            <p:strVal val="#ppt_x"/>
                                          </p:val>
                                        </p:tav>
                                      </p:tavLst>
                                    </p:anim>
                                    <p:anim calcmode="lin" valueType="num">
                                      <p:cBhvr additive="base">
                                        <p:cTn id="228" dur="500" fill="hold"/>
                                        <p:tgtEl>
                                          <p:spTgt spid="61"/>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2"/>
                                        </p:tgtEl>
                                        <p:attrNameLst>
                                          <p:attrName>style.visibility</p:attrName>
                                        </p:attrNameLst>
                                      </p:cBhvr>
                                      <p:to>
                                        <p:strVal val="visible"/>
                                      </p:to>
                                    </p:set>
                                    <p:anim calcmode="lin" valueType="num">
                                      <p:cBhvr additive="base">
                                        <p:cTn id="231" dur="500" fill="hold"/>
                                        <p:tgtEl>
                                          <p:spTgt spid="62"/>
                                        </p:tgtEl>
                                        <p:attrNameLst>
                                          <p:attrName>ppt_x</p:attrName>
                                        </p:attrNameLst>
                                      </p:cBhvr>
                                      <p:tavLst>
                                        <p:tav tm="0">
                                          <p:val>
                                            <p:strVal val="#ppt_x"/>
                                          </p:val>
                                        </p:tav>
                                        <p:tav tm="100000">
                                          <p:val>
                                            <p:strVal val="#ppt_x"/>
                                          </p:val>
                                        </p:tav>
                                      </p:tavLst>
                                    </p:anim>
                                    <p:anim calcmode="lin" valueType="num">
                                      <p:cBhvr additive="base">
                                        <p:cTn id="232" dur="500" fill="hold"/>
                                        <p:tgtEl>
                                          <p:spTgt spid="62"/>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63"/>
                                        </p:tgtEl>
                                        <p:attrNameLst>
                                          <p:attrName>style.visibility</p:attrName>
                                        </p:attrNameLst>
                                      </p:cBhvr>
                                      <p:to>
                                        <p:strVal val="visible"/>
                                      </p:to>
                                    </p:set>
                                    <p:anim calcmode="lin" valueType="num">
                                      <p:cBhvr additive="base">
                                        <p:cTn id="235" dur="500" fill="hold"/>
                                        <p:tgtEl>
                                          <p:spTgt spid="63"/>
                                        </p:tgtEl>
                                        <p:attrNameLst>
                                          <p:attrName>ppt_x</p:attrName>
                                        </p:attrNameLst>
                                      </p:cBhvr>
                                      <p:tavLst>
                                        <p:tav tm="0">
                                          <p:val>
                                            <p:strVal val="#ppt_x"/>
                                          </p:val>
                                        </p:tav>
                                        <p:tav tm="100000">
                                          <p:val>
                                            <p:strVal val="#ppt_x"/>
                                          </p:val>
                                        </p:tav>
                                      </p:tavLst>
                                    </p:anim>
                                    <p:anim calcmode="lin" valueType="num">
                                      <p:cBhvr additive="base">
                                        <p:cTn id="236" dur="500" fill="hold"/>
                                        <p:tgtEl>
                                          <p:spTgt spid="63"/>
                                        </p:tgtEl>
                                        <p:attrNameLst>
                                          <p:attrName>ppt_y</p:attrName>
                                        </p:attrNameLst>
                                      </p:cBhvr>
                                      <p:tavLst>
                                        <p:tav tm="0">
                                          <p:val>
                                            <p:strVal val="1+#ppt_h/2"/>
                                          </p:val>
                                        </p:tav>
                                        <p:tav tm="100000">
                                          <p:val>
                                            <p:strVal val="#ppt_y"/>
                                          </p:val>
                                        </p:tav>
                                      </p:tavLst>
                                    </p:anim>
                                  </p:childTnLst>
                                </p:cTn>
                              </p:par>
                              <p:par>
                                <p:cTn id="237" presetID="2" presetClass="entr" presetSubtype="4" fill="hold" nodeType="withEffect">
                                  <p:stCondLst>
                                    <p:cond delay="0"/>
                                  </p:stCondLst>
                                  <p:childTnLst>
                                    <p:set>
                                      <p:cBhvr>
                                        <p:cTn id="238" dur="1" fill="hold">
                                          <p:stCondLst>
                                            <p:cond delay="0"/>
                                          </p:stCondLst>
                                        </p:cTn>
                                        <p:tgtEl>
                                          <p:spTgt spid="64"/>
                                        </p:tgtEl>
                                        <p:attrNameLst>
                                          <p:attrName>style.visibility</p:attrName>
                                        </p:attrNameLst>
                                      </p:cBhvr>
                                      <p:to>
                                        <p:strVal val="visible"/>
                                      </p:to>
                                    </p:set>
                                    <p:anim calcmode="lin" valueType="num">
                                      <p:cBhvr additive="base">
                                        <p:cTn id="239" dur="500" fill="hold"/>
                                        <p:tgtEl>
                                          <p:spTgt spid="64"/>
                                        </p:tgtEl>
                                        <p:attrNameLst>
                                          <p:attrName>ppt_x</p:attrName>
                                        </p:attrNameLst>
                                      </p:cBhvr>
                                      <p:tavLst>
                                        <p:tav tm="0">
                                          <p:val>
                                            <p:strVal val="#ppt_x"/>
                                          </p:val>
                                        </p:tav>
                                        <p:tav tm="100000">
                                          <p:val>
                                            <p:strVal val="#ppt_x"/>
                                          </p:val>
                                        </p:tav>
                                      </p:tavLst>
                                    </p:anim>
                                    <p:anim calcmode="lin" valueType="num">
                                      <p:cBhvr additive="base">
                                        <p:cTn id="240" dur="500" fill="hold"/>
                                        <p:tgtEl>
                                          <p:spTgt spid="64"/>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65"/>
                                        </p:tgtEl>
                                        <p:attrNameLst>
                                          <p:attrName>style.visibility</p:attrName>
                                        </p:attrNameLst>
                                      </p:cBhvr>
                                      <p:to>
                                        <p:strVal val="visible"/>
                                      </p:to>
                                    </p:set>
                                    <p:anim calcmode="lin" valueType="num">
                                      <p:cBhvr additive="base">
                                        <p:cTn id="243" dur="500" fill="hold"/>
                                        <p:tgtEl>
                                          <p:spTgt spid="65"/>
                                        </p:tgtEl>
                                        <p:attrNameLst>
                                          <p:attrName>ppt_x</p:attrName>
                                        </p:attrNameLst>
                                      </p:cBhvr>
                                      <p:tavLst>
                                        <p:tav tm="0">
                                          <p:val>
                                            <p:strVal val="#ppt_x"/>
                                          </p:val>
                                        </p:tav>
                                        <p:tav tm="100000">
                                          <p:val>
                                            <p:strVal val="#ppt_x"/>
                                          </p:val>
                                        </p:tav>
                                      </p:tavLst>
                                    </p:anim>
                                    <p:anim calcmode="lin" valueType="num">
                                      <p:cBhvr additive="base">
                                        <p:cTn id="244" dur="500" fill="hold"/>
                                        <p:tgtEl>
                                          <p:spTgt spid="65"/>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66"/>
                                        </p:tgtEl>
                                        <p:attrNameLst>
                                          <p:attrName>style.visibility</p:attrName>
                                        </p:attrNameLst>
                                      </p:cBhvr>
                                      <p:to>
                                        <p:strVal val="visible"/>
                                      </p:to>
                                    </p:set>
                                    <p:anim calcmode="lin" valueType="num">
                                      <p:cBhvr additive="base">
                                        <p:cTn id="247" dur="500" fill="hold"/>
                                        <p:tgtEl>
                                          <p:spTgt spid="66"/>
                                        </p:tgtEl>
                                        <p:attrNameLst>
                                          <p:attrName>ppt_x</p:attrName>
                                        </p:attrNameLst>
                                      </p:cBhvr>
                                      <p:tavLst>
                                        <p:tav tm="0">
                                          <p:val>
                                            <p:strVal val="#ppt_x"/>
                                          </p:val>
                                        </p:tav>
                                        <p:tav tm="100000">
                                          <p:val>
                                            <p:strVal val="#ppt_x"/>
                                          </p:val>
                                        </p:tav>
                                      </p:tavLst>
                                    </p:anim>
                                    <p:anim calcmode="lin" valueType="num">
                                      <p:cBhvr additive="base">
                                        <p:cTn id="248" dur="500" fill="hold"/>
                                        <p:tgtEl>
                                          <p:spTgt spid="66"/>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67"/>
                                        </p:tgtEl>
                                        <p:attrNameLst>
                                          <p:attrName>style.visibility</p:attrName>
                                        </p:attrNameLst>
                                      </p:cBhvr>
                                      <p:to>
                                        <p:strVal val="visible"/>
                                      </p:to>
                                    </p:set>
                                    <p:anim calcmode="lin" valueType="num">
                                      <p:cBhvr additive="base">
                                        <p:cTn id="251" dur="500" fill="hold"/>
                                        <p:tgtEl>
                                          <p:spTgt spid="67"/>
                                        </p:tgtEl>
                                        <p:attrNameLst>
                                          <p:attrName>ppt_x</p:attrName>
                                        </p:attrNameLst>
                                      </p:cBhvr>
                                      <p:tavLst>
                                        <p:tav tm="0">
                                          <p:val>
                                            <p:strVal val="#ppt_x"/>
                                          </p:val>
                                        </p:tav>
                                        <p:tav tm="100000">
                                          <p:val>
                                            <p:strVal val="#ppt_x"/>
                                          </p:val>
                                        </p:tav>
                                      </p:tavLst>
                                    </p:anim>
                                    <p:anim calcmode="lin" valueType="num">
                                      <p:cBhvr additive="base">
                                        <p:cTn id="252" dur="500" fill="hold"/>
                                        <p:tgtEl>
                                          <p:spTgt spid="67"/>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68"/>
                                        </p:tgtEl>
                                        <p:attrNameLst>
                                          <p:attrName>style.visibility</p:attrName>
                                        </p:attrNameLst>
                                      </p:cBhvr>
                                      <p:to>
                                        <p:strVal val="visible"/>
                                      </p:to>
                                    </p:set>
                                    <p:anim calcmode="lin" valueType="num">
                                      <p:cBhvr additive="base">
                                        <p:cTn id="255" dur="500" fill="hold"/>
                                        <p:tgtEl>
                                          <p:spTgt spid="68"/>
                                        </p:tgtEl>
                                        <p:attrNameLst>
                                          <p:attrName>ppt_x</p:attrName>
                                        </p:attrNameLst>
                                      </p:cBhvr>
                                      <p:tavLst>
                                        <p:tav tm="0">
                                          <p:val>
                                            <p:strVal val="#ppt_x"/>
                                          </p:val>
                                        </p:tav>
                                        <p:tav tm="100000">
                                          <p:val>
                                            <p:strVal val="#ppt_x"/>
                                          </p:val>
                                        </p:tav>
                                      </p:tavLst>
                                    </p:anim>
                                    <p:anim calcmode="lin" valueType="num">
                                      <p:cBhvr additive="base">
                                        <p:cTn id="256" dur="500" fill="hold"/>
                                        <p:tgtEl>
                                          <p:spTgt spid="68"/>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 calcmode="lin" valueType="num">
                                      <p:cBhvr additive="base">
                                        <p:cTn id="259" dur="500" fill="hold"/>
                                        <p:tgtEl>
                                          <p:spTgt spid="69"/>
                                        </p:tgtEl>
                                        <p:attrNameLst>
                                          <p:attrName>ppt_x</p:attrName>
                                        </p:attrNameLst>
                                      </p:cBhvr>
                                      <p:tavLst>
                                        <p:tav tm="0">
                                          <p:val>
                                            <p:strVal val="#ppt_x"/>
                                          </p:val>
                                        </p:tav>
                                        <p:tav tm="100000">
                                          <p:val>
                                            <p:strVal val="#ppt_x"/>
                                          </p:val>
                                        </p:tav>
                                      </p:tavLst>
                                    </p:anim>
                                    <p:anim calcmode="lin" valueType="num">
                                      <p:cBhvr additive="base">
                                        <p:cTn id="260" dur="500" fill="hold"/>
                                        <p:tgtEl>
                                          <p:spTgt spid="69"/>
                                        </p:tgtEl>
                                        <p:attrNameLst>
                                          <p:attrName>ppt_y</p:attrName>
                                        </p:attrNameLst>
                                      </p:cBhvr>
                                      <p:tavLst>
                                        <p:tav tm="0">
                                          <p:val>
                                            <p:strVal val="1+#ppt_h/2"/>
                                          </p:val>
                                        </p:tav>
                                        <p:tav tm="100000">
                                          <p:val>
                                            <p:strVal val="#ppt_y"/>
                                          </p:val>
                                        </p:tav>
                                      </p:tavLst>
                                    </p:anim>
                                  </p:childTnLst>
                                </p:cTn>
                              </p:par>
                              <p:par>
                                <p:cTn id="261" presetID="2" presetClass="entr" presetSubtype="4" fill="hold" nodeType="withEffect">
                                  <p:stCondLst>
                                    <p:cond delay="0"/>
                                  </p:stCondLst>
                                  <p:childTnLst>
                                    <p:set>
                                      <p:cBhvr>
                                        <p:cTn id="262" dur="1" fill="hold">
                                          <p:stCondLst>
                                            <p:cond delay="0"/>
                                          </p:stCondLst>
                                        </p:cTn>
                                        <p:tgtEl>
                                          <p:spTgt spid="70"/>
                                        </p:tgtEl>
                                        <p:attrNameLst>
                                          <p:attrName>style.visibility</p:attrName>
                                        </p:attrNameLst>
                                      </p:cBhvr>
                                      <p:to>
                                        <p:strVal val="visible"/>
                                      </p:to>
                                    </p:set>
                                    <p:anim calcmode="lin" valueType="num">
                                      <p:cBhvr additive="base">
                                        <p:cTn id="263" dur="500" fill="hold"/>
                                        <p:tgtEl>
                                          <p:spTgt spid="70"/>
                                        </p:tgtEl>
                                        <p:attrNameLst>
                                          <p:attrName>ppt_x</p:attrName>
                                        </p:attrNameLst>
                                      </p:cBhvr>
                                      <p:tavLst>
                                        <p:tav tm="0">
                                          <p:val>
                                            <p:strVal val="#ppt_x"/>
                                          </p:val>
                                        </p:tav>
                                        <p:tav tm="100000">
                                          <p:val>
                                            <p:strVal val="#ppt_x"/>
                                          </p:val>
                                        </p:tav>
                                      </p:tavLst>
                                    </p:anim>
                                    <p:anim calcmode="lin" valueType="num">
                                      <p:cBhvr additive="base">
                                        <p:cTn id="264" dur="500" fill="hold"/>
                                        <p:tgtEl>
                                          <p:spTgt spid="70"/>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71"/>
                                        </p:tgtEl>
                                        <p:attrNameLst>
                                          <p:attrName>style.visibility</p:attrName>
                                        </p:attrNameLst>
                                      </p:cBhvr>
                                      <p:to>
                                        <p:strVal val="visible"/>
                                      </p:to>
                                    </p:set>
                                    <p:anim calcmode="lin" valueType="num">
                                      <p:cBhvr additive="base">
                                        <p:cTn id="267" dur="500" fill="hold"/>
                                        <p:tgtEl>
                                          <p:spTgt spid="71"/>
                                        </p:tgtEl>
                                        <p:attrNameLst>
                                          <p:attrName>ppt_x</p:attrName>
                                        </p:attrNameLst>
                                      </p:cBhvr>
                                      <p:tavLst>
                                        <p:tav tm="0">
                                          <p:val>
                                            <p:strVal val="#ppt_x"/>
                                          </p:val>
                                        </p:tav>
                                        <p:tav tm="100000">
                                          <p:val>
                                            <p:strVal val="#ppt_x"/>
                                          </p:val>
                                        </p:tav>
                                      </p:tavLst>
                                    </p:anim>
                                    <p:anim calcmode="lin" valueType="num">
                                      <p:cBhvr additive="base">
                                        <p:cTn id="268" dur="500" fill="hold"/>
                                        <p:tgtEl>
                                          <p:spTgt spid="71"/>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72"/>
                                        </p:tgtEl>
                                        <p:attrNameLst>
                                          <p:attrName>style.visibility</p:attrName>
                                        </p:attrNameLst>
                                      </p:cBhvr>
                                      <p:to>
                                        <p:strVal val="visible"/>
                                      </p:to>
                                    </p:set>
                                    <p:anim calcmode="lin" valueType="num">
                                      <p:cBhvr additive="base">
                                        <p:cTn id="271" dur="500" fill="hold"/>
                                        <p:tgtEl>
                                          <p:spTgt spid="72"/>
                                        </p:tgtEl>
                                        <p:attrNameLst>
                                          <p:attrName>ppt_x</p:attrName>
                                        </p:attrNameLst>
                                      </p:cBhvr>
                                      <p:tavLst>
                                        <p:tav tm="0">
                                          <p:val>
                                            <p:strVal val="#ppt_x"/>
                                          </p:val>
                                        </p:tav>
                                        <p:tav tm="100000">
                                          <p:val>
                                            <p:strVal val="#ppt_x"/>
                                          </p:val>
                                        </p:tav>
                                      </p:tavLst>
                                    </p:anim>
                                    <p:anim calcmode="lin" valueType="num">
                                      <p:cBhvr additive="base">
                                        <p:cTn id="272" dur="500" fill="hold"/>
                                        <p:tgtEl>
                                          <p:spTgt spid="72"/>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3"/>
                                        </p:tgtEl>
                                        <p:attrNameLst>
                                          <p:attrName>style.visibility</p:attrName>
                                        </p:attrNameLst>
                                      </p:cBhvr>
                                      <p:to>
                                        <p:strVal val="visible"/>
                                      </p:to>
                                    </p:set>
                                    <p:anim calcmode="lin" valueType="num">
                                      <p:cBhvr additive="base">
                                        <p:cTn id="275" dur="500" fill="hold"/>
                                        <p:tgtEl>
                                          <p:spTgt spid="73"/>
                                        </p:tgtEl>
                                        <p:attrNameLst>
                                          <p:attrName>ppt_x</p:attrName>
                                        </p:attrNameLst>
                                      </p:cBhvr>
                                      <p:tavLst>
                                        <p:tav tm="0">
                                          <p:val>
                                            <p:strVal val="#ppt_x"/>
                                          </p:val>
                                        </p:tav>
                                        <p:tav tm="100000">
                                          <p:val>
                                            <p:strVal val="#ppt_x"/>
                                          </p:val>
                                        </p:tav>
                                      </p:tavLst>
                                    </p:anim>
                                    <p:anim calcmode="lin" valueType="num">
                                      <p:cBhvr additive="base">
                                        <p:cTn id="276" dur="500" fill="hold"/>
                                        <p:tgtEl>
                                          <p:spTgt spid="73"/>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81"/>
                                        </p:tgtEl>
                                        <p:attrNameLst>
                                          <p:attrName>style.visibility</p:attrName>
                                        </p:attrNameLst>
                                      </p:cBhvr>
                                      <p:to>
                                        <p:strVal val="visible"/>
                                      </p:to>
                                    </p:set>
                                    <p:anim calcmode="lin" valueType="num">
                                      <p:cBhvr additive="base">
                                        <p:cTn id="279" dur="500" fill="hold"/>
                                        <p:tgtEl>
                                          <p:spTgt spid="81"/>
                                        </p:tgtEl>
                                        <p:attrNameLst>
                                          <p:attrName>ppt_x</p:attrName>
                                        </p:attrNameLst>
                                      </p:cBhvr>
                                      <p:tavLst>
                                        <p:tav tm="0">
                                          <p:val>
                                            <p:strVal val="#ppt_x"/>
                                          </p:val>
                                        </p:tav>
                                        <p:tav tm="100000">
                                          <p:val>
                                            <p:strVal val="#ppt_x"/>
                                          </p:val>
                                        </p:tav>
                                      </p:tavLst>
                                    </p:anim>
                                    <p:anim calcmode="lin" valueType="num">
                                      <p:cBhvr additive="base">
                                        <p:cTn id="280" dur="500" fill="hold"/>
                                        <p:tgtEl>
                                          <p:spTgt spid="81"/>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82"/>
                                        </p:tgtEl>
                                        <p:attrNameLst>
                                          <p:attrName>style.visibility</p:attrName>
                                        </p:attrNameLst>
                                      </p:cBhvr>
                                      <p:to>
                                        <p:strVal val="visible"/>
                                      </p:to>
                                    </p:set>
                                    <p:anim calcmode="lin" valueType="num">
                                      <p:cBhvr additive="base">
                                        <p:cTn id="283" dur="500" fill="hold"/>
                                        <p:tgtEl>
                                          <p:spTgt spid="82"/>
                                        </p:tgtEl>
                                        <p:attrNameLst>
                                          <p:attrName>ppt_x</p:attrName>
                                        </p:attrNameLst>
                                      </p:cBhvr>
                                      <p:tavLst>
                                        <p:tav tm="0">
                                          <p:val>
                                            <p:strVal val="#ppt_x"/>
                                          </p:val>
                                        </p:tav>
                                        <p:tav tm="100000">
                                          <p:val>
                                            <p:strVal val="#ppt_x"/>
                                          </p:val>
                                        </p:tav>
                                      </p:tavLst>
                                    </p:anim>
                                    <p:anim calcmode="lin" valueType="num">
                                      <p:cBhvr additive="base">
                                        <p:cTn id="284" dur="500" fill="hold"/>
                                        <p:tgtEl>
                                          <p:spTgt spid="82"/>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83"/>
                                        </p:tgtEl>
                                        <p:attrNameLst>
                                          <p:attrName>style.visibility</p:attrName>
                                        </p:attrNameLst>
                                      </p:cBhvr>
                                      <p:to>
                                        <p:strVal val="visible"/>
                                      </p:to>
                                    </p:set>
                                    <p:anim calcmode="lin" valueType="num">
                                      <p:cBhvr additive="base">
                                        <p:cTn id="287" dur="500" fill="hold"/>
                                        <p:tgtEl>
                                          <p:spTgt spid="83"/>
                                        </p:tgtEl>
                                        <p:attrNameLst>
                                          <p:attrName>ppt_x</p:attrName>
                                        </p:attrNameLst>
                                      </p:cBhvr>
                                      <p:tavLst>
                                        <p:tav tm="0">
                                          <p:val>
                                            <p:strVal val="#ppt_x"/>
                                          </p:val>
                                        </p:tav>
                                        <p:tav tm="100000">
                                          <p:val>
                                            <p:strVal val="#ppt_x"/>
                                          </p:val>
                                        </p:tav>
                                      </p:tavLst>
                                    </p:anim>
                                    <p:anim calcmode="lin" valueType="num">
                                      <p:cBhvr additive="base">
                                        <p:cTn id="288" dur="500" fill="hold"/>
                                        <p:tgtEl>
                                          <p:spTgt spid="83"/>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84"/>
                                        </p:tgtEl>
                                        <p:attrNameLst>
                                          <p:attrName>style.visibility</p:attrName>
                                        </p:attrNameLst>
                                      </p:cBhvr>
                                      <p:to>
                                        <p:strVal val="visible"/>
                                      </p:to>
                                    </p:set>
                                    <p:anim calcmode="lin" valueType="num">
                                      <p:cBhvr additive="base">
                                        <p:cTn id="291" dur="500" fill="hold"/>
                                        <p:tgtEl>
                                          <p:spTgt spid="84"/>
                                        </p:tgtEl>
                                        <p:attrNameLst>
                                          <p:attrName>ppt_x</p:attrName>
                                        </p:attrNameLst>
                                      </p:cBhvr>
                                      <p:tavLst>
                                        <p:tav tm="0">
                                          <p:val>
                                            <p:strVal val="#ppt_x"/>
                                          </p:val>
                                        </p:tav>
                                        <p:tav tm="100000">
                                          <p:val>
                                            <p:strVal val="#ppt_x"/>
                                          </p:val>
                                        </p:tav>
                                      </p:tavLst>
                                    </p:anim>
                                    <p:anim calcmode="lin" valueType="num">
                                      <p:cBhvr additive="base">
                                        <p:cTn id="292" dur="500" fill="hold"/>
                                        <p:tgtEl>
                                          <p:spTgt spid="84"/>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85"/>
                                        </p:tgtEl>
                                        <p:attrNameLst>
                                          <p:attrName>style.visibility</p:attrName>
                                        </p:attrNameLst>
                                      </p:cBhvr>
                                      <p:to>
                                        <p:strVal val="visible"/>
                                      </p:to>
                                    </p:set>
                                    <p:anim calcmode="lin" valueType="num">
                                      <p:cBhvr additive="base">
                                        <p:cTn id="295" dur="500" fill="hold"/>
                                        <p:tgtEl>
                                          <p:spTgt spid="85"/>
                                        </p:tgtEl>
                                        <p:attrNameLst>
                                          <p:attrName>ppt_x</p:attrName>
                                        </p:attrNameLst>
                                      </p:cBhvr>
                                      <p:tavLst>
                                        <p:tav tm="0">
                                          <p:val>
                                            <p:strVal val="#ppt_x"/>
                                          </p:val>
                                        </p:tav>
                                        <p:tav tm="100000">
                                          <p:val>
                                            <p:strVal val="#ppt_x"/>
                                          </p:val>
                                        </p:tav>
                                      </p:tavLst>
                                    </p:anim>
                                    <p:anim calcmode="lin" valueType="num">
                                      <p:cBhvr additive="base">
                                        <p:cTn id="296" dur="500" fill="hold"/>
                                        <p:tgtEl>
                                          <p:spTgt spid="85"/>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86"/>
                                        </p:tgtEl>
                                        <p:attrNameLst>
                                          <p:attrName>style.visibility</p:attrName>
                                        </p:attrNameLst>
                                      </p:cBhvr>
                                      <p:to>
                                        <p:strVal val="visible"/>
                                      </p:to>
                                    </p:set>
                                    <p:anim calcmode="lin" valueType="num">
                                      <p:cBhvr additive="base">
                                        <p:cTn id="299" dur="500" fill="hold"/>
                                        <p:tgtEl>
                                          <p:spTgt spid="86"/>
                                        </p:tgtEl>
                                        <p:attrNameLst>
                                          <p:attrName>ppt_x</p:attrName>
                                        </p:attrNameLst>
                                      </p:cBhvr>
                                      <p:tavLst>
                                        <p:tav tm="0">
                                          <p:val>
                                            <p:strVal val="#ppt_x"/>
                                          </p:val>
                                        </p:tav>
                                        <p:tav tm="100000">
                                          <p:val>
                                            <p:strVal val="#ppt_x"/>
                                          </p:val>
                                        </p:tav>
                                      </p:tavLst>
                                    </p:anim>
                                    <p:anim calcmode="lin" valueType="num">
                                      <p:cBhvr additive="base">
                                        <p:cTn id="300" dur="500" fill="hold"/>
                                        <p:tgtEl>
                                          <p:spTgt spid="86"/>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7"/>
                                        </p:tgtEl>
                                        <p:attrNameLst>
                                          <p:attrName>style.visibility</p:attrName>
                                        </p:attrNameLst>
                                      </p:cBhvr>
                                      <p:to>
                                        <p:strVal val="visible"/>
                                      </p:to>
                                    </p:set>
                                    <p:anim calcmode="lin" valueType="num">
                                      <p:cBhvr additive="base">
                                        <p:cTn id="303" dur="500" fill="hold"/>
                                        <p:tgtEl>
                                          <p:spTgt spid="87"/>
                                        </p:tgtEl>
                                        <p:attrNameLst>
                                          <p:attrName>ppt_x</p:attrName>
                                        </p:attrNameLst>
                                      </p:cBhvr>
                                      <p:tavLst>
                                        <p:tav tm="0">
                                          <p:val>
                                            <p:strVal val="#ppt_x"/>
                                          </p:val>
                                        </p:tav>
                                        <p:tav tm="100000">
                                          <p:val>
                                            <p:strVal val="#ppt_x"/>
                                          </p:val>
                                        </p:tav>
                                      </p:tavLst>
                                    </p:anim>
                                    <p:anim calcmode="lin" valueType="num">
                                      <p:cBhvr additive="base">
                                        <p:cTn id="304" dur="500" fill="hold"/>
                                        <p:tgtEl>
                                          <p:spTgt spid="87"/>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88"/>
                                        </p:tgtEl>
                                        <p:attrNameLst>
                                          <p:attrName>style.visibility</p:attrName>
                                        </p:attrNameLst>
                                      </p:cBhvr>
                                      <p:to>
                                        <p:strVal val="visible"/>
                                      </p:to>
                                    </p:set>
                                    <p:anim calcmode="lin" valueType="num">
                                      <p:cBhvr additive="base">
                                        <p:cTn id="307" dur="500" fill="hold"/>
                                        <p:tgtEl>
                                          <p:spTgt spid="88"/>
                                        </p:tgtEl>
                                        <p:attrNameLst>
                                          <p:attrName>ppt_x</p:attrName>
                                        </p:attrNameLst>
                                      </p:cBhvr>
                                      <p:tavLst>
                                        <p:tav tm="0">
                                          <p:val>
                                            <p:strVal val="#ppt_x"/>
                                          </p:val>
                                        </p:tav>
                                        <p:tav tm="100000">
                                          <p:val>
                                            <p:strVal val="#ppt_x"/>
                                          </p:val>
                                        </p:tav>
                                      </p:tavLst>
                                    </p:anim>
                                    <p:anim calcmode="lin" valueType="num">
                                      <p:cBhvr additive="base">
                                        <p:cTn id="308" dur="500" fill="hold"/>
                                        <p:tgtEl>
                                          <p:spTgt spid="88"/>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89"/>
                                        </p:tgtEl>
                                        <p:attrNameLst>
                                          <p:attrName>style.visibility</p:attrName>
                                        </p:attrNameLst>
                                      </p:cBhvr>
                                      <p:to>
                                        <p:strVal val="visible"/>
                                      </p:to>
                                    </p:set>
                                    <p:anim calcmode="lin" valueType="num">
                                      <p:cBhvr additive="base">
                                        <p:cTn id="311" dur="500" fill="hold"/>
                                        <p:tgtEl>
                                          <p:spTgt spid="89"/>
                                        </p:tgtEl>
                                        <p:attrNameLst>
                                          <p:attrName>ppt_x</p:attrName>
                                        </p:attrNameLst>
                                      </p:cBhvr>
                                      <p:tavLst>
                                        <p:tav tm="0">
                                          <p:val>
                                            <p:strVal val="#ppt_x"/>
                                          </p:val>
                                        </p:tav>
                                        <p:tav tm="100000">
                                          <p:val>
                                            <p:strVal val="#ppt_x"/>
                                          </p:val>
                                        </p:tav>
                                      </p:tavLst>
                                    </p:anim>
                                    <p:anim calcmode="lin" valueType="num">
                                      <p:cBhvr additive="base">
                                        <p:cTn id="312" dur="500" fill="hold"/>
                                        <p:tgtEl>
                                          <p:spTgt spid="89"/>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90"/>
                                        </p:tgtEl>
                                        <p:attrNameLst>
                                          <p:attrName>style.visibility</p:attrName>
                                        </p:attrNameLst>
                                      </p:cBhvr>
                                      <p:to>
                                        <p:strVal val="visible"/>
                                      </p:to>
                                    </p:set>
                                    <p:anim calcmode="lin" valueType="num">
                                      <p:cBhvr additive="base">
                                        <p:cTn id="315" dur="500" fill="hold"/>
                                        <p:tgtEl>
                                          <p:spTgt spid="90"/>
                                        </p:tgtEl>
                                        <p:attrNameLst>
                                          <p:attrName>ppt_x</p:attrName>
                                        </p:attrNameLst>
                                      </p:cBhvr>
                                      <p:tavLst>
                                        <p:tav tm="0">
                                          <p:val>
                                            <p:strVal val="#ppt_x"/>
                                          </p:val>
                                        </p:tav>
                                        <p:tav tm="100000">
                                          <p:val>
                                            <p:strVal val="#ppt_x"/>
                                          </p:val>
                                        </p:tav>
                                      </p:tavLst>
                                    </p:anim>
                                    <p:anim calcmode="lin" valueType="num">
                                      <p:cBhvr additive="base">
                                        <p:cTn id="316" dur="500" fill="hold"/>
                                        <p:tgtEl>
                                          <p:spTgt spid="90"/>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1"/>
                                        </p:tgtEl>
                                        <p:attrNameLst>
                                          <p:attrName>style.visibility</p:attrName>
                                        </p:attrNameLst>
                                      </p:cBhvr>
                                      <p:to>
                                        <p:strVal val="visible"/>
                                      </p:to>
                                    </p:set>
                                    <p:anim calcmode="lin" valueType="num">
                                      <p:cBhvr additive="base">
                                        <p:cTn id="319" dur="500" fill="hold"/>
                                        <p:tgtEl>
                                          <p:spTgt spid="91"/>
                                        </p:tgtEl>
                                        <p:attrNameLst>
                                          <p:attrName>ppt_x</p:attrName>
                                        </p:attrNameLst>
                                      </p:cBhvr>
                                      <p:tavLst>
                                        <p:tav tm="0">
                                          <p:val>
                                            <p:strVal val="#ppt_x"/>
                                          </p:val>
                                        </p:tav>
                                        <p:tav tm="100000">
                                          <p:val>
                                            <p:strVal val="#ppt_x"/>
                                          </p:val>
                                        </p:tav>
                                      </p:tavLst>
                                    </p:anim>
                                    <p:anim calcmode="lin" valueType="num">
                                      <p:cBhvr additive="base">
                                        <p:cTn id="320" dur="500" fill="hold"/>
                                        <p:tgtEl>
                                          <p:spTgt spid="91"/>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92"/>
                                        </p:tgtEl>
                                        <p:attrNameLst>
                                          <p:attrName>style.visibility</p:attrName>
                                        </p:attrNameLst>
                                      </p:cBhvr>
                                      <p:to>
                                        <p:strVal val="visible"/>
                                      </p:to>
                                    </p:set>
                                    <p:anim calcmode="lin" valueType="num">
                                      <p:cBhvr additive="base">
                                        <p:cTn id="323" dur="500" fill="hold"/>
                                        <p:tgtEl>
                                          <p:spTgt spid="92"/>
                                        </p:tgtEl>
                                        <p:attrNameLst>
                                          <p:attrName>ppt_x</p:attrName>
                                        </p:attrNameLst>
                                      </p:cBhvr>
                                      <p:tavLst>
                                        <p:tav tm="0">
                                          <p:val>
                                            <p:strVal val="#ppt_x"/>
                                          </p:val>
                                        </p:tav>
                                        <p:tav tm="100000">
                                          <p:val>
                                            <p:strVal val="#ppt_x"/>
                                          </p:val>
                                        </p:tav>
                                      </p:tavLst>
                                    </p:anim>
                                    <p:anim calcmode="lin" valueType="num">
                                      <p:cBhvr additive="base">
                                        <p:cTn id="324" dur="500" fill="hold"/>
                                        <p:tgtEl>
                                          <p:spTgt spid="92"/>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46"/>
                                        </p:tgtEl>
                                        <p:attrNameLst>
                                          <p:attrName>style.visibility</p:attrName>
                                        </p:attrNameLst>
                                      </p:cBhvr>
                                      <p:to>
                                        <p:strVal val="visible"/>
                                      </p:to>
                                    </p:set>
                                    <p:anim calcmode="lin" valueType="num">
                                      <p:cBhvr additive="base">
                                        <p:cTn id="327" dur="500" fill="hold"/>
                                        <p:tgtEl>
                                          <p:spTgt spid="46"/>
                                        </p:tgtEl>
                                        <p:attrNameLst>
                                          <p:attrName>ppt_x</p:attrName>
                                        </p:attrNameLst>
                                      </p:cBhvr>
                                      <p:tavLst>
                                        <p:tav tm="0">
                                          <p:val>
                                            <p:strVal val="#ppt_x"/>
                                          </p:val>
                                        </p:tav>
                                        <p:tav tm="100000">
                                          <p:val>
                                            <p:strVal val="#ppt_x"/>
                                          </p:val>
                                        </p:tav>
                                      </p:tavLst>
                                    </p:anim>
                                    <p:anim calcmode="lin" valueType="num">
                                      <p:cBhvr additive="base">
                                        <p:cTn id="328" dur="500" fill="hold"/>
                                        <p:tgtEl>
                                          <p:spTgt spid="46"/>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94"/>
                                        </p:tgtEl>
                                        <p:attrNameLst>
                                          <p:attrName>style.visibility</p:attrName>
                                        </p:attrNameLst>
                                      </p:cBhvr>
                                      <p:to>
                                        <p:strVal val="visible"/>
                                      </p:to>
                                    </p:set>
                                    <p:anim calcmode="lin" valueType="num">
                                      <p:cBhvr additive="base">
                                        <p:cTn id="331" dur="500" fill="hold"/>
                                        <p:tgtEl>
                                          <p:spTgt spid="94"/>
                                        </p:tgtEl>
                                        <p:attrNameLst>
                                          <p:attrName>ppt_x</p:attrName>
                                        </p:attrNameLst>
                                      </p:cBhvr>
                                      <p:tavLst>
                                        <p:tav tm="0">
                                          <p:val>
                                            <p:strVal val="#ppt_x"/>
                                          </p:val>
                                        </p:tav>
                                        <p:tav tm="100000">
                                          <p:val>
                                            <p:strVal val="#ppt_x"/>
                                          </p:val>
                                        </p:tav>
                                      </p:tavLst>
                                    </p:anim>
                                    <p:anim calcmode="lin" valueType="num">
                                      <p:cBhvr additive="base">
                                        <p:cTn id="332" dur="500" fill="hold"/>
                                        <p:tgtEl>
                                          <p:spTgt spid="94"/>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95"/>
                                        </p:tgtEl>
                                        <p:attrNameLst>
                                          <p:attrName>style.visibility</p:attrName>
                                        </p:attrNameLst>
                                      </p:cBhvr>
                                      <p:to>
                                        <p:strVal val="visible"/>
                                      </p:to>
                                    </p:set>
                                    <p:anim calcmode="lin" valueType="num">
                                      <p:cBhvr additive="base">
                                        <p:cTn id="335" dur="500" fill="hold"/>
                                        <p:tgtEl>
                                          <p:spTgt spid="95"/>
                                        </p:tgtEl>
                                        <p:attrNameLst>
                                          <p:attrName>ppt_x</p:attrName>
                                        </p:attrNameLst>
                                      </p:cBhvr>
                                      <p:tavLst>
                                        <p:tav tm="0">
                                          <p:val>
                                            <p:strVal val="#ppt_x"/>
                                          </p:val>
                                        </p:tav>
                                        <p:tav tm="100000">
                                          <p:val>
                                            <p:strVal val="#ppt_x"/>
                                          </p:val>
                                        </p:tav>
                                      </p:tavLst>
                                    </p:anim>
                                    <p:anim calcmode="lin" valueType="num">
                                      <p:cBhvr additive="base">
                                        <p:cTn id="336" dur="500" fill="hold"/>
                                        <p:tgtEl>
                                          <p:spTgt spid="95"/>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96"/>
                                        </p:tgtEl>
                                        <p:attrNameLst>
                                          <p:attrName>style.visibility</p:attrName>
                                        </p:attrNameLst>
                                      </p:cBhvr>
                                      <p:to>
                                        <p:strVal val="visible"/>
                                      </p:to>
                                    </p:set>
                                    <p:anim calcmode="lin" valueType="num">
                                      <p:cBhvr additive="base">
                                        <p:cTn id="339" dur="500" fill="hold"/>
                                        <p:tgtEl>
                                          <p:spTgt spid="96"/>
                                        </p:tgtEl>
                                        <p:attrNameLst>
                                          <p:attrName>ppt_x</p:attrName>
                                        </p:attrNameLst>
                                      </p:cBhvr>
                                      <p:tavLst>
                                        <p:tav tm="0">
                                          <p:val>
                                            <p:strVal val="#ppt_x"/>
                                          </p:val>
                                        </p:tav>
                                        <p:tav tm="100000">
                                          <p:val>
                                            <p:strVal val="#ppt_x"/>
                                          </p:val>
                                        </p:tav>
                                      </p:tavLst>
                                    </p:anim>
                                    <p:anim calcmode="lin" valueType="num">
                                      <p:cBhvr additive="base">
                                        <p:cTn id="34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2" presetClass="entr" presetSubtype="4" fill="hold" grpId="0" nodeType="clickEffect">
                                  <p:stCondLst>
                                    <p:cond delay="0"/>
                                  </p:stCondLst>
                                  <p:childTnLst>
                                    <p:set>
                                      <p:cBhvr>
                                        <p:cTn id="344" dur="1" fill="hold">
                                          <p:stCondLst>
                                            <p:cond delay="0"/>
                                          </p:stCondLst>
                                        </p:cTn>
                                        <p:tgtEl>
                                          <p:spTgt spid="44"/>
                                        </p:tgtEl>
                                        <p:attrNameLst>
                                          <p:attrName>style.visibility</p:attrName>
                                        </p:attrNameLst>
                                      </p:cBhvr>
                                      <p:to>
                                        <p:strVal val="visible"/>
                                      </p:to>
                                    </p:set>
                                    <p:anim calcmode="lin" valueType="num">
                                      <p:cBhvr additive="base">
                                        <p:cTn id="345" dur="500" fill="hold"/>
                                        <p:tgtEl>
                                          <p:spTgt spid="44"/>
                                        </p:tgtEl>
                                        <p:attrNameLst>
                                          <p:attrName>ppt_x</p:attrName>
                                        </p:attrNameLst>
                                      </p:cBhvr>
                                      <p:tavLst>
                                        <p:tav tm="0">
                                          <p:val>
                                            <p:strVal val="#ppt_x"/>
                                          </p:val>
                                        </p:tav>
                                        <p:tav tm="100000">
                                          <p:val>
                                            <p:strVal val="#ppt_x"/>
                                          </p:val>
                                        </p:tav>
                                      </p:tavLst>
                                    </p:anim>
                                    <p:anim calcmode="lin" valueType="num">
                                      <p:cBhvr additive="base">
                                        <p:cTn id="3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4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3357" y="1736812"/>
            <a:ext cx="4515998" cy="3960555"/>
          </a:xfrm>
          <a:prstGeom prst="rect">
            <a:avLst/>
          </a:prstGeom>
        </p:spPr>
      </p:pic>
      <p:sp>
        <p:nvSpPr>
          <p:cNvPr id="9" name="TextBox 8"/>
          <p:cNvSpPr txBox="1"/>
          <p:nvPr/>
        </p:nvSpPr>
        <p:spPr>
          <a:xfrm>
            <a:off x="114673" y="1448780"/>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Example</a:t>
            </a:r>
          </a:p>
        </p:txBody>
      </p:sp>
      <p:sp>
        <p:nvSpPr>
          <p:cNvPr id="10" name="TextBox 9"/>
          <p:cNvSpPr txBox="1"/>
          <p:nvPr/>
        </p:nvSpPr>
        <p:spPr>
          <a:xfrm>
            <a:off x="1618994" y="5956822"/>
            <a:ext cx="64299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Example of a symmetrical multicore processor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4</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4412 mobile processor, 2012)</a:t>
            </a:r>
          </a:p>
        </p:txBody>
      </p:sp>
      <p:sp>
        <p:nvSpPr>
          <p:cNvPr id="11" name="Rounded Rectangle 10"/>
          <p:cNvSpPr/>
          <p:nvPr/>
        </p:nvSpPr>
        <p:spPr bwMode="auto">
          <a:xfrm>
            <a:off x="3305355" y="2255488"/>
            <a:ext cx="2484000" cy="1008000"/>
          </a:xfrm>
          <a:prstGeom prst="roundRect">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2</a:t>
            </a:r>
            <a:r>
              <a:rPr lang="hu-HU" sz="1700" dirty="0"/>
              <a:t>)</a:t>
            </a:r>
            <a:endParaRPr lang="en-US" sz="1700" dirty="0"/>
          </a:p>
        </p:txBody>
      </p:sp>
      <p:sp>
        <p:nvSpPr>
          <p:cNvPr id="5" name="Rounded Rectangle 4"/>
          <p:cNvSpPr/>
          <p:nvPr/>
        </p:nvSpPr>
        <p:spPr bwMode="auto">
          <a:xfrm>
            <a:off x="0" y="856968"/>
            <a:ext cx="9144508" cy="59181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97198" y="440668"/>
            <a:ext cx="6101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Symmetrical multicore-based mobile processors -2</a:t>
            </a:r>
          </a:p>
        </p:txBody>
      </p:sp>
      <p:sp>
        <p:nvSpPr>
          <p:cNvPr id="15" name="TextBox 14"/>
          <p:cNvSpPr txBox="1"/>
          <p:nvPr/>
        </p:nvSpPr>
        <p:spPr>
          <a:xfrm>
            <a:off x="107950" y="832845"/>
            <a:ext cx="8964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processors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operating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Intel’s traditional multicore processors.</a:t>
            </a:r>
          </a:p>
        </p:txBody>
      </p:sp>
    </p:spTree>
    <p:extLst>
      <p:ext uri="{BB962C8B-B14F-4D97-AF65-F5344CB8AC3E}">
        <p14:creationId xmlns:p14="http://schemas.microsoft.com/office/powerpoint/2010/main" val="8186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(3)</a:t>
            </a:r>
            <a:endParaRPr lang="en-US" sz="1700" dirty="0"/>
          </a:p>
        </p:txBody>
      </p:sp>
      <p:sp>
        <p:nvSpPr>
          <p:cNvPr id="2" name="Rounded Rectangle 1"/>
          <p:cNvSpPr/>
          <p:nvPr/>
        </p:nvSpPr>
        <p:spPr bwMode="auto">
          <a:xfrm>
            <a:off x="1335" y="823890"/>
            <a:ext cx="9143173" cy="696898"/>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5060" y="834161"/>
            <a:ext cx="89365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aim is raising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by having more CPU cores for execution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increasing reliability by multiplication of the cores).</a:t>
            </a:r>
          </a:p>
        </p:txBody>
      </p:sp>
      <p:sp>
        <p:nvSpPr>
          <p:cNvPr id="8" name="Rectangle 7"/>
          <p:cNvSpPr/>
          <p:nvPr/>
        </p:nvSpPr>
        <p:spPr>
          <a:xfrm>
            <a:off x="79508" y="454558"/>
            <a:ext cx="60664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Aim of introducing symmetrical multicores</a:t>
            </a:r>
          </a:p>
        </p:txBody>
      </p:sp>
    </p:spTree>
    <p:extLst>
      <p:ext uri="{BB962C8B-B14F-4D97-AF65-F5344CB8AC3E}">
        <p14:creationId xmlns:p14="http://schemas.microsoft.com/office/powerpoint/2010/main" val="8669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69589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Emerging symmetrical multicores in mobile processors -2</a:t>
            </a:r>
          </a:p>
        </p:txBody>
      </p:sp>
      <p:sp>
        <p:nvSpPr>
          <p:cNvPr id="26" name="TextBox 25"/>
          <p:cNvSpPr txBox="1"/>
          <p:nvPr/>
        </p:nvSpPr>
        <p:spPr>
          <a:xfrm>
            <a:off x="5065151" y="2937781"/>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9" name="TextBox 28"/>
          <p:cNvSpPr txBox="1"/>
          <p:nvPr/>
        </p:nvSpPr>
        <p:spPr>
          <a:xfrm flipH="1">
            <a:off x="2825528" y="2928676"/>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31" name="TextBox 30"/>
          <p:cNvSpPr txBox="1"/>
          <p:nvPr/>
        </p:nvSpPr>
        <p:spPr>
          <a:xfrm>
            <a:off x="4626221" y="344590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34" name="TextBox 33"/>
          <p:cNvSpPr txBox="1"/>
          <p:nvPr/>
        </p:nvSpPr>
        <p:spPr>
          <a:xfrm flipH="1">
            <a:off x="2617341" y="3430224"/>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0" name="Right Arrow 39"/>
          <p:cNvSpPr/>
          <p:nvPr/>
        </p:nvSpPr>
        <p:spPr bwMode="auto">
          <a:xfrm>
            <a:off x="4079086" y="3539749"/>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4" name="TextBox 43"/>
          <p:cNvSpPr txBox="1"/>
          <p:nvPr/>
        </p:nvSpPr>
        <p:spPr>
          <a:xfrm>
            <a:off x="4649644" y="395844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6" name="TextBox 45"/>
          <p:cNvSpPr txBox="1"/>
          <p:nvPr/>
        </p:nvSpPr>
        <p:spPr>
          <a:xfrm flipH="1">
            <a:off x="2587962" y="3948421"/>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8" name="Right Arrow 47"/>
          <p:cNvSpPr/>
          <p:nvPr/>
        </p:nvSpPr>
        <p:spPr bwMode="auto">
          <a:xfrm>
            <a:off x="4077905" y="4048136"/>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1" name="TextBox 50"/>
          <p:cNvSpPr txBox="1"/>
          <p:nvPr/>
        </p:nvSpPr>
        <p:spPr>
          <a:xfrm>
            <a:off x="2815033" y="4411628"/>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4" name="TextBox 53"/>
          <p:cNvSpPr txBox="1"/>
          <p:nvPr/>
        </p:nvSpPr>
        <p:spPr>
          <a:xfrm>
            <a:off x="4823108" y="4533958"/>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56" name="Right Arrow 55"/>
          <p:cNvSpPr/>
          <p:nvPr/>
        </p:nvSpPr>
        <p:spPr bwMode="auto">
          <a:xfrm>
            <a:off x="4072667" y="463176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TextBox 56"/>
          <p:cNvSpPr txBox="1"/>
          <p:nvPr/>
        </p:nvSpPr>
        <p:spPr>
          <a:xfrm>
            <a:off x="2672475" y="4937483"/>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4689017" y="4937443"/>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61" name="Right Arrow 60"/>
          <p:cNvSpPr/>
          <p:nvPr/>
        </p:nvSpPr>
        <p:spPr bwMode="auto">
          <a:xfrm>
            <a:off x="4066950" y="501643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3" name="Text Box 4"/>
          <p:cNvSpPr txBox="1">
            <a:spLocks noChangeArrowheads="1"/>
          </p:cNvSpPr>
          <p:nvPr/>
        </p:nvSpPr>
        <p:spPr bwMode="auto">
          <a:xfrm>
            <a:off x="1727684" y="1268760"/>
            <a:ext cx="565785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Emergence of symmetrical multicores in mobiles </a:t>
            </a:r>
          </a:p>
        </p:txBody>
      </p:sp>
      <p:sp>
        <p:nvSpPr>
          <p:cNvPr id="65" name="Title 1"/>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4</a:t>
            </a:r>
            <a:r>
              <a:rPr lang="hu-HU" sz="1700" dirty="0"/>
              <a:t>)</a:t>
            </a:r>
            <a:endParaRPr lang="en-US" sz="1700" dirty="0"/>
          </a:p>
        </p:txBody>
      </p:sp>
      <p:sp>
        <p:nvSpPr>
          <p:cNvPr id="97" name="TextBox 96"/>
          <p:cNvSpPr txBox="1"/>
          <p:nvPr/>
        </p:nvSpPr>
        <p:spPr>
          <a:xfrm>
            <a:off x="4516125" y="2262558"/>
            <a:ext cx="250414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Cortex-A15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Cortex-A9/A17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Cortex-A5/A7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8" name="TextBox 97"/>
          <p:cNvSpPr txBox="1"/>
          <p:nvPr/>
        </p:nvSpPr>
        <p:spPr>
          <a:xfrm>
            <a:off x="2555776" y="2364225"/>
            <a:ext cx="117852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 cores)</a:t>
            </a:r>
          </a:p>
        </p:txBody>
      </p:sp>
      <p:sp>
        <p:nvSpPr>
          <p:cNvPr id="99" name="TextBox 98"/>
          <p:cNvSpPr txBox="1"/>
          <p:nvPr/>
        </p:nvSpPr>
        <p:spPr>
          <a:xfrm>
            <a:off x="4952905" y="1700808"/>
            <a:ext cx="1257074"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(2004-2013)</a:t>
            </a:r>
          </a:p>
        </p:txBody>
      </p:sp>
      <p:sp>
        <p:nvSpPr>
          <p:cNvPr id="101" name="Right Arrow 100"/>
          <p:cNvSpPr/>
          <p:nvPr/>
        </p:nvSpPr>
        <p:spPr bwMode="auto">
          <a:xfrm>
            <a:off x="4072175" y="3050934"/>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Right Arrow 101"/>
          <p:cNvSpPr/>
          <p:nvPr/>
        </p:nvSpPr>
        <p:spPr bwMode="auto">
          <a:xfrm>
            <a:off x="4072175" y="2568636"/>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p:cNvSpPr txBox="1"/>
          <p:nvPr/>
        </p:nvSpPr>
        <p:spPr>
          <a:xfrm>
            <a:off x="35496" y="800708"/>
            <a:ext cx="874897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Single core CPUs gave way to multicores </a:t>
            </a:r>
            <a:r>
              <a:rPr kumimoji="0" lang="en-US" sz="1600" b="0" i="0" u="none" strike="noStrike" kern="1200" cap="none" spc="-50" normalizeH="0" baseline="0" noProof="0" dirty="0">
                <a:ln>
                  <a:noFill/>
                </a:ln>
                <a:solidFill>
                  <a:srgbClr val="0070C0"/>
                </a:solidFill>
                <a:effectLst/>
                <a:uLnTx/>
                <a:uFillTx/>
                <a:latin typeface="Verdana"/>
                <a:ea typeface="+mn-ea"/>
                <a:cs typeface="+mn-cs"/>
              </a:rPr>
              <a:t>around 2011-2013 </a:t>
            </a:r>
            <a:r>
              <a:rPr kumimoji="0" lang="en-US" sz="1600" b="0" i="0" u="none" strike="noStrike" kern="1200" cap="none" spc="-50" normalizeH="0" baseline="0" noProof="0" dirty="0">
                <a:ln>
                  <a:noFill/>
                </a:ln>
                <a:solidFill>
                  <a:srgbClr val="000000"/>
                </a:solidFill>
                <a:effectLst/>
                <a:uLnTx/>
                <a:uFillTx/>
                <a:latin typeface="Verdana"/>
                <a:ea typeface="+mn-ea"/>
                <a:cs typeface="+mn-cs"/>
              </a:rPr>
              <a:t>(as seen below.)</a:t>
            </a:r>
          </a:p>
        </p:txBody>
      </p:sp>
    </p:spTree>
    <p:extLst>
      <p:ext uri="{BB962C8B-B14F-4D97-AF65-F5344CB8AC3E}">
        <p14:creationId xmlns:p14="http://schemas.microsoft.com/office/powerpoint/2010/main" val="22847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ppt_x"/>
                                          </p:val>
                                        </p:tav>
                                        <p:tav tm="100000">
                                          <p:val>
                                            <p:strVal val="#ppt_x"/>
                                          </p:val>
                                        </p:tav>
                                      </p:tavLst>
                                    </p:anim>
                                    <p:anim calcmode="lin" valueType="num">
                                      <p:cBhvr additive="base">
                                        <p:cTn id="60" dur="500" fill="hold"/>
                                        <p:tgtEl>
                                          <p:spTgt spid="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7"/>
                                        </p:tgtEl>
                                        <p:attrNameLst>
                                          <p:attrName>style.visibility</p:attrName>
                                        </p:attrNameLst>
                                      </p:cBhvr>
                                      <p:to>
                                        <p:strVal val="visible"/>
                                      </p:to>
                                    </p:set>
                                    <p:anim calcmode="lin" valueType="num">
                                      <p:cBhvr additive="base">
                                        <p:cTn id="67" dur="500" fill="hold"/>
                                        <p:tgtEl>
                                          <p:spTgt spid="97"/>
                                        </p:tgtEl>
                                        <p:attrNameLst>
                                          <p:attrName>ppt_x</p:attrName>
                                        </p:attrNameLst>
                                      </p:cBhvr>
                                      <p:tavLst>
                                        <p:tav tm="0">
                                          <p:val>
                                            <p:strVal val="#ppt_x"/>
                                          </p:val>
                                        </p:tav>
                                        <p:tav tm="100000">
                                          <p:val>
                                            <p:strVal val="#ppt_x"/>
                                          </p:val>
                                        </p:tav>
                                      </p:tavLst>
                                    </p:anim>
                                    <p:anim calcmode="lin" valueType="num">
                                      <p:cBhvr additive="base">
                                        <p:cTn id="68" dur="500" fill="hold"/>
                                        <p:tgtEl>
                                          <p:spTgt spid="9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anim calcmode="lin" valueType="num">
                                      <p:cBhvr additive="base">
                                        <p:cTn id="71" dur="500" fill="hold"/>
                                        <p:tgtEl>
                                          <p:spTgt spid="98"/>
                                        </p:tgtEl>
                                        <p:attrNameLst>
                                          <p:attrName>ppt_x</p:attrName>
                                        </p:attrNameLst>
                                      </p:cBhvr>
                                      <p:tavLst>
                                        <p:tav tm="0">
                                          <p:val>
                                            <p:strVal val="#ppt_x"/>
                                          </p:val>
                                        </p:tav>
                                        <p:tav tm="100000">
                                          <p:val>
                                            <p:strVal val="#ppt_x"/>
                                          </p:val>
                                        </p:tav>
                                      </p:tavLst>
                                    </p:anim>
                                    <p:anim calcmode="lin" valueType="num">
                                      <p:cBhvr additive="base">
                                        <p:cTn id="72" dur="500" fill="hold"/>
                                        <p:tgtEl>
                                          <p:spTgt spid="9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anim calcmode="lin" valueType="num">
                                      <p:cBhvr additive="base">
                                        <p:cTn id="75" dur="500" fill="hold"/>
                                        <p:tgtEl>
                                          <p:spTgt spid="99"/>
                                        </p:tgtEl>
                                        <p:attrNameLst>
                                          <p:attrName>ppt_x</p:attrName>
                                        </p:attrNameLst>
                                      </p:cBhvr>
                                      <p:tavLst>
                                        <p:tav tm="0">
                                          <p:val>
                                            <p:strVal val="#ppt_x"/>
                                          </p:val>
                                        </p:tav>
                                        <p:tav tm="100000">
                                          <p:val>
                                            <p:strVal val="#ppt_x"/>
                                          </p:val>
                                        </p:tav>
                                      </p:tavLst>
                                    </p:anim>
                                    <p:anim calcmode="lin" valueType="num">
                                      <p:cBhvr additive="base">
                                        <p:cTn id="76" dur="500" fill="hold"/>
                                        <p:tgtEl>
                                          <p:spTgt spid="9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01"/>
                                        </p:tgtEl>
                                        <p:attrNameLst>
                                          <p:attrName>style.visibility</p:attrName>
                                        </p:attrNameLst>
                                      </p:cBhvr>
                                      <p:to>
                                        <p:strVal val="visible"/>
                                      </p:to>
                                    </p:set>
                                    <p:anim calcmode="lin" valueType="num">
                                      <p:cBhvr additive="base">
                                        <p:cTn id="79" dur="500" fill="hold"/>
                                        <p:tgtEl>
                                          <p:spTgt spid="101"/>
                                        </p:tgtEl>
                                        <p:attrNameLst>
                                          <p:attrName>ppt_x</p:attrName>
                                        </p:attrNameLst>
                                      </p:cBhvr>
                                      <p:tavLst>
                                        <p:tav tm="0">
                                          <p:val>
                                            <p:strVal val="#ppt_x"/>
                                          </p:val>
                                        </p:tav>
                                        <p:tav tm="100000">
                                          <p:val>
                                            <p:strVal val="#ppt_x"/>
                                          </p:val>
                                        </p:tav>
                                      </p:tavLst>
                                    </p:anim>
                                    <p:anim calcmode="lin" valueType="num">
                                      <p:cBhvr additive="base">
                                        <p:cTn id="80" dur="500" fill="hold"/>
                                        <p:tgtEl>
                                          <p:spTgt spid="10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anim calcmode="lin" valueType="num">
                                      <p:cBhvr additive="base">
                                        <p:cTn id="83" dur="500" fill="hold"/>
                                        <p:tgtEl>
                                          <p:spTgt spid="102"/>
                                        </p:tgtEl>
                                        <p:attrNameLst>
                                          <p:attrName>ppt_x</p:attrName>
                                        </p:attrNameLst>
                                      </p:cBhvr>
                                      <p:tavLst>
                                        <p:tav tm="0">
                                          <p:val>
                                            <p:strVal val="#ppt_x"/>
                                          </p:val>
                                        </p:tav>
                                        <p:tav tm="100000">
                                          <p:val>
                                            <p:strVal val="#ppt_x"/>
                                          </p:val>
                                        </p:tav>
                                      </p:tavLst>
                                    </p:anim>
                                    <p:anim calcmode="lin" valueType="num">
                                      <p:cBhvr additive="base">
                                        <p:cTn id="84"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4" grpId="0"/>
      <p:bldP spid="40" grpId="0" animBg="1"/>
      <p:bldP spid="44" grpId="0"/>
      <p:bldP spid="46" grpId="0"/>
      <p:bldP spid="48" grpId="0" animBg="1"/>
      <p:bldP spid="51" grpId="0"/>
      <p:bldP spid="54" grpId="0"/>
      <p:bldP spid="56" grpId="0" animBg="1"/>
      <p:bldP spid="57" grpId="0"/>
      <p:bldP spid="58" grpId="0"/>
      <p:bldP spid="61" grpId="0" animBg="1"/>
      <p:bldP spid="73" grpId="0"/>
      <p:bldP spid="97" grpId="0"/>
      <p:bldP spid="98" grpId="0"/>
      <p:bldP spid="99" grpId="0"/>
      <p:bldP spid="101" grpId="0" animBg="1"/>
      <p:bldP spid="10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5</a:t>
            </a:r>
            <a:r>
              <a:rPr lang="hu-HU" sz="1700" dirty="0"/>
              <a:t>)</a:t>
            </a:r>
            <a:endParaRPr lang="en-US" sz="1700" dirty="0"/>
          </a:p>
        </p:txBody>
      </p:sp>
      <p:sp>
        <p:nvSpPr>
          <p:cNvPr id="9" name="Rounded Rectangle 8"/>
          <p:cNvSpPr/>
          <p:nvPr/>
        </p:nvSpPr>
        <p:spPr bwMode="auto">
          <a:xfrm>
            <a:off x="-508" y="836712"/>
            <a:ext cx="9144000" cy="802517"/>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73414" y="440668"/>
            <a:ext cx="7707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symmetrical multicores in mobile processors -2 </a:t>
            </a:r>
          </a:p>
        </p:txBody>
      </p:sp>
      <p:sp>
        <p:nvSpPr>
          <p:cNvPr id="11" name="TextBox 10"/>
          <p:cNvSpPr txBox="1"/>
          <p:nvPr/>
        </p:nvSpPr>
        <p:spPr>
          <a:xfrm>
            <a:off x="251458" y="836712"/>
            <a:ext cx="9181082" cy="140038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transfer from single core to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symmetrical </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FF0000"/>
                </a:solidFill>
                <a:latin typeface="Verdana"/>
              </a:rPr>
              <a:t> </a:t>
            </a:r>
            <a:r>
              <a:rPr lang="en-US" sz="1600" dirty="0" smtClean="0">
                <a:solidFill>
                  <a:srgbClr val="FF0000"/>
                </a:solidFill>
                <a:latin typeface="Verdana"/>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multicore processors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occurred in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processors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2011 –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2013)</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about </a:t>
            </a:r>
            <a:r>
              <a:rPr kumimoji="0" lang="en-US" sz="1600" b="0" i="0" u="none" strike="noStrike" kern="1200" cap="none" spc="0" normalizeH="0" baseline="0" noProof="0" dirty="0">
                <a:ln>
                  <a:noFill/>
                </a:ln>
                <a:solidFill>
                  <a:srgbClr val="0070C0"/>
                </a:solidFill>
                <a:effectLst/>
                <a:uLnTx/>
                <a:uFillTx/>
                <a:latin typeface="Verdana"/>
                <a:ea typeface="+mn-ea"/>
                <a:cs typeface="+mn-cs"/>
              </a:rPr>
              <a:t>6 years later than in desktop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first </a:t>
            </a:r>
            <a:r>
              <a:rPr kumimoji="0" lang="en-US" sz="1600" b="0" i="0" u="none" strike="noStrike" kern="1200" cap="none" spc="0" normalizeH="0" baseline="0" noProof="0" dirty="0">
                <a:ln>
                  <a:noFill/>
                </a:ln>
                <a:solidFill>
                  <a:srgbClr val="000000"/>
                </a:solidFill>
                <a:effectLst/>
                <a:uLnTx/>
                <a:uFillTx/>
                <a:latin typeface="Verdana"/>
                <a:ea typeface="+mn-ea"/>
                <a:cs typeface="+mn-cs"/>
              </a:rPr>
              <a:t>dual-core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desktop</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were Intel’s Pentium D (2005), Core 2 (2006</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0000"/>
                </a:solidFill>
                <a:effectLst/>
                <a:uLnTx/>
                <a:uFillTx/>
                <a:latin typeface="Verdana"/>
                <a:ea typeface="+mn-ea"/>
                <a:cs typeface="+mn-cs"/>
              </a:rPr>
              <a:t>AMD’s K8-based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Toledo </a:t>
            </a:r>
            <a:r>
              <a:rPr kumimoji="0" lang="en-US" sz="1600" b="0" i="0" u="none" strike="noStrike" kern="1200" cap="none" spc="0" normalizeH="0" baseline="0" noProof="0" dirty="0">
                <a:ln>
                  <a:noFill/>
                </a:ln>
                <a:solidFill>
                  <a:srgbClr val="000000"/>
                </a:solidFill>
                <a:effectLst/>
                <a:uLnTx/>
                <a:uFillTx/>
                <a:latin typeface="Verdana"/>
                <a:ea typeface="+mn-ea"/>
                <a:cs typeface="+mn-cs"/>
              </a:rPr>
              <a:t>(2005).  </a:t>
            </a:r>
          </a:p>
        </p:txBody>
      </p:sp>
    </p:spTree>
    <p:extLst>
      <p:ext uri="{BB962C8B-B14F-4D97-AF65-F5344CB8AC3E}">
        <p14:creationId xmlns:p14="http://schemas.microsoft.com/office/powerpoint/2010/main" val="41593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6</a:t>
            </a:r>
            <a:r>
              <a:rPr lang="hu-HU" sz="1700" dirty="0"/>
              <a:t>)</a:t>
            </a:r>
            <a:endParaRPr lang="en-US" sz="1700" dirty="0"/>
          </a:p>
        </p:txBody>
      </p:sp>
      <p:sp>
        <p:nvSpPr>
          <p:cNvPr id="3" name="TextBox 2"/>
          <p:cNvSpPr txBox="1"/>
          <p:nvPr/>
        </p:nvSpPr>
        <p:spPr>
          <a:xfrm>
            <a:off x="71438" y="440668"/>
            <a:ext cx="77562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Transition of 32-bit symmetrical multicores to 64-bit in mobile lines</a:t>
            </a:r>
          </a:p>
        </p:txBody>
      </p:sp>
      <p:sp>
        <p:nvSpPr>
          <p:cNvPr id="4" name="TextBox 3"/>
          <p:cNvSpPr txBox="1"/>
          <p:nvPr/>
        </p:nvSpPr>
        <p:spPr>
          <a:xfrm>
            <a:off x="143508" y="784322"/>
            <a:ext cx="9259201"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multicores emerged in mobiles as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Armv7-A ISA based 32-bit CPUs.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After introducing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64-bit Armv8-A ISA in 2011</a:t>
            </a:r>
            <a:r>
              <a:rPr kumimoji="0" lang="en-US" sz="1600" b="0" i="0" u="none" strike="noStrike" kern="1200" cap="none" spc="0" normalizeH="0" baseline="0" noProof="0" dirty="0">
                <a:ln>
                  <a:noFill/>
                </a:ln>
                <a:solidFill>
                  <a:srgbClr val="000000"/>
                </a:solidFill>
                <a:effectLst/>
                <a:uLnTx/>
                <a:uFillTx/>
                <a:latin typeface="Verdana"/>
                <a:ea typeface="+mn-ea"/>
                <a:cs typeface="+mn-cs"/>
              </a:rPr>
              <a:t>, certain mobile vendors replaced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40" normalizeH="0" noProof="0" dirty="0">
                <a:ln>
                  <a:noFill/>
                </a:ln>
                <a:solidFill>
                  <a:srgbClr val="000000"/>
                </a:solidFill>
                <a:effectLst/>
                <a:uLnTx/>
                <a:uFillTx/>
                <a:latin typeface="Verdana"/>
                <a:ea typeface="+mn-ea"/>
                <a:cs typeface="+mn-cs"/>
              </a:rPr>
              <a:t>their 32-bit Armv7-A based </a:t>
            </a:r>
            <a:r>
              <a:rPr kumimoji="0" lang="en-US" sz="1600" b="0" i="0" u="none" strike="noStrike" kern="1200" cap="none" spc="-40" normalizeH="0" noProof="0" dirty="0" smtClean="0">
                <a:ln>
                  <a:noFill/>
                </a:ln>
                <a:solidFill>
                  <a:srgbClr val="000000"/>
                </a:solidFill>
                <a:effectLst/>
                <a:uLnTx/>
                <a:uFillTx/>
                <a:latin typeface="Verdana"/>
                <a:ea typeface="+mn-ea"/>
                <a:cs typeface="+mn-cs"/>
              </a:rPr>
              <a:t>CPUs </a:t>
            </a:r>
            <a:r>
              <a:rPr kumimoji="0" lang="en-US" sz="1600" b="0" i="0" u="none" strike="noStrike" kern="1200" cap="none" spc="-40" normalizeH="0" noProof="0" dirty="0">
                <a:ln>
                  <a:noFill/>
                </a:ln>
                <a:solidFill>
                  <a:srgbClr val="000000"/>
                </a:solidFill>
                <a:effectLst/>
                <a:uLnTx/>
                <a:uFillTx/>
                <a:latin typeface="Verdana"/>
                <a:ea typeface="+mn-ea"/>
                <a:cs typeface="+mn-cs"/>
              </a:rPr>
              <a:t>by </a:t>
            </a:r>
            <a:r>
              <a:rPr kumimoji="0" lang="en-US" sz="1600" b="0" i="0" u="none" strike="noStrike" kern="1200" cap="none" spc="-40" normalizeH="0" noProof="0" dirty="0">
                <a:ln>
                  <a:noFill/>
                </a:ln>
                <a:solidFill>
                  <a:srgbClr val="FF0000"/>
                </a:solidFill>
                <a:effectLst/>
                <a:uLnTx/>
                <a:uFillTx/>
                <a:latin typeface="Verdana"/>
                <a:ea typeface="+mn-ea"/>
                <a:cs typeface="+mn-cs"/>
              </a:rPr>
              <a:t>64-bit Armv8-A </a:t>
            </a:r>
            <a:r>
              <a:rPr kumimoji="0" lang="en-US" sz="1600" b="0" i="0" u="none" strike="noStrike" kern="1200" cap="none" spc="-40" normalizeH="0" noProof="0" dirty="0" smtClean="0">
                <a:ln>
                  <a:noFill/>
                </a:ln>
                <a:solidFill>
                  <a:srgbClr val="FF0000"/>
                </a:solidFill>
                <a:effectLst/>
                <a:uLnTx/>
                <a:uFillTx/>
                <a:latin typeface="Verdana"/>
                <a:ea typeface="+mn-ea"/>
                <a:cs typeface="+mn-cs"/>
              </a:rPr>
              <a:t>based CPUs </a:t>
            </a:r>
            <a:r>
              <a:rPr kumimoji="0" lang="en-US" sz="1600" b="0" i="0" u="none" strike="noStrike" kern="1200" cap="none" spc="-40" normalizeH="0" noProof="0" dirty="0" smtClean="0">
                <a:ln>
                  <a:noFill/>
                </a:ln>
                <a:solidFill>
                  <a:srgbClr val="0070C0"/>
                </a:solidFill>
                <a:effectLst/>
                <a:uLnTx/>
                <a:uFillTx/>
                <a:latin typeface="Verdana"/>
                <a:ea typeface="+mn-ea"/>
                <a:cs typeface="+mn-cs"/>
              </a:rPr>
              <a:t>in their symmetrical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20" dirty="0">
                <a:solidFill>
                  <a:srgbClr val="0070C0"/>
                </a:solidFill>
                <a:latin typeface="Verdana"/>
              </a:rPr>
              <a:t> </a:t>
            </a:r>
            <a:r>
              <a:rPr lang="en-US" sz="1600" spc="-20" dirty="0" smtClean="0">
                <a:solidFill>
                  <a:srgbClr val="0070C0"/>
                </a:solidFill>
                <a:latin typeface="Verdana"/>
              </a:rPr>
              <a:t>     multicore processors</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next Figure indicates. </a:t>
            </a:r>
          </a:p>
        </p:txBody>
      </p:sp>
      <p:sp>
        <p:nvSpPr>
          <p:cNvPr id="5" name="TextBox 4"/>
          <p:cNvSpPr txBox="1"/>
          <p:nvPr/>
        </p:nvSpPr>
        <p:spPr>
          <a:xfrm flipH="1">
            <a:off x="409875" y="2918525"/>
            <a:ext cx="75459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Ax</a:t>
            </a:r>
          </a:p>
        </p:txBody>
      </p:sp>
      <p:sp>
        <p:nvSpPr>
          <p:cNvPr id="6" name="TextBox 5"/>
          <p:cNvSpPr txBox="1"/>
          <p:nvPr/>
        </p:nvSpPr>
        <p:spPr>
          <a:xfrm flipH="1">
            <a:off x="187364" y="4548994"/>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 name="TextBox 6"/>
          <p:cNvSpPr txBox="1"/>
          <p:nvPr/>
        </p:nvSpPr>
        <p:spPr>
          <a:xfrm>
            <a:off x="265740" y="3687821"/>
            <a:ext cx="103477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a:t>
            </a:r>
          </a:p>
        </p:txBody>
      </p:sp>
      <p:sp>
        <p:nvSpPr>
          <p:cNvPr id="8" name="TextBox 7"/>
          <p:cNvSpPr txBox="1"/>
          <p:nvPr/>
        </p:nvSpPr>
        <p:spPr>
          <a:xfrm>
            <a:off x="2771348" y="2933809"/>
            <a:ext cx="17283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Cyclone cores</a:t>
            </a:r>
          </a:p>
        </p:txBody>
      </p:sp>
      <p:sp>
        <p:nvSpPr>
          <p:cNvPr id="9" name="TextBox 8"/>
          <p:cNvSpPr txBox="1"/>
          <p:nvPr/>
        </p:nvSpPr>
        <p:spPr>
          <a:xfrm>
            <a:off x="2502568" y="5364961"/>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a:t>
            </a:r>
          </a:p>
        </p:txBody>
      </p:sp>
      <p:sp>
        <p:nvSpPr>
          <p:cNvPr id="10" name="TextBox 9"/>
          <p:cNvSpPr txBox="1"/>
          <p:nvPr/>
        </p:nvSpPr>
        <p:spPr>
          <a:xfrm>
            <a:off x="4797025" y="540996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2014</a:t>
            </a:r>
          </a:p>
        </p:txBody>
      </p:sp>
      <p:sp>
        <p:nvSpPr>
          <p:cNvPr id="11" name="TextBox 10"/>
          <p:cNvSpPr txBox="1"/>
          <p:nvPr/>
        </p:nvSpPr>
        <p:spPr>
          <a:xfrm>
            <a:off x="7308617" y="540996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2016</a:t>
            </a:r>
          </a:p>
        </p:txBody>
      </p:sp>
      <p:sp>
        <p:nvSpPr>
          <p:cNvPr id="12" name="TextBox 11"/>
          <p:cNvSpPr txBox="1"/>
          <p:nvPr/>
        </p:nvSpPr>
        <p:spPr>
          <a:xfrm flipH="1">
            <a:off x="3258595" y="2708796"/>
            <a:ext cx="11701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9/2013</a:t>
            </a:r>
          </a:p>
        </p:txBody>
      </p:sp>
      <p:sp>
        <p:nvSpPr>
          <p:cNvPr id="13" name="TextBox 12"/>
          <p:cNvSpPr txBox="1"/>
          <p:nvPr/>
        </p:nvSpPr>
        <p:spPr>
          <a:xfrm>
            <a:off x="5354773" y="4516999"/>
            <a:ext cx="198028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Snapdragon 410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Cortex-A53 cores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5820542" y="4305230"/>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Q4/2014 </a:t>
            </a:r>
          </a:p>
        </p:txBody>
      </p:sp>
      <p:sp>
        <p:nvSpPr>
          <p:cNvPr id="15" name="TextBox 14"/>
          <p:cNvSpPr txBox="1"/>
          <p:nvPr/>
        </p:nvSpPr>
        <p:spPr>
          <a:xfrm>
            <a:off x="5253322" y="3659566"/>
            <a:ext cx="138691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MT6732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5437345" y="3437201"/>
            <a:ext cx="979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 ?</a:t>
            </a:r>
          </a:p>
        </p:txBody>
      </p:sp>
      <p:cxnSp>
        <p:nvCxnSpPr>
          <p:cNvPr id="17" name="Straight Connector 16"/>
          <p:cNvCxnSpPr/>
          <p:nvPr/>
        </p:nvCxnSpPr>
        <p:spPr bwMode="auto">
          <a:xfrm>
            <a:off x="1511660" y="5274911"/>
            <a:ext cx="7498080" cy="0"/>
          </a:xfrm>
          <a:prstGeom prst="line">
            <a:avLst/>
          </a:prstGeom>
          <a:noFill/>
          <a:ln w="19050" cap="flat" cmpd="sng" algn="ctr">
            <a:solidFill>
              <a:schemeClr val="tx1"/>
            </a:solidFill>
            <a:prstDash val="solid"/>
            <a:round/>
            <a:headEnd type="none" w="med" len="med"/>
            <a:tailEnd type="arrow" w="med" len="med"/>
          </a:ln>
          <a:effectLst/>
        </p:spPr>
      </p:cxnSp>
      <p:sp>
        <p:nvSpPr>
          <p:cNvPr id="18" name="Line 22"/>
          <p:cNvSpPr>
            <a:spLocks noChangeShapeType="1"/>
          </p:cNvSpPr>
          <p:nvPr/>
        </p:nvSpPr>
        <p:spPr bwMode="auto">
          <a:xfrm>
            <a:off x="1653180" y="520107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Line 22"/>
          <p:cNvSpPr>
            <a:spLocks noChangeShapeType="1"/>
          </p:cNvSpPr>
          <p:nvPr/>
        </p:nvSpPr>
        <p:spPr bwMode="auto">
          <a:xfrm>
            <a:off x="3990055" y="5199468"/>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Line 22"/>
          <p:cNvSpPr>
            <a:spLocks noChangeShapeType="1"/>
          </p:cNvSpPr>
          <p:nvPr/>
        </p:nvSpPr>
        <p:spPr bwMode="auto">
          <a:xfrm>
            <a:off x="8722085" y="520107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Line 22"/>
          <p:cNvSpPr>
            <a:spLocks noChangeShapeType="1"/>
          </p:cNvSpPr>
          <p:nvPr/>
        </p:nvSpPr>
        <p:spPr bwMode="auto">
          <a:xfrm>
            <a:off x="6378705" y="520109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Rectangle 21"/>
          <p:cNvSpPr>
            <a:spLocks noChangeArrowheads="1"/>
          </p:cNvSpPr>
          <p:nvPr/>
        </p:nvSpPr>
        <p:spPr bwMode="auto">
          <a:xfrm>
            <a:off x="6282558" y="4173335"/>
            <a:ext cx="207018" cy="2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a:spLocks noChangeArrowheads="1"/>
          </p:cNvSpPr>
          <p:nvPr/>
        </p:nvSpPr>
        <p:spPr bwMode="auto">
          <a:xfrm>
            <a:off x="5894900" y="3309239"/>
            <a:ext cx="227873" cy="23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a:spLocks noChangeArrowheads="1"/>
          </p:cNvSpPr>
          <p:nvPr/>
        </p:nvSpPr>
        <p:spPr bwMode="auto">
          <a:xfrm>
            <a:off x="3551792" y="2579736"/>
            <a:ext cx="146457"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35496" y="5702353"/>
            <a:ext cx="931752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70" normalizeH="0" baseline="0" noProof="0" dirty="0">
                <a:ln>
                  <a:noFill/>
                </a:ln>
                <a:solidFill>
                  <a:srgbClr val="000000"/>
                </a:solidFill>
                <a:effectLst/>
                <a:uLnTx/>
                <a:uFillTx/>
                <a:latin typeface="Verdana"/>
                <a:ea typeface="+mn-ea"/>
                <a:cs typeface="+mn-cs"/>
              </a:rPr>
              <a:t>Figure: Transition from 32-bit Armv7-based to 64-bit Armv8-based cores in major mobile </a:t>
            </a:r>
            <a:r>
              <a:rPr kumimoji="0" lang="en-GB" sz="1600" b="0" i="0" u="none" strike="noStrike" kern="1200" cap="none" spc="-70" normalizeH="0" baseline="0" noProof="0" dirty="0" smtClean="0">
                <a:ln>
                  <a:noFill/>
                </a:ln>
                <a:solidFill>
                  <a:srgbClr val="000000"/>
                </a:solidFill>
                <a:effectLst/>
                <a:uLnTx/>
                <a:uFillTx/>
                <a:latin typeface="Verdana"/>
                <a:ea typeface="+mn-ea"/>
                <a:cs typeface="+mn-cs"/>
              </a:rPr>
              <a:t>lines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spc="-70" dirty="0" smtClean="0">
                <a:solidFill>
                  <a:srgbClr val="000000"/>
                </a:solidFill>
                <a:latin typeface="Verdana"/>
              </a:rPr>
              <a:t>while retaining symmetrical multicore design</a:t>
            </a:r>
            <a:endParaRPr kumimoji="0" lang="en-GB" sz="1600" b="0" i="0" u="none" strike="noStrike" kern="1200" cap="none" spc="-70" normalizeH="0" baseline="0" noProof="0" dirty="0">
              <a:ln>
                <a:noFill/>
              </a:ln>
              <a:solidFill>
                <a:srgbClr val="000000"/>
              </a:solidFill>
              <a:effectLst/>
              <a:uLnTx/>
              <a:uFillTx/>
              <a:latin typeface="Verdana"/>
              <a:ea typeface="+mn-ea"/>
              <a:cs typeface="+mn-cs"/>
            </a:endParaRPr>
          </a:p>
        </p:txBody>
      </p:sp>
      <p:sp>
        <p:nvSpPr>
          <p:cNvPr id="26" name="Oval 25"/>
          <p:cNvSpPr/>
          <p:nvPr/>
        </p:nvSpPr>
        <p:spPr bwMode="auto">
          <a:xfrm>
            <a:off x="1653180" y="2400008"/>
            <a:ext cx="7236000" cy="2772000"/>
          </a:xfrm>
          <a:prstGeom prst="ellips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60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8" grpId="0" animBg="1"/>
      <p:bldP spid="19" grpId="0" animBg="1"/>
      <p:bldP spid="20" grpId="0" animBg="1"/>
      <p:bldP spid="21" grpId="0" animBg="1"/>
      <p:bldP spid="22" grpId="0"/>
      <p:bldP spid="23" grpId="0"/>
      <p:bldP spid="24" grpId="0"/>
      <p:bldP spid="25" grpId="0"/>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787570"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3-cores</a:t>
            </a:r>
          </a:p>
        </p:txBody>
      </p:sp>
      <p:sp>
        <p:nvSpPr>
          <p:cNvPr id="4" name="Text Box 6"/>
          <p:cNvSpPr txBox="1">
            <a:spLocks noChangeArrowheads="1"/>
          </p:cNvSpPr>
          <p:nvPr/>
        </p:nvSpPr>
        <p:spPr bwMode="auto">
          <a:xfrm>
            <a:off x="7728343"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8-cores</a:t>
            </a:r>
          </a:p>
        </p:txBody>
      </p:sp>
      <p:sp>
        <p:nvSpPr>
          <p:cNvPr id="5" name="Line 9"/>
          <p:cNvSpPr>
            <a:spLocks noChangeShapeType="1"/>
          </p:cNvSpPr>
          <p:nvPr/>
        </p:nvSpPr>
        <p:spPr bwMode="auto">
          <a:xfrm>
            <a:off x="5210237" y="1656248"/>
            <a:ext cx="0" cy="2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211638" y="1882839"/>
            <a:ext cx="990600" cy="3539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5"/>
          <p:cNvSpPr txBox="1">
            <a:spLocks noChangeArrowheads="1"/>
          </p:cNvSpPr>
          <p:nvPr/>
        </p:nvSpPr>
        <p:spPr bwMode="auto">
          <a:xfrm>
            <a:off x="1953063"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2-cores</a:t>
            </a:r>
          </a:p>
        </p:txBody>
      </p:sp>
      <p:cxnSp>
        <p:nvCxnSpPr>
          <p:cNvPr id="8" name="Straight Connector 7"/>
          <p:cNvCxnSpPr>
            <a:endCxn id="11" idx="7"/>
          </p:cNvCxnSpPr>
          <p:nvPr/>
        </p:nvCxnSpPr>
        <p:spPr>
          <a:xfrm flipH="1">
            <a:off x="2292248" y="1876471"/>
            <a:ext cx="2909990" cy="33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0"/>
          </p:cNvCxnSpPr>
          <p:nvPr/>
        </p:nvCxnSpPr>
        <p:spPr>
          <a:xfrm>
            <a:off x="5202238" y="1882839"/>
            <a:ext cx="2970297" cy="352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13"/>
          <p:cNvSpPr>
            <a:spLocks noChangeArrowheads="1"/>
          </p:cNvSpPr>
          <p:nvPr/>
        </p:nvSpPr>
        <p:spPr bwMode="auto">
          <a:xfrm>
            <a:off x="4181358" y="220256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2236692" y="220716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8151081" y="220424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 Box 5"/>
          <p:cNvSpPr txBox="1">
            <a:spLocks noChangeArrowheads="1"/>
          </p:cNvSpPr>
          <p:nvPr/>
        </p:nvSpPr>
        <p:spPr bwMode="auto">
          <a:xfrm>
            <a:off x="5721533" y="2301343"/>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4-cores</a:t>
            </a:r>
          </a:p>
        </p:txBody>
      </p:sp>
      <p:cxnSp>
        <p:nvCxnSpPr>
          <p:cNvPr id="14" name="Straight Connector 13"/>
          <p:cNvCxnSpPr>
            <a:stCxn id="6" idx="0"/>
          </p:cNvCxnSpPr>
          <p:nvPr/>
        </p:nvCxnSpPr>
        <p:spPr>
          <a:xfrm>
            <a:off x="5202238" y="1882839"/>
            <a:ext cx="954066" cy="360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3"/>
          <p:cNvSpPr>
            <a:spLocks noChangeArrowheads="1"/>
          </p:cNvSpPr>
          <p:nvPr/>
        </p:nvSpPr>
        <p:spPr bwMode="auto">
          <a:xfrm>
            <a:off x="6115147" y="219909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3"/>
          <p:cNvSpPr txBox="1">
            <a:spLocks noChangeArrowheads="1"/>
          </p:cNvSpPr>
          <p:nvPr/>
        </p:nvSpPr>
        <p:spPr bwMode="auto">
          <a:xfrm>
            <a:off x="2375010" y="1400061"/>
            <a:ext cx="568937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count in symmetrical multicores in mobile processors</a:t>
            </a:r>
          </a:p>
        </p:txBody>
      </p:sp>
      <p:sp>
        <p:nvSpPr>
          <p:cNvPr id="17" name="TextBox 16"/>
          <p:cNvSpPr txBox="1"/>
          <p:nvPr/>
        </p:nvSpPr>
        <p:spPr>
          <a:xfrm flipH="1">
            <a:off x="244966" y="2889531"/>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8" name="TextBox 17"/>
          <p:cNvSpPr txBox="1"/>
          <p:nvPr/>
        </p:nvSpPr>
        <p:spPr>
          <a:xfrm flipH="1">
            <a:off x="73601" y="3375875"/>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p:cNvSpPr txBox="1"/>
          <p:nvPr/>
        </p:nvSpPr>
        <p:spPr>
          <a:xfrm flipH="1">
            <a:off x="99455" y="4163396"/>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20" name="TextBox 19"/>
          <p:cNvSpPr txBox="1"/>
          <p:nvPr/>
        </p:nvSpPr>
        <p:spPr>
          <a:xfrm>
            <a:off x="234471" y="4836519"/>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1" name="TextBox 20"/>
          <p:cNvSpPr txBox="1"/>
          <p:nvPr/>
        </p:nvSpPr>
        <p:spPr>
          <a:xfrm>
            <a:off x="177831" y="5798991"/>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1541316" y="2777151"/>
            <a:ext cx="153017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Cortex-A9)</a:t>
            </a:r>
          </a:p>
        </p:txBody>
      </p:sp>
      <p:sp>
        <p:nvSpPr>
          <p:cNvPr id="23" name="TextBox 22"/>
          <p:cNvSpPr txBox="1"/>
          <p:nvPr/>
        </p:nvSpPr>
        <p:spPr>
          <a:xfrm>
            <a:off x="3450260" y="2777151"/>
            <a:ext cx="153017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A8X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(3x Typhoon)</a:t>
            </a:r>
          </a:p>
        </p:txBody>
      </p:sp>
      <p:sp>
        <p:nvSpPr>
          <p:cNvPr id="24" name="TextBox 23"/>
          <p:cNvSpPr txBox="1"/>
          <p:nvPr/>
        </p:nvSpPr>
        <p:spPr>
          <a:xfrm>
            <a:off x="5022050" y="3362216"/>
            <a:ext cx="195598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4412 (2012)</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4x Cortex-A9</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7218188" y="3355711"/>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8x Cortex-A53</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1338187" y="3362216"/>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3250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1</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2x Cortex-A7</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p:cNvSpPr txBox="1"/>
          <p:nvPr/>
        </p:nvSpPr>
        <p:spPr>
          <a:xfrm>
            <a:off x="5498365" y="4172306"/>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S400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29" name="TextBox 28"/>
          <p:cNvSpPr txBox="1"/>
          <p:nvPr/>
        </p:nvSpPr>
        <p:spPr>
          <a:xfrm>
            <a:off x="1623419" y="4172306"/>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S200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31" name="TextBox 30"/>
          <p:cNvSpPr txBox="1"/>
          <p:nvPr/>
        </p:nvSpPr>
        <p:spPr>
          <a:xfrm>
            <a:off x="5394159" y="4847381"/>
            <a:ext cx="14397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K3V2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Cortex-A9)</a:t>
            </a:r>
          </a:p>
        </p:txBody>
      </p:sp>
      <p:sp>
        <p:nvSpPr>
          <p:cNvPr id="32" name="TextBox 31"/>
          <p:cNvSpPr txBox="1"/>
          <p:nvPr/>
        </p:nvSpPr>
        <p:spPr>
          <a:xfrm>
            <a:off x="7386349" y="4847381"/>
            <a:ext cx="157927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Kirin 620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(8x Cortex-A53)</a:t>
            </a:r>
          </a:p>
        </p:txBody>
      </p:sp>
      <p:sp>
        <p:nvSpPr>
          <p:cNvPr id="33" name="TextBox 32"/>
          <p:cNvSpPr txBox="1"/>
          <p:nvPr/>
        </p:nvSpPr>
        <p:spPr>
          <a:xfrm>
            <a:off x="5394622" y="5747481"/>
            <a:ext cx="14847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MT6582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34" name="TextBox 33"/>
          <p:cNvSpPr txBox="1"/>
          <p:nvPr/>
        </p:nvSpPr>
        <p:spPr>
          <a:xfrm>
            <a:off x="7420060" y="5747481"/>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MT6592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8x Cortex-A7</a:t>
            </a:r>
          </a:p>
        </p:txBody>
      </p:sp>
      <p:sp>
        <p:nvSpPr>
          <p:cNvPr id="35" name="TextBox 34"/>
          <p:cNvSpPr txBox="1"/>
          <p:nvPr/>
        </p:nvSpPr>
        <p:spPr>
          <a:xfrm>
            <a:off x="1541316" y="5728231"/>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MT6572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42" name="TextBox 41"/>
          <p:cNvSpPr txBox="1"/>
          <p:nvPr/>
        </p:nvSpPr>
        <p:spPr>
          <a:xfrm>
            <a:off x="77564" y="453858"/>
            <a:ext cx="93165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core count in symmetrical multicores in mobile processors -1</a:t>
            </a:r>
          </a:p>
        </p:txBody>
      </p:sp>
      <p:sp>
        <p:nvSpPr>
          <p:cNvPr id="43" name="TextBox 42"/>
          <p:cNvSpPr txBox="1"/>
          <p:nvPr/>
        </p:nvSpPr>
        <p:spPr>
          <a:xfrm>
            <a:off x="116505" y="6273316"/>
            <a:ext cx="724268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Note: After the model designations we indicate the release dates of the first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of the related lines with the given number of cores.</a:t>
            </a:r>
          </a:p>
        </p:txBody>
      </p:sp>
      <p:sp>
        <p:nvSpPr>
          <p:cNvPr id="36"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7</a:t>
            </a:r>
            <a:r>
              <a:rPr lang="hu-HU" sz="1700" dirty="0"/>
              <a:t>)</a:t>
            </a:r>
            <a:endParaRPr lang="en-US" sz="1700" dirty="0"/>
          </a:p>
        </p:txBody>
      </p:sp>
      <p:sp>
        <p:nvSpPr>
          <p:cNvPr id="37" name="Right Arrow 36"/>
          <p:cNvSpPr/>
          <p:nvPr/>
        </p:nvSpPr>
        <p:spPr bwMode="auto">
          <a:xfrm>
            <a:off x="3311860" y="239917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5063480" y="24141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6935688" y="24351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71500" y="807837"/>
            <a:ext cx="92958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First, typically </a:t>
            </a:r>
            <a:r>
              <a:rPr kumimoji="0" lang="en-US" sz="1600" b="0" i="0" u="none" strike="noStrike" kern="1200" cap="none" spc="-40" normalizeH="0" baseline="0" noProof="0" dirty="0">
                <a:ln>
                  <a:noFill/>
                </a:ln>
                <a:solidFill>
                  <a:srgbClr val="0070C0"/>
                </a:solidFill>
                <a:effectLst/>
                <a:uLnTx/>
                <a:uFillTx/>
                <a:latin typeface="Verdana"/>
                <a:ea typeface="+mn-ea"/>
                <a:cs typeface="+mn-cs"/>
              </a:rPr>
              <a:t>dual core CPUs </a:t>
            </a:r>
            <a:r>
              <a:rPr kumimoji="0" lang="en-US" sz="1600" b="0" i="0" u="none" strike="noStrike" kern="1200" cap="none" spc="-40" normalizeH="0" baseline="0" noProof="0" dirty="0">
                <a:ln>
                  <a:noFill/>
                </a:ln>
                <a:solidFill>
                  <a:srgbClr val="000000"/>
                </a:solidFill>
                <a:effectLst/>
                <a:uLnTx/>
                <a:uFillTx/>
                <a:latin typeface="Verdana"/>
                <a:ea typeface="+mn-ea"/>
                <a:cs typeface="+mn-cs"/>
              </a:rPr>
              <a:t>soon became enhanced to </a:t>
            </a:r>
            <a:r>
              <a:rPr kumimoji="0" lang="en-US" sz="1600" b="0" i="0" u="none" strike="noStrike" kern="1200" cap="none" spc="-40" normalizeH="0" baseline="0" noProof="0" dirty="0">
                <a:ln>
                  <a:noFill/>
                </a:ln>
                <a:solidFill>
                  <a:srgbClr val="0070C0"/>
                </a:solidFill>
                <a:effectLst/>
                <a:uLnTx/>
                <a:uFillTx/>
                <a:latin typeface="Verdana"/>
                <a:ea typeface="+mn-ea"/>
                <a:cs typeface="+mn-cs"/>
              </a:rPr>
              <a:t>higher core counts</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seen below.  </a:t>
            </a:r>
          </a:p>
        </p:txBody>
      </p:sp>
    </p:spTree>
    <p:extLst>
      <p:ext uri="{BB962C8B-B14F-4D97-AF65-F5344CB8AC3E}">
        <p14:creationId xmlns:p14="http://schemas.microsoft.com/office/powerpoint/2010/main" val="447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3"/>
                                        </p:tgtEl>
                                        <p:attrNameLst>
                                          <p:attrName>style.visibility</p:attrName>
                                        </p:attrNameLst>
                                      </p:cBhvr>
                                      <p:to>
                                        <p:strVal val="visible"/>
                                      </p:to>
                                    </p:set>
                                    <p:anim calcmode="lin" valueType="num">
                                      <p:cBhvr additive="base">
                                        <p:cTn id="125" dur="500" fill="hold"/>
                                        <p:tgtEl>
                                          <p:spTgt spid="33"/>
                                        </p:tgtEl>
                                        <p:attrNameLst>
                                          <p:attrName>ppt_x</p:attrName>
                                        </p:attrNameLst>
                                      </p:cBhvr>
                                      <p:tavLst>
                                        <p:tav tm="0">
                                          <p:val>
                                            <p:strVal val="#ppt_x"/>
                                          </p:val>
                                        </p:tav>
                                        <p:tav tm="100000">
                                          <p:val>
                                            <p:strVal val="#ppt_x"/>
                                          </p:val>
                                        </p:tav>
                                      </p:tavLst>
                                    </p:anim>
                                    <p:anim calcmode="lin" valueType="num">
                                      <p:cBhvr additive="base">
                                        <p:cTn id="126" dur="500" fill="hold"/>
                                        <p:tgtEl>
                                          <p:spTgt spid="3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additive="base">
                                        <p:cTn id="133" dur="500" fill="hold"/>
                                        <p:tgtEl>
                                          <p:spTgt spid="35"/>
                                        </p:tgtEl>
                                        <p:attrNameLst>
                                          <p:attrName>ppt_x</p:attrName>
                                        </p:attrNameLst>
                                      </p:cBhvr>
                                      <p:tavLst>
                                        <p:tav tm="0">
                                          <p:val>
                                            <p:strVal val="#ppt_x"/>
                                          </p:val>
                                        </p:tav>
                                        <p:tav tm="100000">
                                          <p:val>
                                            <p:strVal val="#ppt_x"/>
                                          </p:val>
                                        </p:tav>
                                      </p:tavLst>
                                    </p:anim>
                                    <p:anim calcmode="lin" valueType="num">
                                      <p:cBhvr additive="base">
                                        <p:cTn id="134" dur="500" fill="hold"/>
                                        <p:tgtEl>
                                          <p:spTgt spid="3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additive="base">
                                        <p:cTn id="137" dur="500" fill="hold"/>
                                        <p:tgtEl>
                                          <p:spTgt spid="43"/>
                                        </p:tgtEl>
                                        <p:attrNameLst>
                                          <p:attrName>ppt_x</p:attrName>
                                        </p:attrNameLst>
                                      </p:cBhvr>
                                      <p:tavLst>
                                        <p:tav tm="0">
                                          <p:val>
                                            <p:strVal val="#ppt_x"/>
                                          </p:val>
                                        </p:tav>
                                        <p:tav tm="100000">
                                          <p:val>
                                            <p:strVal val="#ppt_x"/>
                                          </p:val>
                                        </p:tav>
                                      </p:tavLst>
                                    </p:anim>
                                    <p:anim calcmode="lin" valueType="num">
                                      <p:cBhvr additive="base">
                                        <p:cTn id="138" dur="500" fill="hold"/>
                                        <p:tgtEl>
                                          <p:spTgt spid="4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additive="base">
                                        <p:cTn id="141" dur="500" fill="hold"/>
                                        <p:tgtEl>
                                          <p:spTgt spid="37"/>
                                        </p:tgtEl>
                                        <p:attrNameLst>
                                          <p:attrName>ppt_x</p:attrName>
                                        </p:attrNameLst>
                                      </p:cBhvr>
                                      <p:tavLst>
                                        <p:tav tm="0">
                                          <p:val>
                                            <p:strVal val="#ppt_x"/>
                                          </p:val>
                                        </p:tav>
                                        <p:tav tm="100000">
                                          <p:val>
                                            <p:strVal val="#ppt_x"/>
                                          </p:val>
                                        </p:tav>
                                      </p:tavLst>
                                    </p:anim>
                                    <p:anim calcmode="lin" valueType="num">
                                      <p:cBhvr additive="base">
                                        <p:cTn id="142" dur="500" fill="hold"/>
                                        <p:tgtEl>
                                          <p:spTgt spid="3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anim calcmode="lin" valueType="num">
                                      <p:cBhvr additive="base">
                                        <p:cTn id="145" dur="500" fill="hold"/>
                                        <p:tgtEl>
                                          <p:spTgt spid="38"/>
                                        </p:tgtEl>
                                        <p:attrNameLst>
                                          <p:attrName>ppt_x</p:attrName>
                                        </p:attrNameLst>
                                      </p:cBhvr>
                                      <p:tavLst>
                                        <p:tav tm="0">
                                          <p:val>
                                            <p:strVal val="#ppt_x"/>
                                          </p:val>
                                        </p:tav>
                                        <p:tav tm="100000">
                                          <p:val>
                                            <p:strVal val="#ppt_x"/>
                                          </p:val>
                                        </p:tav>
                                      </p:tavLst>
                                    </p:anim>
                                    <p:anim calcmode="lin" valueType="num">
                                      <p:cBhvr additive="base">
                                        <p:cTn id="146" dur="500" fill="hold"/>
                                        <p:tgtEl>
                                          <p:spTgt spid="38"/>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 calcmode="lin" valueType="num">
                                      <p:cBhvr additive="base">
                                        <p:cTn id="149" dur="500" fill="hold"/>
                                        <p:tgtEl>
                                          <p:spTgt spid="39"/>
                                        </p:tgtEl>
                                        <p:attrNameLst>
                                          <p:attrName>ppt_x</p:attrName>
                                        </p:attrNameLst>
                                      </p:cBhvr>
                                      <p:tavLst>
                                        <p:tav tm="0">
                                          <p:val>
                                            <p:strVal val="#ppt_x"/>
                                          </p:val>
                                        </p:tav>
                                        <p:tav tm="100000">
                                          <p:val>
                                            <p:strVal val="#ppt_x"/>
                                          </p:val>
                                        </p:tav>
                                      </p:tavLst>
                                    </p:anim>
                                    <p:anim calcmode="lin" valueType="num">
                                      <p:cBhvr additive="base">
                                        <p:cTn id="1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10" grpId="0" animBg="1"/>
      <p:bldP spid="11" grpId="0" animBg="1"/>
      <p:bldP spid="12" grpId="0" animBg="1"/>
      <p:bldP spid="13" grpId="0"/>
      <p:bldP spid="15" grpId="0" animBg="1"/>
      <p:bldP spid="16" grpId="0"/>
      <p:bldP spid="17" grpId="0"/>
      <p:bldP spid="18" grpId="0"/>
      <p:bldP spid="19" grpId="0"/>
      <p:bldP spid="20" grpId="0"/>
      <p:bldP spid="21" grpId="0"/>
      <p:bldP spid="22" grpId="0"/>
      <p:bldP spid="23" grpId="0"/>
      <p:bldP spid="24" grpId="0"/>
      <p:bldP spid="25" grpId="0"/>
      <p:bldP spid="26" grpId="0"/>
      <p:bldP spid="28" grpId="0"/>
      <p:bldP spid="29" grpId="0"/>
      <p:bldP spid="31" grpId="0"/>
      <p:bldP spid="32" grpId="0"/>
      <p:bldP spid="33" grpId="0"/>
      <p:bldP spid="34" grpId="0"/>
      <p:bldP spid="35" grpId="0"/>
      <p:bldP spid="43" grpId="0"/>
      <p:bldP spid="37" grpId="0" animBg="1"/>
      <p:bldP spid="38" grpId="0" animBg="1"/>
      <p:bldP spid="39"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417600" y="414908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4-way core cluster with shared L2</a:t>
            </a:r>
          </a:p>
        </p:txBody>
      </p:sp>
      <p:sp>
        <p:nvSpPr>
          <p:cNvPr id="57" name="TextBox 56"/>
          <p:cNvSpPr txBox="1"/>
          <p:nvPr/>
        </p:nvSpPr>
        <p:spPr>
          <a:xfrm>
            <a:off x="466161" y="414908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2-way core cluster with shared L2</a:t>
            </a:r>
          </a:p>
        </p:txBody>
      </p:sp>
      <p:sp>
        <p:nvSpPr>
          <p:cNvPr id="58" name="TextBox 57"/>
          <p:cNvSpPr txBox="1"/>
          <p:nvPr/>
        </p:nvSpPr>
        <p:spPr>
          <a:xfrm>
            <a:off x="244391" y="4599130"/>
            <a:ext cx="8739700"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70C0"/>
                </a:solidFill>
                <a:effectLst/>
                <a:uLnTx/>
                <a:uFillTx/>
                <a:latin typeface="Verdana"/>
                <a:ea typeface="+mn-ea"/>
                <a:cs typeface="+mn-cs"/>
              </a:rPr>
              <a:t>Octa</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 symmetrical multicores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in Arm-based processors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are implemented</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typically as </a:t>
            </a:r>
            <a:r>
              <a:rPr kumimoji="0" lang="en-US" sz="1600" b="0" i="0" u="none" strike="noStrike" kern="1200" cap="none" spc="0" normalizeH="0" baseline="0" noProof="0" dirty="0">
                <a:ln>
                  <a:noFill/>
                </a:ln>
                <a:solidFill>
                  <a:srgbClr val="FF0000"/>
                </a:solidFill>
                <a:effectLst/>
                <a:uLnTx/>
                <a:uFillTx/>
                <a:latin typeface="Verdana"/>
                <a:ea typeface="+mn-ea"/>
                <a:cs typeface="+mn-cs"/>
              </a:rPr>
              <a:t>dual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4-way core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they are also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multi-cluster SMPs. </a:t>
            </a:r>
          </a:p>
        </p:txBody>
      </p:sp>
      <p:grpSp>
        <p:nvGrpSpPr>
          <p:cNvPr id="31" name="Group 30"/>
          <p:cNvGrpSpPr/>
          <p:nvPr/>
        </p:nvGrpSpPr>
        <p:grpSpPr>
          <a:xfrm>
            <a:off x="4567829" y="2078850"/>
            <a:ext cx="3538307" cy="1848105"/>
            <a:chOff x="4567829" y="2078850"/>
            <a:chExt cx="3538307" cy="1848105"/>
          </a:xfrm>
        </p:grpSpPr>
        <p:sp>
          <p:nvSpPr>
            <p:cNvPr id="7" name="Rectangle 6"/>
            <p:cNvSpPr/>
            <p:nvPr/>
          </p:nvSpPr>
          <p:spPr bwMode="auto">
            <a:xfrm>
              <a:off x="4594056" y="2078850"/>
              <a:ext cx="3420380"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8" name="Straight Connector 7"/>
            <p:cNvCxnSpPr>
              <a:stCxn id="7" idx="1"/>
              <a:endCxn id="7" idx="3"/>
            </p:cNvCxnSpPr>
            <p:nvPr/>
          </p:nvCxnSpPr>
          <p:spPr bwMode="auto">
            <a:xfrm>
              <a:off x="4594056" y="3001453"/>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594056" y="3349420"/>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40388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62592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71593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4824206"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4" name="TextBox 13"/>
            <p:cNvSpPr txBox="1"/>
            <p:nvPr/>
          </p:nvSpPr>
          <p:spPr>
            <a:xfrm>
              <a:off x="5657916"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5" name="TextBox 14"/>
            <p:cNvSpPr txBox="1"/>
            <p:nvPr/>
          </p:nvSpPr>
          <p:spPr>
            <a:xfrm>
              <a:off x="6487704" y="2396661"/>
              <a:ext cx="606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6" name="TextBox 15"/>
            <p:cNvSpPr txBox="1"/>
            <p:nvPr/>
          </p:nvSpPr>
          <p:spPr>
            <a:xfrm>
              <a:off x="7321414" y="2393885"/>
              <a:ext cx="603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7" name="TextBox 16"/>
            <p:cNvSpPr txBox="1"/>
            <p:nvPr/>
          </p:nvSpPr>
          <p:spPr>
            <a:xfrm>
              <a:off x="4567829"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8" name="TextBox 17"/>
            <p:cNvSpPr txBox="1"/>
            <p:nvPr/>
          </p:nvSpPr>
          <p:spPr>
            <a:xfrm>
              <a:off x="5429294" y="30342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9" name="TextBox 18"/>
            <p:cNvSpPr txBox="1"/>
            <p:nvPr/>
          </p:nvSpPr>
          <p:spPr>
            <a:xfrm>
              <a:off x="6284389" y="3012375"/>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0" name="TextBox 19"/>
            <p:cNvSpPr txBox="1"/>
            <p:nvPr/>
          </p:nvSpPr>
          <p:spPr>
            <a:xfrm>
              <a:off x="7159341" y="3029926"/>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1" name="TextBox 20"/>
            <p:cNvSpPr txBox="1"/>
            <p:nvPr/>
          </p:nvSpPr>
          <p:spPr>
            <a:xfrm>
              <a:off x="607922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0" name="Rectangle 69"/>
            <p:cNvSpPr/>
            <p:nvPr/>
          </p:nvSpPr>
          <p:spPr bwMode="auto">
            <a:xfrm>
              <a:off x="4596286" y="3350955"/>
              <a:ext cx="3418150" cy="5760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grpSp>
      <p:grpSp>
        <p:nvGrpSpPr>
          <p:cNvPr id="29" name="Group 28"/>
          <p:cNvGrpSpPr/>
          <p:nvPr/>
        </p:nvGrpSpPr>
        <p:grpSpPr>
          <a:xfrm>
            <a:off x="1456271" y="2078850"/>
            <a:ext cx="1787349" cy="1849205"/>
            <a:chOff x="1652910" y="2078850"/>
            <a:chExt cx="1787349" cy="1849205"/>
          </a:xfrm>
        </p:grpSpPr>
        <p:sp>
          <p:nvSpPr>
            <p:cNvPr id="47" name="Rectangle 46"/>
            <p:cNvSpPr/>
            <p:nvPr/>
          </p:nvSpPr>
          <p:spPr bwMode="auto">
            <a:xfrm>
              <a:off x="1679138" y="2078850"/>
              <a:ext cx="1670798"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8" name="Straight Connector 47"/>
            <p:cNvCxnSpPr>
              <a:stCxn id="47" idx="1"/>
              <a:endCxn id="47" idx="3"/>
            </p:cNvCxnSpPr>
            <p:nvPr/>
          </p:nvCxnSpPr>
          <p:spPr bwMode="auto">
            <a:xfrm>
              <a:off x="1679138" y="3001453"/>
              <a:ext cx="1670798"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V="1">
              <a:off x="1679137" y="3338836"/>
              <a:ext cx="1656000" cy="10584"/>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p:cNvCxnSpPr/>
            <p:nvPr/>
          </p:nvCxnSpPr>
          <p:spPr bwMode="auto">
            <a:xfrm>
              <a:off x="248896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334432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p:cNvSpPr txBox="1"/>
            <p:nvPr/>
          </p:nvSpPr>
          <p:spPr>
            <a:xfrm>
              <a:off x="1909287"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53" name="TextBox 52"/>
            <p:cNvSpPr txBox="1"/>
            <p:nvPr/>
          </p:nvSpPr>
          <p:spPr>
            <a:xfrm>
              <a:off x="2720963"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54" name="TextBox 53"/>
            <p:cNvSpPr txBox="1"/>
            <p:nvPr/>
          </p:nvSpPr>
          <p:spPr>
            <a:xfrm>
              <a:off x="1652910"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6" name="TextBox 55"/>
            <p:cNvSpPr txBox="1"/>
            <p:nvPr/>
          </p:nvSpPr>
          <p:spPr>
            <a:xfrm>
              <a:off x="228143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23"/>
            <p:cNvSpPr/>
            <p:nvPr/>
          </p:nvSpPr>
          <p:spPr bwMode="auto">
            <a:xfrm>
              <a:off x="1677943" y="3341255"/>
              <a:ext cx="1670400" cy="5868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sp>
          <p:nvSpPr>
            <p:cNvPr id="71" name="TextBox 70"/>
            <p:cNvSpPr txBox="1"/>
            <p:nvPr/>
          </p:nvSpPr>
          <p:spPr>
            <a:xfrm>
              <a:off x="2493464" y="30276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grpSp>
      <p:sp>
        <p:nvSpPr>
          <p:cNvPr id="38"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8</a:t>
            </a:r>
            <a:r>
              <a:rPr lang="hu-HU" sz="1700" dirty="0"/>
              <a:t>)</a:t>
            </a:r>
            <a:endParaRPr lang="en-US" sz="1700" dirty="0"/>
          </a:p>
        </p:txBody>
      </p:sp>
      <p:sp>
        <p:nvSpPr>
          <p:cNvPr id="3" name="Rounded Rectangle 2"/>
          <p:cNvSpPr/>
          <p:nvPr/>
        </p:nvSpPr>
        <p:spPr bwMode="auto">
          <a:xfrm>
            <a:off x="35496" y="827550"/>
            <a:ext cx="9085302" cy="909261"/>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73788" y="440668"/>
            <a:ext cx="60771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symmetrical multicores</a:t>
            </a:r>
          </a:p>
        </p:txBody>
      </p:sp>
      <p:sp>
        <p:nvSpPr>
          <p:cNvPr id="42" name="TextBox 41"/>
          <p:cNvSpPr txBox="1"/>
          <p:nvPr/>
        </p:nvSpPr>
        <p:spPr>
          <a:xfrm>
            <a:off x="233224" y="834161"/>
            <a:ext cx="8805039"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Dual and quad core 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built up in mobile processors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dual- or four-way core clusters with a shared (inclusive) L2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private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L1 caches), as indicated below:</a:t>
            </a:r>
          </a:p>
        </p:txBody>
      </p:sp>
    </p:spTree>
    <p:extLst>
      <p:ext uri="{BB962C8B-B14F-4D97-AF65-F5344CB8AC3E}">
        <p14:creationId xmlns:p14="http://schemas.microsoft.com/office/powerpoint/2010/main" val="38123716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413005"/>
            <a:ext cx="89630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05" y="485272"/>
            <a:ext cx="9111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Example 1: </a:t>
            </a:r>
            <a:r>
              <a:rPr kumimoji="0" lang="en-US" sz="1800" b="0" i="0" u="none" strike="noStrike" kern="1200" cap="none" spc="0" normalizeH="0" baseline="0" noProof="0" dirty="0">
                <a:ln>
                  <a:noFill/>
                </a:ln>
                <a:solidFill>
                  <a:srgbClr val="2D2D8A"/>
                </a:solidFill>
                <a:effectLst/>
                <a:uLnTx/>
                <a:uFillTx/>
                <a:latin typeface="Verdana"/>
                <a:ea typeface="+mn-ea"/>
                <a:cs typeface="+mn-cs"/>
              </a:rPr>
              <a:t>Block diagram of a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32-bit quad </a:t>
            </a:r>
            <a:r>
              <a:rPr kumimoji="0" lang="en-US" sz="1800" b="0" i="0" u="none" strike="noStrike" kern="1200" cap="none" spc="0" normalizeH="0" baseline="0" noProof="0" dirty="0">
                <a:ln>
                  <a:noFill/>
                </a:ln>
                <a:solidFill>
                  <a:srgbClr val="2D2D8A"/>
                </a:solidFill>
                <a:effectLst/>
                <a:uLnTx/>
                <a:uFillTx/>
                <a:latin typeface="Verdana"/>
                <a:ea typeface="+mn-ea"/>
                <a:cs typeface="+mn-cs"/>
              </a:rPr>
              <a:t>core symmetrical multicore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(Qualcomm’s Snapdragon 800 SOC) (2013)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185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smtClean="0"/>
              <a:t>(</a:t>
            </a:r>
            <a:r>
              <a:rPr lang="en-US" sz="1700" dirty="0" smtClean="0"/>
              <a:t>9</a:t>
            </a:r>
            <a:r>
              <a:rPr lang="hu-HU" sz="1700" dirty="0" smtClean="0"/>
              <a:t>)</a:t>
            </a:r>
            <a:endParaRPr lang="en-US" sz="1700" dirty="0"/>
          </a:p>
        </p:txBody>
      </p:sp>
    </p:spTree>
    <p:extLst>
      <p:ext uri="{BB962C8B-B14F-4D97-AF65-F5344CB8AC3E}">
        <p14:creationId xmlns:p14="http://schemas.microsoft.com/office/powerpoint/2010/main" val="2301314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4000" cy="393700"/>
          </a:xfrm>
        </p:spPr>
        <p:txBody>
          <a:bodyPr/>
          <a:lstStyle/>
          <a:p>
            <a:r>
              <a:rPr lang="hu-HU" sz="1700">
                <a:solidFill>
                  <a:srgbClr val="FFFFFF"/>
                </a:solidFill>
              </a:rPr>
              <a:t>1. Introduction to </a:t>
            </a:r>
            <a:r>
              <a:rPr lang="en-US" sz="1700">
                <a:solidFill>
                  <a:srgbClr val="FFFFFF"/>
                </a:solidFill>
              </a:rPr>
              <a:t>ARM </a:t>
            </a:r>
            <a:r>
              <a:rPr lang="en-GB" sz="1700">
                <a:solidFill>
                  <a:srgbClr val="FFFFFF"/>
                </a:solidFill>
              </a:rPr>
              <a:t>(9</a:t>
            </a:r>
            <a:r>
              <a:rPr lang="hu-HU" sz="1700">
                <a:solidFill>
                  <a:srgbClr val="FFFFFF"/>
                </a:solidFill>
              </a:rPr>
              <a:t>)</a:t>
            </a:r>
            <a:endParaRPr lang="en-US" sz="1700"/>
          </a:p>
        </p:txBody>
      </p:sp>
      <p:sp>
        <p:nvSpPr>
          <p:cNvPr id="3" name="TextBox 2"/>
          <p:cNvSpPr txBox="1"/>
          <p:nvPr/>
        </p:nvSpPr>
        <p:spPr>
          <a:xfrm>
            <a:off x="71500" y="440668"/>
            <a:ext cx="3775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licensing policy </a:t>
            </a:r>
            <a:r>
              <a:rPr kumimoji="0" lang="en-US" sz="1800" b="0" i="0" u="none" strike="noStrike" kern="1200" cap="none" spc="0" normalizeH="0" baseline="0" noProof="0">
                <a:ln>
                  <a:noFill/>
                </a:ln>
                <a:effectLst/>
                <a:uLnTx/>
                <a:uFillTx/>
                <a:latin typeface="Verdana"/>
                <a:ea typeface="+mn-ea"/>
                <a:cs typeface="+mn-cs"/>
              </a:rPr>
              <a:t>[</a:t>
            </a:r>
            <a:r>
              <a:rPr kumimoji="0" lang="hu-HU" sz="1800" b="0" i="0" u="none" strike="noStrike" kern="1200" cap="none" spc="0" normalizeH="0" baseline="0" noProof="0">
                <a:ln>
                  <a:noFill/>
                </a:ln>
                <a:effectLst/>
                <a:uLnTx/>
                <a:uFillTx/>
                <a:latin typeface="Verdana"/>
                <a:ea typeface="+mn-ea"/>
                <a:cs typeface="+mn-cs"/>
              </a:rPr>
              <a:t>131</a:t>
            </a:r>
            <a:r>
              <a:rPr kumimoji="0" lang="en-US" sz="1800" b="0" i="0" u="none" strike="noStrike" kern="1200" cap="none" spc="0" normalizeH="0" baseline="0" noProof="0">
                <a:ln>
                  <a:noFill/>
                </a:ln>
                <a:effectLst/>
                <a:uLnTx/>
                <a:uFillTx/>
                <a:latin typeface="Verdana"/>
                <a:ea typeface="+mn-ea"/>
                <a:cs typeface="+mn-cs"/>
              </a:rPr>
              <a:t>] </a:t>
            </a:r>
            <a:r>
              <a:rPr kumimoji="0" lang="en-US" sz="1800" b="0" i="0" u="none" strike="noStrike" kern="1200" cap="none" spc="0" normalizeH="0" baseline="0" noProof="0">
                <a:ln>
                  <a:noFill/>
                </a:ln>
                <a:solidFill>
                  <a:srgbClr val="2D2D8A"/>
                </a:solidFill>
                <a:effectLst/>
                <a:uLnTx/>
                <a:uFillTx/>
                <a:latin typeface="Verdana"/>
                <a:ea typeface="+mn-ea"/>
                <a:cs typeface="+mn-cs"/>
              </a:rPr>
              <a:t>-1</a:t>
            </a:r>
          </a:p>
        </p:txBody>
      </p:sp>
      <p:pic>
        <p:nvPicPr>
          <p:cNvPr id="6" name="Picture 2" descr="https://images.anandtech.com/doci/10366/1.PNG"/>
          <p:cNvPicPr>
            <a:picLocks noChangeAspect="1" noChangeArrowheads="1"/>
          </p:cNvPicPr>
          <p:nvPr/>
        </p:nvPicPr>
        <p:blipFill rotWithShape="1">
          <a:blip r:embed="rId2">
            <a:extLst>
              <a:ext uri="{28A0092B-C50C-407E-A947-70E740481C1C}">
                <a14:useLocalDpi xmlns:a14="http://schemas.microsoft.com/office/drawing/2010/main" val="0"/>
              </a:ext>
            </a:extLst>
          </a:blip>
          <a:srcRect l="31973" t="13741" r="32520" b="51389"/>
          <a:stretch/>
        </p:blipFill>
        <p:spPr bwMode="auto">
          <a:xfrm>
            <a:off x="2506661" y="1358770"/>
            <a:ext cx="3910544" cy="215363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2380" y="871842"/>
            <a:ext cx="9144000" cy="39691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60682" y="871842"/>
            <a:ext cx="7050456"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provides either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 license </a:t>
            </a:r>
            <a:r>
              <a:rPr kumimoji="0" lang="en-US" sz="1600" b="0" i="0" u="none" strike="noStrike" kern="1200" cap="none" spc="0" normalizeH="0" baseline="0" noProof="0" dirty="0">
                <a:ln>
                  <a:noFill/>
                </a:ln>
                <a:solidFill>
                  <a:srgbClr val="000000"/>
                </a:solidFill>
                <a:effectLst/>
                <a:uLnTx/>
                <a:uFillTx/>
                <a:latin typeface="Verdana"/>
                <a:ea typeface="+mn-ea"/>
                <a:cs typeface="+mn-cs"/>
              </a:rPr>
              <a:t>or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license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Rounded Rectangle 9"/>
          <p:cNvSpPr/>
          <p:nvPr/>
        </p:nvSpPr>
        <p:spPr bwMode="auto">
          <a:xfrm>
            <a:off x="15985" y="3844495"/>
            <a:ext cx="9114632" cy="196977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29153" y="3844495"/>
            <a:ext cx="9021380" cy="1969770"/>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 </a:t>
            </a:r>
            <a:r>
              <a:rPr lang="en-US" sz="1600" spc="-20" dirty="0">
                <a:solidFill>
                  <a:srgbClr val="000000"/>
                </a:solidFill>
              </a:rPr>
              <a:t>In case of a </a:t>
            </a:r>
            <a:r>
              <a:rPr lang="en-US" sz="1600" spc="-20" dirty="0">
                <a:solidFill>
                  <a:srgbClr val="FF0000"/>
                </a:solidFill>
              </a:rPr>
              <a:t>Cortex license </a:t>
            </a:r>
            <a:r>
              <a:rPr lang="en-US" sz="1600" spc="-20" dirty="0">
                <a:solidFill>
                  <a:srgbClr val="000000"/>
                </a:solidFill>
              </a:rPr>
              <a:t>the licensee gets a </a:t>
            </a:r>
            <a:r>
              <a:rPr lang="en-US" sz="1600" spc="-20" dirty="0">
                <a:solidFill>
                  <a:srgbClr val="0070C0"/>
                </a:solidFill>
              </a:rPr>
              <a:t>complete standard microarchitecture </a:t>
            </a:r>
          </a:p>
          <a:p>
            <a:pPr lvl="0">
              <a:defRPr/>
            </a:pPr>
            <a:r>
              <a:rPr lang="en-US" sz="1600" dirty="0">
                <a:solidFill>
                  <a:srgbClr val="000000"/>
                </a:solidFill>
              </a:rPr>
              <a:t>      design (IP) with </a:t>
            </a:r>
            <a:r>
              <a:rPr lang="en-US" sz="1600" dirty="0">
                <a:solidFill>
                  <a:srgbClr val="0070C0"/>
                </a:solidFill>
              </a:rPr>
              <a:t>flexible configuration options</a:t>
            </a:r>
            <a:r>
              <a:rPr lang="en-US" sz="1600" dirty="0">
                <a:solidFill>
                  <a:srgbClr val="000000"/>
                </a:solidFill>
              </a:rPr>
              <a:t>, e.g. for the sizes of the L1 or L2</a:t>
            </a:r>
          </a:p>
          <a:p>
            <a:pPr lvl="0">
              <a:spcAft>
                <a:spcPts val="600"/>
              </a:spcAft>
              <a:defRPr/>
            </a:pPr>
            <a:r>
              <a:rPr lang="en-US" sz="1600" dirty="0">
                <a:solidFill>
                  <a:srgbClr val="000000"/>
                </a:solidFill>
              </a:rPr>
              <a:t>      caches.</a:t>
            </a:r>
          </a:p>
          <a:p>
            <a:pPr marL="285750" lvl="0" indent="-285750">
              <a:buFont typeface="Arial" panose="020B0604020202020204" pitchFamily="34" charset="0"/>
              <a:buChar char="•"/>
              <a:defRPr/>
            </a:pPr>
            <a:r>
              <a:rPr lang="en-US" sz="1600" dirty="0">
                <a:solidFill>
                  <a:srgbClr val="000000"/>
                </a:solidFill>
              </a:rPr>
              <a:t>The </a:t>
            </a:r>
            <a:r>
              <a:rPr lang="en-US" sz="1600" dirty="0">
                <a:solidFill>
                  <a:srgbClr val="FF0000"/>
                </a:solidFill>
              </a:rPr>
              <a:t>Architecture license </a:t>
            </a:r>
            <a:r>
              <a:rPr lang="en-US" sz="1600" dirty="0">
                <a:solidFill>
                  <a:srgbClr val="000000"/>
                </a:solidFill>
              </a:rPr>
              <a:t>allows </a:t>
            </a:r>
            <a:r>
              <a:rPr lang="en-US" sz="1600" dirty="0">
                <a:solidFill>
                  <a:srgbClr val="0070C0"/>
                </a:solidFill>
              </a:rPr>
              <a:t>using the ARM ISA </a:t>
            </a:r>
            <a:r>
              <a:rPr lang="en-US" sz="1600" dirty="0">
                <a:solidFill>
                  <a:srgbClr val="000000"/>
                </a:solidFill>
              </a:rPr>
              <a:t>and the licensee has to design</a:t>
            </a:r>
          </a:p>
          <a:p>
            <a:pPr lvl="0">
              <a:spcAft>
                <a:spcPts val="600"/>
              </a:spcAft>
              <a:defRPr/>
            </a:pPr>
            <a:r>
              <a:rPr lang="en-US" sz="1600" dirty="0">
                <a:solidFill>
                  <a:srgbClr val="000000"/>
                </a:solidFill>
              </a:rPr>
              <a:t>       their </a:t>
            </a:r>
            <a:r>
              <a:rPr lang="en-US" sz="1600" dirty="0">
                <a:solidFill>
                  <a:srgbClr val="0070C0"/>
                </a:solidFill>
              </a:rPr>
              <a:t>custom microarchitecture, </a:t>
            </a:r>
            <a:r>
              <a:rPr lang="en-US" sz="1600" dirty="0"/>
              <a:t>which leads to a </a:t>
            </a:r>
            <a:r>
              <a:rPr lang="en-US" sz="1600" dirty="0">
                <a:solidFill>
                  <a:srgbClr val="0070C0"/>
                </a:solidFill>
              </a:rPr>
              <a:t>proprietary CPU.</a:t>
            </a:r>
          </a:p>
          <a:p>
            <a:pPr lvl="0">
              <a:defRPr/>
            </a:pPr>
            <a:r>
              <a:rPr lang="en-US" sz="1600" dirty="0">
                <a:solidFill>
                  <a:srgbClr val="000000"/>
                </a:solidFill>
              </a:rPr>
              <a:t>     E.g. Apple or Samsung bought an Architecture license, designed their CPUs</a:t>
            </a:r>
          </a:p>
          <a:p>
            <a:pPr lvl="0">
              <a:spcAft>
                <a:spcPts val="600"/>
              </a:spcAft>
              <a:defRPr/>
            </a:pPr>
            <a:r>
              <a:rPr lang="en-US" sz="1600" dirty="0">
                <a:solidFill>
                  <a:srgbClr val="000000"/>
                </a:solidFill>
              </a:rPr>
              <a:t>      and named them as they liked.</a:t>
            </a:r>
          </a:p>
        </p:txBody>
      </p:sp>
    </p:spTree>
    <p:extLst>
      <p:ext uri="{BB962C8B-B14F-4D97-AF65-F5344CB8AC3E}">
        <p14:creationId xmlns:p14="http://schemas.microsoft.com/office/powerpoint/2010/main" val="14075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sz="1700" dirty="0"/>
              <a:t>4.3 </a:t>
            </a:r>
            <a:r>
              <a:rPr lang="en-US" sz="1700" dirty="0"/>
              <a:t>Symmetrical multicore-based mobile processors </a:t>
            </a:r>
            <a:r>
              <a:rPr lang="hu-HU" sz="1700" dirty="0" smtClean="0"/>
              <a:t>(</a:t>
            </a:r>
            <a:r>
              <a:rPr lang="en-US" sz="1700" dirty="0" smtClean="0"/>
              <a:t>10</a:t>
            </a:r>
            <a:r>
              <a:rPr lang="hu-HU" sz="1700" dirty="0" smtClean="0"/>
              <a:t>)</a:t>
            </a:r>
            <a:endParaRPr lang="hu-HU" sz="17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5" y="1343179"/>
            <a:ext cx="8801375" cy="5237374"/>
          </a:xfrm>
          <a:prstGeom prst="rect">
            <a:avLst/>
          </a:prstGeom>
        </p:spPr>
      </p:pic>
      <p:sp>
        <p:nvSpPr>
          <p:cNvPr id="4" name="TextBox 3"/>
          <p:cNvSpPr txBox="1"/>
          <p:nvPr/>
        </p:nvSpPr>
        <p:spPr>
          <a:xfrm>
            <a:off x="103058" y="481774"/>
            <a:ext cx="8513036" cy="646331"/>
          </a:xfrm>
          <a:prstGeom prst="rect">
            <a:avLst/>
          </a:prstGeom>
          <a:noFill/>
        </p:spPr>
        <p:txBody>
          <a:bodyPr wrap="none" rtlCol="0">
            <a:spAutoFit/>
          </a:bodyPr>
          <a:lstStyle/>
          <a:p>
            <a:r>
              <a:rPr lang="en-US" dirty="0" smtClean="0">
                <a:solidFill>
                  <a:schemeClr val="accent6"/>
                </a:solidFill>
              </a:rPr>
              <a:t>Example 2: Block diagram of a 32-bit </a:t>
            </a:r>
            <a:r>
              <a:rPr lang="en-US" dirty="0" err="1" smtClean="0">
                <a:solidFill>
                  <a:schemeClr val="accent6"/>
                </a:solidFill>
              </a:rPr>
              <a:t>octa</a:t>
            </a:r>
            <a:r>
              <a:rPr lang="en-US" dirty="0" smtClean="0">
                <a:solidFill>
                  <a:schemeClr val="accent6"/>
                </a:solidFill>
              </a:rPr>
              <a:t> core symmetrical multicore</a:t>
            </a:r>
          </a:p>
          <a:p>
            <a:r>
              <a:rPr lang="en-US" dirty="0" smtClean="0">
                <a:solidFill>
                  <a:schemeClr val="accent6"/>
                </a:solidFill>
              </a:rPr>
              <a:t>  (Block diagram of MediaTek1s </a:t>
            </a:r>
            <a:r>
              <a:rPr lang="hu-HU" dirty="0" smtClean="0">
                <a:solidFill>
                  <a:schemeClr val="accent6"/>
                </a:solidFill>
              </a:rPr>
              <a:t>MT6592 </a:t>
            </a:r>
            <a:r>
              <a:rPr lang="en-US" dirty="0" smtClean="0">
                <a:solidFill>
                  <a:schemeClr val="accent6"/>
                </a:solidFill>
              </a:rPr>
              <a:t>smartphone processor) </a:t>
            </a:r>
            <a:r>
              <a:rPr lang="en-US" dirty="0" smtClean="0"/>
              <a:t>[18</a:t>
            </a:r>
            <a:r>
              <a:rPr lang="hu-HU" dirty="0" smtClean="0"/>
              <a:t>6</a:t>
            </a:r>
            <a:r>
              <a:rPr lang="en-US" dirty="0" smtClean="0"/>
              <a:t>]</a:t>
            </a:r>
            <a:endParaRPr lang="en-US" dirty="0"/>
          </a:p>
        </p:txBody>
      </p:sp>
      <p:sp>
        <p:nvSpPr>
          <p:cNvPr id="5" name="Oval 4"/>
          <p:cNvSpPr/>
          <p:nvPr/>
        </p:nvSpPr>
        <p:spPr bwMode="auto">
          <a:xfrm>
            <a:off x="2464421" y="2665146"/>
            <a:ext cx="1761893" cy="162000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0362746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hu-HU" sz="1700" dirty="0" smtClean="0"/>
              <a:t>4.3 </a:t>
            </a:r>
            <a:r>
              <a:rPr lang="en-US" sz="1700" dirty="0"/>
              <a:t>Symmetrical multicore-based mobile processors </a:t>
            </a:r>
            <a:r>
              <a:rPr lang="hu-HU" sz="1700" dirty="0" smtClean="0"/>
              <a:t>(</a:t>
            </a:r>
            <a:r>
              <a:rPr lang="en-US" sz="1700" dirty="0" smtClean="0"/>
              <a:t>11</a:t>
            </a:r>
            <a:r>
              <a:rPr lang="hu-HU" sz="1700" dirty="0" smtClean="0"/>
              <a:t>)</a:t>
            </a:r>
            <a:endParaRPr lang="en-US" sz="1700" dirty="0"/>
          </a:p>
        </p:txBody>
      </p:sp>
      <p:sp>
        <p:nvSpPr>
          <p:cNvPr id="5" name="TextBox 4"/>
          <p:cNvSpPr txBox="1"/>
          <p:nvPr/>
        </p:nvSpPr>
        <p:spPr>
          <a:xfrm>
            <a:off x="395536" y="2323909"/>
            <a:ext cx="1847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fuse.wikichip.org/wp-content/uploads/2020/04/comet-lake-ring-explination-1.png"/>
          <p:cNvPicPr>
            <a:picLocks noChangeAspect="1" noChangeArrowheads="1"/>
          </p:cNvPicPr>
          <p:nvPr/>
        </p:nvPicPr>
        <p:blipFill rotWithShape="1">
          <a:blip r:embed="rId2">
            <a:extLst>
              <a:ext uri="{28A0092B-C50C-407E-A947-70E740481C1C}">
                <a14:useLocalDpi xmlns:a14="http://schemas.microsoft.com/office/drawing/2010/main" val="0"/>
              </a:ext>
            </a:extLst>
          </a:blip>
          <a:srcRect t="22587"/>
          <a:stretch/>
        </p:blipFill>
        <p:spPr bwMode="auto">
          <a:xfrm>
            <a:off x="391184" y="2503929"/>
            <a:ext cx="8141256" cy="2344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532" y="4952201"/>
            <a:ext cx="83887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Intel’s 10</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 Comet Lake processor built up as a homogeneous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187</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3070481" y="3548045"/>
            <a:ext cx="2244525"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Cache-coherent ring bus</a:t>
            </a:r>
          </a:p>
        </p:txBody>
      </p:sp>
      <p:sp>
        <p:nvSpPr>
          <p:cNvPr id="12" name="TextBox 11"/>
          <p:cNvSpPr txBox="1"/>
          <p:nvPr/>
        </p:nvSpPr>
        <p:spPr>
          <a:xfrm>
            <a:off x="179512" y="5666350"/>
            <a:ext cx="881145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here that recently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switched to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processing</a:t>
            </a:r>
            <a:r>
              <a:rPr kumimoji="0" lang="en-US" sz="1600" b="0" i="0" u="none" strike="noStrike" kern="1200" cap="none" spc="0" normalizeH="0" noProof="0" dirty="0" smtClean="0">
                <a:ln>
                  <a:noFill/>
                </a:ln>
                <a:solidFill>
                  <a:srgbClr val="0070C0"/>
                </a:solidFill>
                <a:effectLst/>
                <a:uLnTx/>
                <a:uFillTx/>
                <a:latin typeface="Verdana"/>
                <a:ea typeface="+mn-ea"/>
                <a:cs typeface="+mn-cs"/>
              </a:rPr>
              <a:t> with heterogeneous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noProof="0" dirty="0" smtClean="0">
                <a:ln>
                  <a:noFill/>
                </a:ln>
                <a:solidFill>
                  <a:srgbClr val="0070C0"/>
                </a:solidFill>
                <a:effectLst/>
                <a:uLnTx/>
                <a:uFillTx/>
                <a:latin typeface="Verdana"/>
                <a:ea typeface="+mn-ea"/>
                <a:cs typeface="+mn-cs"/>
              </a:rPr>
              <a:t> core clusters,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as briefly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mentioned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next Section.</a:t>
            </a:r>
          </a:p>
        </p:txBody>
      </p:sp>
      <p:sp>
        <p:nvSpPr>
          <p:cNvPr id="13" name="Rounded Rectangle 12"/>
          <p:cNvSpPr/>
          <p:nvPr/>
        </p:nvSpPr>
        <p:spPr bwMode="auto">
          <a:xfrm>
            <a:off x="508" y="789585"/>
            <a:ext cx="9144000" cy="1534323"/>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107950" y="451032"/>
            <a:ext cx="13803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-1</a:t>
            </a:r>
          </a:p>
        </p:txBody>
      </p:sp>
      <p:sp>
        <p:nvSpPr>
          <p:cNvPr id="15" name="TextBox 14"/>
          <p:cNvSpPr txBox="1"/>
          <p:nvPr/>
        </p:nvSpPr>
        <p:spPr>
          <a:xfrm>
            <a:off x="107950" y="782701"/>
            <a:ext cx="9078254" cy="147732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110" normalizeH="0" noProof="0" dirty="0">
                <a:ln>
                  <a:noFill/>
                </a:ln>
                <a:solidFill>
                  <a:srgbClr val="FF0000"/>
                </a:solidFill>
                <a:effectLst/>
                <a:uLnTx/>
                <a:uFillTx/>
                <a:latin typeface="Verdana"/>
                <a:ea typeface="+mn-ea"/>
                <a:cs typeface="+mn-cs"/>
              </a:rPr>
              <a:t>Intel’s </a:t>
            </a:r>
            <a:r>
              <a:rPr kumimoji="0" lang="en-US" sz="1600" b="0" i="0" u="none" strike="noStrike" kern="1200" cap="none" spc="-110" normalizeH="0" noProof="0" dirty="0" smtClean="0">
                <a:ln>
                  <a:noFill/>
                </a:ln>
                <a:solidFill>
                  <a:srgbClr val="FF0000"/>
                </a:solidFill>
                <a:effectLst/>
                <a:uLnTx/>
                <a:uFillTx/>
                <a:latin typeface="Verdana"/>
                <a:ea typeface="+mn-ea"/>
                <a:cs typeface="+mn-cs"/>
              </a:rPr>
              <a:t>x86-based client or </a:t>
            </a:r>
            <a:r>
              <a:rPr kumimoji="0" lang="en-US" sz="1600" b="0" i="0" u="none" strike="noStrike" kern="1200" cap="none" spc="-110" normalizeH="0" noProof="0" dirty="0">
                <a:ln>
                  <a:noFill/>
                </a:ln>
                <a:solidFill>
                  <a:srgbClr val="FF0000"/>
                </a:solidFill>
                <a:effectLst/>
                <a:uLnTx/>
                <a:uFillTx/>
                <a:latin typeface="Verdana"/>
                <a:ea typeface="+mn-ea"/>
                <a:cs typeface="+mn-cs"/>
              </a:rPr>
              <a:t>server processors </a:t>
            </a:r>
            <a:r>
              <a:rPr kumimoji="0" lang="en-US" sz="1600" b="0" i="0" u="none" strike="noStrike" kern="1200" cap="none" spc="-110" normalizeH="0" noProof="0" dirty="0">
                <a:ln>
                  <a:noFill/>
                </a:ln>
                <a:solidFill>
                  <a:srgbClr val="000000"/>
                </a:solidFill>
                <a:effectLst/>
                <a:uLnTx/>
                <a:uFillTx/>
                <a:latin typeface="Verdana"/>
                <a:ea typeface="+mn-ea"/>
                <a:cs typeface="+mn-cs"/>
              </a:rPr>
              <a:t>are </a:t>
            </a:r>
            <a:r>
              <a:rPr kumimoji="0" lang="en-US" sz="1600" b="0" i="0" u="none" strike="noStrike" kern="1200" cap="none" spc="-110" normalizeH="0" noProof="0" dirty="0">
                <a:ln>
                  <a:noFill/>
                </a:ln>
                <a:solidFill>
                  <a:srgbClr val="0070C0"/>
                </a:solidFill>
                <a:effectLst/>
                <a:uLnTx/>
                <a:uFillTx/>
                <a:latin typeface="Verdana"/>
                <a:ea typeface="+mn-ea"/>
                <a:cs typeface="+mn-cs"/>
              </a:rPr>
              <a:t>traditionally built up as symmetrical multicores</a:t>
            </a:r>
            <a:r>
              <a:rPr kumimoji="0" lang="en-US" sz="1600" b="0" i="0" u="none" strike="noStrike" kern="1200" cap="none" spc="-110" normalizeH="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is however a </a:t>
            </a:r>
            <a:r>
              <a:rPr kumimoji="0" lang="en-US" sz="1600" b="0" i="0" u="none" strike="noStrike" kern="1200" cap="none" spc="0" normalizeH="0" baseline="0" noProof="0" dirty="0">
                <a:ln>
                  <a:noFill/>
                </a:ln>
                <a:solidFill>
                  <a:srgbClr val="0070C0"/>
                </a:solidFill>
                <a:effectLst/>
                <a:uLnTx/>
                <a:uFillTx/>
                <a:latin typeface="Verdana"/>
                <a:ea typeface="+mn-ea"/>
                <a:cs typeface="+mn-cs"/>
              </a:rPr>
              <a:t>difference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their layouts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difference is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does not segment their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multicores into core clusters,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typical for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Arm-based mobile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but implements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homogeneous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lang="en-US" sz="1600" dirty="0" smtClean="0">
                <a:solidFill>
                  <a:srgbClr val="0070C0"/>
                </a:solidFill>
                <a:latin typeface="Verdana"/>
              </a:rPr>
              <a:t>     symmetrical multicores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as </a:t>
            </a:r>
            <a:r>
              <a:rPr kumimoji="0" lang="en-US" sz="1600" b="0" i="0" u="none" strike="noStrike" kern="1200" cap="none" spc="0" normalizeH="0" baseline="0" noProof="0" dirty="0">
                <a:ln>
                  <a:noFill/>
                </a:ln>
                <a:solidFill>
                  <a:srgbClr val="000000"/>
                </a:solidFill>
                <a:effectLst/>
                <a:uLnTx/>
                <a:uFillTx/>
                <a:latin typeface="Verdana"/>
                <a:ea typeface="+mn-ea"/>
                <a:cs typeface="+mn-cs"/>
              </a:rPr>
              <a:t>shown below. </a:t>
            </a:r>
          </a:p>
        </p:txBody>
      </p:sp>
    </p:spTree>
    <p:extLst>
      <p:ext uri="{BB962C8B-B14F-4D97-AF65-F5344CB8AC3E}">
        <p14:creationId xmlns:p14="http://schemas.microsoft.com/office/powerpoint/2010/main" val="1425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additive="base">
                                        <p:cTn id="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 calcmode="lin" valueType="num">
                                      <p:cBhvr additive="base">
                                        <p:cTn id="1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 calcmode="lin" valueType="num">
                                      <p:cBhvr additive="base">
                                        <p:cTn id="2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nodePh="1">
                                  <p:stCondLst>
                                    <p:cond delay="0"/>
                                  </p:stCondLst>
                                  <p:endCondLst>
                                    <p:cond evt="begin" delay="0">
                                      <p:tn val="23"/>
                                    </p:cond>
                                  </p:end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2" grpId="0"/>
      <p:bldP spid="1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12</a:t>
            </a:r>
            <a:r>
              <a:rPr lang="hu-HU" sz="1700" dirty="0" smtClean="0"/>
              <a:t>)</a:t>
            </a:r>
            <a:endParaRPr lang="en-US" sz="17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81" t="31967" r="16533" b="8533"/>
          <a:stretch/>
        </p:blipFill>
        <p:spPr>
          <a:xfrm>
            <a:off x="1007604" y="1836113"/>
            <a:ext cx="6984776" cy="3060340"/>
          </a:xfrm>
          <a:prstGeom prst="rect">
            <a:avLst/>
          </a:prstGeom>
        </p:spPr>
      </p:pic>
      <p:sp>
        <p:nvSpPr>
          <p:cNvPr id="6" name="TextBox 5"/>
          <p:cNvSpPr txBox="1"/>
          <p:nvPr/>
        </p:nvSpPr>
        <p:spPr>
          <a:xfrm>
            <a:off x="342922" y="5184485"/>
            <a:ext cx="828816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Layout of AMD’s 16-core DT processor (Ryzen 5000) consisting of dual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8-core core clusters (CCXs)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bwMode="auto">
          <a:xfrm>
            <a:off x="0" y="788760"/>
            <a:ext cx="9144000" cy="659194"/>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107950" y="451032"/>
            <a:ext cx="13803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-2</a:t>
            </a:r>
          </a:p>
        </p:txBody>
      </p:sp>
      <p:sp>
        <p:nvSpPr>
          <p:cNvPr id="10" name="TextBox 9"/>
          <p:cNvSpPr txBox="1"/>
          <p:nvPr/>
        </p:nvSpPr>
        <p:spPr>
          <a:xfrm>
            <a:off x="107950" y="788760"/>
            <a:ext cx="903959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noProof="0" dirty="0">
                <a:ln>
                  <a:noFill/>
                </a:ln>
                <a:solidFill>
                  <a:srgbClr val="000000"/>
                </a:solidFill>
                <a:effectLst/>
                <a:uLnTx/>
                <a:uFillTx/>
                <a:latin typeface="Verdana"/>
                <a:ea typeface="+mn-ea"/>
                <a:cs typeface="+mn-cs"/>
              </a:rPr>
              <a:t>By contrast, </a:t>
            </a:r>
            <a:r>
              <a:rPr kumimoji="0" lang="en-US" sz="1600" b="0" i="0" u="none" strike="noStrike" kern="1200" cap="none" spc="-60" normalizeH="0" noProof="0" dirty="0">
                <a:ln>
                  <a:noFill/>
                </a:ln>
                <a:solidFill>
                  <a:srgbClr val="FF0000"/>
                </a:solidFill>
                <a:effectLst/>
                <a:uLnTx/>
                <a:uFillTx/>
                <a:latin typeface="Verdana"/>
                <a:ea typeface="+mn-ea"/>
                <a:cs typeface="+mn-cs"/>
              </a:rPr>
              <a:t>AMD </a:t>
            </a:r>
            <a:r>
              <a:rPr kumimoji="0" lang="en-US" sz="1600" b="0" i="0" u="none" strike="noStrike" kern="1200" cap="none" spc="-60" normalizeH="0" noProof="0" dirty="0">
                <a:ln>
                  <a:noFill/>
                </a:ln>
                <a:solidFill>
                  <a:srgbClr val="000000"/>
                </a:solidFill>
                <a:effectLst/>
                <a:uLnTx/>
                <a:uFillTx/>
                <a:latin typeface="Verdana"/>
                <a:ea typeface="+mn-ea"/>
                <a:cs typeface="+mn-cs"/>
              </a:rPr>
              <a:t>implements their </a:t>
            </a:r>
            <a:r>
              <a:rPr kumimoji="0" lang="en-US" sz="1600" b="0" i="0" u="none" strike="noStrike" kern="1200" cap="none" spc="-60" normalizeH="0" noProof="0" dirty="0" smtClean="0">
                <a:ln>
                  <a:noFill/>
                </a:ln>
                <a:solidFill>
                  <a:srgbClr val="000000"/>
                </a:solidFill>
                <a:effectLst/>
                <a:uLnTx/>
                <a:uFillTx/>
                <a:latin typeface="Verdana"/>
                <a:ea typeface="+mn-ea"/>
                <a:cs typeface="+mn-cs"/>
              </a:rPr>
              <a:t>Zen-based x86 </a:t>
            </a:r>
            <a:r>
              <a:rPr kumimoji="0" lang="en-US" sz="1600" b="0" i="0" u="none" strike="noStrike" kern="1200" cap="none" spc="-60" normalizeH="0" noProof="0" dirty="0">
                <a:ln>
                  <a:noFill/>
                </a:ln>
                <a:solidFill>
                  <a:srgbClr val="000000"/>
                </a:solidFill>
                <a:effectLst/>
                <a:uLnTx/>
                <a:uFillTx/>
                <a:latin typeface="Verdana"/>
                <a:ea typeface="+mn-ea"/>
                <a:cs typeface="+mn-cs"/>
              </a:rPr>
              <a:t>CPUs typically as </a:t>
            </a:r>
            <a:r>
              <a:rPr kumimoji="0" lang="en-US" sz="1600" b="0" i="0" u="none" strike="noStrike" kern="1200" cap="none" spc="-60" normalizeH="0" noProof="0" dirty="0">
                <a:ln>
                  <a:noFill/>
                </a:ln>
                <a:solidFill>
                  <a:srgbClr val="0070C0"/>
                </a:solidFill>
                <a:effectLst/>
                <a:uLnTx/>
                <a:uFillTx/>
                <a:latin typeface="Verdana"/>
                <a:ea typeface="+mn-ea"/>
                <a:cs typeface="+mn-cs"/>
              </a:rPr>
              <a:t>symmetrical multicores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out of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2, 4 or recently 8 cores. </a:t>
            </a:r>
          </a:p>
        </p:txBody>
      </p:sp>
    </p:spTree>
    <p:extLst>
      <p:ext uri="{BB962C8B-B14F-4D97-AF65-F5344CB8AC3E}">
        <p14:creationId xmlns:p14="http://schemas.microsoft.com/office/powerpoint/2010/main" val="14868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13</a:t>
            </a:r>
            <a:r>
              <a:rPr lang="hu-HU" sz="1700" dirty="0" smtClean="0"/>
              <a:t>)</a:t>
            </a:r>
            <a:endParaRPr lang="en-US" sz="1700" dirty="0"/>
          </a:p>
        </p:txBody>
      </p:sp>
      <p:sp>
        <p:nvSpPr>
          <p:cNvPr id="7" name="Rounded Rectangle 6"/>
          <p:cNvSpPr/>
          <p:nvPr/>
        </p:nvSpPr>
        <p:spPr bwMode="auto">
          <a:xfrm>
            <a:off x="508" y="810000"/>
            <a:ext cx="9144000" cy="2089904"/>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71438" y="440668"/>
            <a:ext cx="6444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need for cache coherency in multicore processors</a:t>
            </a:r>
          </a:p>
        </p:txBody>
      </p:sp>
      <p:sp>
        <p:nvSpPr>
          <p:cNvPr id="9" name="TextBox 8"/>
          <p:cNvSpPr txBox="1"/>
          <p:nvPr/>
        </p:nvSpPr>
        <p:spPr>
          <a:xfrm>
            <a:off x="277978" y="836712"/>
            <a:ext cx="8902886" cy="196977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With multiple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fetching and storing data in cached environment, obviously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needs to be maintained to access all the time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latest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Cache coherency is maintained by a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coherency protocol</a:t>
            </a:r>
            <a:r>
              <a:rPr kumimoji="0" lang="en-US" sz="1600" b="0" i="0" u="none" strike="noStrike" kern="1200" cap="none" spc="0" normalizeH="0" baseline="0" noProof="0" dirty="0">
                <a:ln>
                  <a:noFill/>
                </a:ln>
                <a:solidFill>
                  <a:srgbClr val="000000"/>
                </a:solidFill>
                <a:effectLst/>
                <a:uLnTx/>
                <a:uFillTx/>
                <a:latin typeface="Verdana"/>
                <a:ea typeface="+mn-ea"/>
                <a:cs typeface="+mn-cs"/>
              </a:rPr>
              <a:t>, not discussed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this Chapter.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symmetrical multicores cache coherency is usually </a:t>
            </a:r>
            <a:r>
              <a:rPr kumimoji="0" lang="en-US" sz="1600" b="0" i="0" u="none" strike="noStrike" kern="1200" cap="none" spc="0" normalizeH="0" baseline="0" noProof="0" dirty="0">
                <a:ln>
                  <a:noFill/>
                </a:ln>
                <a:solidFill>
                  <a:srgbClr val="0070C0"/>
                </a:solidFill>
                <a:effectLst/>
                <a:uLnTx/>
                <a:uFillTx/>
                <a:latin typeface="Verdana"/>
                <a:ea typeface="+mn-ea"/>
                <a:cs typeface="+mn-cs"/>
              </a:rPr>
              <a:t>implemented by the shared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L2 cache and a cache coherent interconnect (often called fabric)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connects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core cluster to the rest of the mobile processor.</a:t>
            </a:r>
          </a:p>
        </p:txBody>
      </p:sp>
    </p:spTree>
    <p:extLst>
      <p:ext uri="{BB962C8B-B14F-4D97-AF65-F5344CB8AC3E}">
        <p14:creationId xmlns:p14="http://schemas.microsoft.com/office/powerpoint/2010/main" val="39936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77470" y="440668"/>
            <a:ext cx="73748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 Emergence of core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clusters </a:t>
            </a:r>
            <a:r>
              <a:rPr kumimoji="0" lang="en-US" sz="1600" b="0" i="0" u="none" strike="noStrike" kern="1200" cap="none" spc="0" normalizeH="0" baseline="0" noProof="0" dirty="0">
                <a:ln>
                  <a:noFill/>
                </a:ln>
                <a:solidFill>
                  <a:srgbClr val="FF0000"/>
                </a:solidFill>
                <a:effectLst/>
                <a:uLnTx/>
                <a:uFillTx/>
                <a:latin typeface="Verdana"/>
                <a:ea typeface="+mn-ea"/>
                <a:cs typeface="+mn-cs"/>
              </a:rPr>
              <a:t>in the ARM11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MPCore</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4" name="TextBox 3"/>
          <p:cNvSpPr txBox="1"/>
          <p:nvPr/>
        </p:nvSpPr>
        <p:spPr>
          <a:xfrm>
            <a:off x="107950" y="849437"/>
            <a:ext cx="8891408" cy="907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4-way core cluster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introduced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in 2004, </a:t>
            </a:r>
            <a:r>
              <a:rPr kumimoji="0" lang="en-US" sz="1600" b="0" i="0" u="none" strike="noStrike" kern="1200" cap="none" spc="0" normalizeH="0" baseline="0" noProof="0" dirty="0">
                <a:ln>
                  <a:noFill/>
                </a:ln>
                <a:solidFill>
                  <a:srgbClr val="000000"/>
                </a:solidFill>
                <a:effectLst/>
                <a:uLnTx/>
                <a:uFillTx/>
                <a:latin typeface="Verdana"/>
                <a:ea typeface="+mn-ea"/>
                <a:cs typeface="+mn-cs"/>
              </a:rPr>
              <a:t>it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Armv6</a:t>
            </a:r>
            <a:r>
              <a:rPr kumimoji="0" lang="en-US" sz="1600" b="0" i="0" u="none" strike="noStrike" kern="1200" cap="none" spc="0" normalizeH="0" baseline="0" noProof="0" dirty="0">
                <a:ln>
                  <a:noFill/>
                </a:ln>
                <a:solidFill>
                  <a:srgbClr val="000000"/>
                </a:solidFill>
                <a:effectLst/>
                <a:uLnTx/>
                <a:uFillTx/>
                <a:latin typeface="Verdana"/>
                <a:ea typeface="+mn-ea"/>
                <a:cs typeface="+mn-cs"/>
              </a:rPr>
              <a:t>-based.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core cluster however </a:t>
            </a:r>
            <a:r>
              <a:rPr kumimoji="0" lang="en-US" sz="1600" b="0" i="0" u="none" strike="noStrike" kern="1200" cap="none" spc="0" normalizeH="0" baseline="0" noProof="0" dirty="0">
                <a:ln>
                  <a:noFill/>
                </a:ln>
                <a:solidFill>
                  <a:srgbClr val="0070C0"/>
                </a:solidFill>
                <a:effectLst/>
                <a:uLnTx/>
                <a:uFillTx/>
                <a:latin typeface="Verdana"/>
                <a:ea typeface="+mn-ea"/>
                <a:cs typeface="+mn-cs"/>
              </a:rPr>
              <a:t>did not include an L2 cache yet</a:t>
            </a:r>
            <a:r>
              <a:rPr kumimoji="0" lang="en-US" sz="1600" b="0" i="0" u="none" strike="noStrike" kern="1200" cap="none" spc="0" normalizeH="0" baseline="0" noProof="0" dirty="0">
                <a:ln>
                  <a:noFill/>
                </a:ln>
                <a:solidFill>
                  <a:srgbClr val="000000"/>
                </a:solidFill>
                <a:effectLst/>
                <a:uLnTx/>
                <a:uFillTx/>
                <a:latin typeface="Verdana"/>
                <a:ea typeface="+mn-ea"/>
                <a:cs typeface="+mn-cs"/>
              </a:rPr>
              <a:t>, thus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coherency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provided by a dedicated Snoop Control Unit</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shown below.</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84"/>
          <a:stretch/>
        </p:blipFill>
        <p:spPr bwMode="auto">
          <a:xfrm>
            <a:off x="585064" y="1930645"/>
            <a:ext cx="8173173" cy="410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8259" y="6285801"/>
            <a:ext cx="81887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ARM’s first 4-way core cluster (without an L2 cache) from 2004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189</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14</a:t>
            </a:r>
            <a:r>
              <a:rPr lang="hu-HU" sz="1700" dirty="0" smtClean="0"/>
              <a:t>)</a:t>
            </a:r>
            <a:endParaRPr lang="en-US" sz="1700" dirty="0"/>
          </a:p>
        </p:txBody>
      </p:sp>
    </p:spTree>
    <p:extLst>
      <p:ext uri="{BB962C8B-B14F-4D97-AF65-F5344CB8AC3E}">
        <p14:creationId xmlns:p14="http://schemas.microsoft.com/office/powerpoint/2010/main" val="22568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619786" y="1837259"/>
            <a:ext cx="7822644"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core clusters-based mobile processors</a:t>
            </a:r>
          </a:p>
        </p:txBody>
      </p:sp>
      <p:grpSp>
        <p:nvGrpSpPr>
          <p:cNvPr id="3" name="Group 13"/>
          <p:cNvGrpSpPr>
            <a:grpSpLocks/>
          </p:cNvGrpSpPr>
          <p:nvPr/>
        </p:nvGrpSpPr>
        <p:grpSpPr bwMode="auto">
          <a:xfrm>
            <a:off x="610260" y="2520675"/>
            <a:ext cx="7877175" cy="504825"/>
            <a:chOff x="469" y="2160"/>
            <a:chExt cx="4633"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.1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The </a:t>
              </a:r>
              <a:r>
                <a:rPr kumimoji="0" lang="hu-HU"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rationale for</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hu-HU"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processing</a:t>
              </a:r>
              <a:endPar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621373" y="3071886"/>
            <a:ext cx="7866062"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Principle of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621373" y="3644255"/>
            <a:ext cx="7866062" cy="504825"/>
            <a:chOff x="476" y="2160"/>
            <a:chExt cx="4626" cy="318"/>
          </a:xfrm>
        </p:grpSpPr>
        <p:sp>
          <p:nvSpPr>
            <p:cNvPr id="10"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.3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Implementation of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
        <p:nvSpPr>
          <p:cNvPr id="2" name="Rectangle 1"/>
          <p:cNvSpPr/>
          <p:nvPr/>
        </p:nvSpPr>
        <p:spPr>
          <a:xfrm>
            <a:off x="1506910" y="4473116"/>
            <a:ext cx="554936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The Section </a:t>
            </a:r>
            <a:r>
              <a:rPr kumimoji="0" lang="en-GB" sz="1800" b="0" i="0" u="none" strike="noStrike" kern="1200" cap="none" spc="0" normalizeH="0" baseline="0" noProof="0" dirty="0" smtClean="0">
                <a:ln>
                  <a:noFill/>
                </a:ln>
                <a:solidFill>
                  <a:srgbClr val="FFFFFF"/>
                </a:solidFill>
                <a:effectLst/>
                <a:uLnTx/>
                <a:uFillTx/>
                <a:latin typeface="Verdana"/>
                <a:ea typeface="+mn-ea"/>
                <a:cs typeface="+mn-cs"/>
              </a:rPr>
              <a:t>4.4.3 </a:t>
            </a:r>
            <a:r>
              <a:rPr kumimoji="0" lang="en-GB" sz="1800" b="0" i="0" u="none" strike="noStrike" kern="1200" cap="none" spc="0" normalizeH="0" baseline="0" noProof="0" dirty="0">
                <a:ln>
                  <a:noFill/>
                </a:ln>
                <a:solidFill>
                  <a:srgbClr val="FFFFFF"/>
                </a:solidFill>
                <a:effectLst/>
                <a:uLnTx/>
                <a:uFillTx/>
                <a:latin typeface="Verdana"/>
                <a:ea typeface="+mn-ea"/>
                <a:cs typeface="+mn-cs"/>
              </a:rPr>
              <a:t>is omitted in the Lecture.</a:t>
            </a:r>
          </a:p>
        </p:txBody>
      </p:sp>
    </p:spTree>
    <p:extLst>
      <p:ext uri="{BB962C8B-B14F-4D97-AF65-F5344CB8AC3E}">
        <p14:creationId xmlns:p14="http://schemas.microsoft.com/office/powerpoint/2010/main" val="174666341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(1)</a:t>
            </a:r>
          </a:p>
        </p:txBody>
      </p:sp>
      <p:sp>
        <p:nvSpPr>
          <p:cNvPr id="5" name="Rectangle 4"/>
          <p:cNvSpPr/>
          <p:nvPr/>
        </p:nvSpPr>
        <p:spPr bwMode="auto">
          <a:xfrm>
            <a:off x="3189823" y="413954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139549"/>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0919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0919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04680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04680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028832"/>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028832"/>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38658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38658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37735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37735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0919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0919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45378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45378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4546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4546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14452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14452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5063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5063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50725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50725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072516"/>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07637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05410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07343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008190"/>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024944"/>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3962722"/>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679981"/>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751228"/>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727946"/>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799076"/>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499973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4989770"/>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015567"/>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14279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14279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38983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38983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07668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26280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477661"/>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79489" y="2453344"/>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265471"/>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1947532"/>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42202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428186"/>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264315"/>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42154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302896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028966"/>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756115"/>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756115"/>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296220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747658"/>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0363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2964356"/>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756115"/>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032587"/>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295744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2976039"/>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331640" y="5456343"/>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453847"/>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460245"/>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453624"/>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496249"/>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19164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191648"/>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189432" y="6196004"/>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19600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196004"/>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5945559"/>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228252"/>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2697034" y="2756115"/>
            <a:ext cx="1983838" cy="384991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690922"/>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069101"/>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00594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Rounded Rectangle 2"/>
          <p:cNvSpPr/>
          <p:nvPr/>
        </p:nvSpPr>
        <p:spPr bwMode="auto">
          <a:xfrm>
            <a:off x="-2252" y="844617"/>
            <a:ext cx="9146252" cy="93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71500" y="440668"/>
            <a:ext cx="63787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processors</a:t>
            </a:r>
          </a:p>
        </p:txBody>
      </p:sp>
      <p:sp>
        <p:nvSpPr>
          <p:cNvPr id="98" name="TextBox 97"/>
          <p:cNvSpPr txBox="1"/>
          <p:nvPr/>
        </p:nvSpPr>
        <p:spPr>
          <a:xfrm>
            <a:off x="121790" y="834678"/>
            <a:ext cx="9432390" cy="90794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next </a:t>
            </a:r>
            <a:r>
              <a:rPr kumimoji="0" lang="en-US" sz="1600" b="0" i="0" u="none" strike="noStrike" kern="1200" cap="none" spc="0" normalizeH="0" baseline="0" noProof="0" dirty="0">
                <a:ln>
                  <a:noFill/>
                </a:ln>
                <a:solidFill>
                  <a:srgbClr val="0070C0"/>
                </a:solidFill>
                <a:effectLst/>
                <a:uLnTx/>
                <a:uFillTx/>
                <a:latin typeface="Verdana"/>
                <a:ea typeface="+mn-ea"/>
                <a:cs typeface="+mn-cs"/>
              </a:rPr>
              <a:t>major</a:t>
            </a:r>
            <a:r>
              <a:rPr kumimoji="0" lang="en-US" sz="1600" b="0" i="0" u="none" strike="noStrike" kern="1200" cap="none" spc="0" normalizeH="0" baseline="0" noProof="0" dirty="0">
                <a:ln>
                  <a:noFill/>
                </a:ln>
                <a:solidFill>
                  <a:srgbClr val="000000"/>
                </a:solidFill>
                <a:effectLst/>
                <a:uLnTx/>
                <a:uFillTx/>
                <a:latin typeface="Verdana"/>
                <a:ea typeface="+mn-ea"/>
                <a:cs typeface="+mn-cs"/>
              </a:rPr>
              <a:t> evolution step 32-bit symmetrical multicores gave way to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64-bit </a:t>
            </a:r>
            <a:r>
              <a:rPr kumimoji="0" lang="en-US" sz="1600" b="0" i="0" u="none" strike="noStrike" kern="1200" cap="none" spc="-6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60" normalizeH="0" baseline="0" noProof="0" dirty="0">
                <a:ln>
                  <a:noFill/>
                </a:ln>
                <a:solidFill>
                  <a:srgbClr val="FF0000"/>
                </a:solidFill>
                <a:effectLst/>
                <a:uLnTx/>
                <a:uFillTx/>
                <a:latin typeface="Verdana"/>
                <a:ea typeface="+mn-ea"/>
                <a:cs typeface="+mn-cs"/>
              </a:rPr>
              <a:t> architectures </a:t>
            </a:r>
            <a:r>
              <a:rPr kumimoji="0" lang="en-US" sz="1600" b="0" i="0" u="none" strike="noStrike" kern="1200" cap="none" spc="-60" normalizeH="0" baseline="0" noProof="0" dirty="0">
                <a:ln>
                  <a:noFill/>
                </a:ln>
                <a:solidFill>
                  <a:srgbClr val="0070C0"/>
                </a:solidFill>
                <a:effectLst/>
                <a:uLnTx/>
                <a:uFillTx/>
                <a:latin typeface="Verdana"/>
                <a:ea typeface="+mn-ea"/>
                <a:cs typeface="+mn-cs"/>
              </a:rPr>
              <a:t>to raise performance and to reduce power </a:t>
            </a:r>
            <a:r>
              <a:rPr kumimoji="0" lang="en-US" sz="1600" b="0" i="0" u="none" strike="noStrike" kern="1200" cap="none" spc="-60" normalizeH="0" baseline="0" noProof="0" dirty="0" smtClean="0">
                <a:ln>
                  <a:noFill/>
                </a:ln>
                <a:solidFill>
                  <a:srgbClr val="0070C0"/>
                </a:solidFill>
                <a:effectLst/>
                <a:uLnTx/>
                <a:uFillTx/>
                <a:latin typeface="Verdana"/>
                <a:ea typeface="+mn-ea"/>
                <a:cs typeface="+mn-cs"/>
              </a:rPr>
              <a:t>consumption.</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This transfer however,  typically took place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in two steps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as </a:t>
            </a:r>
            <a:r>
              <a:rPr kumimoji="0" lang="en-US" sz="1600" b="0" i="0" u="none" strike="noStrike" kern="1200" cap="none" spc="0" normalizeH="0" baseline="0" noProof="0" dirty="0">
                <a:ln>
                  <a:noFill/>
                </a:ln>
                <a:solidFill>
                  <a:srgbClr val="000000"/>
                </a:solidFill>
                <a:effectLst/>
                <a:uLnTx/>
                <a:uFillTx/>
                <a:latin typeface="Verdana"/>
                <a:ea typeface="+mn-ea"/>
                <a:cs typeface="+mn-cs"/>
              </a:rPr>
              <a:t>described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subsequently.</a:t>
            </a:r>
          </a:p>
        </p:txBody>
      </p:sp>
    </p:spTree>
    <p:extLst>
      <p:ext uri="{BB962C8B-B14F-4D97-AF65-F5344CB8AC3E}">
        <p14:creationId xmlns:p14="http://schemas.microsoft.com/office/powerpoint/2010/main" val="28493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 calcmode="lin" valueType="num">
                                      <p:cBhvr additive="base">
                                        <p:cTn id="7"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anim calcmode="lin" valueType="num">
                                      <p:cBhvr additive="base">
                                        <p:cTn id="11"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ppt_x"/>
                                          </p:val>
                                        </p:tav>
                                        <p:tav tm="100000">
                                          <p:val>
                                            <p:strVal val="#ppt_x"/>
                                          </p:val>
                                        </p:tav>
                                      </p:tavLst>
                                    </p:anim>
                                    <p:anim calcmode="lin" valueType="num">
                                      <p:cBhvr additive="base">
                                        <p:cTn id="122" dur="500" fill="hold"/>
                                        <p:tgtEl>
                                          <p:spTgt spid="3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 calcmode="lin" valueType="num">
                                      <p:cBhvr additive="base">
                                        <p:cTn id="125" dur="500" fill="hold"/>
                                        <p:tgtEl>
                                          <p:spTgt spid="32"/>
                                        </p:tgtEl>
                                        <p:attrNameLst>
                                          <p:attrName>ppt_x</p:attrName>
                                        </p:attrNameLst>
                                      </p:cBhvr>
                                      <p:tavLst>
                                        <p:tav tm="0">
                                          <p:val>
                                            <p:strVal val="#ppt_x"/>
                                          </p:val>
                                        </p:tav>
                                        <p:tav tm="100000">
                                          <p:val>
                                            <p:strVal val="#ppt_x"/>
                                          </p:val>
                                        </p:tav>
                                      </p:tavLst>
                                    </p:anim>
                                    <p:anim calcmode="lin" valueType="num">
                                      <p:cBhvr additive="base">
                                        <p:cTn id="126" dur="500" fill="hold"/>
                                        <p:tgtEl>
                                          <p:spTgt spid="32"/>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additive="base">
                                        <p:cTn id="129" dur="500" fill="hold"/>
                                        <p:tgtEl>
                                          <p:spTgt spid="33"/>
                                        </p:tgtEl>
                                        <p:attrNameLst>
                                          <p:attrName>ppt_x</p:attrName>
                                        </p:attrNameLst>
                                      </p:cBhvr>
                                      <p:tavLst>
                                        <p:tav tm="0">
                                          <p:val>
                                            <p:strVal val="#ppt_x"/>
                                          </p:val>
                                        </p:tav>
                                        <p:tav tm="100000">
                                          <p:val>
                                            <p:strVal val="#ppt_x"/>
                                          </p:val>
                                        </p:tav>
                                      </p:tavLst>
                                    </p:anim>
                                    <p:anim calcmode="lin" valueType="num">
                                      <p:cBhvr additive="base">
                                        <p:cTn id="130" dur="500" fill="hold"/>
                                        <p:tgtEl>
                                          <p:spTgt spid="3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additive="base">
                                        <p:cTn id="153" dur="500" fill="hold"/>
                                        <p:tgtEl>
                                          <p:spTgt spid="39"/>
                                        </p:tgtEl>
                                        <p:attrNameLst>
                                          <p:attrName>ppt_x</p:attrName>
                                        </p:attrNameLst>
                                      </p:cBhvr>
                                      <p:tavLst>
                                        <p:tav tm="0">
                                          <p:val>
                                            <p:strVal val="#ppt_x"/>
                                          </p:val>
                                        </p:tav>
                                        <p:tav tm="100000">
                                          <p:val>
                                            <p:strVal val="#ppt_x"/>
                                          </p:val>
                                        </p:tav>
                                      </p:tavLst>
                                    </p:anim>
                                    <p:anim calcmode="lin" valueType="num">
                                      <p:cBhvr additive="base">
                                        <p:cTn id="154" dur="500" fill="hold"/>
                                        <p:tgtEl>
                                          <p:spTgt spid="39"/>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500" fill="hold"/>
                                        <p:tgtEl>
                                          <p:spTgt spid="40"/>
                                        </p:tgtEl>
                                        <p:attrNameLst>
                                          <p:attrName>ppt_x</p:attrName>
                                        </p:attrNameLst>
                                      </p:cBhvr>
                                      <p:tavLst>
                                        <p:tav tm="0">
                                          <p:val>
                                            <p:strVal val="#ppt_x"/>
                                          </p:val>
                                        </p:tav>
                                        <p:tav tm="100000">
                                          <p:val>
                                            <p:strVal val="#ppt_x"/>
                                          </p:val>
                                        </p:tav>
                                      </p:tavLst>
                                    </p:anim>
                                    <p:anim calcmode="lin" valueType="num">
                                      <p:cBhvr additive="base">
                                        <p:cTn id="158" dur="500" fill="hold"/>
                                        <p:tgtEl>
                                          <p:spTgt spid="40"/>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1"/>
                                        </p:tgtEl>
                                        <p:attrNameLst>
                                          <p:attrName>style.visibility</p:attrName>
                                        </p:attrNameLst>
                                      </p:cBhvr>
                                      <p:to>
                                        <p:strVal val="visible"/>
                                      </p:to>
                                    </p:set>
                                    <p:anim calcmode="lin" valueType="num">
                                      <p:cBhvr additive="base">
                                        <p:cTn id="161" dur="500" fill="hold"/>
                                        <p:tgtEl>
                                          <p:spTgt spid="41"/>
                                        </p:tgtEl>
                                        <p:attrNameLst>
                                          <p:attrName>ppt_x</p:attrName>
                                        </p:attrNameLst>
                                      </p:cBhvr>
                                      <p:tavLst>
                                        <p:tav tm="0">
                                          <p:val>
                                            <p:strVal val="#ppt_x"/>
                                          </p:val>
                                        </p:tav>
                                        <p:tav tm="100000">
                                          <p:val>
                                            <p:strVal val="#ppt_x"/>
                                          </p:val>
                                        </p:tav>
                                      </p:tavLst>
                                    </p:anim>
                                    <p:anim calcmode="lin" valueType="num">
                                      <p:cBhvr additive="base">
                                        <p:cTn id="162" dur="500" fill="hold"/>
                                        <p:tgtEl>
                                          <p:spTgt spid="41"/>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42"/>
                                        </p:tgtEl>
                                        <p:attrNameLst>
                                          <p:attrName>style.visibility</p:attrName>
                                        </p:attrNameLst>
                                      </p:cBhvr>
                                      <p:to>
                                        <p:strVal val="visible"/>
                                      </p:to>
                                    </p:set>
                                    <p:anim calcmode="lin" valueType="num">
                                      <p:cBhvr additive="base">
                                        <p:cTn id="165" dur="500" fill="hold"/>
                                        <p:tgtEl>
                                          <p:spTgt spid="42"/>
                                        </p:tgtEl>
                                        <p:attrNameLst>
                                          <p:attrName>ppt_x</p:attrName>
                                        </p:attrNameLst>
                                      </p:cBhvr>
                                      <p:tavLst>
                                        <p:tav tm="0">
                                          <p:val>
                                            <p:strVal val="#ppt_x"/>
                                          </p:val>
                                        </p:tav>
                                        <p:tav tm="100000">
                                          <p:val>
                                            <p:strVal val="#ppt_x"/>
                                          </p:val>
                                        </p:tav>
                                      </p:tavLst>
                                    </p:anim>
                                    <p:anim calcmode="lin" valueType="num">
                                      <p:cBhvr additive="base">
                                        <p:cTn id="166" dur="500" fill="hold"/>
                                        <p:tgtEl>
                                          <p:spTgt spid="42"/>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47"/>
                                        </p:tgtEl>
                                        <p:attrNameLst>
                                          <p:attrName>style.visibility</p:attrName>
                                        </p:attrNameLst>
                                      </p:cBhvr>
                                      <p:to>
                                        <p:strVal val="visible"/>
                                      </p:to>
                                    </p:set>
                                    <p:anim calcmode="lin" valueType="num">
                                      <p:cBhvr additive="base">
                                        <p:cTn id="169" dur="500" fill="hold"/>
                                        <p:tgtEl>
                                          <p:spTgt spid="47"/>
                                        </p:tgtEl>
                                        <p:attrNameLst>
                                          <p:attrName>ppt_x</p:attrName>
                                        </p:attrNameLst>
                                      </p:cBhvr>
                                      <p:tavLst>
                                        <p:tav tm="0">
                                          <p:val>
                                            <p:strVal val="#ppt_x"/>
                                          </p:val>
                                        </p:tav>
                                        <p:tav tm="100000">
                                          <p:val>
                                            <p:strVal val="#ppt_x"/>
                                          </p:val>
                                        </p:tav>
                                      </p:tavLst>
                                    </p:anim>
                                    <p:anim calcmode="lin" valueType="num">
                                      <p:cBhvr additive="base">
                                        <p:cTn id="170" dur="500" fill="hold"/>
                                        <p:tgtEl>
                                          <p:spTgt spid="4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48"/>
                                        </p:tgtEl>
                                        <p:attrNameLst>
                                          <p:attrName>style.visibility</p:attrName>
                                        </p:attrNameLst>
                                      </p:cBhvr>
                                      <p:to>
                                        <p:strVal val="visible"/>
                                      </p:to>
                                    </p:set>
                                    <p:anim calcmode="lin" valueType="num">
                                      <p:cBhvr additive="base">
                                        <p:cTn id="173" dur="500" fill="hold"/>
                                        <p:tgtEl>
                                          <p:spTgt spid="48"/>
                                        </p:tgtEl>
                                        <p:attrNameLst>
                                          <p:attrName>ppt_x</p:attrName>
                                        </p:attrNameLst>
                                      </p:cBhvr>
                                      <p:tavLst>
                                        <p:tav tm="0">
                                          <p:val>
                                            <p:strVal val="#ppt_x"/>
                                          </p:val>
                                        </p:tav>
                                        <p:tav tm="100000">
                                          <p:val>
                                            <p:strVal val="#ppt_x"/>
                                          </p:val>
                                        </p:tav>
                                      </p:tavLst>
                                    </p:anim>
                                    <p:anim calcmode="lin" valueType="num">
                                      <p:cBhvr additive="base">
                                        <p:cTn id="174" dur="500" fill="hold"/>
                                        <p:tgtEl>
                                          <p:spTgt spid="4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49"/>
                                        </p:tgtEl>
                                        <p:attrNameLst>
                                          <p:attrName>style.visibility</p:attrName>
                                        </p:attrNameLst>
                                      </p:cBhvr>
                                      <p:to>
                                        <p:strVal val="visible"/>
                                      </p:to>
                                    </p:set>
                                    <p:anim calcmode="lin" valueType="num">
                                      <p:cBhvr additive="base">
                                        <p:cTn id="177" dur="500" fill="hold"/>
                                        <p:tgtEl>
                                          <p:spTgt spid="49"/>
                                        </p:tgtEl>
                                        <p:attrNameLst>
                                          <p:attrName>ppt_x</p:attrName>
                                        </p:attrNameLst>
                                      </p:cBhvr>
                                      <p:tavLst>
                                        <p:tav tm="0">
                                          <p:val>
                                            <p:strVal val="#ppt_x"/>
                                          </p:val>
                                        </p:tav>
                                        <p:tav tm="100000">
                                          <p:val>
                                            <p:strVal val="#ppt_x"/>
                                          </p:val>
                                        </p:tav>
                                      </p:tavLst>
                                    </p:anim>
                                    <p:anim calcmode="lin" valueType="num">
                                      <p:cBhvr additive="base">
                                        <p:cTn id="178" dur="500" fill="hold"/>
                                        <p:tgtEl>
                                          <p:spTgt spid="49"/>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50"/>
                                        </p:tgtEl>
                                        <p:attrNameLst>
                                          <p:attrName>style.visibility</p:attrName>
                                        </p:attrNameLst>
                                      </p:cBhvr>
                                      <p:to>
                                        <p:strVal val="visible"/>
                                      </p:to>
                                    </p:set>
                                    <p:anim calcmode="lin" valueType="num">
                                      <p:cBhvr additive="base">
                                        <p:cTn id="181" dur="500" fill="hold"/>
                                        <p:tgtEl>
                                          <p:spTgt spid="50"/>
                                        </p:tgtEl>
                                        <p:attrNameLst>
                                          <p:attrName>ppt_x</p:attrName>
                                        </p:attrNameLst>
                                      </p:cBhvr>
                                      <p:tavLst>
                                        <p:tav tm="0">
                                          <p:val>
                                            <p:strVal val="#ppt_x"/>
                                          </p:val>
                                        </p:tav>
                                        <p:tav tm="100000">
                                          <p:val>
                                            <p:strVal val="#ppt_x"/>
                                          </p:val>
                                        </p:tav>
                                      </p:tavLst>
                                    </p:anim>
                                    <p:anim calcmode="lin" valueType="num">
                                      <p:cBhvr additive="base">
                                        <p:cTn id="182" dur="500" fill="hold"/>
                                        <p:tgtEl>
                                          <p:spTgt spid="5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51"/>
                                        </p:tgtEl>
                                        <p:attrNameLst>
                                          <p:attrName>style.visibility</p:attrName>
                                        </p:attrNameLst>
                                      </p:cBhvr>
                                      <p:to>
                                        <p:strVal val="visible"/>
                                      </p:to>
                                    </p:set>
                                    <p:anim calcmode="lin" valueType="num">
                                      <p:cBhvr additive="base">
                                        <p:cTn id="185" dur="500" fill="hold"/>
                                        <p:tgtEl>
                                          <p:spTgt spid="51"/>
                                        </p:tgtEl>
                                        <p:attrNameLst>
                                          <p:attrName>ppt_x</p:attrName>
                                        </p:attrNameLst>
                                      </p:cBhvr>
                                      <p:tavLst>
                                        <p:tav tm="0">
                                          <p:val>
                                            <p:strVal val="#ppt_x"/>
                                          </p:val>
                                        </p:tav>
                                        <p:tav tm="100000">
                                          <p:val>
                                            <p:strVal val="#ppt_x"/>
                                          </p:val>
                                        </p:tav>
                                      </p:tavLst>
                                    </p:anim>
                                    <p:anim calcmode="lin" valueType="num">
                                      <p:cBhvr additive="base">
                                        <p:cTn id="186" dur="500" fill="hold"/>
                                        <p:tgtEl>
                                          <p:spTgt spid="51"/>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53"/>
                                        </p:tgtEl>
                                        <p:attrNameLst>
                                          <p:attrName>style.visibility</p:attrName>
                                        </p:attrNameLst>
                                      </p:cBhvr>
                                      <p:to>
                                        <p:strVal val="visible"/>
                                      </p:to>
                                    </p:set>
                                    <p:anim calcmode="lin" valueType="num">
                                      <p:cBhvr additive="base">
                                        <p:cTn id="189" dur="500" fill="hold"/>
                                        <p:tgtEl>
                                          <p:spTgt spid="53"/>
                                        </p:tgtEl>
                                        <p:attrNameLst>
                                          <p:attrName>ppt_x</p:attrName>
                                        </p:attrNameLst>
                                      </p:cBhvr>
                                      <p:tavLst>
                                        <p:tav tm="0">
                                          <p:val>
                                            <p:strVal val="#ppt_x"/>
                                          </p:val>
                                        </p:tav>
                                        <p:tav tm="100000">
                                          <p:val>
                                            <p:strVal val="#ppt_x"/>
                                          </p:val>
                                        </p:tav>
                                      </p:tavLst>
                                    </p:anim>
                                    <p:anim calcmode="lin" valueType="num">
                                      <p:cBhvr additive="base">
                                        <p:cTn id="190" dur="500" fill="hold"/>
                                        <p:tgtEl>
                                          <p:spTgt spid="5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54"/>
                                        </p:tgtEl>
                                        <p:attrNameLst>
                                          <p:attrName>style.visibility</p:attrName>
                                        </p:attrNameLst>
                                      </p:cBhvr>
                                      <p:to>
                                        <p:strVal val="visible"/>
                                      </p:to>
                                    </p:set>
                                    <p:anim calcmode="lin" valueType="num">
                                      <p:cBhvr additive="base">
                                        <p:cTn id="193" dur="500" fill="hold"/>
                                        <p:tgtEl>
                                          <p:spTgt spid="54"/>
                                        </p:tgtEl>
                                        <p:attrNameLst>
                                          <p:attrName>ppt_x</p:attrName>
                                        </p:attrNameLst>
                                      </p:cBhvr>
                                      <p:tavLst>
                                        <p:tav tm="0">
                                          <p:val>
                                            <p:strVal val="#ppt_x"/>
                                          </p:val>
                                        </p:tav>
                                        <p:tav tm="100000">
                                          <p:val>
                                            <p:strVal val="#ppt_x"/>
                                          </p:val>
                                        </p:tav>
                                      </p:tavLst>
                                    </p:anim>
                                    <p:anim calcmode="lin" valueType="num">
                                      <p:cBhvr additive="base">
                                        <p:cTn id="194" dur="500" fill="hold"/>
                                        <p:tgtEl>
                                          <p:spTgt spid="54"/>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55"/>
                                        </p:tgtEl>
                                        <p:attrNameLst>
                                          <p:attrName>style.visibility</p:attrName>
                                        </p:attrNameLst>
                                      </p:cBhvr>
                                      <p:to>
                                        <p:strVal val="visible"/>
                                      </p:to>
                                    </p:set>
                                    <p:anim calcmode="lin" valueType="num">
                                      <p:cBhvr additive="base">
                                        <p:cTn id="197" dur="500" fill="hold"/>
                                        <p:tgtEl>
                                          <p:spTgt spid="55"/>
                                        </p:tgtEl>
                                        <p:attrNameLst>
                                          <p:attrName>ppt_x</p:attrName>
                                        </p:attrNameLst>
                                      </p:cBhvr>
                                      <p:tavLst>
                                        <p:tav tm="0">
                                          <p:val>
                                            <p:strVal val="#ppt_x"/>
                                          </p:val>
                                        </p:tav>
                                        <p:tav tm="100000">
                                          <p:val>
                                            <p:strVal val="#ppt_x"/>
                                          </p:val>
                                        </p:tav>
                                      </p:tavLst>
                                    </p:anim>
                                    <p:anim calcmode="lin" valueType="num">
                                      <p:cBhvr additive="base">
                                        <p:cTn id="198" dur="500" fill="hold"/>
                                        <p:tgtEl>
                                          <p:spTgt spid="55"/>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56"/>
                                        </p:tgtEl>
                                        <p:attrNameLst>
                                          <p:attrName>style.visibility</p:attrName>
                                        </p:attrNameLst>
                                      </p:cBhvr>
                                      <p:to>
                                        <p:strVal val="visible"/>
                                      </p:to>
                                    </p:set>
                                    <p:anim calcmode="lin" valueType="num">
                                      <p:cBhvr additive="base">
                                        <p:cTn id="201" dur="500" fill="hold"/>
                                        <p:tgtEl>
                                          <p:spTgt spid="56"/>
                                        </p:tgtEl>
                                        <p:attrNameLst>
                                          <p:attrName>ppt_x</p:attrName>
                                        </p:attrNameLst>
                                      </p:cBhvr>
                                      <p:tavLst>
                                        <p:tav tm="0">
                                          <p:val>
                                            <p:strVal val="#ppt_x"/>
                                          </p:val>
                                        </p:tav>
                                        <p:tav tm="100000">
                                          <p:val>
                                            <p:strVal val="#ppt_x"/>
                                          </p:val>
                                        </p:tav>
                                      </p:tavLst>
                                    </p:anim>
                                    <p:anim calcmode="lin" valueType="num">
                                      <p:cBhvr additive="base">
                                        <p:cTn id="202" dur="500" fill="hold"/>
                                        <p:tgtEl>
                                          <p:spTgt spid="56"/>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57"/>
                                        </p:tgtEl>
                                        <p:attrNameLst>
                                          <p:attrName>style.visibility</p:attrName>
                                        </p:attrNameLst>
                                      </p:cBhvr>
                                      <p:to>
                                        <p:strVal val="visible"/>
                                      </p:to>
                                    </p:set>
                                    <p:anim calcmode="lin" valueType="num">
                                      <p:cBhvr additive="base">
                                        <p:cTn id="205" dur="500" fill="hold"/>
                                        <p:tgtEl>
                                          <p:spTgt spid="57"/>
                                        </p:tgtEl>
                                        <p:attrNameLst>
                                          <p:attrName>ppt_x</p:attrName>
                                        </p:attrNameLst>
                                      </p:cBhvr>
                                      <p:tavLst>
                                        <p:tav tm="0">
                                          <p:val>
                                            <p:strVal val="#ppt_x"/>
                                          </p:val>
                                        </p:tav>
                                        <p:tav tm="100000">
                                          <p:val>
                                            <p:strVal val="#ppt_x"/>
                                          </p:val>
                                        </p:tav>
                                      </p:tavLst>
                                    </p:anim>
                                    <p:anim calcmode="lin" valueType="num">
                                      <p:cBhvr additive="base">
                                        <p:cTn id="206" dur="500" fill="hold"/>
                                        <p:tgtEl>
                                          <p:spTgt spid="57"/>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58"/>
                                        </p:tgtEl>
                                        <p:attrNameLst>
                                          <p:attrName>style.visibility</p:attrName>
                                        </p:attrNameLst>
                                      </p:cBhvr>
                                      <p:to>
                                        <p:strVal val="visible"/>
                                      </p:to>
                                    </p:set>
                                    <p:anim calcmode="lin" valueType="num">
                                      <p:cBhvr additive="base">
                                        <p:cTn id="209" dur="500" fill="hold"/>
                                        <p:tgtEl>
                                          <p:spTgt spid="58"/>
                                        </p:tgtEl>
                                        <p:attrNameLst>
                                          <p:attrName>ppt_x</p:attrName>
                                        </p:attrNameLst>
                                      </p:cBhvr>
                                      <p:tavLst>
                                        <p:tav tm="0">
                                          <p:val>
                                            <p:strVal val="#ppt_x"/>
                                          </p:val>
                                        </p:tav>
                                        <p:tav tm="100000">
                                          <p:val>
                                            <p:strVal val="#ppt_x"/>
                                          </p:val>
                                        </p:tav>
                                      </p:tavLst>
                                    </p:anim>
                                    <p:anim calcmode="lin" valueType="num">
                                      <p:cBhvr additive="base">
                                        <p:cTn id="210" dur="500" fill="hold"/>
                                        <p:tgtEl>
                                          <p:spTgt spid="58"/>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59"/>
                                        </p:tgtEl>
                                        <p:attrNameLst>
                                          <p:attrName>style.visibility</p:attrName>
                                        </p:attrNameLst>
                                      </p:cBhvr>
                                      <p:to>
                                        <p:strVal val="visible"/>
                                      </p:to>
                                    </p:set>
                                    <p:anim calcmode="lin" valueType="num">
                                      <p:cBhvr additive="base">
                                        <p:cTn id="213" dur="500" fill="hold"/>
                                        <p:tgtEl>
                                          <p:spTgt spid="59"/>
                                        </p:tgtEl>
                                        <p:attrNameLst>
                                          <p:attrName>ppt_x</p:attrName>
                                        </p:attrNameLst>
                                      </p:cBhvr>
                                      <p:tavLst>
                                        <p:tav tm="0">
                                          <p:val>
                                            <p:strVal val="#ppt_x"/>
                                          </p:val>
                                        </p:tav>
                                        <p:tav tm="100000">
                                          <p:val>
                                            <p:strVal val="#ppt_x"/>
                                          </p:val>
                                        </p:tav>
                                      </p:tavLst>
                                    </p:anim>
                                    <p:anim calcmode="lin" valueType="num">
                                      <p:cBhvr additive="base">
                                        <p:cTn id="214" dur="500" fill="hold"/>
                                        <p:tgtEl>
                                          <p:spTgt spid="5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additive="base">
                                        <p:cTn id="217" dur="500" fill="hold"/>
                                        <p:tgtEl>
                                          <p:spTgt spid="60"/>
                                        </p:tgtEl>
                                        <p:attrNameLst>
                                          <p:attrName>ppt_x</p:attrName>
                                        </p:attrNameLst>
                                      </p:cBhvr>
                                      <p:tavLst>
                                        <p:tav tm="0">
                                          <p:val>
                                            <p:strVal val="#ppt_x"/>
                                          </p:val>
                                        </p:tav>
                                        <p:tav tm="100000">
                                          <p:val>
                                            <p:strVal val="#ppt_x"/>
                                          </p:val>
                                        </p:tav>
                                      </p:tavLst>
                                    </p:anim>
                                    <p:anim calcmode="lin" valueType="num">
                                      <p:cBhvr additive="base">
                                        <p:cTn id="218" dur="500" fill="hold"/>
                                        <p:tgtEl>
                                          <p:spTgt spid="60"/>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61"/>
                                        </p:tgtEl>
                                        <p:attrNameLst>
                                          <p:attrName>style.visibility</p:attrName>
                                        </p:attrNameLst>
                                      </p:cBhvr>
                                      <p:to>
                                        <p:strVal val="visible"/>
                                      </p:to>
                                    </p:set>
                                    <p:anim calcmode="lin" valueType="num">
                                      <p:cBhvr additive="base">
                                        <p:cTn id="221" dur="500" fill="hold"/>
                                        <p:tgtEl>
                                          <p:spTgt spid="61"/>
                                        </p:tgtEl>
                                        <p:attrNameLst>
                                          <p:attrName>ppt_x</p:attrName>
                                        </p:attrNameLst>
                                      </p:cBhvr>
                                      <p:tavLst>
                                        <p:tav tm="0">
                                          <p:val>
                                            <p:strVal val="#ppt_x"/>
                                          </p:val>
                                        </p:tav>
                                        <p:tav tm="100000">
                                          <p:val>
                                            <p:strVal val="#ppt_x"/>
                                          </p:val>
                                        </p:tav>
                                      </p:tavLst>
                                    </p:anim>
                                    <p:anim calcmode="lin" valueType="num">
                                      <p:cBhvr additive="base">
                                        <p:cTn id="222" dur="500" fill="hold"/>
                                        <p:tgtEl>
                                          <p:spTgt spid="61"/>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62"/>
                                        </p:tgtEl>
                                        <p:attrNameLst>
                                          <p:attrName>style.visibility</p:attrName>
                                        </p:attrNameLst>
                                      </p:cBhvr>
                                      <p:to>
                                        <p:strVal val="visible"/>
                                      </p:to>
                                    </p:set>
                                    <p:anim calcmode="lin" valueType="num">
                                      <p:cBhvr additive="base">
                                        <p:cTn id="225" dur="500" fill="hold"/>
                                        <p:tgtEl>
                                          <p:spTgt spid="62"/>
                                        </p:tgtEl>
                                        <p:attrNameLst>
                                          <p:attrName>ppt_x</p:attrName>
                                        </p:attrNameLst>
                                      </p:cBhvr>
                                      <p:tavLst>
                                        <p:tav tm="0">
                                          <p:val>
                                            <p:strVal val="#ppt_x"/>
                                          </p:val>
                                        </p:tav>
                                        <p:tav tm="100000">
                                          <p:val>
                                            <p:strVal val="#ppt_x"/>
                                          </p:val>
                                        </p:tav>
                                      </p:tavLst>
                                    </p:anim>
                                    <p:anim calcmode="lin" valueType="num">
                                      <p:cBhvr additive="base">
                                        <p:cTn id="226" dur="500" fill="hold"/>
                                        <p:tgtEl>
                                          <p:spTgt spid="62"/>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63"/>
                                        </p:tgtEl>
                                        <p:attrNameLst>
                                          <p:attrName>style.visibility</p:attrName>
                                        </p:attrNameLst>
                                      </p:cBhvr>
                                      <p:to>
                                        <p:strVal val="visible"/>
                                      </p:to>
                                    </p:set>
                                    <p:anim calcmode="lin" valueType="num">
                                      <p:cBhvr additive="base">
                                        <p:cTn id="229" dur="500" fill="hold"/>
                                        <p:tgtEl>
                                          <p:spTgt spid="63"/>
                                        </p:tgtEl>
                                        <p:attrNameLst>
                                          <p:attrName>ppt_x</p:attrName>
                                        </p:attrNameLst>
                                      </p:cBhvr>
                                      <p:tavLst>
                                        <p:tav tm="0">
                                          <p:val>
                                            <p:strVal val="#ppt_x"/>
                                          </p:val>
                                        </p:tav>
                                        <p:tav tm="100000">
                                          <p:val>
                                            <p:strVal val="#ppt_x"/>
                                          </p:val>
                                        </p:tav>
                                      </p:tavLst>
                                    </p:anim>
                                    <p:anim calcmode="lin" valueType="num">
                                      <p:cBhvr additive="base">
                                        <p:cTn id="230" dur="500" fill="hold"/>
                                        <p:tgtEl>
                                          <p:spTgt spid="63"/>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64"/>
                                        </p:tgtEl>
                                        <p:attrNameLst>
                                          <p:attrName>style.visibility</p:attrName>
                                        </p:attrNameLst>
                                      </p:cBhvr>
                                      <p:to>
                                        <p:strVal val="visible"/>
                                      </p:to>
                                    </p:set>
                                    <p:anim calcmode="lin" valueType="num">
                                      <p:cBhvr additive="base">
                                        <p:cTn id="233" dur="500" fill="hold"/>
                                        <p:tgtEl>
                                          <p:spTgt spid="64"/>
                                        </p:tgtEl>
                                        <p:attrNameLst>
                                          <p:attrName>ppt_x</p:attrName>
                                        </p:attrNameLst>
                                      </p:cBhvr>
                                      <p:tavLst>
                                        <p:tav tm="0">
                                          <p:val>
                                            <p:strVal val="#ppt_x"/>
                                          </p:val>
                                        </p:tav>
                                        <p:tav tm="100000">
                                          <p:val>
                                            <p:strVal val="#ppt_x"/>
                                          </p:val>
                                        </p:tav>
                                      </p:tavLst>
                                    </p:anim>
                                    <p:anim calcmode="lin" valueType="num">
                                      <p:cBhvr additive="base">
                                        <p:cTn id="234" dur="500" fill="hold"/>
                                        <p:tgtEl>
                                          <p:spTgt spid="64"/>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65"/>
                                        </p:tgtEl>
                                        <p:attrNameLst>
                                          <p:attrName>style.visibility</p:attrName>
                                        </p:attrNameLst>
                                      </p:cBhvr>
                                      <p:to>
                                        <p:strVal val="visible"/>
                                      </p:to>
                                    </p:set>
                                    <p:anim calcmode="lin" valueType="num">
                                      <p:cBhvr additive="base">
                                        <p:cTn id="237" dur="500" fill="hold"/>
                                        <p:tgtEl>
                                          <p:spTgt spid="65"/>
                                        </p:tgtEl>
                                        <p:attrNameLst>
                                          <p:attrName>ppt_x</p:attrName>
                                        </p:attrNameLst>
                                      </p:cBhvr>
                                      <p:tavLst>
                                        <p:tav tm="0">
                                          <p:val>
                                            <p:strVal val="#ppt_x"/>
                                          </p:val>
                                        </p:tav>
                                        <p:tav tm="100000">
                                          <p:val>
                                            <p:strVal val="#ppt_x"/>
                                          </p:val>
                                        </p:tav>
                                      </p:tavLst>
                                    </p:anim>
                                    <p:anim calcmode="lin" valueType="num">
                                      <p:cBhvr additive="base">
                                        <p:cTn id="238" dur="500" fill="hold"/>
                                        <p:tgtEl>
                                          <p:spTgt spid="65"/>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66"/>
                                        </p:tgtEl>
                                        <p:attrNameLst>
                                          <p:attrName>style.visibility</p:attrName>
                                        </p:attrNameLst>
                                      </p:cBhvr>
                                      <p:to>
                                        <p:strVal val="visible"/>
                                      </p:to>
                                    </p:set>
                                    <p:anim calcmode="lin" valueType="num">
                                      <p:cBhvr additive="base">
                                        <p:cTn id="241" dur="500" fill="hold"/>
                                        <p:tgtEl>
                                          <p:spTgt spid="66"/>
                                        </p:tgtEl>
                                        <p:attrNameLst>
                                          <p:attrName>ppt_x</p:attrName>
                                        </p:attrNameLst>
                                      </p:cBhvr>
                                      <p:tavLst>
                                        <p:tav tm="0">
                                          <p:val>
                                            <p:strVal val="#ppt_x"/>
                                          </p:val>
                                        </p:tav>
                                        <p:tav tm="100000">
                                          <p:val>
                                            <p:strVal val="#ppt_x"/>
                                          </p:val>
                                        </p:tav>
                                      </p:tavLst>
                                    </p:anim>
                                    <p:anim calcmode="lin" valueType="num">
                                      <p:cBhvr additive="base">
                                        <p:cTn id="242" dur="500" fill="hold"/>
                                        <p:tgtEl>
                                          <p:spTgt spid="66"/>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67"/>
                                        </p:tgtEl>
                                        <p:attrNameLst>
                                          <p:attrName>style.visibility</p:attrName>
                                        </p:attrNameLst>
                                      </p:cBhvr>
                                      <p:to>
                                        <p:strVal val="visible"/>
                                      </p:to>
                                    </p:set>
                                    <p:anim calcmode="lin" valueType="num">
                                      <p:cBhvr additive="base">
                                        <p:cTn id="245" dur="500" fill="hold"/>
                                        <p:tgtEl>
                                          <p:spTgt spid="67"/>
                                        </p:tgtEl>
                                        <p:attrNameLst>
                                          <p:attrName>ppt_x</p:attrName>
                                        </p:attrNameLst>
                                      </p:cBhvr>
                                      <p:tavLst>
                                        <p:tav tm="0">
                                          <p:val>
                                            <p:strVal val="#ppt_x"/>
                                          </p:val>
                                        </p:tav>
                                        <p:tav tm="100000">
                                          <p:val>
                                            <p:strVal val="#ppt_x"/>
                                          </p:val>
                                        </p:tav>
                                      </p:tavLst>
                                    </p:anim>
                                    <p:anim calcmode="lin" valueType="num">
                                      <p:cBhvr additive="base">
                                        <p:cTn id="246" dur="500" fill="hold"/>
                                        <p:tgtEl>
                                          <p:spTgt spid="67"/>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68"/>
                                        </p:tgtEl>
                                        <p:attrNameLst>
                                          <p:attrName>style.visibility</p:attrName>
                                        </p:attrNameLst>
                                      </p:cBhvr>
                                      <p:to>
                                        <p:strVal val="visible"/>
                                      </p:to>
                                    </p:set>
                                    <p:anim calcmode="lin" valueType="num">
                                      <p:cBhvr additive="base">
                                        <p:cTn id="249" dur="500" fill="hold"/>
                                        <p:tgtEl>
                                          <p:spTgt spid="68"/>
                                        </p:tgtEl>
                                        <p:attrNameLst>
                                          <p:attrName>ppt_x</p:attrName>
                                        </p:attrNameLst>
                                      </p:cBhvr>
                                      <p:tavLst>
                                        <p:tav tm="0">
                                          <p:val>
                                            <p:strVal val="#ppt_x"/>
                                          </p:val>
                                        </p:tav>
                                        <p:tav tm="100000">
                                          <p:val>
                                            <p:strVal val="#ppt_x"/>
                                          </p:val>
                                        </p:tav>
                                      </p:tavLst>
                                    </p:anim>
                                    <p:anim calcmode="lin" valueType="num">
                                      <p:cBhvr additive="base">
                                        <p:cTn id="250" dur="500" fill="hold"/>
                                        <p:tgtEl>
                                          <p:spTgt spid="68"/>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69"/>
                                        </p:tgtEl>
                                        <p:attrNameLst>
                                          <p:attrName>style.visibility</p:attrName>
                                        </p:attrNameLst>
                                      </p:cBhvr>
                                      <p:to>
                                        <p:strVal val="visible"/>
                                      </p:to>
                                    </p:set>
                                    <p:anim calcmode="lin" valueType="num">
                                      <p:cBhvr additive="base">
                                        <p:cTn id="253" dur="500" fill="hold"/>
                                        <p:tgtEl>
                                          <p:spTgt spid="69"/>
                                        </p:tgtEl>
                                        <p:attrNameLst>
                                          <p:attrName>ppt_x</p:attrName>
                                        </p:attrNameLst>
                                      </p:cBhvr>
                                      <p:tavLst>
                                        <p:tav tm="0">
                                          <p:val>
                                            <p:strVal val="#ppt_x"/>
                                          </p:val>
                                        </p:tav>
                                        <p:tav tm="100000">
                                          <p:val>
                                            <p:strVal val="#ppt_x"/>
                                          </p:val>
                                        </p:tav>
                                      </p:tavLst>
                                    </p:anim>
                                    <p:anim calcmode="lin" valueType="num">
                                      <p:cBhvr additive="base">
                                        <p:cTn id="254" dur="500" fill="hold"/>
                                        <p:tgtEl>
                                          <p:spTgt spid="69"/>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70"/>
                                        </p:tgtEl>
                                        <p:attrNameLst>
                                          <p:attrName>style.visibility</p:attrName>
                                        </p:attrNameLst>
                                      </p:cBhvr>
                                      <p:to>
                                        <p:strVal val="visible"/>
                                      </p:to>
                                    </p:set>
                                    <p:anim calcmode="lin" valueType="num">
                                      <p:cBhvr additive="base">
                                        <p:cTn id="257" dur="500" fill="hold"/>
                                        <p:tgtEl>
                                          <p:spTgt spid="70"/>
                                        </p:tgtEl>
                                        <p:attrNameLst>
                                          <p:attrName>ppt_x</p:attrName>
                                        </p:attrNameLst>
                                      </p:cBhvr>
                                      <p:tavLst>
                                        <p:tav tm="0">
                                          <p:val>
                                            <p:strVal val="#ppt_x"/>
                                          </p:val>
                                        </p:tav>
                                        <p:tav tm="100000">
                                          <p:val>
                                            <p:strVal val="#ppt_x"/>
                                          </p:val>
                                        </p:tav>
                                      </p:tavLst>
                                    </p:anim>
                                    <p:anim calcmode="lin" valueType="num">
                                      <p:cBhvr additive="base">
                                        <p:cTn id="258" dur="500" fill="hold"/>
                                        <p:tgtEl>
                                          <p:spTgt spid="70"/>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71"/>
                                        </p:tgtEl>
                                        <p:attrNameLst>
                                          <p:attrName>style.visibility</p:attrName>
                                        </p:attrNameLst>
                                      </p:cBhvr>
                                      <p:to>
                                        <p:strVal val="visible"/>
                                      </p:to>
                                    </p:set>
                                    <p:anim calcmode="lin" valueType="num">
                                      <p:cBhvr additive="base">
                                        <p:cTn id="261" dur="500" fill="hold"/>
                                        <p:tgtEl>
                                          <p:spTgt spid="71"/>
                                        </p:tgtEl>
                                        <p:attrNameLst>
                                          <p:attrName>ppt_x</p:attrName>
                                        </p:attrNameLst>
                                      </p:cBhvr>
                                      <p:tavLst>
                                        <p:tav tm="0">
                                          <p:val>
                                            <p:strVal val="#ppt_x"/>
                                          </p:val>
                                        </p:tav>
                                        <p:tav tm="100000">
                                          <p:val>
                                            <p:strVal val="#ppt_x"/>
                                          </p:val>
                                        </p:tav>
                                      </p:tavLst>
                                    </p:anim>
                                    <p:anim calcmode="lin" valueType="num">
                                      <p:cBhvr additive="base">
                                        <p:cTn id="262" dur="500" fill="hold"/>
                                        <p:tgtEl>
                                          <p:spTgt spid="71"/>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72"/>
                                        </p:tgtEl>
                                        <p:attrNameLst>
                                          <p:attrName>style.visibility</p:attrName>
                                        </p:attrNameLst>
                                      </p:cBhvr>
                                      <p:to>
                                        <p:strVal val="visible"/>
                                      </p:to>
                                    </p:set>
                                    <p:anim calcmode="lin" valueType="num">
                                      <p:cBhvr additive="base">
                                        <p:cTn id="265" dur="500" fill="hold"/>
                                        <p:tgtEl>
                                          <p:spTgt spid="72"/>
                                        </p:tgtEl>
                                        <p:attrNameLst>
                                          <p:attrName>ppt_x</p:attrName>
                                        </p:attrNameLst>
                                      </p:cBhvr>
                                      <p:tavLst>
                                        <p:tav tm="0">
                                          <p:val>
                                            <p:strVal val="#ppt_x"/>
                                          </p:val>
                                        </p:tav>
                                        <p:tav tm="100000">
                                          <p:val>
                                            <p:strVal val="#ppt_x"/>
                                          </p:val>
                                        </p:tav>
                                      </p:tavLst>
                                    </p:anim>
                                    <p:anim calcmode="lin" valueType="num">
                                      <p:cBhvr additive="base">
                                        <p:cTn id="266" dur="500" fill="hold"/>
                                        <p:tgtEl>
                                          <p:spTgt spid="72"/>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73"/>
                                        </p:tgtEl>
                                        <p:attrNameLst>
                                          <p:attrName>style.visibility</p:attrName>
                                        </p:attrNameLst>
                                      </p:cBhvr>
                                      <p:to>
                                        <p:strVal val="visible"/>
                                      </p:to>
                                    </p:set>
                                    <p:anim calcmode="lin" valueType="num">
                                      <p:cBhvr additive="base">
                                        <p:cTn id="269" dur="500" fill="hold"/>
                                        <p:tgtEl>
                                          <p:spTgt spid="73"/>
                                        </p:tgtEl>
                                        <p:attrNameLst>
                                          <p:attrName>ppt_x</p:attrName>
                                        </p:attrNameLst>
                                      </p:cBhvr>
                                      <p:tavLst>
                                        <p:tav tm="0">
                                          <p:val>
                                            <p:strVal val="#ppt_x"/>
                                          </p:val>
                                        </p:tav>
                                        <p:tav tm="100000">
                                          <p:val>
                                            <p:strVal val="#ppt_x"/>
                                          </p:val>
                                        </p:tav>
                                      </p:tavLst>
                                    </p:anim>
                                    <p:anim calcmode="lin" valueType="num">
                                      <p:cBhvr additive="base">
                                        <p:cTn id="270" dur="500" fill="hold"/>
                                        <p:tgtEl>
                                          <p:spTgt spid="73"/>
                                        </p:tgtEl>
                                        <p:attrNameLst>
                                          <p:attrName>ppt_y</p:attrName>
                                        </p:attrNameLst>
                                      </p:cBhvr>
                                      <p:tavLst>
                                        <p:tav tm="0">
                                          <p:val>
                                            <p:strVal val="1+#ppt_h/2"/>
                                          </p:val>
                                        </p:tav>
                                        <p:tav tm="100000">
                                          <p:val>
                                            <p:strVal val="#ppt_y"/>
                                          </p:val>
                                        </p:tav>
                                      </p:tavLst>
                                    </p:anim>
                                  </p:childTnLst>
                                </p:cTn>
                              </p:par>
                              <p:par>
                                <p:cTn id="271" presetID="2" presetClass="entr" presetSubtype="4" fill="hold" grpId="0" nodeType="withEffect">
                                  <p:stCondLst>
                                    <p:cond delay="0"/>
                                  </p:stCondLst>
                                  <p:childTnLst>
                                    <p:set>
                                      <p:cBhvr>
                                        <p:cTn id="272" dur="1" fill="hold">
                                          <p:stCondLst>
                                            <p:cond delay="0"/>
                                          </p:stCondLst>
                                        </p:cTn>
                                        <p:tgtEl>
                                          <p:spTgt spid="81"/>
                                        </p:tgtEl>
                                        <p:attrNameLst>
                                          <p:attrName>style.visibility</p:attrName>
                                        </p:attrNameLst>
                                      </p:cBhvr>
                                      <p:to>
                                        <p:strVal val="visible"/>
                                      </p:to>
                                    </p:set>
                                    <p:anim calcmode="lin" valueType="num">
                                      <p:cBhvr additive="base">
                                        <p:cTn id="273" dur="500" fill="hold"/>
                                        <p:tgtEl>
                                          <p:spTgt spid="81"/>
                                        </p:tgtEl>
                                        <p:attrNameLst>
                                          <p:attrName>ppt_x</p:attrName>
                                        </p:attrNameLst>
                                      </p:cBhvr>
                                      <p:tavLst>
                                        <p:tav tm="0">
                                          <p:val>
                                            <p:strVal val="#ppt_x"/>
                                          </p:val>
                                        </p:tav>
                                        <p:tav tm="100000">
                                          <p:val>
                                            <p:strVal val="#ppt_x"/>
                                          </p:val>
                                        </p:tav>
                                      </p:tavLst>
                                    </p:anim>
                                    <p:anim calcmode="lin" valueType="num">
                                      <p:cBhvr additive="base">
                                        <p:cTn id="274" dur="500" fill="hold"/>
                                        <p:tgtEl>
                                          <p:spTgt spid="81"/>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82"/>
                                        </p:tgtEl>
                                        <p:attrNameLst>
                                          <p:attrName>style.visibility</p:attrName>
                                        </p:attrNameLst>
                                      </p:cBhvr>
                                      <p:to>
                                        <p:strVal val="visible"/>
                                      </p:to>
                                    </p:set>
                                    <p:anim calcmode="lin" valueType="num">
                                      <p:cBhvr additive="base">
                                        <p:cTn id="277" dur="500" fill="hold"/>
                                        <p:tgtEl>
                                          <p:spTgt spid="82"/>
                                        </p:tgtEl>
                                        <p:attrNameLst>
                                          <p:attrName>ppt_x</p:attrName>
                                        </p:attrNameLst>
                                      </p:cBhvr>
                                      <p:tavLst>
                                        <p:tav tm="0">
                                          <p:val>
                                            <p:strVal val="#ppt_x"/>
                                          </p:val>
                                        </p:tav>
                                        <p:tav tm="100000">
                                          <p:val>
                                            <p:strVal val="#ppt_x"/>
                                          </p:val>
                                        </p:tav>
                                      </p:tavLst>
                                    </p:anim>
                                    <p:anim calcmode="lin" valueType="num">
                                      <p:cBhvr additive="base">
                                        <p:cTn id="278" dur="500" fill="hold"/>
                                        <p:tgtEl>
                                          <p:spTgt spid="82"/>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83"/>
                                        </p:tgtEl>
                                        <p:attrNameLst>
                                          <p:attrName>style.visibility</p:attrName>
                                        </p:attrNameLst>
                                      </p:cBhvr>
                                      <p:to>
                                        <p:strVal val="visible"/>
                                      </p:to>
                                    </p:set>
                                    <p:anim calcmode="lin" valueType="num">
                                      <p:cBhvr additive="base">
                                        <p:cTn id="281" dur="500" fill="hold"/>
                                        <p:tgtEl>
                                          <p:spTgt spid="83"/>
                                        </p:tgtEl>
                                        <p:attrNameLst>
                                          <p:attrName>ppt_x</p:attrName>
                                        </p:attrNameLst>
                                      </p:cBhvr>
                                      <p:tavLst>
                                        <p:tav tm="0">
                                          <p:val>
                                            <p:strVal val="#ppt_x"/>
                                          </p:val>
                                        </p:tav>
                                        <p:tav tm="100000">
                                          <p:val>
                                            <p:strVal val="#ppt_x"/>
                                          </p:val>
                                        </p:tav>
                                      </p:tavLst>
                                    </p:anim>
                                    <p:anim calcmode="lin" valueType="num">
                                      <p:cBhvr additive="base">
                                        <p:cTn id="282" dur="500" fill="hold"/>
                                        <p:tgtEl>
                                          <p:spTgt spid="83"/>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84"/>
                                        </p:tgtEl>
                                        <p:attrNameLst>
                                          <p:attrName>style.visibility</p:attrName>
                                        </p:attrNameLst>
                                      </p:cBhvr>
                                      <p:to>
                                        <p:strVal val="visible"/>
                                      </p:to>
                                    </p:set>
                                    <p:anim calcmode="lin" valueType="num">
                                      <p:cBhvr additive="base">
                                        <p:cTn id="285" dur="500" fill="hold"/>
                                        <p:tgtEl>
                                          <p:spTgt spid="84"/>
                                        </p:tgtEl>
                                        <p:attrNameLst>
                                          <p:attrName>ppt_x</p:attrName>
                                        </p:attrNameLst>
                                      </p:cBhvr>
                                      <p:tavLst>
                                        <p:tav tm="0">
                                          <p:val>
                                            <p:strVal val="#ppt_x"/>
                                          </p:val>
                                        </p:tav>
                                        <p:tav tm="100000">
                                          <p:val>
                                            <p:strVal val="#ppt_x"/>
                                          </p:val>
                                        </p:tav>
                                      </p:tavLst>
                                    </p:anim>
                                    <p:anim calcmode="lin" valueType="num">
                                      <p:cBhvr additive="base">
                                        <p:cTn id="286" dur="500" fill="hold"/>
                                        <p:tgtEl>
                                          <p:spTgt spid="84"/>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p:stCondLst>
                                    <p:cond delay="0"/>
                                  </p:stCondLst>
                                  <p:childTnLst>
                                    <p:set>
                                      <p:cBhvr>
                                        <p:cTn id="288" dur="1" fill="hold">
                                          <p:stCondLst>
                                            <p:cond delay="0"/>
                                          </p:stCondLst>
                                        </p:cTn>
                                        <p:tgtEl>
                                          <p:spTgt spid="85"/>
                                        </p:tgtEl>
                                        <p:attrNameLst>
                                          <p:attrName>style.visibility</p:attrName>
                                        </p:attrNameLst>
                                      </p:cBhvr>
                                      <p:to>
                                        <p:strVal val="visible"/>
                                      </p:to>
                                    </p:set>
                                    <p:anim calcmode="lin" valueType="num">
                                      <p:cBhvr additive="base">
                                        <p:cTn id="289" dur="500" fill="hold"/>
                                        <p:tgtEl>
                                          <p:spTgt spid="85"/>
                                        </p:tgtEl>
                                        <p:attrNameLst>
                                          <p:attrName>ppt_x</p:attrName>
                                        </p:attrNameLst>
                                      </p:cBhvr>
                                      <p:tavLst>
                                        <p:tav tm="0">
                                          <p:val>
                                            <p:strVal val="#ppt_x"/>
                                          </p:val>
                                        </p:tav>
                                        <p:tav tm="100000">
                                          <p:val>
                                            <p:strVal val="#ppt_x"/>
                                          </p:val>
                                        </p:tav>
                                      </p:tavLst>
                                    </p:anim>
                                    <p:anim calcmode="lin" valueType="num">
                                      <p:cBhvr additive="base">
                                        <p:cTn id="290" dur="500" fill="hold"/>
                                        <p:tgtEl>
                                          <p:spTgt spid="85"/>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86"/>
                                        </p:tgtEl>
                                        <p:attrNameLst>
                                          <p:attrName>style.visibility</p:attrName>
                                        </p:attrNameLst>
                                      </p:cBhvr>
                                      <p:to>
                                        <p:strVal val="visible"/>
                                      </p:to>
                                    </p:set>
                                    <p:anim calcmode="lin" valueType="num">
                                      <p:cBhvr additive="base">
                                        <p:cTn id="293" dur="500" fill="hold"/>
                                        <p:tgtEl>
                                          <p:spTgt spid="86"/>
                                        </p:tgtEl>
                                        <p:attrNameLst>
                                          <p:attrName>ppt_x</p:attrName>
                                        </p:attrNameLst>
                                      </p:cBhvr>
                                      <p:tavLst>
                                        <p:tav tm="0">
                                          <p:val>
                                            <p:strVal val="#ppt_x"/>
                                          </p:val>
                                        </p:tav>
                                        <p:tav tm="100000">
                                          <p:val>
                                            <p:strVal val="#ppt_x"/>
                                          </p:val>
                                        </p:tav>
                                      </p:tavLst>
                                    </p:anim>
                                    <p:anim calcmode="lin" valueType="num">
                                      <p:cBhvr additive="base">
                                        <p:cTn id="294" dur="500" fill="hold"/>
                                        <p:tgtEl>
                                          <p:spTgt spid="86"/>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87"/>
                                        </p:tgtEl>
                                        <p:attrNameLst>
                                          <p:attrName>style.visibility</p:attrName>
                                        </p:attrNameLst>
                                      </p:cBhvr>
                                      <p:to>
                                        <p:strVal val="visible"/>
                                      </p:to>
                                    </p:set>
                                    <p:anim calcmode="lin" valueType="num">
                                      <p:cBhvr additive="base">
                                        <p:cTn id="297" dur="500" fill="hold"/>
                                        <p:tgtEl>
                                          <p:spTgt spid="87"/>
                                        </p:tgtEl>
                                        <p:attrNameLst>
                                          <p:attrName>ppt_x</p:attrName>
                                        </p:attrNameLst>
                                      </p:cBhvr>
                                      <p:tavLst>
                                        <p:tav tm="0">
                                          <p:val>
                                            <p:strVal val="#ppt_x"/>
                                          </p:val>
                                        </p:tav>
                                        <p:tav tm="100000">
                                          <p:val>
                                            <p:strVal val="#ppt_x"/>
                                          </p:val>
                                        </p:tav>
                                      </p:tavLst>
                                    </p:anim>
                                    <p:anim calcmode="lin" valueType="num">
                                      <p:cBhvr additive="base">
                                        <p:cTn id="298" dur="500" fill="hold"/>
                                        <p:tgtEl>
                                          <p:spTgt spid="87"/>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88"/>
                                        </p:tgtEl>
                                        <p:attrNameLst>
                                          <p:attrName>style.visibility</p:attrName>
                                        </p:attrNameLst>
                                      </p:cBhvr>
                                      <p:to>
                                        <p:strVal val="visible"/>
                                      </p:to>
                                    </p:set>
                                    <p:anim calcmode="lin" valueType="num">
                                      <p:cBhvr additive="base">
                                        <p:cTn id="301" dur="500" fill="hold"/>
                                        <p:tgtEl>
                                          <p:spTgt spid="88"/>
                                        </p:tgtEl>
                                        <p:attrNameLst>
                                          <p:attrName>ppt_x</p:attrName>
                                        </p:attrNameLst>
                                      </p:cBhvr>
                                      <p:tavLst>
                                        <p:tav tm="0">
                                          <p:val>
                                            <p:strVal val="#ppt_x"/>
                                          </p:val>
                                        </p:tav>
                                        <p:tav tm="100000">
                                          <p:val>
                                            <p:strVal val="#ppt_x"/>
                                          </p:val>
                                        </p:tav>
                                      </p:tavLst>
                                    </p:anim>
                                    <p:anim calcmode="lin" valueType="num">
                                      <p:cBhvr additive="base">
                                        <p:cTn id="302" dur="500" fill="hold"/>
                                        <p:tgtEl>
                                          <p:spTgt spid="88"/>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89"/>
                                        </p:tgtEl>
                                        <p:attrNameLst>
                                          <p:attrName>style.visibility</p:attrName>
                                        </p:attrNameLst>
                                      </p:cBhvr>
                                      <p:to>
                                        <p:strVal val="visible"/>
                                      </p:to>
                                    </p:set>
                                    <p:anim calcmode="lin" valueType="num">
                                      <p:cBhvr additive="base">
                                        <p:cTn id="305" dur="500" fill="hold"/>
                                        <p:tgtEl>
                                          <p:spTgt spid="89"/>
                                        </p:tgtEl>
                                        <p:attrNameLst>
                                          <p:attrName>ppt_x</p:attrName>
                                        </p:attrNameLst>
                                      </p:cBhvr>
                                      <p:tavLst>
                                        <p:tav tm="0">
                                          <p:val>
                                            <p:strVal val="#ppt_x"/>
                                          </p:val>
                                        </p:tav>
                                        <p:tav tm="100000">
                                          <p:val>
                                            <p:strVal val="#ppt_x"/>
                                          </p:val>
                                        </p:tav>
                                      </p:tavLst>
                                    </p:anim>
                                    <p:anim calcmode="lin" valueType="num">
                                      <p:cBhvr additive="base">
                                        <p:cTn id="306" dur="500" fill="hold"/>
                                        <p:tgtEl>
                                          <p:spTgt spid="89"/>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90"/>
                                        </p:tgtEl>
                                        <p:attrNameLst>
                                          <p:attrName>style.visibility</p:attrName>
                                        </p:attrNameLst>
                                      </p:cBhvr>
                                      <p:to>
                                        <p:strVal val="visible"/>
                                      </p:to>
                                    </p:set>
                                    <p:anim calcmode="lin" valueType="num">
                                      <p:cBhvr additive="base">
                                        <p:cTn id="309" dur="500" fill="hold"/>
                                        <p:tgtEl>
                                          <p:spTgt spid="90"/>
                                        </p:tgtEl>
                                        <p:attrNameLst>
                                          <p:attrName>ppt_x</p:attrName>
                                        </p:attrNameLst>
                                      </p:cBhvr>
                                      <p:tavLst>
                                        <p:tav tm="0">
                                          <p:val>
                                            <p:strVal val="#ppt_x"/>
                                          </p:val>
                                        </p:tav>
                                        <p:tav tm="100000">
                                          <p:val>
                                            <p:strVal val="#ppt_x"/>
                                          </p:val>
                                        </p:tav>
                                      </p:tavLst>
                                    </p:anim>
                                    <p:anim calcmode="lin" valueType="num">
                                      <p:cBhvr additive="base">
                                        <p:cTn id="310" dur="500" fill="hold"/>
                                        <p:tgtEl>
                                          <p:spTgt spid="90"/>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91"/>
                                        </p:tgtEl>
                                        <p:attrNameLst>
                                          <p:attrName>style.visibility</p:attrName>
                                        </p:attrNameLst>
                                      </p:cBhvr>
                                      <p:to>
                                        <p:strVal val="visible"/>
                                      </p:to>
                                    </p:set>
                                    <p:anim calcmode="lin" valueType="num">
                                      <p:cBhvr additive="base">
                                        <p:cTn id="313" dur="500" fill="hold"/>
                                        <p:tgtEl>
                                          <p:spTgt spid="91"/>
                                        </p:tgtEl>
                                        <p:attrNameLst>
                                          <p:attrName>ppt_x</p:attrName>
                                        </p:attrNameLst>
                                      </p:cBhvr>
                                      <p:tavLst>
                                        <p:tav tm="0">
                                          <p:val>
                                            <p:strVal val="#ppt_x"/>
                                          </p:val>
                                        </p:tav>
                                        <p:tav tm="100000">
                                          <p:val>
                                            <p:strVal val="#ppt_x"/>
                                          </p:val>
                                        </p:tav>
                                      </p:tavLst>
                                    </p:anim>
                                    <p:anim calcmode="lin" valueType="num">
                                      <p:cBhvr additive="base">
                                        <p:cTn id="314" dur="500" fill="hold"/>
                                        <p:tgtEl>
                                          <p:spTgt spid="91"/>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92"/>
                                        </p:tgtEl>
                                        <p:attrNameLst>
                                          <p:attrName>style.visibility</p:attrName>
                                        </p:attrNameLst>
                                      </p:cBhvr>
                                      <p:to>
                                        <p:strVal val="visible"/>
                                      </p:to>
                                    </p:set>
                                    <p:anim calcmode="lin" valueType="num">
                                      <p:cBhvr additive="base">
                                        <p:cTn id="317" dur="500" fill="hold"/>
                                        <p:tgtEl>
                                          <p:spTgt spid="92"/>
                                        </p:tgtEl>
                                        <p:attrNameLst>
                                          <p:attrName>ppt_x</p:attrName>
                                        </p:attrNameLst>
                                      </p:cBhvr>
                                      <p:tavLst>
                                        <p:tav tm="0">
                                          <p:val>
                                            <p:strVal val="#ppt_x"/>
                                          </p:val>
                                        </p:tav>
                                        <p:tav tm="100000">
                                          <p:val>
                                            <p:strVal val="#ppt_x"/>
                                          </p:val>
                                        </p:tav>
                                      </p:tavLst>
                                    </p:anim>
                                    <p:anim calcmode="lin" valueType="num">
                                      <p:cBhvr additive="base">
                                        <p:cTn id="318" dur="500" fill="hold"/>
                                        <p:tgtEl>
                                          <p:spTgt spid="92"/>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46"/>
                                        </p:tgtEl>
                                        <p:attrNameLst>
                                          <p:attrName>style.visibility</p:attrName>
                                        </p:attrNameLst>
                                      </p:cBhvr>
                                      <p:to>
                                        <p:strVal val="visible"/>
                                      </p:to>
                                    </p:set>
                                    <p:anim calcmode="lin" valueType="num">
                                      <p:cBhvr additive="base">
                                        <p:cTn id="321" dur="500" fill="hold"/>
                                        <p:tgtEl>
                                          <p:spTgt spid="46"/>
                                        </p:tgtEl>
                                        <p:attrNameLst>
                                          <p:attrName>ppt_x</p:attrName>
                                        </p:attrNameLst>
                                      </p:cBhvr>
                                      <p:tavLst>
                                        <p:tav tm="0">
                                          <p:val>
                                            <p:strVal val="#ppt_x"/>
                                          </p:val>
                                        </p:tav>
                                        <p:tav tm="100000">
                                          <p:val>
                                            <p:strVal val="#ppt_x"/>
                                          </p:val>
                                        </p:tav>
                                      </p:tavLst>
                                    </p:anim>
                                    <p:anim calcmode="lin" valueType="num">
                                      <p:cBhvr additive="base">
                                        <p:cTn id="322" dur="500" fill="hold"/>
                                        <p:tgtEl>
                                          <p:spTgt spid="46"/>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94"/>
                                        </p:tgtEl>
                                        <p:attrNameLst>
                                          <p:attrName>style.visibility</p:attrName>
                                        </p:attrNameLst>
                                      </p:cBhvr>
                                      <p:to>
                                        <p:strVal val="visible"/>
                                      </p:to>
                                    </p:set>
                                    <p:anim calcmode="lin" valueType="num">
                                      <p:cBhvr additive="base">
                                        <p:cTn id="325" dur="500" fill="hold"/>
                                        <p:tgtEl>
                                          <p:spTgt spid="94"/>
                                        </p:tgtEl>
                                        <p:attrNameLst>
                                          <p:attrName>ppt_x</p:attrName>
                                        </p:attrNameLst>
                                      </p:cBhvr>
                                      <p:tavLst>
                                        <p:tav tm="0">
                                          <p:val>
                                            <p:strVal val="#ppt_x"/>
                                          </p:val>
                                        </p:tav>
                                        <p:tav tm="100000">
                                          <p:val>
                                            <p:strVal val="#ppt_x"/>
                                          </p:val>
                                        </p:tav>
                                      </p:tavLst>
                                    </p:anim>
                                    <p:anim calcmode="lin" valueType="num">
                                      <p:cBhvr additive="base">
                                        <p:cTn id="326" dur="500" fill="hold"/>
                                        <p:tgtEl>
                                          <p:spTgt spid="94"/>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95"/>
                                        </p:tgtEl>
                                        <p:attrNameLst>
                                          <p:attrName>style.visibility</p:attrName>
                                        </p:attrNameLst>
                                      </p:cBhvr>
                                      <p:to>
                                        <p:strVal val="visible"/>
                                      </p:to>
                                    </p:set>
                                    <p:anim calcmode="lin" valueType="num">
                                      <p:cBhvr additive="base">
                                        <p:cTn id="329" dur="500" fill="hold"/>
                                        <p:tgtEl>
                                          <p:spTgt spid="95"/>
                                        </p:tgtEl>
                                        <p:attrNameLst>
                                          <p:attrName>ppt_x</p:attrName>
                                        </p:attrNameLst>
                                      </p:cBhvr>
                                      <p:tavLst>
                                        <p:tav tm="0">
                                          <p:val>
                                            <p:strVal val="#ppt_x"/>
                                          </p:val>
                                        </p:tav>
                                        <p:tav tm="100000">
                                          <p:val>
                                            <p:strVal val="#ppt_x"/>
                                          </p:val>
                                        </p:tav>
                                      </p:tavLst>
                                    </p:anim>
                                    <p:anim calcmode="lin" valueType="num">
                                      <p:cBhvr additive="base">
                                        <p:cTn id="330" dur="500" fill="hold"/>
                                        <p:tgtEl>
                                          <p:spTgt spid="95"/>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96"/>
                                        </p:tgtEl>
                                        <p:attrNameLst>
                                          <p:attrName>style.visibility</p:attrName>
                                        </p:attrNameLst>
                                      </p:cBhvr>
                                      <p:to>
                                        <p:strVal val="visible"/>
                                      </p:to>
                                    </p:set>
                                    <p:anim calcmode="lin" valueType="num">
                                      <p:cBhvr additive="base">
                                        <p:cTn id="333" dur="500" fill="hold"/>
                                        <p:tgtEl>
                                          <p:spTgt spid="96"/>
                                        </p:tgtEl>
                                        <p:attrNameLst>
                                          <p:attrName>ppt_x</p:attrName>
                                        </p:attrNameLst>
                                      </p:cBhvr>
                                      <p:tavLst>
                                        <p:tav tm="0">
                                          <p:val>
                                            <p:strVal val="#ppt_x"/>
                                          </p:val>
                                        </p:tav>
                                        <p:tav tm="100000">
                                          <p:val>
                                            <p:strVal val="#ppt_x"/>
                                          </p:val>
                                        </p:tav>
                                      </p:tavLst>
                                    </p:anim>
                                    <p:anim calcmode="lin" valueType="num">
                                      <p:cBhvr additive="base">
                                        <p:cTn id="334"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2" presetClass="entr" presetSubtype="4" fill="hold" nodeType="clickEffect">
                                  <p:stCondLst>
                                    <p:cond delay="0"/>
                                  </p:stCondLst>
                                  <p:childTnLst>
                                    <p:set>
                                      <p:cBhvr>
                                        <p:cTn id="338" dur="1" fill="hold">
                                          <p:stCondLst>
                                            <p:cond delay="0"/>
                                          </p:stCondLst>
                                        </p:cTn>
                                        <p:tgtEl>
                                          <p:spTgt spid="98">
                                            <p:txEl>
                                              <p:pRg st="2" end="2"/>
                                            </p:txEl>
                                          </p:spTgt>
                                        </p:tgtEl>
                                        <p:attrNameLst>
                                          <p:attrName>style.visibility</p:attrName>
                                        </p:attrNameLst>
                                      </p:cBhvr>
                                      <p:to>
                                        <p:strVal val="visible"/>
                                      </p:to>
                                    </p:set>
                                    <p:anim calcmode="lin" valueType="num">
                                      <p:cBhvr additive="base">
                                        <p:cTn id="339" dur="500" fill="hold"/>
                                        <p:tgtEl>
                                          <p:spTgt spid="98">
                                            <p:txEl>
                                              <p:pRg st="2" end="2"/>
                                            </p:txEl>
                                          </p:spTgt>
                                        </p:tgtEl>
                                        <p:attrNameLst>
                                          <p:attrName>ppt_x</p:attrName>
                                        </p:attrNameLst>
                                      </p:cBhvr>
                                      <p:tavLst>
                                        <p:tav tm="0">
                                          <p:val>
                                            <p:strVal val="#ppt_x"/>
                                          </p:val>
                                        </p:tav>
                                        <p:tav tm="100000">
                                          <p:val>
                                            <p:strVal val="#ppt_x"/>
                                          </p:val>
                                        </p:tav>
                                      </p:tavLst>
                                    </p:anim>
                                    <p:anim calcmode="lin" valueType="num">
                                      <p:cBhvr additive="base">
                                        <p:cTn id="340" dur="500" fill="hold"/>
                                        <p:tgtEl>
                                          <p:spTgt spid="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2" presetClass="entr" presetSubtype="4" fill="hold" grpId="0" nodeType="clickEffect">
                                  <p:stCondLst>
                                    <p:cond delay="0"/>
                                  </p:stCondLst>
                                  <p:childTnLst>
                                    <p:set>
                                      <p:cBhvr>
                                        <p:cTn id="344" dur="1" fill="hold">
                                          <p:stCondLst>
                                            <p:cond delay="0"/>
                                          </p:stCondLst>
                                        </p:cTn>
                                        <p:tgtEl>
                                          <p:spTgt spid="3"/>
                                        </p:tgtEl>
                                        <p:attrNameLst>
                                          <p:attrName>style.visibility</p:attrName>
                                        </p:attrNameLst>
                                      </p:cBhvr>
                                      <p:to>
                                        <p:strVal val="visible"/>
                                      </p:to>
                                    </p:set>
                                    <p:anim calcmode="lin" valueType="num">
                                      <p:cBhvr additive="base">
                                        <p:cTn id="345" dur="500" fill="hold"/>
                                        <p:tgtEl>
                                          <p:spTgt spid="3"/>
                                        </p:tgtEl>
                                        <p:attrNameLst>
                                          <p:attrName>ppt_x</p:attrName>
                                        </p:attrNameLst>
                                      </p:cBhvr>
                                      <p:tavLst>
                                        <p:tav tm="0">
                                          <p:val>
                                            <p:strVal val="#ppt_x"/>
                                          </p:val>
                                        </p:tav>
                                        <p:tav tm="100000">
                                          <p:val>
                                            <p:strVal val="#ppt_x"/>
                                          </p:val>
                                        </p:tav>
                                      </p:tavLst>
                                    </p:anim>
                                    <p:anim calcmode="lin" valueType="num">
                                      <p:cBhvr additive="base">
                                        <p:cTn id="3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(2)</a:t>
            </a:r>
            <a:endParaRPr lang="en-US" sz="1700" dirty="0"/>
          </a:p>
        </p:txBody>
      </p:sp>
      <p:sp>
        <p:nvSpPr>
          <p:cNvPr id="44" name="TextBox 43"/>
          <p:cNvSpPr txBox="1"/>
          <p:nvPr/>
        </p:nvSpPr>
        <p:spPr>
          <a:xfrm>
            <a:off x="1115616" y="6078778"/>
            <a:ext cx="676621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Chosen pathways to switch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0" name="Rounded Rectangle 29"/>
          <p:cNvSpPr/>
          <p:nvPr/>
        </p:nvSpPr>
        <p:spPr bwMode="auto">
          <a:xfrm>
            <a:off x="563837" y="3861923"/>
            <a:ext cx="1626951" cy="720080"/>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28455" y="3910416"/>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34" name="Rounded Rectangle 33"/>
          <p:cNvSpPr/>
          <p:nvPr/>
        </p:nvSpPr>
        <p:spPr bwMode="auto">
          <a:xfrm>
            <a:off x="6897360" y="3861923"/>
            <a:ext cx="1626951" cy="720080"/>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6869448" y="3894538"/>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6" name="Rounded Rectangle 35"/>
          <p:cNvSpPr/>
          <p:nvPr/>
        </p:nvSpPr>
        <p:spPr bwMode="auto">
          <a:xfrm>
            <a:off x="3566204" y="2773019"/>
            <a:ext cx="1626951" cy="720080"/>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TextBox 36"/>
          <p:cNvSpPr txBox="1"/>
          <p:nvPr/>
        </p:nvSpPr>
        <p:spPr>
          <a:xfrm>
            <a:off x="3482012" y="2825823"/>
            <a:ext cx="1824241"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8" name="Rounded Rectangle 37"/>
          <p:cNvSpPr/>
          <p:nvPr/>
        </p:nvSpPr>
        <p:spPr bwMode="auto">
          <a:xfrm>
            <a:off x="3618256" y="4916326"/>
            <a:ext cx="1626951" cy="720080"/>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3632517" y="4971069"/>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45" name="Straight Arrow Connector 44"/>
          <p:cNvCxnSpPr>
            <a:stCxn id="30" idx="0"/>
            <a:endCxn id="37" idx="1"/>
          </p:cNvCxnSpPr>
          <p:nvPr/>
        </p:nvCxnSpPr>
        <p:spPr bwMode="auto">
          <a:xfrm flipV="1">
            <a:off x="1377313" y="3172072"/>
            <a:ext cx="2104699" cy="6898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a:stCxn id="36" idx="3"/>
            <a:endCxn id="34" idx="0"/>
          </p:cNvCxnSpPr>
          <p:nvPr/>
        </p:nvCxnSpPr>
        <p:spPr bwMode="auto">
          <a:xfrm>
            <a:off x="5193155" y="3133059"/>
            <a:ext cx="2517681" cy="728865"/>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a:stCxn id="30" idx="2"/>
            <a:endCxn id="39" idx="1"/>
          </p:cNvCxnSpPr>
          <p:nvPr/>
        </p:nvCxnSpPr>
        <p:spPr bwMode="auto">
          <a:xfrm>
            <a:off x="1377313" y="4582004"/>
            <a:ext cx="2255204" cy="72377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a:stCxn id="39" idx="3"/>
          </p:cNvCxnSpPr>
          <p:nvPr/>
        </p:nvCxnSpPr>
        <p:spPr bwMode="auto">
          <a:xfrm flipV="1">
            <a:off x="5295509" y="4614620"/>
            <a:ext cx="2405435" cy="691157"/>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p:cNvSpPr txBox="1"/>
          <p:nvPr/>
        </p:nvSpPr>
        <p:spPr>
          <a:xfrm rot="20449365">
            <a:off x="1035074" y="2808444"/>
            <a:ext cx="2362763"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A7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6732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410 (2014)</a:t>
            </a:r>
          </a:p>
        </p:txBody>
      </p:sp>
      <p:sp>
        <p:nvSpPr>
          <p:cNvPr id="50" name="TextBox 49"/>
          <p:cNvSpPr txBox="1"/>
          <p:nvPr/>
        </p:nvSpPr>
        <p:spPr>
          <a:xfrm rot="1013970">
            <a:off x="5320786" y="2743398"/>
            <a:ext cx="2418867"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610 (2014)</a:t>
            </a:r>
          </a:p>
        </p:txBody>
      </p:sp>
      <p:sp>
        <p:nvSpPr>
          <p:cNvPr id="51" name="TextBox 50"/>
          <p:cNvSpPr txBox="1"/>
          <p:nvPr/>
        </p:nvSpPr>
        <p:spPr>
          <a:xfrm rot="1121722">
            <a:off x="1258292" y="4962469"/>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920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6595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5410 (2013)</a:t>
            </a:r>
          </a:p>
        </p:txBody>
      </p:sp>
      <p:sp>
        <p:nvSpPr>
          <p:cNvPr id="52" name="TextBox 51"/>
          <p:cNvSpPr txBox="1"/>
          <p:nvPr/>
        </p:nvSpPr>
        <p:spPr>
          <a:xfrm rot="20729946">
            <a:off x="5556471" y="4977316"/>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950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5433 (2014)</a:t>
            </a:r>
          </a:p>
        </p:txBody>
      </p:sp>
      <p:sp>
        <p:nvSpPr>
          <p:cNvPr id="53" name="TextBox 52"/>
          <p:cNvSpPr txBox="1"/>
          <p:nvPr/>
        </p:nvSpPr>
        <p:spPr>
          <a:xfrm>
            <a:off x="3027366" y="3861924"/>
            <a:ext cx="1354089"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 Apple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Qualcomm</a:t>
            </a:r>
          </a:p>
        </p:txBody>
      </p:sp>
      <p:sp>
        <p:nvSpPr>
          <p:cNvPr id="54" name="TextBox 53"/>
          <p:cNvSpPr txBox="1"/>
          <p:nvPr/>
        </p:nvSpPr>
        <p:spPr>
          <a:xfrm>
            <a:off x="4960262" y="3983118"/>
            <a:ext cx="1223476"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Huawei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Samsung</a:t>
            </a:r>
          </a:p>
        </p:txBody>
      </p:sp>
      <p:sp>
        <p:nvSpPr>
          <p:cNvPr id="3" name="Rounded Rectangle 2"/>
          <p:cNvSpPr/>
          <p:nvPr/>
        </p:nvSpPr>
        <p:spPr bwMode="auto">
          <a:xfrm>
            <a:off x="-24283" y="856968"/>
            <a:ext cx="9168791" cy="120388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TextBox 27"/>
          <p:cNvSpPr txBox="1"/>
          <p:nvPr/>
        </p:nvSpPr>
        <p:spPr>
          <a:xfrm>
            <a:off x="35496" y="440668"/>
            <a:ext cx="92789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multicores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-1</a:t>
            </a:r>
          </a:p>
        </p:txBody>
      </p:sp>
      <p:sp>
        <p:nvSpPr>
          <p:cNvPr id="31" name="TextBox 30"/>
          <p:cNvSpPr txBox="1"/>
          <p:nvPr/>
        </p:nvSpPr>
        <p:spPr>
          <a:xfrm>
            <a:off x="107504" y="836712"/>
            <a:ext cx="90967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chosen </a:t>
            </a:r>
            <a:r>
              <a:rPr kumimoji="0" lang="en-US" sz="1600" b="0" i="0" u="none" strike="noStrike" kern="1200" cap="none" spc="0" normalizeH="0" baseline="0" noProof="0" dirty="0">
                <a:ln>
                  <a:noFill/>
                </a:ln>
                <a:solidFill>
                  <a:srgbClr val="FF0000"/>
                </a:solidFill>
                <a:effectLst/>
                <a:uLnTx/>
                <a:uFillTx/>
                <a:latin typeface="Verdana"/>
                <a:ea typeface="+mn-ea"/>
                <a:cs typeface="+mn-cs"/>
              </a:rPr>
              <a:t>paths for switching from 32-bit symmetrical multicore design to 64-bit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designs </a:t>
            </a:r>
            <a:r>
              <a:rPr kumimoji="0" lang="en-US" sz="1600" b="0" i="0" u="none" strike="noStrike" kern="1200" cap="none" spc="0" normalizeH="0" baseline="0" noProof="0" dirty="0">
                <a:ln>
                  <a:noFill/>
                </a:ln>
                <a:solidFill>
                  <a:srgbClr val="0070C0"/>
                </a:solidFill>
                <a:effectLst/>
                <a:uLnTx/>
                <a:uFillTx/>
                <a:latin typeface="Verdana"/>
                <a:ea typeface="+mn-ea"/>
                <a:cs typeface="+mn-cs"/>
              </a:rPr>
              <a:t>were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2" name="TextBox 31"/>
          <p:cNvSpPr txBox="1"/>
          <p:nvPr/>
        </p:nvSpPr>
        <p:spPr>
          <a:xfrm>
            <a:off x="395536" y="1386397"/>
            <a:ext cx="7091044" cy="61042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first switch to 64-bit and than to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configuration or</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first switch to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configuration and then to 64 bit,</a:t>
            </a:r>
          </a:p>
        </p:txBody>
      </p:sp>
      <p:sp>
        <p:nvSpPr>
          <p:cNvPr id="40" name="TextBox 39"/>
          <p:cNvSpPr txBox="1"/>
          <p:nvPr/>
        </p:nvSpPr>
        <p:spPr>
          <a:xfrm>
            <a:off x="179512" y="2046330"/>
            <a:ext cx="21589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indicated below.</a:t>
            </a:r>
          </a:p>
        </p:txBody>
      </p:sp>
    </p:spTree>
    <p:extLst>
      <p:ext uri="{BB962C8B-B14F-4D97-AF65-F5344CB8AC3E}">
        <p14:creationId xmlns:p14="http://schemas.microsoft.com/office/powerpoint/2010/main" val="11500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500" fill="hold"/>
                                        <p:tgtEl>
                                          <p:spTgt spid="53"/>
                                        </p:tgtEl>
                                        <p:attrNameLst>
                                          <p:attrName>ppt_x</p:attrName>
                                        </p:attrNameLst>
                                      </p:cBhvr>
                                      <p:tavLst>
                                        <p:tav tm="0">
                                          <p:val>
                                            <p:strVal val="#ppt_x"/>
                                          </p:val>
                                        </p:tav>
                                        <p:tav tm="100000">
                                          <p:val>
                                            <p:strVal val="#ppt_x"/>
                                          </p:val>
                                        </p:tav>
                                      </p:tavLst>
                                    </p:anim>
                                    <p:anim calcmode="lin" valueType="num">
                                      <p:cBhvr additive="base">
                                        <p:cTn id="54" dur="500" fill="hold"/>
                                        <p:tgtEl>
                                          <p:spTgt spid="5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500" fill="hold"/>
                                        <p:tgtEl>
                                          <p:spTgt spid="54"/>
                                        </p:tgtEl>
                                        <p:attrNameLst>
                                          <p:attrName>ppt_x</p:attrName>
                                        </p:attrNameLst>
                                      </p:cBhvr>
                                      <p:tavLst>
                                        <p:tav tm="0">
                                          <p:val>
                                            <p:strVal val="#ppt_x"/>
                                          </p:val>
                                        </p:tav>
                                        <p:tav tm="100000">
                                          <p:val>
                                            <p:strVal val="#ppt_x"/>
                                          </p:val>
                                        </p:tav>
                                      </p:tavLst>
                                    </p:anim>
                                    <p:anim calcmode="lin" valueType="num">
                                      <p:cBhvr additive="base">
                                        <p:cTn id="5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2">
                                            <p:txEl>
                                              <p:pRg st="1" end="1"/>
                                            </p:txEl>
                                          </p:spTgt>
                                        </p:tgtEl>
                                        <p:attrNameLst>
                                          <p:attrName>style.visibility</p:attrName>
                                        </p:attrNameLst>
                                      </p:cBhvr>
                                      <p:to>
                                        <p:strVal val="visible"/>
                                      </p:to>
                                    </p:set>
                                    <p:anim calcmode="lin" valueType="num">
                                      <p:cBhvr additive="base">
                                        <p:cTn id="63"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2">
                                            <p:txEl>
                                              <p:pRg st="1" end="1"/>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fill="hold"/>
                                        <p:tgtEl>
                                          <p:spTgt spid="48"/>
                                        </p:tgtEl>
                                        <p:attrNameLst>
                                          <p:attrName>ppt_x</p:attrName>
                                        </p:attrNameLst>
                                      </p:cBhvr>
                                      <p:tavLst>
                                        <p:tav tm="0">
                                          <p:val>
                                            <p:strVal val="#ppt_x"/>
                                          </p:val>
                                        </p:tav>
                                        <p:tav tm="100000">
                                          <p:val>
                                            <p:strVal val="#ppt_x"/>
                                          </p:val>
                                        </p:tav>
                                      </p:tavLst>
                                    </p:anim>
                                    <p:anim calcmode="lin" valueType="num">
                                      <p:cBhvr additive="base">
                                        <p:cTn id="84" dur="500" fill="hold"/>
                                        <p:tgtEl>
                                          <p:spTgt spid="4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additive="base">
                                        <p:cTn id="91" dur="500" fill="hold"/>
                                        <p:tgtEl>
                                          <p:spTgt spid="52"/>
                                        </p:tgtEl>
                                        <p:attrNameLst>
                                          <p:attrName>ppt_x</p:attrName>
                                        </p:attrNameLst>
                                      </p:cBhvr>
                                      <p:tavLst>
                                        <p:tav tm="0">
                                          <p:val>
                                            <p:strVal val="#ppt_x"/>
                                          </p:val>
                                        </p:tav>
                                        <p:tav tm="100000">
                                          <p:val>
                                            <p:strVal val="#ppt_x"/>
                                          </p:val>
                                        </p:tav>
                                      </p:tavLst>
                                    </p:anim>
                                    <p:anim calcmode="lin" valueType="num">
                                      <p:cBhvr additive="base">
                                        <p:cTn id="92" dur="500" fill="hold"/>
                                        <p:tgtEl>
                                          <p:spTgt spid="5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40">
                                            <p:txEl>
                                              <p:pRg st="0" end="0"/>
                                            </p:txEl>
                                          </p:spTgt>
                                        </p:tgtEl>
                                        <p:attrNameLst>
                                          <p:attrName>style.visibility</p:attrName>
                                        </p:attrNameLst>
                                      </p:cBhvr>
                                      <p:to>
                                        <p:strVal val="visible"/>
                                      </p:to>
                                    </p:set>
                                    <p:anim calcmode="lin" valueType="num">
                                      <p:cBhvr additive="base">
                                        <p:cTn id="95"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additive="base">
                                        <p:cTn id="101" dur="500" fill="hold"/>
                                        <p:tgtEl>
                                          <p:spTgt spid="3"/>
                                        </p:tgtEl>
                                        <p:attrNameLst>
                                          <p:attrName>ppt_x</p:attrName>
                                        </p:attrNameLst>
                                      </p:cBhvr>
                                      <p:tavLst>
                                        <p:tav tm="0">
                                          <p:val>
                                            <p:strVal val="#ppt_x"/>
                                          </p:val>
                                        </p:tav>
                                        <p:tav tm="100000">
                                          <p:val>
                                            <p:strVal val="#ppt_x"/>
                                          </p:val>
                                        </p:tav>
                                      </p:tavLst>
                                    </p:anim>
                                    <p:anim calcmode="lin" valueType="num">
                                      <p:cBhvr additive="base">
                                        <p:cTn id="10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3" grpId="0"/>
      <p:bldP spid="34" grpId="0" animBg="1"/>
      <p:bldP spid="35" grpId="0"/>
      <p:bldP spid="36" grpId="0" animBg="1"/>
      <p:bldP spid="37" grpId="0"/>
      <p:bldP spid="38" grpId="0" animBg="1"/>
      <p:bldP spid="39" grpId="0"/>
      <p:bldP spid="49" grpId="0"/>
      <p:bldP spid="50" grpId="0"/>
      <p:bldP spid="51" grpId="0"/>
      <p:bldP spid="52" grpId="0"/>
      <p:bldP spid="53" grpId="0"/>
      <p:bldP spid="54" grpId="0"/>
      <p:bldP spid="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(3)</a:t>
            </a:r>
            <a:endParaRPr lang="en-US" sz="1700" dirty="0"/>
          </a:p>
        </p:txBody>
      </p:sp>
      <p:sp>
        <p:nvSpPr>
          <p:cNvPr id="32" name="TextBox 31"/>
          <p:cNvSpPr txBox="1"/>
          <p:nvPr/>
        </p:nvSpPr>
        <p:spPr>
          <a:xfrm>
            <a:off x="35496" y="440668"/>
            <a:ext cx="9306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-2</a:t>
            </a:r>
          </a:p>
        </p:txBody>
      </p:sp>
      <p:sp>
        <p:nvSpPr>
          <p:cNvPr id="33" name="TextBox 32"/>
          <p:cNvSpPr txBox="1"/>
          <p:nvPr/>
        </p:nvSpPr>
        <p:spPr>
          <a:xfrm>
            <a:off x="1079612" y="5970766"/>
            <a:ext cx="676621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Chosen pathways to switch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4" name="TextBox 33"/>
          <p:cNvSpPr txBox="1"/>
          <p:nvPr/>
        </p:nvSpPr>
        <p:spPr>
          <a:xfrm>
            <a:off x="136651" y="836712"/>
            <a:ext cx="9159623" cy="140038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As shown below, Apple and Qualcomm preferred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to switch first to 64-bit and then to</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the </a:t>
            </a:r>
            <a:r>
              <a:rPr kumimoji="0" lang="en-US" sz="1600" b="0" i="0" u="none" strike="noStrike" kern="1200" cap="none" spc="-4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70C0"/>
                </a:solidFill>
                <a:effectLst/>
                <a:uLnTx/>
                <a:uFillTx/>
                <a:latin typeface="Verdana"/>
                <a:ea typeface="+mn-ea"/>
                <a:cs typeface="+mn-cs"/>
              </a:rPr>
              <a:t> configuration</a:t>
            </a:r>
            <a:r>
              <a:rPr kumimoji="0" lang="en-US" sz="1600" b="0" i="0" u="none" strike="noStrike" kern="1200" cap="none" spc="-40" normalizeH="0" baseline="0" noProof="0" dirty="0">
                <a:ln>
                  <a:noFill/>
                </a:ln>
                <a:solidFill>
                  <a:srgbClr val="000000"/>
                </a:solidFill>
                <a:effectLst/>
                <a:uLnTx/>
                <a:uFillTx/>
                <a:latin typeface="Verdana"/>
                <a:ea typeface="+mn-ea"/>
                <a:cs typeface="+mn-cs"/>
              </a:rPr>
              <a:t>, whereas Huawei and Samsung chose </a:t>
            </a:r>
            <a:r>
              <a:rPr kumimoji="0" lang="en-US" sz="1600" b="0" i="0" u="none" strike="noStrike" kern="1200" cap="none" spc="-40" normalizeH="0" baseline="0" noProof="0" dirty="0">
                <a:ln>
                  <a:noFill/>
                </a:ln>
                <a:solidFill>
                  <a:srgbClr val="0070C0"/>
                </a:solidFill>
                <a:effectLst/>
                <a:uLnTx/>
                <a:uFillTx/>
                <a:latin typeface="Verdana"/>
                <a:ea typeface="+mn-ea"/>
                <a:cs typeface="+mn-cs"/>
              </a:rPr>
              <a:t>the alternative path</a:t>
            </a:r>
            <a:r>
              <a:rPr kumimoji="0" lang="en-US" sz="1600" b="0" i="0" u="none" strike="noStrike" kern="1200" cap="none" spc="-40" normalizeH="0" baseline="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err="1">
                <a:ln>
                  <a:noFill/>
                </a:ln>
                <a:solidFill>
                  <a:srgbClr val="000000"/>
                </a:solidFill>
                <a:effectLst/>
                <a:uLnTx/>
                <a:uFillTx/>
                <a:latin typeface="Verdana"/>
                <a:ea typeface="+mn-ea"/>
                <a:cs typeface="+mn-cs"/>
              </a:rPr>
              <a:t>MediaTek</a:t>
            </a:r>
            <a:r>
              <a:rPr kumimoji="0" lang="en-US" sz="1600" b="0" i="0" u="none" strike="noStrike" kern="1200" cap="none" spc="-40" normalizeH="0" baseline="0" noProof="0" dirty="0">
                <a:ln>
                  <a:noFill/>
                </a:ln>
                <a:solidFill>
                  <a:srgbClr val="000000"/>
                </a:solidFill>
                <a:effectLst/>
                <a:uLnTx/>
                <a:uFillTx/>
                <a:latin typeface="Verdana"/>
                <a:ea typeface="+mn-ea"/>
                <a:cs typeface="+mn-cs"/>
              </a:rPr>
              <a:t>, on the other hand, introduced both 64-bit symmetrical and 32-bit </a:t>
            </a:r>
            <a:r>
              <a:rPr kumimoji="0" lang="en-US" sz="1600" b="0" i="0" u="none" strike="noStrike" kern="1200" cap="none" spc="-4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designs more or less in the same time, and switched subsequently to the 64-bit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50" normalizeH="0" baseline="0" noProof="0" dirty="0">
                <a:ln>
                  <a:noFill/>
                </a:ln>
                <a:solidFill>
                  <a:srgbClr val="000000"/>
                </a:solidFill>
                <a:effectLst/>
                <a:uLnTx/>
                <a:uFillTx/>
                <a:latin typeface="Verdana"/>
                <a:ea typeface="+mn-ea"/>
                <a:cs typeface="+mn-cs"/>
              </a:rPr>
              <a:t> solution. </a:t>
            </a:r>
          </a:p>
        </p:txBody>
      </p:sp>
      <p:grpSp>
        <p:nvGrpSpPr>
          <p:cNvPr id="25" name="Group 24"/>
          <p:cNvGrpSpPr/>
          <p:nvPr/>
        </p:nvGrpSpPr>
        <p:grpSpPr>
          <a:xfrm>
            <a:off x="504440" y="2564904"/>
            <a:ext cx="8028000" cy="2947737"/>
            <a:chOff x="251520" y="2641718"/>
            <a:chExt cx="8669835" cy="3569608"/>
          </a:xfrm>
        </p:grpSpPr>
        <p:sp>
          <p:nvSpPr>
            <p:cNvPr id="26" name="Rounded Rectangle 25"/>
            <p:cNvSpPr/>
            <p:nvPr/>
          </p:nvSpPr>
          <p:spPr bwMode="auto">
            <a:xfrm>
              <a:off x="289754" y="3977740"/>
              <a:ext cx="1758068" cy="873097"/>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TextBox 26"/>
            <p:cNvSpPr txBox="1"/>
            <p:nvPr/>
          </p:nvSpPr>
          <p:spPr>
            <a:xfrm>
              <a:off x="251520" y="4021699"/>
              <a:ext cx="1797014" cy="8106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28" name="Rounded Rectangle 27"/>
            <p:cNvSpPr/>
            <p:nvPr/>
          </p:nvSpPr>
          <p:spPr bwMode="auto">
            <a:xfrm>
              <a:off x="7133701" y="3977740"/>
              <a:ext cx="1758068" cy="873097"/>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p:cNvSpPr txBox="1"/>
            <p:nvPr/>
          </p:nvSpPr>
          <p:spPr>
            <a:xfrm>
              <a:off x="7124341" y="4012703"/>
              <a:ext cx="1797014" cy="8106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0" name="Rounded Rectangle 29"/>
            <p:cNvSpPr/>
            <p:nvPr/>
          </p:nvSpPr>
          <p:spPr bwMode="auto">
            <a:xfrm>
              <a:off x="3654376" y="2641718"/>
              <a:ext cx="1758068" cy="873097"/>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3625286" y="2680242"/>
              <a:ext cx="1797014" cy="8106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5" name="Rounded Rectangle 34"/>
            <p:cNvSpPr/>
            <p:nvPr/>
          </p:nvSpPr>
          <p:spPr bwMode="auto">
            <a:xfrm>
              <a:off x="3608657" y="5338230"/>
              <a:ext cx="1758068" cy="873096"/>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TextBox 35"/>
            <p:cNvSpPr txBox="1"/>
            <p:nvPr/>
          </p:nvSpPr>
          <p:spPr>
            <a:xfrm>
              <a:off x="3616142" y="5380931"/>
              <a:ext cx="1797014" cy="8106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37" name="Straight Arrow Connector 36"/>
            <p:cNvCxnSpPr>
              <a:stCxn id="26" idx="0"/>
              <a:endCxn id="31" idx="1"/>
            </p:cNvCxnSpPr>
            <p:nvPr/>
          </p:nvCxnSpPr>
          <p:spPr bwMode="auto">
            <a:xfrm flipV="1">
              <a:off x="1168789" y="3085561"/>
              <a:ext cx="2456496" cy="892179"/>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a:stCxn id="30" idx="3"/>
              <a:endCxn id="28" idx="0"/>
            </p:cNvCxnSpPr>
            <p:nvPr/>
          </p:nvCxnSpPr>
          <p:spPr bwMode="auto">
            <a:xfrm>
              <a:off x="5412444" y="3078267"/>
              <a:ext cx="2600291" cy="899473"/>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26" idx="2"/>
              <a:endCxn id="36" idx="1"/>
            </p:cNvCxnSpPr>
            <p:nvPr/>
          </p:nvCxnSpPr>
          <p:spPr bwMode="auto">
            <a:xfrm>
              <a:off x="1168789" y="4850837"/>
              <a:ext cx="2447353" cy="93541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36" idx="3"/>
              <a:endCxn id="28" idx="2"/>
            </p:cNvCxnSpPr>
            <p:nvPr/>
          </p:nvCxnSpPr>
          <p:spPr bwMode="auto">
            <a:xfrm flipV="1">
              <a:off x="5413156" y="4850837"/>
              <a:ext cx="2599579" cy="93541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p:cNvSpPr txBox="1"/>
            <p:nvPr/>
          </p:nvSpPr>
          <p:spPr>
            <a:xfrm rot="20506903">
              <a:off x="1364127" y="2665954"/>
              <a:ext cx="1786906" cy="8106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50" b="0" i="0" u="none" strike="noStrike" kern="1200" cap="none" spc="0" normalizeH="0" baseline="0" noProof="0" dirty="0">
                  <a:ln>
                    <a:noFill/>
                  </a:ln>
                  <a:solidFill>
                    <a:srgbClr val="000000"/>
                  </a:solidFill>
                  <a:effectLst/>
                  <a:uLnTx/>
                  <a:uFillTx/>
                  <a:latin typeface="Verdana"/>
                  <a:ea typeface="+mn-ea"/>
                  <a:cs typeface="+mn-cs"/>
                </a:rPr>
                <a:t>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Qualcomm (2014)</a:t>
              </a:r>
            </a:p>
          </p:txBody>
        </p:sp>
        <p:sp>
          <p:nvSpPr>
            <p:cNvPr id="42" name="TextBox 41"/>
            <p:cNvSpPr txBox="1"/>
            <p:nvPr/>
          </p:nvSpPr>
          <p:spPr>
            <a:xfrm rot="1009760">
              <a:off x="5937352" y="2698362"/>
              <a:ext cx="1786906" cy="8106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50" b="0" i="0" u="none" strike="noStrike" kern="1200" cap="none" spc="0" normalizeH="0" baseline="0" noProof="0" dirty="0">
                  <a:ln>
                    <a:noFill/>
                  </a:ln>
                  <a:solidFill>
                    <a:srgbClr val="000000"/>
                  </a:solidFill>
                  <a:effectLst/>
                  <a:uLnTx/>
                  <a:uFillTx/>
                  <a:latin typeface="Verdana"/>
                  <a:ea typeface="+mn-ea"/>
                  <a:cs typeface="+mn-cs"/>
                </a:rPr>
                <a:t>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Qualcomm (2014)</a:t>
              </a:r>
            </a:p>
          </p:txBody>
        </p:sp>
        <p:sp>
          <p:nvSpPr>
            <p:cNvPr id="43" name="TextBox 42"/>
            <p:cNvSpPr txBox="1"/>
            <p:nvPr/>
          </p:nvSpPr>
          <p:spPr>
            <a:xfrm rot="1126114">
              <a:off x="1470329" y="5339812"/>
              <a:ext cx="1663993" cy="8106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50" b="0" i="0" u="none" strike="noStrike" kern="1200" cap="none" spc="0" normalizeH="0" baseline="0" noProof="0" dirty="0">
                  <a:ln>
                    <a:noFill/>
                  </a:ln>
                  <a:solidFill>
                    <a:srgbClr val="000000"/>
                  </a:solidFill>
                  <a:effectLst/>
                  <a:uLnTx/>
                  <a:uFillTx/>
                  <a:latin typeface="Verdana"/>
                  <a:ea typeface="+mn-ea"/>
                  <a:cs typeface="+mn-cs"/>
                </a:rPr>
                <a:t>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(2013)</a:t>
              </a:r>
            </a:p>
          </p:txBody>
        </p:sp>
        <p:sp>
          <p:nvSpPr>
            <p:cNvPr id="44" name="TextBox 43"/>
            <p:cNvSpPr txBox="1"/>
            <p:nvPr/>
          </p:nvSpPr>
          <p:spPr>
            <a:xfrm rot="20657902">
              <a:off x="6175291" y="5271230"/>
              <a:ext cx="1663993" cy="8106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50" b="0" i="0" u="none" strike="noStrike" kern="1200" cap="none" spc="0" normalizeH="0" baseline="0" noProof="0" dirty="0">
                  <a:ln>
                    <a:noFill/>
                  </a:ln>
                  <a:solidFill>
                    <a:srgbClr val="000000"/>
                  </a:solidFill>
                  <a:effectLst/>
                  <a:uLnTx/>
                  <a:uFillTx/>
                  <a:latin typeface="Verdana"/>
                  <a:ea typeface="+mn-ea"/>
                  <a:cs typeface="+mn-cs"/>
                </a:rPr>
                <a:t>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(2014)</a:t>
              </a:r>
            </a:p>
          </p:txBody>
        </p:sp>
      </p:grpSp>
    </p:spTree>
    <p:extLst>
      <p:ext uri="{BB962C8B-B14F-4D97-AF65-F5344CB8AC3E}">
        <p14:creationId xmlns:p14="http://schemas.microsoft.com/office/powerpoint/2010/main" val="389062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 calcmode="lin" valueType="num">
                                      <p:cBhvr additive="base">
                                        <p:cTn id="7"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xEl>
                                              <p:pRg st="3" end="3"/>
                                            </p:txEl>
                                          </p:spTgt>
                                        </p:tgtEl>
                                        <p:attrNameLst>
                                          <p:attrName>style.visibility</p:attrName>
                                        </p:attrNameLst>
                                      </p:cBhvr>
                                      <p:to>
                                        <p:strVal val="visible"/>
                                      </p:to>
                                    </p:set>
                                    <p:anim calcmode="lin" valueType="num">
                                      <p:cBhvr additive="base">
                                        <p:cTn id="11"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anim calcmode="lin" valueType="num">
                                      <p:cBhvr additive="base">
                                        <p:cTn id="15"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en-US" sz="1700" spc="-30" dirty="0" smtClean="0"/>
              <a:t>4.4 </a:t>
            </a:r>
            <a:r>
              <a:rPr lang="en-US" sz="1700" spc="-30" dirty="0" err="1"/>
              <a:t>big.LITTLE</a:t>
            </a:r>
            <a:r>
              <a:rPr lang="en-US" sz="1700" spc="-30" dirty="0"/>
              <a:t> core clusters-based mobile processors (5)</a:t>
            </a:r>
            <a:endParaRPr lang="en-US" sz="1700" dirty="0"/>
          </a:p>
        </p:txBody>
      </p:sp>
      <p:sp>
        <p:nvSpPr>
          <p:cNvPr id="4" name="Rounded Rectangle 3"/>
          <p:cNvSpPr/>
          <p:nvPr/>
        </p:nvSpPr>
        <p:spPr bwMode="auto">
          <a:xfrm>
            <a:off x="508" y="980728"/>
            <a:ext cx="9144000" cy="1403884"/>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p:cNvSpPr txBox="1"/>
          <p:nvPr/>
        </p:nvSpPr>
        <p:spPr>
          <a:xfrm>
            <a:off x="215516" y="1016732"/>
            <a:ext cx="892848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reason for choosing two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transferring CPU designs from 32-bit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symmetrical multicores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is the intention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complexity of the transfer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similar way why Intel choose a two step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tik-tok</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development model to transfer a given Core 2 processor design to a scaled down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with a new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microarchitecture, as</a:t>
            </a:r>
            <a:r>
              <a:rPr kumimoji="0" lang="en-US" sz="1600" b="0" i="0" u="none" strike="noStrike" kern="1200" cap="none" spc="0" normalizeH="0" noProof="0" dirty="0" smtClean="0">
                <a:ln>
                  <a:noFill/>
                </a:ln>
                <a:solidFill>
                  <a:srgbClr val="000000"/>
                </a:solidFill>
                <a:effectLst/>
                <a:uLnTx/>
                <a:uFillTx/>
                <a:latin typeface="Verdana"/>
                <a:ea typeface="+mn-ea"/>
                <a:cs typeface="+mn-cs"/>
              </a:rPr>
              <a:t> already discussed before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35496" y="440668"/>
            <a:ext cx="9306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-3</a:t>
            </a:r>
          </a:p>
        </p:txBody>
      </p:sp>
    </p:spTree>
    <p:extLst>
      <p:ext uri="{BB962C8B-B14F-4D97-AF65-F5344CB8AC3E}">
        <p14:creationId xmlns:p14="http://schemas.microsoft.com/office/powerpoint/2010/main" val="616631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003" y="440668"/>
            <a:ext cx="8580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a:t>
            </a:r>
            <a:r>
              <a:rPr lang="en-US">
                <a:solidFill>
                  <a:srgbClr val="2D2D8A"/>
                </a:solidFill>
                <a:latin typeface="Verdana"/>
              </a:rPr>
              <a:t>advanced </a:t>
            </a:r>
            <a:r>
              <a:rPr kumimoji="0" lang="en-US" sz="1800" b="0" i="0" u="none" strike="noStrike" kern="1200" cap="none" spc="0" normalizeH="0" baseline="0" noProof="0">
                <a:ln>
                  <a:noFill/>
                </a:ln>
                <a:solidFill>
                  <a:srgbClr val="2D2D8A"/>
                </a:solidFill>
                <a:effectLst/>
                <a:uLnTx/>
                <a:uFillTx/>
                <a:latin typeface="Verdana"/>
                <a:ea typeface="+mn-ea"/>
                <a:cs typeface="+mn-cs"/>
              </a:rPr>
              <a:t>“Built on ARM Cortex Technology” licensing model </a:t>
            </a:r>
            <a:r>
              <a:rPr kumimoji="0" lang="en-US" sz="1800" b="0" i="0" u="none" strike="noStrike" kern="1200" cap="none" spc="0" normalizeH="0" baseline="0" noProof="0">
                <a:ln>
                  <a:noFill/>
                </a:ln>
                <a:effectLst/>
                <a:uLnTx/>
                <a:uFillTx/>
                <a:latin typeface="Verdana"/>
                <a:ea typeface="+mn-ea"/>
                <a:cs typeface="+mn-cs"/>
              </a:rPr>
              <a:t>[</a:t>
            </a:r>
            <a:r>
              <a:rPr kumimoji="0" lang="hu-HU" sz="1800" b="0" i="0" u="none" strike="noStrike" kern="1200" cap="none" spc="0" normalizeH="0" baseline="0" noProof="0">
                <a:ln>
                  <a:noFill/>
                </a:ln>
                <a:effectLst/>
                <a:uLnTx/>
                <a:uFillTx/>
                <a:latin typeface="Verdana"/>
                <a:ea typeface="+mn-ea"/>
                <a:cs typeface="+mn-cs"/>
              </a:rPr>
              <a:t>131</a:t>
            </a:r>
            <a:r>
              <a:rPr kumimoji="0" lang="en-US" sz="1800" b="0" i="0" u="none" strike="noStrike" kern="1200" cap="none" spc="0" normalizeH="0" baseline="0" noProof="0">
                <a:ln>
                  <a:noFill/>
                </a:ln>
                <a:effectLst/>
                <a:uLnTx/>
                <a:uFillTx/>
                <a:latin typeface="Verdana"/>
                <a:ea typeface="+mn-ea"/>
                <a:cs typeface="+mn-cs"/>
              </a:rPr>
              <a:t>]</a:t>
            </a:r>
          </a:p>
        </p:txBody>
      </p:sp>
      <p:sp>
        <p:nvSpPr>
          <p:cNvPr id="7" name="TextBox 6"/>
          <p:cNvSpPr txBox="1"/>
          <p:nvPr/>
        </p:nvSpPr>
        <p:spPr>
          <a:xfrm>
            <a:off x="304865" y="820447"/>
            <a:ext cx="8921160" cy="35086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Introduced in </a:t>
            </a:r>
            <a:r>
              <a:rPr kumimoji="0" lang="en-US" sz="1600" b="0" i="0" u="none" strike="noStrike" kern="1200" cap="none" spc="0" normalizeH="0" baseline="0" noProof="0">
                <a:ln>
                  <a:noFill/>
                </a:ln>
                <a:solidFill>
                  <a:srgbClr val="0070C0"/>
                </a:solidFill>
                <a:effectLst/>
                <a:uLnTx/>
                <a:uFillTx/>
                <a:latin typeface="Verdana"/>
                <a:ea typeface="+mn-ea"/>
                <a:cs typeface="+mn-cs"/>
              </a:rPr>
              <a:t>02/2016.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available only </a:t>
            </a:r>
            <a:r>
              <a:rPr kumimoji="0" lang="en-US" sz="1600" b="0" i="0" u="none" strike="noStrike" kern="1200" cap="none" spc="0" normalizeH="0" baseline="0" noProof="0">
                <a:ln>
                  <a:noFill/>
                </a:ln>
                <a:solidFill>
                  <a:srgbClr val="0070C0"/>
                </a:solidFill>
                <a:effectLst/>
                <a:uLnTx/>
                <a:uFillTx/>
                <a:latin typeface="Verdana"/>
                <a:ea typeface="+mn-ea"/>
                <a:cs typeface="+mn-cs"/>
              </a:rPr>
              <a:t>for lead partners</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The new license agreement allows licensees </a:t>
            </a:r>
            <a:r>
              <a:rPr kumimoji="0" lang="en-US" sz="1600" b="0" i="0" u="none" strike="noStrike" kern="1200" cap="none" spc="0" normalizeH="0" baseline="0" noProof="0">
                <a:ln>
                  <a:noFill/>
                </a:ln>
                <a:solidFill>
                  <a:srgbClr val="0070C0"/>
                </a:solidFill>
                <a:effectLst/>
                <a:uLnTx/>
                <a:uFillTx/>
                <a:latin typeface="Verdana"/>
                <a:ea typeface="+mn-ea"/>
                <a:cs typeface="+mn-cs"/>
              </a:rPr>
              <a:t>to request changes </a:t>
            </a:r>
            <a:r>
              <a:rPr kumimoji="0" lang="en-US" sz="1600" b="0" i="0" u="none" strike="noStrike" kern="1200" cap="none" spc="0" normalizeH="0" baseline="0" noProof="0">
                <a:ln>
                  <a:noFill/>
                </a:ln>
                <a:solidFill>
                  <a:srgbClr val="000000"/>
                </a:solidFill>
                <a:effectLst/>
                <a:uLnTx/>
                <a:uFillTx/>
                <a:latin typeface="Verdana"/>
                <a:ea typeface="+mn-ea"/>
                <a:cs typeface="+mn-cs"/>
              </a:rPr>
              <a:t>of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microarchitecture and use this customized design in their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ARM provides its engineering and design services </a:t>
            </a:r>
            <a:r>
              <a:rPr kumimoji="0" lang="en-US" sz="1600" b="0" i="0" u="none" strike="noStrike" kern="1200" cap="none" spc="0" normalizeH="0" baseline="0" noProof="0">
                <a:ln>
                  <a:noFill/>
                </a:ln>
                <a:solidFill>
                  <a:srgbClr val="000000"/>
                </a:solidFill>
                <a:effectLst/>
                <a:uLnTx/>
                <a:uFillTx/>
                <a:latin typeface="Verdana"/>
                <a:ea typeface="+mn-ea"/>
                <a:cs typeface="+mn-cs"/>
              </a:rPr>
              <a:t>for implementing the requested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modifications for additional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Under the license's terms, </a:t>
            </a:r>
            <a:r>
              <a:rPr kumimoji="0" lang="en-US" sz="1600" b="0" i="0" u="none" strike="noStrike" kern="1200" cap="none" spc="0" normalizeH="0" baseline="0" noProof="0">
                <a:ln>
                  <a:noFill/>
                </a:ln>
                <a:solidFill>
                  <a:srgbClr val="0070C0"/>
                </a:solidFill>
                <a:effectLst/>
                <a:uLnTx/>
                <a:uFillTx/>
                <a:latin typeface="Verdana"/>
                <a:ea typeface="+mn-ea"/>
                <a:cs typeface="+mn-cs"/>
              </a:rPr>
              <a:t>ARM still owns the IP</a:t>
            </a:r>
            <a:r>
              <a:rPr kumimoji="0" lang="en-US" sz="1600" b="0" i="0" u="none" strike="noStrike" kern="1200" cap="none" spc="0" normalizeH="0" baseline="0" noProof="0">
                <a:ln>
                  <a:noFill/>
                </a:ln>
                <a:solidFill>
                  <a:srgbClr val="000000"/>
                </a:solidFill>
                <a:effectLst/>
                <a:uLnTx/>
                <a:uFillTx/>
                <a:latin typeface="Verdana"/>
                <a:ea typeface="+mn-ea"/>
                <a:cs typeface="+mn-cs"/>
              </a:rPr>
              <a:t>, however the modified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microarchitecture is </a:t>
            </a:r>
            <a:r>
              <a:rPr kumimoji="0" lang="en-US" sz="1600" b="0" i="0" u="none" strike="noStrike" kern="1200" cap="none" spc="0" normalizeH="0" baseline="0" noProof="0">
                <a:ln>
                  <a:noFill/>
                </a:ln>
                <a:solidFill>
                  <a:srgbClr val="0070C0"/>
                </a:solidFill>
                <a:effectLst/>
                <a:uLnTx/>
                <a:uFillTx/>
                <a:latin typeface="Verdana"/>
                <a:ea typeface="+mn-ea"/>
                <a:cs typeface="+mn-cs"/>
              </a:rPr>
              <a:t>not shared or made available to other licensees</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Licensees</a:t>
            </a:r>
            <a:r>
              <a:rPr kumimoji="0" lang="en-US" sz="1600" b="0" i="0" u="none" strike="noStrike" kern="1200" cap="none" spc="0" normalizeH="0" baseline="0" noProof="0">
                <a:ln>
                  <a:noFill/>
                </a:ln>
                <a:solidFill>
                  <a:srgbClr val="000000"/>
                </a:solidFill>
                <a:effectLst/>
                <a:uLnTx/>
                <a:uFillTx/>
                <a:latin typeface="Verdana"/>
                <a:ea typeface="+mn-ea"/>
                <a:cs typeface="+mn-cs"/>
              </a:rPr>
              <a:t> have </a:t>
            </a:r>
            <a:r>
              <a:rPr kumimoji="0" lang="en-US" sz="1600" b="0" i="0" u="none" strike="noStrike" kern="1200" cap="none" spc="0" normalizeH="0" baseline="0" noProof="0">
                <a:ln>
                  <a:noFill/>
                </a:ln>
                <a:solidFill>
                  <a:srgbClr val="0070C0"/>
                </a:solidFill>
                <a:effectLst/>
                <a:uLnTx/>
                <a:uFillTx/>
                <a:latin typeface="Verdana"/>
                <a:ea typeface="+mn-ea"/>
                <a:cs typeface="+mn-cs"/>
              </a:rPr>
              <a:t>branding freedom</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An example is Qualcomm’s </a:t>
            </a:r>
            <a:r>
              <a:rPr kumimoji="0" lang="en-US" sz="1600" b="0" i="0" u="none" strike="noStrike" kern="1200" cap="none" spc="0" normalizeH="0" baseline="0" noProof="0" err="1">
                <a:ln>
                  <a:noFill/>
                </a:ln>
                <a:solidFill>
                  <a:srgbClr val="000000"/>
                </a:solidFill>
                <a:effectLst/>
                <a:uLnTx/>
                <a:uFillTx/>
                <a:latin typeface="Verdana"/>
                <a:ea typeface="+mn-ea"/>
                <a:cs typeface="+mn-cs"/>
              </a:rPr>
              <a:t>Kryo</a:t>
            </a:r>
            <a:r>
              <a:rPr kumimoji="0" lang="en-US" sz="1600" b="0" i="0" u="none" strike="noStrike" kern="1200" cap="none" spc="0" normalizeH="0" baseline="0" noProof="0">
                <a:ln>
                  <a:noFill/>
                </a:ln>
                <a:solidFill>
                  <a:srgbClr val="000000"/>
                </a:solidFill>
                <a:effectLst/>
                <a:uLnTx/>
                <a:uFillTx/>
                <a:latin typeface="Verdana"/>
                <a:ea typeface="+mn-ea"/>
                <a:cs typeface="+mn-cs"/>
              </a:rPr>
              <a:t> 280 CPU that is based on ARM’s Cortex-A73,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whereas earlier Qualcomm CPUs were custom designed based on 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Architecture license.</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10</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762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additive="base">
                                        <p:cTn id="5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76451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Introduction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-1 </a:t>
            </a:r>
          </a:p>
        </p:txBody>
      </p:sp>
      <p:sp>
        <p:nvSpPr>
          <p:cNvPr id="66" name="Rounded Rectangle 65"/>
          <p:cNvSpPr/>
          <p:nvPr/>
        </p:nvSpPr>
        <p:spPr bwMode="auto">
          <a:xfrm>
            <a:off x="3107527" y="1686200"/>
            <a:ext cx="2324156"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4.4 </a:t>
            </a:r>
            <a:r>
              <a:rPr lang="en-US" sz="1700" spc="-30" dirty="0" err="1"/>
              <a:t>big.LITTLE</a:t>
            </a:r>
            <a:r>
              <a:rPr lang="en-US" sz="1700" spc="-30" dirty="0"/>
              <a:t> core clusters-based mobile processors (6)</a:t>
            </a:r>
            <a:endParaRPr lang="en-US" sz="1700" dirty="0"/>
          </a:p>
        </p:txBody>
      </p:sp>
      <p:grpSp>
        <p:nvGrpSpPr>
          <p:cNvPr id="72" name="Group 71"/>
          <p:cNvGrpSpPr/>
          <p:nvPr/>
        </p:nvGrpSpPr>
        <p:grpSpPr>
          <a:xfrm>
            <a:off x="-36512" y="1088740"/>
            <a:ext cx="9289032" cy="5508612"/>
            <a:chOff x="-36512" y="1088740"/>
            <a:chExt cx="9289032" cy="5508612"/>
          </a:xfrm>
        </p:grpSpPr>
        <p:sp>
          <p:nvSpPr>
            <p:cNvPr id="73" name="TextBox 72"/>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4" name="TextBox 73"/>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5" name="TextBox 74"/>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6" name="TextBox 75"/>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77" name="TextBox 76"/>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78" name="TextBox 77"/>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9" name="TextBox 78"/>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0" name="Right Arrow 79"/>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1" name="Right Arrow 8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TextBox 8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83" name="TextBox 82"/>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84" name="TextBox 83"/>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85" name="TextBox 84"/>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6" name="Right Arrow 85"/>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7" name="Right Arrow 86"/>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8" name="TextBox 87"/>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89" name="TextBox 88"/>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90" name="TextBox 8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00" name="Right Arrow 99"/>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TextBox 100"/>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02" name="TextBox 101"/>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03" name="Right Arrow 102"/>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4" name="TextBox 103"/>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05" name="Right Arrow 104"/>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7" name="TextBox 10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08" name="Right Arrow 10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9" name="TextBox 10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17" name="TextBox 116"/>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18" name="Right Arrow 117"/>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9" name="TextBox 118"/>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21" name="Right Arrow 120"/>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25" name="Rectangle 124"/>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26" name="Right Arrow 125"/>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TextBox 126"/>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28" name="TextBox 127"/>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9" name="TextBox 128"/>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5" name="TextBox 154"/>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6" name="TextBox 155"/>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7" name="TextBox 156"/>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8" name="Right Arrow 157"/>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9" name="Group 158"/>
            <p:cNvGrpSpPr/>
            <p:nvPr/>
          </p:nvGrpSpPr>
          <p:grpSpPr>
            <a:xfrm>
              <a:off x="1223628" y="1088740"/>
              <a:ext cx="7725557" cy="1954682"/>
              <a:chOff x="1223628" y="1088740"/>
              <a:chExt cx="7725557" cy="1954682"/>
            </a:xfrm>
          </p:grpSpPr>
          <p:sp>
            <p:nvSpPr>
              <p:cNvPr id="160"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61"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2"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3"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4" name="Straight Connector 163"/>
              <p:cNvCxnSpPr>
                <a:endCxn id="167"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7"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8"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9" name="Straight Connector 168"/>
              <p:cNvCxnSpPr>
                <a:endCxn id="166"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0"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71"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72" name="Straight Connector 171"/>
              <p:cNvCxnSpPr>
                <a:stCxn id="171"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3" name="TextBox 172"/>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4" name="TextBox 173"/>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5" name="TextBox 174"/>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6" name="TextBox 175"/>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7" name="Right Arrow 176"/>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8" name="Right Arrow 177"/>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9" name="Right Arrow 178"/>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0" name="TextBox 179"/>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81" name="TextBox 180"/>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2" name="TextBox 181"/>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3" name="TextBox 182"/>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263979440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(7)</a:t>
            </a:r>
            <a:endParaRPr lang="en-US" sz="1700" dirty="0"/>
          </a:p>
        </p:txBody>
      </p:sp>
      <p:sp>
        <p:nvSpPr>
          <p:cNvPr id="8" name="Rounded Rectangle 7"/>
          <p:cNvSpPr/>
          <p:nvPr/>
        </p:nvSpPr>
        <p:spPr bwMode="auto">
          <a:xfrm>
            <a:off x="0" y="836712"/>
            <a:ext cx="9144520" cy="820723"/>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107950" y="440668"/>
            <a:ext cx="61563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30" normalizeH="0" baseline="0" noProof="0" dirty="0">
                <a:ln>
                  <a:noFill/>
                </a:ln>
                <a:solidFill>
                  <a:srgbClr val="2D2D8A"/>
                </a:solidFill>
                <a:effectLst/>
                <a:uLnTx/>
                <a:uFillTx/>
                <a:latin typeface="Verdana"/>
                <a:ea typeface="+mn-ea"/>
                <a:cs typeface="+mn-cs"/>
              </a:rPr>
              <a:t> core clusters-based mobile processors (6)</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10" name="TextBox 9"/>
          <p:cNvSpPr txBox="1"/>
          <p:nvPr/>
        </p:nvSpPr>
        <p:spPr>
          <a:xfrm>
            <a:off x="107950" y="836712"/>
            <a:ext cx="886755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preceding Figure indicates that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CPU configurations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were introduced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noProof="0" dirty="0">
                <a:ln>
                  <a:noFill/>
                </a:ln>
                <a:solidFill>
                  <a:srgbClr val="000000"/>
                </a:solidFill>
                <a:effectLst/>
                <a:uLnTx/>
                <a:uFillTx/>
                <a:latin typeface="Verdana"/>
                <a:ea typeface="+mn-ea"/>
                <a:cs typeface="+mn-cs"/>
              </a:rPr>
              <a:t>in </a:t>
            </a:r>
            <a:r>
              <a:rPr kumimoji="0" lang="en-US" sz="1600" b="0" i="0" u="none" strike="noStrike" kern="1200" cap="none" spc="-50" normalizeH="0" noProof="0" dirty="0">
                <a:ln>
                  <a:noFill/>
                </a:ln>
                <a:solidFill>
                  <a:srgbClr val="FF0000"/>
                </a:solidFill>
                <a:effectLst/>
                <a:uLnTx/>
                <a:uFillTx/>
                <a:latin typeface="Verdana"/>
                <a:ea typeface="+mn-ea"/>
                <a:cs typeface="+mn-cs"/>
              </a:rPr>
              <a:t>Arm-based CPUs </a:t>
            </a:r>
            <a:r>
              <a:rPr kumimoji="0" lang="en-US" sz="1600" b="0" i="0" u="none" strike="noStrike" kern="1200" cap="none" spc="-50" normalizeH="0" noProof="0" dirty="0">
                <a:ln>
                  <a:noFill/>
                </a:ln>
                <a:solidFill>
                  <a:srgbClr val="0070C0"/>
                </a:solidFill>
                <a:effectLst/>
                <a:uLnTx/>
                <a:uFillTx/>
                <a:latin typeface="Verdana"/>
                <a:ea typeface="+mn-ea"/>
                <a:cs typeface="+mn-cs"/>
              </a:rPr>
              <a:t>mainly </a:t>
            </a:r>
            <a:r>
              <a:rPr kumimoji="0" lang="en-US" sz="1600" b="0" i="0" u="none" strike="noStrike" kern="1200" cap="none" spc="-50" normalizeH="0" noProof="0" dirty="0">
                <a:ln>
                  <a:noFill/>
                </a:ln>
                <a:solidFill>
                  <a:srgbClr val="000000"/>
                </a:solidFill>
                <a:effectLst/>
                <a:uLnTx/>
                <a:uFillTx/>
                <a:latin typeface="Verdana"/>
                <a:ea typeface="+mn-ea"/>
                <a:cs typeface="+mn-cs"/>
              </a:rPr>
              <a:t>between </a:t>
            </a:r>
            <a:r>
              <a:rPr kumimoji="0" lang="en-US" sz="1600" b="0" i="0" u="none" strike="noStrike" kern="1200" cap="none" spc="-50" normalizeH="0" noProof="0" dirty="0">
                <a:ln>
                  <a:noFill/>
                </a:ln>
                <a:solidFill>
                  <a:srgbClr val="0070C0"/>
                </a:solidFill>
                <a:effectLst/>
                <a:uLnTx/>
                <a:uFillTx/>
                <a:latin typeface="Verdana"/>
                <a:ea typeface="+mn-ea"/>
                <a:cs typeface="+mn-cs"/>
              </a:rPr>
              <a:t>2013-2014</a:t>
            </a:r>
            <a:r>
              <a:rPr kumimoji="0" lang="en-US" sz="1600" b="0" i="0" u="none" strike="noStrike" kern="1200" cap="none" spc="-50" normalizeH="0" noProof="0" dirty="0">
                <a:ln>
                  <a:noFill/>
                </a:ln>
                <a:solidFill>
                  <a:srgbClr val="000000"/>
                </a:solidFill>
                <a:effectLst/>
                <a:uLnTx/>
                <a:uFillTx/>
                <a:latin typeface="Verdana"/>
                <a:ea typeface="+mn-ea"/>
                <a:cs typeface="+mn-cs"/>
              </a:rPr>
              <a:t>, while </a:t>
            </a:r>
            <a:r>
              <a:rPr kumimoji="0" lang="en-US" sz="1600" b="0" i="0" u="none" strike="noStrike" kern="1200" cap="none" spc="-50" normalizeH="0" noProof="0" dirty="0">
                <a:ln>
                  <a:noFill/>
                </a:ln>
                <a:solidFill>
                  <a:srgbClr val="0070C0"/>
                </a:solidFill>
                <a:effectLst/>
                <a:uLnTx/>
                <a:uFillTx/>
                <a:latin typeface="Verdana"/>
                <a:ea typeface="+mn-ea"/>
                <a:cs typeface="+mn-cs"/>
              </a:rPr>
              <a:t>Apple</a:t>
            </a:r>
            <a:r>
              <a:rPr kumimoji="0" lang="en-US" sz="1600" b="0" i="0" u="none" strike="noStrike" kern="1200" cap="none" spc="-50" normalizeH="0" noProof="0" dirty="0">
                <a:ln>
                  <a:noFill/>
                </a:ln>
                <a:solidFill>
                  <a:srgbClr val="000000"/>
                </a:solidFill>
                <a:effectLst/>
                <a:uLnTx/>
                <a:uFillTx/>
                <a:latin typeface="Verdana"/>
                <a:ea typeface="+mn-ea"/>
                <a:cs typeface="+mn-cs"/>
              </a:rPr>
              <a:t> was a latecomer, switching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  to the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technology only in 2016.</a:t>
            </a:r>
          </a:p>
        </p:txBody>
      </p:sp>
      <p:sp>
        <p:nvSpPr>
          <p:cNvPr id="11" name="Rounded Rectangle 10"/>
          <p:cNvSpPr/>
          <p:nvPr/>
        </p:nvSpPr>
        <p:spPr bwMode="auto">
          <a:xfrm>
            <a:off x="0" y="1747087"/>
            <a:ext cx="9108504" cy="410464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107950" y="1736812"/>
            <a:ext cx="87952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introducing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technology in x86-based processors as well</a:t>
            </a:r>
          </a:p>
        </p:txBody>
      </p:sp>
      <p:sp>
        <p:nvSpPr>
          <p:cNvPr id="15" name="TextBox 14"/>
          <p:cNvSpPr txBox="1"/>
          <p:nvPr/>
        </p:nvSpPr>
        <p:spPr>
          <a:xfrm>
            <a:off x="272068" y="2086578"/>
            <a:ext cx="9121215" cy="375487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2020 Intel </a:t>
            </a:r>
            <a:r>
              <a:rPr kumimoji="0" lang="en-US" sz="1600" b="0" i="0" u="none" strike="noStrike" kern="1200" cap="none" spc="0" normalizeH="0" baseline="0" noProof="0" dirty="0">
                <a:ln>
                  <a:noFill/>
                </a:ln>
                <a:solidFill>
                  <a:srgbClr val="000000"/>
                </a:solidFill>
                <a:effectLst/>
                <a:uLnTx/>
                <a:uFillTx/>
                <a:latin typeface="Verdana"/>
                <a:ea typeface="+mn-ea"/>
                <a:cs typeface="+mn-cs"/>
              </a:rPr>
              <a:t>entered the client market with two </a:t>
            </a:r>
            <a:r>
              <a:rPr kumimoji="0" lang="en-US" sz="1600" b="0" i="0" u="none" strike="noStrike" kern="1200" cap="none" spc="0" normalizeH="0" baseline="0" noProof="0" dirty="0">
                <a:ln>
                  <a:noFill/>
                </a:ln>
                <a:solidFill>
                  <a:srgbClr val="FF0000"/>
                </a:solidFill>
                <a:effectLst/>
                <a:uLnTx/>
                <a:uFillTx/>
                <a:latin typeface="Verdana"/>
                <a:ea typeface="+mn-ea"/>
                <a:cs typeface="+mn-cs"/>
              </a:rPr>
              <a:t>Lakefield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 models which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have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CPU design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one big and 4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Lakefield processors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7 W TDP</a:t>
            </a:r>
            <a:r>
              <a:rPr kumimoji="0" lang="en-US" sz="1600" b="0" i="0" u="none" strike="noStrike" kern="1200" cap="none" spc="0" normalizeH="0" baseline="0" noProof="0" dirty="0">
                <a:ln>
                  <a:noFill/>
                </a:ln>
                <a:solidFill>
                  <a:srgbClr val="000000"/>
                </a:solidFill>
                <a:effectLst/>
                <a:uLnTx/>
                <a:uFillTx/>
                <a:latin typeface="Verdana"/>
                <a:ea typeface="+mn-ea"/>
                <a:cs typeface="+mn-cs"/>
              </a:rPr>
              <a:t>) were implemented in the 3D packaging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and intended </a:t>
            </a:r>
            <a:r>
              <a:rPr kumimoji="0" lang="en-US" sz="1600" b="0" i="0" u="none" strike="noStrike" kern="1200" cap="none" spc="0" normalizeH="0" baseline="0" noProof="0" dirty="0">
                <a:ln>
                  <a:noFill/>
                </a:ln>
                <a:solidFill>
                  <a:srgbClr val="0070C0"/>
                </a:solidFill>
                <a:effectLst/>
                <a:uLnTx/>
                <a:uFillTx/>
                <a:latin typeface="Verdana"/>
                <a:ea typeface="+mn-ea"/>
                <a:cs typeface="+mn-cs"/>
              </a:rPr>
              <a:t>to be used in 2-in-1 or LW laptops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Intel introduced an improved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family,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12</a:t>
            </a:r>
            <a:r>
              <a:rPr kumimoji="0" lang="en-US" sz="1600" b="0" i="0" u="none" strike="noStrike" kern="1200" cap="none" spc="0" normalizeH="0" baseline="30000" noProof="0" dirty="0">
                <a:ln>
                  <a:noFill/>
                </a:ln>
                <a:solidFill>
                  <a:srgbClr val="FF0000"/>
                </a:solidFill>
                <a:effectLst/>
                <a:uLnTx/>
                <a:uFillTx/>
                <a:latin typeface="Verdana"/>
                <a:ea typeface="+mn-ea"/>
                <a:cs typeface="+mn-cs"/>
              </a:rPr>
              <a:t>th</a:t>
            </a:r>
            <a:r>
              <a:rPr kumimoji="0" lang="en-US" sz="1600" b="0" i="0" u="none" strike="noStrike" kern="1200" cap="none" spc="0" normalizeH="0" baseline="0" noProof="0" dirty="0">
                <a:ln>
                  <a:noFill/>
                </a:ln>
                <a:solidFill>
                  <a:srgbClr val="FF0000"/>
                </a:solidFill>
                <a:effectLst/>
                <a:uLnTx/>
                <a:uFillTx/>
                <a:latin typeface="Verdana"/>
                <a:ea typeface="+mn-ea"/>
                <a:cs typeface="+mn-cs"/>
              </a:rPr>
              <a:t> gen. Alder Lake </a:t>
            </a:r>
            <a:r>
              <a:rPr kumimoji="0" lang="en-US" sz="1600" b="0" i="0" u="none" strike="noStrike" kern="1200" cap="none" spc="0" normalizeH="0" baseline="0" noProof="0" dirty="0">
                <a:ln>
                  <a:noFill/>
                </a:ln>
                <a:solidFill>
                  <a:srgbClr val="000000"/>
                </a:solidFill>
                <a:effectLst/>
                <a:uLnTx/>
                <a:uFillTx/>
                <a:latin typeface="Verdana"/>
                <a:ea typeface="+mn-ea"/>
                <a:cs typeface="+mn-cs"/>
              </a:rPr>
              <a:t>family.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Alder Lake processors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Its design goal is to cover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 processor segments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mobiles to servers.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Low power U3 and U4 series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Ader</a:t>
            </a:r>
            <a:r>
              <a:rPr kumimoji="0" lang="en-US" sz="1600" b="0" i="0" u="none" strike="noStrike" kern="1200" cap="none" spc="0" normalizeH="0" baseline="0" noProof="0" dirty="0">
                <a:ln>
                  <a:noFill/>
                </a:ln>
                <a:solidFill>
                  <a:srgbClr val="000000"/>
                </a:solidFill>
                <a:effectLst/>
                <a:uLnTx/>
                <a:uFillTx/>
                <a:latin typeface="Verdana"/>
                <a:ea typeface="+mn-ea"/>
                <a:cs typeface="+mn-cs"/>
              </a:rPr>
              <a:t> Lake line appeared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 2022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15 W</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and 9 W TDP</a:t>
            </a:r>
            <a:r>
              <a:rPr kumimoji="0" lang="en-US" sz="1600" b="0" i="0" u="none" strike="noStrike" kern="1200" cap="none" spc="0" normalizeH="0" baseline="0" noProof="0" dirty="0">
                <a:ln>
                  <a:noFill/>
                </a:ln>
                <a:solidFill>
                  <a:srgbClr val="000000"/>
                </a:solidFill>
                <a:effectLst/>
                <a:uLnTx/>
                <a:uFillTx/>
                <a:latin typeface="Verdana"/>
                <a:ea typeface="+mn-ea"/>
                <a:cs typeface="+mn-cs"/>
              </a:rPr>
              <a:t>, respectively, targeting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2-in-1 laptop and LW laptop segment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AMD</a:t>
            </a:r>
            <a:r>
              <a:rPr kumimoji="0" lang="en-US" sz="1600" b="0" i="0" u="none" strike="noStrike" kern="1200" cap="none" spc="0" normalizeH="0" baseline="0" noProof="0" dirty="0">
                <a:ln>
                  <a:noFill/>
                </a:ln>
                <a:solidFill>
                  <a:srgbClr val="000000"/>
                </a:solidFill>
                <a:effectLst/>
                <a:uLnTx/>
                <a:uFillTx/>
                <a:latin typeface="Verdana"/>
                <a:ea typeface="+mn-ea"/>
                <a:cs typeface="+mn-cs"/>
              </a:rPr>
              <a:t> is expected to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switch </a:t>
            </a:r>
            <a:r>
              <a:rPr kumimoji="0" lang="en-US" sz="1600" b="0" i="0" u="none" strike="noStrike" kern="1200" cap="none" spc="0" normalizeH="0" baseline="0" noProof="0" dirty="0">
                <a:ln>
                  <a:noFill/>
                </a:ln>
                <a:solidFill>
                  <a:srgbClr val="FF0000"/>
                </a:solidFill>
                <a:effectLst/>
                <a:uLnTx/>
                <a:uFillTx/>
                <a:latin typeface="Verdana"/>
                <a:ea typeface="+mn-ea"/>
                <a:cs typeface="+mn-cs"/>
              </a:rPr>
              <a:t>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little architectures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firm</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smtClean="0">
                <a:ln>
                  <a:noFill/>
                </a:ln>
                <a:solidFill>
                  <a:srgbClr val="000000"/>
                </a:solidFill>
                <a:effectLst/>
                <a:uLnTx/>
                <a:uFillTx/>
                <a:latin typeface="Verdana"/>
                <a:ea typeface="+mn-ea"/>
                <a:cs typeface="+mn-cs"/>
              </a:rPr>
              <a:t>filed </a:t>
            </a:r>
            <a:r>
              <a:rPr kumimoji="0" lang="en-US" sz="1600" b="0" i="0" u="none" strike="noStrike" kern="1200" cap="none" spc="-20" normalizeH="0" baseline="0" noProof="0" dirty="0">
                <a:ln>
                  <a:noFill/>
                </a:ln>
                <a:solidFill>
                  <a:srgbClr val="000000"/>
                </a:solidFill>
                <a:effectLst/>
                <a:uLnTx/>
                <a:uFillTx/>
                <a:latin typeface="Verdana"/>
                <a:ea typeface="+mn-ea"/>
                <a:cs typeface="+mn-cs"/>
              </a:rPr>
              <a:t>a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patent in 2019 and according to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rumours</a:t>
            </a:r>
            <a:r>
              <a:rPr kumimoji="0" lang="en-US" sz="1600" b="0" i="0" u="none" strike="noStrike" kern="1200" cap="none" spc="-20" normalizeH="0" baseline="0" noProof="0" dirty="0">
                <a:ln>
                  <a:noFill/>
                </a:ln>
                <a:solidFill>
                  <a:srgbClr val="000000"/>
                </a:solidFill>
                <a:effectLst/>
                <a:uLnTx/>
                <a:uFillTx/>
                <a:latin typeface="Verdana"/>
                <a:ea typeface="+mn-ea"/>
                <a:cs typeface="+mn-cs"/>
              </a:rPr>
              <a:t> their Zen 5-based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to be launched in 2024, will already be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 name="TextBox 2"/>
          <p:cNvSpPr txBox="1"/>
          <p:nvPr/>
        </p:nvSpPr>
        <p:spPr>
          <a:xfrm>
            <a:off x="189571" y="6456556"/>
            <a:ext cx="3044283" cy="338554"/>
          </a:xfrm>
          <a:prstGeom prst="rect">
            <a:avLst/>
          </a:prstGeom>
          <a:noFill/>
        </p:spPr>
        <p:txBody>
          <a:bodyPr wrap="square" rtlCol="0">
            <a:spAutoFit/>
          </a:bodyPr>
          <a:lstStyle/>
          <a:p>
            <a:r>
              <a:rPr lang="en-US" sz="1600" dirty="0" smtClean="0"/>
              <a:t>LW: Lightweight</a:t>
            </a:r>
            <a:endParaRPr lang="en-US" sz="1600" dirty="0"/>
          </a:p>
        </p:txBody>
      </p:sp>
    </p:spTree>
    <p:extLst>
      <p:ext uri="{BB962C8B-B14F-4D97-AF65-F5344CB8AC3E}">
        <p14:creationId xmlns:p14="http://schemas.microsoft.com/office/powerpoint/2010/main" val="16404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additive="base">
                                        <p:cTn id="1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 calcmode="lin" valueType="num">
                                      <p:cBhvr additive="base">
                                        <p:cTn id="2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 calcmode="lin" valueType="num">
                                      <p:cBhvr additive="base">
                                        <p:cTn id="2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 calcmode="lin" valueType="num">
                                      <p:cBhvr additive="base">
                                        <p:cTn id="3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xEl>
                                              <p:pRg st="5" end="5"/>
                                            </p:txEl>
                                          </p:spTgt>
                                        </p:tgtEl>
                                        <p:attrNameLst>
                                          <p:attrName>style.visibility</p:attrName>
                                        </p:attrNameLst>
                                      </p:cBhvr>
                                      <p:to>
                                        <p:strVal val="visible"/>
                                      </p:to>
                                    </p:set>
                                    <p:anim calcmode="lin" valueType="num">
                                      <p:cBhvr additive="base">
                                        <p:cTn id="4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 calcmode="lin" valueType="num">
                                      <p:cBhvr additive="base">
                                        <p:cTn id="4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xEl>
                                              <p:pRg st="7" end="7"/>
                                            </p:txEl>
                                          </p:spTgt>
                                        </p:tgtEl>
                                        <p:attrNameLst>
                                          <p:attrName>style.visibility</p:attrName>
                                        </p:attrNameLst>
                                      </p:cBhvr>
                                      <p:to>
                                        <p:strVal val="visible"/>
                                      </p:to>
                                    </p:set>
                                    <p:anim calcmode="lin" valueType="num">
                                      <p:cBhvr additive="base">
                                        <p:cTn id="51"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8" end="8"/>
                                            </p:txEl>
                                          </p:spTgt>
                                        </p:tgtEl>
                                        <p:attrNameLst>
                                          <p:attrName>style.visibility</p:attrName>
                                        </p:attrNameLst>
                                      </p:cBhvr>
                                      <p:to>
                                        <p:strVal val="visible"/>
                                      </p:to>
                                    </p:set>
                                    <p:anim calcmode="lin" valueType="num">
                                      <p:cBhvr additive="base">
                                        <p:cTn id="57"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xEl>
                                              <p:pRg st="9" end="9"/>
                                            </p:txEl>
                                          </p:spTgt>
                                        </p:tgtEl>
                                        <p:attrNameLst>
                                          <p:attrName>style.visibility</p:attrName>
                                        </p:attrNameLst>
                                      </p:cBhvr>
                                      <p:to>
                                        <p:strVal val="visible"/>
                                      </p:to>
                                    </p:set>
                                    <p:anim calcmode="lin" valueType="num">
                                      <p:cBhvr additive="base">
                                        <p:cTn id="61"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10" end="10"/>
                                            </p:txEl>
                                          </p:spTgt>
                                        </p:tgtEl>
                                        <p:attrNameLst>
                                          <p:attrName>style.visibility</p:attrName>
                                        </p:attrNameLst>
                                      </p:cBhvr>
                                      <p:to>
                                        <p:strVal val="visible"/>
                                      </p:to>
                                    </p:set>
                                    <p:anim calcmode="lin" valueType="num">
                                      <p:cBhvr additive="base">
                                        <p:cTn id="67"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10" end="10"/>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xEl>
                                              <p:pRg st="11" end="11"/>
                                            </p:txEl>
                                          </p:spTgt>
                                        </p:tgtEl>
                                        <p:attrNameLst>
                                          <p:attrName>style.visibility</p:attrName>
                                        </p:attrNameLst>
                                      </p:cBhvr>
                                      <p:to>
                                        <p:strVal val="visible"/>
                                      </p:to>
                                    </p:set>
                                    <p:anim calcmode="lin" valueType="num">
                                      <p:cBhvr additive="base">
                                        <p:cTn id="71"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5">
                                            <p:txEl>
                                              <p:pRg st="12" end="12"/>
                                            </p:txEl>
                                          </p:spTgt>
                                        </p:tgtEl>
                                        <p:attrNameLst>
                                          <p:attrName>style.visibility</p:attrName>
                                        </p:attrNameLst>
                                      </p:cBhvr>
                                      <p:to>
                                        <p:strVal val="visible"/>
                                      </p:to>
                                    </p:set>
                                    <p:anim calcmode="lin" valueType="num">
                                      <p:cBhvr additive="base">
                                        <p:cTn id="75"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791580" y="1844055"/>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The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rationale for</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processing</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7048677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a:t>processing</a:t>
            </a:r>
            <a:r>
              <a:rPr lang="en-US" sz="1700" dirty="0"/>
              <a:t> </a:t>
            </a:r>
            <a:r>
              <a:rPr lang="hu-HU" sz="1700" dirty="0"/>
              <a:t>(1)</a:t>
            </a:r>
            <a:endParaRPr lang="en-US" sz="1700" dirty="0"/>
          </a:p>
        </p:txBody>
      </p:sp>
      <p:sp>
        <p:nvSpPr>
          <p:cNvPr id="5" name="Rounded Rectangle 4"/>
          <p:cNvSpPr/>
          <p:nvPr/>
        </p:nvSpPr>
        <p:spPr bwMode="auto">
          <a:xfrm>
            <a:off x="508" y="856968"/>
            <a:ext cx="9144000" cy="253586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8025" y="440668"/>
            <a:ext cx="62224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.1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a:ln>
                  <a:noFill/>
                </a:ln>
                <a:solidFill>
                  <a:srgbClr val="2D2D8A"/>
                </a:solidFill>
                <a:effectLst/>
                <a:uLnTx/>
                <a:uFillTx/>
                <a:latin typeface="Verdana"/>
                <a:ea typeface="+mn-ea"/>
                <a:cs typeface="+mn-cs"/>
              </a:rPr>
              <a:t>rationale for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ounded Rectangle 12"/>
          <p:cNvSpPr/>
          <p:nvPr/>
        </p:nvSpPr>
        <p:spPr bwMode="auto">
          <a:xfrm>
            <a:off x="179512" y="1952836"/>
            <a:ext cx="8856000" cy="1440000"/>
          </a:xfrm>
          <a:prstGeom prst="roundRect">
            <a:avLst/>
          </a:prstGeom>
          <a:solidFill>
            <a:srgbClr val="EFF9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25212" y="2022506"/>
            <a:ext cx="8847137"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747648" y="2312716"/>
            <a:ext cx="7717754"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high intensity </a:t>
            </a:r>
            <a:r>
              <a:rPr kumimoji="0" lang="en-US" sz="1600" b="0" i="0" u="none" strike="noStrike" kern="1200" cap="none" spc="0" normalizeH="0" baseline="0" noProof="0" dirty="0">
                <a:ln>
                  <a:noFill/>
                </a:ln>
                <a:solidFill>
                  <a:srgbClr val="0070C0"/>
                </a:solidFill>
                <a:effectLst/>
                <a:uLnTx/>
                <a:uFillTx/>
                <a:latin typeface="Verdana"/>
                <a:ea typeface="+mn-ea"/>
                <a:cs typeface="+mn-cs"/>
              </a:rPr>
              <a:t>loads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run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on powerfull </a:t>
            </a:r>
            <a:r>
              <a:rPr kumimoji="0" lang="en-US" sz="1600" b="0" i="0" u="none" strike="noStrike" kern="1200" cap="none" spc="0" normalizeH="0" baseline="0" noProof="0" dirty="0">
                <a:ln>
                  <a:noFill/>
                </a:ln>
                <a:solidFill>
                  <a:srgbClr val="0070C0"/>
                </a:solidFill>
                <a:effectLst/>
                <a:uLnTx/>
                <a:uFillTx/>
                <a:latin typeface="Verdana"/>
                <a:ea typeface="+mn-ea"/>
                <a:cs typeface="+mn-cs"/>
              </a:rPr>
              <a:t>but</a:t>
            </a:r>
            <a:r>
              <a:rPr kumimoji="0" lang="hu-HU" sz="1600" b="0" i="0" u="none" strike="noStrike" kern="1200" cap="none" spc="0" normalizeH="0" baseline="0" noProof="0" dirty="0">
                <a:ln>
                  <a:noFill/>
                </a:ln>
                <a:solidFill>
                  <a:srgbClr val="0070C0"/>
                </a:solidFill>
                <a:effectLst/>
                <a:uLnTx/>
                <a:uFillTx/>
                <a:latin typeface="Verdana"/>
                <a:ea typeface="+mn-ea"/>
                <a:cs typeface="+mn-cs"/>
              </a:rPr>
              <a:t> power hungry</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whereas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l</a:t>
            </a:r>
            <a:r>
              <a:rPr kumimoji="0" lang="en-US" sz="1600" b="0" i="0" u="none" strike="noStrike" kern="1200" cap="none" spc="0" normalizeH="0" baseline="0" noProof="0" dirty="0">
                <a:ln>
                  <a:noFill/>
                </a:ln>
                <a:solidFill>
                  <a:srgbClr val="0070C0"/>
                </a:solidFill>
                <a:effectLst/>
                <a:uLnTx/>
                <a:uFillTx/>
                <a:latin typeface="Verdana"/>
                <a:ea typeface="+mn-ea"/>
                <a:cs typeface="+mn-cs"/>
              </a:rPr>
              <a:t>ow</a:t>
            </a:r>
            <a:r>
              <a:rPr kumimoji="0" lang="hu-HU" sz="1600" b="0" i="0" u="none" strike="noStrike" kern="1200" cap="none" spc="0" normalizeH="0" baseline="0" noProof="0" dirty="0">
                <a:ln>
                  <a:noFill/>
                </a:ln>
                <a:solidFill>
                  <a:srgbClr val="0070C0"/>
                </a:solidFill>
                <a:effectLst/>
                <a:uLnTx/>
                <a:uFillTx/>
                <a:latin typeface="Verdana"/>
                <a:ea typeface="+mn-ea"/>
                <a:cs typeface="+mn-cs"/>
              </a:rPr>
              <a:t> i</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ntensity</a:t>
            </a:r>
            <a:r>
              <a:rPr kumimoji="0" lang="en-US" sz="1600" b="0" i="0" u="none" strike="noStrike" kern="1200" cap="none" spc="0" normalizeH="0" baseline="0" noProof="0" dirty="0">
                <a:ln>
                  <a:noFill/>
                </a:ln>
                <a:solidFill>
                  <a:srgbClr val="0070C0"/>
                </a:solidFill>
                <a:effectLst/>
                <a:uLnTx/>
                <a:uFillTx/>
                <a:latin typeface="Verdana"/>
                <a:ea typeface="+mn-ea"/>
                <a:cs typeface="+mn-cs"/>
              </a:rPr>
              <a:t> loads on</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a:t>
            </a:r>
            <a:r>
              <a:rPr kumimoji="0" lang="hu-HU" sz="1600" b="0" i="0" u="none" strike="noStrike" kern="1200" cap="none" spc="0" normalizeH="0" baseline="0" noProof="0" dirty="0">
                <a:ln>
                  <a:noFill/>
                </a:ln>
                <a:solidFill>
                  <a:srgbClr val="0070C0"/>
                </a:solidFill>
                <a:effectLst/>
                <a:uLnTx/>
                <a:uFillTx/>
                <a:latin typeface="Verdana"/>
                <a:ea typeface="+mn-ea"/>
                <a:cs typeface="+mn-cs"/>
              </a:rPr>
              <a:t> less power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hungry</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 name="TextBox 15"/>
          <p:cNvSpPr txBox="1"/>
          <p:nvPr/>
        </p:nvSpPr>
        <p:spPr>
          <a:xfrm>
            <a:off x="540247" y="2924784"/>
            <a:ext cx="487665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total power consumption can be reduced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219820" y="849451"/>
            <a:ext cx="9002205"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mainly</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aims </a:t>
            </a:r>
            <a:r>
              <a:rPr kumimoji="0" lang="en-US" sz="1600" b="0" i="0" u="none" strike="noStrike" kern="1200" cap="none" spc="0" normalizeH="0" baseline="0" noProof="0" dirty="0">
                <a:ln>
                  <a:noFill/>
                </a:ln>
                <a:solidFill>
                  <a:srgbClr val="FF0000"/>
                </a:solidFill>
                <a:effectLst/>
                <a:uLnTx/>
                <a:uFillTx/>
                <a:latin typeface="Verdana"/>
                <a:ea typeface="+mn-ea"/>
                <a:cs typeface="+mn-cs"/>
              </a:rPr>
              <a:t>at power reduction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a:t>
            </a:r>
            <a:r>
              <a:rPr kumimoji="0" lang="hu-HU" sz="1600" b="0" i="0" u="none" strike="noStrike" kern="1200" cap="none" spc="-20" normalizeH="0" baseline="0" noProof="0" dirty="0">
                <a:ln>
                  <a:noFill/>
                </a:ln>
                <a:solidFill>
                  <a:srgbClr val="000000"/>
                </a:solidFill>
                <a:effectLst/>
                <a:uLnTx/>
                <a:uFillTx/>
                <a:latin typeface="Verdana"/>
                <a:ea typeface="+mn-ea"/>
                <a:cs typeface="+mn-cs"/>
              </a:rPr>
              <a:t> is based on the </a:t>
            </a:r>
            <a:r>
              <a:rPr kumimoji="0" lang="hu-HU" sz="1600" b="0" i="0" u="none" strike="noStrike" kern="1200" cap="none" spc="-20" normalizeH="0" baseline="0" noProof="0" dirty="0">
                <a:ln>
                  <a:noFill/>
                </a:ln>
                <a:solidFill>
                  <a:srgbClr val="FF0000"/>
                </a:solidFill>
                <a:effectLst/>
                <a:uLnTx/>
                <a:uFillTx/>
                <a:latin typeface="Verdana"/>
                <a:ea typeface="+mn-ea"/>
                <a:cs typeface="+mn-cs"/>
              </a:rPr>
              <a:t>recognition</a:t>
            </a:r>
            <a:r>
              <a:rPr kumimoji="0" lang="en-US" sz="1600" b="0" i="0" u="none" strike="noStrike" kern="1200" cap="none" spc="-20" normalizeH="0" baseline="0" noProof="0" dirty="0">
                <a:ln>
                  <a:noFill/>
                </a:ln>
                <a:solidFill>
                  <a:srgbClr val="000000"/>
                </a:solidFill>
                <a:effectLst/>
                <a:uLnTx/>
                <a:uFillTx/>
                <a:latin typeface="Verdana"/>
                <a:ea typeface="+mn-ea"/>
                <a:cs typeface="+mn-cs"/>
              </a:rPr>
              <a:t> that the workload on smartphone or tablet processors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dynamically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changes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 </a:t>
            </a:r>
            <a:r>
              <a:rPr kumimoji="0" lang="en-US" sz="1600" b="0" i="0" u="none" strike="noStrike" kern="1200" cap="none" spc="0" normalizeH="0" baseline="0" noProof="0" dirty="0">
                <a:ln>
                  <a:noFill/>
                </a:ln>
                <a:solidFill>
                  <a:srgbClr val="000000"/>
                </a:solidFill>
                <a:effectLst/>
                <a:uLnTx/>
                <a:uFillTx/>
                <a:latin typeface="Verdana"/>
                <a:ea typeface="+mn-ea"/>
                <a:cs typeface="+mn-cs"/>
              </a:rPr>
              <a:t>high intensity processor demands alternate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low intensity processor demands, as shown in a subsequent Figure.     </a:t>
            </a:r>
          </a:p>
        </p:txBody>
      </p:sp>
    </p:spTree>
    <p:extLst>
      <p:ext uri="{BB962C8B-B14F-4D97-AF65-F5344CB8AC3E}">
        <p14:creationId xmlns:p14="http://schemas.microsoft.com/office/powerpoint/2010/main" val="21635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4808"/>
          <a:stretch/>
        </p:blipFill>
        <p:spPr bwMode="auto">
          <a:xfrm>
            <a:off x="71500" y="1249088"/>
            <a:ext cx="9027494" cy="33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254" y="440668"/>
            <a:ext cx="94507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2D2D8A"/>
                </a:solidFill>
                <a:effectLst/>
                <a:uLnTx/>
                <a:uFillTx/>
                <a:latin typeface="Verdana"/>
                <a:ea typeface="+mn-ea"/>
                <a:cs typeface="+mn-cs"/>
              </a:rPr>
              <a:t>Example: Percentage of time spent in </a:t>
            </a:r>
            <a:r>
              <a:rPr kumimoji="0" lang="en-US" sz="1800" b="0" i="0" u="none" strike="noStrike" kern="1200" cap="none" spc="-70" normalizeH="0" baseline="0" noProof="0" dirty="0">
                <a:ln>
                  <a:noFill/>
                </a:ln>
                <a:solidFill>
                  <a:srgbClr val="2D2D8A"/>
                </a:solidFill>
                <a:effectLst/>
                <a:uLnTx/>
                <a:uFillTx/>
                <a:latin typeface="Verdana"/>
                <a:ea typeface="+mn-ea"/>
                <a:cs typeface="+mn-cs"/>
              </a:rPr>
              <a:t>different processor states</a:t>
            </a:r>
            <a:r>
              <a:rPr kumimoji="0" lang="hu-HU"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70" normalizeH="0" baseline="0" noProof="0" dirty="0">
                <a:ln>
                  <a:noFill/>
                </a:ln>
                <a:solidFill>
                  <a:srgbClr val="2D2D8A"/>
                </a:solidFill>
                <a:effectLst/>
                <a:uLnTx/>
                <a:uFillTx/>
                <a:latin typeface="Verdana"/>
                <a:ea typeface="+mn-ea"/>
                <a:cs typeface="+mn-cs"/>
              </a:rPr>
              <a:t>for less demanding </a:t>
            </a:r>
            <a:endParaRPr kumimoji="0" lang="hu-HU" sz="1800" b="0" i="0" u="none" strike="noStrike" kern="1200" cap="none" spc="-7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workloads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a:t>
            </a:r>
            <a:r>
              <a:rPr kumimoji="0" lang="en-US" sz="1800" b="0" i="0" u="none" strike="noStrike" kern="1200" cap="none" spc="0" normalizeH="0" baseline="0" noProof="0" dirty="0">
                <a:ln>
                  <a:noFill/>
                </a:ln>
                <a:solidFill>
                  <a:srgbClr val="2D2D8A"/>
                </a:solidFill>
                <a:effectLst/>
                <a:uLnTx/>
                <a:uFillTx/>
                <a:latin typeface="Verdana"/>
                <a:ea typeface="+mn-ea"/>
                <a:cs typeface="+mn-cs"/>
              </a:rPr>
              <a:t>dual core </a:t>
            </a:r>
            <a:r>
              <a:rPr kumimoji="0" lang="hu-HU" sz="1800" b="0" i="0" u="none" strike="noStrike" kern="1200" cap="none" spc="0" normalizeH="0" baseline="0" noProof="0" dirty="0">
                <a:ln>
                  <a:noFill/>
                </a:ln>
                <a:solidFill>
                  <a:srgbClr val="2D2D8A"/>
                </a:solidFill>
                <a:effectLst/>
                <a:uLnTx/>
                <a:uFillTx/>
                <a:latin typeface="Verdana"/>
                <a:ea typeface="+mn-ea"/>
                <a:cs typeface="+mn-cs"/>
              </a:rPr>
              <a:t>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296863" y="5095340"/>
            <a:ext cx="8955657"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graph above shows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percentage of time spent in DVFS (active) states,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in idle states and shutdown states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dual core Cortex-A9 based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diagram,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red color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highest</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green</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lowest frequency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operating points</a:t>
            </a:r>
            <a:r>
              <a:rPr kumimoji="0" lang="hu-HU" sz="1600" b="0" i="0" u="none" strike="noStrike" kern="1200" cap="none" spc="0" normalizeH="0" baseline="0" noProof="0" dirty="0">
                <a:ln>
                  <a:noFill/>
                </a:ln>
                <a:solidFill>
                  <a:srgbClr val="000000"/>
                </a:solidFill>
                <a:effectLst/>
                <a:uLnTx/>
                <a:uFillTx/>
                <a:latin typeface="Verdana"/>
                <a:ea typeface="+mn-ea"/>
                <a:cs typeface="+mn-cs"/>
              </a:rPr>
              <a:t> whereas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colors in between </a:t>
            </a:r>
            <a:r>
              <a:rPr kumimoji="0" lang="en-US" sz="1600" b="0" i="0" u="none" strike="noStrike" kern="1200" cap="none" spc="0" normalizeH="0" baseline="0" noProof="0" dirty="0">
                <a:ln>
                  <a:noFill/>
                </a:ln>
                <a:solidFill>
                  <a:srgbClr val="000000"/>
                </a:solidFill>
                <a:effectLst/>
                <a:uLnTx/>
                <a:uFillTx/>
                <a:latin typeface="Verdana"/>
                <a:ea typeface="+mn-ea"/>
                <a:cs typeface="+mn-cs"/>
              </a:rPr>
              <a:t>represent intermediate frequencies.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Light blue </a:t>
            </a:r>
            <a:r>
              <a:rPr kumimoji="0" lang="en-US" sz="1600" b="0" i="0" u="none" strike="noStrike" kern="1200" cap="none" spc="0" normalizeH="0" baseline="0" noProof="0" dirty="0">
                <a:ln>
                  <a:noFill/>
                </a:ln>
                <a:solidFill>
                  <a:srgbClr val="000000"/>
                </a:solidFill>
                <a:effectLst/>
                <a:uLnTx/>
                <a:uFillTx/>
                <a:latin typeface="Verdana"/>
                <a:ea typeface="+mn-ea"/>
                <a:cs typeface="+mn-cs"/>
              </a:rPr>
              <a:t>means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is idling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Waiting for Interrupt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WFI</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dark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indicates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or the cluster is </a:t>
            </a:r>
            <a:r>
              <a:rPr kumimoji="0" lang="en-US" sz="1600" b="0" i="0" u="none" strike="noStrike" kern="1200" cap="none" spc="0" normalizeH="0" baseline="0" noProof="0" dirty="0">
                <a:ln>
                  <a:noFill/>
                </a:ln>
                <a:solidFill>
                  <a:srgbClr val="0070C0"/>
                </a:solidFill>
                <a:effectLst/>
                <a:uLnTx/>
                <a:uFillTx/>
                <a:latin typeface="Verdana"/>
                <a:ea typeface="+mn-ea"/>
                <a:cs typeface="+mn-cs"/>
              </a:rPr>
              <a:t>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 i.e.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cores are 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5514" r="34856"/>
          <a:stretch/>
        </p:blipFill>
        <p:spPr bwMode="auto">
          <a:xfrm>
            <a:off x="416995" y="4424838"/>
            <a:ext cx="5910200" cy="5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5285" y="4701773"/>
            <a:ext cx="63991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(Core)</a:t>
            </a:r>
          </a:p>
        </p:txBody>
      </p:sp>
      <p:sp>
        <p:nvSpPr>
          <p:cNvPr id="13" name="TextBox 12"/>
          <p:cNvSpPr txBox="1"/>
          <p:nvPr/>
        </p:nvSpPr>
        <p:spPr>
          <a:xfrm>
            <a:off x="5129445" y="4718913"/>
            <a:ext cx="21777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WFI: </a:t>
            </a:r>
            <a:r>
              <a:rPr kumimoji="0" lang="en-US" sz="1200" b="0" i="0" u="none" strike="noStrike" kern="1200" cap="none" spc="0" normalizeH="0" baseline="0" noProof="0" dirty="0">
                <a:ln>
                  <a:noFill/>
                </a:ln>
                <a:solidFill>
                  <a:srgbClr val="000000"/>
                </a:solidFill>
                <a:effectLst/>
                <a:uLnTx/>
                <a:uFillTx/>
                <a:latin typeface="Verdana"/>
                <a:ea typeface="+mn-ea"/>
                <a:cs typeface="+mn-cs"/>
              </a:rPr>
              <a:t>Waiting for Interrupt</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err="1"/>
              <a:t>processing</a:t>
            </a:r>
            <a:r>
              <a:rPr lang="en-US" sz="1700" dirty="0"/>
              <a:t> </a:t>
            </a:r>
            <a:r>
              <a:rPr lang="hu-HU" sz="1700" dirty="0"/>
              <a:t>(2)</a:t>
            </a:r>
            <a:endParaRPr lang="en-US" sz="1700" dirty="0"/>
          </a:p>
        </p:txBody>
      </p:sp>
    </p:spTree>
    <p:extLst>
      <p:ext uri="{BB962C8B-B14F-4D97-AF65-F5344CB8AC3E}">
        <p14:creationId xmlns:p14="http://schemas.microsoft.com/office/powerpoint/2010/main" val="40529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2" y="1127646"/>
            <a:ext cx="886992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seen in the diagram, </a:t>
            </a:r>
            <a:r>
              <a:rPr kumimoji="0" lang="hu-HU" sz="1600" b="0" i="0" u="none" strike="noStrike" kern="1200" cap="none" spc="0" normalizeH="0" baseline="0" noProof="0" dirty="0">
                <a:ln>
                  <a:noFill/>
                </a:ln>
                <a:solidFill>
                  <a:srgbClr val="0070C0"/>
                </a:solidFill>
                <a:effectLst/>
                <a:uLnTx/>
                <a:uFillTx/>
                <a:latin typeface="Verdana"/>
                <a:ea typeface="+mn-ea"/>
                <a:cs typeface="+mn-cs"/>
              </a:rPr>
              <a:t>both cores spend most on their time in idle, shut down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light intensity </a:t>
            </a:r>
            <a:r>
              <a:rPr kumimoji="0" lang="en-GB" sz="1600" b="0" i="0" u="none" strike="noStrike" kern="1200" cap="none" spc="0" normalizeH="0" baseline="0" noProof="0" dirty="0">
                <a:ln>
                  <a:noFill/>
                </a:ln>
                <a:solidFill>
                  <a:srgbClr val="0070C0"/>
                </a:solidFill>
                <a:effectLst/>
                <a:uLnTx/>
                <a:uFillTx/>
                <a:latin typeface="Verdana"/>
                <a:ea typeface="+mn-ea"/>
                <a:cs typeface="+mn-cs"/>
              </a:rPr>
              <a:t>states</a:t>
            </a:r>
            <a:r>
              <a:rPr kumimoji="0" lang="hu-HU" sz="1600" b="0" i="0" u="none" strike="noStrike" kern="1200" cap="none" spc="0" normalizeH="0" baseline="0" noProof="0" dirty="0">
                <a:ln>
                  <a:noFill/>
                </a:ln>
                <a:solidFill>
                  <a:srgbClr val="0070C0"/>
                </a:solidFill>
                <a:effectLst/>
                <a:uLnTx/>
                <a:uFillTx/>
                <a:latin typeface="Verdana"/>
                <a:ea typeface="+mn-ea"/>
                <a:cs typeface="+mn-cs"/>
              </a:rPr>
              <a:t>, thus </a:t>
            </a:r>
            <a:r>
              <a:rPr kumimoji="0" lang="hu-HU" sz="1600" b="0" i="0" u="none" strike="noStrike" kern="1200" cap="none" spc="0" normalizeH="0" baseline="0" noProof="0" dirty="0">
                <a:ln>
                  <a:noFill/>
                </a:ln>
                <a:solidFill>
                  <a:srgbClr val="FF0000"/>
                </a:solidFill>
                <a:effectLst/>
                <a:uLnTx/>
                <a:uFillTx/>
                <a:latin typeface="Verdana"/>
                <a:ea typeface="+mn-ea"/>
                <a:cs typeface="+mn-cs"/>
              </a:rPr>
              <a:t>there is a large headroom for power saving</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when</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 less power hungry cores are used for light intensity, idle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shut down phases of the operation.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4253" y="440668"/>
            <a:ext cx="8083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Percentage of time spent in DVFS states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 low intensity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use cases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-2</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err="1"/>
              <a:t>processing</a:t>
            </a:r>
            <a:r>
              <a:rPr lang="en-US" sz="1700" dirty="0"/>
              <a:t> </a:t>
            </a:r>
            <a:r>
              <a:rPr lang="hu-HU" sz="1700" dirty="0"/>
              <a:t>(3)</a:t>
            </a:r>
            <a:endParaRPr lang="en-US" sz="1700" dirty="0"/>
          </a:p>
        </p:txBody>
      </p:sp>
    </p:spTree>
    <p:extLst>
      <p:ext uri="{BB962C8B-B14F-4D97-AF65-F5344CB8AC3E}">
        <p14:creationId xmlns:p14="http://schemas.microsoft.com/office/powerpoint/2010/main" val="16125055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850614" y="2148541"/>
            <a:ext cx="26228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forwarding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a dedicated accelerator</a:t>
            </a:r>
          </a:p>
        </p:txBody>
      </p:sp>
      <p:sp>
        <p:nvSpPr>
          <p:cNvPr id="4" name="Text Box 6"/>
          <p:cNvSpPr txBox="1">
            <a:spLocks noChangeArrowheads="1"/>
          </p:cNvSpPr>
          <p:nvPr/>
        </p:nvSpPr>
        <p:spPr bwMode="auto">
          <a:xfrm>
            <a:off x="6072036" y="2148541"/>
            <a:ext cx="2484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migration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different kind of CPUs</a:t>
            </a:r>
          </a:p>
        </p:txBody>
      </p:sp>
      <p:sp>
        <p:nvSpPr>
          <p:cNvPr id="5" name="Line 9"/>
          <p:cNvSpPr>
            <a:spLocks noChangeShapeType="1"/>
          </p:cNvSpPr>
          <p:nvPr/>
        </p:nvSpPr>
        <p:spPr bwMode="auto">
          <a:xfrm>
            <a:off x="4145325" y="1581720"/>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139952" y="176754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3"/>
          <p:cNvSpPr txBox="1">
            <a:spLocks noChangeArrowheads="1"/>
          </p:cNvSpPr>
          <p:nvPr/>
        </p:nvSpPr>
        <p:spPr bwMode="auto">
          <a:xfrm>
            <a:off x="946499" y="1340768"/>
            <a:ext cx="644118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distribution policies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in</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heterogeneous multicore processors</a:t>
            </a:r>
          </a:p>
        </p:txBody>
      </p:sp>
      <p:sp>
        <p:nvSpPr>
          <p:cNvPr id="8" name="Text Box 5"/>
          <p:cNvSpPr txBox="1">
            <a:spLocks noChangeArrowheads="1"/>
          </p:cNvSpPr>
          <p:nvPr/>
        </p:nvSpPr>
        <p:spPr bwMode="auto">
          <a:xfrm>
            <a:off x="731576" y="2148541"/>
            <a:ext cx="14253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Master/slave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processing </a:t>
            </a:r>
          </a:p>
        </p:txBody>
      </p:sp>
      <p:cxnSp>
        <p:nvCxnSpPr>
          <p:cNvPr id="9" name="Straight Connector 8"/>
          <p:cNvCxnSpPr>
            <a:stCxn id="6" idx="0"/>
            <a:endCxn id="12" idx="0"/>
          </p:cNvCxnSpPr>
          <p:nvPr/>
        </p:nvCxnSpPr>
        <p:spPr>
          <a:xfrm flipH="1">
            <a:off x="1480829" y="1767541"/>
            <a:ext cx="2659123" cy="274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2"/>
          </p:cNvCxnSpPr>
          <p:nvPr/>
        </p:nvCxnSpPr>
        <p:spPr>
          <a:xfrm>
            <a:off x="4139952" y="1767541"/>
            <a:ext cx="3172277" cy="296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103948" y="203741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1448285" y="204201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Oval 13"/>
          <p:cNvSpPr>
            <a:spLocks noChangeArrowheads="1"/>
          </p:cNvSpPr>
          <p:nvPr/>
        </p:nvSpPr>
        <p:spPr bwMode="auto">
          <a:xfrm>
            <a:off x="7312229" y="203265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p:cNvSpPr txBox="1"/>
          <p:nvPr/>
        </p:nvSpPr>
        <p:spPr>
          <a:xfrm>
            <a:off x="3095730" y="2713276"/>
            <a:ext cx="21307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attached processing</a:t>
            </a:r>
          </a:p>
        </p:txBody>
      </p:sp>
      <p:sp>
        <p:nvSpPr>
          <p:cNvPr id="14" name="TextBox 13"/>
          <p:cNvSpPr txBox="1"/>
          <p:nvPr/>
        </p:nvSpPr>
        <p:spPr>
          <a:xfrm>
            <a:off x="149012" y="2713276"/>
            <a:ext cx="2513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master/slave processing</a:t>
            </a:r>
          </a:p>
        </p:txBody>
      </p:sp>
      <p:sp>
        <p:nvSpPr>
          <p:cNvPr id="15" name="TextBox 14"/>
          <p:cNvSpPr txBox="1"/>
          <p:nvPr/>
        </p:nvSpPr>
        <p:spPr>
          <a:xfrm>
            <a:off x="6191699" y="2713276"/>
            <a:ext cx="22557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1" i="1" u="none" strike="noStrike" kern="1200" cap="none" spc="0" normalizeH="0" baseline="0" noProof="0" dirty="0" err="1">
                <a:ln>
                  <a:noFill/>
                </a:ln>
                <a:solidFill>
                  <a:srgbClr val="000000"/>
                </a:solidFill>
                <a:effectLst/>
                <a:uLnTx/>
                <a:uFillTx/>
                <a:latin typeface="Verdana"/>
                <a:ea typeface="+mn-ea"/>
                <a:cs typeface="+mn-cs"/>
              </a:rPr>
              <a:t>big.LITLE</a:t>
            </a:r>
            <a:r>
              <a:rPr kumimoji="0" lang="en-US" sz="1300" b="1" i="1" u="none" strike="noStrike" kern="1200" cap="none" spc="0" normalizeH="0" baseline="0" noProof="0" dirty="0">
                <a:ln>
                  <a:noFill/>
                </a:ln>
                <a:solidFill>
                  <a:srgbClr val="000000"/>
                </a:solidFill>
                <a:effectLst/>
                <a:uLnTx/>
                <a:uFillTx/>
                <a:latin typeface="Verdana"/>
                <a:ea typeface="+mn-ea"/>
                <a:cs typeface="+mn-cs"/>
              </a:rPr>
              <a:t> processing</a:t>
            </a:r>
          </a:p>
        </p:txBody>
      </p:sp>
      <p:sp>
        <p:nvSpPr>
          <p:cNvPr id="18" name="TextBox 17"/>
          <p:cNvSpPr txBox="1"/>
          <p:nvPr/>
        </p:nvSpPr>
        <p:spPr>
          <a:xfrm>
            <a:off x="26495" y="3262119"/>
            <a:ext cx="2911374" cy="10926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is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master core </a:t>
            </a:r>
            <a:r>
              <a:rPr kumimoji="0" lang="en-US" sz="1300" b="0" i="0" u="none" strike="noStrike" kern="1200" cap="none" spc="0" normalizeH="0" baseline="0" noProof="0" dirty="0">
                <a:ln>
                  <a:noFill/>
                </a:ln>
                <a:solidFill>
                  <a:srgbClr val="000000"/>
                </a:solidFill>
                <a:effectLst/>
                <a:uLnTx/>
                <a:uFillTx/>
                <a:latin typeface="Verdana"/>
                <a:ea typeface="+mn-ea"/>
                <a:cs typeface="+mn-cs"/>
              </a:rPr>
              <a:t>(MCP)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and a number of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master core organizes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operation of the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to execute a task  </a:t>
            </a:r>
          </a:p>
        </p:txBody>
      </p:sp>
      <p:sp>
        <p:nvSpPr>
          <p:cNvPr id="19" name="TextBox 18"/>
          <p:cNvSpPr txBox="1"/>
          <p:nvPr/>
        </p:nvSpPr>
        <p:spPr>
          <a:xfrm>
            <a:off x="2524246" y="3253336"/>
            <a:ext cx="2943114"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Beyond a CPU there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dedicated accelerators,</a:t>
            </a:r>
            <a:endParaRPr kumimoji="0" lang="hu-HU" sz="13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like a GPU,</a:t>
            </a:r>
            <a:r>
              <a:rPr kumimoji="0" lang="hu-HU" sz="1300" b="0" i="0" u="none" strike="noStrike" kern="1200" cap="none" spc="0" normalizeH="0" baseline="0" noProof="0" dirty="0">
                <a:ln>
                  <a:noFill/>
                </a:ln>
                <a:solidFill>
                  <a:srgbClr val="000000"/>
                </a:solidFill>
                <a:effectLst/>
                <a:uLnTx/>
                <a:uFillTx/>
                <a:latin typeface="Verdana"/>
                <a:ea typeface="+mn-ea"/>
                <a:cs typeface="+mn-cs"/>
              </a:rPr>
              <a:t> available</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a:t>
            </a:r>
            <a:r>
              <a:rPr kumimoji="0" lang="hu-HU" sz="1300" b="0" i="0" u="none" strike="noStrike" kern="1200" cap="none" spc="0" normalizeH="0" baseline="0" noProof="0" dirty="0">
                <a:ln>
                  <a:noFill/>
                </a:ln>
                <a:solidFill>
                  <a:srgbClr val="000000"/>
                </a:solidFill>
                <a:effectLst/>
                <a:uLnTx/>
                <a:uFillTx/>
                <a:latin typeface="Verdana"/>
                <a:ea typeface="+mn-ea"/>
                <a:cs typeface="+mn-cs"/>
              </a:rPr>
              <a:t> instructon</a:t>
            </a:r>
            <a:r>
              <a:rPr kumimoji="0" lang="en-US" sz="1300" b="0" i="0" u="none" strike="noStrike" kern="1200" cap="none" spc="0" normalizeH="0" baseline="0" noProof="0" dirty="0">
                <a:ln>
                  <a:noFill/>
                </a:ln>
                <a:solidFill>
                  <a:srgbClr val="000000"/>
                </a:solidFill>
                <a:effectLst/>
                <a:uLnTx/>
                <a:uFillTx/>
                <a:latin typeface="Verdana"/>
                <a:ea typeface="+mn-ea"/>
                <a:cs typeface="+mn-cs"/>
              </a:rPr>
              <a:t> will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forwarded to an accelerator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when it </a:t>
            </a:r>
            <a:r>
              <a:rPr kumimoji="0" lang="hu-HU" sz="1300" b="0" i="0" u="none" strike="noStrike" kern="1200" cap="none" spc="0" normalizeH="0" baseline="0" noProof="0" dirty="0">
                <a:ln>
                  <a:noFill/>
                </a:ln>
                <a:solidFill>
                  <a:srgbClr val="000000"/>
                </a:solidFill>
                <a:effectLst/>
                <a:uLnTx/>
                <a:uFillTx/>
                <a:latin typeface="Verdana"/>
                <a:ea typeface="+mn-ea"/>
                <a:cs typeface="+mn-cs"/>
              </a:rPr>
              <a:t>is capable </a:t>
            </a:r>
            <a:r>
              <a:rPr kumimoji="0" lang="en-US" sz="1300" b="0" i="0" u="none" strike="noStrike" kern="1200" cap="none" spc="0" normalizeH="0" baseline="0" noProof="0" dirty="0">
                <a:ln>
                  <a:noFill/>
                </a:ln>
                <a:solidFill>
                  <a:srgbClr val="000000"/>
                </a:solidFill>
                <a:effectLst/>
                <a:uLnTx/>
                <a:uFillTx/>
                <a:latin typeface="Verdana"/>
                <a:ea typeface="+mn-ea"/>
                <a:cs typeface="+mn-cs"/>
              </a:rPr>
              <a:t>of</a:t>
            </a:r>
            <a:r>
              <a:rPr kumimoji="0" lang="hu-HU" sz="1300" b="0" i="0" u="none" strike="noStrike" kern="1200" cap="none" spc="0" normalizeH="0" baseline="0" noProof="0" dirty="0">
                <a:ln>
                  <a:noFill/>
                </a:ln>
                <a:solidFill>
                  <a:srgbClr val="000000"/>
                </a:solidFill>
                <a:effectLst/>
                <a:uLnTx/>
                <a:uFillTx/>
                <a:latin typeface="Verdana"/>
                <a:ea typeface="+mn-ea"/>
                <a:cs typeface="+mn-cs"/>
              </a:rPr>
              <a:t> execut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ing</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this instruction more efficiently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than the CPU.</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199052" y="3253336"/>
            <a:ext cx="3980577"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are </a:t>
            </a:r>
            <a:r>
              <a:rPr kumimoji="0" lang="hu-HU" sz="1300" b="0" i="0" u="none" strike="noStrike" kern="1200" cap="none" spc="0" normalizeH="0" baseline="0" noProof="0" dirty="0">
                <a:ln>
                  <a:noFill/>
                </a:ln>
                <a:solidFill>
                  <a:srgbClr val="0070C0"/>
                </a:solidFill>
                <a:effectLst/>
                <a:uLnTx/>
                <a:uFillTx/>
                <a:latin typeface="Verdana"/>
                <a:ea typeface="+mn-ea"/>
                <a:cs typeface="+mn-cs"/>
              </a:rPr>
              <a:t>two or more</a:t>
            </a:r>
            <a:r>
              <a:rPr kumimoji="0" lang="en-US" sz="1300" b="0" i="0" u="none" strike="noStrike" kern="1200" cap="none" spc="0" normalizeH="0" baseline="0" noProof="0" dirty="0">
                <a:ln>
                  <a:noFill/>
                </a:ln>
                <a:solidFill>
                  <a:srgbClr val="0070C0"/>
                </a:solidFill>
                <a:effectLst/>
                <a:uLnTx/>
                <a:uFillTx/>
                <a:latin typeface="Verdana"/>
                <a:ea typeface="+mn-ea"/>
                <a:cs typeface="+mn-cs"/>
              </a:rPr>
              <a:t> clusters of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different power/performance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e.g. two clusters; a LIT</a:t>
            </a:r>
            <a:r>
              <a:rPr kumimoji="0" lang="en-US" sz="1300" b="0" i="0" u="none" strike="noStrike" kern="1200" cap="none" spc="0" normalizeH="0" baseline="0" noProof="0" dirty="0">
                <a:ln>
                  <a:noFill/>
                </a:ln>
                <a:solidFill>
                  <a:srgbClr val="000000"/>
                </a:solidFill>
                <a:effectLst/>
                <a:uLnTx/>
                <a:uFillTx/>
                <a:latin typeface="Verdana"/>
                <a:ea typeface="+mn-ea"/>
                <a:cs typeface="+mn-cs"/>
              </a:rPr>
              <a:t>TLE and a big </a:t>
            </a:r>
            <a:r>
              <a:rPr kumimoji="0" lang="hu-HU" sz="1300" b="0" i="0" u="none" strike="noStrike" kern="1200" cap="none" spc="0" normalizeH="0" baseline="0" noProof="0" dirty="0">
                <a:ln>
                  <a:noFill/>
                </a:ln>
                <a:solidFill>
                  <a:srgbClr val="000000"/>
                </a:solidFill>
                <a:effectLst/>
                <a:uLnTx/>
                <a:uFillTx/>
                <a:latin typeface="Verdana"/>
                <a:ea typeface="+mn-ea"/>
                <a:cs typeface="+mn-cs"/>
              </a:rPr>
              <a:t>one.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Cores of the LITTLE cluster </a:t>
            </a:r>
            <a:r>
              <a:rPr kumimoji="0" lang="en-US" sz="1300" b="0" i="0" u="none" strike="noStrike" kern="1200" cap="none" spc="0" normalizeH="0" baseline="0" noProof="0" dirty="0">
                <a:ln>
                  <a:noFill/>
                </a:ln>
                <a:solidFill>
                  <a:srgbClr val="000000"/>
                </a:solidFill>
                <a:effectLst/>
                <a:uLnTx/>
                <a:uFillTx/>
                <a:latin typeface="Verdana"/>
                <a:ea typeface="+mn-ea"/>
                <a:cs typeface="+mn-cs"/>
              </a:rPr>
              <a:t>execute</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less demanding tasks</a:t>
            </a:r>
            <a:r>
              <a:rPr kumimoji="0" lang="hu-HU" sz="1300" b="0" i="0" u="none" strike="noStrike" kern="1200" cap="none" spc="0" normalizeH="0" baseline="0" noProof="0" dirty="0">
                <a:ln>
                  <a:noFill/>
                </a:ln>
                <a:solidFill>
                  <a:srgbClr val="000000"/>
                </a:solidFill>
                <a:effectLst/>
                <a:uLnTx/>
                <a:uFillTx/>
                <a:latin typeface="Verdana"/>
                <a:ea typeface="+mn-ea"/>
                <a:cs typeface="+mn-cs"/>
              </a:rPr>
              <a:t> and consume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less power</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a:ln>
                  <a:noFill/>
                </a:ln>
                <a:solidFill>
                  <a:srgbClr val="000000"/>
                </a:solidFill>
                <a:effectLst/>
                <a:uLnTx/>
                <a:uFillTx/>
                <a:latin typeface="Verdana"/>
                <a:ea typeface="+mn-ea"/>
                <a:cs typeface="+mn-cs"/>
              </a:rPr>
              <a:t>whereas cores of the 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cluster execute </a:t>
            </a:r>
            <a:r>
              <a:rPr kumimoji="0" lang="en-US" sz="1300" b="0" i="0" u="none" strike="noStrike" kern="1200" cap="none" spc="0" normalizeH="0" baseline="0" noProof="0" dirty="0">
                <a:ln>
                  <a:noFill/>
                </a:ln>
                <a:solidFill>
                  <a:srgbClr val="000000"/>
                </a:solidFill>
                <a:effectLst/>
                <a:uLnTx/>
                <a:uFillTx/>
                <a:latin typeface="Verdana"/>
                <a:ea typeface="+mn-ea"/>
                <a:cs typeface="+mn-cs"/>
              </a:rPr>
              <a:t>more demanding tasks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higher power consumption</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53"/>
          <p:cNvSpPr>
            <a:spLocks noChangeArrowheads="1"/>
          </p:cNvSpPr>
          <p:nvPr/>
        </p:nvSpPr>
        <p:spPr bwMode="auto">
          <a:xfrm>
            <a:off x="959116" y="4759397"/>
            <a:ext cx="982665" cy="1313974"/>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54"/>
          <p:cNvSpPr>
            <a:spLocks noChangeArrowheads="1"/>
          </p:cNvSpPr>
          <p:nvPr/>
        </p:nvSpPr>
        <p:spPr bwMode="auto">
          <a:xfrm>
            <a:off x="1059129" y="4805808"/>
            <a:ext cx="784227" cy="276999"/>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MPC</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Rectangle 55"/>
          <p:cNvSpPr>
            <a:spLocks noChangeArrowheads="1"/>
          </p:cNvSpPr>
          <p:nvPr/>
        </p:nvSpPr>
        <p:spPr bwMode="auto">
          <a:xfrm>
            <a:off x="1057541" y="522706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56"/>
          <p:cNvSpPr>
            <a:spLocks noChangeArrowheads="1"/>
          </p:cNvSpPr>
          <p:nvPr/>
        </p:nvSpPr>
        <p:spPr bwMode="auto">
          <a:xfrm>
            <a:off x="1500455" y="522706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58"/>
          <p:cNvSpPr>
            <a:spLocks noChangeArrowheads="1"/>
          </p:cNvSpPr>
          <p:nvPr/>
        </p:nvSpPr>
        <p:spPr bwMode="auto">
          <a:xfrm>
            <a:off x="1500455" y="5440092"/>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59"/>
          <p:cNvSpPr>
            <a:spLocks noChangeArrowheads="1"/>
          </p:cNvSpPr>
          <p:nvPr/>
        </p:nvSpPr>
        <p:spPr bwMode="auto">
          <a:xfrm>
            <a:off x="1057541" y="564971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60"/>
          <p:cNvSpPr>
            <a:spLocks noChangeArrowheads="1"/>
          </p:cNvSpPr>
          <p:nvPr/>
        </p:nvSpPr>
        <p:spPr bwMode="auto">
          <a:xfrm>
            <a:off x="1500455" y="564971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61"/>
          <p:cNvSpPr>
            <a:spLocks noChangeArrowheads="1"/>
          </p:cNvSpPr>
          <p:nvPr/>
        </p:nvSpPr>
        <p:spPr bwMode="auto">
          <a:xfrm>
            <a:off x="1057541" y="586274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62"/>
          <p:cNvSpPr>
            <a:spLocks noChangeArrowheads="1"/>
          </p:cNvSpPr>
          <p:nvPr/>
        </p:nvSpPr>
        <p:spPr bwMode="auto">
          <a:xfrm>
            <a:off x="1500455" y="586274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4" name="Group 79"/>
          <p:cNvGrpSpPr>
            <a:grpSpLocks/>
          </p:cNvGrpSpPr>
          <p:nvPr/>
        </p:nvGrpSpPr>
        <p:grpSpPr bwMode="auto">
          <a:xfrm>
            <a:off x="3504711" y="5299457"/>
            <a:ext cx="1296988" cy="957263"/>
            <a:chOff x="4286" y="2387"/>
            <a:chExt cx="1315" cy="970"/>
          </a:xfrm>
        </p:grpSpPr>
        <p:sp>
          <p:nvSpPr>
            <p:cNvPr id="35" name="Rectangle 71"/>
            <p:cNvSpPr>
              <a:spLocks noChangeArrowheads="1"/>
            </p:cNvSpPr>
            <p:nvPr/>
          </p:nvSpPr>
          <p:spPr bwMode="auto">
            <a:xfrm>
              <a:off x="4286" y="2387"/>
              <a:ext cx="1315" cy="97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72"/>
            <p:cNvSpPr>
              <a:spLocks noChangeArrowheads="1"/>
            </p:cNvSpPr>
            <p:nvPr/>
          </p:nvSpPr>
          <p:spPr bwMode="auto">
            <a:xfrm>
              <a:off x="4332" y="2613"/>
              <a:ext cx="589" cy="500"/>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FFFFFF"/>
                  </a:solidFill>
                  <a:effectLst/>
                  <a:uLnTx/>
                  <a:uFillTx/>
                  <a:latin typeface="Verdana" pitchFamily="34" charset="0"/>
                  <a:ea typeface="+mn-ea"/>
                  <a:cs typeface="+mn-cs"/>
                </a:rPr>
                <a:t>CPU</a:t>
              </a:r>
              <a:endParaRPr kumimoji="0" lang="en-US" alt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7" name="Rectangle 73"/>
            <p:cNvSpPr>
              <a:spLocks noChangeArrowheads="1"/>
            </p:cNvSpPr>
            <p:nvPr/>
          </p:nvSpPr>
          <p:spPr bwMode="auto">
            <a:xfrm>
              <a:off x="4967" y="2478"/>
              <a:ext cx="589" cy="771"/>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a:ln>
                    <a:noFill/>
                  </a:ln>
                  <a:solidFill>
                    <a:srgbClr val="FFFFFF"/>
                  </a:solidFill>
                  <a:effectLst/>
                  <a:uLnTx/>
                  <a:uFillTx/>
                  <a:latin typeface="Verdana" pitchFamily="34" charset="0"/>
                  <a:ea typeface="+mn-ea"/>
                  <a:cs typeface="+mn-cs"/>
                </a:rPr>
                <a:t>GPU</a:t>
              </a:r>
              <a:endParaRPr kumimoji="0" lang="en-US" altLang="en-US" sz="1200" b="1" i="0" u="none" strike="noStrike" kern="1200" cap="none" spc="0" normalizeH="0" baseline="0" noProof="0">
                <a:ln>
                  <a:noFill/>
                </a:ln>
                <a:solidFill>
                  <a:srgbClr val="FFFFFF"/>
                </a:solidFill>
                <a:effectLst/>
                <a:uLnTx/>
                <a:uFillTx/>
                <a:latin typeface="Verdana" pitchFamily="34" charset="0"/>
                <a:ea typeface="+mn-ea"/>
                <a:cs typeface="+mn-cs"/>
              </a:endParaRPr>
            </a:p>
          </p:txBody>
        </p:sp>
      </p:grpSp>
      <p:sp>
        <p:nvSpPr>
          <p:cNvPr id="38" name="Rectangle 58"/>
          <p:cNvSpPr>
            <a:spLocks noChangeArrowheads="1"/>
          </p:cNvSpPr>
          <p:nvPr/>
        </p:nvSpPr>
        <p:spPr bwMode="auto">
          <a:xfrm>
            <a:off x="1054808" y="5448112"/>
            <a:ext cx="342901" cy="147638"/>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94062" y="5039833"/>
            <a:ext cx="92525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a:ea typeface="+mn-ea"/>
                <a:cs typeface="+mn-cs"/>
              </a:rPr>
              <a:t>Slave cores</a:t>
            </a:r>
          </a:p>
        </p:txBody>
      </p:sp>
      <p:pic>
        <p:nvPicPr>
          <p:cNvPr id="59" name="Picture 58" descr="http://community.arm.com/servlet/JiveServlet/downloadImage/38-1507-2885/blogentry-107443-025420200+1375802671_thumb.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3" t="17414" r="1318" b="24576"/>
          <a:stretch/>
        </p:blipFill>
        <p:spPr bwMode="auto">
          <a:xfrm>
            <a:off x="6028409" y="4903413"/>
            <a:ext cx="2446528" cy="1532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2150" y="440668"/>
            <a:ext cx="9844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 The </a:t>
            </a:r>
            <a:r>
              <a:rPr kumimoji="0" lang="hu-HU" sz="1800" b="0" i="0" u="none" strike="noStrike" kern="1200" cap="none" spc="0" normalizeH="0" baseline="0" noProof="0" dirty="0">
                <a:ln>
                  <a:noFill/>
                </a:ln>
                <a:solidFill>
                  <a:srgbClr val="2D2D8A"/>
                </a:solidFill>
                <a:effectLst/>
                <a:uLnTx/>
                <a:uFillTx/>
                <a:latin typeface="Verdana"/>
                <a:ea typeface="+mn-ea"/>
                <a:cs typeface="+mn-cs"/>
              </a:rPr>
              <a:t>big.LITTLE  technology </a:t>
            </a:r>
            <a:r>
              <a:rPr kumimoji="0" lang="en-US" sz="1800" b="0" i="0" u="none" strike="noStrike" kern="1200" cap="none" spc="0" normalizeH="0" baseline="0" noProof="0" dirty="0">
                <a:ln>
                  <a:noFill/>
                </a:ln>
                <a:solidFill>
                  <a:srgbClr val="2D2D8A"/>
                </a:solidFill>
                <a:effectLst/>
                <a:uLnTx/>
                <a:uFillTx/>
                <a:latin typeface="Verdana"/>
                <a:ea typeface="+mn-ea"/>
                <a:cs typeface="+mn-cs"/>
              </a:rPr>
              <a:t>is</a:t>
            </a:r>
            <a:r>
              <a:rPr kumimoji="0" lang="hu-HU" sz="1800" b="0" i="0" u="none" strike="noStrike" kern="1200" cap="none" spc="0" normalizeH="0" baseline="0" noProof="0" dirty="0">
                <a:ln>
                  <a:noFill/>
                </a:ln>
                <a:solidFill>
                  <a:srgbClr val="2D2D8A"/>
                </a:solidFill>
                <a:effectLst/>
                <a:uLnTx/>
                <a:uFillTx/>
                <a:latin typeface="Verdana"/>
                <a:ea typeface="+mn-ea"/>
                <a:cs typeface="+mn-cs"/>
              </a:rPr>
              <a:t> an </a:t>
            </a:r>
            <a:r>
              <a:rPr kumimoji="0" lang="en-US" sz="1800" b="0" i="0" u="none" strike="noStrike" kern="1200" cap="none" spc="0" normalizeH="0" baseline="0" noProof="0" dirty="0">
                <a:ln>
                  <a:noFill/>
                </a:ln>
                <a:solidFill>
                  <a:srgbClr val="2D2D8A"/>
                </a:solidFill>
                <a:effectLst/>
                <a:uLnTx/>
                <a:uFillTx/>
                <a:latin typeface="Verdana"/>
                <a:ea typeface="+mn-ea"/>
                <a:cs typeface="+mn-cs"/>
              </a:rPr>
              <a:t>alternative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task</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distribution</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policy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in</a:t>
            </a:r>
            <a:r>
              <a:rPr kumimoji="0" lang="en-US" sz="1800" b="0" i="0" u="none" strike="noStrike" kern="1200" cap="none" spc="0" normalizeH="0" baseline="0" noProof="0" dirty="0">
                <a:ln>
                  <a:noFill/>
                </a:ln>
                <a:solidFill>
                  <a:srgbClr val="2D2D8A"/>
                </a:solidFill>
                <a:effectLst/>
                <a:uLnTx/>
                <a:uFillTx/>
                <a:latin typeface="Verdana"/>
                <a:ea typeface="+mn-ea"/>
                <a:cs typeface="+mn-cs"/>
              </a:rPr>
              <a:t> heterogeneous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multicore processors</a:t>
            </a:r>
          </a:p>
        </p:txBody>
      </p:sp>
      <p:sp>
        <p:nvSpPr>
          <p:cNvPr id="40"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a:t>processing</a:t>
            </a:r>
            <a:r>
              <a:rPr lang="en-US" sz="1700" dirty="0"/>
              <a:t> </a:t>
            </a:r>
            <a:r>
              <a:rPr lang="hu-HU" sz="1700" dirty="0"/>
              <a:t>(</a:t>
            </a:r>
            <a:r>
              <a:rPr lang="en-US" sz="1700" dirty="0"/>
              <a:t>4</a:t>
            </a:r>
            <a:r>
              <a:rPr lang="hu-HU" sz="1700" dirty="0"/>
              <a:t>)</a:t>
            </a:r>
            <a:endParaRPr lang="en-US" sz="1700" dirty="0"/>
          </a:p>
        </p:txBody>
      </p:sp>
      <p:sp>
        <p:nvSpPr>
          <p:cNvPr id="16" name="TextBox 15"/>
          <p:cNvSpPr txBox="1"/>
          <p:nvPr/>
        </p:nvSpPr>
        <p:spPr>
          <a:xfrm>
            <a:off x="107504" y="6320933"/>
            <a:ext cx="2632195"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E.g. the Cell processor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IBM/Sony/Toshiba (2006).</a:t>
            </a:r>
          </a:p>
        </p:txBody>
      </p:sp>
      <p:sp>
        <p:nvSpPr>
          <p:cNvPr id="17" name="TextBox 16"/>
          <p:cNvSpPr txBox="1"/>
          <p:nvPr/>
        </p:nvSpPr>
        <p:spPr>
          <a:xfrm>
            <a:off x="3116190" y="6418077"/>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
        <p:nvSpPr>
          <p:cNvPr id="41" name="TextBox 40"/>
          <p:cNvSpPr txBox="1"/>
          <p:nvPr/>
        </p:nvSpPr>
        <p:spPr>
          <a:xfrm>
            <a:off x="6137614" y="6411225"/>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Tree>
    <p:extLst>
      <p:ext uri="{BB962C8B-B14F-4D97-AF65-F5344CB8AC3E}">
        <p14:creationId xmlns:p14="http://schemas.microsoft.com/office/powerpoint/2010/main" val="79357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additive="base">
                                        <p:cTn id="103" dur="500" fill="hold"/>
                                        <p:tgtEl>
                                          <p:spTgt spid="3"/>
                                        </p:tgtEl>
                                        <p:attrNameLst>
                                          <p:attrName>ppt_x</p:attrName>
                                        </p:attrNameLst>
                                      </p:cBhvr>
                                      <p:tavLst>
                                        <p:tav tm="0">
                                          <p:val>
                                            <p:strVal val="#ppt_x"/>
                                          </p:val>
                                        </p:tav>
                                        <p:tav tm="100000">
                                          <p:val>
                                            <p:strVal val="#ppt_x"/>
                                          </p:val>
                                        </p:tav>
                                      </p:tavLst>
                                    </p:anim>
                                    <p:anim calcmode="lin" valueType="num">
                                      <p:cBhvr additive="base">
                                        <p:cTn id="104" dur="500" fill="hold"/>
                                        <p:tgtEl>
                                          <p:spTgt spid="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ppt_x"/>
                                          </p:val>
                                        </p:tav>
                                        <p:tav tm="100000">
                                          <p:val>
                                            <p:strVal val="#ppt_x"/>
                                          </p:val>
                                        </p:tav>
                                      </p:tavLst>
                                    </p:anim>
                                    <p:anim calcmode="lin" valueType="num">
                                      <p:cBhvr additive="base">
                                        <p:cTn id="112" dur="500" fill="hold"/>
                                        <p:tgtEl>
                                          <p:spTgt spid="1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additive="base">
                                        <p:cTn id="125" dur="500" fill="hold"/>
                                        <p:tgtEl>
                                          <p:spTgt spid="4"/>
                                        </p:tgtEl>
                                        <p:attrNameLst>
                                          <p:attrName>ppt_x</p:attrName>
                                        </p:attrNameLst>
                                      </p:cBhvr>
                                      <p:tavLst>
                                        <p:tav tm="0">
                                          <p:val>
                                            <p:strVal val="#ppt_x"/>
                                          </p:val>
                                        </p:tav>
                                        <p:tav tm="100000">
                                          <p:val>
                                            <p:strVal val="#ppt_x"/>
                                          </p:val>
                                        </p:tav>
                                      </p:tavLst>
                                    </p:anim>
                                    <p:anim calcmode="lin" valueType="num">
                                      <p:cBhvr additive="base">
                                        <p:cTn id="126" dur="500" fill="hold"/>
                                        <p:tgtEl>
                                          <p:spTgt spid="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 calcmode="lin" valueType="num">
                                      <p:cBhvr additive="base">
                                        <p:cTn id="129" dur="500" fill="hold"/>
                                        <p:tgtEl>
                                          <p:spTgt spid="15"/>
                                        </p:tgtEl>
                                        <p:attrNameLst>
                                          <p:attrName>ppt_x</p:attrName>
                                        </p:attrNameLst>
                                      </p:cBhvr>
                                      <p:tavLst>
                                        <p:tav tm="0">
                                          <p:val>
                                            <p:strVal val="#ppt_x"/>
                                          </p:val>
                                        </p:tav>
                                        <p:tav tm="100000">
                                          <p:val>
                                            <p:strVal val="#ppt_x"/>
                                          </p:val>
                                        </p:tav>
                                      </p:tavLst>
                                    </p:anim>
                                    <p:anim calcmode="lin" valueType="num">
                                      <p:cBhvr additive="base">
                                        <p:cTn id="130" dur="500" fill="hold"/>
                                        <p:tgtEl>
                                          <p:spTgt spid="1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additive="base">
                                        <p:cTn id="141" dur="500" fill="hold"/>
                                        <p:tgtEl>
                                          <p:spTgt spid="41"/>
                                        </p:tgtEl>
                                        <p:attrNameLst>
                                          <p:attrName>ppt_x</p:attrName>
                                        </p:attrNameLst>
                                      </p:cBhvr>
                                      <p:tavLst>
                                        <p:tav tm="0">
                                          <p:val>
                                            <p:strVal val="#ppt_x"/>
                                          </p:val>
                                        </p:tav>
                                        <p:tav tm="100000">
                                          <p:val>
                                            <p:strVal val="#ppt_x"/>
                                          </p:val>
                                        </p:tav>
                                      </p:tavLst>
                                    </p:anim>
                                    <p:anim calcmode="lin" valueType="num">
                                      <p:cBhvr additive="base">
                                        <p:cTn id="1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2" grpId="0"/>
      <p:bldP spid="14" grpId="0"/>
      <p:bldP spid="15" grpId="0"/>
      <p:bldP spid="18" grpId="0"/>
      <p:bldP spid="19" grpId="0"/>
      <p:bldP spid="22" grpId="0"/>
      <p:bldP spid="24" grpId="0" animBg="1"/>
      <p:bldP spid="25" grpId="0" animBg="1"/>
      <p:bldP spid="26" grpId="0" animBg="1"/>
      <p:bldP spid="27" grpId="0" animBg="1"/>
      <p:bldP spid="29" grpId="0" animBg="1"/>
      <p:bldP spid="30" grpId="0" animBg="1"/>
      <p:bldP spid="31" grpId="0" animBg="1"/>
      <p:bldP spid="32" grpId="0" animBg="1"/>
      <p:bldP spid="33" grpId="0" animBg="1"/>
      <p:bldP spid="38" grpId="0" animBg="1"/>
      <p:bldP spid="39" grpId="0"/>
      <p:bldP spid="16" grpId="0"/>
      <p:bldP spid="17" grpId="0"/>
      <p:bldP spid="41"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844055"/>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Principle of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Tree>
    <p:extLst>
      <p:ext uri="{BB962C8B-B14F-4D97-AF65-F5344CB8AC3E}">
        <p14:creationId xmlns:p14="http://schemas.microsoft.com/office/powerpoint/2010/main" val="12347790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(1)</a:t>
            </a:r>
            <a:endParaRPr lang="en-US" sz="1700" dirty="0"/>
          </a:p>
        </p:txBody>
      </p:sp>
      <p:pic>
        <p:nvPicPr>
          <p:cNvPr id="39939" name="Picture 3" descr="big-dog-little-d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780" y="1209731"/>
            <a:ext cx="3968440" cy="42859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355" y="440668"/>
            <a:ext cx="7504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4.4.2 </a:t>
            </a: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implementing </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8428080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9892" y="6012577"/>
            <a:ext cx="825488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Let’s </a:t>
            </a:r>
            <a:r>
              <a:rPr kumimoji="0" lang="hu-HU" sz="1600" b="0" i="0" u="none" strike="noStrike" kern="1200" cap="none" spc="0" normalizeH="0" baseline="0" noProof="0" dirty="0">
                <a:ln>
                  <a:noFill/>
                </a:ln>
                <a:solidFill>
                  <a:srgbClr val="0070C0"/>
                </a:solidFill>
                <a:effectLst/>
                <a:uLnTx/>
                <a:uFillTx/>
                <a:latin typeface="Verdana"/>
                <a:ea typeface="+mn-ea"/>
                <a:cs typeface="+mn-cs"/>
              </a:rPr>
              <a:t>interconnect these clusters by a cache coherent interconnect </a:t>
            </a:r>
            <a:r>
              <a:rPr kumimoji="0" lang="hu-HU" sz="1600" b="0" i="0" u="none" strike="noStrike" kern="1200" cap="none" spc="0" normalizeH="0" baseline="0" noProof="0" dirty="0">
                <a:ln>
                  <a:noFill/>
                </a:ln>
                <a:solidFill>
                  <a:srgbClr val="000000"/>
                </a:solidFill>
                <a:effectLst/>
                <a:uLnTx/>
                <a:uFillTx/>
                <a:latin typeface="Verdana"/>
                <a:ea typeface="+mn-ea"/>
                <a:cs typeface="+mn-cs"/>
              </a:rPr>
              <a:t>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 multicore processor, as indicated in the Figure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above</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0" name="Group 9"/>
          <p:cNvGrpSpPr/>
          <p:nvPr/>
        </p:nvGrpSpPr>
        <p:grpSpPr>
          <a:xfrm>
            <a:off x="5196309" y="2591763"/>
            <a:ext cx="3246121" cy="3249505"/>
            <a:chOff x="5481753" y="2843935"/>
            <a:chExt cx="3246121" cy="3249505"/>
          </a:xfrm>
        </p:grpSpPr>
        <p:sp>
          <p:nvSpPr>
            <p:cNvPr id="11"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4"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5"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6"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7"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8"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0"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2"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5"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6"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7"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8" name="TextBox 27"/>
            <p:cNvSpPr txBox="1"/>
            <p:nvPr/>
          </p:nvSpPr>
          <p:spPr>
            <a:xfrm>
              <a:off x="7767355" y="5729910"/>
              <a:ext cx="96051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To memory</a:t>
              </a:r>
            </a:p>
          </p:txBody>
        </p:sp>
      </p:grpSp>
      <p:sp>
        <p:nvSpPr>
          <p:cNvPr id="2" name="TextBox 1"/>
          <p:cNvSpPr txBox="1"/>
          <p:nvPr/>
        </p:nvSpPr>
        <p:spPr>
          <a:xfrm>
            <a:off x="643076" y="3987208"/>
            <a:ext cx="37038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 big.LITTLE configuration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consisting of two clusters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(2)</a:t>
            </a:r>
            <a:endParaRPr lang="en-US" sz="1700" dirty="0"/>
          </a:p>
        </p:txBody>
      </p:sp>
      <p:sp>
        <p:nvSpPr>
          <p:cNvPr id="6" name="Rounded Rectangle 5"/>
          <p:cNvSpPr/>
          <p:nvPr/>
        </p:nvSpPr>
        <p:spPr bwMode="auto">
          <a:xfrm>
            <a:off x="508" y="863384"/>
            <a:ext cx="9144000" cy="1521499"/>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92706" y="440668"/>
            <a:ext cx="6080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implementing </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processing -2</a:t>
            </a:r>
          </a:p>
        </p:txBody>
      </p:sp>
      <p:sp>
        <p:nvSpPr>
          <p:cNvPr id="33" name="TextBox 32"/>
          <p:cNvSpPr txBox="1"/>
          <p:nvPr/>
        </p:nvSpPr>
        <p:spPr>
          <a:xfrm>
            <a:off x="95878" y="843972"/>
            <a:ext cx="83638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t>
            </a:r>
            <a:r>
              <a:rPr kumimoji="0" lang="hu-HU" sz="1600" b="0" i="0" u="none" strike="noStrike" kern="1200" cap="none" spc="0" normalizeH="0" baseline="0" noProof="0" dirty="0">
                <a:ln>
                  <a:noFill/>
                </a:ln>
                <a:solidFill>
                  <a:srgbClr val="0070C0"/>
                </a:solidFill>
                <a:effectLst/>
                <a:uLnTx/>
                <a:uFillTx/>
                <a:latin typeface="Verdana"/>
                <a:ea typeface="+mn-ea"/>
                <a:cs typeface="+mn-cs"/>
              </a:rPr>
              <a:t>or more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clusters of </a:t>
            </a:r>
            <a:r>
              <a:rPr kumimoji="0" lang="hu-HU" sz="1600" b="0" i="0" u="none" strike="noStrike" kern="1200" cap="none" spc="0" normalizeH="0" baseline="0" noProof="0" dirty="0">
                <a:ln>
                  <a:noFill/>
                </a:ln>
                <a:solidFill>
                  <a:srgbClr val="0070C0"/>
                </a:solidFill>
                <a:effectLst/>
                <a:uLnTx/>
                <a:uFillTx/>
                <a:latin typeface="Verdana"/>
                <a:ea typeface="+mn-ea"/>
                <a:cs typeface="+mn-cs"/>
              </a:rPr>
              <a:t>architecturally identical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processor</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4" name="TextBox 33"/>
          <p:cNvSpPr txBox="1"/>
          <p:nvPr/>
        </p:nvSpPr>
        <p:spPr>
          <a:xfrm>
            <a:off x="259892" y="1420842"/>
            <a:ext cx="8630311"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low </a:t>
            </a:r>
            <a:r>
              <a:rPr kumimoji="0" lang="hu-HU"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70C0"/>
                </a:solidFill>
                <a:effectLst/>
                <a:uLnTx/>
                <a:uFillTx/>
                <a:latin typeface="Verdana"/>
                <a:ea typeface="+mn-ea"/>
                <a:cs typeface="+mn-cs"/>
              </a:rPr>
              <a:t>/l</a:t>
            </a:r>
            <a:r>
              <a:rPr kumimoji="0" lang="hu-HU" sz="1600" b="0" i="0" u="none" strike="noStrike" kern="1200" cap="none" spc="0" normalizeH="0" baseline="0" noProof="0" dirty="0">
                <a:ln>
                  <a:noFill/>
                </a:ln>
                <a:solidFill>
                  <a:srgbClr val="0070C0"/>
                </a:solidFill>
                <a:effectLst/>
                <a:uLnTx/>
                <a:uFillTx/>
                <a:latin typeface="Verdana"/>
                <a:ea typeface="+mn-ea"/>
                <a:cs typeface="+mn-cs"/>
              </a:rPr>
              <a:t>ow</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power</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termed as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LITTLE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performance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power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termed as the</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big cores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as seen in the Figure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98601" y="1140647"/>
            <a:ext cx="50652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 let’s take two clusters</a:t>
            </a:r>
            <a:r>
              <a:rPr kumimoji="0" lang="en-GB" sz="1600" b="0" i="0" u="none" strike="noStrike" kern="1200" cap="none" spc="0" normalizeH="0" baseline="0" noProof="0" dirty="0">
                <a:ln>
                  <a:noFill/>
                </a:ln>
                <a:solidFill>
                  <a:srgbClr val="000000"/>
                </a:solidFill>
                <a:effectLst/>
                <a:uLnTx/>
                <a:uFillTx/>
                <a:latin typeface="Verdana"/>
                <a:ea typeface="+mn-ea"/>
                <a:cs typeface="+mn-cs"/>
              </a:rPr>
              <a:t> of four cores each</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37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2" end="2"/>
                                            </p:txEl>
                                          </p:spTgt>
                                        </p:tgtEl>
                                        <p:attrNameLst>
                                          <p:attrName>style.visibility</p:attrName>
                                        </p:attrNameLst>
                                      </p:cBhvr>
                                      <p:to>
                                        <p:strVal val="visible"/>
                                      </p:to>
                                    </p:set>
                                    <p:anim calcmode="lin" valueType="num">
                                      <p:cBhvr additive="base">
                                        <p:cTn id="35"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440668"/>
            <a:ext cx="9252533" cy="369332"/>
          </a:xfrm>
          <a:prstGeom prst="rect">
            <a:avLst/>
          </a:prstGeom>
          <a:noFill/>
        </p:spPr>
        <p:txBody>
          <a:bodyPr wrap="square" rtlCol="0">
            <a:spAutoFit/>
          </a:bodyPr>
          <a:lstStyle/>
          <a:p>
            <a:r>
              <a:rPr lang="en-US" spc="-70">
                <a:solidFill>
                  <a:schemeClr val="accent6"/>
                </a:solidFill>
              </a:rPr>
              <a:t>Evolution of ARM’s products and the total number of ARM based chips shipped </a:t>
            </a:r>
            <a:r>
              <a:rPr lang="en-US" spc="-70"/>
              <a:t>[</a:t>
            </a:r>
            <a:r>
              <a:rPr lang="hu-HU" spc="-70"/>
              <a:t>19</a:t>
            </a:r>
            <a:r>
              <a:rPr lang="en-US" spc="-70"/>
              <a:t>]</a:t>
            </a:r>
          </a:p>
        </p:txBody>
      </p:sp>
      <p:sp>
        <p:nvSpPr>
          <p:cNvPr id="5" name="TextBox 4"/>
          <p:cNvSpPr txBox="1"/>
          <p:nvPr/>
        </p:nvSpPr>
        <p:spPr>
          <a:xfrm>
            <a:off x="116505" y="5705671"/>
            <a:ext cx="9136015" cy="1246495"/>
          </a:xfrm>
          <a:prstGeom prst="rect">
            <a:avLst/>
          </a:prstGeom>
          <a:noFill/>
        </p:spPr>
        <p:txBody>
          <a:bodyPr wrap="square" rtlCol="0">
            <a:spAutoFit/>
          </a:bodyPr>
          <a:lstStyle/>
          <a:p>
            <a:pPr>
              <a:spcAft>
                <a:spcPts val="300"/>
              </a:spcAft>
            </a:pPr>
            <a:r>
              <a:rPr lang="hu-HU" sz="1400"/>
              <a:t>Keil: Software development tool for embedded processors</a:t>
            </a:r>
            <a:r>
              <a:rPr lang="en-GB" sz="1400"/>
              <a:t>   Cortex R: Real time   M: Embedded</a:t>
            </a:r>
            <a:endParaRPr lang="hu-HU" sz="1400"/>
          </a:p>
          <a:p>
            <a:r>
              <a:rPr lang="hu-HU" sz="1400">
                <a:solidFill>
                  <a:srgbClr val="FF0000"/>
                </a:solidFill>
              </a:rPr>
              <a:t>Linaro</a:t>
            </a:r>
            <a:r>
              <a:rPr lang="hu-HU" sz="1400"/>
              <a:t>: Nonprofit company, established by </a:t>
            </a:r>
            <a:r>
              <a:rPr lang="en-US" sz="1400"/>
              <a:t>ARM, Freescale, IBM, Samsung, ST-Ericsson and </a:t>
            </a:r>
            <a:r>
              <a:rPr lang="hu-HU" sz="1400"/>
              <a:t>TI </a:t>
            </a:r>
          </a:p>
          <a:p>
            <a:pPr>
              <a:spcAft>
                <a:spcPts val="300"/>
              </a:spcAft>
            </a:pPr>
            <a:r>
              <a:rPr lang="hu-HU" sz="1400"/>
              <a:t>            to support </a:t>
            </a:r>
            <a:r>
              <a:rPr lang="en-US" sz="1400"/>
              <a:t>open source software developers using Linux on</a:t>
            </a:r>
            <a:r>
              <a:rPr lang="hu-HU" sz="1400"/>
              <a:t> </a:t>
            </a:r>
            <a:r>
              <a:rPr lang="en-US" sz="1400" err="1"/>
              <a:t>SoCs</a:t>
            </a:r>
            <a:r>
              <a:rPr lang="en-US" sz="1400"/>
              <a:t>.</a:t>
            </a:r>
            <a:endParaRPr lang="hu-HU" sz="1400"/>
          </a:p>
          <a:p>
            <a:r>
              <a:rPr lang="en-US" sz="1400"/>
              <a:t>SBSA: Server Base System Architecture, a standardized </a:t>
            </a:r>
            <a:r>
              <a:rPr lang="hu-HU" sz="1400"/>
              <a:t>server platform for</a:t>
            </a:r>
            <a:r>
              <a:rPr lang="en-US" sz="1400"/>
              <a:t> 64-bit ARM</a:t>
            </a:r>
            <a:r>
              <a:rPr lang="hu-HU" sz="1400"/>
              <a:t> processors.         </a:t>
            </a:r>
            <a:r>
              <a:rPr lang="en-US" sz="1400"/>
              <a:t> </a:t>
            </a:r>
            <a:r>
              <a:rPr lang="hu-HU" sz="1400"/>
              <a:t> </a:t>
            </a:r>
          </a:p>
          <a:p>
            <a:endParaRPr lang="en-US" sz="140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11</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2014809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249"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-3</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(3)</a:t>
            </a:r>
            <a:endParaRPr lang="en-US" sz="1700" dirty="0"/>
          </a:p>
        </p:txBody>
      </p:sp>
      <p:sp>
        <p:nvSpPr>
          <p:cNvPr id="2" name="Rounded Rectangle 1"/>
          <p:cNvSpPr/>
          <p:nvPr/>
        </p:nvSpPr>
        <p:spPr bwMode="auto">
          <a:xfrm>
            <a:off x="508" y="1448780"/>
            <a:ext cx="9144000" cy="2232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30389" y="844970"/>
            <a:ext cx="8788346" cy="27853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a </a:t>
            </a:r>
            <a:r>
              <a:rPr kumimoji="0" lang="hu-HU" sz="1600" b="0" i="0" u="none" strike="noStrike" kern="1200" cap="none" spc="0" normalizeH="0" baseline="0" noProof="0" dirty="0">
                <a:ln>
                  <a:noFill/>
                </a:ln>
                <a:solidFill>
                  <a:srgbClr val="000000"/>
                </a:solidFill>
                <a:effectLst/>
                <a:uLnTx/>
                <a:uFillTx/>
                <a:latin typeface="Verdana"/>
                <a:ea typeface="+mn-ea"/>
                <a:cs typeface="+mn-cs"/>
              </a:rPr>
              <a:t>number of</a:t>
            </a:r>
            <a:r>
              <a:rPr kumimoji="0" lang="en-US" sz="1600" b="0" i="0" u="none" strike="noStrike" kern="1200" cap="none" spc="0" normalizeH="0" baseline="0" noProof="0" dirty="0">
                <a:ln>
                  <a:noFill/>
                </a:ln>
                <a:solidFill>
                  <a:srgbClr val="0070C0"/>
                </a:solidFill>
                <a:effectLst/>
                <a:uLnTx/>
                <a:uFillTx/>
                <a:latin typeface="Verdana"/>
                <a:ea typeface="+mn-ea"/>
                <a:cs typeface="+mn-cs"/>
              </a:rPr>
              <a:t>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how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can be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implemented, as discussed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 Section 4.4.3.</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to give a co</a:t>
            </a:r>
            <a:r>
              <a:rPr kumimoji="0" lang="hu-HU" sz="1600" b="0" i="0" u="none" strike="noStrike" kern="1200" cap="none" spc="0" normalizeH="0" baseline="0" noProof="0" dirty="0">
                <a:ln>
                  <a:noFill/>
                </a:ln>
                <a:solidFill>
                  <a:srgbClr val="000000"/>
                </a:solidFill>
                <a:effectLst/>
                <a:uLnTx/>
                <a:uFillTx/>
                <a:latin typeface="Verdana"/>
                <a:ea typeface="+mn-ea"/>
                <a:cs typeface="+mn-cs"/>
              </a:rPr>
              <a:t>nceivable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description of </a:t>
            </a:r>
            <a:r>
              <a:rPr kumimoji="0" lang="hu-HU" sz="1600" b="0" i="0" u="none" strike="noStrike" kern="1200" cap="none" spc="0" normalizeH="0" baseline="0" noProof="0" dirty="0">
                <a:ln>
                  <a:noFill/>
                </a:ln>
                <a:solidFill>
                  <a:srgbClr val="000000"/>
                </a:solidFill>
                <a:effectLst/>
                <a:uLnTx/>
                <a:uFillTx/>
                <a:latin typeface="Verdana"/>
                <a:ea typeface="+mn-ea"/>
                <a:cs typeface="+mn-cs"/>
              </a:rPr>
              <a:t>its</a:t>
            </a: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 of operation </a:t>
            </a:r>
            <a:r>
              <a:rPr kumimoji="0" lang="en-US" sz="1600" b="0" i="0" u="none" strike="noStrike" kern="1200" cap="none" spc="0" normalizeH="0" baseline="0" noProof="0" dirty="0">
                <a:ln>
                  <a:noFill/>
                </a:ln>
                <a:solidFill>
                  <a:srgbClr val="0070C0"/>
                </a:solidFill>
                <a:effectLst/>
                <a:uLnTx/>
                <a:uFillTx/>
                <a:latin typeface="Verdana"/>
                <a:ea typeface="+mn-ea"/>
                <a:cs typeface="+mn-cs"/>
              </a:rPr>
              <a:t>we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assume a specific implementation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called </a:t>
            </a:r>
            <a:r>
              <a:rPr kumimoji="0" lang="hu-HU" sz="1600" b="0" i="0" u="none" strike="noStrike" kern="1200" cap="none" spc="0" normalizeH="0" baseline="0" noProof="0" dirty="0">
                <a:ln>
                  <a:noFill/>
                </a:ln>
                <a:solidFill>
                  <a:srgbClr val="FF0000"/>
                </a:solidFill>
                <a:effectLst/>
                <a:uLnTx/>
                <a:uFillTx/>
                <a:latin typeface="Verdana"/>
                <a:ea typeface="+mn-ea"/>
                <a:cs typeface="+mn-cs"/>
              </a:rPr>
              <a:t>exclusive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cluster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switching</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when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any time either the big or the LITTLE cluster is operating</a:t>
            </a:r>
            <a:r>
              <a:rPr kumimoji="0" lang="en-US" sz="1600" b="0" i="0" u="none" strike="noStrike" kern="1200" cap="none" spc="0" normalizeH="0" baseline="0" noProof="0" dirty="0">
                <a:ln>
                  <a:noFill/>
                </a:ln>
                <a:solidFill>
                  <a:srgbClr val="000000"/>
                </a:solidFill>
                <a:effectLst/>
                <a:uLnTx/>
                <a:uFillTx/>
                <a:latin typeface="Verdana"/>
                <a:ea typeface="+mn-ea"/>
                <a:cs typeface="+mn-cs"/>
              </a:rPr>
              <a:t>, as</a:t>
            </a:r>
            <a:r>
              <a:rPr kumimoji="0" lang="hu-HU" sz="1600" b="0" i="0" u="none" strike="noStrike" kern="1200" cap="none" spc="0" normalizeH="0" baseline="0" noProof="0" dirty="0">
                <a:ln>
                  <a:noFill/>
                </a:ln>
                <a:solidFill>
                  <a:srgbClr val="000000"/>
                </a:solidFill>
                <a:effectLst/>
                <a:uLnTx/>
                <a:uFillTx/>
                <a:latin typeface="Verdana"/>
                <a:ea typeface="+mn-ea"/>
                <a:cs typeface="+mn-cs"/>
              </a:rPr>
              <a:t> detailed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Section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4.4.3 (not discussed</a:t>
            </a:r>
            <a:r>
              <a:rPr kumimoji="0" lang="en-US" sz="1600" b="0" i="0" u="none" strike="noStrike" kern="1200" cap="none" spc="0" normalizeH="0" noProof="0" dirty="0" smtClean="0">
                <a:ln>
                  <a:noFill/>
                </a:ln>
                <a:solidFill>
                  <a:srgbClr val="000000"/>
                </a:solidFill>
                <a:effectLst/>
                <a:uLnTx/>
                <a:uFillTx/>
                <a:latin typeface="Verdana"/>
                <a:ea typeface="+mn-ea"/>
                <a:cs typeface="+mn-cs"/>
              </a:rPr>
              <a:t> in the Lecture)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Further</a:t>
            </a:r>
            <a:r>
              <a:rPr kumimoji="0" lang="en-US" sz="1600" b="0" i="0" u="none" strike="noStrike" kern="1200" cap="none" spc="0" normalizeH="0" baseline="0" noProof="0" dirty="0">
                <a:ln>
                  <a:noFill/>
                </a:ln>
                <a:solidFill>
                  <a:srgbClr val="000000"/>
                </a:solidFill>
                <a:effectLst/>
                <a:uLnTx/>
                <a:uFillTx/>
                <a:latin typeface="Verdana"/>
                <a:ea typeface="+mn-ea"/>
                <a:cs typeface="+mn-cs"/>
              </a:rPr>
              <a:t> on, </a:t>
            </a:r>
            <a:r>
              <a:rPr kumimoji="0" lang="hu-HU" sz="1600" b="0" i="0" u="none" strike="noStrike" kern="1200" cap="none" spc="0" normalizeH="0" baseline="0" noProof="0" dirty="0">
                <a:ln>
                  <a:noFill/>
                </a:ln>
                <a:solidFill>
                  <a:srgbClr val="000000"/>
                </a:solidFill>
                <a:effectLst/>
                <a:uLnTx/>
                <a:uFillTx/>
                <a:latin typeface="Verdana"/>
                <a:ea typeface="+mn-ea"/>
                <a:cs typeface="+mn-cs"/>
              </a:rPr>
              <a:t>let us suppose that </a:t>
            </a:r>
            <a:r>
              <a:rPr kumimoji="0" lang="hu-HU" sz="1600" b="0" i="0" u="none" strike="noStrike" kern="1200" cap="none" spc="0" normalizeH="0" baseline="0" noProof="0" dirty="0">
                <a:ln>
                  <a:noFill/>
                </a:ln>
                <a:solidFill>
                  <a:srgbClr val="FF0000"/>
                </a:solidFill>
                <a:effectLst/>
                <a:uLnTx/>
                <a:uFillTx/>
                <a:latin typeface="Verdana"/>
                <a:ea typeface="+mn-ea"/>
                <a:cs typeface="+mn-cs"/>
              </a:rPr>
              <a:t>all cores of a cluster operate at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      operating point </a:t>
            </a:r>
            <a:r>
              <a:rPr kumimoji="0" lang="hu-HU" sz="1600" b="0" i="0" u="none" strike="noStrike" kern="1200" cap="none" spc="0" normalizeH="0" baseline="0" noProof="0" dirty="0">
                <a:ln>
                  <a:noFill/>
                </a:ln>
                <a:solidFill>
                  <a:srgbClr val="000000"/>
                </a:solidFill>
                <a:effectLst/>
                <a:uLnTx/>
                <a:uFillTx/>
                <a:latin typeface="Verdana"/>
                <a:ea typeface="+mn-ea"/>
                <a:cs typeface="+mn-cs"/>
              </a:rPr>
              <a:t>(i.e. at the same clock frequency and core voltage) </a:t>
            </a:r>
            <a:r>
              <a:rPr kumimoji="0" lang="en-US" sz="1600" b="0" i="0" u="none" strike="noStrike" kern="1200" cap="none" spc="0" normalizeH="0" baseline="0" noProof="0" dirty="0">
                <a:ln>
                  <a:noFill/>
                </a:ln>
                <a:solidFill>
                  <a:srgbClr val="000000"/>
                </a:solidFill>
                <a:effectLst/>
                <a:uLnTx/>
                <a:uFillTx/>
                <a:latin typeface="Verdana"/>
                <a:ea typeface="+mn-ea"/>
                <a:cs typeface="+mn-cs"/>
              </a:rPr>
              <a:t>while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there are a few operating points available </a:t>
            </a:r>
            <a:r>
              <a:rPr kumimoji="0" lang="hu-HU" sz="1600" b="0" i="0" u="none" strike="noStrike" kern="1200" cap="none" spc="0" normalizeH="0" baseline="0" noProof="0" dirty="0">
                <a:ln>
                  <a:noFill/>
                </a:ln>
                <a:solidFill>
                  <a:srgbClr val="000000"/>
                </a:solidFill>
                <a:effectLst/>
                <a:uLnTx/>
                <a:uFillTx/>
                <a:latin typeface="Verdana"/>
                <a:ea typeface="+mn-ea"/>
                <a:cs typeface="+mn-cs"/>
              </a:rPr>
              <a:t>for both the LITTLE and the big 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clusters, as indicated in the next Figure.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24944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 calcmode="lin" valueType="num">
                                      <p:cBhvr additive="base">
                                        <p:cTn id="2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 calcmode="lin" valueType="num">
                                      <p:cBhvr additive="base">
                                        <p:cTn id="3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1"/>
          <a:stretch/>
        </p:blipFill>
        <p:spPr bwMode="auto">
          <a:xfrm>
            <a:off x="823913" y="1718810"/>
            <a:ext cx="7496175" cy="486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03" y="440668"/>
            <a:ext cx="89614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O</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perating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points of </a:t>
            </a:r>
            <a:r>
              <a:rPr kumimoji="0" lang="hu-HU" sz="1800" b="0" i="0" u="none" strike="noStrike" kern="1200" cap="none" spc="0" normalizeH="0" baseline="0" noProof="0" dirty="0">
                <a:ln>
                  <a:noFill/>
                </a:ln>
                <a:solidFill>
                  <a:srgbClr val="2D2D8A"/>
                </a:solidFill>
                <a:effectLst/>
                <a:uLnTx/>
                <a:uFillTx/>
                <a:latin typeface="Verdana"/>
                <a:ea typeface="+mn-ea"/>
                <a:cs typeface="+mn-cs"/>
              </a:rPr>
              <a:t>a multiprocessor built up of two core clusters: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one of</a:t>
            </a:r>
            <a:r>
              <a:rPr kumimoji="0" lang="en-US" sz="1800" b="0" i="0" u="none" strike="noStrike" kern="1200" cap="none" spc="0" normalizeH="0" baseline="0" noProof="0" dirty="0">
                <a:ln>
                  <a:noFill/>
                </a:ln>
                <a:solidFill>
                  <a:srgbClr val="2D2D8A"/>
                </a:solidFill>
                <a:effectLst/>
                <a:uLnTx/>
                <a:uFillTx/>
                <a:latin typeface="Verdana"/>
                <a:ea typeface="+mn-ea"/>
                <a:cs typeface="+mn-cs"/>
              </a:rPr>
              <a:t> LITTLE </a:t>
            </a:r>
            <a:r>
              <a:rPr kumimoji="0" lang="hu-HU" sz="1800" b="0" i="0" u="none" strike="noStrike" kern="1200" cap="none" spc="0" normalizeH="0" baseline="0" noProof="0" dirty="0">
                <a:ln>
                  <a:noFill/>
                </a:ln>
                <a:solidFill>
                  <a:srgbClr val="2D2D8A"/>
                </a:solidFill>
                <a:effectLst/>
                <a:uLnTx/>
                <a:uFillTx/>
                <a:latin typeface="Verdana"/>
                <a:ea typeface="+mn-ea"/>
                <a:cs typeface="+mn-cs"/>
              </a:rPr>
              <a:t>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 and </a:t>
            </a:r>
            <a:r>
              <a:rPr kumimoji="0" lang="hu-HU" sz="1800" b="0" i="0" u="none" strike="noStrike" kern="1200" cap="none" spc="0" normalizeH="0" baseline="0" noProof="0" dirty="0">
                <a:ln>
                  <a:noFill/>
                </a:ln>
                <a:solidFill>
                  <a:srgbClr val="2D2D8A"/>
                </a:solidFill>
                <a:effectLst/>
                <a:uLnTx/>
                <a:uFillTx/>
                <a:latin typeface="Verdana"/>
                <a:ea typeface="+mn-ea"/>
                <a:cs typeface="+mn-cs"/>
              </a:rPr>
              <a:t>one of </a:t>
            </a:r>
            <a:r>
              <a:rPr kumimoji="0" lang="en-US" sz="1800" b="0" i="0" u="none" strike="noStrike" kern="1200" cap="none" spc="0" normalizeH="0" baseline="0" noProof="0" dirty="0">
                <a:ln>
                  <a:noFill/>
                </a:ln>
                <a:solidFill>
                  <a:srgbClr val="2D2D8A"/>
                </a:solidFill>
                <a:effectLst/>
                <a:uLnTx/>
                <a:uFillTx/>
                <a:latin typeface="Verdana"/>
                <a:ea typeface="+mn-ea"/>
                <a:cs typeface="+mn-cs"/>
              </a:rPr>
              <a:t>big</a:t>
            </a:r>
            <a:r>
              <a:rPr kumimoji="0" lang="hu-HU" sz="1800" b="0" i="0" u="none" strike="noStrike" kern="1200" cap="none" spc="0" normalizeH="0" baseline="0" noProof="0" dirty="0">
                <a:ln>
                  <a:noFill/>
                </a:ln>
                <a:solidFill>
                  <a:srgbClr val="2D2D8A"/>
                </a:solidFill>
                <a:effectLst/>
                <a:uLnTx/>
                <a:uFillTx/>
                <a:latin typeface="Verdana"/>
                <a:ea typeface="+mn-ea"/>
                <a:cs typeface="+mn-cs"/>
              </a:rPr>
              <a:t> 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described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above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(4)</a:t>
            </a:r>
            <a:endParaRPr lang="en-US" sz="1700" dirty="0"/>
          </a:p>
        </p:txBody>
      </p:sp>
    </p:spTree>
    <p:extLst>
      <p:ext uri="{BB962C8B-B14F-4D97-AF65-F5344CB8AC3E}">
        <p14:creationId xmlns:p14="http://schemas.microsoft.com/office/powerpoint/2010/main" val="36700105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348880"/>
            <a:ext cx="84963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 y="1098630"/>
            <a:ext cx="42100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152" y="440668"/>
            <a:ext cx="7883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xamples</a:t>
            </a:r>
            <a:r>
              <a:rPr kumimoji="0" lang="en-US" sz="1800" b="0" i="0" u="none" strike="noStrike" kern="1200" cap="none" spc="0" normalizeH="0" baseline="0" noProof="0" dirty="0">
                <a:ln>
                  <a:noFill/>
                </a:ln>
                <a:solidFill>
                  <a:srgbClr val="2D2D8A"/>
                </a:solidFill>
                <a:effectLst/>
                <a:uLnTx/>
                <a:uFillTx/>
                <a:latin typeface="Verdana"/>
                <a:ea typeface="+mn-ea"/>
                <a:cs typeface="+mn-cs"/>
              </a:rPr>
              <a:t> of </a:t>
            </a:r>
            <a:r>
              <a:rPr kumimoji="0" lang="hu-HU" sz="1800" b="0" i="0" u="none" strike="noStrike" kern="1200" cap="none" spc="0" normalizeH="0" baseline="0" noProof="0" dirty="0">
                <a:ln>
                  <a:noFill/>
                </a:ln>
                <a:solidFill>
                  <a:srgbClr val="2D2D8A"/>
                </a:solidFill>
                <a:effectLst/>
                <a:uLnTx/>
                <a:uFillTx/>
                <a:latin typeface="Verdana"/>
                <a:ea typeface="+mn-ea"/>
                <a:cs typeface="+mn-cs"/>
              </a:rPr>
              <a:t>big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(5)</a:t>
            </a:r>
            <a:endParaRPr lang="en-US" sz="1700" dirty="0"/>
          </a:p>
        </p:txBody>
      </p:sp>
    </p:spTree>
    <p:extLst>
      <p:ext uri="{BB962C8B-B14F-4D97-AF65-F5344CB8AC3E}">
        <p14:creationId xmlns:p14="http://schemas.microsoft.com/office/powerpoint/2010/main" val="274035890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363"/>
          <a:stretch/>
        </p:blipFill>
        <p:spPr bwMode="auto">
          <a:xfrm>
            <a:off x="942675" y="1304764"/>
            <a:ext cx="7200900" cy="190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544" y="440668"/>
            <a:ext cx="8729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Performance and energy efficiency comparison of the Cortex-A15 vs.</a:t>
            </a:r>
            <a:r>
              <a:rPr kumimoji="0" lang="hu-HU" sz="1800" b="0" i="0" u="none" strike="noStrike" kern="1200" cap="none" spc="0" normalizeH="0" baseline="0" noProof="0" dirty="0">
                <a:ln>
                  <a:noFill/>
                </a:ln>
                <a:solidFill>
                  <a:srgbClr val="2D2D8A"/>
                </a:solidFill>
                <a:effectLst/>
                <a:uLnTx/>
                <a:uFillTx/>
                <a:latin typeface="Verdana"/>
                <a:ea typeface="+mn-ea"/>
                <a:cs typeface="+mn-cs"/>
              </a:rPr>
              <a:t> the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 cores while running different workloads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(6)</a:t>
            </a:r>
            <a:endParaRPr lang="en-US" sz="1700" dirty="0"/>
          </a:p>
        </p:txBody>
      </p:sp>
    </p:spTree>
    <p:extLst>
      <p:ext uri="{BB962C8B-B14F-4D97-AF65-F5344CB8AC3E}">
        <p14:creationId xmlns:p14="http://schemas.microsoft.com/office/powerpoint/2010/main" val="28499043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(7)</a:t>
            </a:r>
            <a:endParaRPr lang="en-US" sz="1700" dirty="0"/>
          </a:p>
        </p:txBody>
      </p:sp>
      <p:sp>
        <p:nvSpPr>
          <p:cNvPr id="2" name="Rounded Rectangle 1"/>
          <p:cNvSpPr/>
          <p:nvPr/>
        </p:nvSpPr>
        <p:spPr bwMode="auto">
          <a:xfrm>
            <a:off x="-2" y="850015"/>
            <a:ext cx="9144000" cy="4176000"/>
          </a:xfrm>
          <a:prstGeom prst="roundRect">
            <a:avLst/>
          </a:prstGeom>
          <a:solidFill>
            <a:srgbClr val="DD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337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222769" y="842346"/>
            <a:ext cx="9136015" cy="41960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suppose that an appropriate </a:t>
            </a:r>
            <a:r>
              <a:rPr kumimoji="0" lang="en-US" sz="1600" b="0" i="0" u="none" strike="noStrike" kern="1200" cap="none" spc="0" normalizeH="0" baseline="0" noProof="0" dirty="0">
                <a:ln>
                  <a:noFill/>
                </a:ln>
                <a:solidFill>
                  <a:srgbClr val="FF0000"/>
                </a:solidFill>
                <a:effectLst/>
                <a:uLnTx/>
                <a:uFillTx/>
                <a:latin typeface="Verdana"/>
                <a:ea typeface="+mn-ea"/>
                <a:cs typeface="+mn-cs"/>
              </a:rPr>
              <a:t>OS routine </a:t>
            </a:r>
            <a:r>
              <a:rPr kumimoji="0" lang="en-US" sz="1600" b="0" i="0" u="none" strike="noStrike" kern="1200" cap="none" spc="0" normalizeH="0" baseline="0" noProof="0" dirty="0">
                <a:ln>
                  <a:noFill/>
                </a:ln>
                <a:solidFill>
                  <a:srgbClr val="000000"/>
                </a:solidFill>
                <a:effectLst/>
                <a:uLnTx/>
                <a:uFillTx/>
                <a:latin typeface="Verdana"/>
                <a:ea typeface="+mn-ea"/>
                <a:cs typeface="+mn-cs"/>
              </a:rPr>
              <a:t>(e.g.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cpufreq</a:t>
            </a:r>
            <a:r>
              <a:rPr kumimoji="0" lang="en-US" sz="1600" b="0" i="0" u="none" strike="noStrike" kern="1200" cap="none" spc="0" normalizeH="0" baseline="0" noProof="0" dirty="0">
                <a:ln>
                  <a:noFill/>
                </a:ln>
                <a:solidFill>
                  <a:srgbClr val="000000"/>
                </a:solidFill>
                <a:effectLst/>
                <a:uLnTx/>
                <a:uFillTx/>
                <a:latin typeface="Verdana"/>
                <a:ea typeface="+mn-ea"/>
                <a:cs typeface="+mn-cs"/>
              </a:rPr>
              <a:t> kernel routine</a:t>
            </a:r>
            <a:r>
              <a:rPr kumimoji="0" lang="hu-HU" sz="1600" b="0" i="0" u="none" strike="noStrike" kern="1200" cap="none" spc="0" normalizeH="0" baseline="0" noProof="0" dirty="0">
                <a:ln>
                  <a:noFill/>
                </a:ln>
                <a:solidFill>
                  <a:srgbClr val="000000"/>
                </a:solidFill>
                <a:effectLst/>
                <a:uLnTx/>
                <a:uFillTx/>
                <a:latin typeface="Verdana"/>
                <a:ea typeface="+mn-ea"/>
                <a:cs typeface="+mn-cs"/>
              </a:rPr>
              <a:t> of</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Linux</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tracks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workload</a:t>
            </a:r>
            <a:r>
              <a:rPr kumimoji="0" lang="hu-HU" sz="1600" b="0" i="0" u="none" strike="noStrike" kern="1200" cap="none" spc="0" normalizeH="0" baseline="0" noProof="0" dirty="0">
                <a:ln>
                  <a:noFill/>
                </a:ln>
                <a:solidFill>
                  <a:srgbClr val="0070C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a:t>
            </a:r>
            <a:r>
              <a:rPr kumimoji="0" lang="hu-HU" sz="1600" b="0" i="0" u="none" strike="noStrike" kern="1200" cap="none" spc="0" normalizeH="0" baseline="0" noProof="0" dirty="0">
                <a:ln>
                  <a:noFill/>
                </a:ln>
                <a:solidFill>
                  <a:srgbClr val="0070C0"/>
                </a:solidFill>
                <a:effectLst/>
                <a:uLnTx/>
                <a:uFillTx/>
                <a:latin typeface="Verdana"/>
                <a:ea typeface="+mn-ea"/>
                <a:cs typeface="+mn-cs"/>
              </a:rPr>
              <a:t> the operating point</a:t>
            </a:r>
            <a:r>
              <a:rPr kumimoji="0" lang="en-US" sz="1600" b="0" i="0" u="none" strike="noStrike" kern="1200" cap="none" spc="0" normalizeH="0" baseline="0" noProof="0" dirty="0">
                <a:ln>
                  <a:noFill/>
                </a:ln>
                <a:solidFill>
                  <a:srgbClr val="0070C0"/>
                </a:solidFill>
                <a:effectLst/>
                <a:uLnTx/>
                <a:uFillTx/>
                <a:latin typeface="Verdana"/>
                <a:ea typeface="+mn-ea"/>
                <a:cs typeface="+mn-cs"/>
              </a:rPr>
              <a:t>s</a:t>
            </a:r>
            <a:r>
              <a:rPr kumimoji="0" lang="hu-HU" sz="1600" b="0" i="0" u="none" strike="noStrike" kern="1200" cap="none" spc="0" normalizeH="0" baseline="0" noProof="0" dirty="0">
                <a:ln>
                  <a:noFill/>
                </a:ln>
                <a:solidFill>
                  <a:srgbClr val="0070C0"/>
                </a:solidFill>
                <a:effectLst/>
                <a:uLnTx/>
                <a:uFillTx/>
                <a:latin typeface="Verdana"/>
                <a:ea typeface="+mn-ea"/>
                <a:cs typeface="+mn-cs"/>
              </a:rPr>
              <a:t> accordingly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long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OS routine estimates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actual workload can be tackled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a:t>
            </a:r>
            <a:r>
              <a:rPr kumimoji="0" lang="hu-HU" sz="1600" b="0" i="0" u="none" strike="noStrike" kern="1200" cap="none" spc="0" normalizeH="0" baseline="0" noProof="0" dirty="0">
                <a:ln>
                  <a:noFill/>
                </a:ln>
                <a:solidFill>
                  <a:srgbClr val="0070C0"/>
                </a:solidFill>
                <a:effectLst/>
                <a:uLnTx/>
                <a:uFillTx/>
                <a:latin typeface="Verdana"/>
                <a:ea typeface="+mn-ea"/>
                <a:cs typeface="+mn-cs"/>
              </a:rPr>
              <a:t>„LITTLE”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only the cores of this cluster.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If however the workload exceeds the performance capability of the LITTLE </a:t>
            </a:r>
            <a:r>
              <a:rPr kumimoji="0" lang="hu-HU" sz="1600" b="0" i="0" u="none" strike="noStrike" kern="1200" cap="none" spc="0" normalizeH="0" baseline="0" noProof="0" dirty="0">
                <a:ln>
                  <a:noFill/>
                </a:ln>
                <a:solidFill>
                  <a:srgbClr val="0070C0"/>
                </a:solidFill>
                <a:effectLst/>
                <a:uLnTx/>
                <a:uFillTx/>
                <a:latin typeface="Verdana"/>
                <a:ea typeface="+mn-ea"/>
                <a:cs typeface="+mn-cs"/>
              </a:rPr>
              <a:t>core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the cluster of</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high performance cores of the “big” cluster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and performs a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switch </a:t>
            </a:r>
            <a:r>
              <a:rPr kumimoji="0" lang="en-US" sz="1600" b="0" i="0" u="none" strike="noStrike" kern="1200" cap="none" spc="0" normalizeH="0" baseline="0" noProof="0" dirty="0">
                <a:ln>
                  <a:noFill/>
                </a:ln>
                <a:solidFill>
                  <a:srgbClr val="000000"/>
                </a:solidFill>
                <a:effectLst/>
                <a:uLnTx/>
                <a:uFillTx/>
                <a:latin typeface="Verdana"/>
                <a:ea typeface="+mn-ea"/>
                <a:cs typeface="+mn-cs"/>
              </a:rPr>
              <a:t>by migrating the actual workload from the cores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“LITTLE” cluster to the cores of the “big” cluster</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switches off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the cores of the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 OS recognizes that the workload can be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“LITTLE” cluster alone, it initiates a cluster switch back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the “LITTLE”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 similar way as described above.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this way,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any given time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 cores of one cluster can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be active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the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choice which cluster is activated depends on the intensity of the workload.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is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56453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 calcmode="lin" valueType="num">
                                      <p:cBhvr additive="base">
                                        <p:cTn id="5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4" end="14"/>
                                            </p:txEl>
                                          </p:spTgt>
                                        </p:tgtEl>
                                        <p:attrNameLst>
                                          <p:attrName>style.visibility</p:attrName>
                                        </p:attrNameLst>
                                      </p:cBhvr>
                                      <p:to>
                                        <p:strVal val="visible"/>
                                      </p:to>
                                    </p:set>
                                    <p:anim calcmode="lin" valueType="num">
                                      <p:cBhvr additive="base">
                                        <p:cTn id="7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02" y="440668"/>
            <a:ext cx="6396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described </a:t>
            </a:r>
            <a:r>
              <a:rPr kumimoji="0" lang="hu-HU" sz="1800" b="0" i="0" u="none" strike="noStrike" kern="1200" cap="none" spc="0" normalizeH="0" baseline="0" noProof="0" dirty="0">
                <a:ln>
                  <a:noFill/>
                </a:ln>
                <a:solidFill>
                  <a:srgbClr val="2D2D8A"/>
                </a:solidFill>
                <a:effectLst/>
                <a:uLnTx/>
                <a:uFillTx/>
                <a:latin typeface="Verdana"/>
                <a:ea typeface="+mn-ea"/>
                <a:cs typeface="+mn-cs"/>
              </a:rPr>
              <a:t>model of </a:t>
            </a:r>
            <a:r>
              <a:rPr kumimoji="0" lang="en-US" sz="1800" b="0" i="0" u="none" strike="noStrike" kern="1200" cap="none" spc="0" normalizeH="0" baseline="0" noProof="0" dirty="0">
                <a:ln>
                  <a:noFill/>
                </a:ln>
                <a:solidFill>
                  <a:srgbClr val="2D2D8A"/>
                </a:solidFill>
                <a:effectLst/>
                <a:uLnTx/>
                <a:uFillTx/>
                <a:latin typeface="Verdana"/>
                <a:ea typeface="+mn-ea"/>
                <a:cs typeface="+mn-cs"/>
              </a:rPr>
              <a:t>operation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45515" y="5172364"/>
            <a:ext cx="8317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at low load the LITTLE </a:t>
            </a:r>
            <a:r>
              <a:rPr kumimoji="0" lang="en-US" sz="1600" b="0" i="0" u="none" strike="noStrike" kern="1200" cap="none" spc="0" normalizeH="0" baseline="0" noProof="0" dirty="0">
                <a:ln>
                  <a:noFill/>
                </a:ln>
                <a:solidFill>
                  <a:srgbClr val="000000"/>
                </a:solidFill>
                <a:effectLst/>
                <a:uLnTx/>
                <a:uFillTx/>
                <a:latin typeface="Verdana"/>
                <a:ea typeface="+mn-ea"/>
                <a:cs typeface="+mn-cs"/>
              </a:rPr>
              <a:t>(A7)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high load the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(A15)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operational.</a:t>
            </a:r>
          </a:p>
        </p:txBody>
      </p:sp>
      <p:grpSp>
        <p:nvGrpSpPr>
          <p:cNvPr id="8" name="Group 7"/>
          <p:cNvGrpSpPr/>
          <p:nvPr/>
        </p:nvGrpSpPr>
        <p:grpSpPr>
          <a:xfrm>
            <a:off x="180265" y="968607"/>
            <a:ext cx="8576642" cy="4230470"/>
            <a:chOff x="180265" y="1313765"/>
            <a:chExt cx="8576642" cy="4230470"/>
          </a:xfrm>
        </p:grpSpPr>
        <p:pic>
          <p:nvPicPr>
            <p:cNvPr id="60418" name="Picture 2" descr="http://img850.imageshack.us/img850/3298/digitaldesign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3" y="1493785"/>
              <a:ext cx="8318804" cy="40504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80265" y="1313765"/>
              <a:ext cx="3131595" cy="54006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(8)</a:t>
            </a:r>
            <a:endParaRPr lang="en-US" sz="1700" dirty="0"/>
          </a:p>
        </p:txBody>
      </p:sp>
    </p:spTree>
    <p:extLst>
      <p:ext uri="{BB962C8B-B14F-4D97-AF65-F5344CB8AC3E}">
        <p14:creationId xmlns:p14="http://schemas.microsoft.com/office/powerpoint/2010/main" val="416671010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844824"/>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Implementation of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2" name="TextBox 1"/>
          <p:cNvSpPr txBox="1"/>
          <p:nvPr/>
        </p:nvSpPr>
        <p:spPr>
          <a:xfrm>
            <a:off x="2367935" y="3090446"/>
            <a:ext cx="42562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Verdana"/>
                <a:ea typeface="+mn-ea"/>
                <a:cs typeface="+mn-cs"/>
              </a:rPr>
              <a:t>Optional reading, not part of the exam.</a:t>
            </a:r>
            <a:endParaRPr kumimoji="0" lang="en-US" sz="16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5460143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endParaRPr lang="en-US" sz="1700" dirty="0"/>
          </a:p>
        </p:txBody>
      </p:sp>
      <p:sp>
        <p:nvSpPr>
          <p:cNvPr id="4" name="TextBox 3"/>
          <p:cNvSpPr txBox="1"/>
          <p:nvPr/>
        </p:nvSpPr>
        <p:spPr>
          <a:xfrm>
            <a:off x="755576" y="800708"/>
            <a:ext cx="62883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Hardware requirements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03805" y="1168791"/>
            <a:ext cx="831676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big and LITTLE cores of a </a:t>
            </a:r>
            <a:r>
              <a:rPr kumimoji="0" lang="en-US" sz="1600" b="0" i="0" u="none" strike="noStrike" kern="1200" cap="none" spc="-4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0000"/>
                </a:solidFill>
                <a:effectLst/>
                <a:uLnTx/>
                <a:uFillTx/>
                <a:latin typeface="Verdana"/>
                <a:ea typeface="+mn-ea"/>
                <a:cs typeface="+mn-cs"/>
              </a:rPr>
              <a:t> system need to satisfy a few </a:t>
            </a:r>
            <a:r>
              <a:rPr kumimoji="0" lang="en-US" sz="1600" b="0" i="0" u="none" strike="noStrike" kern="1200" cap="none" spc="-40" normalizeH="0" baseline="0" noProof="0" dirty="0">
                <a:ln>
                  <a:noFill/>
                </a:ln>
                <a:solidFill>
                  <a:srgbClr val="FF0000"/>
                </a:solidFill>
                <a:effectLst/>
                <a:uLnTx/>
                <a:uFillTx/>
                <a:latin typeface="Verdana"/>
                <a:ea typeface="+mn-ea"/>
                <a:cs typeface="+mn-cs"/>
              </a:rPr>
              <a:t>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a seamless operation, such as </a:t>
            </a:r>
          </a:p>
        </p:txBody>
      </p:sp>
      <p:sp>
        <p:nvSpPr>
          <p:cNvPr id="7" name="TextBox 6"/>
          <p:cNvSpPr txBox="1"/>
          <p:nvPr/>
        </p:nvSpPr>
        <p:spPr>
          <a:xfrm>
            <a:off x="1290642" y="1717968"/>
            <a:ext cx="7772064" cy="111569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big and LITTLE CPU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must be architecturally identical</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i.e. they must have 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same ISA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order to run the same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support the same ISA extensions concerning virtualization,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address space management etc. and</a:t>
            </a:r>
          </a:p>
        </p:txBody>
      </p:sp>
      <p:sp>
        <p:nvSpPr>
          <p:cNvPr id="8" name="TextBox 7"/>
          <p:cNvSpPr txBox="1"/>
          <p:nvPr/>
        </p:nvSpPr>
        <p:spPr>
          <a:xfrm>
            <a:off x="774826" y="3342375"/>
            <a:ext cx="8401852"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30" normalizeH="0" baseline="0" noProof="0" dirty="0">
                <a:ln>
                  <a:noFill/>
                </a:ln>
                <a:solidFill>
                  <a:srgbClr val="FF0000"/>
                </a:solidFill>
                <a:effectLst/>
                <a:uLnTx/>
                <a:uFillTx/>
                <a:latin typeface="Verdana"/>
                <a:ea typeface="+mn-ea"/>
                <a:cs typeface="+mn-cs"/>
              </a:rPr>
              <a:t>Recommended core pairings </a:t>
            </a:r>
            <a:r>
              <a:rPr kumimoji="0" lang="en-US" sz="1600" b="0" i="0" u="none" strike="noStrike" kern="1200" cap="none" spc="-30" normalizeH="0" baseline="0" noProof="0" dirty="0">
                <a:ln>
                  <a:noFill/>
                </a:ln>
                <a:solidFill>
                  <a:srgbClr val="000000"/>
                </a:solidFill>
                <a:effectLst/>
                <a:uLnTx/>
                <a:uFillTx/>
                <a:latin typeface="Verdana"/>
                <a:ea typeface="+mn-ea"/>
                <a:cs typeface="+mn-cs"/>
              </a:rPr>
              <a:t>(around the introduction of </a:t>
            </a:r>
            <a:r>
              <a:rPr kumimoji="0" lang="en-US" sz="1600" b="0" i="0" u="none" strike="noStrike" kern="1200" cap="none" spc="-3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30" normalizeH="0" baseline="0" noProof="0" dirty="0">
                <a:ln>
                  <a:noFill/>
                </a:ln>
                <a:solidFill>
                  <a:srgbClr val="000000"/>
                </a:solidFill>
                <a:effectLst/>
                <a:uLnTx/>
                <a:uFillTx/>
                <a:latin typeface="Verdana"/>
                <a:ea typeface="+mn-ea"/>
                <a:cs typeface="+mn-cs"/>
              </a:rPr>
              <a:t> processing)</a:t>
            </a:r>
          </a:p>
        </p:txBody>
      </p:sp>
      <p:graphicFrame>
        <p:nvGraphicFramePr>
          <p:cNvPr id="9" name="Table 8"/>
          <p:cNvGraphicFramePr>
            <a:graphicFrameLocks noGrp="1"/>
          </p:cNvGraphicFramePr>
          <p:nvPr>
            <p:extLst/>
          </p:nvPr>
        </p:nvGraphicFramePr>
        <p:xfrm>
          <a:off x="504916" y="3751907"/>
          <a:ext cx="8675596" cy="1341120"/>
        </p:xfrm>
        <a:graphic>
          <a:graphicData uri="http://schemas.openxmlformats.org/drawingml/2006/table">
            <a:tbl>
              <a:tblPr/>
              <a:tblGrid>
                <a:gridCol w="3788053">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619291">
                  <a:extLst>
                    <a:ext uri="{9D8B030D-6E8A-4147-A177-3AD203B41FA5}">
                      <a16:colId xmlns:a16="http://schemas.microsoft.com/office/drawing/2014/main" val="20002"/>
                    </a:ext>
                  </a:extLst>
                </a:gridCol>
              </a:tblGrid>
              <a:tr h="0">
                <a:tc>
                  <a:txBody>
                    <a:bodyPr/>
                    <a:lstStyle/>
                    <a:p>
                      <a:endParaRPr lang="en-US" sz="1400" dirty="0"/>
                    </a:p>
                  </a:txBody>
                  <a:tcPr anchor="ctr">
                    <a:lnL>
                      <a:noFill/>
                    </a:lnL>
                    <a:lnR>
                      <a:noFill/>
                    </a:lnR>
                    <a:lnT>
                      <a:noFill/>
                    </a:lnT>
                    <a:lnB>
                      <a:noFill/>
                    </a:lnB>
                  </a:tcPr>
                </a:tc>
                <a:tc>
                  <a:txBody>
                    <a:bodyPr/>
                    <a:lstStyle/>
                    <a:p>
                      <a:pPr algn="ctr"/>
                      <a:r>
                        <a:rPr lang="en-US" sz="1400" b="0" dirty="0">
                          <a:solidFill>
                            <a:srgbClr val="0070C0"/>
                          </a:solidFill>
                        </a:rPr>
                        <a:t>1st Generation: ARMv7</a:t>
                      </a:r>
                      <a:r>
                        <a:rPr lang="en-US" sz="1400" dirty="0"/>
                        <a:t/>
                      </a:r>
                      <a:br>
                        <a:rPr lang="en-US" sz="1400" dirty="0"/>
                      </a:br>
                      <a:r>
                        <a:rPr lang="en-US" sz="1400" dirty="0"/>
                        <a:t>(32-bit word length,</a:t>
                      </a:r>
                    </a:p>
                    <a:p>
                      <a:pPr algn="ctr"/>
                      <a:r>
                        <a:rPr lang="en-US" sz="1400" dirty="0"/>
                        <a:t> 40-bit addresses) </a:t>
                      </a:r>
                    </a:p>
                  </a:txBody>
                  <a:tcPr anchor="ctr">
                    <a:lnL>
                      <a:noFill/>
                    </a:lnL>
                    <a:lnR>
                      <a:noFill/>
                    </a:lnR>
                    <a:lnT>
                      <a:noFill/>
                    </a:lnT>
                    <a:lnB>
                      <a:noFill/>
                    </a:lnB>
                  </a:tcPr>
                </a:tc>
                <a:tc>
                  <a:txBody>
                    <a:bodyPr/>
                    <a:lstStyle/>
                    <a:p>
                      <a:pPr algn="ctr"/>
                      <a:r>
                        <a:rPr lang="en-US" sz="1400" dirty="0">
                          <a:solidFill>
                            <a:srgbClr val="0070C0"/>
                          </a:solidFill>
                        </a:rPr>
                        <a:t>2</a:t>
                      </a:r>
                      <a:r>
                        <a:rPr lang="hu-HU" sz="1400" dirty="0">
                          <a:solidFill>
                            <a:srgbClr val="0070C0"/>
                          </a:solidFill>
                        </a:rPr>
                        <a:t>n</a:t>
                      </a:r>
                      <a:r>
                        <a:rPr lang="en-US" sz="1400" dirty="0">
                          <a:solidFill>
                            <a:srgbClr val="0070C0"/>
                          </a:solidFill>
                        </a:rPr>
                        <a:t>d Generation: ARMv8</a:t>
                      </a:r>
                      <a:r>
                        <a:rPr lang="en-US" sz="1400" dirty="0"/>
                        <a:t/>
                      </a:r>
                      <a:br>
                        <a:rPr lang="en-US" sz="1400" dirty="0"/>
                      </a:br>
                      <a:r>
                        <a:rPr lang="en-US" sz="1400" dirty="0"/>
                        <a:t>(32/64-bit word length, </a:t>
                      </a:r>
                    </a:p>
                    <a:p>
                      <a:pPr algn="ctr"/>
                      <a:r>
                        <a:rPr lang="en-US" sz="1400" dirty="0"/>
                        <a:t>up to 52-bit addresses)</a:t>
                      </a:r>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400" spc="-40" baseline="0" dirty="0">
                          <a:solidFill>
                            <a:srgbClr val="0070C0"/>
                          </a:solidFill>
                        </a:rPr>
                        <a:t>         High-performance CPU cores (big)</a:t>
                      </a:r>
                    </a:p>
                  </a:txBody>
                  <a:tcPr anchor="ctr">
                    <a:lnL>
                      <a:noFill/>
                    </a:lnL>
                    <a:lnR>
                      <a:noFill/>
                    </a:lnR>
                    <a:lnT>
                      <a:noFill/>
                    </a:lnT>
                    <a:lnB>
                      <a:noFill/>
                    </a:lnB>
                  </a:tcPr>
                </a:tc>
                <a:tc>
                  <a:txBody>
                    <a:bodyPr/>
                    <a:lstStyle/>
                    <a:p>
                      <a:pPr algn="ctr"/>
                      <a:r>
                        <a:rPr lang="en-US" sz="1400" spc="-40" baseline="0" dirty="0"/>
                        <a:t>Cortex-A15, Cortex-A17</a:t>
                      </a:r>
                    </a:p>
                  </a:txBody>
                  <a:tcPr anchor="ctr">
                    <a:lnL>
                      <a:noFill/>
                    </a:lnL>
                    <a:lnR>
                      <a:noFill/>
                    </a:lnR>
                    <a:lnT>
                      <a:noFill/>
                    </a:lnT>
                    <a:lnB>
                      <a:noFill/>
                    </a:lnB>
                  </a:tcPr>
                </a:tc>
                <a:tc>
                  <a:txBody>
                    <a:bodyPr/>
                    <a:lstStyle/>
                    <a:p>
                      <a:pPr algn="ctr"/>
                      <a:r>
                        <a:rPr lang="en-US" sz="1400" spc="-40" baseline="0" dirty="0"/>
                        <a:t>Cortex-A57</a:t>
                      </a:r>
                      <a:r>
                        <a:rPr lang="hu-HU" sz="1400" spc="-40" baseline="0" dirty="0"/>
                        <a:t>, Cortex-A72</a:t>
                      </a:r>
                      <a:r>
                        <a:rPr lang="en-US" sz="1400" spc="-40" baseline="0" dirty="0"/>
                        <a:t>/73</a:t>
                      </a:r>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1400" dirty="0">
                          <a:solidFill>
                            <a:srgbClr val="0070C0"/>
                          </a:solidFill>
                        </a:rPr>
                        <a:t>        High-efficiency CPU cores (LITTLE)</a:t>
                      </a:r>
                    </a:p>
                  </a:txBody>
                  <a:tcPr anchor="ctr">
                    <a:lnL>
                      <a:noFill/>
                    </a:lnL>
                    <a:lnR>
                      <a:noFill/>
                    </a:lnR>
                    <a:lnT>
                      <a:noFill/>
                    </a:lnT>
                    <a:lnB>
                      <a:noFill/>
                    </a:lnB>
                  </a:tcPr>
                </a:tc>
                <a:tc>
                  <a:txBody>
                    <a:bodyPr/>
                    <a:lstStyle/>
                    <a:p>
                      <a:pPr algn="ctr"/>
                      <a:r>
                        <a:rPr lang="en-US" sz="1400" dirty="0"/>
                        <a:t>Cortex-A7</a:t>
                      </a:r>
                    </a:p>
                  </a:txBody>
                  <a:tcPr anchor="ctr">
                    <a:lnL>
                      <a:noFill/>
                    </a:lnL>
                    <a:lnR>
                      <a:noFill/>
                    </a:lnR>
                    <a:lnT>
                      <a:noFill/>
                    </a:lnT>
                    <a:lnB>
                      <a:noFill/>
                    </a:lnB>
                  </a:tcPr>
                </a:tc>
                <a:tc>
                  <a:txBody>
                    <a:bodyPr/>
                    <a:lstStyle/>
                    <a:p>
                      <a:pPr algn="ctr"/>
                      <a:r>
                        <a:rPr lang="en-US" sz="1400" dirty="0"/>
                        <a:t>Cortex-A53</a:t>
                      </a:r>
                    </a:p>
                  </a:txBody>
                  <a:tcPr anchor="ctr">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11" name="TextBox 10"/>
          <p:cNvSpPr txBox="1"/>
          <p:nvPr/>
        </p:nvSpPr>
        <p:spPr>
          <a:xfrm>
            <a:off x="755576" y="5232251"/>
            <a:ext cx="8730631"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each of the above core combinations, the big and LITTLE </a:t>
            </a:r>
            <a:r>
              <a:rPr kumimoji="0" lang="en-US" sz="1600" b="0" i="0" u="none" strike="noStrike" kern="1200" cap="none" spc="-30" normalizeH="0" baseline="0" noProof="0" dirty="0">
                <a:ln>
                  <a:noFill/>
                </a:ln>
                <a:solidFill>
                  <a:srgbClr val="0070C0"/>
                </a:solidFill>
                <a:effectLst/>
                <a:uLnTx/>
                <a:uFillTx/>
                <a:latin typeface="Verdana"/>
                <a:ea typeface="+mn-ea"/>
                <a:cs typeface="+mn-cs"/>
              </a:rPr>
              <a:t>clusters may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up to four cores each.</a:t>
            </a:r>
          </a:p>
        </p:txBody>
      </p:sp>
      <p:sp>
        <p:nvSpPr>
          <p:cNvPr id="5" name="Rectangle 4"/>
          <p:cNvSpPr/>
          <p:nvPr/>
        </p:nvSpPr>
        <p:spPr>
          <a:xfrm>
            <a:off x="86531" y="440668"/>
            <a:ext cx="656113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4.4.3 </a:t>
            </a:r>
            <a:r>
              <a:rPr kumimoji="0" lang="en-US" sz="1800" b="0" i="0" u="none" strike="noStrike" kern="1200" cap="none" spc="0" normalizeH="0" baseline="0" noProof="0" dirty="0">
                <a:ln>
                  <a:noFill/>
                </a:ln>
                <a:solidFill>
                  <a:srgbClr val="2D2D8A"/>
                </a:solidFill>
                <a:effectLst/>
                <a:uLnTx/>
                <a:uFillTx/>
                <a:latin typeface="Verdana"/>
                <a:ea typeface="+mn-ea"/>
                <a:cs typeface="+mn-cs"/>
              </a:rPr>
              <a:t>Implementation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p>
        </p:txBody>
      </p:sp>
      <p:sp>
        <p:nvSpPr>
          <p:cNvPr id="3" name="TextBox 2"/>
          <p:cNvSpPr txBox="1"/>
          <p:nvPr/>
        </p:nvSpPr>
        <p:spPr>
          <a:xfrm>
            <a:off x="1297508" y="2750471"/>
            <a:ext cx="779245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both core clusters must operate fully </a:t>
            </a:r>
            <a:r>
              <a:rPr kumimoji="0" lang="en-US" sz="1600" b="0" i="0" u="none" strike="noStrike" kern="1200" cap="none" spc="-30" normalizeH="0" baseline="0" noProof="0" dirty="0">
                <a:ln>
                  <a:noFill/>
                </a:ln>
                <a:solidFill>
                  <a:srgbClr val="0070C0"/>
                </a:solidFill>
                <a:effectLst/>
                <a:uLnTx/>
                <a:uFillTx/>
                <a:latin typeface="Verdana"/>
                <a:ea typeface="+mn-ea"/>
                <a:cs typeface="+mn-cs"/>
              </a:rPr>
              <a:t>cache coherent to support seamless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task migration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 name="Straight Connector 11"/>
          <p:cNvCxnSpPr/>
          <p:nvPr/>
        </p:nvCxnSpPr>
        <p:spPr bwMode="auto">
          <a:xfrm>
            <a:off x="1188508" y="4431258"/>
            <a:ext cx="7812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1152504" y="4766314"/>
            <a:ext cx="7848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1152500" y="5063971"/>
            <a:ext cx="7812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188508" y="3722198"/>
            <a:ext cx="7776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6619771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ock diagram of a big.LITTLE System on Chip design re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89" y="1096627"/>
            <a:ext cx="6300065" cy="5029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254" y="440668"/>
            <a:ext cx="8617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1: Block diagram of a 2. gen. two-</a:t>
            </a:r>
            <a:r>
              <a:rPr kumimoji="0" lang="hu-HU" sz="1800" b="0" i="0" u="none" strike="noStrike" kern="1200" cap="none" spc="0" normalizeH="0" baseline="0" noProof="0" dirty="0">
                <a:ln>
                  <a:noFill/>
                </a:ln>
                <a:solidFill>
                  <a:srgbClr val="2D2D8A"/>
                </a:solidFill>
                <a:effectLst/>
                <a:uLnTx/>
                <a:uFillTx/>
                <a:latin typeface="Verdana"/>
                <a:ea typeface="+mn-ea"/>
                <a:cs typeface="+mn-cs"/>
              </a:rPr>
              <a:t>cluster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SoC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500" y="6261195"/>
            <a:ext cx="47336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ADB-400: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AMBA: </a:t>
            </a:r>
            <a:r>
              <a:rPr kumimoji="0" lang="en-US" sz="1400" b="0" i="0" u="none" strike="noStrike" kern="1200" cap="none" spc="0" normalizeH="0" baseline="0" noProof="0" dirty="0">
                <a:ln>
                  <a:noFill/>
                </a:ln>
                <a:solidFill>
                  <a:srgbClr val="000000"/>
                </a:solidFill>
                <a:effectLst/>
                <a:uLnTx/>
                <a:uFillTx/>
                <a:latin typeface="Verdana"/>
                <a:ea typeface="+mn-ea"/>
                <a:cs typeface="+mn-cs"/>
              </a:rPr>
              <a:t>Advanced Microcontroller Bus Architecture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9144"/>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endParaRPr lang="en-US" sz="1700" dirty="0"/>
          </a:p>
        </p:txBody>
      </p:sp>
      <p:sp>
        <p:nvSpPr>
          <p:cNvPr id="2" name="TextBox 1"/>
          <p:cNvSpPr txBox="1"/>
          <p:nvPr/>
        </p:nvSpPr>
        <p:spPr>
          <a:xfrm>
            <a:off x="4858495" y="6261195"/>
            <a:ext cx="42562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TZC-400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Address Space Controller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DMC: Dynamic Memory Controller</a:t>
            </a:r>
          </a:p>
        </p:txBody>
      </p:sp>
    </p:spTree>
    <p:extLst>
      <p:ext uri="{BB962C8B-B14F-4D97-AF65-F5344CB8AC3E}">
        <p14:creationId xmlns:p14="http://schemas.microsoft.com/office/powerpoint/2010/main" val="278753468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28" y="440668"/>
            <a:ext cx="8849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2: Block diagram of a 2. gen. three-</a:t>
            </a:r>
            <a:r>
              <a:rPr kumimoji="0" lang="hu-HU" sz="1800" b="0" i="0" u="none" strike="noStrike" kern="1200" cap="none" spc="0" normalizeH="0" baseline="0" noProof="0" dirty="0">
                <a:ln>
                  <a:noFill/>
                </a:ln>
                <a:solidFill>
                  <a:srgbClr val="2D2D8A"/>
                </a:solidFill>
                <a:effectLst/>
                <a:uLnTx/>
                <a:uFillTx/>
                <a:latin typeface="Verdana"/>
                <a:ea typeface="+mn-ea"/>
                <a:cs typeface="+mn-cs"/>
              </a:rPr>
              <a:t>cluster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SOC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196</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1500" y="844894"/>
            <a:ext cx="9224385" cy="112851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First </a:t>
            </a:r>
            <a:r>
              <a:rPr kumimoji="0" lang="hu-HU" sz="1600" b="0" i="0" u="none" strike="noStrike" kern="1200" cap="none" spc="0" normalizeH="0" baseline="0" noProof="0" dirty="0">
                <a:ln>
                  <a:noFill/>
                </a:ln>
                <a:solidFill>
                  <a:srgbClr val="FF0000"/>
                </a:solidFill>
                <a:effectLst/>
                <a:uLnTx/>
                <a:uFillTx/>
                <a:latin typeface="Verdana"/>
                <a:ea typeface="+mn-ea"/>
                <a:cs typeface="+mn-cs"/>
              </a:rPr>
              <a:t>three cluster (10-core) implementation (Q1/2016): </a:t>
            </a:r>
            <a:r>
              <a:rPr kumimoji="0" lang="hu-HU" sz="1600" b="0" i="0" u="none" strike="noStrike" kern="1200" cap="none" spc="0" normalizeH="0" baseline="0" noProof="0" dirty="0">
                <a:ln>
                  <a:noFill/>
                </a:ln>
                <a:solidFill>
                  <a:srgbClr val="000000"/>
                </a:solidFill>
                <a:effectLst/>
                <a:uLnTx/>
                <a:uFillTx/>
                <a:latin typeface="Verdana"/>
                <a:ea typeface="+mn-ea"/>
                <a:cs typeface="+mn-cs"/>
              </a:rPr>
              <a:t>MediaTek Helio X20 (6797)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includes </a:t>
            </a:r>
            <a:r>
              <a:rPr kumimoji="0" lang="en-US" sz="1600" b="0" i="0" u="none" strike="noStrike" kern="1200" cap="none" spc="0" normalizeH="0" baseline="0" noProof="0" dirty="0">
                <a:ln>
                  <a:noFill/>
                </a:ln>
                <a:solidFill>
                  <a:srgbClr val="FF0000"/>
                </a:solidFill>
                <a:effectLst/>
                <a:uLnTx/>
                <a:uFillTx/>
                <a:latin typeface="Verdana"/>
                <a:ea typeface="+mn-ea"/>
                <a:cs typeface="+mn-cs"/>
              </a:rPr>
              <a:t>t</a:t>
            </a:r>
            <a:r>
              <a:rPr kumimoji="0" lang="hu-HU" sz="1600" b="0" i="0" u="none" strike="noStrike" kern="1200" cap="none" spc="0" normalizeH="0" baseline="0" noProof="0" dirty="0">
                <a:ln>
                  <a:noFill/>
                </a:ln>
                <a:solidFill>
                  <a:srgbClr val="FF0000"/>
                </a:solidFill>
                <a:effectLst/>
                <a:uLnTx/>
                <a:uFillTx/>
                <a:latin typeface="Verdana"/>
                <a:ea typeface="+mn-ea"/>
                <a:cs typeface="+mn-cs"/>
              </a:rPr>
              <a:t>wo A53 clusters </a:t>
            </a:r>
            <a:r>
              <a:rPr kumimoji="0" lang="hu-HU" sz="1600" b="0" i="0" u="none" strike="noStrike" kern="1200" cap="none" spc="0" normalizeH="0" baseline="0" noProof="0" dirty="0">
                <a:ln>
                  <a:noFill/>
                </a:ln>
                <a:solidFill>
                  <a:srgbClr val="0070C0"/>
                </a:solidFill>
                <a:effectLst/>
                <a:uLnTx/>
                <a:uFillTx/>
                <a:latin typeface="Verdana"/>
                <a:ea typeface="+mn-ea"/>
                <a:cs typeface="+mn-cs"/>
              </a:rPr>
              <a:t>with different maximum clock frequencies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40" normalizeH="0" baseline="0" noProof="0" dirty="0">
                <a:ln>
                  <a:noFill/>
                </a:ln>
                <a:solidFill>
                  <a:srgbClr val="0070C0"/>
                </a:solidFill>
                <a:effectLst/>
                <a:uLnTx/>
                <a:uFillTx/>
                <a:latin typeface="Verdana"/>
                <a:ea typeface="+mn-ea"/>
                <a:cs typeface="+mn-cs"/>
              </a:rPr>
              <a:t>different performance-power characteristics</a:t>
            </a:r>
            <a:r>
              <a:rPr kumimoji="0" lang="hu-HU" sz="1600" b="0" i="0" u="none" strike="noStrike" kern="1200" cap="none" spc="-40" normalizeH="0" baseline="0" noProof="0" dirty="0">
                <a:ln>
                  <a:noFill/>
                </a:ln>
                <a:solidFill>
                  <a:srgbClr val="000000"/>
                </a:solidFill>
                <a:effectLst/>
                <a:uLnTx/>
                <a:uFillTx/>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well as </a:t>
            </a:r>
            <a:r>
              <a:rPr kumimoji="0" lang="en-US" sz="1600" b="0" i="0" u="none" strike="noStrike" kern="1200" cap="none" spc="-40" normalizeH="0" baseline="0" noProof="0" dirty="0">
                <a:ln>
                  <a:noFill/>
                </a:ln>
                <a:solidFill>
                  <a:srgbClr val="FF0000"/>
                </a:solidFill>
                <a:effectLst/>
                <a:uLnTx/>
                <a:uFillTx/>
                <a:latin typeface="Verdana"/>
                <a:ea typeface="+mn-ea"/>
                <a:cs typeface="+mn-cs"/>
              </a:rPr>
              <a:t>a high performance Cortex-A72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indicated in the next Figure.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21" t="15084" r="8657" b="2865"/>
          <a:stretch/>
        </p:blipFill>
        <p:spPr>
          <a:xfrm>
            <a:off x="431540" y="2078850"/>
            <a:ext cx="7920880" cy="4230470"/>
          </a:xfrm>
          <a:prstGeom prst="rect">
            <a:avLst/>
          </a:prstGeom>
        </p:spPr>
      </p:pic>
      <p:sp>
        <p:nvSpPr>
          <p:cNvPr id="7" name="TextBox 6"/>
          <p:cNvSpPr txBox="1"/>
          <p:nvPr/>
        </p:nvSpPr>
        <p:spPr>
          <a:xfrm>
            <a:off x="540996" y="6366810"/>
            <a:ext cx="8335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Three cluster </a:t>
            </a:r>
            <a:r>
              <a:rPr kumimoji="0" lang="hu-HU" sz="1600" b="0" i="0" u="none" strike="noStrike" kern="1200" cap="none" spc="0" normalizeH="0" baseline="0" noProof="0" dirty="0">
                <a:ln>
                  <a:noFill/>
                </a:ln>
                <a:solidFill>
                  <a:srgbClr val="000000"/>
                </a:solidFill>
                <a:effectLst/>
                <a:uLnTx/>
                <a:uFillTx/>
                <a:latin typeface="Verdana"/>
                <a:ea typeface="+mn-ea"/>
                <a:cs typeface="+mn-cs"/>
              </a:rPr>
              <a:t>big.LITTLE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X20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196</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11151"/>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(3)</a:t>
            </a:r>
            <a:endParaRPr lang="en-US" sz="1700" dirty="0"/>
          </a:p>
        </p:txBody>
      </p:sp>
    </p:spTree>
    <p:extLst>
      <p:ext uri="{BB962C8B-B14F-4D97-AF65-F5344CB8AC3E}">
        <p14:creationId xmlns:p14="http://schemas.microsoft.com/office/powerpoint/2010/main" val="1875085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12</a:t>
            </a:r>
            <a:r>
              <a:rPr lang="hu-HU" sz="1700">
                <a:solidFill>
                  <a:srgbClr val="FFFFFF"/>
                </a:solidFill>
              </a:rPr>
              <a:t>)</a:t>
            </a:r>
            <a:endParaRPr lang="en-US" sz="1700"/>
          </a:p>
        </p:txBody>
      </p:sp>
      <p:sp>
        <p:nvSpPr>
          <p:cNvPr id="5" name="TextBox 4"/>
          <p:cNvSpPr txBox="1"/>
          <p:nvPr/>
        </p:nvSpPr>
        <p:spPr>
          <a:xfrm>
            <a:off x="71438" y="440668"/>
            <a:ext cx="8513997" cy="369332"/>
          </a:xfrm>
          <a:prstGeom prst="rect">
            <a:avLst/>
          </a:prstGeom>
          <a:noFill/>
        </p:spPr>
        <p:txBody>
          <a:bodyPr wrap="square" rtlCol="0">
            <a:spAutoFit/>
          </a:bodyPr>
          <a:lstStyle/>
          <a:p>
            <a:r>
              <a:rPr lang="en-US">
                <a:solidFill>
                  <a:schemeClr val="accent6"/>
                </a:solidFill>
              </a:rPr>
              <a:t>Number of ARM ISA-based chips shipped per quarter 2016-2020 [</a:t>
            </a:r>
            <a:r>
              <a:rPr lang="hu-HU">
                <a:solidFill>
                  <a:schemeClr val="accent6"/>
                </a:solidFill>
              </a:rPr>
              <a:t>166</a:t>
            </a:r>
            <a:r>
              <a:rPr lang="en-US">
                <a:solidFill>
                  <a:schemeClr val="accent6"/>
                </a:solidFill>
              </a:rPr>
              <a:t>] </a:t>
            </a:r>
          </a:p>
        </p:txBody>
      </p:sp>
      <p:grpSp>
        <p:nvGrpSpPr>
          <p:cNvPr id="7" name="Group 6"/>
          <p:cNvGrpSpPr/>
          <p:nvPr/>
        </p:nvGrpSpPr>
        <p:grpSpPr>
          <a:xfrm>
            <a:off x="161510" y="818673"/>
            <a:ext cx="8910990" cy="5265622"/>
            <a:chOff x="161510" y="728663"/>
            <a:chExt cx="8910990" cy="5265622"/>
          </a:xfrm>
        </p:grpSpPr>
        <p:pic>
          <p:nvPicPr>
            <p:cNvPr id="3" name="Picture 2"/>
            <p:cNvPicPr>
              <a:picLocks noChangeAspect="1"/>
            </p:cNvPicPr>
            <p:nvPr/>
          </p:nvPicPr>
          <p:blipFill rotWithShape="1">
            <a:blip r:embed="rId2"/>
            <a:srcRect l="4308" t="34002" r="42780" b="9751"/>
            <a:stretch/>
          </p:blipFill>
          <p:spPr>
            <a:xfrm>
              <a:off x="161510" y="773742"/>
              <a:ext cx="8730970" cy="5220543"/>
            </a:xfrm>
            <a:prstGeom prst="rect">
              <a:avLst/>
            </a:prstGeom>
            <a:ln>
              <a:noFill/>
            </a:ln>
          </p:spPr>
        </p:pic>
        <p:sp>
          <p:nvSpPr>
            <p:cNvPr id="6" name="Rectangle 5"/>
            <p:cNvSpPr/>
            <p:nvPr/>
          </p:nvSpPr>
          <p:spPr bwMode="auto">
            <a:xfrm>
              <a:off x="8577445" y="728663"/>
              <a:ext cx="495055" cy="4995592"/>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12431148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78917" y="979745"/>
            <a:ext cx="4423353" cy="5169248"/>
            <a:chOff x="2578917" y="1403775"/>
            <a:chExt cx="4423353" cy="5169248"/>
          </a:xfrm>
        </p:grpSpPr>
        <p:pic>
          <p:nvPicPr>
            <p:cNvPr id="4" name="Picture 3"/>
            <p:cNvPicPr>
              <a:picLocks noChangeAspect="1"/>
            </p:cNvPicPr>
            <p:nvPr/>
          </p:nvPicPr>
          <p:blipFill>
            <a:blip r:embed="rId2"/>
            <a:stretch>
              <a:fillRect/>
            </a:stretch>
          </p:blipFill>
          <p:spPr>
            <a:xfrm>
              <a:off x="2578917" y="1584325"/>
              <a:ext cx="4288338" cy="4988698"/>
            </a:xfrm>
            <a:prstGeom prst="rect">
              <a:avLst/>
            </a:prstGeom>
          </p:spPr>
        </p:pic>
        <p:sp>
          <p:nvSpPr>
            <p:cNvPr id="6" name="Rounded Rectangle 5"/>
            <p:cNvSpPr/>
            <p:nvPr/>
          </p:nvSpPr>
          <p:spPr bwMode="auto">
            <a:xfrm>
              <a:off x="6552220" y="1403775"/>
              <a:ext cx="450050" cy="405045"/>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 name="TextBox 7"/>
          <p:cNvSpPr txBox="1"/>
          <p:nvPr/>
        </p:nvSpPr>
        <p:spPr>
          <a:xfrm>
            <a:off x="91159" y="440668"/>
            <a:ext cx="8834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Power-performance characteristics of the three cluster </a:t>
            </a:r>
            <a:r>
              <a:rPr kumimoji="0" lang="en-US" sz="1800" b="0" i="0" u="none" strike="noStrike" kern="1200" cap="none" spc="0" normalizeH="0" baseline="0" noProof="0" dirty="0">
                <a:ln>
                  <a:noFill/>
                </a:ln>
                <a:solidFill>
                  <a:srgbClr val="2D2D8A"/>
                </a:solidFill>
                <a:effectLst/>
                <a:uLnTx/>
                <a:uFillTx/>
                <a:latin typeface="Verdana"/>
                <a:ea typeface="+mn-ea"/>
                <a:cs typeface="+mn-cs"/>
              </a:rPr>
              <a:t>configuration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[197</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(4)</a:t>
            </a:r>
            <a:endParaRPr lang="en-US" sz="1700" dirty="0"/>
          </a:p>
        </p:txBody>
      </p:sp>
      <p:sp>
        <p:nvSpPr>
          <p:cNvPr id="2" name="TextBox 1"/>
          <p:cNvSpPr txBox="1"/>
          <p:nvPr/>
        </p:nvSpPr>
        <p:spPr>
          <a:xfrm>
            <a:off x="71500" y="6417332"/>
            <a:ext cx="861665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activates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workload dependent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always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most appropriate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85871330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28" y="440668"/>
            <a:ext cx="6810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Required software support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6" name="TextBox 5"/>
          <p:cNvSpPr txBox="1"/>
          <p:nvPr/>
        </p:nvSpPr>
        <p:spPr>
          <a:xfrm>
            <a:off x="264989" y="842753"/>
            <a:ext cx="8785482"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needs </a:t>
            </a:r>
            <a:r>
              <a:rPr kumimoji="0" lang="en-US" sz="1600" b="0" i="0" u="none" strike="noStrike" kern="1200" cap="none" spc="0" normalizeH="0" baseline="0" noProof="0" dirty="0">
                <a:ln>
                  <a:noFill/>
                </a:ln>
                <a:solidFill>
                  <a:srgbClr val="FF0000"/>
                </a:solidFill>
                <a:effectLst/>
                <a:uLnTx/>
                <a:uFillTx/>
                <a:latin typeface="Verdana"/>
                <a:ea typeface="+mn-ea"/>
                <a:cs typeface="+mn-cs"/>
              </a:rPr>
              <a:t>appropriate software support</a:t>
            </a:r>
            <a:r>
              <a:rPr kumimoji="0" lang="en-US" sz="1600" b="0" i="0" u="none" strike="noStrike" kern="1200" cap="none" spc="0" normalizeH="0" baseline="0" noProof="0" dirty="0">
                <a:ln>
                  <a:noFill/>
                </a:ln>
                <a:solidFill>
                  <a:srgbClr val="000000"/>
                </a:solidFill>
                <a:effectLst/>
                <a:uLnTx/>
                <a:uFillTx/>
                <a:latin typeface="Verdana"/>
                <a:ea typeface="+mn-ea"/>
                <a:cs typeface="+mn-cs"/>
              </a:rPr>
              <a:t>, e.g. for load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tracking, </a:t>
            </a:r>
            <a:r>
              <a:rPr kumimoji="0" lang="hu-HU" sz="1600" b="0" i="0" u="none" strike="noStrike" kern="1200" cap="none" spc="0" normalizeH="0" baseline="0" noProof="0" dirty="0">
                <a:ln>
                  <a:noFill/>
                </a:ln>
                <a:solidFill>
                  <a:srgbClr val="000000"/>
                </a:solidFill>
                <a:effectLst/>
                <a:uLnTx/>
                <a:uFillTx/>
                <a:latin typeface="Verdana"/>
                <a:ea typeface="+mn-ea"/>
                <a:cs typeface="+mn-cs"/>
              </a:rPr>
              <a:t>task scheduling</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 task migrations, power management,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software needed will be </a:t>
            </a:r>
            <a:r>
              <a:rPr kumimoji="0" lang="en-US" sz="1600" b="0" i="0" u="none" strike="noStrike" kern="1200" cap="none" spc="0" normalizeH="0" baseline="0" noProof="0" dirty="0">
                <a:ln>
                  <a:noFill/>
                </a:ln>
                <a:solidFill>
                  <a:srgbClr val="0070C0"/>
                </a:solidFill>
                <a:effectLst/>
                <a:uLnTx/>
                <a:uFillTx/>
                <a:latin typeface="Verdana"/>
                <a:ea typeface="+mn-ea"/>
                <a:cs typeface="+mn-cs"/>
              </a:rPr>
              <a:t>provided for the OEMs by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SoC</a:t>
            </a:r>
            <a:r>
              <a:rPr kumimoji="0" lang="en-US" sz="1600" b="0" i="0" u="none" strike="noStrike" kern="1200" cap="none" spc="0" normalizeH="0" baseline="0" noProof="0" dirty="0">
                <a:ln>
                  <a:noFill/>
                </a:ln>
                <a:solidFill>
                  <a:srgbClr val="0070C0"/>
                </a:solidFill>
                <a:effectLst/>
                <a:uLnTx/>
                <a:uFillTx/>
                <a:latin typeface="Verdana"/>
                <a:ea typeface="+mn-ea"/>
                <a:cs typeface="+mn-cs"/>
              </a:rPr>
              <a:t> supplier</a:t>
            </a:r>
            <a:r>
              <a:rPr kumimoji="0" lang="en-US" sz="1600" b="0" i="0" u="none" strike="noStrike" kern="1200" cap="none" spc="0" normalizeH="0" baseline="0" noProof="0" dirty="0">
                <a:ln>
                  <a:noFill/>
                </a:ln>
                <a:solidFill>
                  <a:srgbClr val="000000"/>
                </a:solidFill>
                <a:effectLst/>
                <a:uLnTx/>
                <a:uFillTx/>
                <a:latin typeface="Verdana"/>
                <a:ea typeface="+mn-ea"/>
                <a:cs typeface="+mn-cs"/>
              </a:rPr>
              <a:t>, usually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form of </a:t>
            </a:r>
            <a:r>
              <a:rPr kumimoji="0" lang="en-US" sz="1600" b="0" i="0" u="none" strike="noStrike" kern="1200" cap="none" spc="0" normalizeH="0" baseline="0" noProof="0" dirty="0">
                <a:ln>
                  <a:noFill/>
                </a:ln>
                <a:solidFill>
                  <a:srgbClr val="0070C0"/>
                </a:solidFill>
                <a:effectLst/>
                <a:uLnTx/>
                <a:uFillTx/>
                <a:latin typeface="Verdana"/>
                <a:ea typeface="+mn-ea"/>
                <a:cs typeface="+mn-cs"/>
              </a:rPr>
              <a:t>kernel patches or an appropriate software package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this Chapter we will not go into details of required software support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but refer to 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related literature. </a:t>
            </a:r>
          </a:p>
        </p:txBody>
      </p:sp>
      <p:sp>
        <p:nvSpPr>
          <p:cNvPr id="7"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(5)</a:t>
            </a:r>
            <a:endParaRPr lang="en-US" sz="1700" dirty="0"/>
          </a:p>
        </p:txBody>
      </p:sp>
    </p:spTree>
    <p:extLst>
      <p:ext uri="{BB962C8B-B14F-4D97-AF65-F5344CB8AC3E}">
        <p14:creationId xmlns:p14="http://schemas.microsoft.com/office/powerpoint/2010/main" val="49458858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448780"/>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314502"/>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8560" y="225389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207939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20756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225977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207566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3527884" y="2321407"/>
            <a:ext cx="20162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82206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7736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aspects of the implementation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3" name="TextBox 2"/>
          <p:cNvSpPr txBox="1"/>
          <p:nvPr/>
        </p:nvSpPr>
        <p:spPr>
          <a:xfrm>
            <a:off x="87807" y="849349"/>
            <a:ext cx="104608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Subsequently, we discuss three main aspects of the design space of its implementation.</a:t>
            </a:r>
          </a:p>
        </p:txBody>
      </p:sp>
      <p:sp>
        <p:nvSpPr>
          <p:cNvPr id="17" name="Text Box 4"/>
          <p:cNvSpPr txBox="1">
            <a:spLocks noChangeArrowheads="1"/>
          </p:cNvSpPr>
          <p:nvPr/>
        </p:nvSpPr>
        <p:spPr bwMode="auto">
          <a:xfrm>
            <a:off x="5961360" y="2318400"/>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2619" y="2261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207885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96366" y="2996952"/>
            <a:ext cx="56719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These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a:t>
            </a:r>
            <a:r>
              <a:rPr kumimoji="0" lang="hu-HU" sz="1600" b="0" i="0" u="none" strike="noStrike" kern="1200" cap="none" spc="0" normalizeH="0" baseline="0" noProof="0" dirty="0">
                <a:ln>
                  <a:noFill/>
                </a:ln>
                <a:solidFill>
                  <a:srgbClr val="000000"/>
                </a:solidFill>
                <a:effectLst/>
                <a:uLnTx/>
                <a:uFillTx/>
                <a:latin typeface="Verdana"/>
                <a:ea typeface="+mn-ea"/>
                <a:cs typeface="+mn-cs"/>
              </a:rPr>
              <a:t>aspects will be discussed subsequently.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(6)</a:t>
            </a:r>
            <a:endParaRPr lang="en-US" sz="1700" dirty="0"/>
          </a:p>
        </p:txBody>
      </p:sp>
    </p:spTree>
    <p:extLst>
      <p:ext uri="{BB962C8B-B14F-4D97-AF65-F5344CB8AC3E}">
        <p14:creationId xmlns:p14="http://schemas.microsoft.com/office/powerpoint/2010/main" val="254886846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160802"/>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026524"/>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9821" y="196504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791415"/>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7877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97179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178768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2951820" y="2025809"/>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534089"/>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74334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a:t>
            </a:r>
            <a:r>
              <a:rPr kumimoji="0" lang="hu-HU" sz="1800" b="0" i="0" u="none" strike="noStrike" kern="1200" cap="none" spc="0" normalizeH="0" baseline="0" noProof="0" dirty="0">
                <a:ln>
                  <a:noFill/>
                </a:ln>
                <a:solidFill>
                  <a:srgbClr val="2D2D8A"/>
                </a:solidFill>
                <a:effectLst/>
                <a:uLnTx/>
                <a:uFillTx/>
                <a:latin typeface="Verdana"/>
                <a:ea typeface="+mn-ea"/>
                <a:cs typeface="+mn-cs"/>
              </a:rPr>
              <a:t>Number of core clusters and number of cores per cluster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p>
        </p:txBody>
      </p:sp>
      <p:sp>
        <p:nvSpPr>
          <p:cNvPr id="17" name="Text Box 4"/>
          <p:cNvSpPr txBox="1">
            <a:spLocks noChangeArrowheads="1"/>
          </p:cNvSpPr>
          <p:nvPr/>
        </p:nvSpPr>
        <p:spPr bwMode="auto">
          <a:xfrm>
            <a:off x="5961360" y="2022802"/>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2718" y="1973369"/>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79087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ounded Rectangle 22"/>
          <p:cNvSpPr/>
          <p:nvPr/>
        </p:nvSpPr>
        <p:spPr bwMode="auto">
          <a:xfrm>
            <a:off x="140834" y="1895396"/>
            <a:ext cx="2748827" cy="72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(7)</a:t>
            </a:r>
            <a:endParaRPr lang="en-US" sz="1700" dirty="0"/>
          </a:p>
        </p:txBody>
      </p:sp>
      <p:sp>
        <p:nvSpPr>
          <p:cNvPr id="2" name="TextBox 1"/>
          <p:cNvSpPr txBox="1"/>
          <p:nvPr/>
        </p:nvSpPr>
        <p:spPr>
          <a:xfrm>
            <a:off x="140834" y="3032956"/>
            <a:ext cx="857100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a number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alternative implementations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big-LITTLE technology,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far as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no. of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number of cores per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concerned, as indicated subsequently.</a:t>
            </a:r>
          </a:p>
        </p:txBody>
      </p:sp>
    </p:spTree>
    <p:extLst>
      <p:ext uri="{BB962C8B-B14F-4D97-AF65-F5344CB8AC3E}">
        <p14:creationId xmlns:p14="http://schemas.microsoft.com/office/powerpoint/2010/main" val="327832858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26595" y="1909972"/>
            <a:ext cx="282036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Dual core clusters used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4"/>
          <p:cNvSpPr txBox="1">
            <a:spLocks noChangeArrowheads="1"/>
          </p:cNvSpPr>
          <p:nvPr/>
        </p:nvSpPr>
        <p:spPr bwMode="auto">
          <a:xfrm>
            <a:off x="5157065" y="1898211"/>
            <a:ext cx="26974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Three core clusters used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 name="Straight Connector 5"/>
          <p:cNvCxnSpPr/>
          <p:nvPr/>
        </p:nvCxnSpPr>
        <p:spPr bwMode="auto">
          <a:xfrm flipH="1">
            <a:off x="2315753" y="1605032"/>
            <a:ext cx="2165760" cy="26401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endCxn id="8" idx="1"/>
          </p:cNvCxnSpPr>
          <p:nvPr/>
        </p:nvCxnSpPr>
        <p:spPr bwMode="auto">
          <a:xfrm>
            <a:off x="4481513" y="1605032"/>
            <a:ext cx="1992116" cy="2456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13"/>
          <p:cNvSpPr>
            <a:spLocks noChangeArrowheads="1"/>
          </p:cNvSpPr>
          <p:nvPr/>
        </p:nvSpPr>
        <p:spPr bwMode="auto">
          <a:xfrm>
            <a:off x="6464097" y="184184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 Box 4"/>
          <p:cNvSpPr txBox="1">
            <a:spLocks noChangeArrowheads="1"/>
          </p:cNvSpPr>
          <p:nvPr/>
        </p:nvSpPr>
        <p:spPr bwMode="auto">
          <a:xfrm>
            <a:off x="1916705" y="1102400"/>
            <a:ext cx="51097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Number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number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Oval 13"/>
          <p:cNvSpPr>
            <a:spLocks noChangeArrowheads="1"/>
          </p:cNvSpPr>
          <p:nvPr/>
        </p:nvSpPr>
        <p:spPr bwMode="auto">
          <a:xfrm>
            <a:off x="2306367" y="18392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 name="Group 10"/>
          <p:cNvGrpSpPr/>
          <p:nvPr/>
        </p:nvGrpSpPr>
        <p:grpSpPr>
          <a:xfrm>
            <a:off x="1164732" y="3014810"/>
            <a:ext cx="2282143" cy="3249505"/>
            <a:chOff x="5481753" y="2843935"/>
            <a:chExt cx="2282143" cy="3249505"/>
          </a:xfrm>
        </p:grpSpPr>
        <p:sp>
          <p:nvSpPr>
            <p:cNvPr id="12"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5"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6"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7"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8"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9"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1"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3"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6"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7"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8"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grpSp>
      <p:sp>
        <p:nvSpPr>
          <p:cNvPr id="31" name="Téglalap 21"/>
          <p:cNvSpPr/>
          <p:nvPr/>
        </p:nvSpPr>
        <p:spPr bwMode="auto">
          <a:xfrm>
            <a:off x="4839977" y="3023955"/>
            <a:ext cx="342243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églalap 12"/>
          <p:cNvSpPr/>
          <p:nvPr/>
        </p:nvSpPr>
        <p:spPr bwMode="auto">
          <a:xfrm>
            <a:off x="6076618" y="4075519"/>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églalap 13"/>
          <p:cNvSpPr/>
          <p:nvPr/>
        </p:nvSpPr>
        <p:spPr bwMode="auto">
          <a:xfrm>
            <a:off x="6114718" y="41620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4" name="Téglalap 14"/>
          <p:cNvSpPr/>
          <p:nvPr/>
        </p:nvSpPr>
        <p:spPr bwMode="auto">
          <a:xfrm>
            <a:off x="6611605" y="41620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5" name="Téglalap 15"/>
          <p:cNvSpPr/>
          <p:nvPr/>
        </p:nvSpPr>
        <p:spPr bwMode="auto">
          <a:xfrm>
            <a:off x="6114718" y="48097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36" name="Téglalap 16"/>
          <p:cNvSpPr/>
          <p:nvPr/>
        </p:nvSpPr>
        <p:spPr bwMode="auto">
          <a:xfrm>
            <a:off x="6611605" y="48097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37" name="Téglalap 17"/>
          <p:cNvSpPr/>
          <p:nvPr/>
        </p:nvSpPr>
        <p:spPr bwMode="auto">
          <a:xfrm>
            <a:off x="4952906" y="5811497"/>
            <a:ext cx="3250767"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38" name="Egyenes összekötő nyíllal 20"/>
          <p:cNvCxnSpPr/>
          <p:nvPr/>
        </p:nvCxnSpPr>
        <p:spPr bwMode="auto">
          <a:xfrm>
            <a:off x="6596586" y="5447960"/>
            <a:ext cx="0" cy="46197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23"/>
          <p:cNvSpPr txBox="1">
            <a:spLocks noChangeArrowheads="1"/>
          </p:cNvSpPr>
          <p:nvPr/>
        </p:nvSpPr>
        <p:spPr bwMode="auto">
          <a:xfrm>
            <a:off x="6074625" y="3158970"/>
            <a:ext cx="9941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running at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higher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fequency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40" name="Egyenes összekötő nyíllal 148"/>
          <p:cNvCxnSpPr/>
          <p:nvPr/>
        </p:nvCxnSpPr>
        <p:spPr bwMode="auto">
          <a:xfrm>
            <a:off x="7714723" y="545907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Szövegdoboz 22"/>
          <p:cNvSpPr txBox="1">
            <a:spLocks noChangeArrowheads="1"/>
          </p:cNvSpPr>
          <p:nvPr/>
        </p:nvSpPr>
        <p:spPr bwMode="auto">
          <a:xfrm>
            <a:off x="7280344" y="3383995"/>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42" name="Téglalap 11"/>
          <p:cNvSpPr/>
          <p:nvPr/>
        </p:nvSpPr>
        <p:spPr bwMode="auto">
          <a:xfrm>
            <a:off x="7160161" y="4440430"/>
            <a:ext cx="1044575" cy="10440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bwMode="auto">
          <a:xfrm>
            <a:off x="7160161" y="4478967"/>
            <a:ext cx="1044575" cy="972000"/>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6" name="Téglalap 5"/>
          <p:cNvSpPr/>
          <p:nvPr/>
        </p:nvSpPr>
        <p:spPr bwMode="auto">
          <a:xfrm>
            <a:off x="7216116" y="456272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7" name="Téglalap 6"/>
          <p:cNvSpPr/>
          <p:nvPr/>
        </p:nvSpPr>
        <p:spPr bwMode="auto">
          <a:xfrm>
            <a:off x="7717682" y="456272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49" name="Téglalap 12"/>
          <p:cNvSpPr/>
          <p:nvPr/>
        </p:nvSpPr>
        <p:spPr bwMode="auto">
          <a:xfrm>
            <a:off x="4991413" y="408031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églalap 13"/>
          <p:cNvSpPr/>
          <p:nvPr/>
        </p:nvSpPr>
        <p:spPr bwMode="auto">
          <a:xfrm>
            <a:off x="5031347" y="41668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51" name="Téglalap 14"/>
          <p:cNvSpPr/>
          <p:nvPr/>
        </p:nvSpPr>
        <p:spPr bwMode="auto">
          <a:xfrm>
            <a:off x="5528234" y="41668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52" name="Téglalap 15"/>
          <p:cNvSpPr/>
          <p:nvPr/>
        </p:nvSpPr>
        <p:spPr bwMode="auto">
          <a:xfrm>
            <a:off x="5031347" y="48145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53" name="Téglalap 16"/>
          <p:cNvSpPr/>
          <p:nvPr/>
        </p:nvSpPr>
        <p:spPr bwMode="auto">
          <a:xfrm>
            <a:off x="5528234" y="48145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cxnSp>
        <p:nvCxnSpPr>
          <p:cNvPr id="54" name="Egyenes összekötő nyíllal 20"/>
          <p:cNvCxnSpPr/>
          <p:nvPr/>
        </p:nvCxnSpPr>
        <p:spPr bwMode="auto">
          <a:xfrm>
            <a:off x="5513215" y="5452753"/>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Szövegdoboz 23"/>
          <p:cNvSpPr txBox="1">
            <a:spLocks noChangeArrowheads="1"/>
          </p:cNvSpPr>
          <p:nvPr/>
        </p:nvSpPr>
        <p:spPr bwMode="auto">
          <a:xfrm>
            <a:off x="4991254" y="3158970"/>
            <a:ext cx="9941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running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a lower core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frequeency</a:t>
            </a:r>
          </a:p>
        </p:txBody>
      </p:sp>
      <p:sp>
        <p:nvSpPr>
          <p:cNvPr id="57" name="TextBox 56"/>
          <p:cNvSpPr txBox="1"/>
          <p:nvPr/>
        </p:nvSpPr>
        <p:spPr>
          <a:xfrm>
            <a:off x="136932" y="2177957"/>
            <a:ext cx="14256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configurations </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1975906" y="2186971"/>
            <a:ext cx="681597"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2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1 + 4</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TextBox 58"/>
          <p:cNvSpPr txBox="1"/>
          <p:nvPr/>
        </p:nvSpPr>
        <p:spPr>
          <a:xfrm>
            <a:off x="6012160" y="2186971"/>
            <a:ext cx="1059906"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+ 2 + 4</a:t>
            </a:r>
            <a:endParaRPr kumimoji="0" lang="en-GB" sz="130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Verdana"/>
                <a:ea typeface="+mn-ea"/>
                <a:cs typeface="+mn-cs"/>
              </a:rPr>
              <a:t>4 + 3 + 1</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0" name="TextBox 59"/>
          <p:cNvSpPr txBox="1"/>
          <p:nvPr/>
        </p:nvSpPr>
        <p:spPr>
          <a:xfrm>
            <a:off x="1897478" y="6573555"/>
            <a:ext cx="7296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mn-ea"/>
                <a:cs typeface="+mn-cs"/>
              </a:rPr>
              <a:t>Memory</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1" name="Egyenes összekötő nyíllal 20"/>
          <p:cNvCxnSpPr/>
          <p:nvPr/>
        </p:nvCxnSpPr>
        <p:spPr bwMode="auto">
          <a:xfrm>
            <a:off x="2250613" y="6263993"/>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46451" y="6573877"/>
            <a:ext cx="7296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mn-ea"/>
                <a:cs typeface="+mn-cs"/>
              </a:rPr>
              <a:t>Memory</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3" name="Egyenes összekötő nyíllal 20"/>
          <p:cNvCxnSpPr/>
          <p:nvPr/>
        </p:nvCxnSpPr>
        <p:spPr bwMode="auto">
          <a:xfrm>
            <a:off x="6599586" y="6264315"/>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8100" y="440668"/>
            <a:ext cx="7894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Number of core clusters and number of cores per cluster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p>
        </p:txBody>
      </p:sp>
      <p:sp>
        <p:nvSpPr>
          <p:cNvPr id="6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(8)</a:t>
            </a:r>
            <a:endParaRPr lang="en-US" sz="1700" dirty="0"/>
          </a:p>
        </p:txBody>
      </p:sp>
    </p:spTree>
    <p:extLst>
      <p:ext uri="{BB962C8B-B14F-4D97-AF65-F5344CB8AC3E}">
        <p14:creationId xmlns:p14="http://schemas.microsoft.com/office/powerpoint/2010/main" val="381020873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948" y="440668"/>
            <a:ext cx="6442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GB" sz="1800" b="0" i="0" u="none" strike="noStrike" kern="1200" cap="none" spc="0" normalizeH="0" baseline="0" noProof="0" dirty="0">
                <a:ln>
                  <a:noFill/>
                </a:ln>
                <a:solidFill>
                  <a:srgbClr val="2D2D8A"/>
                </a:solidFill>
                <a:effectLst/>
                <a:uLnTx/>
                <a:uFillTx/>
                <a:latin typeface="Verdana"/>
                <a:ea typeface="+mn-ea"/>
                <a:cs typeface="+mn-cs"/>
              </a:rPr>
              <a:t>1</a:t>
            </a:r>
            <a:r>
              <a:rPr kumimoji="0" lang="hu-HU" sz="1800" b="0" i="0" u="none" strike="noStrike" kern="1200" cap="none" spc="0" normalizeH="0" baseline="0" noProof="0" dirty="0">
                <a:ln>
                  <a:noFill/>
                </a:ln>
                <a:solidFill>
                  <a:srgbClr val="2D2D8A"/>
                </a:solidFill>
                <a:effectLst/>
                <a:uLnTx/>
                <a:uFillTx/>
                <a:latin typeface="Verdana"/>
                <a:ea typeface="+mn-ea"/>
                <a:cs typeface="+mn-cs"/>
              </a:rPr>
              <a:t>: Dual core clusters, </a:t>
            </a:r>
            <a:r>
              <a:rPr kumimoji="0" lang="en-US" sz="1800" b="0" i="0" u="none" strike="noStrike" kern="1200" cap="none" spc="0" normalizeH="0" baseline="0" noProof="0" dirty="0">
                <a:ln>
                  <a:noFill/>
                </a:ln>
                <a:solidFill>
                  <a:srgbClr val="2D2D8A"/>
                </a:solidFill>
                <a:effectLst/>
                <a:uLnTx/>
                <a:uFillTx/>
                <a:latin typeface="Verdana"/>
                <a:ea typeface="+mn-ea"/>
                <a:cs typeface="+mn-cs"/>
              </a:rPr>
              <a:t>1</a:t>
            </a:r>
            <a:r>
              <a:rPr kumimoji="0" lang="hu-HU" sz="1800" b="0" i="0" u="none" strike="noStrike" kern="1200" cap="none" spc="0" normalizeH="0" baseline="0" noProof="0" dirty="0">
                <a:ln>
                  <a:noFill/>
                </a:ln>
                <a:solidFill>
                  <a:srgbClr val="2D2D8A"/>
                </a:solidFill>
                <a:effectLst/>
                <a:uLnTx/>
                <a:uFillTx/>
                <a:latin typeface="Verdana"/>
                <a:ea typeface="+mn-ea"/>
                <a:cs typeface="+mn-cs"/>
              </a:rPr>
              <a:t>+4 cores</a:t>
            </a:r>
            <a:r>
              <a:rPr kumimoji="0" lang="en-US" sz="1800" b="0" i="0" u="none" strike="noStrike" kern="1200" cap="none" spc="0" normalizeH="0" baseline="0" noProof="0" dirty="0">
                <a:ln>
                  <a:noFill/>
                </a:ln>
                <a:solidFill>
                  <a:srgbClr val="2D2D8A"/>
                </a:solidFill>
                <a:effectLst/>
                <a:uLnTx/>
                <a:uFillTx/>
                <a:latin typeface="Verdana"/>
                <a:ea typeface="+mn-ea"/>
                <a:cs typeface="+mn-cs"/>
              </a:rPr>
              <a:t>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Nvidia's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40298" y="848844"/>
            <a:ext cx="6526146" cy="68480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Tegra</a:t>
            </a:r>
            <a:r>
              <a:rPr kumimoji="0" lang="en-US" sz="1800" b="0" i="0" u="none" strike="noStrike" kern="1200" cap="none" spc="0" normalizeH="0" baseline="0" noProof="0" dirty="0">
                <a:ln>
                  <a:noFill/>
                </a:ln>
                <a:solidFill>
                  <a:srgbClr val="2D2D8A"/>
                </a:solidFill>
                <a:effectLst/>
                <a:uLnTx/>
                <a:uFillTx/>
                <a:latin typeface="Verdana"/>
                <a:ea typeface="+mn-ea"/>
                <a:cs typeface="+mn-cs"/>
              </a:rPr>
              <a:t> 3 with one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A9</a:t>
            </a:r>
            <a:r>
              <a:rPr kumimoji="0" lang="en-US" sz="1800" b="0" i="0" u="none" strike="noStrike" kern="1200" cap="none" spc="0" normalizeH="0" baseline="0" noProof="0" dirty="0">
                <a:ln>
                  <a:noFill/>
                </a:ln>
                <a:solidFill>
                  <a:srgbClr val="2D2D8A"/>
                </a:solidFill>
                <a:effectLst/>
                <a:uLnTx/>
                <a:uFillTx/>
                <a:latin typeface="Verdana"/>
                <a:ea typeface="+mn-ea"/>
                <a:cs typeface="+mn-cs"/>
              </a:rPr>
              <a:t> LP + four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A9</a:t>
            </a:r>
            <a:r>
              <a:rPr kumimoji="0" lang="en-US" sz="1800" b="0" i="0" u="none" strike="noStrike" kern="1200" cap="none" spc="0" normalizeH="0" baseline="0" noProof="0" dirty="0">
                <a:ln>
                  <a:noFill/>
                </a:ln>
                <a:solidFill>
                  <a:srgbClr val="2D2D8A"/>
                </a:solidFill>
                <a:effectLst/>
                <a:uLnTx/>
                <a:uFillTx/>
                <a:latin typeface="Verdana"/>
                <a:ea typeface="+mn-ea"/>
                <a:cs typeface="+mn-cs"/>
              </a:rPr>
              <a:t> (2011)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Tegra</a:t>
            </a:r>
            <a:r>
              <a:rPr kumimoji="0" lang="en-US" sz="1800" b="0" i="0" u="none" strike="noStrike" kern="1200" cap="none" spc="0" normalizeH="0" baseline="0" noProof="0" dirty="0">
                <a:ln>
                  <a:noFill/>
                </a:ln>
                <a:solidFill>
                  <a:srgbClr val="2D2D8A"/>
                </a:solidFill>
                <a:effectLst/>
                <a:uLnTx/>
                <a:uFillTx/>
                <a:latin typeface="Verdana"/>
                <a:ea typeface="+mn-ea"/>
                <a:cs typeface="+mn-cs"/>
              </a:rPr>
              <a:t> 4 with one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A15</a:t>
            </a:r>
            <a:r>
              <a:rPr kumimoji="0" lang="en-US" sz="1800" b="0" i="0" u="none" strike="noStrike" kern="1200" cap="none" spc="0" normalizeH="0" baseline="0" noProof="0" dirty="0">
                <a:ln>
                  <a:noFill/>
                </a:ln>
                <a:solidFill>
                  <a:srgbClr val="2D2D8A"/>
                </a:solidFill>
                <a:effectLst/>
                <a:uLnTx/>
                <a:uFillTx/>
                <a:latin typeface="Verdana"/>
                <a:ea typeface="+mn-ea"/>
                <a:cs typeface="+mn-cs"/>
              </a:rPr>
              <a:t> LP + four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A15</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(2013).</a:t>
            </a:r>
          </a:p>
        </p:txBody>
      </p:sp>
      <p:grpSp>
        <p:nvGrpSpPr>
          <p:cNvPr id="6" name="Group 5"/>
          <p:cNvGrpSpPr/>
          <p:nvPr/>
        </p:nvGrpSpPr>
        <p:grpSpPr>
          <a:xfrm>
            <a:off x="2906815" y="1961560"/>
            <a:ext cx="3105345" cy="4167739"/>
            <a:chOff x="3261142" y="1961561"/>
            <a:chExt cx="2390978" cy="3244120"/>
          </a:xfrm>
        </p:grpSpPr>
        <p:sp>
          <p:nvSpPr>
            <p:cNvPr id="7" name="Téglalap 21"/>
            <p:cNvSpPr/>
            <p:nvPr/>
          </p:nvSpPr>
          <p:spPr bwMode="auto">
            <a:xfrm>
              <a:off x="3261142" y="1961561"/>
              <a:ext cx="2390978" cy="324412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8" name="Téglalap 17"/>
            <p:cNvSpPr/>
            <p:nvPr/>
          </p:nvSpPr>
          <p:spPr bwMode="auto">
            <a:xfrm>
              <a:off x="3348760" y="474371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Cache </a:t>
              </a: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Arial" panose="020B0604020202020204" pitchFamily="34" charset="0"/>
                </a:rPr>
                <a:t>coherent</a:t>
              </a:r>
              <a:r>
                <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 </a:t>
              </a: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Arial" panose="020B0604020202020204" pitchFamily="34" charset="0"/>
                </a:rPr>
                <a:t>interconnect</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endParaRPr>
            </a:p>
          </p:txBody>
        </p:sp>
        <p:cxnSp>
          <p:nvCxnSpPr>
            <p:cNvPr id="9" name="Egyenes összekötő nyíllal 20"/>
            <p:cNvCxnSpPr/>
            <p:nvPr/>
          </p:nvCxnSpPr>
          <p:spPr bwMode="auto">
            <a:xfrm>
              <a:off x="3803178" y="438018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Szövegdoboz 22"/>
            <p:cNvSpPr txBox="1">
              <a:spLocks noChangeArrowheads="1"/>
            </p:cNvSpPr>
            <p:nvPr/>
          </p:nvSpPr>
          <p:spPr bwMode="auto">
            <a:xfrm>
              <a:off x="3301579" y="2766119"/>
              <a:ext cx="966659" cy="6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a 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low 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 core</a:t>
              </a:r>
              <a:endParaRPr kumimoji="0" lang="hu-HU" altLang="en-US" sz="1200" b="1" i="0" u="none" strike="noStrike" kern="1200" cap="none" spc="0" normalizeH="0" baseline="0" noProof="0" dirty="0">
                <a:ln>
                  <a:noFill/>
                </a:ln>
                <a:solidFill>
                  <a:srgbClr val="000000"/>
                </a:solidFill>
                <a:effectLst/>
                <a:uLnTx/>
                <a:uFillTx/>
                <a:latin typeface="Verdana"/>
                <a:ea typeface="Verdana" pitchFamily="34" charset="0"/>
                <a:cs typeface="+mn-cs"/>
              </a:endParaRPr>
            </a:p>
          </p:txBody>
        </p:sp>
        <p:sp>
          <p:nvSpPr>
            <p:cNvPr id="11" name="Szövegdoboz 23"/>
            <p:cNvSpPr txBox="1">
              <a:spLocks noChangeArrowheads="1"/>
            </p:cNvSpPr>
            <p:nvPr/>
          </p:nvSpPr>
          <p:spPr bwMode="auto">
            <a:xfrm>
              <a:off x="3925396" y="1988840"/>
              <a:ext cx="1723248" cy="35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high performance cores</a:t>
              </a:r>
              <a:endParaRPr kumimoji="0" lang="hu-HU" altLang="en-US" sz="1200" b="1" i="0" u="none" strike="noStrike" kern="1200" cap="none" spc="0" normalizeH="0" baseline="0" noProof="0" dirty="0">
                <a:ln>
                  <a:noFill/>
                </a:ln>
                <a:solidFill>
                  <a:srgbClr val="000000"/>
                </a:solidFill>
                <a:effectLst/>
                <a:uLnTx/>
                <a:uFillTx/>
                <a:latin typeface="Verdana"/>
                <a:ea typeface="Verdana" pitchFamily="34" charset="0"/>
                <a:cs typeface="+mn-cs"/>
              </a:endParaRPr>
            </a:p>
          </p:txBody>
        </p:sp>
        <p:cxnSp>
          <p:nvCxnSpPr>
            <p:cNvPr id="12" name="Egyenes összekötő nyíllal 148"/>
            <p:cNvCxnSpPr/>
            <p:nvPr/>
          </p:nvCxnSpPr>
          <p:spPr bwMode="auto">
            <a:xfrm>
              <a:off x="4848948" y="439129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églalap 12"/>
            <p:cNvSpPr/>
            <p:nvPr/>
          </p:nvSpPr>
          <p:spPr bwMode="auto">
            <a:xfrm>
              <a:off x="3536885" y="3641967"/>
              <a:ext cx="557773" cy="72008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14" name="Téglalap 13"/>
            <p:cNvSpPr/>
            <p:nvPr/>
          </p:nvSpPr>
          <p:spPr bwMode="auto">
            <a:xfrm>
              <a:off x="3597460" y="3735092"/>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15" name="Téglalap 11"/>
            <p:cNvSpPr/>
            <p:nvPr/>
          </p:nvSpPr>
          <p:spPr bwMode="auto">
            <a:xfrm>
              <a:off x="4292510" y="2543046"/>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16" name="Rectangle 15"/>
            <p:cNvSpPr/>
            <p:nvPr/>
          </p:nvSpPr>
          <p:spPr bwMode="auto">
            <a:xfrm>
              <a:off x="4292510" y="2532970"/>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églalap 3"/>
            <p:cNvSpPr/>
            <p:nvPr/>
          </p:nvSpPr>
          <p:spPr bwMode="auto">
            <a:xfrm>
              <a:off x="4347619" y="2617481"/>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18" name="Téglalap 4"/>
            <p:cNvSpPr/>
            <p:nvPr/>
          </p:nvSpPr>
          <p:spPr bwMode="auto">
            <a:xfrm>
              <a:off x="4850031" y="2617481"/>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CPU1</a:t>
              </a:r>
            </a:p>
          </p:txBody>
        </p:sp>
        <p:sp>
          <p:nvSpPr>
            <p:cNvPr id="19" name="Téglalap 5"/>
            <p:cNvSpPr/>
            <p:nvPr/>
          </p:nvSpPr>
          <p:spPr bwMode="auto">
            <a:xfrm>
              <a:off x="4348465" y="3535056"/>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CPU2</a:t>
              </a:r>
            </a:p>
          </p:txBody>
        </p:sp>
        <p:sp>
          <p:nvSpPr>
            <p:cNvPr id="20" name="Téglalap 6"/>
            <p:cNvSpPr/>
            <p:nvPr/>
          </p:nvSpPr>
          <p:spPr bwMode="auto">
            <a:xfrm>
              <a:off x="4850031" y="3535056"/>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CPU3</a:t>
              </a:r>
            </a:p>
          </p:txBody>
        </p:sp>
      </p:grpSp>
      <p:sp>
        <p:nvSpPr>
          <p:cNvPr id="21" name="TextBox 20"/>
          <p:cNvSpPr txBox="1"/>
          <p:nvPr/>
        </p:nvSpPr>
        <p:spPr>
          <a:xfrm>
            <a:off x="71438" y="6381328"/>
            <a:ext cx="67373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LP tag designates a core running at a reduced clock rate.</a:t>
            </a:r>
          </a:p>
        </p:txBody>
      </p:sp>
      <p:sp>
        <p:nvSpPr>
          <p:cNvPr id="22" name="TextBox 21"/>
          <p:cNvSpPr txBox="1"/>
          <p:nvPr/>
        </p:nvSpPr>
        <p:spPr>
          <a:xfrm>
            <a:off x="6597225" y="3383995"/>
            <a:ext cx="21980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called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Nvidia's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Variable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SMP</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3"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GB" sz="1700" dirty="0"/>
              <a:t>9</a:t>
            </a:r>
            <a:r>
              <a:rPr lang="hu-HU" sz="1700" dirty="0"/>
              <a:t>)</a:t>
            </a:r>
            <a:endParaRPr lang="en-US" sz="1700" dirty="0"/>
          </a:p>
        </p:txBody>
      </p:sp>
    </p:spTree>
    <p:extLst>
      <p:ext uri="{BB962C8B-B14F-4D97-AF65-F5344CB8AC3E}">
        <p14:creationId xmlns:p14="http://schemas.microsoft.com/office/powerpoint/2010/main" val="389720875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18" t="5969" r="2306" b="4461"/>
          <a:stretch/>
        </p:blipFill>
        <p:spPr bwMode="auto">
          <a:xfrm>
            <a:off x="1841500" y="1789215"/>
            <a:ext cx="5651500" cy="444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152" y="440668"/>
            <a:ext cx="9203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GB" sz="1800" b="0" i="0" u="none" strike="noStrike" kern="1200" cap="none" spc="0" normalizeH="0" baseline="0" noProof="0" dirty="0">
                <a:ln>
                  <a:noFill/>
                </a:ln>
                <a:solidFill>
                  <a:srgbClr val="2D2D8A"/>
                </a:solidFill>
                <a:effectLst/>
                <a:uLnTx/>
                <a:uFillTx/>
                <a:latin typeface="Verdana"/>
                <a:ea typeface="+mn-ea"/>
                <a:cs typeface="+mn-cs"/>
              </a:rPr>
              <a:t>2</a:t>
            </a:r>
            <a:r>
              <a:rPr kumimoji="0" lang="hu-HU" sz="1800" b="0" i="0" u="none" strike="noStrike" kern="1200" cap="none" spc="0" normalizeH="0" baseline="0" noProof="0" dirty="0">
                <a:ln>
                  <a:noFill/>
                </a:ln>
                <a:solidFill>
                  <a:srgbClr val="2D2D8A"/>
                </a:solidFill>
                <a:effectLst/>
                <a:uLnTx/>
                <a:uFillTx/>
                <a:latin typeface="Verdana"/>
                <a:ea typeface="+mn-ea"/>
                <a:cs typeface="+mn-cs"/>
              </a:rPr>
              <a:t>: Dual core clusters, 4+4 cores:</a:t>
            </a:r>
            <a:r>
              <a:rPr kumimoji="0" lang="en-US" sz="1800" b="0" i="0" u="none" strike="noStrike" kern="1200" cap="none" spc="0" normalizeH="0" baseline="0" noProof="0" dirty="0">
                <a:ln>
                  <a:noFill/>
                </a:ln>
                <a:solidFill>
                  <a:srgbClr val="2D2D8A"/>
                </a:solidFill>
                <a:effectLst/>
                <a:uLnTx/>
                <a:uFillTx/>
                <a:latin typeface="Verdana"/>
                <a:ea typeface="+mn-ea"/>
                <a:cs typeface="+mn-cs"/>
              </a:rPr>
              <a:t> Samsung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Exynos</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Octa</a:t>
            </a:r>
            <a:r>
              <a:rPr kumimoji="0" lang="en-US" sz="1800" b="0" i="0" u="none" strike="noStrike" kern="1200" cap="none" spc="0" normalizeH="0" baseline="0" noProof="0" dirty="0">
                <a:ln>
                  <a:noFill/>
                </a:ln>
                <a:solidFill>
                  <a:srgbClr val="2D2D8A"/>
                </a:solidFill>
                <a:effectLst/>
                <a:uLnTx/>
                <a:uFillTx/>
                <a:latin typeface="Verdana"/>
                <a:ea typeface="+mn-ea"/>
                <a:cs typeface="+mn-cs"/>
              </a:rPr>
              <a:t> 5410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198</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263628" y="847222"/>
            <a:ext cx="7928774" cy="63607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has been the world’s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octa</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mobile processor.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Announced in 11/2012, launched in some Galaxy S4 models in 4/2013. </a:t>
            </a:r>
          </a:p>
        </p:txBody>
      </p:sp>
      <p:sp>
        <p:nvSpPr>
          <p:cNvPr id="7" name="TextBox 6"/>
          <p:cNvSpPr txBox="1"/>
          <p:nvPr/>
        </p:nvSpPr>
        <p:spPr>
          <a:xfrm>
            <a:off x="1466655" y="6381328"/>
            <a:ext cx="67111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Block diagram of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5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600" b="0" i="0" u="none" strike="noStrike" kern="1200" cap="none" spc="0" normalizeH="0" baseline="0" noProof="0" dirty="0">
                <a:ln>
                  <a:noFill/>
                </a:ln>
                <a:solidFill>
                  <a:srgbClr val="000000"/>
                </a:solidFill>
                <a:effectLst/>
                <a:uLnTx/>
                <a:uFillTx/>
                <a:latin typeface="Verdana"/>
                <a:ea typeface="+mn-ea"/>
                <a:cs typeface="+mn-cs"/>
              </a:rPr>
              <a:t> 5410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198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GB" sz="1700" dirty="0"/>
              <a:t>10</a:t>
            </a:r>
            <a:r>
              <a:rPr lang="hu-HU" sz="1700" dirty="0"/>
              <a:t>)</a:t>
            </a:r>
            <a:endParaRPr lang="en-US" sz="1700" dirty="0"/>
          </a:p>
        </p:txBody>
      </p:sp>
    </p:spTree>
    <p:extLst>
      <p:ext uri="{BB962C8B-B14F-4D97-AF65-F5344CB8AC3E}">
        <p14:creationId xmlns:p14="http://schemas.microsoft.com/office/powerpoint/2010/main" val="227772548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157" y="440668"/>
            <a:ext cx="9308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US" sz="1800" b="0" i="0" u="none" strike="noStrike" kern="1200" cap="none" spc="0" normalizeH="0" baseline="0" noProof="0" dirty="0">
                <a:ln>
                  <a:noFill/>
                </a:ln>
                <a:solidFill>
                  <a:srgbClr val="2D2D8A"/>
                </a:solidFill>
                <a:effectLst/>
                <a:uLnTx/>
                <a:uFillTx/>
                <a:latin typeface="Verdana"/>
                <a:ea typeface="+mn-ea"/>
                <a:cs typeface="+mn-cs"/>
              </a:rPr>
              <a:t>3</a:t>
            </a:r>
            <a:r>
              <a:rPr kumimoji="0" lang="hu-HU" sz="1800" b="0" i="0" u="none" strike="noStrike" kern="1200" cap="none" spc="0" normalizeH="0" baseline="0" noProof="0" dirty="0">
                <a:ln>
                  <a:noFill/>
                </a:ln>
                <a:solidFill>
                  <a:srgbClr val="2D2D8A"/>
                </a:solidFill>
                <a:effectLst/>
                <a:uLnTx/>
                <a:uFillTx/>
                <a:latin typeface="Verdana"/>
                <a:ea typeface="+mn-ea"/>
                <a:cs typeface="+mn-cs"/>
              </a:rPr>
              <a:t>: Three core clusters, 2+4+4 cores: Helio X20 (MediaTek MT6797)</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257130" y="846526"/>
            <a:ext cx="8731301"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has been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world's first three cluster 10-core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implementation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All cores in each cluster run at the same clock frequency, </a:t>
            </a:r>
            <a:r>
              <a:rPr kumimoji="0" lang="hu-HU" sz="1600" b="0" i="0" u="none" strike="noStrike" kern="1200" cap="none" spc="0" normalizeH="0" baseline="0" noProof="0" dirty="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shown</a:t>
            </a:r>
            <a:r>
              <a:rPr kumimoji="0" lang="hu-HU" sz="1600" b="0" i="0" u="none" strike="noStrike" kern="1200" cap="none" spc="0" normalizeH="0" baseline="0" noProof="0" dirty="0">
                <a:ln>
                  <a:noFill/>
                </a:ln>
                <a:solidFill>
                  <a:srgbClr val="000000"/>
                </a:solidFill>
                <a:effectLst/>
                <a:uLnTx/>
                <a:uFillTx/>
                <a:latin typeface="Verdana"/>
                <a:ea typeface="+mn-ea"/>
                <a:cs typeface="+mn-cs"/>
              </a:rPr>
              <a:t> below.</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Announced in 9/2015, launched in 11/2015.</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21" t="15084" r="8657" b="2865"/>
          <a:stretch/>
        </p:blipFill>
        <p:spPr>
          <a:xfrm>
            <a:off x="431540" y="2078850"/>
            <a:ext cx="7920880" cy="4230470"/>
          </a:xfrm>
          <a:prstGeom prst="rect">
            <a:avLst/>
          </a:prstGeom>
        </p:spPr>
      </p:pic>
      <p:sp>
        <p:nvSpPr>
          <p:cNvPr id="8" name="TextBox 7"/>
          <p:cNvSpPr txBox="1"/>
          <p:nvPr/>
        </p:nvSpPr>
        <p:spPr>
          <a:xfrm>
            <a:off x="539552" y="6354325"/>
            <a:ext cx="83245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Three cluster </a:t>
            </a:r>
            <a:r>
              <a:rPr kumimoji="0" lang="hu-HU" sz="1600" b="0" i="0" u="none" strike="noStrike" kern="1200" cap="none" spc="0" normalizeH="0" baseline="0" noProof="0" dirty="0">
                <a:ln>
                  <a:noFill/>
                </a:ln>
                <a:solidFill>
                  <a:srgbClr val="000000"/>
                </a:solidFill>
                <a:effectLst/>
                <a:uLnTx/>
                <a:uFillTx/>
                <a:latin typeface="Verdana"/>
                <a:ea typeface="+mn-ea"/>
                <a:cs typeface="+mn-cs"/>
              </a:rPr>
              <a:t>big.LITTLE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X20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186</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1</a:t>
            </a:r>
            <a:r>
              <a:rPr lang="hu-HU" sz="1700" dirty="0"/>
              <a:t>)</a:t>
            </a:r>
            <a:endParaRPr lang="en-US" sz="1700" dirty="0"/>
          </a:p>
        </p:txBody>
      </p:sp>
    </p:spTree>
    <p:extLst>
      <p:ext uri="{BB962C8B-B14F-4D97-AF65-F5344CB8AC3E}">
        <p14:creationId xmlns:p14="http://schemas.microsoft.com/office/powerpoint/2010/main" val="60294236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052736"/>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1964578"/>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20991" y="185541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683349"/>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679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86372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a:off x="7486855" y="1679622"/>
            <a:ext cx="2069" cy="184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 name="Straight Connector 15"/>
          <p:cNvCxnSpPr/>
          <p:nvPr/>
        </p:nvCxnSpPr>
        <p:spPr bwMode="auto">
          <a:xfrm>
            <a:off x="4539694" y="1426023"/>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3422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Task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scheduling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policy -1</a:t>
            </a:r>
          </a:p>
        </p:txBody>
      </p:sp>
      <p:sp>
        <p:nvSpPr>
          <p:cNvPr id="17" name="Text Box 4"/>
          <p:cNvSpPr txBox="1">
            <a:spLocks noChangeArrowheads="1"/>
          </p:cNvSpPr>
          <p:nvPr/>
        </p:nvSpPr>
        <p:spPr bwMode="auto">
          <a:xfrm>
            <a:off x="5961360" y="1958209"/>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6912" y="186530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68280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2)</a:t>
            </a:r>
          </a:p>
        </p:txBody>
      </p:sp>
      <p:sp>
        <p:nvSpPr>
          <p:cNvPr id="23" name="Rounded Rectangle 22"/>
          <p:cNvSpPr/>
          <p:nvPr/>
        </p:nvSpPr>
        <p:spPr bwMode="auto">
          <a:xfrm>
            <a:off x="3501125" y="1898902"/>
            <a:ext cx="2088000" cy="64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245983" y="3122936"/>
            <a:ext cx="8970533" cy="140038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Although there are 3-cluster implementations (e.g.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line) as well,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we will discuss task scheduling policies while assuming 2-cluster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simplicity.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a:t>
            </a:r>
            <a:r>
              <a:rPr kumimoji="0" lang="en-US" sz="1600" b="0" i="0" u="none" strike="noStrike" kern="1200" cap="none" spc="0" normalizeH="0" baseline="0" noProof="0" dirty="0">
                <a:ln>
                  <a:noFill/>
                </a:ln>
                <a:solidFill>
                  <a:srgbClr val="0070C0"/>
                </a:solidFill>
                <a:effectLst/>
                <a:uLnTx/>
                <a:uFillTx/>
                <a:latin typeface="Verdana"/>
                <a:ea typeface="+mn-ea"/>
                <a:cs typeface="+mn-cs"/>
              </a:rPr>
              <a:t>, in 3-cluster implementations, task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follows the same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principles of operation as will be described for 2-cluster designs.</a:t>
            </a:r>
          </a:p>
        </p:txBody>
      </p:sp>
      <p:sp>
        <p:nvSpPr>
          <p:cNvPr id="3" name="TextBox 2"/>
          <p:cNvSpPr txBox="1"/>
          <p:nvPr/>
        </p:nvSpPr>
        <p:spPr>
          <a:xfrm>
            <a:off x="113128" y="2810786"/>
            <a:ext cx="9779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22" name="Text Box 4"/>
          <p:cNvSpPr txBox="1">
            <a:spLocks noChangeArrowheads="1"/>
          </p:cNvSpPr>
          <p:nvPr/>
        </p:nvSpPr>
        <p:spPr bwMode="auto">
          <a:xfrm>
            <a:off x="3520387" y="1979098"/>
            <a:ext cx="20597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spTree>
    <p:extLst>
      <p:ext uri="{BB962C8B-B14F-4D97-AF65-F5344CB8AC3E}">
        <p14:creationId xmlns:p14="http://schemas.microsoft.com/office/powerpoint/2010/main" val="369418478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3)</a:t>
            </a:r>
          </a:p>
        </p:txBody>
      </p:sp>
      <p:sp>
        <p:nvSpPr>
          <p:cNvPr id="4" name="Text Box 4"/>
          <p:cNvSpPr txBox="1">
            <a:spLocks noChangeArrowheads="1"/>
          </p:cNvSpPr>
          <p:nvPr/>
        </p:nvSpPr>
        <p:spPr bwMode="auto">
          <a:xfrm>
            <a:off x="596915" y="2310824"/>
            <a:ext cx="33498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Cluster-based scheduling</a:t>
            </a:r>
          </a:p>
        </p:txBody>
      </p:sp>
      <p:cxnSp>
        <p:nvCxnSpPr>
          <p:cNvPr id="5" name="Straight Connector 4"/>
          <p:cNvCxnSpPr>
            <a:endCxn id="8" idx="6"/>
          </p:cNvCxnSpPr>
          <p:nvPr/>
        </p:nvCxnSpPr>
        <p:spPr bwMode="auto">
          <a:xfrm flipH="1">
            <a:off x="2293771" y="1997307"/>
            <a:ext cx="2023514" cy="2201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endCxn id="7" idx="6"/>
          </p:cNvCxnSpPr>
          <p:nvPr/>
        </p:nvCxnSpPr>
        <p:spPr bwMode="auto">
          <a:xfrm>
            <a:off x="4306284" y="1997307"/>
            <a:ext cx="2113398" cy="21978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13"/>
          <p:cNvSpPr>
            <a:spLocks noChangeArrowheads="1"/>
          </p:cNvSpPr>
          <p:nvPr/>
        </p:nvSpPr>
        <p:spPr bwMode="auto">
          <a:xfrm>
            <a:off x="6354595" y="218693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Oval 13"/>
          <p:cNvSpPr>
            <a:spLocks noChangeArrowheads="1"/>
          </p:cNvSpPr>
          <p:nvPr/>
        </p:nvSpPr>
        <p:spPr bwMode="auto">
          <a:xfrm>
            <a:off x="2228684" y="218727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 Box 9"/>
          <p:cNvSpPr txBox="1">
            <a:spLocks noChangeArrowheads="1"/>
          </p:cNvSpPr>
          <p:nvPr/>
        </p:nvSpPr>
        <p:spPr bwMode="auto">
          <a:xfrm>
            <a:off x="3166170" y="1646632"/>
            <a:ext cx="230223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scheduling policy</a:t>
            </a:r>
          </a:p>
        </p:txBody>
      </p:sp>
      <p:sp>
        <p:nvSpPr>
          <p:cNvPr id="10" name="TextBox 9"/>
          <p:cNvSpPr txBox="1"/>
          <p:nvPr/>
        </p:nvSpPr>
        <p:spPr>
          <a:xfrm>
            <a:off x="-108520" y="2636912"/>
            <a:ext cx="4649307"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300" b="0" i="0" u="none" strike="noStrike" kern="1200" cap="none" spc="0" normalizeH="0" baseline="0" noProof="0" dirty="0">
                <a:ln>
                  <a:noFill/>
                </a:ln>
                <a:solidFill>
                  <a:srgbClr val="0070C0"/>
                </a:solidFill>
                <a:effectLst/>
                <a:uLnTx/>
                <a:uFillTx/>
                <a:latin typeface="Verdana"/>
                <a:ea typeface="+mn-ea"/>
                <a:cs typeface="+mn-cs"/>
              </a:rPr>
              <a:t>selects a cluster as a whole </a:t>
            </a:r>
            <a:r>
              <a:rPr kumimoji="0" lang="en-US" sz="1300" b="0" i="0" u="none" strike="noStrike" kern="1200" cap="none" spc="0" normalizeH="0" baseline="0" noProof="0" dirty="0">
                <a:ln>
                  <a:noFill/>
                </a:ln>
                <a:solidFill>
                  <a:srgbClr val="000000"/>
                </a:solidFill>
                <a:effectLst/>
                <a:uLnTx/>
                <a:uFillTx/>
                <a:latin typeface="Verdana"/>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allocates threads of the workload to cores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of the selected cluster. </a:t>
            </a:r>
          </a:p>
        </p:txBody>
      </p:sp>
      <p:sp>
        <p:nvSpPr>
          <p:cNvPr id="11" name="Text Box 4"/>
          <p:cNvSpPr txBox="1">
            <a:spLocks noChangeArrowheads="1"/>
          </p:cNvSpPr>
          <p:nvPr/>
        </p:nvSpPr>
        <p:spPr bwMode="auto">
          <a:xfrm>
            <a:off x="4679501" y="2307384"/>
            <a:ext cx="33925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Core-based scheduling</a:t>
            </a:r>
          </a:p>
        </p:txBody>
      </p:sp>
      <p:sp>
        <p:nvSpPr>
          <p:cNvPr id="12" name="TextBox 11"/>
          <p:cNvSpPr txBox="1"/>
          <p:nvPr/>
        </p:nvSpPr>
        <p:spPr>
          <a:xfrm>
            <a:off x="4524088" y="2637778"/>
            <a:ext cx="4264309"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300" b="0" i="0" u="none" strike="noStrike" kern="1200" cap="none" spc="0" normalizeH="0" baseline="0" noProof="0" dirty="0">
                <a:ln>
                  <a:noFill/>
                </a:ln>
                <a:solidFill>
                  <a:srgbClr val="0070C0"/>
                </a:solidFill>
                <a:effectLst/>
                <a:uLnTx/>
                <a:uFillTx/>
                <a:latin typeface="Verdana"/>
                <a:ea typeface="+mn-ea"/>
                <a:cs typeface="+mn-cs"/>
              </a:rPr>
              <a:t>allocates threads of the workload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70C0"/>
                </a:solidFill>
                <a:effectLst/>
                <a:uLnTx/>
                <a:uFillTx/>
                <a:latin typeface="Verdana"/>
                <a:ea typeface="+mn-ea"/>
                <a:cs typeface="+mn-cs"/>
              </a:rPr>
              <a:t>to individual cores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independently from their cluster affiliation.</a:t>
            </a:r>
          </a:p>
        </p:txBody>
      </p:sp>
      <p:sp>
        <p:nvSpPr>
          <p:cNvPr id="3" name="Rectangle 2"/>
          <p:cNvSpPr/>
          <p:nvPr/>
        </p:nvSpPr>
        <p:spPr>
          <a:xfrm>
            <a:off x="69339" y="440668"/>
            <a:ext cx="46025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Task scheduling policy -2</a:t>
            </a:r>
          </a:p>
        </p:txBody>
      </p:sp>
      <p:sp>
        <p:nvSpPr>
          <p:cNvPr id="13" name="TextBox 12"/>
          <p:cNvSpPr txBox="1"/>
          <p:nvPr/>
        </p:nvSpPr>
        <p:spPr>
          <a:xfrm>
            <a:off x="401663" y="846545"/>
            <a:ext cx="861761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kernel task scheduler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allocate threads to cores for execution either 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or core based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detailed below.</a:t>
            </a:r>
          </a:p>
        </p:txBody>
      </p:sp>
    </p:spTree>
    <p:extLst>
      <p:ext uri="{BB962C8B-B14F-4D97-AF65-F5344CB8AC3E}">
        <p14:creationId xmlns:p14="http://schemas.microsoft.com/office/powerpoint/2010/main" val="3467628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13</a:t>
            </a:r>
            <a:r>
              <a:rPr lang="hu-HU" sz="1700">
                <a:solidFill>
                  <a:srgbClr val="FFFFFF"/>
                </a:solidFill>
              </a:rPr>
              <a:t>)</a:t>
            </a:r>
            <a:endParaRPr lang="en-US" sz="1700"/>
          </a:p>
        </p:txBody>
      </p:sp>
      <p:sp>
        <p:nvSpPr>
          <p:cNvPr id="4" name="TextBox 3"/>
          <p:cNvSpPr txBox="1"/>
          <p:nvPr/>
        </p:nvSpPr>
        <p:spPr>
          <a:xfrm>
            <a:off x="115888" y="440668"/>
            <a:ext cx="6720942" cy="369332"/>
          </a:xfrm>
          <a:prstGeom prst="rect">
            <a:avLst/>
          </a:prstGeom>
          <a:noFill/>
        </p:spPr>
        <p:txBody>
          <a:bodyPr wrap="square" rtlCol="0">
            <a:spAutoFit/>
          </a:bodyPr>
          <a:lstStyle/>
          <a:p>
            <a:r>
              <a:rPr lang="en-US">
                <a:solidFill>
                  <a:schemeClr val="accent6"/>
                </a:solidFill>
              </a:rPr>
              <a:t>Total number of ARM-based chips shipped until 10/2021</a:t>
            </a:r>
          </a:p>
        </p:txBody>
      </p:sp>
      <p:sp>
        <p:nvSpPr>
          <p:cNvPr id="5" name="TextBox 4"/>
          <p:cNvSpPr txBox="1"/>
          <p:nvPr/>
        </p:nvSpPr>
        <p:spPr>
          <a:xfrm>
            <a:off x="116539" y="864005"/>
            <a:ext cx="8460906" cy="584775"/>
          </a:xfrm>
          <a:prstGeom prst="rect">
            <a:avLst/>
          </a:prstGeom>
          <a:noFill/>
        </p:spPr>
        <p:txBody>
          <a:bodyPr wrap="none" rtlCol="0">
            <a:spAutoFit/>
          </a:bodyPr>
          <a:lstStyle/>
          <a:p>
            <a:r>
              <a:rPr lang="en-US" sz="1600"/>
              <a:t>As ARM announced, </a:t>
            </a:r>
            <a:r>
              <a:rPr lang="en-US" sz="1600">
                <a:solidFill>
                  <a:srgbClr val="0070C0"/>
                </a:solidFill>
              </a:rPr>
              <a:t>until 10/2021 </a:t>
            </a:r>
            <a:r>
              <a:rPr lang="en-US" sz="1600"/>
              <a:t>there were </a:t>
            </a:r>
            <a:r>
              <a:rPr lang="en-US" sz="1600">
                <a:solidFill>
                  <a:srgbClr val="0070C0"/>
                </a:solidFill>
              </a:rPr>
              <a:t>over 200 billion </a:t>
            </a:r>
            <a:r>
              <a:rPr lang="en-US" sz="1600"/>
              <a:t>chips shipped with</a:t>
            </a:r>
          </a:p>
          <a:p>
            <a:r>
              <a:rPr lang="en-US" sz="1600"/>
              <a:t>  their ISA [</a:t>
            </a:r>
            <a:r>
              <a:rPr lang="hu-HU" sz="1600"/>
              <a:t>167</a:t>
            </a:r>
            <a:r>
              <a:rPr lang="en-US" sz="1600"/>
              <a:t>].</a:t>
            </a:r>
          </a:p>
        </p:txBody>
      </p:sp>
    </p:spTree>
    <p:extLst>
      <p:ext uri="{BB962C8B-B14F-4D97-AF65-F5344CB8AC3E}">
        <p14:creationId xmlns:p14="http://schemas.microsoft.com/office/powerpoint/2010/main" val="25064948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4)</a:t>
            </a:r>
          </a:p>
        </p:txBody>
      </p:sp>
      <p:sp>
        <p:nvSpPr>
          <p:cNvPr id="4" name="TextBox 3"/>
          <p:cNvSpPr txBox="1"/>
          <p:nvPr/>
        </p:nvSpPr>
        <p:spPr>
          <a:xfrm>
            <a:off x="71438" y="449933"/>
            <a:ext cx="90725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Cluster-based scheduling</a:t>
            </a:r>
          </a:p>
        </p:txBody>
      </p:sp>
      <p:sp>
        <p:nvSpPr>
          <p:cNvPr id="5" name="TextBox 4"/>
          <p:cNvSpPr txBox="1"/>
          <p:nvPr/>
        </p:nvSpPr>
        <p:spPr>
          <a:xfrm>
            <a:off x="215454" y="800708"/>
            <a:ext cx="8965058"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using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cluster-based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 a cluster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depending on the workload intensity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allocates workload threads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cores of the selected cluster.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Cluster-based scheduling makes use of</a:t>
            </a:r>
            <a:r>
              <a:rPr kumimoji="0" lang="en-US" sz="1600" b="0" i="0" u="none" strike="noStrike" kern="1200" cap="none" spc="0" normalizeH="0" baseline="0" noProof="0" dirty="0">
                <a:ln>
                  <a:noFill/>
                </a:ln>
                <a:solidFill>
                  <a:srgbClr val="FF0000"/>
                </a:solidFill>
                <a:effectLst/>
                <a:uLnTx/>
                <a:uFillTx/>
                <a:latin typeface="Verdana"/>
                <a:ea typeface="+mn-ea"/>
                <a:cs typeface="+mn-cs"/>
              </a:rPr>
              <a:t> exclusive cluster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meaning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scheduler allocates workload threads to cores of either the big or the LITTLE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but never to both, as illustrated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scheduling is designated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grpSp>
        <p:nvGrpSpPr>
          <p:cNvPr id="8" name="Group 7"/>
          <p:cNvGrpSpPr/>
          <p:nvPr/>
        </p:nvGrpSpPr>
        <p:grpSpPr>
          <a:xfrm>
            <a:off x="2159732" y="2997096"/>
            <a:ext cx="4423599" cy="3384232"/>
            <a:chOff x="93663" y="3068960"/>
            <a:chExt cx="4423599" cy="3456240"/>
          </a:xfrm>
        </p:grpSpPr>
        <p:sp>
          <p:nvSpPr>
            <p:cNvPr id="9" name="Téglalap 21"/>
            <p:cNvSpPr/>
            <p:nvPr/>
          </p:nvSpPr>
          <p:spPr bwMode="auto">
            <a:xfrm>
              <a:off x="2321750" y="3338913"/>
              <a:ext cx="2195512" cy="31862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églalap 11"/>
            <p:cNvSpPr/>
            <p:nvPr/>
          </p:nvSpPr>
          <p:spPr bwMode="auto">
            <a:xfrm>
              <a:off x="3437415" y="3812162"/>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églalap 17"/>
            <p:cNvSpPr/>
            <p:nvPr/>
          </p:nvSpPr>
          <p:spPr bwMode="auto">
            <a:xfrm>
              <a:off x="2405887" y="606323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2924588" y="569970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2"/>
            <p:cNvSpPr txBox="1">
              <a:spLocks noChangeArrowheads="1"/>
            </p:cNvSpPr>
            <p:nvPr/>
          </p:nvSpPr>
          <p:spPr bwMode="auto">
            <a:xfrm>
              <a:off x="3531021" y="3352815"/>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14" name="Egyenes összekötő nyíllal 148"/>
            <p:cNvCxnSpPr/>
            <p:nvPr/>
          </p:nvCxnSpPr>
          <p:spPr bwMode="auto">
            <a:xfrm>
              <a:off x="3969575" y="571081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3437415" y="3802086"/>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églalap 3"/>
            <p:cNvSpPr/>
            <p:nvPr/>
          </p:nvSpPr>
          <p:spPr bwMode="auto">
            <a:xfrm>
              <a:off x="3501392" y="389947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7" name="Téglalap 4"/>
            <p:cNvSpPr/>
            <p:nvPr/>
          </p:nvSpPr>
          <p:spPr bwMode="auto">
            <a:xfrm>
              <a:off x="4010980" y="389947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8" name="Téglalap 5"/>
            <p:cNvSpPr/>
            <p:nvPr/>
          </p:nvSpPr>
          <p:spPr bwMode="auto">
            <a:xfrm>
              <a:off x="3501392" y="481705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9" name="Téglalap 6"/>
            <p:cNvSpPr/>
            <p:nvPr/>
          </p:nvSpPr>
          <p:spPr bwMode="auto">
            <a:xfrm>
              <a:off x="4010980" y="481705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0" name="Téglalap 21"/>
            <p:cNvSpPr/>
            <p:nvPr/>
          </p:nvSpPr>
          <p:spPr bwMode="auto">
            <a:xfrm>
              <a:off x="93663" y="3338913"/>
              <a:ext cx="2195512" cy="31862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églalap 12"/>
            <p:cNvSpPr/>
            <p:nvPr/>
          </p:nvSpPr>
          <p:spPr bwMode="auto">
            <a:xfrm>
              <a:off x="167878" y="431381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églalap 13"/>
            <p:cNvSpPr/>
            <p:nvPr/>
          </p:nvSpPr>
          <p:spPr bwMode="auto">
            <a:xfrm>
              <a:off x="205978" y="44043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3" name="Téglalap 14"/>
            <p:cNvSpPr/>
            <p:nvPr/>
          </p:nvSpPr>
          <p:spPr bwMode="auto">
            <a:xfrm>
              <a:off x="702865" y="44043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4" name="Téglalap 15"/>
            <p:cNvSpPr/>
            <p:nvPr/>
          </p:nvSpPr>
          <p:spPr bwMode="auto">
            <a:xfrm>
              <a:off x="205978" y="50520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5" name="Téglalap 16"/>
            <p:cNvSpPr/>
            <p:nvPr/>
          </p:nvSpPr>
          <p:spPr bwMode="auto">
            <a:xfrm>
              <a:off x="702865" y="50520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6" name="Téglalap 17"/>
            <p:cNvSpPr/>
            <p:nvPr/>
          </p:nvSpPr>
          <p:spPr bwMode="auto">
            <a:xfrm>
              <a:off x="177800" y="606323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27" name="Egyenes összekötő nyíllal 20"/>
            <p:cNvCxnSpPr/>
            <p:nvPr/>
          </p:nvCxnSpPr>
          <p:spPr bwMode="auto">
            <a:xfrm>
              <a:off x="661988" y="569970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Szövegdoboz 23"/>
            <p:cNvSpPr txBox="1">
              <a:spLocks noChangeArrowheads="1"/>
            </p:cNvSpPr>
            <p:nvPr/>
          </p:nvSpPr>
          <p:spPr bwMode="auto">
            <a:xfrm>
              <a:off x="170303" y="3850300"/>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9" name="Egyenes összekötő nyíllal 148"/>
            <p:cNvCxnSpPr/>
            <p:nvPr/>
          </p:nvCxnSpPr>
          <p:spPr bwMode="auto">
            <a:xfrm>
              <a:off x="1741488" y="571081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églalap 11"/>
            <p:cNvSpPr/>
            <p:nvPr/>
          </p:nvSpPr>
          <p:spPr bwMode="auto">
            <a:xfrm>
              <a:off x="1251560" y="3812162"/>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églalap 3"/>
            <p:cNvSpPr/>
            <p:nvPr/>
          </p:nvSpPr>
          <p:spPr bwMode="auto">
            <a:xfrm>
              <a:off x="1286485" y="3899475"/>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2" name="Téglalap 4"/>
            <p:cNvSpPr/>
            <p:nvPr/>
          </p:nvSpPr>
          <p:spPr bwMode="auto">
            <a:xfrm>
              <a:off x="1796073" y="3899475"/>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3" name="Téglalap 5"/>
            <p:cNvSpPr/>
            <p:nvPr/>
          </p:nvSpPr>
          <p:spPr bwMode="auto">
            <a:xfrm>
              <a:off x="1286485" y="4817050"/>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34" name="Téglalap 6"/>
            <p:cNvSpPr/>
            <p:nvPr/>
          </p:nvSpPr>
          <p:spPr bwMode="auto">
            <a:xfrm>
              <a:off x="1796073" y="4817050"/>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35" name="Szövegdoboz 22"/>
            <p:cNvSpPr txBox="1">
              <a:spLocks noChangeArrowheads="1"/>
            </p:cNvSpPr>
            <p:nvPr/>
          </p:nvSpPr>
          <p:spPr bwMode="auto">
            <a:xfrm>
              <a:off x="1364085" y="3379785"/>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36" name="Téglalap 12"/>
            <p:cNvSpPr/>
            <p:nvPr/>
          </p:nvSpPr>
          <p:spPr bwMode="auto">
            <a:xfrm>
              <a:off x="2393808" y="4313812"/>
              <a:ext cx="1008062" cy="13668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églalap 13"/>
            <p:cNvSpPr/>
            <p:nvPr/>
          </p:nvSpPr>
          <p:spPr bwMode="auto">
            <a:xfrm>
              <a:off x="2431908" y="44138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8" name="Téglalap 14"/>
            <p:cNvSpPr/>
            <p:nvPr/>
          </p:nvSpPr>
          <p:spPr bwMode="auto">
            <a:xfrm>
              <a:off x="2928795" y="44138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9" name="Téglalap 15"/>
            <p:cNvSpPr/>
            <p:nvPr/>
          </p:nvSpPr>
          <p:spPr bwMode="auto">
            <a:xfrm>
              <a:off x="2431908" y="50615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0" name="Téglalap 16"/>
            <p:cNvSpPr/>
            <p:nvPr/>
          </p:nvSpPr>
          <p:spPr bwMode="auto">
            <a:xfrm>
              <a:off x="2928795" y="50615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41" name="Szövegdoboz 23"/>
            <p:cNvSpPr txBox="1">
              <a:spLocks noChangeArrowheads="1"/>
            </p:cNvSpPr>
            <p:nvPr/>
          </p:nvSpPr>
          <p:spPr bwMode="auto">
            <a:xfrm>
              <a:off x="2392710" y="383636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42" name="TextBox 41"/>
            <p:cNvSpPr txBox="1"/>
            <p:nvPr/>
          </p:nvSpPr>
          <p:spPr>
            <a:xfrm>
              <a:off x="971853" y="3077380"/>
              <a:ext cx="89479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a:ea typeface="+mn-ea"/>
                  <a:cs typeface="+mn-cs"/>
                </a:rPr>
                <a:t>Low load</a:t>
              </a:r>
            </a:p>
          </p:txBody>
        </p:sp>
        <p:sp>
          <p:nvSpPr>
            <p:cNvPr id="43" name="TextBox 42"/>
            <p:cNvSpPr txBox="1"/>
            <p:nvPr/>
          </p:nvSpPr>
          <p:spPr>
            <a:xfrm>
              <a:off x="3010888" y="3068960"/>
              <a:ext cx="93807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a:ea typeface="+mn-ea"/>
                  <a:cs typeface="+mn-cs"/>
                </a:rPr>
                <a:t>High load</a:t>
              </a:r>
            </a:p>
          </p:txBody>
        </p:sp>
      </p:grpSp>
      <p:sp>
        <p:nvSpPr>
          <p:cNvPr id="44" name="TextBox 43"/>
          <p:cNvSpPr txBox="1"/>
          <p:nvPr/>
        </p:nvSpPr>
        <p:spPr>
          <a:xfrm>
            <a:off x="925635" y="6510826"/>
            <a:ext cx="69227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Cluster-based scheduling with exclusive cluster allocation</a:t>
            </a:r>
          </a:p>
        </p:txBody>
      </p:sp>
    </p:spTree>
    <p:extLst>
      <p:ext uri="{BB962C8B-B14F-4D97-AF65-F5344CB8AC3E}">
        <p14:creationId xmlns:p14="http://schemas.microsoft.com/office/powerpoint/2010/main" val="258245173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5)</a:t>
            </a:r>
          </a:p>
        </p:txBody>
      </p:sp>
      <p:sp>
        <p:nvSpPr>
          <p:cNvPr id="4" name="TextBox 3"/>
          <p:cNvSpPr txBox="1"/>
          <p:nvPr/>
        </p:nvSpPr>
        <p:spPr>
          <a:xfrm>
            <a:off x="73636" y="452065"/>
            <a:ext cx="29501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Core–based scheduling</a:t>
            </a:r>
          </a:p>
        </p:txBody>
      </p:sp>
      <p:sp>
        <p:nvSpPr>
          <p:cNvPr id="5" name="TextBox 4"/>
          <p:cNvSpPr txBox="1"/>
          <p:nvPr/>
        </p:nvSpPr>
        <p:spPr>
          <a:xfrm>
            <a:off x="73636" y="872716"/>
            <a:ext cx="9142880"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using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core-based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allocates workload threads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individual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independently from their cluster affiliation.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Core-based scheduling makes use of </a:t>
            </a:r>
            <a:r>
              <a:rPr kumimoji="0" lang="en-US" sz="1600" b="0" i="0" u="none" strike="noStrike" kern="1200" cap="none" spc="0" normalizeH="0" baseline="0" noProof="0" dirty="0">
                <a:ln>
                  <a:noFill/>
                </a:ln>
                <a:solidFill>
                  <a:srgbClr val="FF0000"/>
                </a:solidFill>
                <a:effectLst/>
                <a:uLnTx/>
                <a:uFillTx/>
                <a:latin typeface="Verdana"/>
                <a:ea typeface="+mn-ea"/>
                <a:cs typeface="+mn-cs"/>
              </a:rPr>
              <a:t>inclusive core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meaning that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scheduler (named usually as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global scheduler) </a:t>
            </a:r>
            <a:r>
              <a:rPr kumimoji="0" lang="en-US" sz="1600" b="0" i="0" u="none" strike="noStrike" kern="1200" cap="none" spc="0" normalizeH="0" baseline="0" noProof="0" dirty="0">
                <a:ln>
                  <a:noFill/>
                </a:ln>
                <a:solidFill>
                  <a:srgbClr val="000000"/>
                </a:solidFill>
                <a:effectLst/>
                <a:uLnTx/>
                <a:uFillTx/>
                <a:latin typeface="Verdana"/>
                <a:ea typeface="+mn-ea"/>
                <a:cs typeface="+mn-cs"/>
              </a:rPr>
              <a:t>allocates workload threads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all</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available</a:t>
            </a:r>
            <a:r>
              <a:rPr kumimoji="0" lang="en-US" sz="1600" b="0" i="0" u="none" strike="noStrike" kern="1200" cap="none" spc="0" normalizeH="0" baseline="0" noProof="0" dirty="0">
                <a:ln>
                  <a:noFill/>
                </a:ln>
                <a:solidFill>
                  <a:srgbClr val="0070C0"/>
                </a:solidFill>
                <a:effectLst/>
                <a:uLnTx/>
                <a:uFillTx/>
                <a:latin typeface="Verdana"/>
                <a:ea typeface="+mn-ea"/>
                <a:cs typeface="+mn-cs"/>
              </a:rPr>
              <a:t> big and LITTLE cores according to a chosen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scheduling is designated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inclusive core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7" name="Picture 4" descr="http://images.anandtech.com/doci/7313/biglittle.png"/>
          <p:cNvPicPr>
            <a:picLocks noChangeAspect="1" noChangeArrowheads="1"/>
          </p:cNvPicPr>
          <p:nvPr/>
        </p:nvPicPr>
        <p:blipFill rotWithShape="1">
          <a:blip r:embed="rId2">
            <a:extLst>
              <a:ext uri="{28A0092B-C50C-407E-A947-70E740481C1C}">
                <a14:useLocalDpi xmlns:a14="http://schemas.microsoft.com/office/drawing/2010/main" val="0"/>
              </a:ext>
            </a:extLst>
          </a:blip>
          <a:srcRect l="74041" t="32477" r="8826" b="28713"/>
          <a:stretch/>
        </p:blipFill>
        <p:spPr bwMode="auto">
          <a:xfrm>
            <a:off x="3779912" y="2992597"/>
            <a:ext cx="1460500" cy="24804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2167" y="5688541"/>
            <a:ext cx="40990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Inclusive core allocation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(Implemented by a Global scheduler)</a:t>
            </a:r>
          </a:p>
        </p:txBody>
      </p:sp>
    </p:spTree>
    <p:extLst>
      <p:ext uri="{BB962C8B-B14F-4D97-AF65-F5344CB8AC3E}">
        <p14:creationId xmlns:p14="http://schemas.microsoft.com/office/powerpoint/2010/main" val="93899362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6)</a:t>
            </a:r>
          </a:p>
        </p:txBody>
      </p:sp>
      <p:sp>
        <p:nvSpPr>
          <p:cNvPr id="5" name="Text Box 6"/>
          <p:cNvSpPr txBox="1">
            <a:spLocks noChangeArrowheads="1"/>
          </p:cNvSpPr>
          <p:nvPr/>
        </p:nvSpPr>
        <p:spPr bwMode="auto">
          <a:xfrm>
            <a:off x="4719795" y="3310779"/>
            <a:ext cx="294824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Global Task scheduling</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(GTS)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1461170" y="1844824"/>
            <a:ext cx="185659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with exclusive</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 allocation</a:t>
            </a:r>
          </a:p>
        </p:txBody>
      </p:sp>
      <p:sp>
        <p:nvSpPr>
          <p:cNvPr id="8" name="Text Box 4"/>
          <p:cNvSpPr txBox="1">
            <a:spLocks noChangeArrowheads="1"/>
          </p:cNvSpPr>
          <p:nvPr/>
        </p:nvSpPr>
        <p:spPr bwMode="auto">
          <a:xfrm>
            <a:off x="1145023" y="1636347"/>
            <a:ext cx="255588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Cluster-based scheduling</a:t>
            </a:r>
          </a:p>
        </p:txBody>
      </p:sp>
      <p:sp>
        <p:nvSpPr>
          <p:cNvPr id="10" name="Text Box 4"/>
          <p:cNvSpPr txBox="1">
            <a:spLocks noChangeArrowheads="1"/>
          </p:cNvSpPr>
          <p:nvPr/>
        </p:nvSpPr>
        <p:spPr bwMode="auto">
          <a:xfrm>
            <a:off x="4907349" y="1651438"/>
            <a:ext cx="2593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Core-based scheduling</a:t>
            </a:r>
          </a:p>
        </p:txBody>
      </p:sp>
      <p:cxnSp>
        <p:nvCxnSpPr>
          <p:cNvPr id="12" name="Straight Connector 11"/>
          <p:cNvCxnSpPr/>
          <p:nvPr/>
        </p:nvCxnSpPr>
        <p:spPr bwMode="auto">
          <a:xfrm>
            <a:off x="6165702" y="5953671"/>
            <a:ext cx="410" cy="1800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a:spLocks noChangeArrowheads="1"/>
          </p:cNvSpPr>
          <p:nvPr/>
        </p:nvSpPr>
        <p:spPr bwMode="auto">
          <a:xfrm>
            <a:off x="6128610" y="612646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4" name="Straight Connector 13"/>
          <p:cNvCxnSpPr>
            <a:stCxn id="17" idx="2"/>
          </p:cNvCxnSpPr>
          <p:nvPr/>
        </p:nvCxnSpPr>
        <p:spPr bwMode="auto">
          <a:xfrm flipH="1">
            <a:off x="2405424" y="1365739"/>
            <a:ext cx="1949952" cy="22581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stCxn id="17" idx="2"/>
            <a:endCxn id="16" idx="1"/>
          </p:cNvCxnSpPr>
          <p:nvPr/>
        </p:nvCxnSpPr>
        <p:spPr bwMode="auto">
          <a:xfrm>
            <a:off x="4355376" y="1365739"/>
            <a:ext cx="1781652" cy="20915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13"/>
          <p:cNvSpPr>
            <a:spLocks noChangeArrowheads="1"/>
          </p:cNvSpPr>
          <p:nvPr/>
        </p:nvSpPr>
        <p:spPr bwMode="auto">
          <a:xfrm>
            <a:off x="6126484" y="1564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 Box 4"/>
          <p:cNvSpPr txBox="1">
            <a:spLocks noChangeArrowheads="1"/>
          </p:cNvSpPr>
          <p:nvPr/>
        </p:nvSpPr>
        <p:spPr bwMode="auto">
          <a:xfrm>
            <a:off x="946471" y="1088740"/>
            <a:ext cx="68178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Task scheduling policies of</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big-LITTLE technology</a:t>
            </a:r>
          </a:p>
        </p:txBody>
      </p:sp>
      <p:sp>
        <p:nvSpPr>
          <p:cNvPr id="18" name="Oval 13"/>
          <p:cNvSpPr>
            <a:spLocks noChangeArrowheads="1"/>
          </p:cNvSpPr>
          <p:nvPr/>
        </p:nvSpPr>
        <p:spPr bwMode="auto">
          <a:xfrm>
            <a:off x="2396036" y="1577228"/>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a:xfrm>
            <a:off x="4258284" y="3568660"/>
            <a:ext cx="395012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 Multi-Processing (HMP) </a:t>
            </a:r>
          </a:p>
        </p:txBody>
      </p:sp>
      <p:sp>
        <p:nvSpPr>
          <p:cNvPr id="21" name="TextBox 20"/>
          <p:cNvSpPr txBox="1"/>
          <p:nvPr/>
        </p:nvSpPr>
        <p:spPr>
          <a:xfrm>
            <a:off x="323528" y="3342957"/>
            <a:ext cx="3913251"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1" i="1" u="none" strike="noStrike" kern="1200" cap="none" spc="0" normalizeH="0" baseline="0" noProof="0" dirty="0" err="1">
                <a:ln>
                  <a:noFill/>
                </a:ln>
                <a:solidFill>
                  <a:srgbClr val="000000"/>
                </a:solidFill>
                <a:effectLst/>
                <a:uLnTx/>
                <a:uFillTx/>
                <a:latin typeface="Verdana"/>
                <a:ea typeface="+mn-ea"/>
                <a:cs typeface="+mn-cs"/>
              </a:rPr>
              <a:t>vSMP</a:t>
            </a: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Nvidia</a:t>
            </a:r>
            <a:r>
              <a:rPr kumimoji="0" lang="en-US" sz="13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(Variable Symmetrical Multiprocessing)</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 Box 6"/>
          <p:cNvSpPr txBox="1">
            <a:spLocks noChangeArrowheads="1"/>
          </p:cNvSpPr>
          <p:nvPr/>
        </p:nvSpPr>
        <p:spPr bwMode="auto">
          <a:xfrm>
            <a:off x="5222900" y="1845534"/>
            <a:ext cx="189507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with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i</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nclusive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allocation</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(from</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all clusters</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
        <p:nvSpPr>
          <p:cNvPr id="23" name="Oval 13"/>
          <p:cNvSpPr>
            <a:spLocks noChangeArrowheads="1"/>
          </p:cNvSpPr>
          <p:nvPr/>
        </p:nvSpPr>
        <p:spPr bwMode="auto">
          <a:xfrm>
            <a:off x="2386964" y="612930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4" name="Straight Connector 23"/>
          <p:cNvCxnSpPr/>
          <p:nvPr/>
        </p:nvCxnSpPr>
        <p:spPr bwMode="auto">
          <a:xfrm>
            <a:off x="2422964" y="5941125"/>
            <a:ext cx="0" cy="1800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Down Arrow 27"/>
          <p:cNvSpPr/>
          <p:nvPr/>
        </p:nvSpPr>
        <p:spPr bwMode="auto">
          <a:xfrm>
            <a:off x="6135629" y="2527939"/>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Down Arrow 28"/>
          <p:cNvSpPr/>
          <p:nvPr/>
        </p:nvSpPr>
        <p:spPr bwMode="auto">
          <a:xfrm>
            <a:off x="2344524" y="2548409"/>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71438" y="450293"/>
            <a:ext cx="86840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the task scheduling policies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3" name="TextBox 2"/>
          <p:cNvSpPr txBox="1"/>
          <p:nvPr/>
        </p:nvSpPr>
        <p:spPr>
          <a:xfrm>
            <a:off x="971600" y="2770719"/>
            <a:ext cx="283282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Exclusive cluster scheduling</a:t>
            </a:r>
          </a:p>
        </p:txBody>
      </p:sp>
      <p:sp>
        <p:nvSpPr>
          <p:cNvPr id="25" name="TextBox 24"/>
          <p:cNvSpPr txBox="1"/>
          <p:nvPr/>
        </p:nvSpPr>
        <p:spPr>
          <a:xfrm>
            <a:off x="4861420" y="2770719"/>
            <a:ext cx="2662908"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Inclusive core scheduling</a:t>
            </a:r>
          </a:p>
        </p:txBody>
      </p:sp>
      <p:sp>
        <p:nvSpPr>
          <p:cNvPr id="4" name="TextBox 3"/>
          <p:cNvSpPr txBox="1"/>
          <p:nvPr/>
        </p:nvSpPr>
        <p:spPr>
          <a:xfrm>
            <a:off x="71438" y="3087626"/>
            <a:ext cx="176202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Designated also as</a:t>
            </a:r>
          </a:p>
        </p:txBody>
      </p:sp>
    </p:spTree>
    <p:extLst>
      <p:ext uri="{BB962C8B-B14F-4D97-AF65-F5344CB8AC3E}">
        <p14:creationId xmlns:p14="http://schemas.microsoft.com/office/powerpoint/2010/main" val="153694096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7)</a:t>
            </a:r>
          </a:p>
        </p:txBody>
      </p:sp>
      <p:cxnSp>
        <p:nvCxnSpPr>
          <p:cNvPr id="4" name="Straight Connector 3"/>
          <p:cNvCxnSpPr>
            <a:stCxn id="7" idx="2"/>
          </p:cNvCxnSpPr>
          <p:nvPr/>
        </p:nvCxnSpPr>
        <p:spPr bwMode="auto">
          <a:xfrm flipH="1">
            <a:off x="2405424" y="1365739"/>
            <a:ext cx="1949952" cy="22581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a:stCxn id="7" idx="2"/>
            <a:endCxn id="6" idx="1"/>
          </p:cNvCxnSpPr>
          <p:nvPr/>
        </p:nvCxnSpPr>
        <p:spPr bwMode="auto">
          <a:xfrm>
            <a:off x="4355376" y="1365739"/>
            <a:ext cx="1781652" cy="20915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3"/>
          <p:cNvSpPr>
            <a:spLocks noChangeArrowheads="1"/>
          </p:cNvSpPr>
          <p:nvPr/>
        </p:nvSpPr>
        <p:spPr bwMode="auto">
          <a:xfrm>
            <a:off x="6126484" y="1564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4"/>
          <p:cNvSpPr txBox="1">
            <a:spLocks noChangeArrowheads="1"/>
          </p:cNvSpPr>
          <p:nvPr/>
        </p:nvSpPr>
        <p:spPr bwMode="auto">
          <a:xfrm>
            <a:off x="946471" y="1088740"/>
            <a:ext cx="68178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Task scheduling policies of</a:t>
            </a: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the big-LITTLE technology</a:t>
            </a:r>
          </a:p>
        </p:txBody>
      </p:sp>
      <p:sp>
        <p:nvSpPr>
          <p:cNvPr id="8" name="Oval 13"/>
          <p:cNvSpPr>
            <a:spLocks noChangeArrowheads="1"/>
          </p:cNvSpPr>
          <p:nvPr/>
        </p:nvSpPr>
        <p:spPr bwMode="auto">
          <a:xfrm>
            <a:off x="2396036" y="1577228"/>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971600" y="1700808"/>
            <a:ext cx="283282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Exclusive cluster scheduling</a:t>
            </a:r>
          </a:p>
        </p:txBody>
      </p:sp>
      <p:sp>
        <p:nvSpPr>
          <p:cNvPr id="10" name="TextBox 9"/>
          <p:cNvSpPr txBox="1"/>
          <p:nvPr/>
        </p:nvSpPr>
        <p:spPr>
          <a:xfrm>
            <a:off x="4861420" y="1700808"/>
            <a:ext cx="2662908"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Inclusive core scheduling</a:t>
            </a:r>
          </a:p>
        </p:txBody>
      </p:sp>
      <p:sp>
        <p:nvSpPr>
          <p:cNvPr id="11" name="Down Arrow 10"/>
          <p:cNvSpPr/>
          <p:nvPr/>
        </p:nvSpPr>
        <p:spPr bwMode="auto">
          <a:xfrm>
            <a:off x="6094853" y="1988840"/>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Down Arrow 11"/>
          <p:cNvSpPr/>
          <p:nvPr/>
        </p:nvSpPr>
        <p:spPr bwMode="auto">
          <a:xfrm>
            <a:off x="2303748" y="2009310"/>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Text Box 6"/>
          <p:cNvSpPr txBox="1">
            <a:spLocks noChangeArrowheads="1"/>
          </p:cNvSpPr>
          <p:nvPr/>
        </p:nvSpPr>
        <p:spPr bwMode="auto">
          <a:xfrm>
            <a:off x="4773181" y="2240868"/>
            <a:ext cx="2727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pitchFamily="34" charset="0"/>
                <a:ea typeface="+mn-ea"/>
                <a:cs typeface="+mn-cs"/>
              </a:rPr>
              <a:t>Global Task scheduling</a:t>
            </a: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200" b="1" i="0" u="none" strike="noStrike" kern="1200" cap="none" spc="0" normalizeH="0" baseline="0" noProof="0" dirty="0">
                <a:ln>
                  <a:noFill/>
                </a:ln>
                <a:solidFill>
                  <a:srgbClr val="000000"/>
                </a:solidFill>
                <a:effectLst/>
                <a:uLnTx/>
                <a:uFillTx/>
                <a:latin typeface="Verdana" pitchFamily="34" charset="0"/>
                <a:ea typeface="+mn-ea"/>
                <a:cs typeface="+mn-cs"/>
              </a:rPr>
              <a:t>(GTS)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4227093" y="2460419"/>
            <a:ext cx="370806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Verdana"/>
                <a:ea typeface="+mn-ea"/>
                <a:cs typeface="+mn-cs"/>
              </a:rPr>
              <a:t>Heterogeneous Multi-Processing (HMP) </a:t>
            </a:r>
          </a:p>
        </p:txBody>
      </p:sp>
      <p:sp>
        <p:nvSpPr>
          <p:cNvPr id="15" name="TextBox 14"/>
          <p:cNvSpPr txBox="1"/>
          <p:nvPr/>
        </p:nvSpPr>
        <p:spPr>
          <a:xfrm>
            <a:off x="539552" y="2242313"/>
            <a:ext cx="3621504" cy="48731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1" i="1" u="none" strike="noStrike" kern="1200" cap="none" spc="0" normalizeH="0" baseline="0" noProof="0" dirty="0" err="1">
                <a:ln>
                  <a:noFill/>
                </a:ln>
                <a:solidFill>
                  <a:srgbClr val="000000"/>
                </a:solidFill>
                <a:effectLst/>
                <a:uLnTx/>
                <a:uFillTx/>
                <a:latin typeface="Verdana"/>
                <a:ea typeface="+mn-ea"/>
                <a:cs typeface="+mn-cs"/>
              </a:rPr>
              <a:t>vSMP</a:t>
            </a:r>
            <a:r>
              <a:rPr kumimoji="0" lang="en-US" sz="1200" b="1"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Nvidia</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Verdana"/>
                <a:ea typeface="+mn-ea"/>
                <a:cs typeface="+mn-cs"/>
              </a:rPr>
              <a:t>(Variable Symmetrical Multiprocessing)</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1228774" y="2826557"/>
            <a:ext cx="21980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Described first in ARM’s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White Paper (2011) </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lang="hu-HU" sz="1200" i="1" dirty="0" smtClean="0">
                <a:solidFill>
                  <a:srgbClr val="000000"/>
                </a:solidFill>
                <a:latin typeface="Verdana"/>
              </a:rPr>
              <a:t>192</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1321644" y="4356528"/>
            <a:ext cx="1954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Samsung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1"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1" u="none" strike="noStrike" kern="1200" cap="none" spc="0" normalizeH="0" baseline="0" noProof="0" dirty="0">
                <a:ln>
                  <a:noFill/>
                </a:ln>
                <a:solidFill>
                  <a:srgbClr val="000000"/>
                </a:solidFill>
                <a:effectLst/>
                <a:uLnTx/>
                <a:uFillTx/>
                <a:latin typeface="Verdana"/>
                <a:ea typeface="+mn-ea"/>
                <a:cs typeface="+mn-cs"/>
              </a:rPr>
              <a:t> 5410 (2013)</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18" name="TextBox 17"/>
          <p:cNvSpPr txBox="1"/>
          <p:nvPr/>
        </p:nvSpPr>
        <p:spPr>
          <a:xfrm>
            <a:off x="1225139" y="3293221"/>
            <a:ext cx="11160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Used first in</a:t>
            </a:r>
          </a:p>
        </p:txBody>
      </p:sp>
      <p:sp>
        <p:nvSpPr>
          <p:cNvPr id="19" name="TextBox 18"/>
          <p:cNvSpPr txBox="1"/>
          <p:nvPr/>
        </p:nvSpPr>
        <p:spPr>
          <a:xfrm>
            <a:off x="1142948" y="3531631"/>
            <a:ext cx="2550698" cy="10541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Nvidia’s</a:t>
            </a:r>
            <a:r>
              <a:rPr kumimoji="0" lang="en-US" sz="1200" b="0" i="0"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Tegra</a:t>
            </a:r>
            <a:r>
              <a:rPr kumimoji="0" lang="en-US" sz="1200" b="0" i="1" u="none" strike="noStrike" kern="1200" cap="none" spc="0" normalizeH="0" baseline="0" noProof="0" dirty="0">
                <a:ln>
                  <a:noFill/>
                </a:ln>
                <a:solidFill>
                  <a:srgbClr val="000000"/>
                </a:solidFill>
                <a:effectLst/>
                <a:uLnTx/>
                <a:uFillTx/>
                <a:latin typeface="Verdana"/>
                <a:ea typeface="+mn-ea"/>
                <a:cs typeface="+mn-cs"/>
              </a:rPr>
              <a:t> 3 (2011)</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(1 A9 LP  + 4 A9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Tegra</a:t>
            </a:r>
            <a:r>
              <a:rPr kumimoji="0" lang="en-US" sz="1200" b="0" i="1" u="none" strike="noStrike" kern="1200" cap="none" spc="0" normalizeH="0" baseline="0" noProof="0" dirty="0">
                <a:ln>
                  <a:noFill/>
                </a:ln>
                <a:solidFill>
                  <a:srgbClr val="000000"/>
                </a:solidFill>
                <a:effectLst/>
                <a:uLnTx/>
                <a:uFillTx/>
                <a:latin typeface="Verdana"/>
                <a:ea typeface="+mn-ea"/>
                <a:cs typeface="+mn-cs"/>
              </a:rPr>
              <a:t> 4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(1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A15</a:t>
            </a:r>
            <a:r>
              <a:rPr kumimoji="0" lang="en-US" sz="1200" b="0" i="1" u="none" strike="noStrike" kern="1200" cap="none" spc="0" normalizeH="0" baseline="0" noProof="0" dirty="0">
                <a:ln>
                  <a:noFill/>
                </a:ln>
                <a:solidFill>
                  <a:srgbClr val="000000"/>
                </a:solidFill>
                <a:effectLst/>
                <a:uLnTx/>
                <a:uFillTx/>
                <a:latin typeface="Verdana"/>
                <a:ea typeface="+mn-ea"/>
                <a:cs typeface="+mn-cs"/>
              </a:rPr>
              <a:t> LP core + 4 A15 cores)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p:cNvSpPr txBox="1"/>
          <p:nvPr/>
        </p:nvSpPr>
        <p:spPr>
          <a:xfrm>
            <a:off x="5046739" y="2832858"/>
            <a:ext cx="21980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Described first in ARM’s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White Paper (2011) </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lang="hu-HU" sz="1200" i="1" dirty="0" smtClean="0">
                <a:solidFill>
                  <a:srgbClr val="000000"/>
                </a:solidFill>
                <a:latin typeface="Verdana"/>
              </a:rPr>
              <a:t>192</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a:off x="4867789" y="3996486"/>
            <a:ext cx="24794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Samsung HMP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1" u="none" strike="noStrike" kern="1200" cap="none" spc="0" normalizeH="0" baseline="0" noProof="0" dirty="0">
                <a:ln>
                  <a:noFill/>
                </a:ln>
                <a:solidFill>
                  <a:srgbClr val="000000"/>
                </a:solidFill>
                <a:effectLst/>
                <a:uLnTx/>
                <a:uFillTx/>
                <a:latin typeface="Verdana"/>
                <a:ea typeface="+mn-ea"/>
                <a:cs typeface="+mn-cs"/>
              </a:rPr>
              <a:t> 5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1" u="none" strike="noStrike" kern="1200" cap="none" spc="0" normalizeH="0" baseline="0" noProof="0" dirty="0">
                <a:ln>
                  <a:noFill/>
                </a:ln>
                <a:solidFill>
                  <a:srgbClr val="000000"/>
                </a:solidFill>
                <a:effectLst/>
                <a:uLnTx/>
                <a:uFillTx/>
                <a:latin typeface="Verdana"/>
                <a:ea typeface="+mn-ea"/>
                <a:cs typeface="+mn-cs"/>
              </a:rPr>
              <a:t> 5420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22" name="TextBox 21"/>
          <p:cNvSpPr txBox="1"/>
          <p:nvPr/>
        </p:nvSpPr>
        <p:spPr>
          <a:xfrm>
            <a:off x="4247964" y="5067890"/>
            <a:ext cx="374232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a:ln>
                  <a:noFill/>
                </a:ln>
                <a:solidFill>
                  <a:srgbClr val="000000"/>
                </a:solidFill>
                <a:effectLst/>
                <a:uLnTx/>
                <a:uFillTx/>
                <a:latin typeface="Verdana"/>
                <a:ea typeface="+mn-ea"/>
                <a:cs typeface="+mn-cs"/>
              </a:rPr>
              <a:t>Qualcomm</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hu-HU" sz="1300" b="0" i="1" u="none" strike="noStrike" kern="1200" cap="none" spc="0" normalizeH="0" baseline="0" noProof="0" dirty="0">
                <a:ln>
                  <a:noFill/>
                </a:ln>
                <a:solidFill>
                  <a:srgbClr val="000000"/>
                </a:solidFill>
                <a:effectLst/>
                <a:uLnTx/>
                <a:uFillTx/>
                <a:latin typeface="Verdana"/>
                <a:ea typeface="+mn-ea"/>
                <a:cs typeface="+mn-cs"/>
              </a:rPr>
              <a:t>Snapdragon S 808 </a:t>
            </a:r>
            <a:r>
              <a:rPr kumimoji="0" lang="en-US" sz="1300" b="0" i="1" u="none" strike="noStrike" kern="1200" cap="none" spc="0" normalizeH="0" baseline="0" noProof="0" dirty="0">
                <a:ln>
                  <a:noFill/>
                </a:ln>
                <a:solidFill>
                  <a:srgbClr val="000000"/>
                </a:solidFill>
                <a:effectLst/>
                <a:uLnTx/>
                <a:uFillTx/>
                <a:latin typeface="Verdana"/>
                <a:ea typeface="+mn-ea"/>
                <a:cs typeface="+mn-cs"/>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a:t>
            </a:r>
            <a:r>
              <a:rPr kumimoji="0" lang="hu-HU" sz="1200" b="0" i="1" u="none" strike="noStrike" kern="1200" cap="none" spc="0" normalizeH="0" baseline="0" noProof="0" dirty="0">
                <a:ln>
                  <a:noFill/>
                </a:ln>
                <a:solidFill>
                  <a:srgbClr val="000000"/>
                </a:solidFill>
                <a:effectLst/>
                <a:uLnTx/>
                <a:uFillTx/>
                <a:latin typeface="Verdana"/>
                <a:ea typeface="+mn-ea"/>
                <a:cs typeface="+mn-cs"/>
              </a:rPr>
              <a:t>53</a:t>
            </a:r>
            <a:r>
              <a:rPr kumimoji="0" lang="en-US" sz="1200" b="0" i="1" u="none" strike="noStrike" kern="1200" cap="none" spc="0" normalizeH="0" baseline="0" noProof="0" dirty="0">
                <a:ln>
                  <a:noFill/>
                </a:ln>
                <a:solidFill>
                  <a:srgbClr val="000000"/>
                </a:solidFill>
                <a:effectLst/>
                <a:uLnTx/>
                <a:uFillTx/>
                <a:latin typeface="Verdana"/>
                <a:ea typeface="+mn-ea"/>
                <a:cs typeface="+mn-cs"/>
              </a:rPr>
              <a:t> + </a:t>
            </a:r>
            <a:r>
              <a:rPr kumimoji="0" lang="hu-HU" sz="1200" b="0" i="1" u="none" strike="noStrike" kern="1200" cap="none" spc="0" normalizeH="0" baseline="0" noProof="0" dirty="0">
                <a:ln>
                  <a:noFill/>
                </a:ln>
                <a:solidFill>
                  <a:srgbClr val="000000"/>
                </a:solidFill>
                <a:effectLst/>
                <a:uLnTx/>
                <a:uFillTx/>
                <a:latin typeface="Verdana"/>
                <a:ea typeface="+mn-ea"/>
                <a:cs typeface="+mn-cs"/>
              </a:rPr>
              <a:t>2</a:t>
            </a:r>
            <a:r>
              <a:rPr kumimoji="0" lang="en-US" sz="1200" b="0" i="1" u="none" strike="noStrike" kern="1200" cap="none" spc="0" normalizeH="0" baseline="0" noProof="0" dirty="0">
                <a:ln>
                  <a:noFill/>
                </a:ln>
                <a:solidFill>
                  <a:srgbClr val="000000"/>
                </a:solidFill>
                <a:effectLst/>
                <a:uLnTx/>
                <a:uFillTx/>
                <a:latin typeface="Verdana"/>
                <a:ea typeface="+mn-ea"/>
                <a:cs typeface="+mn-cs"/>
              </a:rPr>
              <a:t> A</a:t>
            </a:r>
            <a:r>
              <a:rPr kumimoji="0" lang="hu-HU" sz="1200" b="0" i="1" u="none" strike="noStrike" kern="1200" cap="none" spc="0" normalizeH="0" baseline="0" noProof="0" dirty="0">
                <a:ln>
                  <a:noFill/>
                </a:ln>
                <a:solidFill>
                  <a:srgbClr val="000000"/>
                </a:solidFill>
                <a:effectLst/>
                <a:uLnTx/>
                <a:uFillTx/>
                <a:latin typeface="Verdana"/>
                <a:ea typeface="+mn-ea"/>
                <a:cs typeface="+mn-cs"/>
              </a:rPr>
              <a:t>57</a:t>
            </a:r>
            <a:r>
              <a:rPr kumimoji="0" lang="en-US" sz="1200" b="0" i="1" u="none" strike="noStrike" kern="1200" cap="none" spc="0" normalizeH="0" baseline="0" noProof="0" dirty="0">
                <a:ln>
                  <a:noFill/>
                </a:ln>
                <a:solidFill>
                  <a:srgbClr val="000000"/>
                </a:solidFill>
                <a:effectLst/>
                <a:uLnTx/>
                <a:uFillTx/>
                <a:latin typeface="Verdana"/>
                <a:ea typeface="+mn-ea"/>
                <a:cs typeface="+mn-cs"/>
              </a:rPr>
              <a:t> cores)</a:t>
            </a:r>
          </a:p>
        </p:txBody>
      </p:sp>
      <p:sp>
        <p:nvSpPr>
          <p:cNvPr id="23" name="TextBox 22"/>
          <p:cNvSpPr txBox="1"/>
          <p:nvPr/>
        </p:nvSpPr>
        <p:spPr>
          <a:xfrm>
            <a:off x="4549552" y="4617840"/>
            <a:ext cx="30603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Verdana"/>
                <a:ea typeface="+mn-ea"/>
                <a:cs typeface="+mn-cs"/>
              </a:rPr>
              <a:t>Allwinner</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UltraOcta</a:t>
            </a:r>
            <a:r>
              <a:rPr kumimoji="0" lang="en-US" sz="1300" b="0" i="1" u="none" strike="noStrike" kern="1200" cap="none" spc="0" normalizeH="0" baseline="0" noProof="0" dirty="0">
                <a:ln>
                  <a:noFill/>
                </a:ln>
                <a:solidFill>
                  <a:srgbClr val="000000"/>
                </a:solidFill>
                <a:effectLst/>
                <a:uLnTx/>
                <a:uFillTx/>
                <a:latin typeface="Verdana"/>
                <a:ea typeface="+mn-ea"/>
                <a:cs typeface="+mn-cs"/>
              </a:rPr>
              <a:t> A80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24" name="Rectangle 23"/>
          <p:cNvSpPr/>
          <p:nvPr/>
        </p:nvSpPr>
        <p:spPr>
          <a:xfrm>
            <a:off x="4806924" y="3547562"/>
            <a:ext cx="247204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00" b="0" i="1" u="none" strike="noStrike" kern="1200" cap="none" spc="0" normalizeH="0" baseline="0" noProof="0" dirty="0">
                <a:ln>
                  <a:noFill/>
                </a:ln>
                <a:solidFill>
                  <a:srgbClr val="000000"/>
                </a:solidFill>
                <a:effectLst/>
                <a:uLnTx/>
                <a:uFillTx/>
                <a:latin typeface="Verdana"/>
                <a:ea typeface="+mn-ea"/>
                <a:cs typeface="+mn-cs"/>
              </a:rPr>
              <a:t> MT8135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 A7 + 2 A 15 cores)</a:t>
            </a:r>
          </a:p>
        </p:txBody>
      </p:sp>
      <p:sp>
        <p:nvSpPr>
          <p:cNvPr id="25" name="Rectangle 24"/>
          <p:cNvSpPr/>
          <p:nvPr/>
        </p:nvSpPr>
        <p:spPr>
          <a:xfrm>
            <a:off x="4965974" y="5545019"/>
            <a:ext cx="227685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Linaro</a:t>
            </a:r>
            <a:r>
              <a:rPr kumimoji="0" lang="en-US" sz="1200" b="0" i="1" u="none" strike="noStrike" kern="1200" cap="none" spc="0" normalizeH="0" baseline="0" noProof="0" dirty="0">
                <a:ln>
                  <a:noFill/>
                </a:ln>
                <a:solidFill>
                  <a:srgbClr val="000000"/>
                </a:solidFill>
                <a:effectLst/>
                <a:uLnTx/>
                <a:uFillTx/>
                <a:latin typeface="Verdana"/>
                <a:ea typeface="+mn-ea"/>
                <a:cs typeface="+mn-cs"/>
              </a:rPr>
              <a:t> EAS (2016)</a:t>
            </a:r>
          </a:p>
        </p:txBody>
      </p:sp>
      <p:grpSp>
        <p:nvGrpSpPr>
          <p:cNvPr id="26" name="Csoportba foglalás 34"/>
          <p:cNvGrpSpPr>
            <a:grpSpLocks/>
          </p:cNvGrpSpPr>
          <p:nvPr/>
        </p:nvGrpSpPr>
        <p:grpSpPr bwMode="auto">
          <a:xfrm>
            <a:off x="1506108" y="5985284"/>
            <a:ext cx="5534025" cy="71437"/>
            <a:chOff x="2132013" y="3222600"/>
            <a:chExt cx="5186362" cy="103238"/>
          </a:xfrm>
        </p:grpSpPr>
        <p:sp>
          <p:nvSpPr>
            <p:cNvPr id="27" name="Line 16"/>
            <p:cNvSpPr>
              <a:spLocks noChangeShapeType="1"/>
            </p:cNvSpPr>
            <p:nvPr/>
          </p:nvSpPr>
          <p:spPr bwMode="auto">
            <a:xfrm flipV="1">
              <a:off x="2132013" y="3247800"/>
              <a:ext cx="4680000" cy="288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Line 17"/>
            <p:cNvSpPr>
              <a:spLocks noChangeShapeType="1"/>
            </p:cNvSpPr>
            <p:nvPr/>
          </p:nvSpPr>
          <p:spPr bwMode="auto">
            <a:xfrm>
              <a:off x="6705600" y="3222600"/>
              <a:ext cx="611188" cy="5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9" name="Line 18"/>
            <p:cNvSpPr>
              <a:spLocks noChangeShapeType="1"/>
            </p:cNvSpPr>
            <p:nvPr/>
          </p:nvSpPr>
          <p:spPr bwMode="auto">
            <a:xfrm flipH="1" flipV="1">
              <a:off x="2132013" y="3276600"/>
              <a:ext cx="4680000" cy="288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0" name="Line 19"/>
            <p:cNvSpPr>
              <a:spLocks noChangeShapeType="1"/>
            </p:cNvSpPr>
            <p:nvPr/>
          </p:nvSpPr>
          <p:spPr bwMode="auto">
            <a:xfrm flipV="1">
              <a:off x="6705600" y="3271838"/>
              <a:ext cx="611188" cy="5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1" name="Freeform 20"/>
            <p:cNvSpPr>
              <a:spLocks/>
            </p:cNvSpPr>
            <p:nvPr/>
          </p:nvSpPr>
          <p:spPr bwMode="auto">
            <a:xfrm>
              <a:off x="2133600" y="3237743"/>
              <a:ext cx="5184775" cy="72000"/>
            </a:xfrm>
            <a:custGeom>
              <a:avLst/>
              <a:gdLst>
                <a:gd name="T0" fmla="*/ 0 w 2994"/>
                <a:gd name="T1" fmla="*/ 36000 h 90"/>
                <a:gd name="T2" fmla="*/ 4713747 w 2994"/>
                <a:gd name="T3" fmla="*/ 72000 h 90"/>
                <a:gd name="T4" fmla="*/ 5184775 w 2994"/>
                <a:gd name="T5" fmla="*/ 36000 h 90"/>
                <a:gd name="T6" fmla="*/ 4713747 w 2994"/>
                <a:gd name="T7" fmla="*/ 0 h 90"/>
                <a:gd name="T8" fmla="*/ 0 w 2994"/>
                <a:gd name="T9" fmla="*/ 36000 h 90"/>
                <a:gd name="T10" fmla="*/ 0 60000 65536"/>
                <a:gd name="T11" fmla="*/ 0 60000 65536"/>
                <a:gd name="T12" fmla="*/ 0 60000 65536"/>
                <a:gd name="T13" fmla="*/ 0 60000 65536"/>
                <a:gd name="T14" fmla="*/ 0 60000 65536"/>
                <a:gd name="T15" fmla="*/ 0 w 2994"/>
                <a:gd name="T16" fmla="*/ 0 h 90"/>
                <a:gd name="T17" fmla="*/ 2994 w 2994"/>
                <a:gd name="T18" fmla="*/ 90 h 90"/>
              </a:gdLst>
              <a:ahLst/>
              <a:cxnLst>
                <a:cxn ang="T10">
                  <a:pos x="T0" y="T1"/>
                </a:cxn>
                <a:cxn ang="T11">
                  <a:pos x="T2" y="T3"/>
                </a:cxn>
                <a:cxn ang="T12">
                  <a:pos x="T4" y="T5"/>
                </a:cxn>
                <a:cxn ang="T13">
                  <a:pos x="T6" y="T7"/>
                </a:cxn>
                <a:cxn ang="T14">
                  <a:pos x="T8" y="T9"/>
                </a:cxn>
              </a:cxnLst>
              <a:rect l="T15" t="T16" r="T17" b="T18"/>
              <a:pathLst>
                <a:path w="2994" h="90">
                  <a:moveTo>
                    <a:pt x="0" y="45"/>
                  </a:moveTo>
                  <a:lnTo>
                    <a:pt x="2722" y="90"/>
                  </a:lnTo>
                  <a:lnTo>
                    <a:pt x="2994" y="45"/>
                  </a:lnTo>
                  <a:lnTo>
                    <a:pt x="2722" y="0"/>
                  </a:lnTo>
                  <a:lnTo>
                    <a:pt x="0" y="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32" name="TextBox 31"/>
          <p:cNvSpPr txBox="1"/>
          <p:nvPr/>
        </p:nvSpPr>
        <p:spPr>
          <a:xfrm>
            <a:off x="84823" y="440668"/>
            <a:ext cx="8184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First appearance of task scheduling policies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-1</a:t>
            </a:r>
          </a:p>
        </p:txBody>
      </p:sp>
      <p:sp>
        <p:nvSpPr>
          <p:cNvPr id="33" name="TextBox 32"/>
          <p:cNvSpPr txBox="1"/>
          <p:nvPr/>
        </p:nvSpPr>
        <p:spPr>
          <a:xfrm>
            <a:off x="3832822" y="5661248"/>
            <a:ext cx="6671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Trend</a:t>
            </a:r>
          </a:p>
        </p:txBody>
      </p:sp>
    </p:spTree>
    <p:extLst>
      <p:ext uri="{BB962C8B-B14F-4D97-AF65-F5344CB8AC3E}">
        <p14:creationId xmlns:p14="http://schemas.microsoft.com/office/powerpoint/2010/main" val="69173499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8)</a:t>
            </a:r>
          </a:p>
        </p:txBody>
      </p:sp>
      <p:sp>
        <p:nvSpPr>
          <p:cNvPr id="4" name="TextBox 3"/>
          <p:cNvSpPr txBox="1"/>
          <p:nvPr/>
        </p:nvSpPr>
        <p:spPr>
          <a:xfrm>
            <a:off x="84823" y="440668"/>
            <a:ext cx="8332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First appearance of task scheduling policies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-2</a:t>
            </a:r>
          </a:p>
        </p:txBody>
      </p:sp>
      <p:sp>
        <p:nvSpPr>
          <p:cNvPr id="5" name="TextBox 4"/>
          <p:cNvSpPr txBox="1"/>
          <p:nvPr/>
        </p:nvSpPr>
        <p:spPr>
          <a:xfrm>
            <a:off x="71438" y="836712"/>
            <a:ext cx="850688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exclusive cluster allocation had been used first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task scheduling 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2011-2013</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followed by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inclusive core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2013-2014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410096688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90994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The </a:t>
            </a:r>
            <a:r>
              <a:rPr kumimoji="0" 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50" normalizeH="0" baseline="0" noProof="0" dirty="0">
                <a:ln>
                  <a:noFill/>
                </a:ln>
                <a:solidFill>
                  <a:srgbClr val="2D2D8A"/>
                </a:solidFill>
                <a:effectLst/>
                <a:uLnTx/>
                <a:uFillTx/>
                <a:latin typeface="Verdana"/>
                <a:ea typeface="+mn-ea"/>
                <a:cs typeface="+mn-cs"/>
              </a:rPr>
              <a:t> technology as a major step in the evolution of CPU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-1</a:t>
            </a:r>
          </a:p>
        </p:txBody>
      </p:sp>
      <p:sp>
        <p:nvSpPr>
          <p:cNvPr id="26" name="TextBox 25"/>
          <p:cNvSpPr txBox="1"/>
          <p:nvPr/>
        </p:nvSpPr>
        <p:spPr>
          <a:xfrm>
            <a:off x="1211359" y="387788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7" name="TextBox 26"/>
          <p:cNvSpPr txBox="1"/>
          <p:nvPr/>
        </p:nvSpPr>
        <p:spPr>
          <a:xfrm>
            <a:off x="2648410" y="387232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29" name="TextBox 28"/>
          <p:cNvSpPr txBox="1"/>
          <p:nvPr/>
        </p:nvSpPr>
        <p:spPr>
          <a:xfrm flipH="1">
            <a:off x="134853" y="386878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31" name="TextBox 30"/>
          <p:cNvSpPr txBox="1"/>
          <p:nvPr/>
        </p:nvSpPr>
        <p:spPr>
          <a:xfrm>
            <a:off x="771108" y="454406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32" name="TextBox 31"/>
          <p:cNvSpPr txBox="1"/>
          <p:nvPr/>
        </p:nvSpPr>
        <p:spPr>
          <a:xfrm>
            <a:off x="2701538" y="453826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3" name="TextBox 32"/>
          <p:cNvSpPr txBox="1"/>
          <p:nvPr/>
        </p:nvSpPr>
        <p:spPr>
          <a:xfrm>
            <a:off x="4297680" y="454102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4" name="TextBox 33"/>
          <p:cNvSpPr txBox="1"/>
          <p:nvPr/>
        </p:nvSpPr>
        <p:spPr>
          <a:xfrm flipH="1">
            <a:off x="-36512" y="452837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5928355" y="455253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9" name="Right Arrow 38"/>
          <p:cNvSpPr/>
          <p:nvPr/>
        </p:nvSpPr>
        <p:spPr bwMode="auto">
          <a:xfrm>
            <a:off x="2580312"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1" name="Right Arrow 40"/>
          <p:cNvSpPr/>
          <p:nvPr/>
        </p:nvSpPr>
        <p:spPr bwMode="auto">
          <a:xfrm>
            <a:off x="4034680"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2" name="Right Arrow 41"/>
          <p:cNvSpPr/>
          <p:nvPr/>
        </p:nvSpPr>
        <p:spPr bwMode="auto">
          <a:xfrm>
            <a:off x="5753648"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4" name="TextBox 43"/>
          <p:cNvSpPr txBox="1"/>
          <p:nvPr/>
        </p:nvSpPr>
        <p:spPr>
          <a:xfrm>
            <a:off x="889443" y="51815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5" name="TextBox 44"/>
          <p:cNvSpPr txBox="1"/>
          <p:nvPr/>
        </p:nvSpPr>
        <p:spPr>
          <a:xfrm>
            <a:off x="3774930" y="518913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46" name="TextBox 45"/>
          <p:cNvSpPr txBox="1"/>
          <p:nvPr/>
        </p:nvSpPr>
        <p:spPr>
          <a:xfrm flipH="1">
            <a:off x="-10658" y="51715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7" name="TextBox 46"/>
          <p:cNvSpPr txBox="1"/>
          <p:nvPr/>
        </p:nvSpPr>
        <p:spPr>
          <a:xfrm>
            <a:off x="5954210" y="519001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49" name="Right Arrow 48"/>
          <p:cNvSpPr/>
          <p:nvPr/>
        </p:nvSpPr>
        <p:spPr bwMode="auto">
          <a:xfrm>
            <a:off x="3174969" y="52842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0" name="Right Arrow 49"/>
          <p:cNvSpPr/>
          <p:nvPr/>
        </p:nvSpPr>
        <p:spPr bwMode="auto">
          <a:xfrm>
            <a:off x="5741564" y="52842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1" name="TextBox 50"/>
          <p:cNvSpPr txBox="1"/>
          <p:nvPr/>
        </p:nvSpPr>
        <p:spPr>
          <a:xfrm>
            <a:off x="124358" y="568982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2" name="TextBox 51"/>
          <p:cNvSpPr txBox="1"/>
          <p:nvPr/>
        </p:nvSpPr>
        <p:spPr>
          <a:xfrm>
            <a:off x="4082094" y="581215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54" name="TextBox 53"/>
          <p:cNvSpPr txBox="1"/>
          <p:nvPr/>
        </p:nvSpPr>
        <p:spPr>
          <a:xfrm>
            <a:off x="1116699" y="581215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55" name="Right Arrow 54"/>
          <p:cNvSpPr/>
          <p:nvPr/>
        </p:nvSpPr>
        <p:spPr bwMode="auto">
          <a:xfrm>
            <a:off x="3177652" y="59071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TextBox 56"/>
          <p:cNvSpPr txBox="1"/>
          <p:nvPr/>
        </p:nvSpPr>
        <p:spPr>
          <a:xfrm>
            <a:off x="67718" y="62665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901920" y="626647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60" name="Right Arrow 59"/>
          <p:cNvSpPr/>
          <p:nvPr/>
        </p:nvSpPr>
        <p:spPr bwMode="auto">
          <a:xfrm>
            <a:off x="3181045" y="63468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6" name="Rounded Rectangle 65"/>
          <p:cNvSpPr/>
          <p:nvPr/>
        </p:nvSpPr>
        <p:spPr bwMode="auto">
          <a:xfrm>
            <a:off x="2675428" y="1530849"/>
            <a:ext cx="3154242" cy="5194305"/>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9)</a:t>
            </a:r>
          </a:p>
        </p:txBody>
      </p:sp>
      <p:sp>
        <p:nvSpPr>
          <p:cNvPr id="91" name="TextBox 90"/>
          <p:cNvSpPr txBox="1"/>
          <p:nvPr/>
        </p:nvSpPr>
        <p:spPr>
          <a:xfrm>
            <a:off x="5960305" y="580012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92" name="Right Arrow 91"/>
          <p:cNvSpPr/>
          <p:nvPr/>
        </p:nvSpPr>
        <p:spPr bwMode="auto">
          <a:xfrm>
            <a:off x="5803713" y="592488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TextBox 92"/>
          <p:cNvSpPr txBox="1"/>
          <p:nvPr/>
        </p:nvSpPr>
        <p:spPr>
          <a:xfrm>
            <a:off x="5854430" y="625855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94" name="Right Arrow 93"/>
          <p:cNvSpPr/>
          <p:nvPr/>
        </p:nvSpPr>
        <p:spPr bwMode="auto">
          <a:xfrm>
            <a:off x="5816289" y="63929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5" name="TextBox 94"/>
          <p:cNvSpPr txBox="1"/>
          <p:nvPr/>
        </p:nvSpPr>
        <p:spPr>
          <a:xfrm>
            <a:off x="3656049" y="628492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96" name="TextBox 95"/>
          <p:cNvSpPr txBox="1"/>
          <p:nvPr/>
        </p:nvSpPr>
        <p:spPr>
          <a:xfrm>
            <a:off x="7518578" y="454659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7" name="Right Arrow 96"/>
          <p:cNvSpPr/>
          <p:nvPr/>
        </p:nvSpPr>
        <p:spPr bwMode="auto">
          <a:xfrm>
            <a:off x="7343871" y="46255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8" name="TextBox 97"/>
          <p:cNvSpPr txBox="1"/>
          <p:nvPr/>
        </p:nvSpPr>
        <p:spPr>
          <a:xfrm>
            <a:off x="7544432" y="518407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9" name="Right Arrow 98"/>
          <p:cNvSpPr/>
          <p:nvPr/>
        </p:nvSpPr>
        <p:spPr bwMode="auto">
          <a:xfrm>
            <a:off x="7331787" y="52783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6" name="Right Arrow 105"/>
          <p:cNvSpPr/>
          <p:nvPr/>
        </p:nvSpPr>
        <p:spPr bwMode="auto">
          <a:xfrm>
            <a:off x="7295783" y="63870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0" name="TextBox 109"/>
          <p:cNvSpPr txBox="1"/>
          <p:nvPr/>
        </p:nvSpPr>
        <p:spPr>
          <a:xfrm>
            <a:off x="7331787" y="625261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9" name="Rectangle 8"/>
          <p:cNvSpPr/>
          <p:nvPr/>
        </p:nvSpPr>
        <p:spPr>
          <a:xfrm>
            <a:off x="6048164" y="390430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11" name="Right Arrow 110"/>
          <p:cNvSpPr/>
          <p:nvPr/>
        </p:nvSpPr>
        <p:spPr bwMode="auto">
          <a:xfrm>
            <a:off x="5760132" y="401399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2" name="TextBox 111"/>
          <p:cNvSpPr txBox="1"/>
          <p:nvPr/>
        </p:nvSpPr>
        <p:spPr>
          <a:xfrm>
            <a:off x="697996" y="322010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Cortex-A5/A7</a:t>
            </a:r>
          </a:p>
        </p:txBody>
      </p:sp>
      <p:sp>
        <p:nvSpPr>
          <p:cNvPr id="113" name="TextBox 112"/>
          <p:cNvSpPr txBox="1"/>
          <p:nvPr/>
        </p:nvSpPr>
        <p:spPr>
          <a:xfrm>
            <a:off x="3262923" y="3343090"/>
            <a:ext cx="18473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4" name="TextBox 113"/>
          <p:cNvSpPr txBox="1"/>
          <p:nvPr/>
        </p:nvSpPr>
        <p:spPr>
          <a:xfrm>
            <a:off x="2864171" y="322010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Cortex-A57/A72/A73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200" b="0" i="0" u="none" strike="noStrike" kern="1200" cap="none" spc="0" normalizeH="0" baseline="0" noProof="0" dirty="0">
                <a:ln>
                  <a:noFill/>
                </a:ln>
                <a:solidFill>
                  <a:srgbClr val="000000"/>
                </a:solidFill>
                <a:effectLst/>
                <a:uLnTx/>
                <a:uFillTx/>
                <a:latin typeface="Verdana"/>
                <a:ea typeface="+mn-ea"/>
                <a:cs typeface="+mn-cs"/>
              </a:rPr>
              <a:t>A32/A35/A57</a:t>
            </a:r>
          </a:p>
        </p:txBody>
      </p:sp>
      <p:sp>
        <p:nvSpPr>
          <p:cNvPr id="115" name="TextBox 114"/>
          <p:cNvSpPr txBox="1"/>
          <p:nvPr/>
        </p:nvSpPr>
        <p:spPr>
          <a:xfrm>
            <a:off x="5638875" y="3220105"/>
            <a:ext cx="1885453"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a:t>
            </a:r>
            <a:r>
              <a:rPr kumimoji="0" lang="en-US" sz="1200" b="0" i="0" u="none" strike="noStrike" kern="1200" cap="none" spc="0" normalizeH="0" baseline="0" noProof="0" dirty="0">
                <a:ln>
                  <a:noFill/>
                </a:ln>
                <a:solidFill>
                  <a:srgbClr val="000000"/>
                </a:solidFill>
                <a:effectLst/>
                <a:uLnTx/>
                <a:uFillTx/>
                <a:latin typeface="Verdana"/>
                <a:ea typeface="+mn-ea"/>
                <a:cs typeface="+mn-cs"/>
              </a:rPr>
              <a:t>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A55</a:t>
            </a:r>
          </a:p>
        </p:txBody>
      </p:sp>
      <p:sp>
        <p:nvSpPr>
          <p:cNvPr id="116" name="TextBox 115"/>
          <p:cNvSpPr txBox="1"/>
          <p:nvPr/>
        </p:nvSpPr>
        <p:spPr>
          <a:xfrm>
            <a:off x="94056" y="314096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20" name="TextBox 119"/>
          <p:cNvSpPr txBox="1"/>
          <p:nvPr/>
        </p:nvSpPr>
        <p:spPr>
          <a:xfrm>
            <a:off x="7529045" y="3220105"/>
            <a:ext cx="1386918"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22" name="Right Arrow 121"/>
          <p:cNvSpPr/>
          <p:nvPr/>
        </p:nvSpPr>
        <p:spPr bwMode="auto">
          <a:xfrm>
            <a:off x="2543200" y="39856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grpSp>
        <p:nvGrpSpPr>
          <p:cNvPr id="90" name="Group 89"/>
          <p:cNvGrpSpPr/>
          <p:nvPr/>
        </p:nvGrpSpPr>
        <p:grpSpPr>
          <a:xfrm>
            <a:off x="1223628" y="1222290"/>
            <a:ext cx="7725557" cy="1954682"/>
            <a:chOff x="1223628" y="1052736"/>
            <a:chExt cx="7725557" cy="1954682"/>
          </a:xfrm>
        </p:grpSpPr>
        <p:sp>
          <p:nvSpPr>
            <p:cNvPr id="100" name="Text Box 4"/>
            <p:cNvSpPr txBox="1">
              <a:spLocks noChangeArrowheads="1"/>
            </p:cNvSpPr>
            <p:nvPr/>
          </p:nvSpPr>
          <p:spPr bwMode="auto">
            <a:xfrm>
              <a:off x="1259632" y="1052736"/>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03" name="Text Box 5"/>
            <p:cNvSpPr txBox="1">
              <a:spLocks noChangeArrowheads="1"/>
            </p:cNvSpPr>
            <p:nvPr/>
          </p:nvSpPr>
          <p:spPr bwMode="auto">
            <a:xfrm>
              <a:off x="36499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4" name="Text Box 6"/>
            <p:cNvSpPr txBox="1">
              <a:spLocks noChangeArrowheads="1"/>
            </p:cNvSpPr>
            <p:nvPr/>
          </p:nvSpPr>
          <p:spPr bwMode="auto">
            <a:xfrm>
              <a:off x="57241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5" name="Text Box 5"/>
            <p:cNvSpPr txBox="1">
              <a:spLocks noChangeArrowheads="1"/>
            </p:cNvSpPr>
            <p:nvPr/>
          </p:nvSpPr>
          <p:spPr bwMode="auto">
            <a:xfrm>
              <a:off x="1223628" y="1668191"/>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07" name="Straight Connector 106"/>
            <p:cNvCxnSpPr>
              <a:endCxn id="126" idx="2"/>
            </p:cNvCxnSpPr>
            <p:nvPr/>
          </p:nvCxnSpPr>
          <p:spPr>
            <a:xfrm flipH="1">
              <a:off x="1959289" y="1420545"/>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184068" y="1424426"/>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
            <p:cNvSpPr>
              <a:spLocks noChangeArrowheads="1"/>
            </p:cNvSpPr>
            <p:nvPr/>
          </p:nvSpPr>
          <p:spPr bwMode="auto">
            <a:xfrm>
              <a:off x="4211431" y="160142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6" name="Oval 13"/>
            <p:cNvSpPr>
              <a:spLocks noChangeArrowheads="1"/>
            </p:cNvSpPr>
            <p:nvPr/>
          </p:nvSpPr>
          <p:spPr bwMode="auto">
            <a:xfrm>
              <a:off x="1959289" y="160601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7" name="Oval 13"/>
            <p:cNvSpPr>
              <a:spLocks noChangeArrowheads="1"/>
            </p:cNvSpPr>
            <p:nvPr/>
          </p:nvSpPr>
          <p:spPr bwMode="auto">
            <a:xfrm>
              <a:off x="6509207" y="159304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8" name="Straight Connector 127"/>
            <p:cNvCxnSpPr>
              <a:endCxn id="109" idx="0"/>
            </p:cNvCxnSpPr>
            <p:nvPr/>
          </p:nvCxnSpPr>
          <p:spPr bwMode="auto">
            <a:xfrm flipH="1">
              <a:off x="4247431" y="1424426"/>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Text Box 6"/>
            <p:cNvSpPr txBox="1">
              <a:spLocks noChangeArrowheads="1"/>
            </p:cNvSpPr>
            <p:nvPr/>
          </p:nvSpPr>
          <p:spPr bwMode="auto">
            <a:xfrm>
              <a:off x="7325022" y="1662257"/>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30" name="Oval 13"/>
            <p:cNvSpPr>
              <a:spLocks noChangeArrowheads="1"/>
            </p:cNvSpPr>
            <p:nvPr/>
          </p:nvSpPr>
          <p:spPr bwMode="auto">
            <a:xfrm>
              <a:off x="8104127" y="158711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31" name="Straight Connector 130"/>
            <p:cNvCxnSpPr>
              <a:stCxn id="130" idx="6"/>
            </p:cNvCxnSpPr>
            <p:nvPr/>
          </p:nvCxnSpPr>
          <p:spPr bwMode="auto">
            <a:xfrm flipH="1" flipV="1">
              <a:off x="5284256" y="1416796"/>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Box 131"/>
            <p:cNvSpPr txBox="1"/>
            <p:nvPr/>
          </p:nvSpPr>
          <p:spPr>
            <a:xfrm>
              <a:off x="1223628" y="2489164"/>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33" name="TextBox 132"/>
            <p:cNvSpPr txBox="1"/>
            <p:nvPr/>
          </p:nvSpPr>
          <p:spPr>
            <a:xfrm>
              <a:off x="3623668" y="2487656"/>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34" name="TextBox 133"/>
            <p:cNvSpPr txBox="1"/>
            <p:nvPr/>
          </p:nvSpPr>
          <p:spPr>
            <a:xfrm>
              <a:off x="5871209" y="2487656"/>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35" name="TextBox 134"/>
            <p:cNvSpPr txBox="1"/>
            <p:nvPr/>
          </p:nvSpPr>
          <p:spPr>
            <a:xfrm>
              <a:off x="7742752" y="2489327"/>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36" name="Right Arrow 135"/>
            <p:cNvSpPr/>
            <p:nvPr/>
          </p:nvSpPr>
          <p:spPr bwMode="auto">
            <a:xfrm>
              <a:off x="2989883" y="26894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Right Arrow 136"/>
            <p:cNvSpPr/>
            <p:nvPr/>
          </p:nvSpPr>
          <p:spPr bwMode="auto">
            <a:xfrm>
              <a:off x="5292080"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8" name="Right Arrow 137"/>
            <p:cNvSpPr/>
            <p:nvPr/>
          </p:nvSpPr>
          <p:spPr bwMode="auto">
            <a:xfrm>
              <a:off x="7344308"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1609937"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40" name="TextBox 139"/>
            <p:cNvSpPr txBox="1"/>
            <p:nvPr/>
          </p:nvSpPr>
          <p:spPr>
            <a:xfrm>
              <a:off x="3958467"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41" name="TextBox 140"/>
            <p:cNvSpPr txBox="1"/>
            <p:nvPr/>
          </p:nvSpPr>
          <p:spPr>
            <a:xfrm>
              <a:off x="6154711"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42" name="TextBox 141"/>
            <p:cNvSpPr txBox="1"/>
            <p:nvPr/>
          </p:nvSpPr>
          <p:spPr>
            <a:xfrm>
              <a:off x="791890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spTree>
    <p:extLst>
      <p:ext uri="{BB962C8B-B14F-4D97-AF65-F5344CB8AC3E}">
        <p14:creationId xmlns:p14="http://schemas.microsoft.com/office/powerpoint/2010/main" val="373427704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US" sz="1700" dirty="0"/>
              <a:t>20)</a:t>
            </a:r>
          </a:p>
        </p:txBody>
      </p:sp>
      <p:sp>
        <p:nvSpPr>
          <p:cNvPr id="3" name="TextBox 2"/>
          <p:cNvSpPr txBox="1"/>
          <p:nvPr/>
        </p:nvSpPr>
        <p:spPr>
          <a:xfrm>
            <a:off x="79724" y="440668"/>
            <a:ext cx="9640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The </a:t>
            </a:r>
            <a:r>
              <a:rPr kumimoji="0" 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50" normalizeH="0" baseline="0" noProof="0" dirty="0">
                <a:ln>
                  <a:noFill/>
                </a:ln>
                <a:solidFill>
                  <a:srgbClr val="2D2D8A"/>
                </a:solidFill>
                <a:effectLst/>
                <a:uLnTx/>
                <a:uFillTx/>
                <a:latin typeface="Verdana"/>
                <a:ea typeface="+mn-ea"/>
                <a:cs typeface="+mn-cs"/>
              </a:rPr>
              <a:t> technology as a major step in the evolution of CPU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-2</a:t>
            </a:r>
          </a:p>
        </p:txBody>
      </p:sp>
      <p:sp>
        <p:nvSpPr>
          <p:cNvPr id="4" name="TextBox 3"/>
          <p:cNvSpPr txBox="1"/>
          <p:nvPr/>
        </p:nvSpPr>
        <p:spPr>
          <a:xfrm>
            <a:off x="143508" y="1085835"/>
            <a:ext cx="905023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overview of the evolution of CPU configurations in the preceding Figure shows,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CPU configurations were a </a:t>
            </a:r>
            <a:r>
              <a:rPr kumimoji="0" lang="en-US" sz="1600" b="0" i="0" u="none" strike="noStrike" kern="1200" cap="none" spc="0" normalizeH="0" baseline="0" noProof="0" dirty="0">
                <a:ln>
                  <a:noFill/>
                </a:ln>
                <a:solidFill>
                  <a:srgbClr val="0070C0"/>
                </a:solidFill>
                <a:effectLst/>
                <a:uLnTx/>
                <a:uFillTx/>
                <a:latin typeface="Verdana"/>
                <a:ea typeface="+mn-ea"/>
                <a:cs typeface="+mn-cs"/>
              </a:rPr>
              <a:t>major step of the evolution from symmetrical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multicores towards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 clusters that has been introduced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power consumption.</a:t>
            </a:r>
          </a:p>
        </p:txBody>
      </p:sp>
    </p:spTree>
    <p:extLst>
      <p:ext uri="{BB962C8B-B14F-4D97-AF65-F5344CB8AC3E}">
        <p14:creationId xmlns:p14="http://schemas.microsoft.com/office/powerpoint/2010/main" val="257400606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121000"/>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013616"/>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4267" y="193040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75161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74790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93199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17478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2951820" y="2004833"/>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Task scheduling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49428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5961360" y="1998955"/>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6912" y="193356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75107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ounded Rectangle 22"/>
          <p:cNvSpPr/>
          <p:nvPr/>
        </p:nvSpPr>
        <p:spPr bwMode="auto">
          <a:xfrm>
            <a:off x="6005023" y="1941723"/>
            <a:ext cx="2988000" cy="64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a:xfrm>
            <a:off x="73421" y="440668"/>
            <a:ext cx="10115203"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c) </a:t>
            </a:r>
            <a:r>
              <a:rPr kumimoji="0" lang="hu-HU" altLang="en-US" sz="1800" b="0" i="0" u="none" strike="noStrike" kern="1200" cap="none" spc="-80" normalizeH="0" baseline="0" noProof="0" dirty="0" err="1">
                <a:ln>
                  <a:noFill/>
                </a:ln>
                <a:solidFill>
                  <a:srgbClr val="2D2D8A"/>
                </a:solidFill>
                <a:effectLst/>
                <a:uLnTx/>
                <a:uFillTx/>
                <a:latin typeface="Verdana"/>
                <a:ea typeface="+mn-ea"/>
                <a:cs typeface="+mn-cs"/>
              </a:rPr>
              <a:t>Options</a:t>
            </a:r>
            <a:r>
              <a:rPr kumimoji="0" lang="hu-HU" altLang="en-US" sz="1800" b="0" i="0" u="none" strike="noStrike" kern="1200" cap="none" spc="-80" normalizeH="0" baseline="0" noProof="0" dirty="0">
                <a:ln>
                  <a:noFill/>
                </a:ln>
                <a:solidFill>
                  <a:srgbClr val="2D2D8A"/>
                </a:solidFill>
                <a:effectLst/>
                <a:uLnTx/>
                <a:uFillTx/>
                <a:latin typeface="Verdana"/>
                <a:ea typeface="+mn-ea"/>
                <a:cs typeface="+mn-cs"/>
              </a:rPr>
              <a:t> </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used </a:t>
            </a:r>
            <a:r>
              <a:rPr kumimoji="0" lang="hu-HU" altLang="en-US" sz="1800" b="0" i="0" u="none" strike="noStrike" kern="1200" cap="none" spc="-80" normalizeH="0" baseline="0" noProof="0" dirty="0" err="1">
                <a:ln>
                  <a:noFill/>
                </a:ln>
                <a:solidFill>
                  <a:srgbClr val="2D2D8A"/>
                </a:solidFill>
                <a:effectLst/>
                <a:uLnTx/>
                <a:uFillTx/>
                <a:latin typeface="Verdana"/>
                <a:ea typeface="+mn-ea"/>
                <a:cs typeface="+mn-cs"/>
              </a:rPr>
              <a:t>for</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 supplying core frequencies and voltages in </a:t>
            </a:r>
            <a:r>
              <a:rPr kumimoji="0" lang="en-US" altLang="en-US" sz="1800" b="0" i="0" u="none" strike="noStrike" kern="1200" cap="none" spc="-80" normalizeH="0" baseline="0" noProof="0" dirty="0" err="1">
                <a:ln>
                  <a:noFill/>
                </a:ln>
                <a:solidFill>
                  <a:srgbClr val="2D2D8A"/>
                </a:solidFill>
                <a:effectLst/>
                <a:uLnTx/>
                <a:uFillTx/>
                <a:latin typeface="Verdana"/>
                <a:ea typeface="+mn-ea"/>
                <a:cs typeface="+mn-cs"/>
              </a:rPr>
              <a:t>big.LITTLE</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 designs -1</a:t>
            </a:r>
          </a:p>
        </p:txBody>
      </p:sp>
      <p:sp>
        <p:nvSpPr>
          <p:cNvPr id="1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US" sz="1700" dirty="0"/>
              <a:t>21)</a:t>
            </a:r>
          </a:p>
        </p:txBody>
      </p:sp>
    </p:spTree>
    <p:extLst>
      <p:ext uri="{BB962C8B-B14F-4D97-AF65-F5344CB8AC3E}">
        <p14:creationId xmlns:p14="http://schemas.microsoft.com/office/powerpoint/2010/main" val="12966128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3"/>
          <p:cNvSpPr txBox="1">
            <a:spLocks noChangeArrowheads="1"/>
          </p:cNvSpPr>
          <p:nvPr/>
        </p:nvSpPr>
        <p:spPr bwMode="auto">
          <a:xfrm>
            <a:off x="587026" y="1720896"/>
            <a:ext cx="783740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used for supplying core frequencies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and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voltages</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in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designs</a:t>
            </a:r>
          </a:p>
        </p:txBody>
      </p:sp>
      <p:sp>
        <p:nvSpPr>
          <p:cNvPr id="22" name="Text Box 5"/>
          <p:cNvSpPr txBox="1">
            <a:spLocks noChangeArrowheads="1"/>
          </p:cNvSpPr>
          <p:nvPr/>
        </p:nvSpPr>
        <p:spPr bwMode="auto">
          <a:xfrm>
            <a:off x="386393" y="2409328"/>
            <a:ext cx="35490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cluster shared core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cluster shared core voltage</a:t>
            </a:r>
          </a:p>
        </p:txBody>
      </p:sp>
      <p:cxnSp>
        <p:nvCxnSpPr>
          <p:cNvPr id="23" name="Straight Connector 22"/>
          <p:cNvCxnSpPr/>
          <p:nvPr/>
        </p:nvCxnSpPr>
        <p:spPr>
          <a:xfrm flipH="1">
            <a:off x="2203080" y="2121333"/>
            <a:ext cx="2309015" cy="242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7" idx="2"/>
          </p:cNvCxnSpPr>
          <p:nvPr/>
        </p:nvCxnSpPr>
        <p:spPr>
          <a:xfrm>
            <a:off x="4512095" y="2121333"/>
            <a:ext cx="1974047" cy="224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13"/>
          <p:cNvSpPr>
            <a:spLocks noChangeArrowheads="1"/>
          </p:cNvSpPr>
          <p:nvPr/>
        </p:nvSpPr>
        <p:spPr bwMode="auto">
          <a:xfrm>
            <a:off x="2145315" y="232439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7" name="Oval 13"/>
          <p:cNvSpPr>
            <a:spLocks noChangeArrowheads="1"/>
          </p:cNvSpPr>
          <p:nvPr/>
        </p:nvSpPr>
        <p:spPr bwMode="auto">
          <a:xfrm>
            <a:off x="6486142" y="2315035"/>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2" name="Picture 2" descr="http://www.brightsideofnews.com/Data/2012_7_25/Qualcomm-Snapdragon-S4-Benchmarking-Day/2%20-%20QCOM%20-%20Lanier%20-%20Comparing%20mobile%20CPU%20performance-16_689.jpg"/>
          <p:cNvPicPr>
            <a:picLocks noChangeAspect="1" noChangeArrowheads="1"/>
          </p:cNvPicPr>
          <p:nvPr/>
        </p:nvPicPr>
        <p:blipFill rotWithShape="1">
          <a:blip r:embed="rId2">
            <a:extLst>
              <a:ext uri="{28A0092B-C50C-407E-A947-70E740481C1C}">
                <a14:useLocalDpi xmlns:a14="http://schemas.microsoft.com/office/drawing/2010/main" val="0"/>
              </a:ext>
            </a:extLst>
          </a:blip>
          <a:srcRect l="50845" t="24000" r="6987" b="49444"/>
          <a:stretch/>
        </p:blipFill>
        <p:spPr bwMode="auto">
          <a:xfrm>
            <a:off x="766804" y="3282033"/>
            <a:ext cx="3251936" cy="10175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58044" y="4719717"/>
            <a:ext cx="190468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Examples in mobiles</a:t>
            </a:r>
          </a:p>
        </p:txBody>
      </p:sp>
      <p:sp>
        <p:nvSpPr>
          <p:cNvPr id="31" name="TextBox 30"/>
          <p:cNvSpPr txBox="1"/>
          <p:nvPr/>
        </p:nvSpPr>
        <p:spPr>
          <a:xfrm>
            <a:off x="829434" y="4948279"/>
            <a:ext cx="3393878" cy="1685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U</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sed</a:t>
            </a:r>
            <a:r>
              <a:rPr kumimoji="0" lang="en-US" sz="1300" b="0" i="1" u="none" strike="noStrike" kern="1200" cap="none" spc="0" normalizeH="0" baseline="0" noProof="0" dirty="0">
                <a:ln>
                  <a:noFill/>
                </a:ln>
                <a:solidFill>
                  <a:srgbClr val="000000"/>
                </a:solidFill>
                <a:effectLst/>
                <a:uLnTx/>
                <a:uFillTx/>
                <a:latin typeface="Verdana"/>
                <a:ea typeface="+mn-ea"/>
                <a:cs typeface="+mn-cs"/>
              </a:rPr>
              <a:t> for clusters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of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1" u="none" strike="noStrike" kern="1200" cap="none" spc="0" normalizeH="0" baseline="0" noProof="0" dirty="0">
                <a:ln>
                  <a:noFill/>
                </a:ln>
                <a:solidFill>
                  <a:srgbClr val="000000"/>
                </a:solidFill>
                <a:effectLst/>
                <a:uLnTx/>
                <a:uFillTx/>
                <a:latin typeface="Verdana"/>
                <a:ea typeface="+mn-ea"/>
                <a:cs typeface="+mn-cs"/>
              </a:rPr>
              <a:t> configurations,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ARM’s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1" u="none" strike="noStrike" kern="1200" cap="none" spc="0" normalizeH="0" baseline="0" noProof="0" dirty="0">
                <a:ln>
                  <a:noFill/>
                </a:ln>
                <a:solidFill>
                  <a:srgbClr val="000000"/>
                </a:solidFill>
                <a:effectLst/>
                <a:uLnTx/>
                <a:uFillTx/>
                <a:latin typeface="Verdana"/>
                <a:ea typeface="+mn-ea"/>
                <a:cs typeface="+mn-cs"/>
              </a:rPr>
              <a:t> technology (2011)</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Nvidia’s</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vSMP</a:t>
            </a:r>
            <a:r>
              <a:rPr kumimoji="0" lang="en-US" sz="1300" b="0" i="1" u="none" strike="noStrike" kern="1200" cap="none" spc="0" normalizeH="0" baseline="0" noProof="0" dirty="0">
                <a:ln>
                  <a:noFill/>
                </a:ln>
                <a:solidFill>
                  <a:srgbClr val="000000"/>
                </a:solidFill>
                <a:effectLst/>
                <a:uLnTx/>
                <a:uFillTx/>
                <a:latin typeface="Verdana"/>
                <a:ea typeface="+mn-ea"/>
                <a:cs typeface="+mn-cs"/>
              </a:rPr>
              <a:t> technology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Used often along with clock gating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and power gating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Also used in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DynamIQ</a:t>
            </a:r>
            <a:r>
              <a:rPr kumimoji="0" lang="en-US" sz="1300" b="0" i="1" u="none" strike="noStrike" kern="1200" cap="none" spc="0" normalizeH="0" baseline="0" noProof="0" dirty="0">
                <a:ln>
                  <a:noFill/>
                </a:ln>
                <a:solidFill>
                  <a:srgbClr val="000000"/>
                </a:solidFill>
                <a:effectLst/>
                <a:uLnTx/>
                <a:uFillTx/>
                <a:latin typeface="Verdana"/>
                <a:ea typeface="+mn-ea"/>
                <a:cs typeface="+mn-cs"/>
              </a:rPr>
              <a:t> clusters (2017)</a:t>
            </a:r>
          </a:p>
        </p:txBody>
      </p:sp>
      <p:sp>
        <p:nvSpPr>
          <p:cNvPr id="28" name="Rectangle 27"/>
          <p:cNvSpPr/>
          <p:nvPr/>
        </p:nvSpPr>
        <p:spPr>
          <a:xfrm>
            <a:off x="80978" y="440668"/>
            <a:ext cx="10503690"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Options</a:t>
            </a:r>
            <a:r>
              <a:rPr kumimoji="0" lang="hu-HU" altLang="en-US" sz="1800" b="0" i="0" u="none" strike="noStrike" kern="1200" cap="none" spc="-50" normalizeH="0" baseline="0" noProof="0" dirty="0">
                <a:ln>
                  <a:noFill/>
                </a:ln>
                <a:solidFill>
                  <a:srgbClr val="2D2D8A"/>
                </a:solidFill>
                <a:effectLst/>
                <a:uLnTx/>
                <a:uFillTx/>
                <a:latin typeface="Verdana"/>
                <a:ea typeface="+mn-ea"/>
                <a:cs typeface="+mn-cs"/>
              </a:rPr>
              <a:t> </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used </a:t>
            </a: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for</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supplying core frequencies and voltages in </a:t>
            </a:r>
            <a:r>
              <a:rPr kumimoji="0" lang="en-US" alt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designs -2</a:t>
            </a:r>
          </a:p>
        </p:txBody>
      </p:sp>
      <p:pic>
        <p:nvPicPr>
          <p:cNvPr id="33" name="Picture 2" descr="http://www.brightsideofnews.com/Data/2012_7_25/Qualcomm-Snapdragon-S4-Benchmarking-Day/2%20-%20QCOM%20-%20Lanier%20-%20Comparing%20mobile%20CPU%20performance-16_689.jpg"/>
          <p:cNvPicPr>
            <a:picLocks noChangeAspect="1" noChangeArrowheads="1"/>
          </p:cNvPicPr>
          <p:nvPr/>
        </p:nvPicPr>
        <p:blipFill rotWithShape="1">
          <a:blip r:embed="rId2">
            <a:extLst>
              <a:ext uri="{28A0092B-C50C-407E-A947-70E740481C1C}">
                <a14:useLocalDpi xmlns:a14="http://schemas.microsoft.com/office/drawing/2010/main" val="0"/>
              </a:ext>
            </a:extLst>
          </a:blip>
          <a:srcRect l="5311" t="20418" r="57932" b="45627"/>
          <a:stretch/>
        </p:blipFill>
        <p:spPr bwMode="auto">
          <a:xfrm>
            <a:off x="5077771" y="3133501"/>
            <a:ext cx="2834721" cy="1301052"/>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6"/>
          <p:cNvSpPr txBox="1">
            <a:spLocks noChangeArrowheads="1"/>
          </p:cNvSpPr>
          <p:nvPr/>
        </p:nvSpPr>
        <p:spPr bwMode="auto">
          <a:xfrm>
            <a:off x="5324725" y="2409328"/>
            <a:ext cx="249459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core clock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core core voltage</a:t>
            </a:r>
          </a:p>
        </p:txBody>
      </p:sp>
      <p:sp>
        <p:nvSpPr>
          <p:cNvPr id="40" name="TextBox 39"/>
          <p:cNvSpPr txBox="1"/>
          <p:nvPr/>
        </p:nvSpPr>
        <p:spPr>
          <a:xfrm>
            <a:off x="5051522" y="5472054"/>
            <a:ext cx="2730235"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 Snapdragon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with the Scorpion, the Krait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hu-HU" sz="1300" b="0" i="1" u="none" strike="noStrike" kern="1200" cap="none" spc="0" normalizeH="0" baseline="0" noProof="0" dirty="0">
                <a:ln>
                  <a:noFill/>
                </a:ln>
                <a:solidFill>
                  <a:srgbClr val="000000"/>
                </a:solidFill>
                <a:effectLst/>
                <a:uLnTx/>
                <a:uFillTx/>
                <a:latin typeface="Verdana"/>
                <a:ea typeface="+mn-ea"/>
                <a:cs typeface="+mn-cs"/>
              </a:rPr>
              <a:t>and Kryo </a:t>
            </a:r>
            <a:r>
              <a:rPr kumimoji="0" lang="en-US" sz="1300" b="0" i="1" u="none" strike="noStrike" kern="1200" cap="none" spc="0" normalizeH="0" baseline="0" noProof="0" dirty="0">
                <a:ln>
                  <a:noFill/>
                </a:ln>
                <a:solidFill>
                  <a:srgbClr val="000000"/>
                </a:solidFill>
                <a:effectLst/>
                <a:uLnTx/>
                <a:uFillTx/>
                <a:latin typeface="Verdana"/>
                <a:ea typeface="+mn-ea"/>
                <a:cs typeface="+mn-cs"/>
              </a:rPr>
              <a:t>cores (since 2011)</a:t>
            </a:r>
          </a:p>
        </p:txBody>
      </p:sp>
      <p:sp>
        <p:nvSpPr>
          <p:cNvPr id="43" name="TextBox 42"/>
          <p:cNvSpPr txBox="1"/>
          <p:nvPr/>
        </p:nvSpPr>
        <p:spPr>
          <a:xfrm>
            <a:off x="5094696" y="4937978"/>
            <a:ext cx="29001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Provided in ARM</a:t>
            </a:r>
            <a:r>
              <a:rPr kumimoji="0" lang="hu-HU" sz="1300" b="0" i="1" u="none" strike="noStrike" kern="1200" cap="none" spc="0" normalizeH="0" baseline="0" noProof="0" dirty="0">
                <a:ln>
                  <a:noFill/>
                </a:ln>
                <a:solidFill>
                  <a:srgbClr val="000000"/>
                </a:solidFill>
                <a:effectLst/>
                <a:uLnTx/>
                <a:uFillTx/>
                <a:latin typeface="Verdana"/>
                <a:ea typeface="+mn-ea"/>
                <a:cs typeface="+mn-cs"/>
              </a:rPr>
              <a:t>’s </a:t>
            </a:r>
            <a:r>
              <a:rPr kumimoji="0" lang="en-US" sz="1300" b="0" i="1" u="none" strike="noStrike" kern="1200" cap="none" spc="0" normalizeH="0" baseline="0" noProof="0" dirty="0">
                <a:ln>
                  <a:noFill/>
                </a:ln>
                <a:solidFill>
                  <a:srgbClr val="000000"/>
                </a:solidFill>
                <a:effectLst/>
                <a:uLnTx/>
                <a:uFillTx/>
                <a:latin typeface="Verdana"/>
                <a:ea typeface="+mn-ea"/>
                <a:cs typeface="+mn-cs"/>
              </a:rPr>
              <a:t>Cortex </a:t>
            </a:r>
            <a:r>
              <a:rPr kumimoji="0" lang="hu-HU" sz="1300" b="0" i="1" u="none" strike="noStrike" kern="1200" cap="none" spc="0" normalizeH="0" baseline="0" noProof="0" dirty="0">
                <a:ln>
                  <a:noFill/>
                </a:ln>
                <a:solidFill>
                  <a:srgbClr val="000000"/>
                </a:solidFill>
                <a:effectLst/>
                <a:uLnTx/>
                <a:uFillTx/>
                <a:latin typeface="Verdana"/>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but it isn’t employed generally</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2</a:t>
            </a:r>
            <a:r>
              <a:rPr lang="hu-HU" sz="1700" dirty="0"/>
              <a:t>)</a:t>
            </a:r>
            <a:endParaRPr lang="en-US" sz="1700" dirty="0"/>
          </a:p>
        </p:txBody>
      </p:sp>
      <p:sp>
        <p:nvSpPr>
          <p:cNvPr id="4" name="TextBox 3"/>
          <p:cNvSpPr txBox="1"/>
          <p:nvPr/>
        </p:nvSpPr>
        <p:spPr>
          <a:xfrm>
            <a:off x="80978" y="908720"/>
            <a:ext cx="873630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fact there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for supplying core frequencies and voltages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as follows: </a:t>
            </a:r>
          </a:p>
        </p:txBody>
      </p:sp>
    </p:spTree>
    <p:extLst>
      <p:ext uri="{BB962C8B-B14F-4D97-AF65-F5344CB8AC3E}">
        <p14:creationId xmlns:p14="http://schemas.microsoft.com/office/powerpoint/2010/main" val="70067116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985" y="1357248"/>
            <a:ext cx="5536141" cy="540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35234" y="3924055"/>
            <a:ext cx="16353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DCC: Cortex-M3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VID: 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Identification</a:t>
            </a:r>
          </a:p>
        </p:txBody>
      </p:sp>
      <p:sp>
        <p:nvSpPr>
          <p:cNvPr id="5" name="TextBox 4"/>
          <p:cNvSpPr txBox="1"/>
          <p:nvPr/>
        </p:nvSpPr>
        <p:spPr>
          <a:xfrm>
            <a:off x="74195" y="440668"/>
            <a:ext cx="81942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1: </a:t>
            </a:r>
            <a:r>
              <a:rPr kumimoji="0" lang="en-US" sz="1800" b="0" i="0" u="none" strike="noStrike" kern="1200" cap="none" spc="0" normalizeH="0" baseline="0" noProof="0" dirty="0">
                <a:ln>
                  <a:noFill/>
                </a:ln>
                <a:solidFill>
                  <a:srgbClr val="2D2D8A"/>
                </a:solidFill>
                <a:effectLst/>
                <a:uLnTx/>
                <a:uFillTx/>
                <a:latin typeface="Verdana"/>
                <a:ea typeface="+mn-ea"/>
                <a:cs typeface="+mn-cs"/>
              </a:rPr>
              <a:t>Per cluster clock and power domains</a:t>
            </a:r>
            <a:r>
              <a:rPr kumimoji="0" lang="hu-HU" sz="1800" b="0" i="0" u="none" strike="noStrike" kern="1200" cap="none" spc="0" normalizeH="0" baseline="0" noProof="0" dirty="0">
                <a:ln>
                  <a:noFill/>
                </a:ln>
                <a:solidFill>
                  <a:srgbClr val="2D2D8A"/>
                </a:solidFill>
                <a:effectLst/>
                <a:uLnTx/>
                <a:uFillTx/>
                <a:latin typeface="Verdana"/>
                <a:ea typeface="+mn-ea"/>
                <a:cs typeface="+mn-cs"/>
              </a:rPr>
              <a:t> in </a:t>
            </a:r>
            <a:r>
              <a:rPr kumimoji="0" lang="en-US" sz="1800" b="0" i="0" u="none" strike="noStrike" kern="1200" cap="none" spc="0" normalizeH="0" baseline="0" noProof="0" dirty="0">
                <a:ln>
                  <a:noFill/>
                </a:ln>
                <a:solidFill>
                  <a:srgbClr val="2D2D8A"/>
                </a:solidFill>
                <a:effectLst/>
                <a:uLnTx/>
                <a:uFillTx/>
                <a:latin typeface="Verdana"/>
                <a:ea typeface="+mn-ea"/>
                <a:cs typeface="+mn-cs"/>
              </a:rPr>
              <a:t>ARM</a:t>
            </a:r>
            <a:r>
              <a:rPr kumimoji="0" lang="hu-HU" sz="1800" b="0" i="0" u="none" strike="noStrike" kern="1200" cap="none" spc="0" normalizeH="0" baseline="0" noProof="0" dirty="0">
                <a:ln>
                  <a:noFill/>
                </a:ln>
                <a:solidFill>
                  <a:srgbClr val="2D2D8A"/>
                </a:solidFill>
                <a:effectLst/>
                <a:uLnTx/>
                <a:uFillTx/>
                <a:latin typeface="Verdana"/>
                <a:ea typeface="+mn-ea"/>
                <a:cs typeface="+mn-cs"/>
              </a:rPr>
              <a:t>’s</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test chip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199</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TextBox 1"/>
          <p:cNvSpPr txBox="1"/>
          <p:nvPr/>
        </p:nvSpPr>
        <p:spPr>
          <a:xfrm>
            <a:off x="5682440" y="1754948"/>
            <a:ext cx="20371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PSU: Power Supply Unit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3</a:t>
            </a:r>
            <a:r>
              <a:rPr lang="hu-HU" sz="1700" dirty="0"/>
              <a:t>)</a:t>
            </a:r>
            <a:endParaRPr lang="en-US" sz="1700" dirty="0"/>
          </a:p>
        </p:txBody>
      </p:sp>
      <p:sp>
        <p:nvSpPr>
          <p:cNvPr id="3" name="TextBox 2"/>
          <p:cNvSpPr txBox="1"/>
          <p:nvPr/>
        </p:nvSpPr>
        <p:spPr>
          <a:xfrm>
            <a:off x="7488324" y="2960948"/>
            <a:ext cx="159255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CA15: Cortex-A15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CA7  : Cortex-A7</a:t>
            </a:r>
          </a:p>
        </p:txBody>
      </p:sp>
    </p:spTree>
    <p:extLst>
      <p:ext uri="{BB962C8B-B14F-4D97-AF65-F5344CB8AC3E}">
        <p14:creationId xmlns:p14="http://schemas.microsoft.com/office/powerpoint/2010/main" val="1657800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700" dirty="0" err="1">
                <a:solidFill>
                  <a:schemeClr val="bg1"/>
                </a:solidFill>
              </a:rPr>
              <a:t>Forword</a:t>
            </a:r>
            <a:r>
              <a:rPr lang="en-GB" sz="1700">
                <a:solidFill>
                  <a:schemeClr val="bg1"/>
                </a:solidFill>
              </a:rPr>
              <a:t> (1)</a:t>
            </a:r>
          </a:p>
        </p:txBody>
      </p:sp>
      <p:sp>
        <p:nvSpPr>
          <p:cNvPr id="5" name="TextBox 4"/>
          <p:cNvSpPr txBox="1"/>
          <p:nvPr/>
        </p:nvSpPr>
        <p:spPr>
          <a:xfrm>
            <a:off x="71438" y="453368"/>
            <a:ext cx="3429913" cy="369332"/>
          </a:xfrm>
          <a:prstGeom prst="rect">
            <a:avLst/>
          </a:prstGeom>
          <a:noFill/>
        </p:spPr>
        <p:txBody>
          <a:bodyPr wrap="square" rtlCol="0">
            <a:spAutoFit/>
          </a:bodyPr>
          <a:lstStyle/>
          <a:p>
            <a:r>
              <a:rPr lang="en-GB" dirty="0">
                <a:solidFill>
                  <a:srgbClr val="FF0000"/>
                </a:solidFill>
              </a:rPr>
              <a:t>Remarks to the terminology</a:t>
            </a:r>
          </a:p>
        </p:txBody>
      </p:sp>
      <p:sp>
        <p:nvSpPr>
          <p:cNvPr id="13" name="TextBox 12"/>
          <p:cNvSpPr txBox="1"/>
          <p:nvPr/>
        </p:nvSpPr>
        <p:spPr>
          <a:xfrm>
            <a:off x="258425" y="908720"/>
            <a:ext cx="9071714" cy="2785378"/>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GB" sz="1600" dirty="0"/>
              <a:t>The use of the terms </a:t>
            </a:r>
            <a:r>
              <a:rPr lang="en-GB" sz="1600" dirty="0">
                <a:solidFill>
                  <a:srgbClr val="FF0000"/>
                </a:solidFill>
              </a:rPr>
              <a:t>processor</a:t>
            </a:r>
            <a:r>
              <a:rPr lang="en-GB" sz="1600" dirty="0"/>
              <a:t> and </a:t>
            </a:r>
            <a:r>
              <a:rPr lang="en-GB" sz="1600" dirty="0">
                <a:solidFill>
                  <a:srgbClr val="FF0000"/>
                </a:solidFill>
              </a:rPr>
              <a:t>CPU</a:t>
            </a:r>
            <a:r>
              <a:rPr lang="en-GB" sz="1600" dirty="0"/>
              <a:t> needs clarification.</a:t>
            </a:r>
          </a:p>
          <a:p>
            <a:pPr marL="285750" indent="-285750">
              <a:buFont typeface="Arial" panose="020B0604020202020204" pitchFamily="34" charset="0"/>
              <a:buChar char="•"/>
            </a:pPr>
            <a:r>
              <a:rPr lang="en-GB" sz="1600" dirty="0">
                <a:solidFill>
                  <a:srgbClr val="FF0000"/>
                </a:solidFill>
              </a:rPr>
              <a:t>ARM</a:t>
            </a:r>
            <a:r>
              <a:rPr lang="en-GB" sz="1600" dirty="0"/>
              <a:t> </a:t>
            </a:r>
            <a:r>
              <a:rPr lang="en-GB" sz="1600" dirty="0">
                <a:solidFill>
                  <a:srgbClr val="0070C0"/>
                </a:solidFill>
              </a:rPr>
              <a:t>designs</a:t>
            </a:r>
            <a:r>
              <a:rPr lang="en-GB" sz="1600" dirty="0"/>
              <a:t> </a:t>
            </a:r>
            <a:r>
              <a:rPr lang="en-GB" sz="1600" dirty="0">
                <a:solidFill>
                  <a:srgbClr val="0070C0"/>
                </a:solidFill>
              </a:rPr>
              <a:t>functional units of processors</a:t>
            </a:r>
            <a:r>
              <a:rPr lang="en-GB" sz="1600" dirty="0"/>
              <a:t>, like CPU cores, GPUs, NPUs (Neural</a:t>
            </a:r>
          </a:p>
          <a:p>
            <a:r>
              <a:rPr lang="en-GB" sz="1600" dirty="0"/>
              <a:t>      Processing Units), MCs (Memory Controllers), on-die interconnects etc. and</a:t>
            </a:r>
          </a:p>
          <a:p>
            <a:pPr>
              <a:spcAft>
                <a:spcPts val="600"/>
              </a:spcAft>
            </a:pPr>
            <a:r>
              <a:rPr lang="en-GB" sz="1600" dirty="0"/>
              <a:t>      </a:t>
            </a:r>
            <a:r>
              <a:rPr lang="en-GB" sz="1600" dirty="0">
                <a:solidFill>
                  <a:srgbClr val="0070C0"/>
                </a:solidFill>
              </a:rPr>
              <a:t>markets the IP </a:t>
            </a:r>
            <a:r>
              <a:rPr lang="en-GB" sz="1600" dirty="0"/>
              <a:t>(Intellectual Property) of their designs to other firms.</a:t>
            </a:r>
          </a:p>
          <a:p>
            <a:pPr marL="285750" indent="-285750">
              <a:buFont typeface="Arial" panose="020B0604020202020204" pitchFamily="34" charset="0"/>
              <a:buChar char="•"/>
            </a:pPr>
            <a:r>
              <a:rPr lang="en-GB" sz="1600" dirty="0"/>
              <a:t>By contrast, </a:t>
            </a:r>
            <a:r>
              <a:rPr lang="en-GB" sz="1600" dirty="0">
                <a:solidFill>
                  <a:srgbClr val="FF0000"/>
                </a:solidFill>
              </a:rPr>
              <a:t>other firms</a:t>
            </a:r>
            <a:r>
              <a:rPr lang="en-GB" sz="1600" dirty="0"/>
              <a:t>, like Intel, AMD, Apple, Samsung, Qualcomm etc. are </a:t>
            </a:r>
          </a:p>
          <a:p>
            <a:r>
              <a:rPr lang="en-GB" sz="1600" dirty="0"/>
              <a:t>      </a:t>
            </a:r>
            <a:r>
              <a:rPr lang="en-GB" sz="1600" spc="-20" dirty="0">
                <a:solidFill>
                  <a:srgbClr val="0070C0"/>
                </a:solidFill>
              </a:rPr>
              <a:t>designing full fledged processors</a:t>
            </a:r>
            <a:r>
              <a:rPr lang="en-GB" sz="1600" spc="-20" dirty="0"/>
              <a:t>, partly based on ARM’s IP (Intellectual Property)</a:t>
            </a:r>
          </a:p>
          <a:p>
            <a:r>
              <a:rPr lang="en-GB" sz="1600" dirty="0"/>
              <a:t>      while fabricate their processors by themselves (e.g. Intel, Samsung) or let them</a:t>
            </a:r>
          </a:p>
          <a:p>
            <a:pPr>
              <a:spcAft>
                <a:spcPts val="600"/>
              </a:spcAft>
            </a:pPr>
            <a:r>
              <a:rPr lang="en-GB" sz="1600" dirty="0"/>
              <a:t>      manufacture by external foundries (e.g. TSMC, Samsung).</a:t>
            </a:r>
          </a:p>
          <a:p>
            <a:pPr marL="285750" indent="-285750">
              <a:buFont typeface="Arial" panose="020B0604020202020204" pitchFamily="34" charset="0"/>
              <a:buChar char="•"/>
            </a:pPr>
            <a:r>
              <a:rPr lang="en-GB" sz="1600" spc="-30" dirty="0"/>
              <a:t>This is the reason, why we use a </a:t>
            </a:r>
            <a:r>
              <a:rPr lang="en-GB" sz="1600" spc="-30" dirty="0">
                <a:solidFill>
                  <a:srgbClr val="0070C0"/>
                </a:solidFill>
              </a:rPr>
              <a:t>particular terminology </a:t>
            </a:r>
            <a:r>
              <a:rPr lang="en-GB" sz="1600" spc="-30" dirty="0"/>
              <a:t>while discussing </a:t>
            </a:r>
          </a:p>
          <a:p>
            <a:r>
              <a:rPr lang="en-GB" sz="1600" spc="-30" dirty="0"/>
              <a:t>      </a:t>
            </a:r>
            <a:r>
              <a:rPr lang="en-GB" sz="1600" dirty="0"/>
              <a:t>ARM’s related designs, as follows (see next Figure).</a:t>
            </a:r>
            <a:endParaRPr lang="en-GB" sz="1600" dirty="0">
              <a:solidFill>
                <a:srgbClr val="FF0000"/>
              </a:solidFill>
            </a:endParaRPr>
          </a:p>
        </p:txBody>
      </p:sp>
      <p:sp>
        <p:nvSpPr>
          <p:cNvPr id="2" name="TextBox 1"/>
          <p:cNvSpPr txBox="1"/>
          <p:nvPr/>
        </p:nvSpPr>
        <p:spPr>
          <a:xfrm>
            <a:off x="-18510" y="6399330"/>
            <a:ext cx="9458167" cy="338554"/>
          </a:xfrm>
          <a:prstGeom prst="rect">
            <a:avLst/>
          </a:prstGeom>
          <a:noFill/>
        </p:spPr>
        <p:txBody>
          <a:bodyPr wrap="none" rtlCol="0">
            <a:spAutoFit/>
          </a:bodyPr>
          <a:lstStyle/>
          <a:p>
            <a:r>
              <a:rPr lang="en-GB" sz="1600" spc="-120" dirty="0"/>
              <a:t>IP: Intellectual Property (</a:t>
            </a:r>
            <a:r>
              <a:rPr lang="en-GB" sz="1600" spc="-120" dirty="0" err="1"/>
              <a:t>szellemi</a:t>
            </a:r>
            <a:r>
              <a:rPr lang="en-GB" sz="1600" spc="-120" dirty="0"/>
              <a:t> </a:t>
            </a:r>
            <a:r>
              <a:rPr lang="en-GB" sz="1600" spc="-120" dirty="0" err="1"/>
              <a:t>termék</a:t>
            </a:r>
            <a:r>
              <a:rPr lang="en-GB" sz="1600" spc="-120" dirty="0"/>
              <a:t>)  On-die interconnect: </a:t>
            </a:r>
            <a:r>
              <a:rPr lang="en-GB" sz="1600" spc="-120" dirty="0" err="1"/>
              <a:t>lapkán</a:t>
            </a:r>
            <a:r>
              <a:rPr lang="en-GB" sz="1600" spc="-120" dirty="0"/>
              <a:t> </a:t>
            </a:r>
            <a:r>
              <a:rPr lang="en-GB" sz="1600" spc="-120" dirty="0" err="1"/>
              <a:t>megvalósított</a:t>
            </a:r>
            <a:r>
              <a:rPr lang="en-GB" sz="1600" spc="-120" dirty="0"/>
              <a:t> </a:t>
            </a:r>
            <a:r>
              <a:rPr lang="en-GB" sz="1600" spc="-120" dirty="0" err="1"/>
              <a:t>kapcsolóhálózat</a:t>
            </a:r>
            <a:endParaRPr lang="en-GB" sz="1600" spc="-120" dirty="0"/>
          </a:p>
        </p:txBody>
      </p:sp>
    </p:spTree>
    <p:extLst>
      <p:ext uri="{BB962C8B-B14F-4D97-AF65-F5344CB8AC3E}">
        <p14:creationId xmlns:p14="http://schemas.microsoft.com/office/powerpoint/2010/main" val="26485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anim calcmode="lin" valueType="num">
                                      <p:cBhvr additive="base">
                                        <p:cTn id="4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anim calcmode="lin" valueType="num">
                                      <p:cBhvr additive="base">
                                        <p:cTn id="5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61" y="440668"/>
            <a:ext cx="8863645" cy="646331"/>
          </a:xfrm>
          <a:prstGeom prst="rect">
            <a:avLst/>
          </a:prstGeom>
          <a:noFill/>
        </p:spPr>
        <p:txBody>
          <a:bodyPr wrap="square" rtlCol="0">
            <a:spAutoFit/>
          </a:bodyPr>
          <a:lstStyle/>
          <a:p>
            <a:r>
              <a:rPr lang="en-GB">
                <a:solidFill>
                  <a:schemeClr val="accent6"/>
                </a:solidFill>
              </a:rPr>
              <a:t>Why </a:t>
            </a:r>
            <a:r>
              <a:rPr lang="hu-HU">
                <a:solidFill>
                  <a:schemeClr val="accent6"/>
                </a:solidFill>
              </a:rPr>
              <a:t>AMD designs </a:t>
            </a:r>
            <a:r>
              <a:rPr lang="en-GB">
                <a:solidFill>
                  <a:schemeClr val="accent6"/>
                </a:solidFill>
              </a:rPr>
              <a:t>became dominant </a:t>
            </a:r>
            <a:r>
              <a:rPr lang="hu-HU">
                <a:solidFill>
                  <a:schemeClr val="accent6"/>
                </a:solidFill>
              </a:rPr>
              <a:t>in the embedded and mobile market</a:t>
            </a:r>
            <a:r>
              <a:rPr lang="en-GB">
                <a:solidFill>
                  <a:schemeClr val="accent6"/>
                </a:solidFill>
              </a:rPr>
              <a:t>?</a:t>
            </a:r>
            <a:endParaRPr lang="hu-HU">
              <a:solidFill>
                <a:schemeClr val="accent6"/>
              </a:solidFill>
            </a:endParaRPr>
          </a:p>
          <a:p>
            <a:r>
              <a:rPr lang="hu-HU">
                <a:solidFill>
                  <a:schemeClr val="accent6"/>
                </a:solidFill>
              </a:rPr>
              <a:t>  (including smartphones and tablets)</a:t>
            </a:r>
            <a:endParaRPr lang="en-US">
              <a:solidFill>
                <a:schemeClr val="accent6"/>
              </a:solidFill>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14</a:t>
            </a:r>
            <a:r>
              <a:rPr lang="hu-HU" sz="1700">
                <a:solidFill>
                  <a:srgbClr val="FFFFFF"/>
                </a:solidFill>
              </a:rPr>
              <a:t>)</a:t>
            </a:r>
            <a:endParaRPr lang="en-US" sz="1700">
              <a:solidFill>
                <a:srgbClr val="FFFFFF"/>
              </a:solidFill>
            </a:endParaRPr>
          </a:p>
        </p:txBody>
      </p:sp>
      <p:sp>
        <p:nvSpPr>
          <p:cNvPr id="5" name="Rounded Rectangle 4"/>
          <p:cNvSpPr/>
          <p:nvPr/>
        </p:nvSpPr>
        <p:spPr bwMode="auto">
          <a:xfrm>
            <a:off x="-18510" y="1178750"/>
            <a:ext cx="9143999" cy="46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41825" y="1268760"/>
            <a:ext cx="9070617" cy="236988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a:solidFill>
                  <a:srgbClr val="FF0000"/>
                </a:solidFill>
              </a:rPr>
              <a:t>The ARM ISA </a:t>
            </a:r>
            <a:r>
              <a:rPr lang="en-US" sz="1600"/>
              <a:t>is a </a:t>
            </a:r>
            <a:r>
              <a:rPr lang="en-US" sz="1600">
                <a:solidFill>
                  <a:srgbClr val="FF0000"/>
                </a:solidFill>
              </a:rPr>
              <a:t>RISC architecture </a:t>
            </a:r>
            <a:r>
              <a:rPr lang="en-US" sz="1600"/>
              <a:t>in contrast to the </a:t>
            </a:r>
            <a:r>
              <a:rPr lang="en-US" sz="1600">
                <a:solidFill>
                  <a:srgbClr val="FF0000"/>
                </a:solidFill>
              </a:rPr>
              <a:t>x86 ISA </a:t>
            </a:r>
            <a:r>
              <a:rPr lang="en-US" sz="1600"/>
              <a:t>which is a </a:t>
            </a:r>
            <a:r>
              <a:rPr lang="en-US" sz="1600">
                <a:solidFill>
                  <a:srgbClr val="FF0000"/>
                </a:solidFill>
              </a:rPr>
              <a:t>CISC </a:t>
            </a:r>
          </a:p>
          <a:p>
            <a:pPr>
              <a:spcAft>
                <a:spcPts val="600"/>
              </a:spcAft>
              <a:buClr>
                <a:schemeClr val="tx1"/>
              </a:buClr>
            </a:pPr>
            <a:r>
              <a:rPr lang="en-US" sz="1600">
                <a:solidFill>
                  <a:srgbClr val="FF0000"/>
                </a:solidFill>
              </a:rPr>
              <a:t>      ISA.</a:t>
            </a:r>
          </a:p>
          <a:p>
            <a:pPr marL="285750" indent="-285750">
              <a:buClr>
                <a:schemeClr val="tx1"/>
              </a:buClr>
              <a:buFont typeface="Arial" panose="020B0604020202020204" pitchFamily="34" charset="0"/>
              <a:buChar char="•"/>
            </a:pPr>
            <a:r>
              <a:rPr lang="en-US" sz="1600">
                <a:solidFill>
                  <a:srgbClr val="0070C0"/>
                </a:solidFill>
              </a:rPr>
              <a:t>RISC ISAs </a:t>
            </a:r>
            <a:r>
              <a:rPr lang="en-US" sz="1600"/>
              <a:t>are</a:t>
            </a:r>
            <a:r>
              <a:rPr lang="en-US" sz="1600">
                <a:solidFill>
                  <a:srgbClr val="FF0000"/>
                </a:solidFill>
              </a:rPr>
              <a:t> Load/Store architectures </a:t>
            </a:r>
            <a:r>
              <a:rPr lang="en-US" sz="1600"/>
              <a:t>which</a:t>
            </a:r>
            <a:r>
              <a:rPr lang="en-US" sz="1600">
                <a:solidFill>
                  <a:srgbClr val="FF0000"/>
                </a:solidFill>
              </a:rPr>
              <a:t> </a:t>
            </a:r>
            <a:r>
              <a:rPr lang="en-US" sz="1600">
                <a:solidFill>
                  <a:srgbClr val="0070C0"/>
                </a:solidFill>
              </a:rPr>
              <a:t>fetch their operands from</a:t>
            </a:r>
          </a:p>
          <a:p>
            <a:pPr>
              <a:spcAft>
                <a:spcPts val="600"/>
              </a:spcAft>
              <a:buClr>
                <a:schemeClr val="tx1"/>
              </a:buClr>
            </a:pPr>
            <a:r>
              <a:rPr lang="en-US" sz="1600">
                <a:solidFill>
                  <a:srgbClr val="0070C0"/>
                </a:solidFill>
              </a:rPr>
              <a:t>      registers,</a:t>
            </a:r>
          </a:p>
          <a:p>
            <a:pPr>
              <a:buClr>
                <a:schemeClr val="tx1"/>
              </a:buClr>
            </a:pPr>
            <a:r>
              <a:rPr lang="en-US" sz="1600">
                <a:solidFill>
                  <a:srgbClr val="FF0000"/>
                </a:solidFill>
              </a:rPr>
              <a:t>    </a:t>
            </a:r>
            <a:r>
              <a:rPr lang="en-US" sz="1600"/>
              <a:t>whereas</a:t>
            </a:r>
            <a:r>
              <a:rPr lang="en-US" sz="1600">
                <a:solidFill>
                  <a:srgbClr val="FF0000"/>
                </a:solidFill>
              </a:rPr>
              <a:t> </a:t>
            </a:r>
            <a:r>
              <a:rPr lang="en-US" sz="1600">
                <a:solidFill>
                  <a:srgbClr val="0070C0"/>
                </a:solidFill>
              </a:rPr>
              <a:t>CISC architectures</a:t>
            </a:r>
            <a:r>
              <a:rPr lang="en-US" sz="1600">
                <a:solidFill>
                  <a:srgbClr val="FF0000"/>
                </a:solidFill>
              </a:rPr>
              <a:t> </a:t>
            </a:r>
            <a:r>
              <a:rPr lang="en-US" sz="1600">
                <a:solidFill>
                  <a:srgbClr val="0070C0"/>
                </a:solidFill>
              </a:rPr>
              <a:t>allow operand fetches both from registers and the</a:t>
            </a:r>
          </a:p>
          <a:p>
            <a:pPr>
              <a:spcAft>
                <a:spcPts val="600"/>
              </a:spcAft>
              <a:buClr>
                <a:schemeClr val="tx1"/>
              </a:buClr>
            </a:pPr>
            <a:r>
              <a:rPr lang="en-US" sz="1600">
                <a:solidFill>
                  <a:srgbClr val="0070C0"/>
                </a:solidFill>
              </a:rPr>
              <a:t>      memory.</a:t>
            </a:r>
          </a:p>
          <a:p>
            <a:pPr marL="285750" indent="-285750">
              <a:spcAft>
                <a:spcPts val="600"/>
              </a:spcAft>
              <a:buClr>
                <a:schemeClr val="tx1"/>
              </a:buClr>
              <a:buFont typeface="Arial" panose="020B0604020202020204" pitchFamily="34" charset="0"/>
              <a:buChar char="•"/>
            </a:pPr>
            <a:r>
              <a:rPr lang="en-US" sz="1600">
                <a:solidFill>
                  <a:srgbClr val="0070C0"/>
                </a:solidFill>
              </a:rPr>
              <a:t>This has two consequences;</a:t>
            </a:r>
          </a:p>
          <a:p>
            <a:pPr>
              <a:buClr>
                <a:schemeClr val="tx1"/>
              </a:buClr>
            </a:pPr>
            <a:r>
              <a:rPr lang="en-US" sz="1600">
                <a:solidFill>
                  <a:srgbClr val="FF0000"/>
                </a:solidFill>
              </a:rPr>
              <a:t>  </a:t>
            </a:r>
          </a:p>
        </p:txBody>
      </p:sp>
      <p:sp>
        <p:nvSpPr>
          <p:cNvPr id="10" name="TextBox 9"/>
          <p:cNvSpPr txBox="1"/>
          <p:nvPr/>
        </p:nvSpPr>
        <p:spPr>
          <a:xfrm>
            <a:off x="250825" y="4905164"/>
            <a:ext cx="8777596"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a:solidFill>
                  <a:srgbClr val="FF0000"/>
                </a:solidFill>
              </a:rPr>
              <a:t>This is the reason why ARM designs dominate recently the embedded and the </a:t>
            </a:r>
          </a:p>
          <a:p>
            <a:pPr>
              <a:buClr>
                <a:schemeClr val="tx1"/>
              </a:buClr>
            </a:pPr>
            <a:r>
              <a:rPr lang="en-US" sz="1600">
                <a:solidFill>
                  <a:srgbClr val="FF0000"/>
                </a:solidFill>
              </a:rPr>
              <a:t>      mobile market </a:t>
            </a:r>
            <a:r>
              <a:rPr lang="en-US" sz="1600">
                <a:solidFill>
                  <a:srgbClr val="000000"/>
                </a:solidFill>
              </a:rPr>
              <a:t>(including smartphones and tablets) and why </a:t>
            </a:r>
            <a:r>
              <a:rPr lang="en-US" sz="1600">
                <a:solidFill>
                  <a:srgbClr val="0070C0"/>
                </a:solidFill>
              </a:rPr>
              <a:t>increasingly more</a:t>
            </a:r>
          </a:p>
          <a:p>
            <a:pPr>
              <a:spcAft>
                <a:spcPts val="600"/>
              </a:spcAft>
              <a:buClr>
                <a:schemeClr val="tx1"/>
              </a:buClr>
            </a:pPr>
            <a:r>
              <a:rPr lang="en-US" sz="1600">
                <a:solidFill>
                  <a:srgbClr val="0070C0"/>
                </a:solidFill>
              </a:rPr>
              <a:t>      </a:t>
            </a:r>
            <a:r>
              <a:rPr lang="en-US" sz="1600">
                <a:solidFill>
                  <a:srgbClr val="FF0000"/>
                </a:solidFill>
              </a:rPr>
              <a:t>ARM ISA-based server processor designs </a:t>
            </a:r>
            <a:r>
              <a:rPr lang="en-US" sz="1600">
                <a:solidFill>
                  <a:srgbClr val="0070C0"/>
                </a:solidFill>
              </a:rPr>
              <a:t>appear </a:t>
            </a:r>
            <a:r>
              <a:rPr lang="en-US" sz="1600">
                <a:solidFill>
                  <a:srgbClr val="000000"/>
                </a:solidFill>
              </a:rPr>
              <a:t>(e.g. ARM’s </a:t>
            </a:r>
            <a:r>
              <a:rPr lang="en-US" sz="1600" err="1">
                <a:solidFill>
                  <a:srgbClr val="000000"/>
                </a:solidFill>
              </a:rPr>
              <a:t>Neoverse</a:t>
            </a:r>
            <a:r>
              <a:rPr lang="en-US" sz="1600">
                <a:solidFill>
                  <a:srgbClr val="000000"/>
                </a:solidFill>
              </a:rPr>
              <a:t> line).</a:t>
            </a:r>
            <a:endParaRPr lang="hu-HU" sz="1600">
              <a:solidFill>
                <a:srgbClr val="000000"/>
              </a:solidFill>
            </a:endParaRPr>
          </a:p>
        </p:txBody>
      </p:sp>
      <p:sp>
        <p:nvSpPr>
          <p:cNvPr id="11" name="TextBox 10"/>
          <p:cNvSpPr txBox="1"/>
          <p:nvPr/>
        </p:nvSpPr>
        <p:spPr>
          <a:xfrm>
            <a:off x="566554" y="3248980"/>
            <a:ext cx="8577445" cy="1646605"/>
          </a:xfrm>
          <a:prstGeom prst="rect">
            <a:avLst/>
          </a:prstGeom>
          <a:noFill/>
        </p:spPr>
        <p:txBody>
          <a:bodyPr wrap="square" rtlCol="0">
            <a:spAutoFit/>
          </a:bodyPr>
          <a:lstStyle/>
          <a:p>
            <a:pPr marL="342900" indent="-342900">
              <a:spcAft>
                <a:spcPts val="600"/>
              </a:spcAft>
              <a:buAutoNum type="alphaLcParenR"/>
            </a:pPr>
            <a:r>
              <a:rPr lang="en-GB" sz="1600">
                <a:solidFill>
                  <a:srgbClr val="FF0000"/>
                </a:solidFill>
              </a:rPr>
              <a:t>CISC instructions </a:t>
            </a:r>
            <a:r>
              <a:rPr lang="en-GB" sz="1600"/>
              <a:t>are</a:t>
            </a:r>
            <a:r>
              <a:rPr lang="en-GB" sz="1600">
                <a:solidFill>
                  <a:srgbClr val="FF0000"/>
                </a:solidFill>
              </a:rPr>
              <a:t> different long,</a:t>
            </a:r>
            <a:r>
              <a:rPr lang="en-GB" sz="1600"/>
              <a:t> they may be </a:t>
            </a:r>
            <a:r>
              <a:rPr lang="en-GB" sz="1600">
                <a:solidFill>
                  <a:srgbClr val="0070C0"/>
                </a:solidFill>
              </a:rPr>
              <a:t>1 to 15 byte long</a:t>
            </a:r>
            <a:r>
              <a:rPr lang="en-GB" sz="1600"/>
              <a:t>, partly why they may refer to memory operands, whereas </a:t>
            </a:r>
            <a:r>
              <a:rPr lang="en-GB" sz="1600">
                <a:solidFill>
                  <a:srgbClr val="FF0000"/>
                </a:solidFill>
              </a:rPr>
              <a:t>RISC instructions </a:t>
            </a:r>
            <a:r>
              <a:rPr lang="en-GB" sz="1600"/>
              <a:t>are</a:t>
            </a:r>
            <a:r>
              <a:rPr lang="en-GB" sz="1600">
                <a:solidFill>
                  <a:srgbClr val="0070C0"/>
                </a:solidFill>
              </a:rPr>
              <a:t> </a:t>
            </a:r>
            <a:r>
              <a:rPr lang="en-GB" sz="1600">
                <a:solidFill>
                  <a:srgbClr val="FF0000"/>
                </a:solidFill>
              </a:rPr>
              <a:t>equal long </a:t>
            </a:r>
            <a:r>
              <a:rPr lang="en-GB" sz="1600">
                <a:solidFill>
                  <a:srgbClr val="0070C0"/>
                </a:solidFill>
              </a:rPr>
              <a:t>(typically 4-byte), </a:t>
            </a:r>
            <a:r>
              <a:rPr lang="en-GB" sz="1600"/>
              <a:t>since they only refer to register operands (except LS instructions, which also my be encoded in 4-bytes).</a:t>
            </a:r>
          </a:p>
          <a:p>
            <a:r>
              <a:rPr lang="en-GB" sz="1600">
                <a:solidFill>
                  <a:srgbClr val="FF0000"/>
                </a:solidFill>
              </a:rPr>
              <a:t>b) CISC architectures consume inherently more power </a:t>
            </a:r>
            <a:r>
              <a:rPr lang="en-GB" sz="1600"/>
              <a:t>since </a:t>
            </a:r>
            <a:r>
              <a:rPr lang="en-GB" sz="1600">
                <a:solidFill>
                  <a:srgbClr val="0070C0"/>
                </a:solidFill>
              </a:rPr>
              <a:t>memory fetches </a:t>
            </a:r>
          </a:p>
          <a:p>
            <a:r>
              <a:rPr lang="en-GB" sz="1600">
                <a:solidFill>
                  <a:srgbClr val="0070C0"/>
                </a:solidFill>
              </a:rPr>
              <a:t>     and decoding need more power than register fetches and RISC decoding.</a:t>
            </a:r>
          </a:p>
        </p:txBody>
      </p:sp>
    </p:spTree>
    <p:extLst>
      <p:ext uri="{BB962C8B-B14F-4D97-AF65-F5344CB8AC3E}">
        <p14:creationId xmlns:p14="http://schemas.microsoft.com/office/powerpoint/2010/main" val="3194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 calcmode="lin" valueType="num">
                                      <p:cBhvr additive="base">
                                        <p:cTn id="6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 calcmode="lin" valueType="num">
                                      <p:cBhvr additive="base">
                                        <p:cTn id="6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74110" y="440668"/>
            <a:ext cx="920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2: Per cluster clock and power domains enhanced with clock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and power gating used in a broad range of CPU designs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4"/>
          <p:cNvPicPr>
            <a:picLocks noChangeAspect="1"/>
          </p:cNvPicPr>
          <p:nvPr/>
        </p:nvPicPr>
        <p:blipFill>
          <a:blip r:embed="rId2"/>
          <a:stretch>
            <a:fillRect/>
          </a:stretch>
        </p:blipFill>
        <p:spPr>
          <a:xfrm>
            <a:off x="473212" y="1293701"/>
            <a:ext cx="8145997" cy="3509222"/>
          </a:xfrm>
          <a:prstGeom prst="rect">
            <a:avLst/>
          </a:prstGeom>
        </p:spPr>
      </p:pic>
      <p:sp>
        <p:nvSpPr>
          <p:cNvPr id="3" name="TextBox 2"/>
          <p:cNvSpPr txBox="1"/>
          <p:nvPr/>
        </p:nvSpPr>
        <p:spPr>
          <a:xfrm>
            <a:off x="179614" y="4706232"/>
            <a:ext cx="88928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Possible candidates of the above clock and power layout are:</a:t>
            </a:r>
          </a:p>
        </p:txBody>
      </p:sp>
      <p:sp>
        <p:nvSpPr>
          <p:cNvPr id="9" name="TextBox 8"/>
          <p:cNvSpPr txBox="1"/>
          <p:nvPr/>
        </p:nvSpPr>
        <p:spPr>
          <a:xfrm>
            <a:off x="412957" y="5014456"/>
            <a:ext cx="4984955" cy="9079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SMPs</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multi-cluster SMPs (e.g. 8-core SMPs)</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traditional big-LITTLE configurations</a:t>
            </a:r>
          </a:p>
        </p:txBody>
      </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4</a:t>
            </a:r>
            <a:r>
              <a:rPr lang="hu-HU" sz="1700" dirty="0"/>
              <a:t>)</a:t>
            </a:r>
            <a:endParaRPr lang="en-US" sz="1700" dirty="0"/>
          </a:p>
        </p:txBody>
      </p:sp>
    </p:spTree>
    <p:extLst>
      <p:ext uri="{BB962C8B-B14F-4D97-AF65-F5344CB8AC3E}">
        <p14:creationId xmlns:p14="http://schemas.microsoft.com/office/powerpoint/2010/main" val="36830906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37" y="1236190"/>
            <a:ext cx="7569983" cy="4317935"/>
          </a:xfrm>
          <a:prstGeom prst="rect">
            <a:avLst/>
          </a:prstGeom>
        </p:spPr>
      </p:pic>
      <p:sp>
        <p:nvSpPr>
          <p:cNvPr id="4" name="TextBox 3"/>
          <p:cNvSpPr txBox="1"/>
          <p:nvPr/>
        </p:nvSpPr>
        <p:spPr>
          <a:xfrm>
            <a:off x="73082" y="440668"/>
            <a:ext cx="82557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US" sz="1800" b="0" i="0" u="none" strike="noStrike" kern="1200" cap="none" spc="0" normalizeH="0" baseline="0" noProof="0" dirty="0">
                <a:ln>
                  <a:noFill/>
                </a:ln>
                <a:solidFill>
                  <a:srgbClr val="2D2D8A"/>
                </a:solidFill>
                <a:effectLst/>
                <a:uLnTx/>
                <a:uFillTx/>
                <a:latin typeface="Verdana"/>
                <a:ea typeface="+mn-ea"/>
                <a:cs typeface="+mn-cs"/>
              </a:rPr>
              <a:t>3</a:t>
            </a:r>
            <a:r>
              <a:rPr kumimoji="0" lang="hu-HU" sz="1800" b="0" i="0" u="none" strike="noStrike" kern="1200" cap="none" spc="0" normalizeH="0" baseline="0" noProof="0" dirty="0">
                <a:ln>
                  <a:noFill/>
                </a:ln>
                <a:solidFill>
                  <a:srgbClr val="2D2D8A"/>
                </a:solidFill>
                <a:effectLst/>
                <a:uLnTx/>
                <a:uFillTx/>
                <a:latin typeface="Verdana"/>
                <a:ea typeface="+mn-ea"/>
                <a:cs typeface="+mn-cs"/>
              </a:rPr>
              <a:t>: Per core power domains in the Cortex A-57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MPcore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201</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99080" y="5755631"/>
            <a:ext cx="62536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FF0000"/>
                </a:solidFill>
                <a:effectLst/>
                <a:uLnTx/>
                <a:uFillTx/>
                <a:latin typeface="Verdana"/>
                <a:ea typeface="+mn-ea"/>
                <a:cs typeface="+mn-cs"/>
              </a:rPr>
              <a: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Different colors designate different power domains.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Each core has a separate power domain</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5</a:t>
            </a:r>
            <a:r>
              <a:rPr lang="hu-HU" sz="1700" dirty="0"/>
              <a:t>)</a:t>
            </a:r>
            <a:endParaRPr lang="en-US" sz="1700" dirty="0"/>
          </a:p>
        </p:txBody>
      </p:sp>
    </p:spTree>
    <p:extLst>
      <p:ext uri="{BB962C8B-B14F-4D97-AF65-F5344CB8AC3E}">
        <p14:creationId xmlns:p14="http://schemas.microsoft.com/office/powerpoint/2010/main" val="245572945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44824"/>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4.5</a:t>
            </a:r>
            <a:r>
              <a:rPr kumimoji="0" lang="hu-HU" sz="19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89339433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90"/>
            <a:ext cx="9144000" cy="393700"/>
          </a:xfrm>
          <a:solidFill>
            <a:srgbClr val="0066FF"/>
          </a:solidFill>
        </p:spPr>
        <p:txBody>
          <a:bodyPr/>
          <a:lstStyle/>
          <a:p>
            <a:r>
              <a:rPr lang="en-US" sz="1700" spc="-30" dirty="0" smtClean="0"/>
              <a:t>4.5 </a:t>
            </a:r>
            <a:r>
              <a:rPr lang="en-US" sz="1700" spc="-30" dirty="0" err="1"/>
              <a:t>DynamIQ</a:t>
            </a:r>
            <a:r>
              <a:rPr lang="en-US" sz="1700" spc="-30" dirty="0"/>
              <a:t> core cluster-based mobile processors (1)</a:t>
            </a:r>
          </a:p>
        </p:txBody>
      </p:sp>
      <p:sp>
        <p:nvSpPr>
          <p:cNvPr id="5" name="Rectangle 4"/>
          <p:cNvSpPr/>
          <p:nvPr/>
        </p:nvSpPr>
        <p:spPr bwMode="auto">
          <a:xfrm>
            <a:off x="3189823" y="428451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28451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19177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19177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17379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17379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53155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53155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52232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52232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59874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59874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5996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59962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28948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28948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65134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65134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65221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652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21748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22134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19906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218403"/>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153154"/>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169908"/>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4107686"/>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824945"/>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89619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872910"/>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94404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514469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513473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16053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2877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2877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53479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53479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22164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08543" y="2598308"/>
            <a:ext cx="152687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410435"/>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2092496"/>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5669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573150"/>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409279"/>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5665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3173930"/>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173930"/>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901079"/>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901079"/>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310716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892622"/>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181328"/>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310932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901079"/>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177551"/>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310240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312100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403648" y="5601307"/>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598811"/>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605209"/>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59858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641213"/>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336612"/>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336612"/>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225436" y="634096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340968"/>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340968"/>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6090523"/>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373216"/>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4680012" y="2901079"/>
            <a:ext cx="2150708" cy="384991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835886"/>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214065"/>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15090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Rounded Rectangle 2"/>
          <p:cNvSpPr/>
          <p:nvPr/>
        </p:nvSpPr>
        <p:spPr bwMode="auto">
          <a:xfrm>
            <a:off x="0" y="882676"/>
            <a:ext cx="9144000" cy="118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57896" y="463335"/>
            <a:ext cx="62664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4.5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processors</a:t>
            </a:r>
          </a:p>
        </p:txBody>
      </p:sp>
      <p:sp>
        <p:nvSpPr>
          <p:cNvPr id="98" name="TextBox 97"/>
          <p:cNvSpPr txBox="1"/>
          <p:nvPr/>
        </p:nvSpPr>
        <p:spPr>
          <a:xfrm>
            <a:off x="121790" y="872716"/>
            <a:ext cx="9120061"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2018,</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Armv8.2 revision was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issued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gave way 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benefit of </a:t>
            </a:r>
            <a:r>
              <a:rPr kumimoji="0" lang="en-US" sz="1600" b="0" i="0" u="none" strike="noStrike" kern="1200" cap="none" spc="0" normalizeH="0" baseline="0" noProof="0" dirty="0">
                <a:ln>
                  <a:noFill/>
                </a:ln>
                <a:solidFill>
                  <a:srgbClr val="0070C0"/>
                </a:solidFill>
                <a:effectLst/>
                <a:uLnTx/>
                <a:uFillTx/>
                <a:latin typeface="Verdana"/>
                <a:ea typeface="+mn-ea"/>
                <a:cs typeface="+mn-cs"/>
              </a:rPr>
              <a:t>greater design flexibility and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improve power efficiency.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3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30" normalizeH="0" baseline="0" noProof="0" dirty="0">
                <a:ln>
                  <a:noFill/>
                </a:ln>
                <a:solidFill>
                  <a:srgbClr val="000000"/>
                </a:solidFill>
                <a:effectLst/>
                <a:uLnTx/>
                <a:uFillTx/>
                <a:latin typeface="Verdana"/>
                <a:ea typeface="+mn-ea"/>
                <a:cs typeface="+mn-cs"/>
              </a:rPr>
              <a:t> core cluster may include </a:t>
            </a:r>
            <a:r>
              <a:rPr kumimoji="0" lang="en-US" sz="1600" b="0" i="0" u="none" strike="noStrike" kern="1200" cap="none" spc="-30" normalizeH="0" baseline="0" noProof="0" dirty="0">
                <a:ln>
                  <a:noFill/>
                </a:ln>
                <a:solidFill>
                  <a:srgbClr val="0070C0"/>
                </a:solidFill>
                <a:effectLst/>
                <a:uLnTx/>
                <a:uFillTx/>
                <a:latin typeface="Verdana"/>
                <a:ea typeface="+mn-ea"/>
                <a:cs typeface="+mn-cs"/>
              </a:rPr>
              <a:t>up to 8 cores from two core types (as seen below)</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38742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 calcmode="lin" valueType="num">
                                      <p:cBhvr additive="base">
                                        <p:cTn id="7"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anim calcmode="lin" valueType="num">
                                      <p:cBhvr additive="base">
                                        <p:cTn id="11"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anim calcmode="lin" valueType="num">
                                      <p:cBhvr additive="base">
                                        <p:cTn id="15" dur="500" fill="hold"/>
                                        <p:tgtEl>
                                          <p:spTgt spid="9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8">
                                            <p:txEl>
                                              <p:pRg st="3" end="3"/>
                                            </p:txEl>
                                          </p:spTgt>
                                        </p:tgtEl>
                                        <p:attrNameLst>
                                          <p:attrName>style.visibility</p:attrName>
                                        </p:attrNameLst>
                                      </p:cBhvr>
                                      <p:to>
                                        <p:strVal val="visible"/>
                                      </p:to>
                                    </p:set>
                                    <p:anim calcmode="lin" valueType="num">
                                      <p:cBhvr additive="base">
                                        <p:cTn id="21" dur="500" fill="hold"/>
                                        <p:tgtEl>
                                          <p:spTgt spid="9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fill="hold"/>
                                        <p:tgtEl>
                                          <p:spTgt spid="27"/>
                                        </p:tgtEl>
                                        <p:attrNameLst>
                                          <p:attrName>ppt_x</p:attrName>
                                        </p:attrNameLst>
                                      </p:cBhvr>
                                      <p:tavLst>
                                        <p:tav tm="0">
                                          <p:val>
                                            <p:strVal val="#ppt_x"/>
                                          </p:val>
                                        </p:tav>
                                        <p:tav tm="100000">
                                          <p:val>
                                            <p:strVal val="#ppt_x"/>
                                          </p:val>
                                        </p:tav>
                                      </p:tavLst>
                                    </p:anim>
                                    <p:anim calcmode="lin" valueType="num">
                                      <p:cBhvr additive="base">
                                        <p:cTn id="116" dur="500" fill="hold"/>
                                        <p:tgtEl>
                                          <p:spTgt spid="2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additive="base">
                                        <p:cTn id="119" dur="500" fill="hold"/>
                                        <p:tgtEl>
                                          <p:spTgt spid="28"/>
                                        </p:tgtEl>
                                        <p:attrNameLst>
                                          <p:attrName>ppt_x</p:attrName>
                                        </p:attrNameLst>
                                      </p:cBhvr>
                                      <p:tavLst>
                                        <p:tav tm="0">
                                          <p:val>
                                            <p:strVal val="#ppt_x"/>
                                          </p:val>
                                        </p:tav>
                                        <p:tav tm="100000">
                                          <p:val>
                                            <p:strVal val="#ppt_x"/>
                                          </p:val>
                                        </p:tav>
                                      </p:tavLst>
                                    </p:anim>
                                    <p:anim calcmode="lin" valueType="num">
                                      <p:cBhvr additive="base">
                                        <p:cTn id="120" dur="500" fill="hold"/>
                                        <p:tgtEl>
                                          <p:spTgt spid="2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ppt_x"/>
                                          </p:val>
                                        </p:tav>
                                        <p:tav tm="100000">
                                          <p:val>
                                            <p:strVal val="#ppt_x"/>
                                          </p:val>
                                        </p:tav>
                                      </p:tavLst>
                                    </p:anim>
                                    <p:anim calcmode="lin" valueType="num">
                                      <p:cBhvr additive="base">
                                        <p:cTn id="128" dur="500" fill="hold"/>
                                        <p:tgtEl>
                                          <p:spTgt spid="3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additive="base">
                                        <p:cTn id="147" dur="500" fill="hold"/>
                                        <p:tgtEl>
                                          <p:spTgt spid="35"/>
                                        </p:tgtEl>
                                        <p:attrNameLst>
                                          <p:attrName>ppt_x</p:attrName>
                                        </p:attrNameLst>
                                      </p:cBhvr>
                                      <p:tavLst>
                                        <p:tav tm="0">
                                          <p:val>
                                            <p:strVal val="#ppt_x"/>
                                          </p:val>
                                        </p:tav>
                                        <p:tav tm="100000">
                                          <p:val>
                                            <p:strVal val="#ppt_x"/>
                                          </p:val>
                                        </p:tav>
                                      </p:tavLst>
                                    </p:anim>
                                    <p:anim calcmode="lin" valueType="num">
                                      <p:cBhvr additive="base">
                                        <p:cTn id="148" dur="500" fill="hold"/>
                                        <p:tgtEl>
                                          <p:spTgt spid="3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 calcmode="lin" valueType="num">
                                      <p:cBhvr additive="base">
                                        <p:cTn id="151" dur="500" fill="hold"/>
                                        <p:tgtEl>
                                          <p:spTgt spid="36"/>
                                        </p:tgtEl>
                                        <p:attrNameLst>
                                          <p:attrName>ppt_x</p:attrName>
                                        </p:attrNameLst>
                                      </p:cBhvr>
                                      <p:tavLst>
                                        <p:tav tm="0">
                                          <p:val>
                                            <p:strVal val="#ppt_x"/>
                                          </p:val>
                                        </p:tav>
                                        <p:tav tm="100000">
                                          <p:val>
                                            <p:strVal val="#ppt_x"/>
                                          </p:val>
                                        </p:tav>
                                      </p:tavLst>
                                    </p:anim>
                                    <p:anim calcmode="lin" valueType="num">
                                      <p:cBhvr additive="base">
                                        <p:cTn id="152" dur="500" fill="hold"/>
                                        <p:tgtEl>
                                          <p:spTgt spid="36"/>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anim calcmode="lin" valueType="num">
                                      <p:cBhvr additive="base">
                                        <p:cTn id="155" dur="500" fill="hold"/>
                                        <p:tgtEl>
                                          <p:spTgt spid="37"/>
                                        </p:tgtEl>
                                        <p:attrNameLst>
                                          <p:attrName>ppt_x</p:attrName>
                                        </p:attrNameLst>
                                      </p:cBhvr>
                                      <p:tavLst>
                                        <p:tav tm="0">
                                          <p:val>
                                            <p:strVal val="#ppt_x"/>
                                          </p:val>
                                        </p:tav>
                                        <p:tav tm="100000">
                                          <p:val>
                                            <p:strVal val="#ppt_x"/>
                                          </p:val>
                                        </p:tav>
                                      </p:tavLst>
                                    </p:anim>
                                    <p:anim calcmode="lin" valueType="num">
                                      <p:cBhvr additive="base">
                                        <p:cTn id="156" dur="500" fill="hold"/>
                                        <p:tgtEl>
                                          <p:spTgt spid="37"/>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8"/>
                                        </p:tgtEl>
                                        <p:attrNameLst>
                                          <p:attrName>style.visibility</p:attrName>
                                        </p:attrNameLst>
                                      </p:cBhvr>
                                      <p:to>
                                        <p:strVal val="visible"/>
                                      </p:to>
                                    </p:set>
                                    <p:anim calcmode="lin" valueType="num">
                                      <p:cBhvr additive="base">
                                        <p:cTn id="159" dur="500" fill="hold"/>
                                        <p:tgtEl>
                                          <p:spTgt spid="38"/>
                                        </p:tgtEl>
                                        <p:attrNameLst>
                                          <p:attrName>ppt_x</p:attrName>
                                        </p:attrNameLst>
                                      </p:cBhvr>
                                      <p:tavLst>
                                        <p:tav tm="0">
                                          <p:val>
                                            <p:strVal val="#ppt_x"/>
                                          </p:val>
                                        </p:tav>
                                        <p:tav tm="100000">
                                          <p:val>
                                            <p:strVal val="#ppt_x"/>
                                          </p:val>
                                        </p:tav>
                                      </p:tavLst>
                                    </p:anim>
                                    <p:anim calcmode="lin" valueType="num">
                                      <p:cBhvr additive="base">
                                        <p:cTn id="160" dur="500" fill="hold"/>
                                        <p:tgtEl>
                                          <p:spTgt spid="3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500" fill="hold"/>
                                        <p:tgtEl>
                                          <p:spTgt spid="39"/>
                                        </p:tgtEl>
                                        <p:attrNameLst>
                                          <p:attrName>ppt_x</p:attrName>
                                        </p:attrNameLst>
                                      </p:cBhvr>
                                      <p:tavLst>
                                        <p:tav tm="0">
                                          <p:val>
                                            <p:strVal val="#ppt_x"/>
                                          </p:val>
                                        </p:tav>
                                        <p:tav tm="100000">
                                          <p:val>
                                            <p:strVal val="#ppt_x"/>
                                          </p:val>
                                        </p:tav>
                                      </p:tavLst>
                                    </p:anim>
                                    <p:anim calcmode="lin" valueType="num">
                                      <p:cBhvr additive="base">
                                        <p:cTn id="164" dur="500" fill="hold"/>
                                        <p:tgtEl>
                                          <p:spTgt spid="39"/>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0"/>
                                        </p:tgtEl>
                                        <p:attrNameLst>
                                          <p:attrName>style.visibility</p:attrName>
                                        </p:attrNameLst>
                                      </p:cBhvr>
                                      <p:to>
                                        <p:strVal val="visible"/>
                                      </p:to>
                                    </p:set>
                                    <p:anim calcmode="lin" valueType="num">
                                      <p:cBhvr additive="base">
                                        <p:cTn id="167" dur="500" fill="hold"/>
                                        <p:tgtEl>
                                          <p:spTgt spid="40"/>
                                        </p:tgtEl>
                                        <p:attrNameLst>
                                          <p:attrName>ppt_x</p:attrName>
                                        </p:attrNameLst>
                                      </p:cBhvr>
                                      <p:tavLst>
                                        <p:tav tm="0">
                                          <p:val>
                                            <p:strVal val="#ppt_x"/>
                                          </p:val>
                                        </p:tav>
                                        <p:tav tm="100000">
                                          <p:val>
                                            <p:strVal val="#ppt_x"/>
                                          </p:val>
                                        </p:tav>
                                      </p:tavLst>
                                    </p:anim>
                                    <p:anim calcmode="lin" valueType="num">
                                      <p:cBhvr additive="base">
                                        <p:cTn id="168" dur="500" fill="hold"/>
                                        <p:tgtEl>
                                          <p:spTgt spid="40"/>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1"/>
                                        </p:tgtEl>
                                        <p:attrNameLst>
                                          <p:attrName>style.visibility</p:attrName>
                                        </p:attrNameLst>
                                      </p:cBhvr>
                                      <p:to>
                                        <p:strVal val="visible"/>
                                      </p:to>
                                    </p:set>
                                    <p:anim calcmode="lin" valueType="num">
                                      <p:cBhvr additive="base">
                                        <p:cTn id="171" dur="500" fill="hold"/>
                                        <p:tgtEl>
                                          <p:spTgt spid="41"/>
                                        </p:tgtEl>
                                        <p:attrNameLst>
                                          <p:attrName>ppt_x</p:attrName>
                                        </p:attrNameLst>
                                      </p:cBhvr>
                                      <p:tavLst>
                                        <p:tav tm="0">
                                          <p:val>
                                            <p:strVal val="#ppt_x"/>
                                          </p:val>
                                        </p:tav>
                                        <p:tav tm="100000">
                                          <p:val>
                                            <p:strVal val="#ppt_x"/>
                                          </p:val>
                                        </p:tav>
                                      </p:tavLst>
                                    </p:anim>
                                    <p:anim calcmode="lin" valueType="num">
                                      <p:cBhvr additive="base">
                                        <p:cTn id="172" dur="500" fill="hold"/>
                                        <p:tgtEl>
                                          <p:spTgt spid="41"/>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2"/>
                                        </p:tgtEl>
                                        <p:attrNameLst>
                                          <p:attrName>style.visibility</p:attrName>
                                        </p:attrNameLst>
                                      </p:cBhvr>
                                      <p:to>
                                        <p:strVal val="visible"/>
                                      </p:to>
                                    </p:set>
                                    <p:anim calcmode="lin" valueType="num">
                                      <p:cBhvr additive="base">
                                        <p:cTn id="175" dur="500" fill="hold"/>
                                        <p:tgtEl>
                                          <p:spTgt spid="42"/>
                                        </p:tgtEl>
                                        <p:attrNameLst>
                                          <p:attrName>ppt_x</p:attrName>
                                        </p:attrNameLst>
                                      </p:cBhvr>
                                      <p:tavLst>
                                        <p:tav tm="0">
                                          <p:val>
                                            <p:strVal val="#ppt_x"/>
                                          </p:val>
                                        </p:tav>
                                        <p:tav tm="100000">
                                          <p:val>
                                            <p:strVal val="#ppt_x"/>
                                          </p:val>
                                        </p:tav>
                                      </p:tavLst>
                                    </p:anim>
                                    <p:anim calcmode="lin" valueType="num">
                                      <p:cBhvr additive="base">
                                        <p:cTn id="176" dur="500" fill="hold"/>
                                        <p:tgtEl>
                                          <p:spTgt spid="4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7"/>
                                        </p:tgtEl>
                                        <p:attrNameLst>
                                          <p:attrName>style.visibility</p:attrName>
                                        </p:attrNameLst>
                                      </p:cBhvr>
                                      <p:to>
                                        <p:strVal val="visible"/>
                                      </p:to>
                                    </p:set>
                                    <p:anim calcmode="lin" valueType="num">
                                      <p:cBhvr additive="base">
                                        <p:cTn id="179" dur="500" fill="hold"/>
                                        <p:tgtEl>
                                          <p:spTgt spid="47"/>
                                        </p:tgtEl>
                                        <p:attrNameLst>
                                          <p:attrName>ppt_x</p:attrName>
                                        </p:attrNameLst>
                                      </p:cBhvr>
                                      <p:tavLst>
                                        <p:tav tm="0">
                                          <p:val>
                                            <p:strVal val="#ppt_x"/>
                                          </p:val>
                                        </p:tav>
                                        <p:tav tm="100000">
                                          <p:val>
                                            <p:strVal val="#ppt_x"/>
                                          </p:val>
                                        </p:tav>
                                      </p:tavLst>
                                    </p:anim>
                                    <p:anim calcmode="lin" valueType="num">
                                      <p:cBhvr additive="base">
                                        <p:cTn id="180" dur="500" fill="hold"/>
                                        <p:tgtEl>
                                          <p:spTgt spid="47"/>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8"/>
                                        </p:tgtEl>
                                        <p:attrNameLst>
                                          <p:attrName>style.visibility</p:attrName>
                                        </p:attrNameLst>
                                      </p:cBhvr>
                                      <p:to>
                                        <p:strVal val="visible"/>
                                      </p:to>
                                    </p:set>
                                    <p:anim calcmode="lin" valueType="num">
                                      <p:cBhvr additive="base">
                                        <p:cTn id="183" dur="500" fill="hold"/>
                                        <p:tgtEl>
                                          <p:spTgt spid="48"/>
                                        </p:tgtEl>
                                        <p:attrNameLst>
                                          <p:attrName>ppt_x</p:attrName>
                                        </p:attrNameLst>
                                      </p:cBhvr>
                                      <p:tavLst>
                                        <p:tav tm="0">
                                          <p:val>
                                            <p:strVal val="#ppt_x"/>
                                          </p:val>
                                        </p:tav>
                                        <p:tav tm="100000">
                                          <p:val>
                                            <p:strVal val="#ppt_x"/>
                                          </p:val>
                                        </p:tav>
                                      </p:tavLst>
                                    </p:anim>
                                    <p:anim calcmode="lin" valueType="num">
                                      <p:cBhvr additive="base">
                                        <p:cTn id="184" dur="500" fill="hold"/>
                                        <p:tgtEl>
                                          <p:spTgt spid="48"/>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49"/>
                                        </p:tgtEl>
                                        <p:attrNameLst>
                                          <p:attrName>style.visibility</p:attrName>
                                        </p:attrNameLst>
                                      </p:cBhvr>
                                      <p:to>
                                        <p:strVal val="visible"/>
                                      </p:to>
                                    </p:set>
                                    <p:anim calcmode="lin" valueType="num">
                                      <p:cBhvr additive="base">
                                        <p:cTn id="187" dur="500" fill="hold"/>
                                        <p:tgtEl>
                                          <p:spTgt spid="49"/>
                                        </p:tgtEl>
                                        <p:attrNameLst>
                                          <p:attrName>ppt_x</p:attrName>
                                        </p:attrNameLst>
                                      </p:cBhvr>
                                      <p:tavLst>
                                        <p:tav tm="0">
                                          <p:val>
                                            <p:strVal val="#ppt_x"/>
                                          </p:val>
                                        </p:tav>
                                        <p:tav tm="100000">
                                          <p:val>
                                            <p:strVal val="#ppt_x"/>
                                          </p:val>
                                        </p:tav>
                                      </p:tavLst>
                                    </p:anim>
                                    <p:anim calcmode="lin" valueType="num">
                                      <p:cBhvr additive="base">
                                        <p:cTn id="188" dur="500" fill="hold"/>
                                        <p:tgtEl>
                                          <p:spTgt spid="4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50"/>
                                        </p:tgtEl>
                                        <p:attrNameLst>
                                          <p:attrName>style.visibility</p:attrName>
                                        </p:attrNameLst>
                                      </p:cBhvr>
                                      <p:to>
                                        <p:strVal val="visible"/>
                                      </p:to>
                                    </p:set>
                                    <p:anim calcmode="lin" valueType="num">
                                      <p:cBhvr additive="base">
                                        <p:cTn id="191" dur="500" fill="hold"/>
                                        <p:tgtEl>
                                          <p:spTgt spid="50"/>
                                        </p:tgtEl>
                                        <p:attrNameLst>
                                          <p:attrName>ppt_x</p:attrName>
                                        </p:attrNameLst>
                                      </p:cBhvr>
                                      <p:tavLst>
                                        <p:tav tm="0">
                                          <p:val>
                                            <p:strVal val="#ppt_x"/>
                                          </p:val>
                                        </p:tav>
                                        <p:tav tm="100000">
                                          <p:val>
                                            <p:strVal val="#ppt_x"/>
                                          </p:val>
                                        </p:tav>
                                      </p:tavLst>
                                    </p:anim>
                                    <p:anim calcmode="lin" valueType="num">
                                      <p:cBhvr additive="base">
                                        <p:cTn id="192" dur="500" fill="hold"/>
                                        <p:tgtEl>
                                          <p:spTgt spid="5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1"/>
                                        </p:tgtEl>
                                        <p:attrNameLst>
                                          <p:attrName>style.visibility</p:attrName>
                                        </p:attrNameLst>
                                      </p:cBhvr>
                                      <p:to>
                                        <p:strVal val="visible"/>
                                      </p:to>
                                    </p:set>
                                    <p:anim calcmode="lin" valueType="num">
                                      <p:cBhvr additive="base">
                                        <p:cTn id="195" dur="500" fill="hold"/>
                                        <p:tgtEl>
                                          <p:spTgt spid="51"/>
                                        </p:tgtEl>
                                        <p:attrNameLst>
                                          <p:attrName>ppt_x</p:attrName>
                                        </p:attrNameLst>
                                      </p:cBhvr>
                                      <p:tavLst>
                                        <p:tav tm="0">
                                          <p:val>
                                            <p:strVal val="#ppt_x"/>
                                          </p:val>
                                        </p:tav>
                                        <p:tav tm="100000">
                                          <p:val>
                                            <p:strVal val="#ppt_x"/>
                                          </p:val>
                                        </p:tav>
                                      </p:tavLst>
                                    </p:anim>
                                    <p:anim calcmode="lin" valueType="num">
                                      <p:cBhvr additive="base">
                                        <p:cTn id="196" dur="500" fill="hold"/>
                                        <p:tgtEl>
                                          <p:spTgt spid="5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53"/>
                                        </p:tgtEl>
                                        <p:attrNameLst>
                                          <p:attrName>style.visibility</p:attrName>
                                        </p:attrNameLst>
                                      </p:cBhvr>
                                      <p:to>
                                        <p:strVal val="visible"/>
                                      </p:to>
                                    </p:set>
                                    <p:anim calcmode="lin" valueType="num">
                                      <p:cBhvr additive="base">
                                        <p:cTn id="199" dur="500" fill="hold"/>
                                        <p:tgtEl>
                                          <p:spTgt spid="53"/>
                                        </p:tgtEl>
                                        <p:attrNameLst>
                                          <p:attrName>ppt_x</p:attrName>
                                        </p:attrNameLst>
                                      </p:cBhvr>
                                      <p:tavLst>
                                        <p:tav tm="0">
                                          <p:val>
                                            <p:strVal val="#ppt_x"/>
                                          </p:val>
                                        </p:tav>
                                        <p:tav tm="100000">
                                          <p:val>
                                            <p:strVal val="#ppt_x"/>
                                          </p:val>
                                        </p:tav>
                                      </p:tavLst>
                                    </p:anim>
                                    <p:anim calcmode="lin" valueType="num">
                                      <p:cBhvr additive="base">
                                        <p:cTn id="200" dur="500" fill="hold"/>
                                        <p:tgtEl>
                                          <p:spTgt spid="53"/>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4"/>
                                        </p:tgtEl>
                                        <p:attrNameLst>
                                          <p:attrName>style.visibility</p:attrName>
                                        </p:attrNameLst>
                                      </p:cBhvr>
                                      <p:to>
                                        <p:strVal val="visible"/>
                                      </p:to>
                                    </p:set>
                                    <p:anim calcmode="lin" valueType="num">
                                      <p:cBhvr additive="base">
                                        <p:cTn id="203" dur="500" fill="hold"/>
                                        <p:tgtEl>
                                          <p:spTgt spid="54"/>
                                        </p:tgtEl>
                                        <p:attrNameLst>
                                          <p:attrName>ppt_x</p:attrName>
                                        </p:attrNameLst>
                                      </p:cBhvr>
                                      <p:tavLst>
                                        <p:tav tm="0">
                                          <p:val>
                                            <p:strVal val="#ppt_x"/>
                                          </p:val>
                                        </p:tav>
                                        <p:tav tm="100000">
                                          <p:val>
                                            <p:strVal val="#ppt_x"/>
                                          </p:val>
                                        </p:tav>
                                      </p:tavLst>
                                    </p:anim>
                                    <p:anim calcmode="lin" valueType="num">
                                      <p:cBhvr additive="base">
                                        <p:cTn id="204" dur="500" fill="hold"/>
                                        <p:tgtEl>
                                          <p:spTgt spid="54"/>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55"/>
                                        </p:tgtEl>
                                        <p:attrNameLst>
                                          <p:attrName>style.visibility</p:attrName>
                                        </p:attrNameLst>
                                      </p:cBhvr>
                                      <p:to>
                                        <p:strVal val="visible"/>
                                      </p:to>
                                    </p:set>
                                    <p:anim calcmode="lin" valueType="num">
                                      <p:cBhvr additive="base">
                                        <p:cTn id="207" dur="500" fill="hold"/>
                                        <p:tgtEl>
                                          <p:spTgt spid="55"/>
                                        </p:tgtEl>
                                        <p:attrNameLst>
                                          <p:attrName>ppt_x</p:attrName>
                                        </p:attrNameLst>
                                      </p:cBhvr>
                                      <p:tavLst>
                                        <p:tav tm="0">
                                          <p:val>
                                            <p:strVal val="#ppt_x"/>
                                          </p:val>
                                        </p:tav>
                                        <p:tav tm="100000">
                                          <p:val>
                                            <p:strVal val="#ppt_x"/>
                                          </p:val>
                                        </p:tav>
                                      </p:tavLst>
                                    </p:anim>
                                    <p:anim calcmode="lin" valueType="num">
                                      <p:cBhvr additive="base">
                                        <p:cTn id="208" dur="500" fill="hold"/>
                                        <p:tgtEl>
                                          <p:spTgt spid="55"/>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additive="base">
                                        <p:cTn id="211" dur="500" fill="hold"/>
                                        <p:tgtEl>
                                          <p:spTgt spid="56"/>
                                        </p:tgtEl>
                                        <p:attrNameLst>
                                          <p:attrName>ppt_x</p:attrName>
                                        </p:attrNameLst>
                                      </p:cBhvr>
                                      <p:tavLst>
                                        <p:tav tm="0">
                                          <p:val>
                                            <p:strVal val="#ppt_x"/>
                                          </p:val>
                                        </p:tav>
                                        <p:tav tm="100000">
                                          <p:val>
                                            <p:strVal val="#ppt_x"/>
                                          </p:val>
                                        </p:tav>
                                      </p:tavLst>
                                    </p:anim>
                                    <p:anim calcmode="lin" valueType="num">
                                      <p:cBhvr additive="base">
                                        <p:cTn id="212" dur="500" fill="hold"/>
                                        <p:tgtEl>
                                          <p:spTgt spid="56"/>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57"/>
                                        </p:tgtEl>
                                        <p:attrNameLst>
                                          <p:attrName>style.visibility</p:attrName>
                                        </p:attrNameLst>
                                      </p:cBhvr>
                                      <p:to>
                                        <p:strVal val="visible"/>
                                      </p:to>
                                    </p:set>
                                    <p:anim calcmode="lin" valueType="num">
                                      <p:cBhvr additive="base">
                                        <p:cTn id="215" dur="500" fill="hold"/>
                                        <p:tgtEl>
                                          <p:spTgt spid="57"/>
                                        </p:tgtEl>
                                        <p:attrNameLst>
                                          <p:attrName>ppt_x</p:attrName>
                                        </p:attrNameLst>
                                      </p:cBhvr>
                                      <p:tavLst>
                                        <p:tav tm="0">
                                          <p:val>
                                            <p:strVal val="#ppt_x"/>
                                          </p:val>
                                        </p:tav>
                                        <p:tav tm="100000">
                                          <p:val>
                                            <p:strVal val="#ppt_x"/>
                                          </p:val>
                                        </p:tav>
                                      </p:tavLst>
                                    </p:anim>
                                    <p:anim calcmode="lin" valueType="num">
                                      <p:cBhvr additive="base">
                                        <p:cTn id="216" dur="500" fill="hold"/>
                                        <p:tgtEl>
                                          <p:spTgt spid="57"/>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58"/>
                                        </p:tgtEl>
                                        <p:attrNameLst>
                                          <p:attrName>style.visibility</p:attrName>
                                        </p:attrNameLst>
                                      </p:cBhvr>
                                      <p:to>
                                        <p:strVal val="visible"/>
                                      </p:to>
                                    </p:set>
                                    <p:anim calcmode="lin" valueType="num">
                                      <p:cBhvr additive="base">
                                        <p:cTn id="219" dur="500" fill="hold"/>
                                        <p:tgtEl>
                                          <p:spTgt spid="58"/>
                                        </p:tgtEl>
                                        <p:attrNameLst>
                                          <p:attrName>ppt_x</p:attrName>
                                        </p:attrNameLst>
                                      </p:cBhvr>
                                      <p:tavLst>
                                        <p:tav tm="0">
                                          <p:val>
                                            <p:strVal val="#ppt_x"/>
                                          </p:val>
                                        </p:tav>
                                        <p:tav tm="100000">
                                          <p:val>
                                            <p:strVal val="#ppt_x"/>
                                          </p:val>
                                        </p:tav>
                                      </p:tavLst>
                                    </p:anim>
                                    <p:anim calcmode="lin" valueType="num">
                                      <p:cBhvr additive="base">
                                        <p:cTn id="220" dur="500" fill="hold"/>
                                        <p:tgtEl>
                                          <p:spTgt spid="58"/>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59"/>
                                        </p:tgtEl>
                                        <p:attrNameLst>
                                          <p:attrName>style.visibility</p:attrName>
                                        </p:attrNameLst>
                                      </p:cBhvr>
                                      <p:to>
                                        <p:strVal val="visible"/>
                                      </p:to>
                                    </p:set>
                                    <p:anim calcmode="lin" valueType="num">
                                      <p:cBhvr additive="base">
                                        <p:cTn id="223" dur="500" fill="hold"/>
                                        <p:tgtEl>
                                          <p:spTgt spid="59"/>
                                        </p:tgtEl>
                                        <p:attrNameLst>
                                          <p:attrName>ppt_x</p:attrName>
                                        </p:attrNameLst>
                                      </p:cBhvr>
                                      <p:tavLst>
                                        <p:tav tm="0">
                                          <p:val>
                                            <p:strVal val="#ppt_x"/>
                                          </p:val>
                                        </p:tav>
                                        <p:tav tm="100000">
                                          <p:val>
                                            <p:strVal val="#ppt_x"/>
                                          </p:val>
                                        </p:tav>
                                      </p:tavLst>
                                    </p:anim>
                                    <p:anim calcmode="lin" valueType="num">
                                      <p:cBhvr additive="base">
                                        <p:cTn id="224" dur="500" fill="hold"/>
                                        <p:tgtEl>
                                          <p:spTgt spid="59"/>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60"/>
                                        </p:tgtEl>
                                        <p:attrNameLst>
                                          <p:attrName>style.visibility</p:attrName>
                                        </p:attrNameLst>
                                      </p:cBhvr>
                                      <p:to>
                                        <p:strVal val="visible"/>
                                      </p:to>
                                    </p:set>
                                    <p:anim calcmode="lin" valueType="num">
                                      <p:cBhvr additive="base">
                                        <p:cTn id="227" dur="500" fill="hold"/>
                                        <p:tgtEl>
                                          <p:spTgt spid="60"/>
                                        </p:tgtEl>
                                        <p:attrNameLst>
                                          <p:attrName>ppt_x</p:attrName>
                                        </p:attrNameLst>
                                      </p:cBhvr>
                                      <p:tavLst>
                                        <p:tav tm="0">
                                          <p:val>
                                            <p:strVal val="#ppt_x"/>
                                          </p:val>
                                        </p:tav>
                                        <p:tav tm="100000">
                                          <p:val>
                                            <p:strVal val="#ppt_x"/>
                                          </p:val>
                                        </p:tav>
                                      </p:tavLst>
                                    </p:anim>
                                    <p:anim calcmode="lin" valueType="num">
                                      <p:cBhvr additive="base">
                                        <p:cTn id="228" dur="500" fill="hold"/>
                                        <p:tgtEl>
                                          <p:spTgt spid="60"/>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1"/>
                                        </p:tgtEl>
                                        <p:attrNameLst>
                                          <p:attrName>style.visibility</p:attrName>
                                        </p:attrNameLst>
                                      </p:cBhvr>
                                      <p:to>
                                        <p:strVal val="visible"/>
                                      </p:to>
                                    </p:set>
                                    <p:anim calcmode="lin" valueType="num">
                                      <p:cBhvr additive="base">
                                        <p:cTn id="231" dur="500" fill="hold"/>
                                        <p:tgtEl>
                                          <p:spTgt spid="61"/>
                                        </p:tgtEl>
                                        <p:attrNameLst>
                                          <p:attrName>ppt_x</p:attrName>
                                        </p:attrNameLst>
                                      </p:cBhvr>
                                      <p:tavLst>
                                        <p:tav tm="0">
                                          <p:val>
                                            <p:strVal val="#ppt_x"/>
                                          </p:val>
                                        </p:tav>
                                        <p:tav tm="100000">
                                          <p:val>
                                            <p:strVal val="#ppt_x"/>
                                          </p:val>
                                        </p:tav>
                                      </p:tavLst>
                                    </p:anim>
                                    <p:anim calcmode="lin" valueType="num">
                                      <p:cBhvr additive="base">
                                        <p:cTn id="232" dur="500" fill="hold"/>
                                        <p:tgtEl>
                                          <p:spTgt spid="61"/>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62"/>
                                        </p:tgtEl>
                                        <p:attrNameLst>
                                          <p:attrName>style.visibility</p:attrName>
                                        </p:attrNameLst>
                                      </p:cBhvr>
                                      <p:to>
                                        <p:strVal val="visible"/>
                                      </p:to>
                                    </p:set>
                                    <p:anim calcmode="lin" valueType="num">
                                      <p:cBhvr additive="base">
                                        <p:cTn id="235" dur="500" fill="hold"/>
                                        <p:tgtEl>
                                          <p:spTgt spid="62"/>
                                        </p:tgtEl>
                                        <p:attrNameLst>
                                          <p:attrName>ppt_x</p:attrName>
                                        </p:attrNameLst>
                                      </p:cBhvr>
                                      <p:tavLst>
                                        <p:tav tm="0">
                                          <p:val>
                                            <p:strVal val="#ppt_x"/>
                                          </p:val>
                                        </p:tav>
                                        <p:tav tm="100000">
                                          <p:val>
                                            <p:strVal val="#ppt_x"/>
                                          </p:val>
                                        </p:tav>
                                      </p:tavLst>
                                    </p:anim>
                                    <p:anim calcmode="lin" valueType="num">
                                      <p:cBhvr additive="base">
                                        <p:cTn id="236" dur="500" fill="hold"/>
                                        <p:tgtEl>
                                          <p:spTgt spid="62"/>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63"/>
                                        </p:tgtEl>
                                        <p:attrNameLst>
                                          <p:attrName>style.visibility</p:attrName>
                                        </p:attrNameLst>
                                      </p:cBhvr>
                                      <p:to>
                                        <p:strVal val="visible"/>
                                      </p:to>
                                    </p:set>
                                    <p:anim calcmode="lin" valueType="num">
                                      <p:cBhvr additive="base">
                                        <p:cTn id="239" dur="500" fill="hold"/>
                                        <p:tgtEl>
                                          <p:spTgt spid="63"/>
                                        </p:tgtEl>
                                        <p:attrNameLst>
                                          <p:attrName>ppt_x</p:attrName>
                                        </p:attrNameLst>
                                      </p:cBhvr>
                                      <p:tavLst>
                                        <p:tav tm="0">
                                          <p:val>
                                            <p:strVal val="#ppt_x"/>
                                          </p:val>
                                        </p:tav>
                                        <p:tav tm="100000">
                                          <p:val>
                                            <p:strVal val="#ppt_x"/>
                                          </p:val>
                                        </p:tav>
                                      </p:tavLst>
                                    </p:anim>
                                    <p:anim calcmode="lin" valueType="num">
                                      <p:cBhvr additive="base">
                                        <p:cTn id="240" dur="500" fill="hold"/>
                                        <p:tgtEl>
                                          <p:spTgt spid="63"/>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64"/>
                                        </p:tgtEl>
                                        <p:attrNameLst>
                                          <p:attrName>style.visibility</p:attrName>
                                        </p:attrNameLst>
                                      </p:cBhvr>
                                      <p:to>
                                        <p:strVal val="visible"/>
                                      </p:to>
                                    </p:set>
                                    <p:anim calcmode="lin" valueType="num">
                                      <p:cBhvr additive="base">
                                        <p:cTn id="243" dur="500" fill="hold"/>
                                        <p:tgtEl>
                                          <p:spTgt spid="64"/>
                                        </p:tgtEl>
                                        <p:attrNameLst>
                                          <p:attrName>ppt_x</p:attrName>
                                        </p:attrNameLst>
                                      </p:cBhvr>
                                      <p:tavLst>
                                        <p:tav tm="0">
                                          <p:val>
                                            <p:strVal val="#ppt_x"/>
                                          </p:val>
                                        </p:tav>
                                        <p:tav tm="100000">
                                          <p:val>
                                            <p:strVal val="#ppt_x"/>
                                          </p:val>
                                        </p:tav>
                                      </p:tavLst>
                                    </p:anim>
                                    <p:anim calcmode="lin" valueType="num">
                                      <p:cBhvr additive="base">
                                        <p:cTn id="244" dur="500" fill="hold"/>
                                        <p:tgtEl>
                                          <p:spTgt spid="64"/>
                                        </p:tgtEl>
                                        <p:attrNameLst>
                                          <p:attrName>ppt_y</p:attrName>
                                        </p:attrNameLst>
                                      </p:cBhvr>
                                      <p:tavLst>
                                        <p:tav tm="0">
                                          <p:val>
                                            <p:strVal val="1+#ppt_h/2"/>
                                          </p:val>
                                        </p:tav>
                                        <p:tav tm="100000">
                                          <p:val>
                                            <p:strVal val="#ppt_y"/>
                                          </p:val>
                                        </p:tav>
                                      </p:tavLst>
                                    </p:anim>
                                  </p:childTnLst>
                                </p:cTn>
                              </p:par>
                              <p:par>
                                <p:cTn id="245" presetID="2" presetClass="entr" presetSubtype="4" fill="hold" nodeType="withEffect">
                                  <p:stCondLst>
                                    <p:cond delay="0"/>
                                  </p:stCondLst>
                                  <p:childTnLst>
                                    <p:set>
                                      <p:cBhvr>
                                        <p:cTn id="246" dur="1" fill="hold">
                                          <p:stCondLst>
                                            <p:cond delay="0"/>
                                          </p:stCondLst>
                                        </p:cTn>
                                        <p:tgtEl>
                                          <p:spTgt spid="65"/>
                                        </p:tgtEl>
                                        <p:attrNameLst>
                                          <p:attrName>style.visibility</p:attrName>
                                        </p:attrNameLst>
                                      </p:cBhvr>
                                      <p:to>
                                        <p:strVal val="visible"/>
                                      </p:to>
                                    </p:set>
                                    <p:anim calcmode="lin" valueType="num">
                                      <p:cBhvr additive="base">
                                        <p:cTn id="247" dur="500" fill="hold"/>
                                        <p:tgtEl>
                                          <p:spTgt spid="65"/>
                                        </p:tgtEl>
                                        <p:attrNameLst>
                                          <p:attrName>ppt_x</p:attrName>
                                        </p:attrNameLst>
                                      </p:cBhvr>
                                      <p:tavLst>
                                        <p:tav tm="0">
                                          <p:val>
                                            <p:strVal val="#ppt_x"/>
                                          </p:val>
                                        </p:tav>
                                        <p:tav tm="100000">
                                          <p:val>
                                            <p:strVal val="#ppt_x"/>
                                          </p:val>
                                        </p:tav>
                                      </p:tavLst>
                                    </p:anim>
                                    <p:anim calcmode="lin" valueType="num">
                                      <p:cBhvr additive="base">
                                        <p:cTn id="248" dur="500" fill="hold"/>
                                        <p:tgtEl>
                                          <p:spTgt spid="65"/>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66"/>
                                        </p:tgtEl>
                                        <p:attrNameLst>
                                          <p:attrName>style.visibility</p:attrName>
                                        </p:attrNameLst>
                                      </p:cBhvr>
                                      <p:to>
                                        <p:strVal val="visible"/>
                                      </p:to>
                                    </p:set>
                                    <p:anim calcmode="lin" valueType="num">
                                      <p:cBhvr additive="base">
                                        <p:cTn id="251" dur="500" fill="hold"/>
                                        <p:tgtEl>
                                          <p:spTgt spid="66"/>
                                        </p:tgtEl>
                                        <p:attrNameLst>
                                          <p:attrName>ppt_x</p:attrName>
                                        </p:attrNameLst>
                                      </p:cBhvr>
                                      <p:tavLst>
                                        <p:tav tm="0">
                                          <p:val>
                                            <p:strVal val="#ppt_x"/>
                                          </p:val>
                                        </p:tav>
                                        <p:tav tm="100000">
                                          <p:val>
                                            <p:strVal val="#ppt_x"/>
                                          </p:val>
                                        </p:tav>
                                      </p:tavLst>
                                    </p:anim>
                                    <p:anim calcmode="lin" valueType="num">
                                      <p:cBhvr additive="base">
                                        <p:cTn id="252" dur="500" fill="hold"/>
                                        <p:tgtEl>
                                          <p:spTgt spid="66"/>
                                        </p:tgtEl>
                                        <p:attrNameLst>
                                          <p:attrName>ppt_y</p:attrName>
                                        </p:attrNameLst>
                                      </p:cBhvr>
                                      <p:tavLst>
                                        <p:tav tm="0">
                                          <p:val>
                                            <p:strVal val="1+#ppt_h/2"/>
                                          </p:val>
                                        </p:tav>
                                        <p:tav tm="100000">
                                          <p:val>
                                            <p:strVal val="#ppt_y"/>
                                          </p:val>
                                        </p:tav>
                                      </p:tavLst>
                                    </p:anim>
                                  </p:childTnLst>
                                </p:cTn>
                              </p:par>
                              <p:par>
                                <p:cTn id="253" presetID="2" presetClass="entr" presetSubtype="4" fill="hold" nodeType="withEffect">
                                  <p:stCondLst>
                                    <p:cond delay="0"/>
                                  </p:stCondLst>
                                  <p:childTnLst>
                                    <p:set>
                                      <p:cBhvr>
                                        <p:cTn id="254" dur="1" fill="hold">
                                          <p:stCondLst>
                                            <p:cond delay="0"/>
                                          </p:stCondLst>
                                        </p:cTn>
                                        <p:tgtEl>
                                          <p:spTgt spid="67"/>
                                        </p:tgtEl>
                                        <p:attrNameLst>
                                          <p:attrName>style.visibility</p:attrName>
                                        </p:attrNameLst>
                                      </p:cBhvr>
                                      <p:to>
                                        <p:strVal val="visible"/>
                                      </p:to>
                                    </p:set>
                                    <p:anim calcmode="lin" valueType="num">
                                      <p:cBhvr additive="base">
                                        <p:cTn id="255" dur="500" fill="hold"/>
                                        <p:tgtEl>
                                          <p:spTgt spid="67"/>
                                        </p:tgtEl>
                                        <p:attrNameLst>
                                          <p:attrName>ppt_x</p:attrName>
                                        </p:attrNameLst>
                                      </p:cBhvr>
                                      <p:tavLst>
                                        <p:tav tm="0">
                                          <p:val>
                                            <p:strVal val="#ppt_x"/>
                                          </p:val>
                                        </p:tav>
                                        <p:tav tm="100000">
                                          <p:val>
                                            <p:strVal val="#ppt_x"/>
                                          </p:val>
                                        </p:tav>
                                      </p:tavLst>
                                    </p:anim>
                                    <p:anim calcmode="lin" valueType="num">
                                      <p:cBhvr additive="base">
                                        <p:cTn id="256" dur="500" fill="hold"/>
                                        <p:tgtEl>
                                          <p:spTgt spid="67"/>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68"/>
                                        </p:tgtEl>
                                        <p:attrNameLst>
                                          <p:attrName>style.visibility</p:attrName>
                                        </p:attrNameLst>
                                      </p:cBhvr>
                                      <p:to>
                                        <p:strVal val="visible"/>
                                      </p:to>
                                    </p:set>
                                    <p:anim calcmode="lin" valueType="num">
                                      <p:cBhvr additive="base">
                                        <p:cTn id="259" dur="500" fill="hold"/>
                                        <p:tgtEl>
                                          <p:spTgt spid="68"/>
                                        </p:tgtEl>
                                        <p:attrNameLst>
                                          <p:attrName>ppt_x</p:attrName>
                                        </p:attrNameLst>
                                      </p:cBhvr>
                                      <p:tavLst>
                                        <p:tav tm="0">
                                          <p:val>
                                            <p:strVal val="#ppt_x"/>
                                          </p:val>
                                        </p:tav>
                                        <p:tav tm="100000">
                                          <p:val>
                                            <p:strVal val="#ppt_x"/>
                                          </p:val>
                                        </p:tav>
                                      </p:tavLst>
                                    </p:anim>
                                    <p:anim calcmode="lin" valueType="num">
                                      <p:cBhvr additive="base">
                                        <p:cTn id="260" dur="500" fill="hold"/>
                                        <p:tgtEl>
                                          <p:spTgt spid="68"/>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69"/>
                                        </p:tgtEl>
                                        <p:attrNameLst>
                                          <p:attrName>style.visibility</p:attrName>
                                        </p:attrNameLst>
                                      </p:cBhvr>
                                      <p:to>
                                        <p:strVal val="visible"/>
                                      </p:to>
                                    </p:set>
                                    <p:anim calcmode="lin" valueType="num">
                                      <p:cBhvr additive="base">
                                        <p:cTn id="263" dur="500" fill="hold"/>
                                        <p:tgtEl>
                                          <p:spTgt spid="69"/>
                                        </p:tgtEl>
                                        <p:attrNameLst>
                                          <p:attrName>ppt_x</p:attrName>
                                        </p:attrNameLst>
                                      </p:cBhvr>
                                      <p:tavLst>
                                        <p:tav tm="0">
                                          <p:val>
                                            <p:strVal val="#ppt_x"/>
                                          </p:val>
                                        </p:tav>
                                        <p:tav tm="100000">
                                          <p:val>
                                            <p:strVal val="#ppt_x"/>
                                          </p:val>
                                        </p:tav>
                                      </p:tavLst>
                                    </p:anim>
                                    <p:anim calcmode="lin" valueType="num">
                                      <p:cBhvr additive="base">
                                        <p:cTn id="264" dur="500" fill="hold"/>
                                        <p:tgtEl>
                                          <p:spTgt spid="69"/>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70"/>
                                        </p:tgtEl>
                                        <p:attrNameLst>
                                          <p:attrName>style.visibility</p:attrName>
                                        </p:attrNameLst>
                                      </p:cBhvr>
                                      <p:to>
                                        <p:strVal val="visible"/>
                                      </p:to>
                                    </p:set>
                                    <p:anim calcmode="lin" valueType="num">
                                      <p:cBhvr additive="base">
                                        <p:cTn id="267" dur="500" fill="hold"/>
                                        <p:tgtEl>
                                          <p:spTgt spid="70"/>
                                        </p:tgtEl>
                                        <p:attrNameLst>
                                          <p:attrName>ppt_x</p:attrName>
                                        </p:attrNameLst>
                                      </p:cBhvr>
                                      <p:tavLst>
                                        <p:tav tm="0">
                                          <p:val>
                                            <p:strVal val="#ppt_x"/>
                                          </p:val>
                                        </p:tav>
                                        <p:tav tm="100000">
                                          <p:val>
                                            <p:strVal val="#ppt_x"/>
                                          </p:val>
                                        </p:tav>
                                      </p:tavLst>
                                    </p:anim>
                                    <p:anim calcmode="lin" valueType="num">
                                      <p:cBhvr additive="base">
                                        <p:cTn id="268" dur="500" fill="hold"/>
                                        <p:tgtEl>
                                          <p:spTgt spid="70"/>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71"/>
                                        </p:tgtEl>
                                        <p:attrNameLst>
                                          <p:attrName>style.visibility</p:attrName>
                                        </p:attrNameLst>
                                      </p:cBhvr>
                                      <p:to>
                                        <p:strVal val="visible"/>
                                      </p:to>
                                    </p:set>
                                    <p:anim calcmode="lin" valueType="num">
                                      <p:cBhvr additive="base">
                                        <p:cTn id="271" dur="500" fill="hold"/>
                                        <p:tgtEl>
                                          <p:spTgt spid="71"/>
                                        </p:tgtEl>
                                        <p:attrNameLst>
                                          <p:attrName>ppt_x</p:attrName>
                                        </p:attrNameLst>
                                      </p:cBhvr>
                                      <p:tavLst>
                                        <p:tav tm="0">
                                          <p:val>
                                            <p:strVal val="#ppt_x"/>
                                          </p:val>
                                        </p:tav>
                                        <p:tav tm="100000">
                                          <p:val>
                                            <p:strVal val="#ppt_x"/>
                                          </p:val>
                                        </p:tav>
                                      </p:tavLst>
                                    </p:anim>
                                    <p:anim calcmode="lin" valueType="num">
                                      <p:cBhvr additive="base">
                                        <p:cTn id="272" dur="500" fill="hold"/>
                                        <p:tgtEl>
                                          <p:spTgt spid="71"/>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2"/>
                                        </p:tgtEl>
                                        <p:attrNameLst>
                                          <p:attrName>style.visibility</p:attrName>
                                        </p:attrNameLst>
                                      </p:cBhvr>
                                      <p:to>
                                        <p:strVal val="visible"/>
                                      </p:to>
                                    </p:set>
                                    <p:anim calcmode="lin" valueType="num">
                                      <p:cBhvr additive="base">
                                        <p:cTn id="275" dur="500" fill="hold"/>
                                        <p:tgtEl>
                                          <p:spTgt spid="72"/>
                                        </p:tgtEl>
                                        <p:attrNameLst>
                                          <p:attrName>ppt_x</p:attrName>
                                        </p:attrNameLst>
                                      </p:cBhvr>
                                      <p:tavLst>
                                        <p:tav tm="0">
                                          <p:val>
                                            <p:strVal val="#ppt_x"/>
                                          </p:val>
                                        </p:tav>
                                        <p:tav tm="100000">
                                          <p:val>
                                            <p:strVal val="#ppt_x"/>
                                          </p:val>
                                        </p:tav>
                                      </p:tavLst>
                                    </p:anim>
                                    <p:anim calcmode="lin" valueType="num">
                                      <p:cBhvr additive="base">
                                        <p:cTn id="276" dur="500" fill="hold"/>
                                        <p:tgtEl>
                                          <p:spTgt spid="72"/>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73"/>
                                        </p:tgtEl>
                                        <p:attrNameLst>
                                          <p:attrName>style.visibility</p:attrName>
                                        </p:attrNameLst>
                                      </p:cBhvr>
                                      <p:to>
                                        <p:strVal val="visible"/>
                                      </p:to>
                                    </p:set>
                                    <p:anim calcmode="lin" valueType="num">
                                      <p:cBhvr additive="base">
                                        <p:cTn id="279" dur="500" fill="hold"/>
                                        <p:tgtEl>
                                          <p:spTgt spid="73"/>
                                        </p:tgtEl>
                                        <p:attrNameLst>
                                          <p:attrName>ppt_x</p:attrName>
                                        </p:attrNameLst>
                                      </p:cBhvr>
                                      <p:tavLst>
                                        <p:tav tm="0">
                                          <p:val>
                                            <p:strVal val="#ppt_x"/>
                                          </p:val>
                                        </p:tav>
                                        <p:tav tm="100000">
                                          <p:val>
                                            <p:strVal val="#ppt_x"/>
                                          </p:val>
                                        </p:tav>
                                      </p:tavLst>
                                    </p:anim>
                                    <p:anim calcmode="lin" valueType="num">
                                      <p:cBhvr additive="base">
                                        <p:cTn id="280" dur="500" fill="hold"/>
                                        <p:tgtEl>
                                          <p:spTgt spid="73"/>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81"/>
                                        </p:tgtEl>
                                        <p:attrNameLst>
                                          <p:attrName>style.visibility</p:attrName>
                                        </p:attrNameLst>
                                      </p:cBhvr>
                                      <p:to>
                                        <p:strVal val="visible"/>
                                      </p:to>
                                    </p:set>
                                    <p:anim calcmode="lin" valueType="num">
                                      <p:cBhvr additive="base">
                                        <p:cTn id="283" dur="500" fill="hold"/>
                                        <p:tgtEl>
                                          <p:spTgt spid="81"/>
                                        </p:tgtEl>
                                        <p:attrNameLst>
                                          <p:attrName>ppt_x</p:attrName>
                                        </p:attrNameLst>
                                      </p:cBhvr>
                                      <p:tavLst>
                                        <p:tav tm="0">
                                          <p:val>
                                            <p:strVal val="#ppt_x"/>
                                          </p:val>
                                        </p:tav>
                                        <p:tav tm="100000">
                                          <p:val>
                                            <p:strVal val="#ppt_x"/>
                                          </p:val>
                                        </p:tav>
                                      </p:tavLst>
                                    </p:anim>
                                    <p:anim calcmode="lin" valueType="num">
                                      <p:cBhvr additive="base">
                                        <p:cTn id="284" dur="500" fill="hold"/>
                                        <p:tgtEl>
                                          <p:spTgt spid="81"/>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82"/>
                                        </p:tgtEl>
                                        <p:attrNameLst>
                                          <p:attrName>style.visibility</p:attrName>
                                        </p:attrNameLst>
                                      </p:cBhvr>
                                      <p:to>
                                        <p:strVal val="visible"/>
                                      </p:to>
                                    </p:set>
                                    <p:anim calcmode="lin" valueType="num">
                                      <p:cBhvr additive="base">
                                        <p:cTn id="287" dur="500" fill="hold"/>
                                        <p:tgtEl>
                                          <p:spTgt spid="82"/>
                                        </p:tgtEl>
                                        <p:attrNameLst>
                                          <p:attrName>ppt_x</p:attrName>
                                        </p:attrNameLst>
                                      </p:cBhvr>
                                      <p:tavLst>
                                        <p:tav tm="0">
                                          <p:val>
                                            <p:strVal val="#ppt_x"/>
                                          </p:val>
                                        </p:tav>
                                        <p:tav tm="100000">
                                          <p:val>
                                            <p:strVal val="#ppt_x"/>
                                          </p:val>
                                        </p:tav>
                                      </p:tavLst>
                                    </p:anim>
                                    <p:anim calcmode="lin" valueType="num">
                                      <p:cBhvr additive="base">
                                        <p:cTn id="288" dur="500" fill="hold"/>
                                        <p:tgtEl>
                                          <p:spTgt spid="82"/>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83"/>
                                        </p:tgtEl>
                                        <p:attrNameLst>
                                          <p:attrName>style.visibility</p:attrName>
                                        </p:attrNameLst>
                                      </p:cBhvr>
                                      <p:to>
                                        <p:strVal val="visible"/>
                                      </p:to>
                                    </p:set>
                                    <p:anim calcmode="lin" valueType="num">
                                      <p:cBhvr additive="base">
                                        <p:cTn id="291" dur="500" fill="hold"/>
                                        <p:tgtEl>
                                          <p:spTgt spid="83"/>
                                        </p:tgtEl>
                                        <p:attrNameLst>
                                          <p:attrName>ppt_x</p:attrName>
                                        </p:attrNameLst>
                                      </p:cBhvr>
                                      <p:tavLst>
                                        <p:tav tm="0">
                                          <p:val>
                                            <p:strVal val="#ppt_x"/>
                                          </p:val>
                                        </p:tav>
                                        <p:tav tm="100000">
                                          <p:val>
                                            <p:strVal val="#ppt_x"/>
                                          </p:val>
                                        </p:tav>
                                      </p:tavLst>
                                    </p:anim>
                                    <p:anim calcmode="lin" valueType="num">
                                      <p:cBhvr additive="base">
                                        <p:cTn id="292" dur="500" fill="hold"/>
                                        <p:tgtEl>
                                          <p:spTgt spid="83"/>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84"/>
                                        </p:tgtEl>
                                        <p:attrNameLst>
                                          <p:attrName>style.visibility</p:attrName>
                                        </p:attrNameLst>
                                      </p:cBhvr>
                                      <p:to>
                                        <p:strVal val="visible"/>
                                      </p:to>
                                    </p:set>
                                    <p:anim calcmode="lin" valueType="num">
                                      <p:cBhvr additive="base">
                                        <p:cTn id="295" dur="500" fill="hold"/>
                                        <p:tgtEl>
                                          <p:spTgt spid="84"/>
                                        </p:tgtEl>
                                        <p:attrNameLst>
                                          <p:attrName>ppt_x</p:attrName>
                                        </p:attrNameLst>
                                      </p:cBhvr>
                                      <p:tavLst>
                                        <p:tav tm="0">
                                          <p:val>
                                            <p:strVal val="#ppt_x"/>
                                          </p:val>
                                        </p:tav>
                                        <p:tav tm="100000">
                                          <p:val>
                                            <p:strVal val="#ppt_x"/>
                                          </p:val>
                                        </p:tav>
                                      </p:tavLst>
                                    </p:anim>
                                    <p:anim calcmode="lin" valueType="num">
                                      <p:cBhvr additive="base">
                                        <p:cTn id="296" dur="500" fill="hold"/>
                                        <p:tgtEl>
                                          <p:spTgt spid="84"/>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85"/>
                                        </p:tgtEl>
                                        <p:attrNameLst>
                                          <p:attrName>style.visibility</p:attrName>
                                        </p:attrNameLst>
                                      </p:cBhvr>
                                      <p:to>
                                        <p:strVal val="visible"/>
                                      </p:to>
                                    </p:set>
                                    <p:anim calcmode="lin" valueType="num">
                                      <p:cBhvr additive="base">
                                        <p:cTn id="299" dur="500" fill="hold"/>
                                        <p:tgtEl>
                                          <p:spTgt spid="85"/>
                                        </p:tgtEl>
                                        <p:attrNameLst>
                                          <p:attrName>ppt_x</p:attrName>
                                        </p:attrNameLst>
                                      </p:cBhvr>
                                      <p:tavLst>
                                        <p:tav tm="0">
                                          <p:val>
                                            <p:strVal val="#ppt_x"/>
                                          </p:val>
                                        </p:tav>
                                        <p:tav tm="100000">
                                          <p:val>
                                            <p:strVal val="#ppt_x"/>
                                          </p:val>
                                        </p:tav>
                                      </p:tavLst>
                                    </p:anim>
                                    <p:anim calcmode="lin" valueType="num">
                                      <p:cBhvr additive="base">
                                        <p:cTn id="300" dur="500" fill="hold"/>
                                        <p:tgtEl>
                                          <p:spTgt spid="85"/>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6"/>
                                        </p:tgtEl>
                                        <p:attrNameLst>
                                          <p:attrName>style.visibility</p:attrName>
                                        </p:attrNameLst>
                                      </p:cBhvr>
                                      <p:to>
                                        <p:strVal val="visible"/>
                                      </p:to>
                                    </p:set>
                                    <p:anim calcmode="lin" valueType="num">
                                      <p:cBhvr additive="base">
                                        <p:cTn id="303" dur="500" fill="hold"/>
                                        <p:tgtEl>
                                          <p:spTgt spid="86"/>
                                        </p:tgtEl>
                                        <p:attrNameLst>
                                          <p:attrName>ppt_x</p:attrName>
                                        </p:attrNameLst>
                                      </p:cBhvr>
                                      <p:tavLst>
                                        <p:tav tm="0">
                                          <p:val>
                                            <p:strVal val="#ppt_x"/>
                                          </p:val>
                                        </p:tav>
                                        <p:tav tm="100000">
                                          <p:val>
                                            <p:strVal val="#ppt_x"/>
                                          </p:val>
                                        </p:tav>
                                      </p:tavLst>
                                    </p:anim>
                                    <p:anim calcmode="lin" valueType="num">
                                      <p:cBhvr additive="base">
                                        <p:cTn id="304" dur="500" fill="hold"/>
                                        <p:tgtEl>
                                          <p:spTgt spid="86"/>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87"/>
                                        </p:tgtEl>
                                        <p:attrNameLst>
                                          <p:attrName>style.visibility</p:attrName>
                                        </p:attrNameLst>
                                      </p:cBhvr>
                                      <p:to>
                                        <p:strVal val="visible"/>
                                      </p:to>
                                    </p:set>
                                    <p:anim calcmode="lin" valueType="num">
                                      <p:cBhvr additive="base">
                                        <p:cTn id="307" dur="500" fill="hold"/>
                                        <p:tgtEl>
                                          <p:spTgt spid="87"/>
                                        </p:tgtEl>
                                        <p:attrNameLst>
                                          <p:attrName>ppt_x</p:attrName>
                                        </p:attrNameLst>
                                      </p:cBhvr>
                                      <p:tavLst>
                                        <p:tav tm="0">
                                          <p:val>
                                            <p:strVal val="#ppt_x"/>
                                          </p:val>
                                        </p:tav>
                                        <p:tav tm="100000">
                                          <p:val>
                                            <p:strVal val="#ppt_x"/>
                                          </p:val>
                                        </p:tav>
                                      </p:tavLst>
                                    </p:anim>
                                    <p:anim calcmode="lin" valueType="num">
                                      <p:cBhvr additive="base">
                                        <p:cTn id="308" dur="500" fill="hold"/>
                                        <p:tgtEl>
                                          <p:spTgt spid="87"/>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88"/>
                                        </p:tgtEl>
                                        <p:attrNameLst>
                                          <p:attrName>style.visibility</p:attrName>
                                        </p:attrNameLst>
                                      </p:cBhvr>
                                      <p:to>
                                        <p:strVal val="visible"/>
                                      </p:to>
                                    </p:set>
                                    <p:anim calcmode="lin" valueType="num">
                                      <p:cBhvr additive="base">
                                        <p:cTn id="311" dur="500" fill="hold"/>
                                        <p:tgtEl>
                                          <p:spTgt spid="88"/>
                                        </p:tgtEl>
                                        <p:attrNameLst>
                                          <p:attrName>ppt_x</p:attrName>
                                        </p:attrNameLst>
                                      </p:cBhvr>
                                      <p:tavLst>
                                        <p:tav tm="0">
                                          <p:val>
                                            <p:strVal val="#ppt_x"/>
                                          </p:val>
                                        </p:tav>
                                        <p:tav tm="100000">
                                          <p:val>
                                            <p:strVal val="#ppt_x"/>
                                          </p:val>
                                        </p:tav>
                                      </p:tavLst>
                                    </p:anim>
                                    <p:anim calcmode="lin" valueType="num">
                                      <p:cBhvr additive="base">
                                        <p:cTn id="312" dur="500" fill="hold"/>
                                        <p:tgtEl>
                                          <p:spTgt spid="88"/>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89"/>
                                        </p:tgtEl>
                                        <p:attrNameLst>
                                          <p:attrName>style.visibility</p:attrName>
                                        </p:attrNameLst>
                                      </p:cBhvr>
                                      <p:to>
                                        <p:strVal val="visible"/>
                                      </p:to>
                                    </p:set>
                                    <p:anim calcmode="lin" valueType="num">
                                      <p:cBhvr additive="base">
                                        <p:cTn id="315" dur="500" fill="hold"/>
                                        <p:tgtEl>
                                          <p:spTgt spid="89"/>
                                        </p:tgtEl>
                                        <p:attrNameLst>
                                          <p:attrName>ppt_x</p:attrName>
                                        </p:attrNameLst>
                                      </p:cBhvr>
                                      <p:tavLst>
                                        <p:tav tm="0">
                                          <p:val>
                                            <p:strVal val="#ppt_x"/>
                                          </p:val>
                                        </p:tav>
                                        <p:tav tm="100000">
                                          <p:val>
                                            <p:strVal val="#ppt_x"/>
                                          </p:val>
                                        </p:tav>
                                      </p:tavLst>
                                    </p:anim>
                                    <p:anim calcmode="lin" valueType="num">
                                      <p:cBhvr additive="base">
                                        <p:cTn id="316" dur="500" fill="hold"/>
                                        <p:tgtEl>
                                          <p:spTgt spid="89"/>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0"/>
                                        </p:tgtEl>
                                        <p:attrNameLst>
                                          <p:attrName>style.visibility</p:attrName>
                                        </p:attrNameLst>
                                      </p:cBhvr>
                                      <p:to>
                                        <p:strVal val="visible"/>
                                      </p:to>
                                    </p:set>
                                    <p:anim calcmode="lin" valueType="num">
                                      <p:cBhvr additive="base">
                                        <p:cTn id="319" dur="500" fill="hold"/>
                                        <p:tgtEl>
                                          <p:spTgt spid="90"/>
                                        </p:tgtEl>
                                        <p:attrNameLst>
                                          <p:attrName>ppt_x</p:attrName>
                                        </p:attrNameLst>
                                      </p:cBhvr>
                                      <p:tavLst>
                                        <p:tav tm="0">
                                          <p:val>
                                            <p:strVal val="#ppt_x"/>
                                          </p:val>
                                        </p:tav>
                                        <p:tav tm="100000">
                                          <p:val>
                                            <p:strVal val="#ppt_x"/>
                                          </p:val>
                                        </p:tav>
                                      </p:tavLst>
                                    </p:anim>
                                    <p:anim calcmode="lin" valueType="num">
                                      <p:cBhvr additive="base">
                                        <p:cTn id="320" dur="500" fill="hold"/>
                                        <p:tgtEl>
                                          <p:spTgt spid="90"/>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91"/>
                                        </p:tgtEl>
                                        <p:attrNameLst>
                                          <p:attrName>style.visibility</p:attrName>
                                        </p:attrNameLst>
                                      </p:cBhvr>
                                      <p:to>
                                        <p:strVal val="visible"/>
                                      </p:to>
                                    </p:set>
                                    <p:anim calcmode="lin" valueType="num">
                                      <p:cBhvr additive="base">
                                        <p:cTn id="323" dur="500" fill="hold"/>
                                        <p:tgtEl>
                                          <p:spTgt spid="91"/>
                                        </p:tgtEl>
                                        <p:attrNameLst>
                                          <p:attrName>ppt_x</p:attrName>
                                        </p:attrNameLst>
                                      </p:cBhvr>
                                      <p:tavLst>
                                        <p:tav tm="0">
                                          <p:val>
                                            <p:strVal val="#ppt_x"/>
                                          </p:val>
                                        </p:tav>
                                        <p:tav tm="100000">
                                          <p:val>
                                            <p:strVal val="#ppt_x"/>
                                          </p:val>
                                        </p:tav>
                                      </p:tavLst>
                                    </p:anim>
                                    <p:anim calcmode="lin" valueType="num">
                                      <p:cBhvr additive="base">
                                        <p:cTn id="324" dur="500" fill="hold"/>
                                        <p:tgtEl>
                                          <p:spTgt spid="91"/>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92"/>
                                        </p:tgtEl>
                                        <p:attrNameLst>
                                          <p:attrName>style.visibility</p:attrName>
                                        </p:attrNameLst>
                                      </p:cBhvr>
                                      <p:to>
                                        <p:strVal val="visible"/>
                                      </p:to>
                                    </p:set>
                                    <p:anim calcmode="lin" valueType="num">
                                      <p:cBhvr additive="base">
                                        <p:cTn id="327" dur="500" fill="hold"/>
                                        <p:tgtEl>
                                          <p:spTgt spid="92"/>
                                        </p:tgtEl>
                                        <p:attrNameLst>
                                          <p:attrName>ppt_x</p:attrName>
                                        </p:attrNameLst>
                                      </p:cBhvr>
                                      <p:tavLst>
                                        <p:tav tm="0">
                                          <p:val>
                                            <p:strVal val="#ppt_x"/>
                                          </p:val>
                                        </p:tav>
                                        <p:tav tm="100000">
                                          <p:val>
                                            <p:strVal val="#ppt_x"/>
                                          </p:val>
                                        </p:tav>
                                      </p:tavLst>
                                    </p:anim>
                                    <p:anim calcmode="lin" valueType="num">
                                      <p:cBhvr additive="base">
                                        <p:cTn id="328" dur="500" fill="hold"/>
                                        <p:tgtEl>
                                          <p:spTgt spid="92"/>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46"/>
                                        </p:tgtEl>
                                        <p:attrNameLst>
                                          <p:attrName>style.visibility</p:attrName>
                                        </p:attrNameLst>
                                      </p:cBhvr>
                                      <p:to>
                                        <p:strVal val="visible"/>
                                      </p:to>
                                    </p:set>
                                    <p:anim calcmode="lin" valueType="num">
                                      <p:cBhvr additive="base">
                                        <p:cTn id="331" dur="500" fill="hold"/>
                                        <p:tgtEl>
                                          <p:spTgt spid="46"/>
                                        </p:tgtEl>
                                        <p:attrNameLst>
                                          <p:attrName>ppt_x</p:attrName>
                                        </p:attrNameLst>
                                      </p:cBhvr>
                                      <p:tavLst>
                                        <p:tav tm="0">
                                          <p:val>
                                            <p:strVal val="#ppt_x"/>
                                          </p:val>
                                        </p:tav>
                                        <p:tav tm="100000">
                                          <p:val>
                                            <p:strVal val="#ppt_x"/>
                                          </p:val>
                                        </p:tav>
                                      </p:tavLst>
                                    </p:anim>
                                    <p:anim calcmode="lin" valueType="num">
                                      <p:cBhvr additive="base">
                                        <p:cTn id="332" dur="500" fill="hold"/>
                                        <p:tgtEl>
                                          <p:spTgt spid="46"/>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94"/>
                                        </p:tgtEl>
                                        <p:attrNameLst>
                                          <p:attrName>style.visibility</p:attrName>
                                        </p:attrNameLst>
                                      </p:cBhvr>
                                      <p:to>
                                        <p:strVal val="visible"/>
                                      </p:to>
                                    </p:set>
                                    <p:anim calcmode="lin" valueType="num">
                                      <p:cBhvr additive="base">
                                        <p:cTn id="335" dur="500" fill="hold"/>
                                        <p:tgtEl>
                                          <p:spTgt spid="94"/>
                                        </p:tgtEl>
                                        <p:attrNameLst>
                                          <p:attrName>ppt_x</p:attrName>
                                        </p:attrNameLst>
                                      </p:cBhvr>
                                      <p:tavLst>
                                        <p:tav tm="0">
                                          <p:val>
                                            <p:strVal val="#ppt_x"/>
                                          </p:val>
                                        </p:tav>
                                        <p:tav tm="100000">
                                          <p:val>
                                            <p:strVal val="#ppt_x"/>
                                          </p:val>
                                        </p:tav>
                                      </p:tavLst>
                                    </p:anim>
                                    <p:anim calcmode="lin" valueType="num">
                                      <p:cBhvr additive="base">
                                        <p:cTn id="336" dur="500" fill="hold"/>
                                        <p:tgtEl>
                                          <p:spTgt spid="94"/>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95"/>
                                        </p:tgtEl>
                                        <p:attrNameLst>
                                          <p:attrName>style.visibility</p:attrName>
                                        </p:attrNameLst>
                                      </p:cBhvr>
                                      <p:to>
                                        <p:strVal val="visible"/>
                                      </p:to>
                                    </p:set>
                                    <p:anim calcmode="lin" valueType="num">
                                      <p:cBhvr additive="base">
                                        <p:cTn id="339" dur="500" fill="hold"/>
                                        <p:tgtEl>
                                          <p:spTgt spid="95"/>
                                        </p:tgtEl>
                                        <p:attrNameLst>
                                          <p:attrName>ppt_x</p:attrName>
                                        </p:attrNameLst>
                                      </p:cBhvr>
                                      <p:tavLst>
                                        <p:tav tm="0">
                                          <p:val>
                                            <p:strVal val="#ppt_x"/>
                                          </p:val>
                                        </p:tav>
                                        <p:tav tm="100000">
                                          <p:val>
                                            <p:strVal val="#ppt_x"/>
                                          </p:val>
                                        </p:tav>
                                      </p:tavLst>
                                    </p:anim>
                                    <p:anim calcmode="lin" valueType="num">
                                      <p:cBhvr additive="base">
                                        <p:cTn id="340" dur="500" fill="hold"/>
                                        <p:tgtEl>
                                          <p:spTgt spid="95"/>
                                        </p:tgtEl>
                                        <p:attrNameLst>
                                          <p:attrName>ppt_y</p:attrName>
                                        </p:attrNameLst>
                                      </p:cBhvr>
                                      <p:tavLst>
                                        <p:tav tm="0">
                                          <p:val>
                                            <p:strVal val="1+#ppt_h/2"/>
                                          </p:val>
                                        </p:tav>
                                        <p:tav tm="100000">
                                          <p:val>
                                            <p:strVal val="#ppt_y"/>
                                          </p:val>
                                        </p:tav>
                                      </p:tavLst>
                                    </p:anim>
                                  </p:childTnLst>
                                </p:cTn>
                              </p:par>
                              <p:par>
                                <p:cTn id="341" presetID="2" presetClass="entr" presetSubtype="4" fill="hold" grpId="0" nodeType="withEffect">
                                  <p:stCondLst>
                                    <p:cond delay="0"/>
                                  </p:stCondLst>
                                  <p:childTnLst>
                                    <p:set>
                                      <p:cBhvr>
                                        <p:cTn id="342" dur="1" fill="hold">
                                          <p:stCondLst>
                                            <p:cond delay="0"/>
                                          </p:stCondLst>
                                        </p:cTn>
                                        <p:tgtEl>
                                          <p:spTgt spid="96"/>
                                        </p:tgtEl>
                                        <p:attrNameLst>
                                          <p:attrName>style.visibility</p:attrName>
                                        </p:attrNameLst>
                                      </p:cBhvr>
                                      <p:to>
                                        <p:strVal val="visible"/>
                                      </p:to>
                                    </p:set>
                                    <p:anim calcmode="lin" valueType="num">
                                      <p:cBhvr additive="base">
                                        <p:cTn id="343" dur="500" fill="hold"/>
                                        <p:tgtEl>
                                          <p:spTgt spid="96"/>
                                        </p:tgtEl>
                                        <p:attrNameLst>
                                          <p:attrName>ppt_x</p:attrName>
                                        </p:attrNameLst>
                                      </p:cBhvr>
                                      <p:tavLst>
                                        <p:tav tm="0">
                                          <p:val>
                                            <p:strVal val="#ppt_x"/>
                                          </p:val>
                                        </p:tav>
                                        <p:tav tm="100000">
                                          <p:val>
                                            <p:strVal val="#ppt_x"/>
                                          </p:val>
                                        </p:tav>
                                      </p:tavLst>
                                    </p:anim>
                                    <p:anim calcmode="lin" valueType="num">
                                      <p:cBhvr additive="base">
                                        <p:cTn id="344"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45" fill="hold">
                      <p:stCondLst>
                        <p:cond delay="indefinite"/>
                      </p:stCondLst>
                      <p:childTnLst>
                        <p:par>
                          <p:cTn id="346" fill="hold">
                            <p:stCondLst>
                              <p:cond delay="0"/>
                            </p:stCondLst>
                            <p:childTnLst>
                              <p:par>
                                <p:cTn id="347" presetID="2" presetClass="entr" presetSubtype="4" fill="hold" grpId="0" nodeType="clickEffect">
                                  <p:stCondLst>
                                    <p:cond delay="0"/>
                                  </p:stCondLst>
                                  <p:childTnLst>
                                    <p:set>
                                      <p:cBhvr>
                                        <p:cTn id="348" dur="1" fill="hold">
                                          <p:stCondLst>
                                            <p:cond delay="0"/>
                                          </p:stCondLst>
                                        </p:cTn>
                                        <p:tgtEl>
                                          <p:spTgt spid="3"/>
                                        </p:tgtEl>
                                        <p:attrNameLst>
                                          <p:attrName>style.visibility</p:attrName>
                                        </p:attrNameLst>
                                      </p:cBhvr>
                                      <p:to>
                                        <p:strVal val="visible"/>
                                      </p:to>
                                    </p:set>
                                    <p:anim calcmode="lin" valueType="num">
                                      <p:cBhvr additive="base">
                                        <p:cTn id="349" dur="500" fill="hold"/>
                                        <p:tgtEl>
                                          <p:spTgt spid="3"/>
                                        </p:tgtEl>
                                        <p:attrNameLst>
                                          <p:attrName>ppt_x</p:attrName>
                                        </p:attrNameLst>
                                      </p:cBhvr>
                                      <p:tavLst>
                                        <p:tav tm="0">
                                          <p:val>
                                            <p:strVal val="#ppt_x"/>
                                          </p:val>
                                        </p:tav>
                                        <p:tav tm="100000">
                                          <p:val>
                                            <p:strVal val="#ppt_x"/>
                                          </p:val>
                                        </p:tav>
                                      </p:tavLst>
                                    </p:anim>
                                    <p:anim calcmode="lin" valueType="num">
                                      <p:cBhvr additive="base">
                                        <p:cTn id="3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7149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a:t>
            </a:r>
          </a:p>
        </p:txBody>
      </p:sp>
      <p:sp>
        <p:nvSpPr>
          <p:cNvPr id="66" name="Rounded Rectangle 65"/>
          <p:cNvSpPr/>
          <p:nvPr/>
        </p:nvSpPr>
        <p:spPr bwMode="auto">
          <a:xfrm>
            <a:off x="5401578" y="1672782"/>
            <a:ext cx="2070642"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4.5 </a:t>
            </a:r>
            <a:r>
              <a:rPr lang="en-US" sz="1700" spc="-30" dirty="0" err="1"/>
              <a:t>DynamIQ</a:t>
            </a:r>
            <a:r>
              <a:rPr lang="en-US" sz="1700" spc="-30" dirty="0"/>
              <a:t> core cluster-based mobile processors (2)</a:t>
            </a:r>
            <a:endParaRPr lang="en-US" sz="1700" dirty="0"/>
          </a:p>
        </p:txBody>
      </p:sp>
      <p:grpSp>
        <p:nvGrpSpPr>
          <p:cNvPr id="75" name="Group 74"/>
          <p:cNvGrpSpPr/>
          <p:nvPr/>
        </p:nvGrpSpPr>
        <p:grpSpPr>
          <a:xfrm>
            <a:off x="-36512" y="1088740"/>
            <a:ext cx="9289032" cy="5508612"/>
            <a:chOff x="-36512" y="1088740"/>
            <a:chExt cx="9289032" cy="5508612"/>
          </a:xfrm>
        </p:grpSpPr>
        <p:sp>
          <p:nvSpPr>
            <p:cNvPr id="76" name="TextBox 75"/>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7" name="TextBox 76"/>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8" name="TextBox 77"/>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9" name="TextBox 78"/>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80" name="TextBox 79"/>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81" name="TextBox 80"/>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TextBox 81"/>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9" name="Right Arrow 8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Right Arrow 10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TextBox 10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17" name="TextBox 116"/>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18" name="TextBox 117"/>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19" name="TextBox 118"/>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21" name="Right Arrow 12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5" name="TextBox 124"/>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0" name="TextBox 12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1" name="Right Arrow 130"/>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TextBox 131"/>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3" name="TextBox 132"/>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4" name="Right Arrow 133"/>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5" name="TextBox 134"/>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36" name="Right Arrow 135"/>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38" name="Right Arrow 13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40" name="TextBox 139"/>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46" name="Rectangle 145"/>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7" name="Right Arrow 146"/>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TextBox 147"/>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49" name="TextBox 148"/>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0" name="TextBox 149"/>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1" name="TextBox 150"/>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2" name="TextBox 151"/>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7613127"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4" name="Right Arrow 153"/>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5" name="Group 154"/>
            <p:cNvGrpSpPr/>
            <p:nvPr/>
          </p:nvGrpSpPr>
          <p:grpSpPr>
            <a:xfrm>
              <a:off x="1223628" y="1088740"/>
              <a:ext cx="7820148" cy="1954682"/>
              <a:chOff x="1223628" y="1088740"/>
              <a:chExt cx="7820148" cy="1954682"/>
            </a:xfrm>
          </p:grpSpPr>
          <p:sp>
            <p:nvSpPr>
              <p:cNvPr id="156"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57"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8"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9"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0" name="Straight Connector 159"/>
              <p:cNvCxnSpPr>
                <a:endCxn id="163"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3"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5" name="Straight Connector 164"/>
              <p:cNvCxnSpPr>
                <a:endCxn id="162"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 Box 6"/>
              <p:cNvSpPr txBox="1">
                <a:spLocks noChangeArrowheads="1"/>
              </p:cNvSpPr>
              <p:nvPr/>
            </p:nvSpPr>
            <p:spPr bwMode="auto">
              <a:xfrm>
                <a:off x="7419613"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7"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8" name="Straight Connector 167"/>
              <p:cNvCxnSpPr>
                <a:stCxn id="167"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0" name="TextBox 169"/>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1" name="TextBox 170"/>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2" name="TextBox 171"/>
              <p:cNvSpPr txBox="1"/>
              <p:nvPr/>
            </p:nvSpPr>
            <p:spPr>
              <a:xfrm>
                <a:off x="7805813"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3" name="Right Arrow 172"/>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4" name="Right Arrow 173"/>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5" name="Right Arrow 174"/>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6" name="TextBox 175"/>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77" name="TextBox 176"/>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8" name="TextBox 177"/>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9" name="TextBox 178"/>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47024312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(3)</a:t>
            </a:r>
            <a:endParaRPr lang="en-US" sz="1700" kern="1200" dirty="0">
              <a:solidFill>
                <a:srgbClr val="FFFFFF"/>
              </a:solidFill>
            </a:endParaRPr>
          </a:p>
        </p:txBody>
      </p:sp>
      <p:sp>
        <p:nvSpPr>
          <p:cNvPr id="3" name="TextBox 2"/>
          <p:cNvSpPr txBox="1"/>
          <p:nvPr/>
        </p:nvSpPr>
        <p:spPr>
          <a:xfrm>
            <a:off x="76061" y="452165"/>
            <a:ext cx="35637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-1</a:t>
            </a:r>
          </a:p>
        </p:txBody>
      </p:sp>
      <p:sp>
        <p:nvSpPr>
          <p:cNvPr id="4" name="TextBox 3"/>
          <p:cNvSpPr txBox="1"/>
          <p:nvPr/>
        </p:nvSpPr>
        <p:spPr>
          <a:xfrm>
            <a:off x="251521" y="882990"/>
            <a:ext cx="9001000" cy="9848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started working on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in 2013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202</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announced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03/2017.</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enhancement of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 as indicated in the next slides.</a:t>
            </a:r>
          </a:p>
        </p:txBody>
      </p:sp>
    </p:spTree>
    <p:extLst>
      <p:ext uri="{BB962C8B-B14F-4D97-AF65-F5344CB8AC3E}">
        <p14:creationId xmlns:p14="http://schemas.microsoft.com/office/powerpoint/2010/main" val="33892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(4)</a:t>
            </a:r>
            <a:endParaRPr lang="en-US" sz="1700" kern="1200" dirty="0">
              <a:solidFill>
                <a:srgbClr val="FFFFFF"/>
              </a:solidFill>
            </a:endParaRPr>
          </a:p>
        </p:txBody>
      </p:sp>
      <p:sp>
        <p:nvSpPr>
          <p:cNvPr id="3" name="TextBox 2"/>
          <p:cNvSpPr txBox="1"/>
          <p:nvPr/>
        </p:nvSpPr>
        <p:spPr>
          <a:xfrm>
            <a:off x="74813" y="440668"/>
            <a:ext cx="35637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-2</a:t>
            </a:r>
          </a:p>
        </p:txBody>
      </p:sp>
      <p:sp>
        <p:nvSpPr>
          <p:cNvPr id="4" name="TextBox 3"/>
          <p:cNvSpPr txBox="1"/>
          <p:nvPr/>
        </p:nvSpPr>
        <p:spPr>
          <a:xfrm>
            <a:off x="232270" y="836712"/>
            <a:ext cx="8230138"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represents the third </a:t>
            </a:r>
            <a:r>
              <a:rPr kumimoji="0" lang="en-US" sz="1600" b="0" i="0" u="none" strike="noStrike" kern="1200" cap="none" spc="0" normalizeH="0" baseline="0" noProof="0" dirty="0">
                <a:ln>
                  <a:noFill/>
                </a:ln>
                <a:solidFill>
                  <a:srgbClr val="0070C0"/>
                </a:solidFill>
                <a:effectLst/>
                <a:uLnTx/>
                <a:uFillTx/>
                <a:latin typeface="Verdana"/>
                <a:ea typeface="+mn-ea"/>
                <a:cs typeface="+mn-cs"/>
              </a:rPr>
              <a:t>step in the evolution of the core cluster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TextBox 6"/>
          <p:cNvSpPr txBox="1"/>
          <p:nvPr/>
        </p:nvSpPr>
        <p:spPr>
          <a:xfrm>
            <a:off x="1016605" y="6286796"/>
            <a:ext cx="6357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steps of the core cluster technology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203</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3" name="Group 12"/>
          <p:cNvGrpSpPr/>
          <p:nvPr/>
        </p:nvGrpSpPr>
        <p:grpSpPr>
          <a:xfrm>
            <a:off x="106377" y="1367407"/>
            <a:ext cx="8965669" cy="4848419"/>
            <a:chOff x="106377" y="1460901"/>
            <a:chExt cx="8965669" cy="4848419"/>
          </a:xfrm>
        </p:grpSpPr>
        <p:pic>
          <p:nvPicPr>
            <p:cNvPr id="5" name="Picture 2" descr="https://community.arm.com/cfs-file/__key/communityserver-blogs-components-weblogfiles/00-00-00-21-42/ARM_2D00_DynamiQ_2D00_content_2D00_4_2D00_790x335.png"/>
            <p:cNvPicPr>
              <a:picLocks noChangeAspect="1" noChangeArrowheads="1"/>
            </p:cNvPicPr>
            <p:nvPr/>
          </p:nvPicPr>
          <p:blipFill rotWithShape="1">
            <a:blip r:embed="rId2">
              <a:extLst>
                <a:ext uri="{28A0092B-C50C-407E-A947-70E740481C1C}">
                  <a14:useLocalDpi xmlns:a14="http://schemas.microsoft.com/office/drawing/2010/main" val="0"/>
                </a:ext>
              </a:extLst>
            </a:blip>
            <a:srcRect l="3222" t="99" r="-201" b="-99"/>
            <a:stretch/>
          </p:blipFill>
          <p:spPr bwMode="auto">
            <a:xfrm>
              <a:off x="106377" y="1460901"/>
              <a:ext cx="8965669" cy="44873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945" y="5994285"/>
              <a:ext cx="22958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Verdana"/>
                  <a:ea typeface="+mn-ea"/>
                  <a:cs typeface="+mn-cs"/>
                </a:rPr>
                <a:t>ARM11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400" b="0" i="0" u="none" strike="noStrike" kern="1200" cap="none" spc="0" normalizeH="0" baseline="0" noProof="0" dirty="0">
                  <a:ln>
                    <a:noFill/>
                  </a:ln>
                  <a:solidFill>
                    <a:srgbClr val="000000"/>
                  </a:solidFill>
                  <a:effectLst/>
                  <a:uLnTx/>
                  <a:uFillTx/>
                  <a:latin typeface="Verdana"/>
                  <a:ea typeface="+mn-ea"/>
                  <a:cs typeface="+mn-cs"/>
                </a:rPr>
                <a:t> (2004) </a:t>
              </a:r>
            </a:p>
          </p:txBody>
        </p:sp>
        <p:sp>
          <p:nvSpPr>
            <p:cNvPr id="9" name="TextBox 8"/>
            <p:cNvSpPr txBox="1"/>
            <p:nvPr/>
          </p:nvSpPr>
          <p:spPr>
            <a:xfrm>
              <a:off x="2826385" y="6001543"/>
              <a:ext cx="24137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A15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(~2011) </a:t>
              </a:r>
            </a:p>
          </p:txBody>
        </p:sp>
        <p:sp>
          <p:nvSpPr>
            <p:cNvPr id="11" name="TextBox 10"/>
            <p:cNvSpPr txBox="1"/>
            <p:nvPr/>
          </p:nvSpPr>
          <p:spPr>
            <a:xfrm>
              <a:off x="5453517" y="5994285"/>
              <a:ext cx="2527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(~2017) </a:t>
              </a:r>
            </a:p>
          </p:txBody>
        </p:sp>
        <p:sp>
          <p:nvSpPr>
            <p:cNvPr id="6" name="TextBox 5"/>
            <p:cNvSpPr txBox="1"/>
            <p:nvPr/>
          </p:nvSpPr>
          <p:spPr>
            <a:xfrm>
              <a:off x="1139499" y="4004773"/>
              <a:ext cx="6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Verdana"/>
                  <a:ea typeface="+mn-ea"/>
                  <a:cs typeface="+mn-cs"/>
                </a:rPr>
                <a:t>SMP</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TextBox 9"/>
            <p:cNvSpPr txBox="1"/>
            <p:nvPr/>
          </p:nvSpPr>
          <p:spPr>
            <a:xfrm>
              <a:off x="779459" y="4329100"/>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2" name="TextBox 11"/>
            <p:cNvSpPr txBox="1"/>
            <p:nvPr/>
          </p:nvSpPr>
          <p:spPr>
            <a:xfrm>
              <a:off x="1771048" y="4331366"/>
              <a:ext cx="336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grpSp>
    </p:spTree>
    <p:extLst>
      <p:ext uri="{BB962C8B-B14F-4D97-AF65-F5344CB8AC3E}">
        <p14:creationId xmlns:p14="http://schemas.microsoft.com/office/powerpoint/2010/main" val="375194121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(5)</a:t>
            </a:r>
            <a:endParaRPr lang="en-US" sz="1700" kern="1200" dirty="0">
              <a:solidFill>
                <a:srgbClr val="FFFFFF"/>
              </a:solidFill>
            </a:endParaRPr>
          </a:p>
        </p:txBody>
      </p:sp>
      <p:sp>
        <p:nvSpPr>
          <p:cNvPr id="22" name="TextBox 21"/>
          <p:cNvSpPr txBox="1"/>
          <p:nvPr/>
        </p:nvSpPr>
        <p:spPr>
          <a:xfrm>
            <a:off x="76132" y="440668"/>
            <a:ext cx="6558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Transition from the SMP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to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23" name="TextBox 22"/>
          <p:cNvSpPr txBox="1"/>
          <p:nvPr/>
        </p:nvSpPr>
        <p:spPr>
          <a:xfrm>
            <a:off x="5168206" y="1073760"/>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24" name="TextBox 23"/>
          <p:cNvSpPr txBox="1"/>
          <p:nvPr/>
        </p:nvSpPr>
        <p:spPr>
          <a:xfrm>
            <a:off x="1580316" y="1052736"/>
            <a:ext cx="246253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Verdana"/>
                <a:ea typeface="+mn-ea"/>
                <a:cs typeface="+mn-cs"/>
              </a:rPr>
              <a:t>4-way SMP core cluster</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2" name="TextBox 31"/>
          <p:cNvSpPr txBox="1"/>
          <p:nvPr/>
        </p:nvSpPr>
        <p:spPr>
          <a:xfrm>
            <a:off x="801550" y="5749520"/>
            <a:ext cx="3623307" cy="10310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Armv7-A/Armv8-A (2011)</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4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cores</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smtClean="0">
                <a:solidFill>
                  <a:srgbClr val="000000"/>
                </a:solidFill>
                <a:latin typeface="Verdana"/>
              </a:rPr>
              <a:t>Shared L2 </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Homogeneous processing</a:t>
            </a:r>
          </a:p>
        </p:txBody>
      </p:sp>
      <p:sp>
        <p:nvSpPr>
          <p:cNvPr id="33" name="TextBox 32"/>
          <p:cNvSpPr txBox="1"/>
          <p:nvPr/>
        </p:nvSpPr>
        <p:spPr>
          <a:xfrm>
            <a:off x="158491" y="533855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34" name="TextBox 33"/>
          <p:cNvSpPr txBox="1"/>
          <p:nvPr/>
        </p:nvSpPr>
        <p:spPr>
          <a:xfrm>
            <a:off x="4807849" y="5771671"/>
            <a:ext cx="3438708" cy="10310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Armv7/v8-A (2011)</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each</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smtClean="0">
                <a:solidFill>
                  <a:srgbClr val="000000"/>
                </a:solidFill>
                <a:latin typeface="Verdana"/>
              </a:rPr>
              <a:t>Shared L2 caches</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Heterogeneous processing</a:t>
            </a:r>
          </a:p>
        </p:txBody>
      </p:sp>
      <p:grpSp>
        <p:nvGrpSpPr>
          <p:cNvPr id="28" name="Group 27"/>
          <p:cNvGrpSpPr/>
          <p:nvPr/>
        </p:nvGrpSpPr>
        <p:grpSpPr>
          <a:xfrm>
            <a:off x="5297094" y="1593668"/>
            <a:ext cx="2589893" cy="3996000"/>
            <a:chOff x="6285064" y="1593668"/>
            <a:chExt cx="2589893" cy="3996000"/>
          </a:xfrm>
        </p:grpSpPr>
        <p:sp>
          <p:nvSpPr>
            <p:cNvPr id="5" name="Téglalap 21"/>
            <p:cNvSpPr/>
            <p:nvPr/>
          </p:nvSpPr>
          <p:spPr bwMode="auto">
            <a:xfrm>
              <a:off x="6285064" y="1593668"/>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églalap 12"/>
            <p:cNvSpPr/>
            <p:nvPr/>
          </p:nvSpPr>
          <p:spPr bwMode="auto">
            <a:xfrm>
              <a:off x="6378140" y="2798753"/>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églalap 13"/>
            <p:cNvSpPr/>
            <p:nvPr/>
          </p:nvSpPr>
          <p:spPr bwMode="auto">
            <a:xfrm>
              <a:off x="6421038" y="291485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 name="Téglalap 14"/>
            <p:cNvSpPr/>
            <p:nvPr/>
          </p:nvSpPr>
          <p:spPr bwMode="auto">
            <a:xfrm>
              <a:off x="6980509" y="291485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9" name="Téglalap 15"/>
            <p:cNvSpPr/>
            <p:nvPr/>
          </p:nvSpPr>
          <p:spPr bwMode="auto">
            <a:xfrm>
              <a:off x="6421038" y="3666726"/>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0" name="Téglalap 16"/>
            <p:cNvSpPr/>
            <p:nvPr/>
          </p:nvSpPr>
          <p:spPr bwMode="auto">
            <a:xfrm>
              <a:off x="6980509" y="3666726"/>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1" name="Téglalap 17"/>
            <p:cNvSpPr/>
            <p:nvPr/>
          </p:nvSpPr>
          <p:spPr bwMode="auto">
            <a:xfrm>
              <a:off x="6461929" y="5043300"/>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6963598" y="4713759"/>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3"/>
            <p:cNvSpPr txBox="1">
              <a:spLocks noChangeArrowheads="1"/>
            </p:cNvSpPr>
            <p:nvPr/>
          </p:nvSpPr>
          <p:spPr bwMode="auto">
            <a:xfrm>
              <a:off x="6375896" y="2244512"/>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14" name="Egyenes összekötő nyíllal 148"/>
            <p:cNvCxnSpPr/>
            <p:nvPr/>
          </p:nvCxnSpPr>
          <p:spPr bwMode="auto">
            <a:xfrm>
              <a:off x="8222566" y="4726658"/>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22"/>
            <p:cNvSpPr txBox="1">
              <a:spLocks noChangeArrowheads="1"/>
            </p:cNvSpPr>
            <p:nvPr/>
          </p:nvSpPr>
          <p:spPr bwMode="auto">
            <a:xfrm>
              <a:off x="7729306" y="1707109"/>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16" name="Téglalap 11"/>
            <p:cNvSpPr/>
            <p:nvPr/>
          </p:nvSpPr>
          <p:spPr bwMode="auto">
            <a:xfrm>
              <a:off x="7598156" y="2287339"/>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bwMode="auto">
            <a:xfrm>
              <a:off x="7598156" y="2275642"/>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8" name="Téglalap 3"/>
            <p:cNvSpPr/>
            <p:nvPr/>
          </p:nvSpPr>
          <p:spPr bwMode="auto">
            <a:xfrm>
              <a:off x="7660206" y="237374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9" name="Téglalap 4"/>
            <p:cNvSpPr/>
            <p:nvPr/>
          </p:nvSpPr>
          <p:spPr bwMode="auto">
            <a:xfrm>
              <a:off x="8225898" y="237374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0" name="Téglalap 5"/>
            <p:cNvSpPr/>
            <p:nvPr/>
          </p:nvSpPr>
          <p:spPr bwMode="auto">
            <a:xfrm>
              <a:off x="7661159" y="3438900"/>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1" name="Téglalap 6"/>
            <p:cNvSpPr/>
            <p:nvPr/>
          </p:nvSpPr>
          <p:spPr bwMode="auto">
            <a:xfrm>
              <a:off x="8225898" y="3438900"/>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6" name="TextBox 25"/>
            <p:cNvSpPr txBox="1"/>
            <p:nvPr/>
          </p:nvSpPr>
          <p:spPr>
            <a:xfrm>
              <a:off x="7218885" y="5255110"/>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4" name="Rounded Rectangle 3"/>
            <p:cNvSpPr/>
            <p:nvPr/>
          </p:nvSpPr>
          <p:spPr bwMode="auto">
            <a:xfrm>
              <a:off x="6375896" y="4463051"/>
              <a:ext cx="1137273" cy="252000"/>
            </a:xfrm>
            <a:prstGeom prst="roundRect">
              <a:avLst/>
            </a:prstGeom>
            <a:solidFill>
              <a:srgbClr val="0070C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TextBox 26"/>
            <p:cNvSpPr txBox="1"/>
            <p:nvPr/>
          </p:nvSpPr>
          <p:spPr>
            <a:xfrm>
              <a:off x="6577488" y="4469261"/>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sp>
          <p:nvSpPr>
            <p:cNvPr id="35" name="Rounded Rectangle 34"/>
            <p:cNvSpPr/>
            <p:nvPr/>
          </p:nvSpPr>
          <p:spPr bwMode="auto">
            <a:xfrm>
              <a:off x="7622493" y="4466478"/>
              <a:ext cx="1137273" cy="252000"/>
            </a:xfrm>
            <a:prstGeom prst="roundRect">
              <a:avLst/>
            </a:prstGeom>
            <a:solidFill>
              <a:srgbClr val="00B05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824085" y="4472688"/>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grpSp>
      <p:grpSp>
        <p:nvGrpSpPr>
          <p:cNvPr id="38" name="Group 37"/>
          <p:cNvGrpSpPr/>
          <p:nvPr/>
        </p:nvGrpSpPr>
        <p:grpSpPr>
          <a:xfrm>
            <a:off x="1278098" y="2708974"/>
            <a:ext cx="3016999" cy="1564822"/>
            <a:chOff x="4567829" y="2078850"/>
            <a:chExt cx="3538307" cy="1848105"/>
          </a:xfrm>
        </p:grpSpPr>
        <p:sp>
          <p:nvSpPr>
            <p:cNvPr id="39" name="Rectangle 38"/>
            <p:cNvSpPr/>
            <p:nvPr/>
          </p:nvSpPr>
          <p:spPr bwMode="auto">
            <a:xfrm>
              <a:off x="4594056" y="2078850"/>
              <a:ext cx="3420380"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40" name="Straight Connector 39"/>
            <p:cNvCxnSpPr>
              <a:stCxn id="39" idx="1"/>
              <a:endCxn id="39" idx="3"/>
            </p:cNvCxnSpPr>
            <p:nvPr/>
          </p:nvCxnSpPr>
          <p:spPr bwMode="auto">
            <a:xfrm>
              <a:off x="4594056" y="3001453"/>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4594056" y="3349420"/>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540388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62592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a:off x="71593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4824206"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46" name="TextBox 45"/>
            <p:cNvSpPr txBox="1"/>
            <p:nvPr/>
          </p:nvSpPr>
          <p:spPr>
            <a:xfrm>
              <a:off x="5657916"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47" name="TextBox 46"/>
            <p:cNvSpPr txBox="1"/>
            <p:nvPr/>
          </p:nvSpPr>
          <p:spPr>
            <a:xfrm>
              <a:off x="6487704" y="2396661"/>
              <a:ext cx="606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48" name="TextBox 47"/>
            <p:cNvSpPr txBox="1"/>
            <p:nvPr/>
          </p:nvSpPr>
          <p:spPr>
            <a:xfrm>
              <a:off x="7321414" y="2393885"/>
              <a:ext cx="603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49" name="TextBox 48"/>
            <p:cNvSpPr txBox="1"/>
            <p:nvPr/>
          </p:nvSpPr>
          <p:spPr>
            <a:xfrm>
              <a:off x="4567829"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0" name="TextBox 49"/>
            <p:cNvSpPr txBox="1"/>
            <p:nvPr/>
          </p:nvSpPr>
          <p:spPr>
            <a:xfrm>
              <a:off x="5429294" y="30342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1" name="TextBox 50"/>
            <p:cNvSpPr txBox="1"/>
            <p:nvPr/>
          </p:nvSpPr>
          <p:spPr>
            <a:xfrm>
              <a:off x="6284389" y="3012375"/>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2" name="TextBox 51"/>
            <p:cNvSpPr txBox="1"/>
            <p:nvPr/>
          </p:nvSpPr>
          <p:spPr>
            <a:xfrm>
              <a:off x="7159341" y="3029926"/>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3" name="TextBox 52"/>
            <p:cNvSpPr txBox="1"/>
            <p:nvPr/>
          </p:nvSpPr>
          <p:spPr>
            <a:xfrm>
              <a:off x="607922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Rectangle 53"/>
            <p:cNvSpPr/>
            <p:nvPr/>
          </p:nvSpPr>
          <p:spPr bwMode="auto">
            <a:xfrm>
              <a:off x="4596286" y="3350955"/>
              <a:ext cx="3418150" cy="5760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grpSp>
    </p:spTree>
    <p:extLst>
      <p:ext uri="{BB962C8B-B14F-4D97-AF65-F5344CB8AC3E}">
        <p14:creationId xmlns:p14="http://schemas.microsoft.com/office/powerpoint/2010/main" val="233107346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(6)</a:t>
            </a:r>
            <a:endParaRPr lang="en-US" sz="1700" kern="1200" dirty="0">
              <a:solidFill>
                <a:srgbClr val="FFFFFF"/>
              </a:solidFill>
            </a:endParaRPr>
          </a:p>
        </p:txBody>
      </p:sp>
      <p:sp>
        <p:nvSpPr>
          <p:cNvPr id="29" name="Rounded Rectangle 28"/>
          <p:cNvSpPr/>
          <p:nvPr/>
        </p:nvSpPr>
        <p:spPr bwMode="auto">
          <a:xfrm>
            <a:off x="-36512" y="895501"/>
            <a:ext cx="9162836" cy="5940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ectangle 61"/>
          <p:cNvSpPr/>
          <p:nvPr/>
        </p:nvSpPr>
        <p:spPr bwMode="auto">
          <a:xfrm>
            <a:off x="3538260" y="4293096"/>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To</a:t>
            </a:r>
          </a:p>
        </p:txBody>
      </p:sp>
      <p:pic>
        <p:nvPicPr>
          <p:cNvPr id="64" name="Picture 63"/>
          <p:cNvPicPr>
            <a:picLocks noChangeAspect="1"/>
          </p:cNvPicPr>
          <p:nvPr/>
        </p:nvPicPr>
        <p:blipFill rotWithShape="1">
          <a:blip r:embed="rId2"/>
          <a:srcRect l="8397" t="80380" b="2530"/>
          <a:stretch/>
        </p:blipFill>
        <p:spPr>
          <a:xfrm>
            <a:off x="3676385" y="5336715"/>
            <a:ext cx="5324107" cy="640573"/>
          </a:xfrm>
          <a:prstGeom prst="rect">
            <a:avLst/>
          </a:prstGeom>
        </p:spPr>
      </p:pic>
      <p:pic>
        <p:nvPicPr>
          <p:cNvPr id="65" name="Picture 64"/>
          <p:cNvPicPr>
            <a:picLocks noChangeAspect="1"/>
          </p:cNvPicPr>
          <p:nvPr/>
        </p:nvPicPr>
        <p:blipFill rotWithShape="1">
          <a:blip r:embed="rId2"/>
          <a:srcRect l="3365" t="58032" r="3480" b="20387"/>
          <a:stretch/>
        </p:blipFill>
        <p:spPr>
          <a:xfrm>
            <a:off x="3527884" y="4546872"/>
            <a:ext cx="5414258" cy="808924"/>
          </a:xfrm>
          <a:prstGeom prst="rect">
            <a:avLst/>
          </a:prstGeom>
        </p:spPr>
      </p:pic>
      <p:pic>
        <p:nvPicPr>
          <p:cNvPr id="66" name="Picture 65"/>
          <p:cNvPicPr>
            <a:picLocks noChangeAspect="1"/>
          </p:cNvPicPr>
          <p:nvPr/>
        </p:nvPicPr>
        <p:blipFill rotWithShape="1">
          <a:blip r:embed="rId2"/>
          <a:srcRect b="41705"/>
          <a:stretch/>
        </p:blipFill>
        <p:spPr>
          <a:xfrm>
            <a:off x="3417238" y="1269084"/>
            <a:ext cx="5561847" cy="2916000"/>
          </a:xfrm>
          <a:prstGeom prst="rect">
            <a:avLst/>
          </a:prstGeom>
        </p:spPr>
      </p:pic>
      <p:sp>
        <p:nvSpPr>
          <p:cNvPr id="68" name="TextBox 67"/>
          <p:cNvSpPr txBox="1"/>
          <p:nvPr/>
        </p:nvSpPr>
        <p:spPr>
          <a:xfrm>
            <a:off x="76327" y="452165"/>
            <a:ext cx="8573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Transition from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 to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a:t>
            </a:r>
          </a:p>
        </p:txBody>
      </p:sp>
      <p:sp>
        <p:nvSpPr>
          <p:cNvPr id="70" name="TextBox 69"/>
          <p:cNvSpPr txBox="1"/>
          <p:nvPr/>
        </p:nvSpPr>
        <p:spPr>
          <a:xfrm>
            <a:off x="4481990" y="944724"/>
            <a:ext cx="3555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 single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r>
              <a:rPr lang="hu-HU" sz="1200" dirty="0" smtClean="0">
                <a:solidFill>
                  <a:srgbClr val="000000"/>
                </a:solidFill>
                <a:latin typeface="Verdana"/>
              </a:rPr>
              <a:t>205</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3" name="Oval 72"/>
          <p:cNvSpPr/>
          <p:nvPr/>
        </p:nvSpPr>
        <p:spPr bwMode="auto">
          <a:xfrm>
            <a:off x="4039980" y="2560600"/>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4" name="Oval 73"/>
          <p:cNvSpPr/>
          <p:nvPr/>
        </p:nvSpPr>
        <p:spPr bwMode="auto">
          <a:xfrm>
            <a:off x="7020272" y="3507087"/>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5" name="TextBox 74"/>
          <p:cNvSpPr txBox="1"/>
          <p:nvPr/>
        </p:nvSpPr>
        <p:spPr>
          <a:xfrm>
            <a:off x="71500" y="544700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76" name="Up-Down Arrow 75"/>
          <p:cNvSpPr/>
          <p:nvPr/>
        </p:nvSpPr>
        <p:spPr bwMode="auto">
          <a:xfrm>
            <a:off x="5904147" y="4077874"/>
            <a:ext cx="108000" cy="219855"/>
          </a:xfrm>
          <a:prstGeom prst="upDownArrow">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18836" y="5746321"/>
            <a:ext cx="3438708" cy="10310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Armv7/v8-A (2011)</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each</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Heterogeneous processing</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Shared L2 caches, no L3</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Rounded Rectangle 79"/>
          <p:cNvSpPr/>
          <p:nvPr/>
        </p:nvSpPr>
        <p:spPr bwMode="auto">
          <a:xfrm>
            <a:off x="3417238" y="5985284"/>
            <a:ext cx="5709086" cy="887616"/>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3383868" y="6059420"/>
            <a:ext cx="5668799" cy="7899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Armv8.2-A (2017)</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8 cores (up to 4b), two core types </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Private L2 caches,</a:t>
            </a:r>
            <a:r>
              <a:rPr kumimoji="0" lang="en-US" sz="1400" b="0" i="1" u="none" strike="noStrike" kern="1200" cap="none" spc="0" normalizeH="0" noProof="0" dirty="0" smtClean="0">
                <a:ln>
                  <a:noFill/>
                </a:ln>
                <a:solidFill>
                  <a:srgbClr val="000000"/>
                </a:solidFill>
                <a:effectLst/>
                <a:uLnTx/>
                <a:uFillTx/>
                <a:latin typeface="Verdana"/>
                <a:ea typeface="+mn-ea"/>
                <a:cs typeface="+mn-cs"/>
              </a:rPr>
              <a:t> shared L3</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Rounded Rectangle 81"/>
          <p:cNvSpPr/>
          <p:nvPr/>
        </p:nvSpPr>
        <p:spPr bwMode="auto">
          <a:xfrm>
            <a:off x="3383868" y="4207789"/>
            <a:ext cx="5735012" cy="337335"/>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Box 82"/>
          <p:cNvSpPr txBox="1"/>
          <p:nvPr/>
        </p:nvSpPr>
        <p:spPr>
          <a:xfrm>
            <a:off x="3671900" y="4220000"/>
            <a:ext cx="4930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cache coherent interconnect through the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AMBA4</a:t>
            </a:r>
            <a:r>
              <a:rPr kumimoji="0" lang="en-US" sz="1200" b="0" i="0" u="none" strike="noStrike" kern="1200" cap="none" spc="0" normalizeH="0" baseline="0" noProof="0" dirty="0">
                <a:ln>
                  <a:noFill/>
                </a:ln>
                <a:solidFill>
                  <a:srgbClr val="000000"/>
                </a:solidFill>
                <a:effectLst/>
                <a:uLnTx/>
                <a:uFillTx/>
                <a:latin typeface="Verdana"/>
                <a:ea typeface="+mn-ea"/>
                <a:cs typeface="+mn-cs"/>
              </a:rPr>
              <a:t> ACE bus </a:t>
            </a:r>
          </a:p>
        </p:txBody>
      </p:sp>
      <p:sp>
        <p:nvSpPr>
          <p:cNvPr id="38" name="Téglalap 21"/>
          <p:cNvSpPr/>
          <p:nvPr/>
        </p:nvSpPr>
        <p:spPr bwMode="auto">
          <a:xfrm>
            <a:off x="420313" y="1351934"/>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églalap 12"/>
          <p:cNvSpPr/>
          <p:nvPr/>
        </p:nvSpPr>
        <p:spPr bwMode="auto">
          <a:xfrm>
            <a:off x="513389" y="2557019"/>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églalap 13"/>
          <p:cNvSpPr/>
          <p:nvPr/>
        </p:nvSpPr>
        <p:spPr bwMode="auto">
          <a:xfrm>
            <a:off x="556287"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41" name="Téglalap 14"/>
          <p:cNvSpPr/>
          <p:nvPr/>
        </p:nvSpPr>
        <p:spPr bwMode="auto">
          <a:xfrm>
            <a:off x="1115758"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42" name="Téglalap 15"/>
          <p:cNvSpPr/>
          <p:nvPr/>
        </p:nvSpPr>
        <p:spPr bwMode="auto">
          <a:xfrm>
            <a:off x="556287"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3" name="Téglalap 16"/>
          <p:cNvSpPr/>
          <p:nvPr/>
        </p:nvSpPr>
        <p:spPr bwMode="auto">
          <a:xfrm>
            <a:off x="1115758"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63" name="Téglalap 17"/>
          <p:cNvSpPr/>
          <p:nvPr/>
        </p:nvSpPr>
        <p:spPr bwMode="auto">
          <a:xfrm>
            <a:off x="597178" y="4801566"/>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7" name="Egyenes összekötő nyíllal 20"/>
          <p:cNvCxnSpPr/>
          <p:nvPr/>
        </p:nvCxnSpPr>
        <p:spPr bwMode="auto">
          <a:xfrm>
            <a:off x="1098847" y="447202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zövegdoboz 23"/>
          <p:cNvSpPr txBox="1">
            <a:spLocks noChangeArrowheads="1"/>
          </p:cNvSpPr>
          <p:nvPr/>
        </p:nvSpPr>
        <p:spPr bwMode="auto">
          <a:xfrm>
            <a:off x="511145" y="2002778"/>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72" name="Egyenes összekötő nyíllal 148"/>
          <p:cNvCxnSpPr/>
          <p:nvPr/>
        </p:nvCxnSpPr>
        <p:spPr bwMode="auto">
          <a:xfrm>
            <a:off x="2357815" y="44849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zövegdoboz 22"/>
          <p:cNvSpPr txBox="1">
            <a:spLocks noChangeArrowheads="1"/>
          </p:cNvSpPr>
          <p:nvPr/>
        </p:nvSpPr>
        <p:spPr bwMode="auto">
          <a:xfrm>
            <a:off x="1864555" y="1465375"/>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78" name="Téglalap 11"/>
          <p:cNvSpPr/>
          <p:nvPr/>
        </p:nvSpPr>
        <p:spPr bwMode="auto">
          <a:xfrm>
            <a:off x="1733405" y="204560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3"/>
          <p:cNvSpPr/>
          <p:nvPr/>
        </p:nvSpPr>
        <p:spPr bwMode="auto">
          <a:xfrm>
            <a:off x="1733405" y="203390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85" name="Téglalap 3"/>
          <p:cNvSpPr/>
          <p:nvPr/>
        </p:nvSpPr>
        <p:spPr bwMode="auto">
          <a:xfrm>
            <a:off x="1795455"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6" name="Téglalap 4"/>
          <p:cNvSpPr/>
          <p:nvPr/>
        </p:nvSpPr>
        <p:spPr bwMode="auto">
          <a:xfrm>
            <a:off x="2361147"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87" name="Téglalap 5"/>
          <p:cNvSpPr/>
          <p:nvPr/>
        </p:nvSpPr>
        <p:spPr bwMode="auto">
          <a:xfrm>
            <a:off x="1796408"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88" name="Téglalap 6"/>
          <p:cNvSpPr/>
          <p:nvPr/>
        </p:nvSpPr>
        <p:spPr bwMode="auto">
          <a:xfrm>
            <a:off x="2361147"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89" name="TextBox 88"/>
          <p:cNvSpPr txBox="1"/>
          <p:nvPr/>
        </p:nvSpPr>
        <p:spPr>
          <a:xfrm>
            <a:off x="291425" y="937126"/>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90" name="TextBox 89"/>
          <p:cNvSpPr txBox="1"/>
          <p:nvPr/>
        </p:nvSpPr>
        <p:spPr>
          <a:xfrm>
            <a:off x="1354134" y="5013376"/>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91" name="Rounded Rectangle 90"/>
          <p:cNvSpPr/>
          <p:nvPr/>
        </p:nvSpPr>
        <p:spPr bwMode="auto">
          <a:xfrm>
            <a:off x="511145" y="4221317"/>
            <a:ext cx="1137273" cy="252000"/>
          </a:xfrm>
          <a:prstGeom prst="roundRect">
            <a:avLst/>
          </a:prstGeom>
          <a:solidFill>
            <a:srgbClr val="0070C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2" name="TextBox 91"/>
          <p:cNvSpPr txBox="1"/>
          <p:nvPr/>
        </p:nvSpPr>
        <p:spPr>
          <a:xfrm>
            <a:off x="712737" y="4227527"/>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sp>
        <p:nvSpPr>
          <p:cNvPr id="93" name="Rounded Rectangle 92"/>
          <p:cNvSpPr/>
          <p:nvPr/>
        </p:nvSpPr>
        <p:spPr bwMode="auto">
          <a:xfrm>
            <a:off x="1757742" y="4224744"/>
            <a:ext cx="1137273" cy="252000"/>
          </a:xfrm>
          <a:prstGeom prst="roundRect">
            <a:avLst/>
          </a:prstGeom>
          <a:solidFill>
            <a:srgbClr val="00B05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4" name="TextBox 93"/>
          <p:cNvSpPr txBox="1"/>
          <p:nvPr/>
        </p:nvSpPr>
        <p:spPr>
          <a:xfrm>
            <a:off x="1959334" y="4230954"/>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sp>
        <p:nvSpPr>
          <p:cNvPr id="95" name="Oval 94"/>
          <p:cNvSpPr/>
          <p:nvPr/>
        </p:nvSpPr>
        <p:spPr bwMode="auto">
          <a:xfrm>
            <a:off x="383013" y="4195509"/>
            <a:ext cx="1332000" cy="32400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6" name="Oval 95"/>
          <p:cNvSpPr/>
          <p:nvPr/>
        </p:nvSpPr>
        <p:spPr bwMode="auto">
          <a:xfrm>
            <a:off x="1649504" y="4200765"/>
            <a:ext cx="1332000" cy="32400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Tree>
    <p:extLst>
      <p:ext uri="{BB962C8B-B14F-4D97-AF65-F5344CB8AC3E}">
        <p14:creationId xmlns:p14="http://schemas.microsoft.com/office/powerpoint/2010/main" val="412182034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(7)</a:t>
            </a:r>
            <a:endParaRPr lang="en-US" sz="1700" kern="1200" dirty="0">
              <a:solidFill>
                <a:srgbClr val="FFFFFF"/>
              </a:solidFill>
            </a:endParaRPr>
          </a:p>
        </p:txBody>
      </p:sp>
      <p:sp>
        <p:nvSpPr>
          <p:cNvPr id="5" name="Rounded Rectangle 4"/>
          <p:cNvSpPr/>
          <p:nvPr/>
        </p:nvSpPr>
        <p:spPr bwMode="auto">
          <a:xfrm>
            <a:off x="508" y="821496"/>
            <a:ext cx="9144000" cy="1224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107504" y="823010"/>
            <a:ext cx="6824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They assume two types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Armv8.2-A compatible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6327" y="452165"/>
            <a:ext cx="4963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Assumed cores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a:t>
            </a:r>
          </a:p>
        </p:txBody>
      </p:sp>
      <p:sp>
        <p:nvSpPr>
          <p:cNvPr id="10" name="TextBox 9"/>
          <p:cNvSpPr txBox="1"/>
          <p:nvPr/>
        </p:nvSpPr>
        <p:spPr>
          <a:xfrm>
            <a:off x="359532" y="1141093"/>
            <a:ext cx="6516724" cy="6540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High performance </a:t>
            </a:r>
            <a:r>
              <a:rPr kumimoji="0" lang="en-US" sz="1800" b="0" i="0" u="none" strike="noStrike" kern="1200" cap="none" spc="0" normalizeH="0" baseline="0" noProof="0" dirty="0">
                <a:ln>
                  <a:noFill/>
                </a:ln>
                <a:solidFill>
                  <a:srgbClr val="000000"/>
                </a:solidFill>
                <a:effectLst/>
                <a:uLnTx/>
                <a:uFillTx/>
                <a:latin typeface="Verdana"/>
                <a:ea typeface="+mn-ea"/>
                <a:cs typeface="+mn-cs"/>
              </a:rPr>
              <a:t>Cortex-A</a:t>
            </a:r>
            <a:r>
              <a:rPr kumimoji="0" lang="en-US" sz="1600" b="0" i="0" u="none" strike="noStrike" kern="1200" cap="none" spc="0" normalizeH="0" baseline="0" noProof="0" dirty="0">
                <a:ln>
                  <a:noFill/>
                </a:ln>
                <a:solidFill>
                  <a:srgbClr val="000000"/>
                </a:solidFill>
                <a:effectLst/>
                <a:uLnTx/>
                <a:uFillTx/>
                <a:latin typeface="Verdana"/>
                <a:ea typeface="+mn-ea"/>
                <a:cs typeface="+mn-cs"/>
              </a:rPr>
              <a:t>75/A76/A77/A78/X1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Low performance/High efficiency Cortex-A55</a:t>
            </a:r>
          </a:p>
        </p:txBody>
      </p:sp>
      <p:sp>
        <p:nvSpPr>
          <p:cNvPr id="11" name="TextBox 10"/>
          <p:cNvSpPr txBox="1"/>
          <p:nvPr/>
        </p:nvSpPr>
        <p:spPr>
          <a:xfrm>
            <a:off x="107504" y="1687106"/>
            <a:ext cx="8835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cores.</a:t>
            </a:r>
          </a:p>
        </p:txBody>
      </p:sp>
    </p:spTree>
    <p:extLst>
      <p:ext uri="{BB962C8B-B14F-4D97-AF65-F5344CB8AC3E}">
        <p14:creationId xmlns:p14="http://schemas.microsoft.com/office/powerpoint/2010/main" val="121869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773705"/>
            <a:ext cx="8896987" cy="2836674"/>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err="1">
                <a:solidFill>
                  <a:srgbClr val="000000"/>
                </a:solidFill>
              </a:rPr>
              <a:t>ARM’s</a:t>
            </a:r>
            <a:r>
              <a:rPr lang="en-US" sz="1600">
                <a:solidFill>
                  <a:srgbClr val="000000"/>
                </a:solidFill>
              </a:rPr>
              <a:t> parent company is </a:t>
            </a:r>
            <a:r>
              <a:rPr lang="en-US" sz="1600">
                <a:solidFill>
                  <a:srgbClr val="FF0000"/>
                </a:solidFill>
              </a:rPr>
              <a:t>Acorn Computers </a:t>
            </a:r>
            <a:r>
              <a:rPr lang="en-US" sz="1600">
                <a:solidFill>
                  <a:srgbClr val="000000"/>
                </a:solidFill>
              </a:rPr>
              <a:t>(UK).</a:t>
            </a:r>
          </a:p>
          <a:p>
            <a:pPr marL="285750" indent="-285750">
              <a:buFont typeface="Arial" panose="020B0604020202020204" pitchFamily="34" charset="0"/>
              <a:buChar char="•"/>
            </a:pPr>
            <a:r>
              <a:rPr lang="en-US" sz="1600">
                <a:solidFill>
                  <a:srgbClr val="000000"/>
                </a:solidFill>
              </a:rPr>
              <a:t>Acorn Computers started their </a:t>
            </a:r>
            <a:r>
              <a:rPr lang="en-US" sz="1600" i="1">
                <a:solidFill>
                  <a:srgbClr val="0070C0"/>
                </a:solidFill>
              </a:rPr>
              <a:t>Acorn RISC Machine </a:t>
            </a:r>
            <a:r>
              <a:rPr lang="en-US" sz="1600">
                <a:solidFill>
                  <a:srgbClr val="0070C0"/>
                </a:solidFill>
              </a:rPr>
              <a:t>project in October 1983</a:t>
            </a:r>
          </a:p>
          <a:p>
            <a:r>
              <a:rPr lang="en-US" sz="1600">
                <a:solidFill>
                  <a:srgbClr val="000000"/>
                </a:solidFill>
              </a:rPr>
              <a:t>      to develop a powerful processor for a line of business computers,</a:t>
            </a:r>
          </a:p>
          <a:p>
            <a:pPr>
              <a:spcAft>
                <a:spcPts val="600"/>
              </a:spcAft>
            </a:pPr>
            <a:r>
              <a:rPr lang="en-US" sz="1600">
                <a:solidFill>
                  <a:srgbClr val="000000"/>
                </a:solidFill>
              </a:rPr>
              <a:t>      (two years after the introduction of the IBM PC).</a:t>
            </a:r>
          </a:p>
          <a:p>
            <a:pPr marL="285750" indent="-285750">
              <a:buFont typeface="Arial" panose="020B0604020202020204" pitchFamily="34" charset="0"/>
              <a:buChar char="•"/>
            </a:pPr>
            <a:r>
              <a:rPr lang="en-US" sz="1600">
                <a:solidFill>
                  <a:srgbClr val="000000"/>
                </a:solidFill>
              </a:rPr>
              <a:t>The </a:t>
            </a:r>
            <a:r>
              <a:rPr lang="en-US" sz="1600">
                <a:solidFill>
                  <a:srgbClr val="0070C0"/>
                </a:solidFill>
              </a:rPr>
              <a:t>acronym</a:t>
            </a:r>
            <a:r>
              <a:rPr lang="en-US" sz="1600">
                <a:solidFill>
                  <a:srgbClr val="000000"/>
                </a:solidFill>
              </a:rPr>
              <a:t> </a:t>
            </a:r>
            <a:r>
              <a:rPr lang="en-US" sz="1600">
                <a:solidFill>
                  <a:srgbClr val="FF0000"/>
                </a:solidFill>
              </a:rPr>
              <a:t>ARM</a:t>
            </a:r>
            <a:r>
              <a:rPr lang="en-US" sz="1600">
                <a:solidFill>
                  <a:srgbClr val="000000"/>
                </a:solidFill>
              </a:rPr>
              <a:t> was coined originally at this time (1983) from the designation </a:t>
            </a:r>
          </a:p>
          <a:p>
            <a:pPr>
              <a:spcAft>
                <a:spcPts val="400"/>
              </a:spcAft>
            </a:pPr>
            <a:r>
              <a:rPr lang="en-US" sz="1600">
                <a:solidFill>
                  <a:srgbClr val="000000"/>
                </a:solidFill>
              </a:rPr>
              <a:t> </a:t>
            </a:r>
            <a:r>
              <a:rPr lang="hu-HU" sz="1600">
                <a:solidFill>
                  <a:srgbClr val="000000"/>
                </a:solidFill>
              </a:rPr>
              <a:t>    </a:t>
            </a:r>
            <a:r>
              <a:rPr lang="en-US" sz="1600">
                <a:solidFill>
                  <a:srgbClr val="000000"/>
                </a:solidFill>
              </a:rPr>
              <a:t> </a:t>
            </a:r>
            <a:r>
              <a:rPr lang="en-US" sz="1600">
                <a:solidFill>
                  <a:srgbClr val="0070C0"/>
                </a:solidFill>
              </a:rPr>
              <a:t>Acorn RISC Machine.</a:t>
            </a:r>
          </a:p>
          <a:p>
            <a:pPr marL="285750" indent="-285750">
              <a:buClr>
                <a:schemeClr val="tx1"/>
              </a:buClr>
              <a:buFont typeface="Arial" panose="020B0604020202020204" pitchFamily="34" charset="0"/>
              <a:buChar char="•"/>
            </a:pPr>
            <a:r>
              <a:rPr lang="en-US" sz="1600">
                <a:solidFill>
                  <a:srgbClr val="0070C0"/>
                </a:solidFill>
              </a:rPr>
              <a:t>In 1990 </a:t>
            </a:r>
            <a:r>
              <a:rPr lang="en-US" sz="1600">
                <a:solidFill>
                  <a:srgbClr val="000000"/>
                </a:solidFill>
              </a:rPr>
              <a:t>the company </a:t>
            </a:r>
            <a:r>
              <a:rPr lang="en-US" sz="1600">
                <a:solidFill>
                  <a:srgbClr val="FF0000"/>
                </a:solidFill>
              </a:rPr>
              <a:t>Advanced RISC Machines Ltd. (ARM Ltd.) </a:t>
            </a:r>
            <a:r>
              <a:rPr lang="en-US" sz="1600">
                <a:solidFill>
                  <a:srgbClr val="000000"/>
                </a:solidFill>
              </a:rPr>
              <a:t>was </a:t>
            </a:r>
            <a:r>
              <a:rPr lang="en-US" sz="1600">
                <a:solidFill>
                  <a:srgbClr val="0070C0"/>
                </a:solidFill>
              </a:rPr>
              <a:t>founded </a:t>
            </a:r>
            <a:r>
              <a:rPr lang="en-US" sz="1600">
                <a:solidFill>
                  <a:srgbClr val="000000"/>
                </a:solidFill>
              </a:rPr>
              <a:t>as a</a:t>
            </a:r>
          </a:p>
          <a:p>
            <a:pPr>
              <a:spcAft>
                <a:spcPts val="400"/>
              </a:spcAft>
            </a:pPr>
            <a:r>
              <a:rPr lang="en-US" sz="1600">
                <a:solidFill>
                  <a:srgbClr val="000000"/>
                </a:solidFill>
              </a:rPr>
              <a:t> </a:t>
            </a:r>
            <a:r>
              <a:rPr lang="hu-HU" sz="1600">
                <a:solidFill>
                  <a:srgbClr val="000000"/>
                </a:solidFill>
              </a:rPr>
              <a:t> </a:t>
            </a:r>
            <a:r>
              <a:rPr lang="en-US" sz="1600">
                <a:solidFill>
                  <a:srgbClr val="000000"/>
                </a:solidFill>
              </a:rPr>
              <a:t> </a:t>
            </a:r>
            <a:r>
              <a:rPr lang="hu-HU" sz="1600">
                <a:solidFill>
                  <a:srgbClr val="000000"/>
                </a:solidFill>
              </a:rPr>
              <a:t>   </a:t>
            </a:r>
            <a:r>
              <a:rPr lang="en-US" sz="1600">
                <a:solidFill>
                  <a:srgbClr val="0070C0"/>
                </a:solidFill>
              </a:rPr>
              <a:t>joint venture </a:t>
            </a:r>
            <a:r>
              <a:rPr lang="en-US" sz="1600">
                <a:solidFill>
                  <a:srgbClr val="000000"/>
                </a:solidFill>
              </a:rPr>
              <a:t>of </a:t>
            </a:r>
            <a:r>
              <a:rPr lang="en-US" sz="1600">
                <a:solidFill>
                  <a:srgbClr val="0070C0"/>
                </a:solidFill>
              </a:rPr>
              <a:t>Acorn Computers, Apple Computers and VLSI Technology</a:t>
            </a:r>
            <a:r>
              <a:rPr lang="en-US" sz="1600">
                <a:solidFill>
                  <a:srgbClr val="000000"/>
                </a:solidFill>
              </a:rPr>
              <a:t>.</a:t>
            </a:r>
          </a:p>
          <a:p>
            <a:pPr marL="285750" indent="-285750">
              <a:buFont typeface="Arial" panose="020B0604020202020204" pitchFamily="34" charset="0"/>
              <a:buChar char="•"/>
            </a:pPr>
            <a:r>
              <a:rPr lang="en-US" sz="1600">
                <a:solidFill>
                  <a:srgbClr val="000000"/>
                </a:solidFill>
              </a:rPr>
              <a:t>Accordingly, also</a:t>
            </a:r>
            <a:r>
              <a:rPr lang="en-US" sz="1600">
                <a:solidFill>
                  <a:srgbClr val="0000FF"/>
                </a:solidFill>
              </a:rPr>
              <a:t> </a:t>
            </a:r>
            <a:r>
              <a:rPr lang="en-US" sz="1600">
                <a:solidFill>
                  <a:srgbClr val="0070C0"/>
                </a:solidFill>
              </a:rPr>
              <a:t>the interpretation of ARM </a:t>
            </a:r>
            <a:r>
              <a:rPr lang="en-US" sz="1600">
                <a:solidFill>
                  <a:srgbClr val="000000"/>
                </a:solidFill>
              </a:rPr>
              <a:t>was changed to “</a:t>
            </a:r>
            <a:r>
              <a:rPr lang="en-US" sz="1600">
                <a:solidFill>
                  <a:srgbClr val="0070C0"/>
                </a:solidFill>
              </a:rPr>
              <a:t>Advanced RISC</a:t>
            </a:r>
            <a:endParaRPr lang="hu-HU" sz="1600">
              <a:solidFill>
                <a:srgbClr val="0070C0"/>
              </a:solidFill>
            </a:endParaRPr>
          </a:p>
          <a:p>
            <a:r>
              <a:rPr lang="hu-HU" sz="1600">
                <a:solidFill>
                  <a:srgbClr val="0070C0"/>
                </a:solidFill>
              </a:rPr>
              <a:t> </a:t>
            </a:r>
            <a:r>
              <a:rPr lang="en-US" sz="1600">
                <a:solidFill>
                  <a:srgbClr val="0070C0"/>
                </a:solidFill>
              </a:rPr>
              <a:t> </a:t>
            </a:r>
            <a:r>
              <a:rPr lang="hu-HU" sz="1600">
                <a:solidFill>
                  <a:srgbClr val="0070C0"/>
                </a:solidFill>
              </a:rPr>
              <a:t>    </a:t>
            </a:r>
            <a:r>
              <a:rPr lang="en-US" sz="1600">
                <a:solidFill>
                  <a:srgbClr val="0070C0"/>
                </a:solidFill>
              </a:rPr>
              <a:t>Machines</a:t>
            </a:r>
            <a:r>
              <a:rPr lang="en-US" sz="1600">
                <a:solidFill>
                  <a:srgbClr val="000000"/>
                </a:solidFill>
              </a:rPr>
              <a:t>”. </a:t>
            </a:r>
          </a:p>
        </p:txBody>
      </p:sp>
      <p:sp>
        <p:nvSpPr>
          <p:cNvPr id="5" name="TextBox 4"/>
          <p:cNvSpPr txBox="1"/>
          <p:nvPr/>
        </p:nvSpPr>
        <p:spPr>
          <a:xfrm>
            <a:off x="73522" y="440668"/>
            <a:ext cx="3539752" cy="338554"/>
          </a:xfrm>
          <a:prstGeom prst="rect">
            <a:avLst/>
          </a:prstGeom>
          <a:noFill/>
        </p:spPr>
        <p:txBody>
          <a:bodyPr wrap="square" rtlCol="0">
            <a:spAutoFit/>
          </a:bodyPr>
          <a:lstStyle/>
          <a:p>
            <a:r>
              <a:rPr lang="en-US" sz="1600">
                <a:solidFill>
                  <a:srgbClr val="FF0000"/>
                </a:solidFill>
              </a:rPr>
              <a:t>Historical remarks -1 </a:t>
            </a:r>
            <a:r>
              <a:rPr lang="en-US" sz="1600"/>
              <a:t>[</a:t>
            </a:r>
            <a:r>
              <a:rPr lang="hu-HU" sz="1600"/>
              <a:t>60</a:t>
            </a:r>
            <a:r>
              <a:rPr lang="en-US" sz="1600"/>
              <a:t>], [</a:t>
            </a:r>
            <a:r>
              <a:rPr lang="hu-HU" sz="1600"/>
              <a:t>61</a:t>
            </a:r>
            <a:r>
              <a:rPr lang="en-US" sz="1600"/>
              <a:t>]</a:t>
            </a:r>
            <a:r>
              <a:rPr lang="en-US" sz="1600">
                <a:solidFill>
                  <a:srgbClr val="FF0000"/>
                </a:solidFill>
              </a:rPr>
              <a:t> </a:t>
            </a:r>
            <a:endParaRPr lang="en-US" sz="160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15</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0251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(8)</a:t>
            </a:r>
            <a:endParaRPr lang="en-US" sz="1700" kern="1200" dirty="0">
              <a:solidFill>
                <a:srgbClr val="FFFFFF"/>
              </a:solidFill>
            </a:endParaRPr>
          </a:p>
        </p:txBody>
      </p:sp>
      <p:sp>
        <p:nvSpPr>
          <p:cNvPr id="6" name="TextBox 5"/>
          <p:cNvSpPr txBox="1"/>
          <p:nvPr/>
        </p:nvSpPr>
        <p:spPr>
          <a:xfrm>
            <a:off x="68485" y="6354325"/>
            <a:ext cx="9272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
        <p:nvSpPr>
          <p:cNvPr id="5" name="Rounded Rectangle 4"/>
          <p:cNvSpPr/>
          <p:nvPr/>
        </p:nvSpPr>
        <p:spPr bwMode="auto">
          <a:xfrm>
            <a:off x="508" y="810000"/>
            <a:ext cx="9144000" cy="1007664"/>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70770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enhancements introduced by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8" name="TextBox 7"/>
          <p:cNvSpPr txBox="1"/>
          <p:nvPr/>
        </p:nvSpPr>
        <p:spPr>
          <a:xfrm>
            <a:off x="262362" y="820256"/>
            <a:ext cx="7580921" cy="1631216"/>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Up to 8 CPU cores of up to two core types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(Armv8.2-A ISA based )</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Private (per-core)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2D2D8A"/>
                </a:solidFill>
                <a:effectLst/>
                <a:uLnTx/>
                <a:uFillTx/>
                <a:latin typeface="Verdana"/>
                <a:ea typeface="+mn-ea"/>
                <a:cs typeface="+mn-cs"/>
              </a:rPr>
              <a:t>caches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CPU cores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c)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Shared Unit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DSU</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L3</a:t>
            </a:r>
            <a:r>
              <a:rPr kumimoji="0" lang="en-US" sz="1600" b="0" i="0" u="none" strike="noStrike" kern="1200" cap="none" spc="0" normalizeH="0" baseline="0" noProof="0" dirty="0">
                <a:ln>
                  <a:noFill/>
                </a:ln>
                <a:solidFill>
                  <a:srgbClr val="0070C0"/>
                </a:solidFill>
                <a:effectLst/>
                <a:uLnTx/>
                <a:uFillTx/>
                <a:latin typeface="Verdana"/>
                <a:ea typeface="+mn-ea"/>
                <a:cs typeface="+mn-cs"/>
              </a:rPr>
              <a:t>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snoop filter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d) Capability for partitioning the cores, the L3 cache and the ACP ports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e) Finer-grain frequency and voltage control</a:t>
            </a:r>
          </a:p>
        </p:txBody>
      </p:sp>
    </p:spTree>
    <p:extLst>
      <p:ext uri="{BB962C8B-B14F-4D97-AF65-F5344CB8AC3E}">
        <p14:creationId xmlns:p14="http://schemas.microsoft.com/office/powerpoint/2010/main" val="23550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(9)</a:t>
            </a:r>
            <a:endParaRPr lang="en-US" sz="1700" kern="1200" dirty="0">
              <a:solidFill>
                <a:srgbClr val="FFFFFF"/>
              </a:solidFill>
            </a:endParaRPr>
          </a:p>
        </p:txBody>
      </p:sp>
      <p:sp>
        <p:nvSpPr>
          <p:cNvPr id="9" name="Rounded Rectangle 8"/>
          <p:cNvSpPr/>
          <p:nvPr/>
        </p:nvSpPr>
        <p:spPr bwMode="auto">
          <a:xfrm>
            <a:off x="-58187" y="879962"/>
            <a:ext cx="9202695" cy="59780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5" name="Picture 24"/>
          <p:cNvPicPr>
            <a:picLocks noChangeAspect="1"/>
          </p:cNvPicPr>
          <p:nvPr/>
        </p:nvPicPr>
        <p:blipFill rotWithShape="1">
          <a:blip r:embed="rId3"/>
          <a:srcRect t="1869" b="41706"/>
          <a:stretch/>
        </p:blipFill>
        <p:spPr>
          <a:xfrm>
            <a:off x="3500434" y="1412776"/>
            <a:ext cx="5589494" cy="2988332"/>
          </a:xfrm>
          <a:prstGeom prst="rect">
            <a:avLst/>
          </a:prstGeom>
        </p:spPr>
      </p:pic>
      <p:sp>
        <p:nvSpPr>
          <p:cNvPr id="26" name="Rectangle 25"/>
          <p:cNvSpPr/>
          <p:nvPr/>
        </p:nvSpPr>
        <p:spPr bwMode="auto">
          <a:xfrm>
            <a:off x="3621457" y="4345965"/>
            <a:ext cx="5481918" cy="181933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2" name="Picture 31"/>
          <p:cNvPicPr>
            <a:picLocks noChangeAspect="1"/>
          </p:cNvPicPr>
          <p:nvPr/>
        </p:nvPicPr>
        <p:blipFill rotWithShape="1">
          <a:blip r:embed="rId3"/>
          <a:srcRect l="8397" t="80380" b="2530"/>
          <a:stretch/>
        </p:blipFill>
        <p:spPr>
          <a:xfrm>
            <a:off x="3682741" y="5229200"/>
            <a:ext cx="5434764" cy="699245"/>
          </a:xfrm>
          <a:prstGeom prst="rect">
            <a:avLst/>
          </a:prstGeom>
        </p:spPr>
      </p:pic>
      <p:pic>
        <p:nvPicPr>
          <p:cNvPr id="33" name="Picture 32"/>
          <p:cNvPicPr>
            <a:picLocks noChangeAspect="1"/>
          </p:cNvPicPr>
          <p:nvPr/>
        </p:nvPicPr>
        <p:blipFill rotWithShape="1">
          <a:blip r:embed="rId3"/>
          <a:srcRect t="58032" r="3480" b="20387"/>
          <a:stretch/>
        </p:blipFill>
        <p:spPr>
          <a:xfrm>
            <a:off x="3348033" y="4310180"/>
            <a:ext cx="5726437" cy="883016"/>
          </a:xfrm>
          <a:prstGeom prst="rect">
            <a:avLst/>
          </a:prstGeom>
        </p:spPr>
      </p:pic>
      <p:sp>
        <p:nvSpPr>
          <p:cNvPr id="34" name="TextBox 33"/>
          <p:cNvSpPr txBox="1"/>
          <p:nvPr/>
        </p:nvSpPr>
        <p:spPr>
          <a:xfrm>
            <a:off x="3904127" y="5929467"/>
            <a:ext cx="5399940"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Armv8.2-A support</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Cortex-A55/75 and subsequent Cortex-A7x cores</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core types, up to 8 cores but only up to 4b/cluster </a:t>
            </a:r>
          </a:p>
        </p:txBody>
      </p:sp>
      <p:sp>
        <p:nvSpPr>
          <p:cNvPr id="35" name="TextBox 34"/>
          <p:cNvSpPr txBox="1"/>
          <p:nvPr/>
        </p:nvSpPr>
        <p:spPr>
          <a:xfrm>
            <a:off x="80834" y="452165"/>
            <a:ext cx="82178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Up to 8 CPU cores of up to two core types (Armv8.2-A ISA based)</a:t>
            </a:r>
          </a:p>
        </p:txBody>
      </p:sp>
      <p:sp>
        <p:nvSpPr>
          <p:cNvPr id="36" name="TextBox 35"/>
          <p:cNvSpPr txBox="1"/>
          <p:nvPr/>
        </p:nvSpPr>
        <p:spPr>
          <a:xfrm>
            <a:off x="103088" y="5951776"/>
            <a:ext cx="403738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Armv7/v8.0-A support,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single core type, up to 4 cores/cluster</a:t>
            </a:r>
          </a:p>
        </p:txBody>
      </p:sp>
      <p:grpSp>
        <p:nvGrpSpPr>
          <p:cNvPr id="37" name="Group 36"/>
          <p:cNvGrpSpPr/>
          <p:nvPr/>
        </p:nvGrpSpPr>
        <p:grpSpPr>
          <a:xfrm>
            <a:off x="210568" y="1471594"/>
            <a:ext cx="3146297" cy="3028000"/>
            <a:chOff x="4453933" y="1808819"/>
            <a:chExt cx="4618567" cy="4538003"/>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9" name="Rectangle 3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TextBox 39"/>
          <p:cNvSpPr txBox="1"/>
          <p:nvPr/>
        </p:nvSpPr>
        <p:spPr>
          <a:xfrm>
            <a:off x="39942"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4211726" y="994711"/>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Rectangle 41"/>
          <p:cNvSpPr/>
          <p:nvPr/>
        </p:nvSpPr>
        <p:spPr bwMode="auto">
          <a:xfrm>
            <a:off x="3530072" y="4042185"/>
            <a:ext cx="914400" cy="287589"/>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p:cNvSpPr txBox="1"/>
          <p:nvPr/>
        </p:nvSpPr>
        <p:spPr>
          <a:xfrm>
            <a:off x="391420" y="1991965"/>
            <a:ext cx="1537489" cy="487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spTree>
    <p:extLst>
      <p:ext uri="{BB962C8B-B14F-4D97-AF65-F5344CB8AC3E}">
        <p14:creationId xmlns:p14="http://schemas.microsoft.com/office/powerpoint/2010/main" val="3867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 calcmode="lin" valueType="num">
                                      <p:cBhvr additive="base">
                                        <p:cTn id="19"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(10)</a:t>
            </a:r>
            <a:endParaRPr lang="en-US" sz="1700" kern="1200" dirty="0">
              <a:solidFill>
                <a:srgbClr val="FFFFFF"/>
              </a:solidFill>
            </a:endParaRPr>
          </a:p>
        </p:txBody>
      </p:sp>
      <p:sp>
        <p:nvSpPr>
          <p:cNvPr id="8" name="Rounded Rectangle 7"/>
          <p:cNvSpPr/>
          <p:nvPr/>
        </p:nvSpPr>
        <p:spPr bwMode="auto">
          <a:xfrm>
            <a:off x="-36004" y="915377"/>
            <a:ext cx="9216516" cy="3584217"/>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6" name="Picture 25"/>
          <p:cNvPicPr>
            <a:picLocks noChangeAspect="1"/>
          </p:cNvPicPr>
          <p:nvPr/>
        </p:nvPicPr>
        <p:blipFill rotWithShape="1">
          <a:blip r:embed="rId3"/>
          <a:srcRect b="41705"/>
          <a:stretch/>
        </p:blipFill>
        <p:spPr>
          <a:xfrm>
            <a:off x="3507901" y="1313765"/>
            <a:ext cx="5589494" cy="3015335"/>
          </a:xfrm>
          <a:prstGeom prst="rect">
            <a:avLst/>
          </a:prstGeom>
        </p:spPr>
      </p:pic>
      <p:grpSp>
        <p:nvGrpSpPr>
          <p:cNvPr id="33" name="Group 32"/>
          <p:cNvGrpSpPr/>
          <p:nvPr/>
        </p:nvGrpSpPr>
        <p:grpSpPr>
          <a:xfrm>
            <a:off x="3282462" y="4034118"/>
            <a:ext cx="5792905" cy="2017059"/>
            <a:chOff x="3205462" y="4034118"/>
            <a:chExt cx="5792905" cy="2017059"/>
          </a:xfrm>
        </p:grpSpPr>
        <p:sp>
          <p:nvSpPr>
            <p:cNvPr id="37" name="Rectangle 36"/>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8" name="Picture 37"/>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39" name="Picture 38"/>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41" name="TextBox 40"/>
          <p:cNvSpPr txBox="1"/>
          <p:nvPr/>
        </p:nvSpPr>
        <p:spPr>
          <a:xfrm>
            <a:off x="75656" y="440668"/>
            <a:ext cx="580126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Private (per-core)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L2</a:t>
            </a:r>
            <a:r>
              <a:rPr kumimoji="0" lang="en-US" sz="1800" b="0" i="0" u="none" strike="noStrike" kern="1200" cap="none" spc="0" normalizeH="0" baseline="0" noProof="0" dirty="0">
                <a:ln>
                  <a:noFill/>
                </a:ln>
                <a:solidFill>
                  <a:srgbClr val="2D2D8A"/>
                </a:solidFill>
                <a:effectLst/>
                <a:uLnTx/>
                <a:uFillTx/>
                <a:latin typeface="Verdana"/>
                <a:ea typeface="+mn-ea"/>
                <a:cs typeface="+mn-cs"/>
              </a:rPr>
              <a:t> caches in the CPU cores</a:t>
            </a:r>
          </a:p>
        </p:txBody>
      </p:sp>
      <p:sp>
        <p:nvSpPr>
          <p:cNvPr id="43" name="Oval 42"/>
          <p:cNvSpPr/>
          <p:nvPr/>
        </p:nvSpPr>
        <p:spPr bwMode="auto">
          <a:xfrm>
            <a:off x="6675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44" name="Oval 43"/>
          <p:cNvSpPr/>
          <p:nvPr/>
        </p:nvSpPr>
        <p:spPr bwMode="auto">
          <a:xfrm>
            <a:off x="4039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nvGrpSpPr>
          <p:cNvPr id="45" name="Group 44"/>
          <p:cNvGrpSpPr/>
          <p:nvPr/>
        </p:nvGrpSpPr>
        <p:grpSpPr>
          <a:xfrm>
            <a:off x="192848" y="1471594"/>
            <a:ext cx="3146297" cy="3028000"/>
            <a:chOff x="232088" y="1471594"/>
            <a:chExt cx="3146297" cy="3028000"/>
          </a:xfrm>
        </p:grpSpPr>
        <p:grpSp>
          <p:nvGrpSpPr>
            <p:cNvPr id="46" name="Group 45"/>
            <p:cNvGrpSpPr/>
            <p:nvPr/>
          </p:nvGrpSpPr>
          <p:grpSpPr>
            <a:xfrm>
              <a:off x="232088" y="1471594"/>
              <a:ext cx="3146297" cy="3028000"/>
              <a:chOff x="4453933" y="1808819"/>
              <a:chExt cx="4618567" cy="4538003"/>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49" name="Rectangle 4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p:cNvSpPr txBox="1"/>
              <p:nvPr/>
            </p:nvSpPr>
            <p:spPr>
              <a:xfrm>
                <a:off x="4788417" y="2588689"/>
                <a:ext cx="2118927" cy="730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grpSp>
        <p:sp>
          <p:nvSpPr>
            <p:cNvPr id="47" name="Oval 46"/>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51" name="TextBox 50"/>
          <p:cNvSpPr txBox="1"/>
          <p:nvPr/>
        </p:nvSpPr>
        <p:spPr>
          <a:xfrm>
            <a:off x="26495"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2" name="TextBox 51"/>
          <p:cNvSpPr txBox="1"/>
          <p:nvPr/>
        </p:nvSpPr>
        <p:spPr>
          <a:xfrm>
            <a:off x="4211726" y="989949"/>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3" name="Oval 52"/>
          <p:cNvSpPr/>
          <p:nvPr/>
        </p:nvSpPr>
        <p:spPr bwMode="auto">
          <a:xfrm>
            <a:off x="146774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ounded Rectangle 8"/>
          <p:cNvSpPr/>
          <p:nvPr/>
        </p:nvSpPr>
        <p:spPr bwMode="auto">
          <a:xfrm>
            <a:off x="508" y="6453336"/>
            <a:ext cx="9144000" cy="3728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TextBox 55"/>
          <p:cNvSpPr txBox="1"/>
          <p:nvPr/>
        </p:nvSpPr>
        <p:spPr>
          <a:xfrm>
            <a:off x="116505" y="5921190"/>
            <a:ext cx="3864904" cy="87972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Armv8.0-A support, 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ts val="0"/>
              </a:spcBef>
              <a:spcAft>
                <a:spcPts val="1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 up to 4 cores/cluster</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a:t>
            </a:r>
          </a:p>
        </p:txBody>
      </p:sp>
      <p:sp>
        <p:nvSpPr>
          <p:cNvPr id="57" name="TextBox 56"/>
          <p:cNvSpPr txBox="1"/>
          <p:nvPr/>
        </p:nvSpPr>
        <p:spPr>
          <a:xfrm>
            <a:off x="4000377" y="5916707"/>
            <a:ext cx="4856522" cy="892552"/>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Armv8.2-A support, (Cortex-A55/75)</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CPU types, up to 8 cores but only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4b</a:t>
            </a:r>
            <a:r>
              <a:rPr kumimoji="0" lang="en-US" sz="1400" b="0" i="0" u="none" strike="noStrike" kern="1200" cap="none" spc="0" normalizeH="0" baseline="0" noProof="0" dirty="0">
                <a:ln>
                  <a:noFill/>
                </a:ln>
                <a:solidFill>
                  <a:srgbClr val="000000"/>
                </a:solidFill>
                <a:effectLst/>
                <a:uLnTx/>
                <a:uFillTx/>
                <a:latin typeface="Verdana"/>
                <a:ea typeface="+mn-ea"/>
                <a:cs typeface="+mn-cs"/>
              </a:rPr>
              <a:t>/cluster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Private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caches, shared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L3</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a:t>
            </a:r>
          </a:p>
        </p:txBody>
      </p:sp>
    </p:spTree>
    <p:extLst>
      <p:ext uri="{BB962C8B-B14F-4D97-AF65-F5344CB8AC3E}">
        <p14:creationId xmlns:p14="http://schemas.microsoft.com/office/powerpoint/2010/main" val="239795725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(11)</a:t>
            </a:r>
            <a:endParaRPr lang="en-US" sz="1700" kern="1200" dirty="0">
              <a:solidFill>
                <a:srgbClr val="FFFFFF"/>
              </a:solidFill>
            </a:endParaRPr>
          </a:p>
        </p:txBody>
      </p:sp>
      <p:sp>
        <p:nvSpPr>
          <p:cNvPr id="10" name="Rounded Rectangle 9"/>
          <p:cNvSpPr/>
          <p:nvPr/>
        </p:nvSpPr>
        <p:spPr bwMode="auto">
          <a:xfrm>
            <a:off x="14302" y="970158"/>
            <a:ext cx="9130206" cy="411407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5139" y="440668"/>
            <a:ext cx="9230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Shared Unit (DSU) with a shared L3 cache and snoop filter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207</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2974021" y="4499524"/>
            <a:ext cx="31101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(Up to two 128-bit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AMBA</a:t>
            </a:r>
            <a:r>
              <a:rPr kumimoji="0" lang="en-US" sz="1400" b="0" i="0" u="none" strike="noStrike" kern="1200" cap="none" spc="0" normalizeH="0" baseline="0" noProof="0" dirty="0">
                <a:ln>
                  <a:noFill/>
                </a:ln>
                <a:solidFill>
                  <a:srgbClr val="000000"/>
                </a:solidFill>
                <a:effectLst/>
                <a:uLnTx/>
                <a:uFillTx/>
                <a:latin typeface="Verdana"/>
                <a:ea typeface="+mn-ea"/>
                <a:cs typeface="+mn-cs"/>
              </a:rPr>
              <a:t>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or 256-bit AMBA 5 CHI)</a:t>
            </a:r>
          </a:p>
        </p:txBody>
      </p:sp>
      <p:pic>
        <p:nvPicPr>
          <p:cNvPr id="20" name="Picture 19"/>
          <p:cNvPicPr>
            <a:picLocks noChangeAspect="1"/>
          </p:cNvPicPr>
          <p:nvPr/>
        </p:nvPicPr>
        <p:blipFill rotWithShape="1">
          <a:blip r:embed="rId2"/>
          <a:srcRect t="18474"/>
          <a:stretch/>
        </p:blipFill>
        <p:spPr>
          <a:xfrm>
            <a:off x="215843" y="1008058"/>
            <a:ext cx="8686110" cy="3491466"/>
          </a:xfrm>
          <a:prstGeom prst="rect">
            <a:avLst/>
          </a:prstGeom>
        </p:spPr>
      </p:pic>
      <p:sp>
        <p:nvSpPr>
          <p:cNvPr id="21" name="Rectangle 20"/>
          <p:cNvSpPr/>
          <p:nvPr/>
        </p:nvSpPr>
        <p:spPr bwMode="auto">
          <a:xfrm>
            <a:off x="2591780" y="2798930"/>
            <a:ext cx="1710190" cy="72008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6300192" y="3284984"/>
            <a:ext cx="2703304" cy="5488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(Per-core DVFS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Partial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L3</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down) </a:t>
            </a:r>
          </a:p>
        </p:txBody>
      </p:sp>
      <p:sp>
        <p:nvSpPr>
          <p:cNvPr id="23" name="TextBox 22"/>
          <p:cNvSpPr txBox="1"/>
          <p:nvPr/>
        </p:nvSpPr>
        <p:spPr>
          <a:xfrm>
            <a:off x="534280" y="1908158"/>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(Partitions)</a:t>
            </a:r>
          </a:p>
        </p:txBody>
      </p:sp>
      <p:sp>
        <p:nvSpPr>
          <p:cNvPr id="26" name="TextBox 25"/>
          <p:cNvSpPr txBox="1"/>
          <p:nvPr/>
        </p:nvSpPr>
        <p:spPr>
          <a:xfrm>
            <a:off x="899592" y="3049215"/>
            <a:ext cx="1394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Snoop filter</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7" name="TextBox 26"/>
          <p:cNvSpPr txBox="1"/>
          <p:nvPr/>
        </p:nvSpPr>
        <p:spPr>
          <a:xfrm>
            <a:off x="1583668" y="4113076"/>
            <a:ext cx="11384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L3 cache</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15989360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(12)</a:t>
            </a:r>
            <a:endParaRPr lang="en-US" sz="1700" kern="1200" dirty="0">
              <a:solidFill>
                <a:srgbClr val="FFFFFF"/>
              </a:solidFill>
            </a:endParaRPr>
          </a:p>
        </p:txBody>
      </p:sp>
      <p:sp>
        <p:nvSpPr>
          <p:cNvPr id="3" name="TextBox 2"/>
          <p:cNvSpPr txBox="1"/>
          <p:nvPr/>
        </p:nvSpPr>
        <p:spPr>
          <a:xfrm>
            <a:off x="75762" y="440668"/>
            <a:ext cx="37473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Reduced cache latencies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207</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p:cNvPicPr>
            <a:picLocks noChangeAspect="1"/>
          </p:cNvPicPr>
          <p:nvPr/>
        </p:nvPicPr>
        <p:blipFill>
          <a:blip r:embed="rId2"/>
          <a:stretch>
            <a:fillRect/>
          </a:stretch>
        </p:blipFill>
        <p:spPr>
          <a:xfrm>
            <a:off x="0" y="1087741"/>
            <a:ext cx="9144000" cy="2035070"/>
          </a:xfrm>
          <a:prstGeom prst="rect">
            <a:avLst/>
          </a:prstGeom>
        </p:spPr>
      </p:pic>
      <p:sp>
        <p:nvSpPr>
          <p:cNvPr id="5" name="Rectangle 4"/>
          <p:cNvSpPr/>
          <p:nvPr/>
        </p:nvSpPr>
        <p:spPr bwMode="auto">
          <a:xfrm>
            <a:off x="115518" y="2708920"/>
            <a:ext cx="8866972" cy="413891"/>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ounded Rectangle 5"/>
          <p:cNvSpPr/>
          <p:nvPr/>
        </p:nvSpPr>
        <p:spPr bwMode="auto">
          <a:xfrm>
            <a:off x="3959225" y="1268760"/>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ounded Rectangle 6"/>
          <p:cNvSpPr/>
          <p:nvPr/>
        </p:nvSpPr>
        <p:spPr bwMode="auto">
          <a:xfrm>
            <a:off x="7307597" y="1268760"/>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643081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(13)</a:t>
            </a:r>
            <a:endParaRPr lang="en-US" sz="1700" kern="1200" dirty="0">
              <a:solidFill>
                <a:srgbClr val="FFFFFF"/>
              </a:solidFill>
            </a:endParaRPr>
          </a:p>
        </p:txBody>
      </p:sp>
      <p:sp>
        <p:nvSpPr>
          <p:cNvPr id="3" name="TextBox 2"/>
          <p:cNvSpPr txBox="1"/>
          <p:nvPr/>
        </p:nvSpPr>
        <p:spPr>
          <a:xfrm>
            <a:off x="74061" y="440668"/>
            <a:ext cx="91827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d) Capability for partitioning the cores, the L3 cache and the ACP ports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208</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461363" y="818710"/>
            <a:ext cx="6225872"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feasible to set up </a:t>
            </a:r>
            <a:r>
              <a:rPr kumimoji="0" lang="en-US" sz="1600" b="0" i="0" u="none" strike="noStrike" kern="1200" cap="none" spc="0" normalizeH="0" baseline="0" noProof="0" dirty="0">
                <a:ln>
                  <a:noFill/>
                </a:ln>
                <a:solidFill>
                  <a:srgbClr val="FF0000"/>
                </a:solidFill>
                <a:effectLst/>
                <a:uLnTx/>
                <a:uFillTx/>
                <a:latin typeface="Verdana"/>
                <a:ea typeface="+mn-ea"/>
                <a:cs typeface="+mn-cs"/>
              </a:rPr>
              <a:t>up to four partitions </a:t>
            </a:r>
            <a:r>
              <a:rPr kumimoji="0" lang="en-US" sz="1600" b="0" i="0" u="none" strike="noStrike" kern="1200" cap="none" spc="0" normalizeH="0" baseline="0" noProof="0" dirty="0">
                <a:ln>
                  <a:noFill/>
                </a:ln>
                <a:solidFill>
                  <a:srgbClr val="0070C0"/>
                </a:solidFill>
                <a:effectLst/>
                <a:uLnTx/>
                <a:uFillTx/>
                <a:latin typeface="Verdana"/>
                <a:ea typeface="+mn-ea"/>
                <a:cs typeface="+mn-cs"/>
              </a:rPr>
              <a:t>by assigning</a:t>
            </a:r>
          </a:p>
        </p:txBody>
      </p:sp>
      <p:sp>
        <p:nvSpPr>
          <p:cNvPr id="4" name="TextBox 3"/>
          <p:cNvSpPr txBox="1"/>
          <p:nvPr/>
        </p:nvSpPr>
        <p:spPr>
          <a:xfrm>
            <a:off x="488170" y="2303875"/>
            <a:ext cx="9021829"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Partitioning may be unbalanced</a:t>
            </a:r>
            <a:r>
              <a:rPr kumimoji="0" lang="en-US" sz="1600" b="0" i="0" u="none" strike="noStrike" kern="1200" cap="none" spc="0" normalizeH="0" baseline="0" noProof="0" dirty="0">
                <a:ln>
                  <a:noFill/>
                </a:ln>
                <a:solidFill>
                  <a:srgbClr val="000000"/>
                </a:solidFill>
                <a:effectLst/>
                <a:uLnTx/>
                <a:uFillTx/>
                <a:latin typeface="Verdana"/>
                <a:ea typeface="+mn-ea"/>
                <a:cs typeface="+mn-cs"/>
              </a:rPr>
              <a:t>, e.g. to 1 CPU could be assigned 4 GB whereas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the others the remaining 4 GB (assuming an 8 GB configuration).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The partitions are dynamic and can be created/adjusted during runtime by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OS or hypervisor.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Partitioning can be </a:t>
            </a:r>
            <a:r>
              <a:rPr kumimoji="0" lang="en-US" sz="1600" b="0" i="0" u="none" strike="noStrike" kern="1200" cap="none" spc="0" normalizeH="0" baseline="0" noProof="0" dirty="0">
                <a:ln>
                  <a:noFill/>
                </a:ln>
                <a:solidFill>
                  <a:srgbClr val="0070C0"/>
                </a:solidFill>
                <a:effectLst/>
                <a:uLnTx/>
                <a:uFillTx/>
                <a:latin typeface="Verdana"/>
                <a:ea typeface="+mn-ea"/>
                <a:cs typeface="+mn-cs"/>
              </a:rPr>
              <a:t>useful for embedded systems that run a fixed workload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applications that require a more deterministic runtime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 name="TextBox 4"/>
          <p:cNvSpPr txBox="1"/>
          <p:nvPr/>
        </p:nvSpPr>
        <p:spPr>
          <a:xfrm>
            <a:off x="836585" y="1106547"/>
            <a:ext cx="7426430" cy="8822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the cores, </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sections of the L3 cache and</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ACP ports       </a:t>
            </a:r>
          </a:p>
        </p:txBody>
      </p:sp>
      <p:sp>
        <p:nvSpPr>
          <p:cNvPr id="7" name="TextBox 6"/>
          <p:cNvSpPr txBox="1"/>
          <p:nvPr/>
        </p:nvSpPr>
        <p:spPr>
          <a:xfrm>
            <a:off x="68485" y="6354325"/>
            <a:ext cx="9272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
        <p:nvSpPr>
          <p:cNvPr id="8" name="TextBox 7"/>
          <p:cNvSpPr txBox="1"/>
          <p:nvPr/>
        </p:nvSpPr>
        <p:spPr>
          <a:xfrm>
            <a:off x="792163" y="1943835"/>
            <a:ext cx="28184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to maximum 4 partitions.</a:t>
            </a:r>
          </a:p>
        </p:txBody>
      </p:sp>
    </p:spTree>
    <p:extLst>
      <p:ext uri="{BB962C8B-B14F-4D97-AF65-F5344CB8AC3E}">
        <p14:creationId xmlns:p14="http://schemas.microsoft.com/office/powerpoint/2010/main" val="37848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(14)</a:t>
            </a:r>
            <a:endParaRPr lang="en-US" sz="1700" kern="1200" dirty="0">
              <a:solidFill>
                <a:srgbClr val="FFFFFF"/>
              </a:solidFill>
            </a:endParaRPr>
          </a:p>
        </p:txBody>
      </p:sp>
      <p:pic>
        <p:nvPicPr>
          <p:cNvPr id="4" name="Picture 3"/>
          <p:cNvPicPr>
            <a:picLocks noChangeAspect="1"/>
          </p:cNvPicPr>
          <p:nvPr/>
        </p:nvPicPr>
        <p:blipFill rotWithShape="1">
          <a:blip r:embed="rId2"/>
          <a:srcRect l="4719" t="16910" r="4228" b="32584"/>
          <a:stretch/>
        </p:blipFill>
        <p:spPr>
          <a:xfrm>
            <a:off x="26495" y="1043735"/>
            <a:ext cx="9117505" cy="3420381"/>
          </a:xfrm>
          <a:prstGeom prst="rect">
            <a:avLst/>
          </a:prstGeom>
        </p:spPr>
      </p:pic>
      <p:sp>
        <p:nvSpPr>
          <p:cNvPr id="3" name="TextBox 2"/>
          <p:cNvSpPr txBox="1"/>
          <p:nvPr/>
        </p:nvSpPr>
        <p:spPr>
          <a:xfrm>
            <a:off x="75208" y="440668"/>
            <a:ext cx="6942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for partitioning the cores and the L3 cache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208</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68485" y="6354325"/>
            <a:ext cx="9272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hu-HU" altLang="en-US"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1281241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(15)</a:t>
            </a:r>
            <a:endParaRPr lang="en-US" sz="1700" kern="1200" dirty="0">
              <a:solidFill>
                <a:srgbClr val="FFFFFF"/>
              </a:solidFill>
            </a:endParaRPr>
          </a:p>
        </p:txBody>
      </p:sp>
      <p:pic>
        <p:nvPicPr>
          <p:cNvPr id="3" name="Picture 2"/>
          <p:cNvPicPr>
            <a:picLocks noChangeAspect="1"/>
          </p:cNvPicPr>
          <p:nvPr/>
        </p:nvPicPr>
        <p:blipFill rotWithShape="1">
          <a:blip r:embed="rId2"/>
          <a:srcRect l="56860" t="16910" b="38680"/>
          <a:stretch/>
        </p:blipFill>
        <p:spPr>
          <a:xfrm>
            <a:off x="3830983" y="1178750"/>
            <a:ext cx="5313016" cy="3183903"/>
          </a:xfrm>
          <a:prstGeom prst="rect">
            <a:avLst/>
          </a:prstGeom>
        </p:spPr>
      </p:pic>
      <p:sp>
        <p:nvSpPr>
          <p:cNvPr id="4" name="TextBox 3"/>
          <p:cNvSpPr txBox="1"/>
          <p:nvPr/>
        </p:nvSpPr>
        <p:spPr>
          <a:xfrm>
            <a:off x="74864" y="440668"/>
            <a:ext cx="61395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 Finer-grain frequency and voltage control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208</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61975" y="2078850"/>
            <a:ext cx="374653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case of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groups of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(i.e. partitions)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can run </a:t>
            </a:r>
            <a:r>
              <a:rPr kumimoji="0" lang="en-US" sz="1600" b="0" i="0" u="none" strike="noStrike" kern="1200" cap="none" spc="0" normalizeH="0" baseline="0" noProof="0" dirty="0">
                <a:ln>
                  <a:noFill/>
                </a:ln>
                <a:solidFill>
                  <a:srgbClr val="0070C0"/>
                </a:solidFill>
                <a:effectLst/>
                <a:uLnTx/>
                <a:uFillTx/>
                <a:latin typeface="Verdana"/>
                <a:ea typeface="+mn-ea"/>
                <a:cs typeface="+mn-cs"/>
              </a:rPr>
              <a:t>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frequencies and voltages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229392105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(16)</a:t>
            </a:r>
            <a:endParaRPr lang="en-US" sz="1700" kern="1200" dirty="0">
              <a:solidFill>
                <a:srgbClr val="FFFFFF"/>
              </a:solidFill>
            </a:endParaRPr>
          </a:p>
        </p:txBody>
      </p:sp>
      <p:sp>
        <p:nvSpPr>
          <p:cNvPr id="4" name="Rounded Rectangle 3"/>
          <p:cNvSpPr/>
          <p:nvPr/>
        </p:nvSpPr>
        <p:spPr bwMode="auto">
          <a:xfrm>
            <a:off x="508" y="821497"/>
            <a:ext cx="9144000" cy="1239351"/>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6061" y="452165"/>
            <a:ext cx="4911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Main benefits</a:t>
            </a:r>
            <a:r>
              <a:rPr kumimoji="0" lang="en-US" sz="1800" b="0" i="0" u="none" strike="noStrike" kern="1200" cap="none" spc="0" normalizeH="0" baseline="0" noProof="0" dirty="0">
                <a:ln>
                  <a:noFill/>
                </a:ln>
                <a:solidFill>
                  <a:srgbClr val="000000"/>
                </a:solidFill>
                <a:effectLst/>
                <a:uLnTx/>
                <a:uFillTx/>
                <a:latin typeface="Verdana"/>
                <a:ea typeface="+mn-ea"/>
                <a:cs typeface="+mn-cs"/>
              </a:rPr>
              <a:t> of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800" b="0" i="0" u="none" strike="noStrike" kern="1200" cap="none" spc="0" normalizeH="0" baseline="0" noProof="0" dirty="0">
                <a:ln>
                  <a:noFill/>
                </a:ln>
                <a:solidFill>
                  <a:srgbClr val="000000"/>
                </a:solidFill>
                <a:effectLst/>
                <a:uLnTx/>
                <a:uFillTx/>
                <a:latin typeface="Verdana"/>
                <a:ea typeface="+mn-ea"/>
                <a:cs typeface="+mn-cs"/>
              </a:rPr>
              <a:t> core clusters</a:t>
            </a:r>
          </a:p>
        </p:txBody>
      </p:sp>
      <p:sp>
        <p:nvSpPr>
          <p:cNvPr id="8" name="TextBox 7"/>
          <p:cNvSpPr txBox="1"/>
          <p:nvPr/>
        </p:nvSpPr>
        <p:spPr>
          <a:xfrm>
            <a:off x="258294" y="823010"/>
            <a:ext cx="7958141"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greater flexibility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up to two core types and up to 8 cores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redesigned memory subsystem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improved power efficiency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through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intelligent power management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EAS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(Energy Aware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not detailed here. </a:t>
            </a:r>
          </a:p>
        </p:txBody>
      </p:sp>
    </p:spTree>
    <p:extLst>
      <p:ext uri="{BB962C8B-B14F-4D97-AF65-F5344CB8AC3E}">
        <p14:creationId xmlns:p14="http://schemas.microsoft.com/office/powerpoint/2010/main" val="24370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(17)</a:t>
            </a:r>
            <a:endParaRPr lang="en-US" sz="1700" kern="1200" dirty="0">
              <a:solidFill>
                <a:srgbClr val="FFFFFF"/>
              </a:solidFill>
            </a:endParaRPr>
          </a:p>
        </p:txBody>
      </p:sp>
      <p:pic>
        <p:nvPicPr>
          <p:cNvPr id="3" name="Picture 2"/>
          <p:cNvPicPr>
            <a:picLocks noChangeAspect="1"/>
          </p:cNvPicPr>
          <p:nvPr/>
        </p:nvPicPr>
        <p:blipFill rotWithShape="1">
          <a:blip r:embed="rId2"/>
          <a:srcRect t="14773" r="9641" b="8388"/>
          <a:stretch/>
        </p:blipFill>
        <p:spPr>
          <a:xfrm>
            <a:off x="-1" y="1196752"/>
            <a:ext cx="9129939" cy="4230470"/>
          </a:xfrm>
          <a:prstGeom prst="rect">
            <a:avLst/>
          </a:prstGeom>
        </p:spPr>
      </p:pic>
      <p:sp>
        <p:nvSpPr>
          <p:cNvPr id="5" name="TextBox 4"/>
          <p:cNvSpPr txBox="1"/>
          <p:nvPr/>
        </p:nvSpPr>
        <p:spPr>
          <a:xfrm>
            <a:off x="47218" y="452165"/>
            <a:ext cx="844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of an Armv8.2-A based premium mobile system (2018)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209</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9611" y="5607351"/>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Interconnect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MMU</a:t>
            </a:r>
            <a:r>
              <a:rPr kumimoji="0" lang="en-US" sz="1500" b="0" i="0" u="none" strike="noStrike" kern="1200" cap="none" spc="0" normalizeH="0" baseline="0" noProof="0" dirty="0">
                <a:ln>
                  <a:noFill/>
                </a:ln>
                <a:solidFill>
                  <a:srgbClr val="000000"/>
                </a:solidFill>
                <a:effectLst/>
                <a:uLnTx/>
                <a:uFillTx/>
                <a:latin typeface="Verdana"/>
                <a:ea typeface="+mn-ea"/>
                <a:cs typeface="+mn-cs"/>
              </a:rPr>
              <a:t>-500: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NIC</a:t>
            </a:r>
            <a:r>
              <a:rPr kumimoji="0" lang="en-US" sz="1500" b="0" i="0" u="none" strike="noStrike" kern="1200" cap="none" spc="0" normalizeH="0" baseline="0" noProof="0" dirty="0">
                <a:ln>
                  <a:noFill/>
                </a:ln>
                <a:solidFill>
                  <a:srgbClr val="000000"/>
                </a:solidFill>
                <a:effectLst/>
                <a:uLnTx/>
                <a:uFillTx/>
                <a:latin typeface="Verdana"/>
                <a:ea typeface="+mn-ea"/>
                <a:cs typeface="+mn-cs"/>
              </a:rPr>
              <a:t>-450: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GIC</a:t>
            </a:r>
            <a:r>
              <a:rPr kumimoji="0" lang="en-US" sz="1500" b="0" i="0" u="none" strike="noStrike" kern="1200" cap="none" spc="0" normalizeH="0" baseline="0" noProof="0" dirty="0">
                <a:ln>
                  <a:noFill/>
                </a:ln>
                <a:solidFill>
                  <a:srgbClr val="000000"/>
                </a:solidFill>
                <a:effectLst/>
                <a:uLnTx/>
                <a:uFillTx/>
                <a:latin typeface="Verdana"/>
                <a:ea typeface="+mn-ea"/>
                <a:cs typeface="+mn-cs"/>
              </a:rPr>
              <a:t>-600:  General Interrupt Controller </a:t>
            </a:r>
          </a:p>
        </p:txBody>
      </p:sp>
      <p:sp>
        <p:nvSpPr>
          <p:cNvPr id="4" name="TextBox 3"/>
          <p:cNvSpPr txBox="1"/>
          <p:nvPr/>
        </p:nvSpPr>
        <p:spPr>
          <a:xfrm>
            <a:off x="4436985" y="6384923"/>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SCP: System Control Processor</a:t>
            </a:r>
          </a:p>
        </p:txBody>
      </p:sp>
    </p:spTree>
    <p:extLst>
      <p:ext uri="{BB962C8B-B14F-4D97-AF65-F5344CB8AC3E}">
        <p14:creationId xmlns:p14="http://schemas.microsoft.com/office/powerpoint/2010/main" val="1162642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664" y="4530606"/>
            <a:ext cx="5849678" cy="338554"/>
          </a:xfrm>
          <a:prstGeom prst="rect">
            <a:avLst/>
          </a:prstGeom>
          <a:noFill/>
        </p:spPr>
        <p:txBody>
          <a:bodyPr wrap="none" rtlCol="0">
            <a:spAutoFit/>
          </a:bodyPr>
          <a:lstStyle/>
          <a:p>
            <a:r>
              <a:rPr lang="hu-HU" sz="1600">
                <a:solidFill>
                  <a:srgbClr val="000000"/>
                </a:solidFill>
              </a:rPr>
              <a:t>Figure: </a:t>
            </a:r>
            <a:r>
              <a:rPr lang="en-US" sz="1600">
                <a:solidFill>
                  <a:srgbClr val="000000"/>
                </a:solidFill>
              </a:rPr>
              <a:t>The headquarters of ARM Ltd. about 1990</a:t>
            </a:r>
            <a:r>
              <a:rPr lang="hu-HU" sz="1600">
                <a:solidFill>
                  <a:srgbClr val="000000"/>
                </a:solidFill>
              </a:rPr>
              <a:t> </a:t>
            </a:r>
            <a:r>
              <a:rPr lang="en-US" sz="1600">
                <a:solidFill>
                  <a:srgbClr val="000000"/>
                </a:solidFill>
              </a:rPr>
              <a:t>[</a:t>
            </a:r>
            <a:r>
              <a:rPr lang="hu-HU" sz="1600">
                <a:solidFill>
                  <a:srgbClr val="000000"/>
                </a:solidFill>
              </a:rPr>
              <a:t>62</a:t>
            </a:r>
            <a:r>
              <a:rPr lang="en-US" sz="1600">
                <a:solidFill>
                  <a:srgbClr val="000000"/>
                </a:solidFill>
              </a:rPr>
              <a:t>]</a:t>
            </a:r>
          </a:p>
        </p:txBody>
      </p:sp>
      <p:sp>
        <p:nvSpPr>
          <p:cNvPr id="5" name="TextBox 4"/>
          <p:cNvSpPr txBox="1"/>
          <p:nvPr/>
        </p:nvSpPr>
        <p:spPr>
          <a:xfrm>
            <a:off x="75056" y="440668"/>
            <a:ext cx="2449710" cy="338554"/>
          </a:xfrm>
          <a:prstGeom prst="rect">
            <a:avLst/>
          </a:prstGeom>
          <a:noFill/>
        </p:spPr>
        <p:txBody>
          <a:bodyPr wrap="square" rtlCol="0">
            <a:spAutoFit/>
          </a:bodyPr>
          <a:lstStyle/>
          <a:p>
            <a:r>
              <a:rPr lang="en-US" sz="1600">
                <a:solidFill>
                  <a:srgbClr val="FF0000"/>
                </a:solidFill>
              </a:rPr>
              <a:t>Historical remarks</a:t>
            </a:r>
            <a:r>
              <a:rPr lang="en-US" sz="1600">
                <a:solidFill>
                  <a:srgbClr val="000000"/>
                </a:solidFill>
              </a:rPr>
              <a:t> </a:t>
            </a:r>
            <a:r>
              <a:rPr lang="en-US" sz="1600">
                <a:solidFill>
                  <a:srgbClr val="FF0000"/>
                </a:solidFill>
              </a:rPr>
              <a:t>-2</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16</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34480090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44824"/>
            <a:ext cx="7359650"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4.5</a:t>
            </a:r>
            <a:r>
              <a:rPr kumimoji="0" lang="hu-HU" sz="19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Armv9-A based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9317104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a:t>
            </a:r>
            <a:endParaRPr lang="en-US" sz="1700" dirty="0"/>
          </a:p>
        </p:txBody>
      </p:sp>
      <p:sp>
        <p:nvSpPr>
          <p:cNvPr id="5" name="Rectangle 4"/>
          <p:cNvSpPr/>
          <p:nvPr/>
        </p:nvSpPr>
        <p:spPr bwMode="auto">
          <a:xfrm>
            <a:off x="3189823" y="443288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43288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3852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3852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3401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3401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3221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3221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6799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67992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6706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6706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3852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3852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7471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7471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74799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74799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4378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4378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7997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79971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8005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8005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36585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36971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34744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36677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30152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318280"/>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6984268" y="4256058"/>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973317"/>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5044564"/>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502128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509241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529306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528310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3089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43613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43613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68316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6831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37002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55614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770997"/>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79489" y="2818688"/>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62" name="Text Box 5"/>
          <p:cNvSpPr txBox="1">
            <a:spLocks noChangeArrowheads="1"/>
          </p:cNvSpPr>
          <p:nvPr/>
        </p:nvSpPr>
        <p:spPr bwMode="auto">
          <a:xfrm>
            <a:off x="3037860" y="3394310"/>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394310"/>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3121459"/>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3121459"/>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332754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3113002"/>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401708"/>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332970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3121459"/>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198435" y="3397931"/>
            <a:ext cx="168187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332278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334138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403648" y="5749679"/>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747183"/>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753581"/>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746960"/>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789585"/>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484984"/>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484984"/>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261440" y="6489340"/>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48934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489340"/>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6238895"/>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521588"/>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6849783" y="3121459"/>
            <a:ext cx="2277843" cy="3655913"/>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984258"/>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3624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29927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cxnSp>
        <p:nvCxnSpPr>
          <p:cNvPr id="97" name="Straight Connector 96"/>
          <p:cNvCxnSpPr>
            <a:endCxn id="99" idx="6"/>
          </p:cNvCxnSpPr>
          <p:nvPr/>
        </p:nvCxnSpPr>
        <p:spPr bwMode="auto">
          <a:xfrm flipH="1">
            <a:off x="743563" y="2630815"/>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Text Box 4"/>
          <p:cNvSpPr txBox="1">
            <a:spLocks noChangeArrowheads="1"/>
          </p:cNvSpPr>
          <p:nvPr/>
        </p:nvSpPr>
        <p:spPr bwMode="auto">
          <a:xfrm>
            <a:off x="97060" y="2312876"/>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99" name="Oval 98"/>
          <p:cNvSpPr>
            <a:spLocks noChangeArrowheads="1"/>
          </p:cNvSpPr>
          <p:nvPr/>
        </p:nvSpPr>
        <p:spPr bwMode="auto">
          <a:xfrm>
            <a:off x="678476" y="27873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Text Box 4"/>
          <p:cNvSpPr txBox="1">
            <a:spLocks noChangeArrowheads="1"/>
          </p:cNvSpPr>
          <p:nvPr/>
        </p:nvSpPr>
        <p:spPr bwMode="auto">
          <a:xfrm>
            <a:off x="3905418" y="2793530"/>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101" name="Straight Connector 100"/>
          <p:cNvCxnSpPr>
            <a:endCxn id="102" idx="1"/>
          </p:cNvCxnSpPr>
          <p:nvPr/>
        </p:nvCxnSpPr>
        <p:spPr bwMode="auto">
          <a:xfrm>
            <a:off x="2714053" y="2629659"/>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Oval 13"/>
          <p:cNvSpPr>
            <a:spLocks noChangeArrowheads="1"/>
          </p:cNvSpPr>
          <p:nvPr/>
        </p:nvSpPr>
        <p:spPr bwMode="auto">
          <a:xfrm>
            <a:off x="4680012" y="27868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ounded Rectangle 104"/>
          <p:cNvSpPr/>
          <p:nvPr/>
        </p:nvSpPr>
        <p:spPr bwMode="auto">
          <a:xfrm>
            <a:off x="-508" y="873722"/>
            <a:ext cx="9127626" cy="1367146"/>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TextBox 106"/>
          <p:cNvSpPr txBox="1"/>
          <p:nvPr/>
        </p:nvSpPr>
        <p:spPr>
          <a:xfrm>
            <a:off x="71500" y="447763"/>
            <a:ext cx="81308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4.5 </a:t>
            </a: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processors</a:t>
            </a:r>
          </a:p>
        </p:txBody>
      </p:sp>
      <p:sp>
        <p:nvSpPr>
          <p:cNvPr id="93" name="TextBox 92"/>
          <p:cNvSpPr txBox="1"/>
          <p:nvPr/>
        </p:nvSpPr>
        <p:spPr>
          <a:xfrm>
            <a:off x="121790" y="836712"/>
            <a:ext cx="9238742" cy="14003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Finally, in </a:t>
            </a:r>
            <a:r>
              <a:rPr kumimoji="0" lang="en-US" sz="1600" b="0" i="0" u="none" strike="noStrike" kern="1200" cap="none" spc="0" normalizeH="0" baseline="0" noProof="0" dirty="0">
                <a:ln>
                  <a:noFill/>
                </a:ln>
                <a:solidFill>
                  <a:srgbClr val="0070C0"/>
                </a:solidFill>
                <a:effectLst/>
                <a:uLnTx/>
                <a:uFillTx/>
                <a:latin typeface="Verdana"/>
                <a:ea typeface="+mn-ea"/>
                <a:cs typeface="+mn-cs"/>
              </a:rPr>
              <a:t>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Armv9 was introduced and revised, </a:t>
            </a:r>
            <a:r>
              <a:rPr kumimoji="0" lang="en-US" sz="1600" b="0" i="0" u="none" strike="noStrike" kern="1200" cap="none" spc="0" normalizeH="0" baseline="0" noProof="0" dirty="0">
                <a:ln>
                  <a:noFill/>
                </a:ln>
                <a:solidFill>
                  <a:srgbClr val="FF0000"/>
                </a:solidFill>
                <a:effectLst/>
                <a:uLnTx/>
                <a:uFillTx/>
                <a:latin typeface="Verdana"/>
                <a:ea typeface="+mn-ea"/>
                <a:cs typeface="+mn-cs"/>
              </a:rPr>
              <a:t>Armv9-A based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were designed </a:t>
            </a:r>
            <a:r>
              <a:rPr kumimoji="0" lang="en-US" sz="1600" b="0" i="0" u="none" strike="noStrike" kern="1200" cap="none" spc="0" normalizeH="0" baseline="0" noProof="0" dirty="0">
                <a:ln>
                  <a:noFill/>
                </a:ln>
                <a:solidFill>
                  <a:srgbClr val="0070C0"/>
                </a:solidFill>
                <a:effectLst/>
                <a:uLnTx/>
                <a:uFillTx/>
                <a:latin typeface="Verdana"/>
                <a:ea typeface="+mn-ea"/>
                <a:cs typeface="+mn-cs"/>
              </a:rPr>
              <a:t>to enhance vector processing, ML and security </a:t>
            </a:r>
            <a:r>
              <a:rPr kumimoji="0" lang="en-US" sz="1600" b="0" i="0" u="none" strike="noStrike" kern="1200" cap="none" spc="0" normalizeH="0" baseline="0" noProof="0" dirty="0">
                <a:ln>
                  <a:noFill/>
                </a:ln>
                <a:solidFill>
                  <a:srgbClr val="000000"/>
                </a:solidFill>
                <a:effectLst/>
                <a:uLnTx/>
                <a:uFillTx/>
                <a:latin typeface="Verdana"/>
                <a:ea typeface="+mn-ea"/>
                <a:cs typeface="+mn-cs"/>
              </a:rPr>
              <a:t>(as detailed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this Section).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Armv9-A based </a:t>
            </a:r>
            <a:r>
              <a:rPr kumimoji="0" lang="en-US" sz="1600" b="0" i="0" u="none" strike="noStrike" kern="1200" cap="none" spc="-4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40" normalizeH="0" baseline="0" noProof="0" dirty="0">
                <a:ln>
                  <a:noFill/>
                </a:ln>
                <a:solidFill>
                  <a:srgbClr val="000000"/>
                </a:solidFill>
                <a:effectLst/>
                <a:uLnTx/>
                <a:uFillTx/>
                <a:latin typeface="Verdana"/>
                <a:ea typeface="+mn-ea"/>
                <a:cs typeface="+mn-cs"/>
              </a:rPr>
              <a:t> core cluster may include </a:t>
            </a:r>
            <a:r>
              <a:rPr kumimoji="0" lang="en-US" sz="1600" b="0" i="0" u="none" strike="noStrike" kern="1200" cap="none" spc="-40" normalizeH="0" baseline="0" noProof="0" dirty="0">
                <a:ln>
                  <a:noFill/>
                </a:ln>
                <a:solidFill>
                  <a:srgbClr val="0070C0"/>
                </a:solidFill>
                <a:effectLst/>
                <a:uLnTx/>
                <a:uFillTx/>
                <a:latin typeface="Verdana"/>
                <a:ea typeface="+mn-ea"/>
                <a:cs typeface="+mn-cs"/>
              </a:rPr>
              <a:t>up to 8 cores from three core types,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indicated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below and provide further enhancements as</a:t>
            </a:r>
            <a:r>
              <a:rPr kumimoji="0" lang="en-US" sz="1600" b="0" i="0" u="none" strike="noStrike" kern="1200" cap="none" spc="-40" normalizeH="0" noProof="0" dirty="0" smtClean="0">
                <a:ln>
                  <a:noFill/>
                </a:ln>
                <a:solidFill>
                  <a:srgbClr val="000000"/>
                </a:solidFill>
                <a:effectLst/>
                <a:uLnTx/>
                <a:uFillTx/>
                <a:latin typeface="Verdana"/>
                <a:ea typeface="+mn-ea"/>
                <a:cs typeface="+mn-cs"/>
              </a:rPr>
              <a:t> well</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869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 calcmode="lin" valueType="num">
                                      <p:cBhvr additive="base">
                                        <p:cTn id="7"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3">
                                            <p:txEl>
                                              <p:pRg st="1" end="1"/>
                                            </p:txEl>
                                          </p:spTgt>
                                        </p:tgtEl>
                                        <p:attrNameLst>
                                          <p:attrName>style.visibility</p:attrName>
                                        </p:attrNameLst>
                                      </p:cBhvr>
                                      <p:to>
                                        <p:strVal val="visible"/>
                                      </p:to>
                                    </p:set>
                                    <p:anim calcmode="lin" valueType="num">
                                      <p:cBhvr additive="base">
                                        <p:cTn id="11" dur="500" fill="hold"/>
                                        <p:tgtEl>
                                          <p:spTgt spid="9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3">
                                            <p:txEl>
                                              <p:pRg st="2" end="2"/>
                                            </p:txEl>
                                          </p:spTgt>
                                        </p:tgtEl>
                                        <p:attrNameLst>
                                          <p:attrName>style.visibility</p:attrName>
                                        </p:attrNameLst>
                                      </p:cBhvr>
                                      <p:to>
                                        <p:strVal val="visible"/>
                                      </p:to>
                                    </p:set>
                                    <p:anim calcmode="lin" valueType="num">
                                      <p:cBhvr additive="base">
                                        <p:cTn id="15" dur="500" fill="hold"/>
                                        <p:tgtEl>
                                          <p:spTgt spid="9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3">
                                            <p:txEl>
                                              <p:pRg st="3" end="3"/>
                                            </p:txEl>
                                          </p:spTgt>
                                        </p:tgtEl>
                                        <p:attrNameLst>
                                          <p:attrName>style.visibility</p:attrName>
                                        </p:attrNameLst>
                                      </p:cBhvr>
                                      <p:to>
                                        <p:strVal val="visible"/>
                                      </p:to>
                                    </p:set>
                                    <p:anim calcmode="lin" valueType="num">
                                      <p:cBhvr additive="base">
                                        <p:cTn id="21" dur="500" fill="hold"/>
                                        <p:tgtEl>
                                          <p:spTgt spid="9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xEl>
                                              <p:pRg st="4" end="4"/>
                                            </p:txEl>
                                          </p:spTgt>
                                        </p:tgtEl>
                                        <p:attrNameLst>
                                          <p:attrName>style.visibility</p:attrName>
                                        </p:attrNameLst>
                                      </p:cBhvr>
                                      <p:to>
                                        <p:strVal val="visible"/>
                                      </p:to>
                                    </p:set>
                                    <p:anim calcmode="lin" valueType="num">
                                      <p:cBhvr additive="base">
                                        <p:cTn id="25" dur="500" fill="hold"/>
                                        <p:tgtEl>
                                          <p:spTgt spid="9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ppt_x"/>
                                          </p:val>
                                        </p:tav>
                                        <p:tav tm="100000">
                                          <p:val>
                                            <p:strVal val="#ppt_x"/>
                                          </p:val>
                                        </p:tav>
                                      </p:tavLst>
                                    </p:anim>
                                    <p:anim calcmode="lin" valueType="num">
                                      <p:cBhvr additive="base">
                                        <p:cTn id="96" dur="500" fill="hold"/>
                                        <p:tgtEl>
                                          <p:spTgt spid="2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ppt_x"/>
                                          </p:val>
                                        </p:tav>
                                        <p:tav tm="100000">
                                          <p:val>
                                            <p:strVal val="#ppt_x"/>
                                          </p:val>
                                        </p:tav>
                                      </p:tavLst>
                                    </p:anim>
                                    <p:anim calcmode="lin" valueType="num">
                                      <p:cBhvr additive="base">
                                        <p:cTn id="104" dur="500" fill="hold"/>
                                        <p:tgtEl>
                                          <p:spTgt spid="2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additive="base">
                                        <p:cTn id="111" dur="500" fill="hold"/>
                                        <p:tgtEl>
                                          <p:spTgt spid="25"/>
                                        </p:tgtEl>
                                        <p:attrNameLst>
                                          <p:attrName>ppt_x</p:attrName>
                                        </p:attrNameLst>
                                      </p:cBhvr>
                                      <p:tavLst>
                                        <p:tav tm="0">
                                          <p:val>
                                            <p:strVal val="#ppt_x"/>
                                          </p:val>
                                        </p:tav>
                                        <p:tav tm="100000">
                                          <p:val>
                                            <p:strVal val="#ppt_x"/>
                                          </p:val>
                                        </p:tav>
                                      </p:tavLst>
                                    </p:anim>
                                    <p:anim calcmode="lin" valueType="num">
                                      <p:cBhvr additive="base">
                                        <p:cTn id="112" dur="500" fill="hold"/>
                                        <p:tgtEl>
                                          <p:spTgt spid="25"/>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fill="hold"/>
                                        <p:tgtEl>
                                          <p:spTgt spid="26"/>
                                        </p:tgtEl>
                                        <p:attrNameLst>
                                          <p:attrName>ppt_x</p:attrName>
                                        </p:attrNameLst>
                                      </p:cBhvr>
                                      <p:tavLst>
                                        <p:tav tm="0">
                                          <p:val>
                                            <p:strVal val="#ppt_x"/>
                                          </p:val>
                                        </p:tav>
                                        <p:tav tm="100000">
                                          <p:val>
                                            <p:strVal val="#ppt_x"/>
                                          </p:val>
                                        </p:tav>
                                      </p:tavLst>
                                    </p:anim>
                                    <p:anim calcmode="lin" valueType="num">
                                      <p:cBhvr additive="base">
                                        <p:cTn id="116" dur="500" fill="hold"/>
                                        <p:tgtEl>
                                          <p:spTgt spid="2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additive="base">
                                        <p:cTn id="123" dur="500" fill="hold"/>
                                        <p:tgtEl>
                                          <p:spTgt spid="28"/>
                                        </p:tgtEl>
                                        <p:attrNameLst>
                                          <p:attrName>ppt_x</p:attrName>
                                        </p:attrNameLst>
                                      </p:cBhvr>
                                      <p:tavLst>
                                        <p:tav tm="0">
                                          <p:val>
                                            <p:strVal val="#ppt_x"/>
                                          </p:val>
                                        </p:tav>
                                        <p:tav tm="100000">
                                          <p:val>
                                            <p:strVal val="#ppt_x"/>
                                          </p:val>
                                        </p:tav>
                                      </p:tavLst>
                                    </p:anim>
                                    <p:anim calcmode="lin" valueType="num">
                                      <p:cBhvr additive="base">
                                        <p:cTn id="124" dur="500" fill="hold"/>
                                        <p:tgtEl>
                                          <p:spTgt spid="2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additive="base">
                                        <p:cTn id="127" dur="500" fill="hold"/>
                                        <p:tgtEl>
                                          <p:spTgt spid="29"/>
                                        </p:tgtEl>
                                        <p:attrNameLst>
                                          <p:attrName>ppt_x</p:attrName>
                                        </p:attrNameLst>
                                      </p:cBhvr>
                                      <p:tavLst>
                                        <p:tav tm="0">
                                          <p:val>
                                            <p:strVal val="#ppt_x"/>
                                          </p:val>
                                        </p:tav>
                                        <p:tav tm="100000">
                                          <p:val>
                                            <p:strVal val="#ppt_x"/>
                                          </p:val>
                                        </p:tav>
                                      </p:tavLst>
                                    </p:anim>
                                    <p:anim calcmode="lin" valueType="num">
                                      <p:cBhvr additive="base">
                                        <p:cTn id="128" dur="500" fill="hold"/>
                                        <p:tgtEl>
                                          <p:spTgt spid="29"/>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fill="hold"/>
                                        <p:tgtEl>
                                          <p:spTgt spid="30"/>
                                        </p:tgtEl>
                                        <p:attrNameLst>
                                          <p:attrName>ppt_x</p:attrName>
                                        </p:attrNameLst>
                                      </p:cBhvr>
                                      <p:tavLst>
                                        <p:tav tm="0">
                                          <p:val>
                                            <p:strVal val="#ppt_x"/>
                                          </p:val>
                                        </p:tav>
                                        <p:tav tm="100000">
                                          <p:val>
                                            <p:strVal val="#ppt_x"/>
                                          </p:val>
                                        </p:tav>
                                      </p:tavLst>
                                    </p:anim>
                                    <p:anim calcmode="lin" valueType="num">
                                      <p:cBhvr additive="base">
                                        <p:cTn id="132" dur="500" fill="hold"/>
                                        <p:tgtEl>
                                          <p:spTgt spid="30"/>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additive="base">
                                        <p:cTn id="135" dur="500" fill="hold"/>
                                        <p:tgtEl>
                                          <p:spTgt spid="31"/>
                                        </p:tgtEl>
                                        <p:attrNameLst>
                                          <p:attrName>ppt_x</p:attrName>
                                        </p:attrNameLst>
                                      </p:cBhvr>
                                      <p:tavLst>
                                        <p:tav tm="0">
                                          <p:val>
                                            <p:strVal val="#ppt_x"/>
                                          </p:val>
                                        </p:tav>
                                        <p:tav tm="100000">
                                          <p:val>
                                            <p:strVal val="#ppt_x"/>
                                          </p:val>
                                        </p:tav>
                                      </p:tavLst>
                                    </p:anim>
                                    <p:anim calcmode="lin" valueType="num">
                                      <p:cBhvr additive="base">
                                        <p:cTn id="136" dur="500" fill="hold"/>
                                        <p:tgtEl>
                                          <p:spTgt spid="31"/>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2"/>
                                        </p:tgtEl>
                                        <p:attrNameLst>
                                          <p:attrName>style.visibility</p:attrName>
                                        </p:attrNameLst>
                                      </p:cBhvr>
                                      <p:to>
                                        <p:strVal val="visible"/>
                                      </p:to>
                                    </p:set>
                                    <p:anim calcmode="lin" valueType="num">
                                      <p:cBhvr additive="base">
                                        <p:cTn id="139" dur="500" fill="hold"/>
                                        <p:tgtEl>
                                          <p:spTgt spid="32"/>
                                        </p:tgtEl>
                                        <p:attrNameLst>
                                          <p:attrName>ppt_x</p:attrName>
                                        </p:attrNameLst>
                                      </p:cBhvr>
                                      <p:tavLst>
                                        <p:tav tm="0">
                                          <p:val>
                                            <p:strVal val="#ppt_x"/>
                                          </p:val>
                                        </p:tav>
                                        <p:tav tm="100000">
                                          <p:val>
                                            <p:strVal val="#ppt_x"/>
                                          </p:val>
                                        </p:tav>
                                      </p:tavLst>
                                    </p:anim>
                                    <p:anim calcmode="lin" valueType="num">
                                      <p:cBhvr additive="base">
                                        <p:cTn id="140" dur="500" fill="hold"/>
                                        <p:tgtEl>
                                          <p:spTgt spid="32"/>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 calcmode="lin" valueType="num">
                                      <p:cBhvr additive="base">
                                        <p:cTn id="143" dur="500" fill="hold"/>
                                        <p:tgtEl>
                                          <p:spTgt spid="33"/>
                                        </p:tgtEl>
                                        <p:attrNameLst>
                                          <p:attrName>ppt_x</p:attrName>
                                        </p:attrNameLst>
                                      </p:cBhvr>
                                      <p:tavLst>
                                        <p:tav tm="0">
                                          <p:val>
                                            <p:strVal val="#ppt_x"/>
                                          </p:val>
                                        </p:tav>
                                        <p:tav tm="100000">
                                          <p:val>
                                            <p:strVal val="#ppt_x"/>
                                          </p:val>
                                        </p:tav>
                                      </p:tavLst>
                                    </p:anim>
                                    <p:anim calcmode="lin" valueType="num">
                                      <p:cBhvr additive="base">
                                        <p:cTn id="144" dur="500" fill="hold"/>
                                        <p:tgtEl>
                                          <p:spTgt spid="33"/>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4"/>
                                        </p:tgtEl>
                                        <p:attrNameLst>
                                          <p:attrName>style.visibility</p:attrName>
                                        </p:attrNameLst>
                                      </p:cBhvr>
                                      <p:to>
                                        <p:strVal val="visible"/>
                                      </p:to>
                                    </p:set>
                                    <p:anim calcmode="lin" valueType="num">
                                      <p:cBhvr additive="base">
                                        <p:cTn id="147" dur="500" fill="hold"/>
                                        <p:tgtEl>
                                          <p:spTgt spid="34"/>
                                        </p:tgtEl>
                                        <p:attrNameLst>
                                          <p:attrName>ppt_x</p:attrName>
                                        </p:attrNameLst>
                                      </p:cBhvr>
                                      <p:tavLst>
                                        <p:tav tm="0">
                                          <p:val>
                                            <p:strVal val="#ppt_x"/>
                                          </p:val>
                                        </p:tav>
                                        <p:tav tm="100000">
                                          <p:val>
                                            <p:strVal val="#ppt_x"/>
                                          </p:val>
                                        </p:tav>
                                      </p:tavLst>
                                    </p:anim>
                                    <p:anim calcmode="lin" valueType="num">
                                      <p:cBhvr additive="base">
                                        <p:cTn id="148" dur="500" fill="hold"/>
                                        <p:tgtEl>
                                          <p:spTgt spid="34"/>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 calcmode="lin" valueType="num">
                                      <p:cBhvr additive="base">
                                        <p:cTn id="151" dur="500" fill="hold"/>
                                        <p:tgtEl>
                                          <p:spTgt spid="35"/>
                                        </p:tgtEl>
                                        <p:attrNameLst>
                                          <p:attrName>ppt_x</p:attrName>
                                        </p:attrNameLst>
                                      </p:cBhvr>
                                      <p:tavLst>
                                        <p:tav tm="0">
                                          <p:val>
                                            <p:strVal val="#ppt_x"/>
                                          </p:val>
                                        </p:tav>
                                        <p:tav tm="100000">
                                          <p:val>
                                            <p:strVal val="#ppt_x"/>
                                          </p:val>
                                        </p:tav>
                                      </p:tavLst>
                                    </p:anim>
                                    <p:anim calcmode="lin" valueType="num">
                                      <p:cBhvr additive="base">
                                        <p:cTn id="152" dur="500" fill="hold"/>
                                        <p:tgtEl>
                                          <p:spTgt spid="35"/>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additive="base">
                                        <p:cTn id="155" dur="500" fill="hold"/>
                                        <p:tgtEl>
                                          <p:spTgt spid="36"/>
                                        </p:tgtEl>
                                        <p:attrNameLst>
                                          <p:attrName>ppt_x</p:attrName>
                                        </p:attrNameLst>
                                      </p:cBhvr>
                                      <p:tavLst>
                                        <p:tav tm="0">
                                          <p:val>
                                            <p:strVal val="#ppt_x"/>
                                          </p:val>
                                        </p:tav>
                                        <p:tav tm="100000">
                                          <p:val>
                                            <p:strVal val="#ppt_x"/>
                                          </p:val>
                                        </p:tav>
                                      </p:tavLst>
                                    </p:anim>
                                    <p:anim calcmode="lin" valueType="num">
                                      <p:cBhvr additive="base">
                                        <p:cTn id="156" dur="500" fill="hold"/>
                                        <p:tgtEl>
                                          <p:spTgt spid="36"/>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ppt_x"/>
                                          </p:val>
                                        </p:tav>
                                        <p:tav tm="100000">
                                          <p:val>
                                            <p:strVal val="#ppt_x"/>
                                          </p:val>
                                        </p:tav>
                                      </p:tavLst>
                                    </p:anim>
                                    <p:anim calcmode="lin" valueType="num">
                                      <p:cBhvr additive="base">
                                        <p:cTn id="160" dur="500" fill="hold"/>
                                        <p:tgtEl>
                                          <p:spTgt spid="37"/>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8"/>
                                        </p:tgtEl>
                                        <p:attrNameLst>
                                          <p:attrName>style.visibility</p:attrName>
                                        </p:attrNameLst>
                                      </p:cBhvr>
                                      <p:to>
                                        <p:strVal val="visible"/>
                                      </p:to>
                                    </p:set>
                                    <p:anim calcmode="lin" valueType="num">
                                      <p:cBhvr additive="base">
                                        <p:cTn id="163" dur="500" fill="hold"/>
                                        <p:tgtEl>
                                          <p:spTgt spid="38"/>
                                        </p:tgtEl>
                                        <p:attrNameLst>
                                          <p:attrName>ppt_x</p:attrName>
                                        </p:attrNameLst>
                                      </p:cBhvr>
                                      <p:tavLst>
                                        <p:tav tm="0">
                                          <p:val>
                                            <p:strVal val="#ppt_x"/>
                                          </p:val>
                                        </p:tav>
                                        <p:tav tm="100000">
                                          <p:val>
                                            <p:strVal val="#ppt_x"/>
                                          </p:val>
                                        </p:tav>
                                      </p:tavLst>
                                    </p:anim>
                                    <p:anim calcmode="lin" valueType="num">
                                      <p:cBhvr additive="base">
                                        <p:cTn id="164" dur="500" fill="hold"/>
                                        <p:tgtEl>
                                          <p:spTgt spid="38"/>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anim calcmode="lin" valueType="num">
                                      <p:cBhvr additive="base">
                                        <p:cTn id="167" dur="500" fill="hold"/>
                                        <p:tgtEl>
                                          <p:spTgt spid="39"/>
                                        </p:tgtEl>
                                        <p:attrNameLst>
                                          <p:attrName>ppt_x</p:attrName>
                                        </p:attrNameLst>
                                      </p:cBhvr>
                                      <p:tavLst>
                                        <p:tav tm="0">
                                          <p:val>
                                            <p:strVal val="#ppt_x"/>
                                          </p:val>
                                        </p:tav>
                                        <p:tav tm="100000">
                                          <p:val>
                                            <p:strVal val="#ppt_x"/>
                                          </p:val>
                                        </p:tav>
                                      </p:tavLst>
                                    </p:anim>
                                    <p:anim calcmode="lin" valueType="num">
                                      <p:cBhvr additive="base">
                                        <p:cTn id="168" dur="500" fill="hold"/>
                                        <p:tgtEl>
                                          <p:spTgt spid="39"/>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additive="base">
                                        <p:cTn id="171" dur="500" fill="hold"/>
                                        <p:tgtEl>
                                          <p:spTgt spid="40"/>
                                        </p:tgtEl>
                                        <p:attrNameLst>
                                          <p:attrName>ppt_x</p:attrName>
                                        </p:attrNameLst>
                                      </p:cBhvr>
                                      <p:tavLst>
                                        <p:tav tm="0">
                                          <p:val>
                                            <p:strVal val="#ppt_x"/>
                                          </p:val>
                                        </p:tav>
                                        <p:tav tm="100000">
                                          <p:val>
                                            <p:strVal val="#ppt_x"/>
                                          </p:val>
                                        </p:tav>
                                      </p:tavLst>
                                    </p:anim>
                                    <p:anim calcmode="lin" valueType="num">
                                      <p:cBhvr additive="base">
                                        <p:cTn id="172" dur="500" fill="hold"/>
                                        <p:tgtEl>
                                          <p:spTgt spid="40"/>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1"/>
                                        </p:tgtEl>
                                        <p:attrNameLst>
                                          <p:attrName>style.visibility</p:attrName>
                                        </p:attrNameLst>
                                      </p:cBhvr>
                                      <p:to>
                                        <p:strVal val="visible"/>
                                      </p:to>
                                    </p:set>
                                    <p:anim calcmode="lin" valueType="num">
                                      <p:cBhvr additive="base">
                                        <p:cTn id="175" dur="500" fill="hold"/>
                                        <p:tgtEl>
                                          <p:spTgt spid="41"/>
                                        </p:tgtEl>
                                        <p:attrNameLst>
                                          <p:attrName>ppt_x</p:attrName>
                                        </p:attrNameLst>
                                      </p:cBhvr>
                                      <p:tavLst>
                                        <p:tav tm="0">
                                          <p:val>
                                            <p:strVal val="#ppt_x"/>
                                          </p:val>
                                        </p:tav>
                                        <p:tav tm="100000">
                                          <p:val>
                                            <p:strVal val="#ppt_x"/>
                                          </p:val>
                                        </p:tav>
                                      </p:tavLst>
                                    </p:anim>
                                    <p:anim calcmode="lin" valueType="num">
                                      <p:cBhvr additive="base">
                                        <p:cTn id="176" dur="500" fill="hold"/>
                                        <p:tgtEl>
                                          <p:spTgt spid="41"/>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 calcmode="lin" valueType="num">
                                      <p:cBhvr additive="base">
                                        <p:cTn id="179" dur="500" fill="hold"/>
                                        <p:tgtEl>
                                          <p:spTgt spid="42"/>
                                        </p:tgtEl>
                                        <p:attrNameLst>
                                          <p:attrName>ppt_x</p:attrName>
                                        </p:attrNameLst>
                                      </p:cBhvr>
                                      <p:tavLst>
                                        <p:tav tm="0">
                                          <p:val>
                                            <p:strVal val="#ppt_x"/>
                                          </p:val>
                                        </p:tav>
                                        <p:tav tm="100000">
                                          <p:val>
                                            <p:strVal val="#ppt_x"/>
                                          </p:val>
                                        </p:tav>
                                      </p:tavLst>
                                    </p:anim>
                                    <p:anim calcmode="lin" valueType="num">
                                      <p:cBhvr additive="base">
                                        <p:cTn id="180" dur="500" fill="hold"/>
                                        <p:tgtEl>
                                          <p:spTgt spid="42"/>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7"/>
                                        </p:tgtEl>
                                        <p:attrNameLst>
                                          <p:attrName>style.visibility</p:attrName>
                                        </p:attrNameLst>
                                      </p:cBhvr>
                                      <p:to>
                                        <p:strVal val="visible"/>
                                      </p:to>
                                    </p:set>
                                    <p:anim calcmode="lin" valueType="num">
                                      <p:cBhvr additive="base">
                                        <p:cTn id="183" dur="500" fill="hold"/>
                                        <p:tgtEl>
                                          <p:spTgt spid="47"/>
                                        </p:tgtEl>
                                        <p:attrNameLst>
                                          <p:attrName>ppt_x</p:attrName>
                                        </p:attrNameLst>
                                      </p:cBhvr>
                                      <p:tavLst>
                                        <p:tav tm="0">
                                          <p:val>
                                            <p:strVal val="#ppt_x"/>
                                          </p:val>
                                        </p:tav>
                                        <p:tav tm="100000">
                                          <p:val>
                                            <p:strVal val="#ppt_x"/>
                                          </p:val>
                                        </p:tav>
                                      </p:tavLst>
                                    </p:anim>
                                    <p:anim calcmode="lin" valueType="num">
                                      <p:cBhvr additive="base">
                                        <p:cTn id="184" dur="500" fill="hold"/>
                                        <p:tgtEl>
                                          <p:spTgt spid="47"/>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48"/>
                                        </p:tgtEl>
                                        <p:attrNameLst>
                                          <p:attrName>style.visibility</p:attrName>
                                        </p:attrNameLst>
                                      </p:cBhvr>
                                      <p:to>
                                        <p:strVal val="visible"/>
                                      </p:to>
                                    </p:set>
                                    <p:anim calcmode="lin" valueType="num">
                                      <p:cBhvr additive="base">
                                        <p:cTn id="187" dur="500" fill="hold"/>
                                        <p:tgtEl>
                                          <p:spTgt spid="48"/>
                                        </p:tgtEl>
                                        <p:attrNameLst>
                                          <p:attrName>ppt_x</p:attrName>
                                        </p:attrNameLst>
                                      </p:cBhvr>
                                      <p:tavLst>
                                        <p:tav tm="0">
                                          <p:val>
                                            <p:strVal val="#ppt_x"/>
                                          </p:val>
                                        </p:tav>
                                        <p:tav tm="100000">
                                          <p:val>
                                            <p:strVal val="#ppt_x"/>
                                          </p:val>
                                        </p:tav>
                                      </p:tavLst>
                                    </p:anim>
                                    <p:anim calcmode="lin" valueType="num">
                                      <p:cBhvr additive="base">
                                        <p:cTn id="188" dur="500" fill="hold"/>
                                        <p:tgtEl>
                                          <p:spTgt spid="48"/>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49"/>
                                        </p:tgtEl>
                                        <p:attrNameLst>
                                          <p:attrName>style.visibility</p:attrName>
                                        </p:attrNameLst>
                                      </p:cBhvr>
                                      <p:to>
                                        <p:strVal val="visible"/>
                                      </p:to>
                                    </p:set>
                                    <p:anim calcmode="lin" valueType="num">
                                      <p:cBhvr additive="base">
                                        <p:cTn id="191" dur="500" fill="hold"/>
                                        <p:tgtEl>
                                          <p:spTgt spid="49"/>
                                        </p:tgtEl>
                                        <p:attrNameLst>
                                          <p:attrName>ppt_x</p:attrName>
                                        </p:attrNameLst>
                                      </p:cBhvr>
                                      <p:tavLst>
                                        <p:tav tm="0">
                                          <p:val>
                                            <p:strVal val="#ppt_x"/>
                                          </p:val>
                                        </p:tav>
                                        <p:tav tm="100000">
                                          <p:val>
                                            <p:strVal val="#ppt_x"/>
                                          </p:val>
                                        </p:tav>
                                      </p:tavLst>
                                    </p:anim>
                                    <p:anim calcmode="lin" valueType="num">
                                      <p:cBhvr additive="base">
                                        <p:cTn id="192" dur="500" fill="hold"/>
                                        <p:tgtEl>
                                          <p:spTgt spid="49"/>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0"/>
                                        </p:tgtEl>
                                        <p:attrNameLst>
                                          <p:attrName>style.visibility</p:attrName>
                                        </p:attrNameLst>
                                      </p:cBhvr>
                                      <p:to>
                                        <p:strVal val="visible"/>
                                      </p:to>
                                    </p:set>
                                    <p:anim calcmode="lin" valueType="num">
                                      <p:cBhvr additive="base">
                                        <p:cTn id="195" dur="500" fill="hold"/>
                                        <p:tgtEl>
                                          <p:spTgt spid="50"/>
                                        </p:tgtEl>
                                        <p:attrNameLst>
                                          <p:attrName>ppt_x</p:attrName>
                                        </p:attrNameLst>
                                      </p:cBhvr>
                                      <p:tavLst>
                                        <p:tav tm="0">
                                          <p:val>
                                            <p:strVal val="#ppt_x"/>
                                          </p:val>
                                        </p:tav>
                                        <p:tav tm="100000">
                                          <p:val>
                                            <p:strVal val="#ppt_x"/>
                                          </p:val>
                                        </p:tav>
                                      </p:tavLst>
                                    </p:anim>
                                    <p:anim calcmode="lin" valueType="num">
                                      <p:cBhvr additive="base">
                                        <p:cTn id="196" dur="500" fill="hold"/>
                                        <p:tgtEl>
                                          <p:spTgt spid="50"/>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51"/>
                                        </p:tgtEl>
                                        <p:attrNameLst>
                                          <p:attrName>style.visibility</p:attrName>
                                        </p:attrNameLst>
                                      </p:cBhvr>
                                      <p:to>
                                        <p:strVal val="visible"/>
                                      </p:to>
                                    </p:set>
                                    <p:anim calcmode="lin" valueType="num">
                                      <p:cBhvr additive="base">
                                        <p:cTn id="199" dur="500" fill="hold"/>
                                        <p:tgtEl>
                                          <p:spTgt spid="51"/>
                                        </p:tgtEl>
                                        <p:attrNameLst>
                                          <p:attrName>ppt_x</p:attrName>
                                        </p:attrNameLst>
                                      </p:cBhvr>
                                      <p:tavLst>
                                        <p:tav tm="0">
                                          <p:val>
                                            <p:strVal val="#ppt_x"/>
                                          </p:val>
                                        </p:tav>
                                        <p:tav tm="100000">
                                          <p:val>
                                            <p:strVal val="#ppt_x"/>
                                          </p:val>
                                        </p:tav>
                                      </p:tavLst>
                                    </p:anim>
                                    <p:anim calcmode="lin" valueType="num">
                                      <p:cBhvr additive="base">
                                        <p:cTn id="200" dur="500" fill="hold"/>
                                        <p:tgtEl>
                                          <p:spTgt spid="51"/>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3"/>
                                        </p:tgtEl>
                                        <p:attrNameLst>
                                          <p:attrName>style.visibility</p:attrName>
                                        </p:attrNameLst>
                                      </p:cBhvr>
                                      <p:to>
                                        <p:strVal val="visible"/>
                                      </p:to>
                                    </p:set>
                                    <p:anim calcmode="lin" valueType="num">
                                      <p:cBhvr additive="base">
                                        <p:cTn id="203" dur="500" fill="hold"/>
                                        <p:tgtEl>
                                          <p:spTgt spid="53"/>
                                        </p:tgtEl>
                                        <p:attrNameLst>
                                          <p:attrName>ppt_x</p:attrName>
                                        </p:attrNameLst>
                                      </p:cBhvr>
                                      <p:tavLst>
                                        <p:tav tm="0">
                                          <p:val>
                                            <p:strVal val="#ppt_x"/>
                                          </p:val>
                                        </p:tav>
                                        <p:tav tm="100000">
                                          <p:val>
                                            <p:strVal val="#ppt_x"/>
                                          </p:val>
                                        </p:tav>
                                      </p:tavLst>
                                    </p:anim>
                                    <p:anim calcmode="lin" valueType="num">
                                      <p:cBhvr additive="base">
                                        <p:cTn id="204" dur="500" fill="hold"/>
                                        <p:tgtEl>
                                          <p:spTgt spid="5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54"/>
                                        </p:tgtEl>
                                        <p:attrNameLst>
                                          <p:attrName>style.visibility</p:attrName>
                                        </p:attrNameLst>
                                      </p:cBhvr>
                                      <p:to>
                                        <p:strVal val="visible"/>
                                      </p:to>
                                    </p:set>
                                    <p:anim calcmode="lin" valueType="num">
                                      <p:cBhvr additive="base">
                                        <p:cTn id="207" dur="500" fill="hold"/>
                                        <p:tgtEl>
                                          <p:spTgt spid="54"/>
                                        </p:tgtEl>
                                        <p:attrNameLst>
                                          <p:attrName>ppt_x</p:attrName>
                                        </p:attrNameLst>
                                      </p:cBhvr>
                                      <p:tavLst>
                                        <p:tav tm="0">
                                          <p:val>
                                            <p:strVal val="#ppt_x"/>
                                          </p:val>
                                        </p:tav>
                                        <p:tav tm="100000">
                                          <p:val>
                                            <p:strVal val="#ppt_x"/>
                                          </p:val>
                                        </p:tav>
                                      </p:tavLst>
                                    </p:anim>
                                    <p:anim calcmode="lin" valueType="num">
                                      <p:cBhvr additive="base">
                                        <p:cTn id="208" dur="500" fill="hold"/>
                                        <p:tgtEl>
                                          <p:spTgt spid="54"/>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55"/>
                                        </p:tgtEl>
                                        <p:attrNameLst>
                                          <p:attrName>style.visibility</p:attrName>
                                        </p:attrNameLst>
                                      </p:cBhvr>
                                      <p:to>
                                        <p:strVal val="visible"/>
                                      </p:to>
                                    </p:set>
                                    <p:anim calcmode="lin" valueType="num">
                                      <p:cBhvr additive="base">
                                        <p:cTn id="211" dur="500" fill="hold"/>
                                        <p:tgtEl>
                                          <p:spTgt spid="55"/>
                                        </p:tgtEl>
                                        <p:attrNameLst>
                                          <p:attrName>ppt_x</p:attrName>
                                        </p:attrNameLst>
                                      </p:cBhvr>
                                      <p:tavLst>
                                        <p:tav tm="0">
                                          <p:val>
                                            <p:strVal val="#ppt_x"/>
                                          </p:val>
                                        </p:tav>
                                        <p:tav tm="100000">
                                          <p:val>
                                            <p:strVal val="#ppt_x"/>
                                          </p:val>
                                        </p:tav>
                                      </p:tavLst>
                                    </p:anim>
                                    <p:anim calcmode="lin" valueType="num">
                                      <p:cBhvr additive="base">
                                        <p:cTn id="212" dur="500" fill="hold"/>
                                        <p:tgtEl>
                                          <p:spTgt spid="55"/>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62"/>
                                        </p:tgtEl>
                                        <p:attrNameLst>
                                          <p:attrName>style.visibility</p:attrName>
                                        </p:attrNameLst>
                                      </p:cBhvr>
                                      <p:to>
                                        <p:strVal val="visible"/>
                                      </p:to>
                                    </p:set>
                                    <p:anim calcmode="lin" valueType="num">
                                      <p:cBhvr additive="base">
                                        <p:cTn id="215" dur="500" fill="hold"/>
                                        <p:tgtEl>
                                          <p:spTgt spid="62"/>
                                        </p:tgtEl>
                                        <p:attrNameLst>
                                          <p:attrName>ppt_x</p:attrName>
                                        </p:attrNameLst>
                                      </p:cBhvr>
                                      <p:tavLst>
                                        <p:tav tm="0">
                                          <p:val>
                                            <p:strVal val="#ppt_x"/>
                                          </p:val>
                                        </p:tav>
                                        <p:tav tm="100000">
                                          <p:val>
                                            <p:strVal val="#ppt_x"/>
                                          </p:val>
                                        </p:tav>
                                      </p:tavLst>
                                    </p:anim>
                                    <p:anim calcmode="lin" valueType="num">
                                      <p:cBhvr additive="base">
                                        <p:cTn id="216" dur="500" fill="hold"/>
                                        <p:tgtEl>
                                          <p:spTgt spid="62"/>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63"/>
                                        </p:tgtEl>
                                        <p:attrNameLst>
                                          <p:attrName>style.visibility</p:attrName>
                                        </p:attrNameLst>
                                      </p:cBhvr>
                                      <p:to>
                                        <p:strVal val="visible"/>
                                      </p:to>
                                    </p:set>
                                    <p:anim calcmode="lin" valueType="num">
                                      <p:cBhvr additive="base">
                                        <p:cTn id="219" dur="500" fill="hold"/>
                                        <p:tgtEl>
                                          <p:spTgt spid="63"/>
                                        </p:tgtEl>
                                        <p:attrNameLst>
                                          <p:attrName>ppt_x</p:attrName>
                                        </p:attrNameLst>
                                      </p:cBhvr>
                                      <p:tavLst>
                                        <p:tav tm="0">
                                          <p:val>
                                            <p:strVal val="#ppt_x"/>
                                          </p:val>
                                        </p:tav>
                                        <p:tav tm="100000">
                                          <p:val>
                                            <p:strVal val="#ppt_x"/>
                                          </p:val>
                                        </p:tav>
                                      </p:tavLst>
                                    </p:anim>
                                    <p:anim calcmode="lin" valueType="num">
                                      <p:cBhvr additive="base">
                                        <p:cTn id="220" dur="500" fill="hold"/>
                                        <p:tgtEl>
                                          <p:spTgt spid="63"/>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64"/>
                                        </p:tgtEl>
                                        <p:attrNameLst>
                                          <p:attrName>style.visibility</p:attrName>
                                        </p:attrNameLst>
                                      </p:cBhvr>
                                      <p:to>
                                        <p:strVal val="visible"/>
                                      </p:to>
                                    </p:set>
                                    <p:anim calcmode="lin" valueType="num">
                                      <p:cBhvr additive="base">
                                        <p:cTn id="223" dur="500" fill="hold"/>
                                        <p:tgtEl>
                                          <p:spTgt spid="64"/>
                                        </p:tgtEl>
                                        <p:attrNameLst>
                                          <p:attrName>ppt_x</p:attrName>
                                        </p:attrNameLst>
                                      </p:cBhvr>
                                      <p:tavLst>
                                        <p:tav tm="0">
                                          <p:val>
                                            <p:strVal val="#ppt_x"/>
                                          </p:val>
                                        </p:tav>
                                        <p:tav tm="100000">
                                          <p:val>
                                            <p:strVal val="#ppt_x"/>
                                          </p:val>
                                        </p:tav>
                                      </p:tavLst>
                                    </p:anim>
                                    <p:anim calcmode="lin" valueType="num">
                                      <p:cBhvr additive="base">
                                        <p:cTn id="224" dur="500" fill="hold"/>
                                        <p:tgtEl>
                                          <p:spTgt spid="64"/>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65"/>
                                        </p:tgtEl>
                                        <p:attrNameLst>
                                          <p:attrName>style.visibility</p:attrName>
                                        </p:attrNameLst>
                                      </p:cBhvr>
                                      <p:to>
                                        <p:strVal val="visible"/>
                                      </p:to>
                                    </p:set>
                                    <p:anim calcmode="lin" valueType="num">
                                      <p:cBhvr additive="base">
                                        <p:cTn id="227" dur="500" fill="hold"/>
                                        <p:tgtEl>
                                          <p:spTgt spid="65"/>
                                        </p:tgtEl>
                                        <p:attrNameLst>
                                          <p:attrName>ppt_x</p:attrName>
                                        </p:attrNameLst>
                                      </p:cBhvr>
                                      <p:tavLst>
                                        <p:tav tm="0">
                                          <p:val>
                                            <p:strVal val="#ppt_x"/>
                                          </p:val>
                                        </p:tav>
                                        <p:tav tm="100000">
                                          <p:val>
                                            <p:strVal val="#ppt_x"/>
                                          </p:val>
                                        </p:tav>
                                      </p:tavLst>
                                    </p:anim>
                                    <p:anim calcmode="lin" valueType="num">
                                      <p:cBhvr additive="base">
                                        <p:cTn id="228" dur="500" fill="hold"/>
                                        <p:tgtEl>
                                          <p:spTgt spid="65"/>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6"/>
                                        </p:tgtEl>
                                        <p:attrNameLst>
                                          <p:attrName>style.visibility</p:attrName>
                                        </p:attrNameLst>
                                      </p:cBhvr>
                                      <p:to>
                                        <p:strVal val="visible"/>
                                      </p:to>
                                    </p:set>
                                    <p:anim calcmode="lin" valueType="num">
                                      <p:cBhvr additive="base">
                                        <p:cTn id="231" dur="500" fill="hold"/>
                                        <p:tgtEl>
                                          <p:spTgt spid="66"/>
                                        </p:tgtEl>
                                        <p:attrNameLst>
                                          <p:attrName>ppt_x</p:attrName>
                                        </p:attrNameLst>
                                      </p:cBhvr>
                                      <p:tavLst>
                                        <p:tav tm="0">
                                          <p:val>
                                            <p:strVal val="#ppt_x"/>
                                          </p:val>
                                        </p:tav>
                                        <p:tav tm="100000">
                                          <p:val>
                                            <p:strVal val="#ppt_x"/>
                                          </p:val>
                                        </p:tav>
                                      </p:tavLst>
                                    </p:anim>
                                    <p:anim calcmode="lin" valueType="num">
                                      <p:cBhvr additive="base">
                                        <p:cTn id="232" dur="500" fill="hold"/>
                                        <p:tgtEl>
                                          <p:spTgt spid="66"/>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67"/>
                                        </p:tgtEl>
                                        <p:attrNameLst>
                                          <p:attrName>style.visibility</p:attrName>
                                        </p:attrNameLst>
                                      </p:cBhvr>
                                      <p:to>
                                        <p:strVal val="visible"/>
                                      </p:to>
                                    </p:set>
                                    <p:anim calcmode="lin" valueType="num">
                                      <p:cBhvr additive="base">
                                        <p:cTn id="235" dur="500" fill="hold"/>
                                        <p:tgtEl>
                                          <p:spTgt spid="67"/>
                                        </p:tgtEl>
                                        <p:attrNameLst>
                                          <p:attrName>ppt_x</p:attrName>
                                        </p:attrNameLst>
                                      </p:cBhvr>
                                      <p:tavLst>
                                        <p:tav tm="0">
                                          <p:val>
                                            <p:strVal val="#ppt_x"/>
                                          </p:val>
                                        </p:tav>
                                        <p:tav tm="100000">
                                          <p:val>
                                            <p:strVal val="#ppt_x"/>
                                          </p:val>
                                        </p:tav>
                                      </p:tavLst>
                                    </p:anim>
                                    <p:anim calcmode="lin" valueType="num">
                                      <p:cBhvr additive="base">
                                        <p:cTn id="236" dur="500" fill="hold"/>
                                        <p:tgtEl>
                                          <p:spTgt spid="67"/>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68"/>
                                        </p:tgtEl>
                                        <p:attrNameLst>
                                          <p:attrName>style.visibility</p:attrName>
                                        </p:attrNameLst>
                                      </p:cBhvr>
                                      <p:to>
                                        <p:strVal val="visible"/>
                                      </p:to>
                                    </p:set>
                                    <p:anim calcmode="lin" valueType="num">
                                      <p:cBhvr additive="base">
                                        <p:cTn id="239" dur="500" fill="hold"/>
                                        <p:tgtEl>
                                          <p:spTgt spid="68"/>
                                        </p:tgtEl>
                                        <p:attrNameLst>
                                          <p:attrName>ppt_x</p:attrName>
                                        </p:attrNameLst>
                                      </p:cBhvr>
                                      <p:tavLst>
                                        <p:tav tm="0">
                                          <p:val>
                                            <p:strVal val="#ppt_x"/>
                                          </p:val>
                                        </p:tav>
                                        <p:tav tm="100000">
                                          <p:val>
                                            <p:strVal val="#ppt_x"/>
                                          </p:val>
                                        </p:tav>
                                      </p:tavLst>
                                    </p:anim>
                                    <p:anim calcmode="lin" valueType="num">
                                      <p:cBhvr additive="base">
                                        <p:cTn id="240" dur="500" fill="hold"/>
                                        <p:tgtEl>
                                          <p:spTgt spid="68"/>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69"/>
                                        </p:tgtEl>
                                        <p:attrNameLst>
                                          <p:attrName>style.visibility</p:attrName>
                                        </p:attrNameLst>
                                      </p:cBhvr>
                                      <p:to>
                                        <p:strVal val="visible"/>
                                      </p:to>
                                    </p:set>
                                    <p:anim calcmode="lin" valueType="num">
                                      <p:cBhvr additive="base">
                                        <p:cTn id="243" dur="500" fill="hold"/>
                                        <p:tgtEl>
                                          <p:spTgt spid="69"/>
                                        </p:tgtEl>
                                        <p:attrNameLst>
                                          <p:attrName>ppt_x</p:attrName>
                                        </p:attrNameLst>
                                      </p:cBhvr>
                                      <p:tavLst>
                                        <p:tav tm="0">
                                          <p:val>
                                            <p:strVal val="#ppt_x"/>
                                          </p:val>
                                        </p:tav>
                                        <p:tav tm="100000">
                                          <p:val>
                                            <p:strVal val="#ppt_x"/>
                                          </p:val>
                                        </p:tav>
                                      </p:tavLst>
                                    </p:anim>
                                    <p:anim calcmode="lin" valueType="num">
                                      <p:cBhvr additive="base">
                                        <p:cTn id="244" dur="500" fill="hold"/>
                                        <p:tgtEl>
                                          <p:spTgt spid="69"/>
                                        </p:tgtEl>
                                        <p:attrNameLst>
                                          <p:attrName>ppt_y</p:attrName>
                                        </p:attrNameLst>
                                      </p:cBhvr>
                                      <p:tavLst>
                                        <p:tav tm="0">
                                          <p:val>
                                            <p:strVal val="1+#ppt_h/2"/>
                                          </p:val>
                                        </p:tav>
                                        <p:tav tm="100000">
                                          <p:val>
                                            <p:strVal val="#ppt_y"/>
                                          </p:val>
                                        </p:tav>
                                      </p:tavLst>
                                    </p:anim>
                                  </p:childTnLst>
                                </p:cTn>
                              </p:par>
                              <p:par>
                                <p:cTn id="245" presetID="2" presetClass="entr" presetSubtype="4" fill="hold" nodeType="withEffect">
                                  <p:stCondLst>
                                    <p:cond delay="0"/>
                                  </p:stCondLst>
                                  <p:childTnLst>
                                    <p:set>
                                      <p:cBhvr>
                                        <p:cTn id="246" dur="1" fill="hold">
                                          <p:stCondLst>
                                            <p:cond delay="0"/>
                                          </p:stCondLst>
                                        </p:cTn>
                                        <p:tgtEl>
                                          <p:spTgt spid="70"/>
                                        </p:tgtEl>
                                        <p:attrNameLst>
                                          <p:attrName>style.visibility</p:attrName>
                                        </p:attrNameLst>
                                      </p:cBhvr>
                                      <p:to>
                                        <p:strVal val="visible"/>
                                      </p:to>
                                    </p:set>
                                    <p:anim calcmode="lin" valueType="num">
                                      <p:cBhvr additive="base">
                                        <p:cTn id="247" dur="500" fill="hold"/>
                                        <p:tgtEl>
                                          <p:spTgt spid="70"/>
                                        </p:tgtEl>
                                        <p:attrNameLst>
                                          <p:attrName>ppt_x</p:attrName>
                                        </p:attrNameLst>
                                      </p:cBhvr>
                                      <p:tavLst>
                                        <p:tav tm="0">
                                          <p:val>
                                            <p:strVal val="#ppt_x"/>
                                          </p:val>
                                        </p:tav>
                                        <p:tav tm="100000">
                                          <p:val>
                                            <p:strVal val="#ppt_x"/>
                                          </p:val>
                                        </p:tav>
                                      </p:tavLst>
                                    </p:anim>
                                    <p:anim calcmode="lin" valueType="num">
                                      <p:cBhvr additive="base">
                                        <p:cTn id="248" dur="500" fill="hold"/>
                                        <p:tgtEl>
                                          <p:spTgt spid="70"/>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71"/>
                                        </p:tgtEl>
                                        <p:attrNameLst>
                                          <p:attrName>style.visibility</p:attrName>
                                        </p:attrNameLst>
                                      </p:cBhvr>
                                      <p:to>
                                        <p:strVal val="visible"/>
                                      </p:to>
                                    </p:set>
                                    <p:anim calcmode="lin" valueType="num">
                                      <p:cBhvr additive="base">
                                        <p:cTn id="251" dur="500" fill="hold"/>
                                        <p:tgtEl>
                                          <p:spTgt spid="71"/>
                                        </p:tgtEl>
                                        <p:attrNameLst>
                                          <p:attrName>ppt_x</p:attrName>
                                        </p:attrNameLst>
                                      </p:cBhvr>
                                      <p:tavLst>
                                        <p:tav tm="0">
                                          <p:val>
                                            <p:strVal val="#ppt_x"/>
                                          </p:val>
                                        </p:tav>
                                        <p:tav tm="100000">
                                          <p:val>
                                            <p:strVal val="#ppt_x"/>
                                          </p:val>
                                        </p:tav>
                                      </p:tavLst>
                                    </p:anim>
                                    <p:anim calcmode="lin" valueType="num">
                                      <p:cBhvr additive="base">
                                        <p:cTn id="252" dur="500" fill="hold"/>
                                        <p:tgtEl>
                                          <p:spTgt spid="71"/>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72"/>
                                        </p:tgtEl>
                                        <p:attrNameLst>
                                          <p:attrName>style.visibility</p:attrName>
                                        </p:attrNameLst>
                                      </p:cBhvr>
                                      <p:to>
                                        <p:strVal val="visible"/>
                                      </p:to>
                                    </p:set>
                                    <p:anim calcmode="lin" valueType="num">
                                      <p:cBhvr additive="base">
                                        <p:cTn id="255" dur="500" fill="hold"/>
                                        <p:tgtEl>
                                          <p:spTgt spid="72"/>
                                        </p:tgtEl>
                                        <p:attrNameLst>
                                          <p:attrName>ppt_x</p:attrName>
                                        </p:attrNameLst>
                                      </p:cBhvr>
                                      <p:tavLst>
                                        <p:tav tm="0">
                                          <p:val>
                                            <p:strVal val="#ppt_x"/>
                                          </p:val>
                                        </p:tav>
                                        <p:tav tm="100000">
                                          <p:val>
                                            <p:strVal val="#ppt_x"/>
                                          </p:val>
                                        </p:tav>
                                      </p:tavLst>
                                    </p:anim>
                                    <p:anim calcmode="lin" valueType="num">
                                      <p:cBhvr additive="base">
                                        <p:cTn id="256" dur="500" fill="hold"/>
                                        <p:tgtEl>
                                          <p:spTgt spid="72"/>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73"/>
                                        </p:tgtEl>
                                        <p:attrNameLst>
                                          <p:attrName>style.visibility</p:attrName>
                                        </p:attrNameLst>
                                      </p:cBhvr>
                                      <p:to>
                                        <p:strVal val="visible"/>
                                      </p:to>
                                    </p:set>
                                    <p:anim calcmode="lin" valueType="num">
                                      <p:cBhvr additive="base">
                                        <p:cTn id="259" dur="500" fill="hold"/>
                                        <p:tgtEl>
                                          <p:spTgt spid="73"/>
                                        </p:tgtEl>
                                        <p:attrNameLst>
                                          <p:attrName>ppt_x</p:attrName>
                                        </p:attrNameLst>
                                      </p:cBhvr>
                                      <p:tavLst>
                                        <p:tav tm="0">
                                          <p:val>
                                            <p:strVal val="#ppt_x"/>
                                          </p:val>
                                        </p:tav>
                                        <p:tav tm="100000">
                                          <p:val>
                                            <p:strVal val="#ppt_x"/>
                                          </p:val>
                                        </p:tav>
                                      </p:tavLst>
                                    </p:anim>
                                    <p:anim calcmode="lin" valueType="num">
                                      <p:cBhvr additive="base">
                                        <p:cTn id="260" dur="500" fill="hold"/>
                                        <p:tgtEl>
                                          <p:spTgt spid="73"/>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81"/>
                                        </p:tgtEl>
                                        <p:attrNameLst>
                                          <p:attrName>style.visibility</p:attrName>
                                        </p:attrNameLst>
                                      </p:cBhvr>
                                      <p:to>
                                        <p:strVal val="visible"/>
                                      </p:to>
                                    </p:set>
                                    <p:anim calcmode="lin" valueType="num">
                                      <p:cBhvr additive="base">
                                        <p:cTn id="263" dur="500" fill="hold"/>
                                        <p:tgtEl>
                                          <p:spTgt spid="81"/>
                                        </p:tgtEl>
                                        <p:attrNameLst>
                                          <p:attrName>ppt_x</p:attrName>
                                        </p:attrNameLst>
                                      </p:cBhvr>
                                      <p:tavLst>
                                        <p:tav tm="0">
                                          <p:val>
                                            <p:strVal val="#ppt_x"/>
                                          </p:val>
                                        </p:tav>
                                        <p:tav tm="100000">
                                          <p:val>
                                            <p:strVal val="#ppt_x"/>
                                          </p:val>
                                        </p:tav>
                                      </p:tavLst>
                                    </p:anim>
                                    <p:anim calcmode="lin" valueType="num">
                                      <p:cBhvr additive="base">
                                        <p:cTn id="264" dur="500" fill="hold"/>
                                        <p:tgtEl>
                                          <p:spTgt spid="81"/>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additive="base">
                                        <p:cTn id="267" dur="500" fill="hold"/>
                                        <p:tgtEl>
                                          <p:spTgt spid="82"/>
                                        </p:tgtEl>
                                        <p:attrNameLst>
                                          <p:attrName>ppt_x</p:attrName>
                                        </p:attrNameLst>
                                      </p:cBhvr>
                                      <p:tavLst>
                                        <p:tav tm="0">
                                          <p:val>
                                            <p:strVal val="#ppt_x"/>
                                          </p:val>
                                        </p:tav>
                                        <p:tav tm="100000">
                                          <p:val>
                                            <p:strVal val="#ppt_x"/>
                                          </p:val>
                                        </p:tav>
                                      </p:tavLst>
                                    </p:anim>
                                    <p:anim calcmode="lin" valueType="num">
                                      <p:cBhvr additive="base">
                                        <p:cTn id="268" dur="500" fill="hold"/>
                                        <p:tgtEl>
                                          <p:spTgt spid="82"/>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83"/>
                                        </p:tgtEl>
                                        <p:attrNameLst>
                                          <p:attrName>style.visibility</p:attrName>
                                        </p:attrNameLst>
                                      </p:cBhvr>
                                      <p:to>
                                        <p:strVal val="visible"/>
                                      </p:to>
                                    </p:set>
                                    <p:anim calcmode="lin" valueType="num">
                                      <p:cBhvr additive="base">
                                        <p:cTn id="271" dur="500" fill="hold"/>
                                        <p:tgtEl>
                                          <p:spTgt spid="83"/>
                                        </p:tgtEl>
                                        <p:attrNameLst>
                                          <p:attrName>ppt_x</p:attrName>
                                        </p:attrNameLst>
                                      </p:cBhvr>
                                      <p:tavLst>
                                        <p:tav tm="0">
                                          <p:val>
                                            <p:strVal val="#ppt_x"/>
                                          </p:val>
                                        </p:tav>
                                        <p:tav tm="100000">
                                          <p:val>
                                            <p:strVal val="#ppt_x"/>
                                          </p:val>
                                        </p:tav>
                                      </p:tavLst>
                                    </p:anim>
                                    <p:anim calcmode="lin" valueType="num">
                                      <p:cBhvr additive="base">
                                        <p:cTn id="272" dur="500" fill="hold"/>
                                        <p:tgtEl>
                                          <p:spTgt spid="83"/>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84"/>
                                        </p:tgtEl>
                                        <p:attrNameLst>
                                          <p:attrName>style.visibility</p:attrName>
                                        </p:attrNameLst>
                                      </p:cBhvr>
                                      <p:to>
                                        <p:strVal val="visible"/>
                                      </p:to>
                                    </p:set>
                                    <p:anim calcmode="lin" valueType="num">
                                      <p:cBhvr additive="base">
                                        <p:cTn id="275" dur="500" fill="hold"/>
                                        <p:tgtEl>
                                          <p:spTgt spid="84"/>
                                        </p:tgtEl>
                                        <p:attrNameLst>
                                          <p:attrName>ppt_x</p:attrName>
                                        </p:attrNameLst>
                                      </p:cBhvr>
                                      <p:tavLst>
                                        <p:tav tm="0">
                                          <p:val>
                                            <p:strVal val="#ppt_x"/>
                                          </p:val>
                                        </p:tav>
                                        <p:tav tm="100000">
                                          <p:val>
                                            <p:strVal val="#ppt_x"/>
                                          </p:val>
                                        </p:tav>
                                      </p:tavLst>
                                    </p:anim>
                                    <p:anim calcmode="lin" valueType="num">
                                      <p:cBhvr additive="base">
                                        <p:cTn id="276" dur="500" fill="hold"/>
                                        <p:tgtEl>
                                          <p:spTgt spid="84"/>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85"/>
                                        </p:tgtEl>
                                        <p:attrNameLst>
                                          <p:attrName>style.visibility</p:attrName>
                                        </p:attrNameLst>
                                      </p:cBhvr>
                                      <p:to>
                                        <p:strVal val="visible"/>
                                      </p:to>
                                    </p:set>
                                    <p:anim calcmode="lin" valueType="num">
                                      <p:cBhvr additive="base">
                                        <p:cTn id="279" dur="500" fill="hold"/>
                                        <p:tgtEl>
                                          <p:spTgt spid="85"/>
                                        </p:tgtEl>
                                        <p:attrNameLst>
                                          <p:attrName>ppt_x</p:attrName>
                                        </p:attrNameLst>
                                      </p:cBhvr>
                                      <p:tavLst>
                                        <p:tav tm="0">
                                          <p:val>
                                            <p:strVal val="#ppt_x"/>
                                          </p:val>
                                        </p:tav>
                                        <p:tav tm="100000">
                                          <p:val>
                                            <p:strVal val="#ppt_x"/>
                                          </p:val>
                                        </p:tav>
                                      </p:tavLst>
                                    </p:anim>
                                    <p:anim calcmode="lin" valueType="num">
                                      <p:cBhvr additive="base">
                                        <p:cTn id="280" dur="500" fill="hold"/>
                                        <p:tgtEl>
                                          <p:spTgt spid="85"/>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86"/>
                                        </p:tgtEl>
                                        <p:attrNameLst>
                                          <p:attrName>style.visibility</p:attrName>
                                        </p:attrNameLst>
                                      </p:cBhvr>
                                      <p:to>
                                        <p:strVal val="visible"/>
                                      </p:to>
                                    </p:set>
                                    <p:anim calcmode="lin" valueType="num">
                                      <p:cBhvr additive="base">
                                        <p:cTn id="283" dur="500" fill="hold"/>
                                        <p:tgtEl>
                                          <p:spTgt spid="86"/>
                                        </p:tgtEl>
                                        <p:attrNameLst>
                                          <p:attrName>ppt_x</p:attrName>
                                        </p:attrNameLst>
                                      </p:cBhvr>
                                      <p:tavLst>
                                        <p:tav tm="0">
                                          <p:val>
                                            <p:strVal val="#ppt_x"/>
                                          </p:val>
                                        </p:tav>
                                        <p:tav tm="100000">
                                          <p:val>
                                            <p:strVal val="#ppt_x"/>
                                          </p:val>
                                        </p:tav>
                                      </p:tavLst>
                                    </p:anim>
                                    <p:anim calcmode="lin" valueType="num">
                                      <p:cBhvr additive="base">
                                        <p:cTn id="284" dur="500" fill="hold"/>
                                        <p:tgtEl>
                                          <p:spTgt spid="86"/>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87"/>
                                        </p:tgtEl>
                                        <p:attrNameLst>
                                          <p:attrName>style.visibility</p:attrName>
                                        </p:attrNameLst>
                                      </p:cBhvr>
                                      <p:to>
                                        <p:strVal val="visible"/>
                                      </p:to>
                                    </p:set>
                                    <p:anim calcmode="lin" valueType="num">
                                      <p:cBhvr additive="base">
                                        <p:cTn id="287" dur="500" fill="hold"/>
                                        <p:tgtEl>
                                          <p:spTgt spid="87"/>
                                        </p:tgtEl>
                                        <p:attrNameLst>
                                          <p:attrName>ppt_x</p:attrName>
                                        </p:attrNameLst>
                                      </p:cBhvr>
                                      <p:tavLst>
                                        <p:tav tm="0">
                                          <p:val>
                                            <p:strVal val="#ppt_x"/>
                                          </p:val>
                                        </p:tav>
                                        <p:tav tm="100000">
                                          <p:val>
                                            <p:strVal val="#ppt_x"/>
                                          </p:val>
                                        </p:tav>
                                      </p:tavLst>
                                    </p:anim>
                                    <p:anim calcmode="lin" valueType="num">
                                      <p:cBhvr additive="base">
                                        <p:cTn id="288" dur="500" fill="hold"/>
                                        <p:tgtEl>
                                          <p:spTgt spid="87"/>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88"/>
                                        </p:tgtEl>
                                        <p:attrNameLst>
                                          <p:attrName>style.visibility</p:attrName>
                                        </p:attrNameLst>
                                      </p:cBhvr>
                                      <p:to>
                                        <p:strVal val="visible"/>
                                      </p:to>
                                    </p:set>
                                    <p:anim calcmode="lin" valueType="num">
                                      <p:cBhvr additive="base">
                                        <p:cTn id="291" dur="500" fill="hold"/>
                                        <p:tgtEl>
                                          <p:spTgt spid="88"/>
                                        </p:tgtEl>
                                        <p:attrNameLst>
                                          <p:attrName>ppt_x</p:attrName>
                                        </p:attrNameLst>
                                      </p:cBhvr>
                                      <p:tavLst>
                                        <p:tav tm="0">
                                          <p:val>
                                            <p:strVal val="#ppt_x"/>
                                          </p:val>
                                        </p:tav>
                                        <p:tav tm="100000">
                                          <p:val>
                                            <p:strVal val="#ppt_x"/>
                                          </p:val>
                                        </p:tav>
                                      </p:tavLst>
                                    </p:anim>
                                    <p:anim calcmode="lin" valueType="num">
                                      <p:cBhvr additive="base">
                                        <p:cTn id="292" dur="500" fill="hold"/>
                                        <p:tgtEl>
                                          <p:spTgt spid="88"/>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89"/>
                                        </p:tgtEl>
                                        <p:attrNameLst>
                                          <p:attrName>style.visibility</p:attrName>
                                        </p:attrNameLst>
                                      </p:cBhvr>
                                      <p:to>
                                        <p:strVal val="visible"/>
                                      </p:to>
                                    </p:set>
                                    <p:anim calcmode="lin" valueType="num">
                                      <p:cBhvr additive="base">
                                        <p:cTn id="295" dur="500" fill="hold"/>
                                        <p:tgtEl>
                                          <p:spTgt spid="89"/>
                                        </p:tgtEl>
                                        <p:attrNameLst>
                                          <p:attrName>ppt_x</p:attrName>
                                        </p:attrNameLst>
                                      </p:cBhvr>
                                      <p:tavLst>
                                        <p:tav tm="0">
                                          <p:val>
                                            <p:strVal val="#ppt_x"/>
                                          </p:val>
                                        </p:tav>
                                        <p:tav tm="100000">
                                          <p:val>
                                            <p:strVal val="#ppt_x"/>
                                          </p:val>
                                        </p:tav>
                                      </p:tavLst>
                                    </p:anim>
                                    <p:anim calcmode="lin" valueType="num">
                                      <p:cBhvr additive="base">
                                        <p:cTn id="296" dur="500" fill="hold"/>
                                        <p:tgtEl>
                                          <p:spTgt spid="89"/>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90"/>
                                        </p:tgtEl>
                                        <p:attrNameLst>
                                          <p:attrName>style.visibility</p:attrName>
                                        </p:attrNameLst>
                                      </p:cBhvr>
                                      <p:to>
                                        <p:strVal val="visible"/>
                                      </p:to>
                                    </p:set>
                                    <p:anim calcmode="lin" valueType="num">
                                      <p:cBhvr additive="base">
                                        <p:cTn id="299" dur="500" fill="hold"/>
                                        <p:tgtEl>
                                          <p:spTgt spid="90"/>
                                        </p:tgtEl>
                                        <p:attrNameLst>
                                          <p:attrName>ppt_x</p:attrName>
                                        </p:attrNameLst>
                                      </p:cBhvr>
                                      <p:tavLst>
                                        <p:tav tm="0">
                                          <p:val>
                                            <p:strVal val="#ppt_x"/>
                                          </p:val>
                                        </p:tav>
                                        <p:tav tm="100000">
                                          <p:val>
                                            <p:strVal val="#ppt_x"/>
                                          </p:val>
                                        </p:tav>
                                      </p:tavLst>
                                    </p:anim>
                                    <p:anim calcmode="lin" valueType="num">
                                      <p:cBhvr additive="base">
                                        <p:cTn id="300" dur="500" fill="hold"/>
                                        <p:tgtEl>
                                          <p:spTgt spid="90"/>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91"/>
                                        </p:tgtEl>
                                        <p:attrNameLst>
                                          <p:attrName>style.visibility</p:attrName>
                                        </p:attrNameLst>
                                      </p:cBhvr>
                                      <p:to>
                                        <p:strVal val="visible"/>
                                      </p:to>
                                    </p:set>
                                    <p:anim calcmode="lin" valueType="num">
                                      <p:cBhvr additive="base">
                                        <p:cTn id="303" dur="500" fill="hold"/>
                                        <p:tgtEl>
                                          <p:spTgt spid="91"/>
                                        </p:tgtEl>
                                        <p:attrNameLst>
                                          <p:attrName>ppt_x</p:attrName>
                                        </p:attrNameLst>
                                      </p:cBhvr>
                                      <p:tavLst>
                                        <p:tav tm="0">
                                          <p:val>
                                            <p:strVal val="#ppt_x"/>
                                          </p:val>
                                        </p:tav>
                                        <p:tav tm="100000">
                                          <p:val>
                                            <p:strVal val="#ppt_x"/>
                                          </p:val>
                                        </p:tav>
                                      </p:tavLst>
                                    </p:anim>
                                    <p:anim calcmode="lin" valueType="num">
                                      <p:cBhvr additive="base">
                                        <p:cTn id="304" dur="500" fill="hold"/>
                                        <p:tgtEl>
                                          <p:spTgt spid="91"/>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92"/>
                                        </p:tgtEl>
                                        <p:attrNameLst>
                                          <p:attrName>style.visibility</p:attrName>
                                        </p:attrNameLst>
                                      </p:cBhvr>
                                      <p:to>
                                        <p:strVal val="visible"/>
                                      </p:to>
                                    </p:set>
                                    <p:anim calcmode="lin" valueType="num">
                                      <p:cBhvr additive="base">
                                        <p:cTn id="307" dur="500" fill="hold"/>
                                        <p:tgtEl>
                                          <p:spTgt spid="92"/>
                                        </p:tgtEl>
                                        <p:attrNameLst>
                                          <p:attrName>ppt_x</p:attrName>
                                        </p:attrNameLst>
                                      </p:cBhvr>
                                      <p:tavLst>
                                        <p:tav tm="0">
                                          <p:val>
                                            <p:strVal val="#ppt_x"/>
                                          </p:val>
                                        </p:tav>
                                        <p:tav tm="100000">
                                          <p:val>
                                            <p:strVal val="#ppt_x"/>
                                          </p:val>
                                        </p:tav>
                                      </p:tavLst>
                                    </p:anim>
                                    <p:anim calcmode="lin" valueType="num">
                                      <p:cBhvr additive="base">
                                        <p:cTn id="308" dur="500" fill="hold"/>
                                        <p:tgtEl>
                                          <p:spTgt spid="92"/>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46"/>
                                        </p:tgtEl>
                                        <p:attrNameLst>
                                          <p:attrName>style.visibility</p:attrName>
                                        </p:attrNameLst>
                                      </p:cBhvr>
                                      <p:to>
                                        <p:strVal val="visible"/>
                                      </p:to>
                                    </p:set>
                                    <p:anim calcmode="lin" valueType="num">
                                      <p:cBhvr additive="base">
                                        <p:cTn id="311" dur="500" fill="hold"/>
                                        <p:tgtEl>
                                          <p:spTgt spid="46"/>
                                        </p:tgtEl>
                                        <p:attrNameLst>
                                          <p:attrName>ppt_x</p:attrName>
                                        </p:attrNameLst>
                                      </p:cBhvr>
                                      <p:tavLst>
                                        <p:tav tm="0">
                                          <p:val>
                                            <p:strVal val="#ppt_x"/>
                                          </p:val>
                                        </p:tav>
                                        <p:tav tm="100000">
                                          <p:val>
                                            <p:strVal val="#ppt_x"/>
                                          </p:val>
                                        </p:tav>
                                      </p:tavLst>
                                    </p:anim>
                                    <p:anim calcmode="lin" valueType="num">
                                      <p:cBhvr additive="base">
                                        <p:cTn id="312" dur="500" fill="hold"/>
                                        <p:tgtEl>
                                          <p:spTgt spid="46"/>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94"/>
                                        </p:tgtEl>
                                        <p:attrNameLst>
                                          <p:attrName>style.visibility</p:attrName>
                                        </p:attrNameLst>
                                      </p:cBhvr>
                                      <p:to>
                                        <p:strVal val="visible"/>
                                      </p:to>
                                    </p:set>
                                    <p:anim calcmode="lin" valueType="num">
                                      <p:cBhvr additive="base">
                                        <p:cTn id="315" dur="500" fill="hold"/>
                                        <p:tgtEl>
                                          <p:spTgt spid="94"/>
                                        </p:tgtEl>
                                        <p:attrNameLst>
                                          <p:attrName>ppt_x</p:attrName>
                                        </p:attrNameLst>
                                      </p:cBhvr>
                                      <p:tavLst>
                                        <p:tav tm="0">
                                          <p:val>
                                            <p:strVal val="#ppt_x"/>
                                          </p:val>
                                        </p:tav>
                                        <p:tav tm="100000">
                                          <p:val>
                                            <p:strVal val="#ppt_x"/>
                                          </p:val>
                                        </p:tav>
                                      </p:tavLst>
                                    </p:anim>
                                    <p:anim calcmode="lin" valueType="num">
                                      <p:cBhvr additive="base">
                                        <p:cTn id="316" dur="500" fill="hold"/>
                                        <p:tgtEl>
                                          <p:spTgt spid="94"/>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5"/>
                                        </p:tgtEl>
                                        <p:attrNameLst>
                                          <p:attrName>style.visibility</p:attrName>
                                        </p:attrNameLst>
                                      </p:cBhvr>
                                      <p:to>
                                        <p:strVal val="visible"/>
                                      </p:to>
                                    </p:set>
                                    <p:anim calcmode="lin" valueType="num">
                                      <p:cBhvr additive="base">
                                        <p:cTn id="319" dur="500" fill="hold"/>
                                        <p:tgtEl>
                                          <p:spTgt spid="95"/>
                                        </p:tgtEl>
                                        <p:attrNameLst>
                                          <p:attrName>ppt_x</p:attrName>
                                        </p:attrNameLst>
                                      </p:cBhvr>
                                      <p:tavLst>
                                        <p:tav tm="0">
                                          <p:val>
                                            <p:strVal val="#ppt_x"/>
                                          </p:val>
                                        </p:tav>
                                        <p:tav tm="100000">
                                          <p:val>
                                            <p:strVal val="#ppt_x"/>
                                          </p:val>
                                        </p:tav>
                                      </p:tavLst>
                                    </p:anim>
                                    <p:anim calcmode="lin" valueType="num">
                                      <p:cBhvr additive="base">
                                        <p:cTn id="320" dur="500" fill="hold"/>
                                        <p:tgtEl>
                                          <p:spTgt spid="95"/>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96"/>
                                        </p:tgtEl>
                                        <p:attrNameLst>
                                          <p:attrName>style.visibility</p:attrName>
                                        </p:attrNameLst>
                                      </p:cBhvr>
                                      <p:to>
                                        <p:strVal val="visible"/>
                                      </p:to>
                                    </p:set>
                                    <p:anim calcmode="lin" valueType="num">
                                      <p:cBhvr additive="base">
                                        <p:cTn id="323" dur="500" fill="hold"/>
                                        <p:tgtEl>
                                          <p:spTgt spid="96"/>
                                        </p:tgtEl>
                                        <p:attrNameLst>
                                          <p:attrName>ppt_x</p:attrName>
                                        </p:attrNameLst>
                                      </p:cBhvr>
                                      <p:tavLst>
                                        <p:tav tm="0">
                                          <p:val>
                                            <p:strVal val="#ppt_x"/>
                                          </p:val>
                                        </p:tav>
                                        <p:tav tm="100000">
                                          <p:val>
                                            <p:strVal val="#ppt_x"/>
                                          </p:val>
                                        </p:tav>
                                      </p:tavLst>
                                    </p:anim>
                                    <p:anim calcmode="lin" valueType="num">
                                      <p:cBhvr additive="base">
                                        <p:cTn id="324" dur="500" fill="hold"/>
                                        <p:tgtEl>
                                          <p:spTgt spid="96"/>
                                        </p:tgtEl>
                                        <p:attrNameLst>
                                          <p:attrName>ppt_y</p:attrName>
                                        </p:attrNameLst>
                                      </p:cBhvr>
                                      <p:tavLst>
                                        <p:tav tm="0">
                                          <p:val>
                                            <p:strVal val="1+#ppt_h/2"/>
                                          </p:val>
                                        </p:tav>
                                        <p:tav tm="100000">
                                          <p:val>
                                            <p:strVal val="#ppt_y"/>
                                          </p:val>
                                        </p:tav>
                                      </p:tavLst>
                                    </p:anim>
                                  </p:childTnLst>
                                </p:cTn>
                              </p:par>
                              <p:par>
                                <p:cTn id="325" presetID="2" presetClass="entr" presetSubtype="4" fill="hold" nodeType="withEffect">
                                  <p:stCondLst>
                                    <p:cond delay="0"/>
                                  </p:stCondLst>
                                  <p:childTnLst>
                                    <p:set>
                                      <p:cBhvr>
                                        <p:cTn id="326" dur="1" fill="hold">
                                          <p:stCondLst>
                                            <p:cond delay="0"/>
                                          </p:stCondLst>
                                        </p:cTn>
                                        <p:tgtEl>
                                          <p:spTgt spid="97"/>
                                        </p:tgtEl>
                                        <p:attrNameLst>
                                          <p:attrName>style.visibility</p:attrName>
                                        </p:attrNameLst>
                                      </p:cBhvr>
                                      <p:to>
                                        <p:strVal val="visible"/>
                                      </p:to>
                                    </p:set>
                                    <p:anim calcmode="lin" valueType="num">
                                      <p:cBhvr additive="base">
                                        <p:cTn id="327" dur="500" fill="hold"/>
                                        <p:tgtEl>
                                          <p:spTgt spid="97"/>
                                        </p:tgtEl>
                                        <p:attrNameLst>
                                          <p:attrName>ppt_x</p:attrName>
                                        </p:attrNameLst>
                                      </p:cBhvr>
                                      <p:tavLst>
                                        <p:tav tm="0">
                                          <p:val>
                                            <p:strVal val="#ppt_x"/>
                                          </p:val>
                                        </p:tav>
                                        <p:tav tm="100000">
                                          <p:val>
                                            <p:strVal val="#ppt_x"/>
                                          </p:val>
                                        </p:tav>
                                      </p:tavLst>
                                    </p:anim>
                                    <p:anim calcmode="lin" valueType="num">
                                      <p:cBhvr additive="base">
                                        <p:cTn id="328" dur="500" fill="hold"/>
                                        <p:tgtEl>
                                          <p:spTgt spid="97"/>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98"/>
                                        </p:tgtEl>
                                        <p:attrNameLst>
                                          <p:attrName>style.visibility</p:attrName>
                                        </p:attrNameLst>
                                      </p:cBhvr>
                                      <p:to>
                                        <p:strVal val="visible"/>
                                      </p:to>
                                    </p:set>
                                    <p:anim calcmode="lin" valueType="num">
                                      <p:cBhvr additive="base">
                                        <p:cTn id="331" dur="500" fill="hold"/>
                                        <p:tgtEl>
                                          <p:spTgt spid="98"/>
                                        </p:tgtEl>
                                        <p:attrNameLst>
                                          <p:attrName>ppt_x</p:attrName>
                                        </p:attrNameLst>
                                      </p:cBhvr>
                                      <p:tavLst>
                                        <p:tav tm="0">
                                          <p:val>
                                            <p:strVal val="#ppt_x"/>
                                          </p:val>
                                        </p:tav>
                                        <p:tav tm="100000">
                                          <p:val>
                                            <p:strVal val="#ppt_x"/>
                                          </p:val>
                                        </p:tav>
                                      </p:tavLst>
                                    </p:anim>
                                    <p:anim calcmode="lin" valueType="num">
                                      <p:cBhvr additive="base">
                                        <p:cTn id="332" dur="500" fill="hold"/>
                                        <p:tgtEl>
                                          <p:spTgt spid="98"/>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99"/>
                                        </p:tgtEl>
                                        <p:attrNameLst>
                                          <p:attrName>style.visibility</p:attrName>
                                        </p:attrNameLst>
                                      </p:cBhvr>
                                      <p:to>
                                        <p:strVal val="visible"/>
                                      </p:to>
                                    </p:set>
                                    <p:anim calcmode="lin" valueType="num">
                                      <p:cBhvr additive="base">
                                        <p:cTn id="335" dur="500" fill="hold"/>
                                        <p:tgtEl>
                                          <p:spTgt spid="99"/>
                                        </p:tgtEl>
                                        <p:attrNameLst>
                                          <p:attrName>ppt_x</p:attrName>
                                        </p:attrNameLst>
                                      </p:cBhvr>
                                      <p:tavLst>
                                        <p:tav tm="0">
                                          <p:val>
                                            <p:strVal val="#ppt_x"/>
                                          </p:val>
                                        </p:tav>
                                        <p:tav tm="100000">
                                          <p:val>
                                            <p:strVal val="#ppt_x"/>
                                          </p:val>
                                        </p:tav>
                                      </p:tavLst>
                                    </p:anim>
                                    <p:anim calcmode="lin" valueType="num">
                                      <p:cBhvr additive="base">
                                        <p:cTn id="336" dur="500" fill="hold"/>
                                        <p:tgtEl>
                                          <p:spTgt spid="99"/>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100"/>
                                        </p:tgtEl>
                                        <p:attrNameLst>
                                          <p:attrName>style.visibility</p:attrName>
                                        </p:attrNameLst>
                                      </p:cBhvr>
                                      <p:to>
                                        <p:strVal val="visible"/>
                                      </p:to>
                                    </p:set>
                                    <p:anim calcmode="lin" valueType="num">
                                      <p:cBhvr additive="base">
                                        <p:cTn id="339" dur="500" fill="hold"/>
                                        <p:tgtEl>
                                          <p:spTgt spid="100"/>
                                        </p:tgtEl>
                                        <p:attrNameLst>
                                          <p:attrName>ppt_x</p:attrName>
                                        </p:attrNameLst>
                                      </p:cBhvr>
                                      <p:tavLst>
                                        <p:tav tm="0">
                                          <p:val>
                                            <p:strVal val="#ppt_x"/>
                                          </p:val>
                                        </p:tav>
                                        <p:tav tm="100000">
                                          <p:val>
                                            <p:strVal val="#ppt_x"/>
                                          </p:val>
                                        </p:tav>
                                      </p:tavLst>
                                    </p:anim>
                                    <p:anim calcmode="lin" valueType="num">
                                      <p:cBhvr additive="base">
                                        <p:cTn id="340" dur="500" fill="hold"/>
                                        <p:tgtEl>
                                          <p:spTgt spid="100"/>
                                        </p:tgtEl>
                                        <p:attrNameLst>
                                          <p:attrName>ppt_y</p:attrName>
                                        </p:attrNameLst>
                                      </p:cBhvr>
                                      <p:tavLst>
                                        <p:tav tm="0">
                                          <p:val>
                                            <p:strVal val="1+#ppt_h/2"/>
                                          </p:val>
                                        </p:tav>
                                        <p:tav tm="100000">
                                          <p:val>
                                            <p:strVal val="#ppt_y"/>
                                          </p:val>
                                        </p:tav>
                                      </p:tavLst>
                                    </p:anim>
                                  </p:childTnLst>
                                </p:cTn>
                              </p:par>
                              <p:par>
                                <p:cTn id="341" presetID="2" presetClass="entr" presetSubtype="4" fill="hold" nodeType="withEffect">
                                  <p:stCondLst>
                                    <p:cond delay="0"/>
                                  </p:stCondLst>
                                  <p:childTnLst>
                                    <p:set>
                                      <p:cBhvr>
                                        <p:cTn id="342" dur="1" fill="hold">
                                          <p:stCondLst>
                                            <p:cond delay="0"/>
                                          </p:stCondLst>
                                        </p:cTn>
                                        <p:tgtEl>
                                          <p:spTgt spid="101"/>
                                        </p:tgtEl>
                                        <p:attrNameLst>
                                          <p:attrName>style.visibility</p:attrName>
                                        </p:attrNameLst>
                                      </p:cBhvr>
                                      <p:to>
                                        <p:strVal val="visible"/>
                                      </p:to>
                                    </p:set>
                                    <p:anim calcmode="lin" valueType="num">
                                      <p:cBhvr additive="base">
                                        <p:cTn id="343" dur="500" fill="hold"/>
                                        <p:tgtEl>
                                          <p:spTgt spid="101"/>
                                        </p:tgtEl>
                                        <p:attrNameLst>
                                          <p:attrName>ppt_x</p:attrName>
                                        </p:attrNameLst>
                                      </p:cBhvr>
                                      <p:tavLst>
                                        <p:tav tm="0">
                                          <p:val>
                                            <p:strVal val="#ppt_x"/>
                                          </p:val>
                                        </p:tav>
                                        <p:tav tm="100000">
                                          <p:val>
                                            <p:strVal val="#ppt_x"/>
                                          </p:val>
                                        </p:tav>
                                      </p:tavLst>
                                    </p:anim>
                                    <p:anim calcmode="lin" valueType="num">
                                      <p:cBhvr additive="base">
                                        <p:cTn id="344" dur="500" fill="hold"/>
                                        <p:tgtEl>
                                          <p:spTgt spid="101"/>
                                        </p:tgtEl>
                                        <p:attrNameLst>
                                          <p:attrName>ppt_y</p:attrName>
                                        </p:attrNameLst>
                                      </p:cBhvr>
                                      <p:tavLst>
                                        <p:tav tm="0">
                                          <p:val>
                                            <p:strVal val="1+#ppt_h/2"/>
                                          </p:val>
                                        </p:tav>
                                        <p:tav tm="100000">
                                          <p:val>
                                            <p:strVal val="#ppt_y"/>
                                          </p:val>
                                        </p:tav>
                                      </p:tavLst>
                                    </p:anim>
                                  </p:childTnLst>
                                </p:cTn>
                              </p:par>
                              <p:par>
                                <p:cTn id="345" presetID="2" presetClass="entr" presetSubtype="4" fill="hold" grpId="0" nodeType="withEffect">
                                  <p:stCondLst>
                                    <p:cond delay="0"/>
                                  </p:stCondLst>
                                  <p:childTnLst>
                                    <p:set>
                                      <p:cBhvr>
                                        <p:cTn id="346" dur="1" fill="hold">
                                          <p:stCondLst>
                                            <p:cond delay="0"/>
                                          </p:stCondLst>
                                        </p:cTn>
                                        <p:tgtEl>
                                          <p:spTgt spid="102"/>
                                        </p:tgtEl>
                                        <p:attrNameLst>
                                          <p:attrName>style.visibility</p:attrName>
                                        </p:attrNameLst>
                                      </p:cBhvr>
                                      <p:to>
                                        <p:strVal val="visible"/>
                                      </p:to>
                                    </p:set>
                                    <p:anim calcmode="lin" valueType="num">
                                      <p:cBhvr additive="base">
                                        <p:cTn id="347" dur="500" fill="hold"/>
                                        <p:tgtEl>
                                          <p:spTgt spid="102"/>
                                        </p:tgtEl>
                                        <p:attrNameLst>
                                          <p:attrName>ppt_x</p:attrName>
                                        </p:attrNameLst>
                                      </p:cBhvr>
                                      <p:tavLst>
                                        <p:tav tm="0">
                                          <p:val>
                                            <p:strVal val="#ppt_x"/>
                                          </p:val>
                                        </p:tav>
                                        <p:tav tm="100000">
                                          <p:val>
                                            <p:strVal val="#ppt_x"/>
                                          </p:val>
                                        </p:tav>
                                      </p:tavLst>
                                    </p:anim>
                                    <p:anim calcmode="lin" valueType="num">
                                      <p:cBhvr additive="base">
                                        <p:cTn id="34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9" fill="hold">
                      <p:stCondLst>
                        <p:cond delay="indefinite"/>
                      </p:stCondLst>
                      <p:childTnLst>
                        <p:par>
                          <p:cTn id="350" fill="hold">
                            <p:stCondLst>
                              <p:cond delay="0"/>
                            </p:stCondLst>
                            <p:childTnLst>
                              <p:par>
                                <p:cTn id="351" presetID="2" presetClass="entr" presetSubtype="4" fill="hold" grpId="0" nodeType="clickEffect">
                                  <p:stCondLst>
                                    <p:cond delay="0"/>
                                  </p:stCondLst>
                                  <p:childTnLst>
                                    <p:set>
                                      <p:cBhvr>
                                        <p:cTn id="352" dur="1" fill="hold">
                                          <p:stCondLst>
                                            <p:cond delay="0"/>
                                          </p:stCondLst>
                                        </p:cTn>
                                        <p:tgtEl>
                                          <p:spTgt spid="105"/>
                                        </p:tgtEl>
                                        <p:attrNameLst>
                                          <p:attrName>style.visibility</p:attrName>
                                        </p:attrNameLst>
                                      </p:cBhvr>
                                      <p:to>
                                        <p:strVal val="visible"/>
                                      </p:to>
                                    </p:set>
                                    <p:anim calcmode="lin" valueType="num">
                                      <p:cBhvr additive="base">
                                        <p:cTn id="353" dur="500" fill="hold"/>
                                        <p:tgtEl>
                                          <p:spTgt spid="105"/>
                                        </p:tgtEl>
                                        <p:attrNameLst>
                                          <p:attrName>ppt_x</p:attrName>
                                        </p:attrNameLst>
                                      </p:cBhvr>
                                      <p:tavLst>
                                        <p:tav tm="0">
                                          <p:val>
                                            <p:strVal val="#ppt_x"/>
                                          </p:val>
                                        </p:tav>
                                        <p:tav tm="100000">
                                          <p:val>
                                            <p:strVal val="#ppt_x"/>
                                          </p:val>
                                        </p:tav>
                                      </p:tavLst>
                                    </p:anim>
                                    <p:anim calcmode="lin" valueType="num">
                                      <p:cBhvr additive="base">
                                        <p:cTn id="354"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98" grpId="0"/>
      <p:bldP spid="99" grpId="0" animBg="1"/>
      <p:bldP spid="100" grpId="0"/>
      <p:bldP spid="102" grpId="0" animBg="1"/>
      <p:bldP spid="10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8850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a:t>
            </a:r>
          </a:p>
        </p:txBody>
      </p:sp>
      <p:sp>
        <p:nvSpPr>
          <p:cNvPr id="66" name="Rounded Rectangle 65"/>
          <p:cNvSpPr/>
          <p:nvPr/>
        </p:nvSpPr>
        <p:spPr bwMode="auto">
          <a:xfrm>
            <a:off x="7435164" y="1651763"/>
            <a:ext cx="1673340"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00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a:t>
            </a:r>
            <a:endParaRPr lang="en-US" sz="1700" dirty="0"/>
          </a:p>
        </p:txBody>
      </p:sp>
      <p:grpSp>
        <p:nvGrpSpPr>
          <p:cNvPr id="75" name="Group 74"/>
          <p:cNvGrpSpPr/>
          <p:nvPr/>
        </p:nvGrpSpPr>
        <p:grpSpPr>
          <a:xfrm>
            <a:off x="-36512" y="1088740"/>
            <a:ext cx="9289032" cy="5508612"/>
            <a:chOff x="-36512" y="1088740"/>
            <a:chExt cx="9289032" cy="5508612"/>
          </a:xfrm>
        </p:grpSpPr>
        <p:sp>
          <p:nvSpPr>
            <p:cNvPr id="76" name="TextBox 75"/>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7" name="TextBox 76"/>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8" name="TextBox 77"/>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9" name="TextBox 78"/>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80" name="TextBox 79"/>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81" name="TextBox 80"/>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TextBox 81"/>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9" name="Right Arrow 8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Right Arrow 10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TextBox 10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17" name="TextBox 116"/>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18" name="TextBox 117"/>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19" name="TextBox 118"/>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21" name="Right Arrow 12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5" name="TextBox 124"/>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0" name="TextBox 12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1" name="Right Arrow 130"/>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TextBox 131"/>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3" name="TextBox 132"/>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4" name="Right Arrow 133"/>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5" name="TextBox 134"/>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36" name="Right Arrow 135"/>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38" name="Right Arrow 13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40" name="TextBox 139"/>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46" name="Rectangle 145"/>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7" name="Right Arrow 146"/>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TextBox 147"/>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49" name="TextBox 148"/>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0" name="TextBox 149"/>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1" name="TextBox 150"/>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2" name="TextBox 151"/>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4" name="Right Arrow 153"/>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5" name="Group 154"/>
            <p:cNvGrpSpPr/>
            <p:nvPr/>
          </p:nvGrpSpPr>
          <p:grpSpPr>
            <a:xfrm>
              <a:off x="1223628" y="1088740"/>
              <a:ext cx="7725557" cy="1954682"/>
              <a:chOff x="1223628" y="1088740"/>
              <a:chExt cx="7725557" cy="1954682"/>
            </a:xfrm>
          </p:grpSpPr>
          <p:sp>
            <p:nvSpPr>
              <p:cNvPr id="156"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57"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8"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9"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0" name="Straight Connector 159"/>
              <p:cNvCxnSpPr>
                <a:endCxn id="163"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3"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5" name="Straight Connector 164"/>
              <p:cNvCxnSpPr>
                <a:endCxn id="162"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7"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8" name="Straight Connector 167"/>
              <p:cNvCxnSpPr>
                <a:stCxn id="167"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0" name="TextBox 169"/>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1" name="TextBox 170"/>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2" name="TextBox 171"/>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3" name="Right Arrow 172"/>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4" name="Right Arrow 173"/>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5" name="Right Arrow 174"/>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6" name="TextBox 175"/>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77" name="TextBox 176"/>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8" name="TextBox 177"/>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9" name="TextBox 178"/>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143761332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 y="440668"/>
            <a:ext cx="899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43"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(3)</a:t>
            </a:r>
            <a:endParaRPr lang="en-GB" sz="1700" kern="1200" dirty="0">
              <a:solidFill>
                <a:srgbClr val="FFFFFF"/>
              </a:solidFill>
            </a:endParaRPr>
          </a:p>
        </p:txBody>
      </p:sp>
      <p:sp>
        <p:nvSpPr>
          <p:cNvPr id="47" name="TextBox 46"/>
          <p:cNvSpPr txBox="1"/>
          <p:nvPr/>
        </p:nvSpPr>
        <p:spPr>
          <a:xfrm>
            <a:off x="71438" y="1111110"/>
            <a:ext cx="91185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Predecessors: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GB" sz="1800" b="0" i="0" u="none" strike="noStrike" kern="1200" cap="none" spc="0" normalizeH="0" baseline="0" noProof="0" dirty="0">
                <a:ln>
                  <a:noFill/>
                </a:ln>
                <a:solidFill>
                  <a:srgbClr val="2D2D8A"/>
                </a:solidFill>
                <a:effectLst/>
                <a:uLnTx/>
                <a:uFillTx/>
                <a:latin typeface="Verdana"/>
                <a:ea typeface="+mn-ea"/>
                <a:cs typeface="+mn-cs"/>
              </a:rPr>
              <a:t> and Armv8.2-A ISA-based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48" name="Rectangle 47"/>
          <p:cNvSpPr/>
          <p:nvPr/>
        </p:nvSpPr>
        <p:spPr bwMode="auto">
          <a:xfrm>
            <a:off x="3531447" y="5083149"/>
            <a:ext cx="5481918" cy="1620000"/>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rPr>
              <a:t>To</a:t>
            </a:r>
          </a:p>
        </p:txBody>
      </p:sp>
      <p:pic>
        <p:nvPicPr>
          <p:cNvPr id="49" name="Picture 48"/>
          <p:cNvPicPr>
            <a:picLocks noChangeAspect="1"/>
          </p:cNvPicPr>
          <p:nvPr/>
        </p:nvPicPr>
        <p:blipFill rotWithShape="1">
          <a:blip r:embed="rId2"/>
          <a:srcRect b="41705"/>
          <a:stretch/>
        </p:blipFill>
        <p:spPr>
          <a:xfrm>
            <a:off x="3410424" y="1908705"/>
            <a:ext cx="5589494" cy="2952827"/>
          </a:xfrm>
          <a:prstGeom prst="rect">
            <a:avLst/>
          </a:prstGeom>
        </p:spPr>
      </p:pic>
      <p:sp>
        <p:nvSpPr>
          <p:cNvPr id="50" name="TextBox 49"/>
          <p:cNvSpPr txBox="1"/>
          <p:nvPr/>
        </p:nvSpPr>
        <p:spPr>
          <a:xfrm>
            <a:off x="3554409" y="4982055"/>
            <a:ext cx="52191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the cache coherent interconnect through the AMBA4 ACE bus </a:t>
            </a:r>
          </a:p>
        </p:txBody>
      </p:sp>
      <p:sp>
        <p:nvSpPr>
          <p:cNvPr id="51" name="TextBox 50"/>
          <p:cNvSpPr txBox="1"/>
          <p:nvPr/>
        </p:nvSpPr>
        <p:spPr>
          <a:xfrm>
            <a:off x="323528" y="1580925"/>
            <a:ext cx="28444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52" name="TextBox 51"/>
          <p:cNvSpPr txBox="1"/>
          <p:nvPr/>
        </p:nvSpPr>
        <p:spPr>
          <a:xfrm>
            <a:off x="3896925" y="1580925"/>
            <a:ext cx="50405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Arm 8.2-A ISA-based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r>
              <a:rPr lang="hu-HU" sz="1200" dirty="0" smtClean="0">
                <a:solidFill>
                  <a:srgbClr val="000000"/>
                </a:solidFill>
                <a:latin typeface="Verdana"/>
              </a:rPr>
              <a:t>205</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3" name="TextBox 52"/>
          <p:cNvSpPr txBox="1"/>
          <p:nvPr/>
        </p:nvSpPr>
        <p:spPr>
          <a:xfrm>
            <a:off x="263164" y="6261445"/>
            <a:ext cx="247478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Two stand alone core clusters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with up to 4 cores (2011)</a:t>
            </a:r>
          </a:p>
        </p:txBody>
      </p:sp>
      <p:grpSp>
        <p:nvGrpSpPr>
          <p:cNvPr id="54" name="Group 53"/>
          <p:cNvGrpSpPr/>
          <p:nvPr/>
        </p:nvGrpSpPr>
        <p:grpSpPr>
          <a:xfrm>
            <a:off x="271207" y="2030975"/>
            <a:ext cx="2569583" cy="4104000"/>
            <a:chOff x="521550" y="1763814"/>
            <a:chExt cx="2569583" cy="4104000"/>
          </a:xfrm>
        </p:grpSpPr>
        <p:sp>
          <p:nvSpPr>
            <p:cNvPr id="55" name="Téglalap 21"/>
            <p:cNvSpPr/>
            <p:nvPr/>
          </p:nvSpPr>
          <p:spPr bwMode="auto">
            <a:xfrm>
              <a:off x="521550" y="1763814"/>
              <a:ext cx="2569583" cy="4104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Téglalap 12"/>
            <p:cNvSpPr/>
            <p:nvPr/>
          </p:nvSpPr>
          <p:spPr bwMode="auto">
            <a:xfrm>
              <a:off x="630037" y="3012454"/>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1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57" name="Téglalap 13"/>
            <p:cNvSpPr/>
            <p:nvPr/>
          </p:nvSpPr>
          <p:spPr bwMode="auto">
            <a:xfrm>
              <a:off x="672935" y="3128553"/>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58" name="Téglalap 14"/>
            <p:cNvSpPr/>
            <p:nvPr/>
          </p:nvSpPr>
          <p:spPr bwMode="auto">
            <a:xfrm>
              <a:off x="1232406" y="3128553"/>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CPU1</a:t>
              </a:r>
            </a:p>
          </p:txBody>
        </p:sp>
        <p:sp>
          <p:nvSpPr>
            <p:cNvPr id="59" name="Téglalap 15"/>
            <p:cNvSpPr/>
            <p:nvPr/>
          </p:nvSpPr>
          <p:spPr bwMode="auto">
            <a:xfrm>
              <a:off x="672935" y="3880427"/>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CPU2</a:t>
              </a:r>
            </a:p>
          </p:txBody>
        </p:sp>
        <p:sp>
          <p:nvSpPr>
            <p:cNvPr id="60" name="Téglalap 16"/>
            <p:cNvSpPr/>
            <p:nvPr/>
          </p:nvSpPr>
          <p:spPr bwMode="auto">
            <a:xfrm>
              <a:off x="1232406" y="3880427"/>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CPU3</a:t>
              </a:r>
            </a:p>
          </p:txBody>
        </p:sp>
        <p:sp>
          <p:nvSpPr>
            <p:cNvPr id="61" name="Téglalap 17"/>
            <p:cNvSpPr/>
            <p:nvPr/>
          </p:nvSpPr>
          <p:spPr bwMode="auto">
            <a:xfrm>
              <a:off x="645077" y="5357812"/>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Cache coherent interconnect</a:t>
              </a:r>
            </a:p>
          </p:txBody>
        </p:sp>
        <p:cxnSp>
          <p:nvCxnSpPr>
            <p:cNvPr id="62" name="Egyenes összekötő nyíllal 20"/>
            <p:cNvCxnSpPr/>
            <p:nvPr/>
          </p:nvCxnSpPr>
          <p:spPr bwMode="auto">
            <a:xfrm>
              <a:off x="1215495" y="503167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Szövegdoboz 23"/>
            <p:cNvSpPr txBox="1">
              <a:spLocks noChangeArrowheads="1"/>
            </p:cNvSpPr>
            <p:nvPr/>
          </p:nvSpPr>
          <p:spPr bwMode="auto">
            <a:xfrm>
              <a:off x="600980" y="2458213"/>
              <a:ext cx="12041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Verdana"/>
                  <a:ea typeface="Verdana" pitchFamily="34" charset="0"/>
                  <a:cs typeface="+mn-cs"/>
                </a:rPr>
                <a:t> 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Verdana"/>
                  <a:ea typeface="Verdana" pitchFamily="34" charset="0"/>
                  <a:cs typeface="+mn-cs"/>
                </a:rPr>
                <a:t>LITTLE cores</a:t>
              </a:r>
              <a:endParaRPr kumimoji="0" lang="hu-HU" altLang="en-US" sz="1100" b="1" i="0" u="none" strike="noStrike" kern="1200" cap="none" spc="0" normalizeH="0" baseline="0" noProof="0">
                <a:ln>
                  <a:noFill/>
                </a:ln>
                <a:solidFill>
                  <a:srgbClr val="000000"/>
                </a:solidFill>
                <a:effectLst/>
                <a:uLnTx/>
                <a:uFillTx/>
                <a:latin typeface="Verdana"/>
                <a:ea typeface="Verdana" pitchFamily="34" charset="0"/>
                <a:cs typeface="+mn-cs"/>
              </a:endParaRPr>
            </a:p>
          </p:txBody>
        </p:sp>
        <p:cxnSp>
          <p:nvCxnSpPr>
            <p:cNvPr id="64" name="Egyenes összekötő nyíllal 148"/>
            <p:cNvCxnSpPr/>
            <p:nvPr/>
          </p:nvCxnSpPr>
          <p:spPr bwMode="auto">
            <a:xfrm>
              <a:off x="2474464" y="50308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Szövegdoboz 22"/>
            <p:cNvSpPr txBox="1">
              <a:spLocks noChangeArrowheads="1"/>
            </p:cNvSpPr>
            <p:nvPr/>
          </p:nvSpPr>
          <p:spPr bwMode="auto">
            <a:xfrm>
              <a:off x="1955317" y="1877255"/>
              <a:ext cx="9989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Verdana"/>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Verdana"/>
                  <a:ea typeface="Verdana" pitchFamily="34" charset="0"/>
                  <a:cs typeface="+mn-cs"/>
                </a:rPr>
                <a:t>big cores</a:t>
              </a:r>
              <a:endParaRPr kumimoji="0" lang="hu-HU" altLang="en-US" sz="1100" b="1" i="0" u="none" strike="noStrike" kern="1200" cap="none" spc="0" normalizeH="0" baseline="0" noProof="0">
                <a:ln>
                  <a:noFill/>
                </a:ln>
                <a:solidFill>
                  <a:srgbClr val="000000"/>
                </a:solidFill>
                <a:effectLst/>
                <a:uLnTx/>
                <a:uFillTx/>
                <a:latin typeface="Verdana"/>
                <a:ea typeface="Verdana" pitchFamily="34" charset="0"/>
                <a:cs typeface="+mn-cs"/>
              </a:endParaRPr>
            </a:p>
          </p:txBody>
        </p:sp>
        <p:sp>
          <p:nvSpPr>
            <p:cNvPr id="66" name="Téglalap 11"/>
            <p:cNvSpPr/>
            <p:nvPr/>
          </p:nvSpPr>
          <p:spPr bwMode="auto">
            <a:xfrm>
              <a:off x="1850054" y="245748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1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67" name="Rectangle 66"/>
            <p:cNvSpPr/>
            <p:nvPr/>
          </p:nvSpPr>
          <p:spPr bwMode="auto">
            <a:xfrm>
              <a:off x="1850054" y="244578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églalap 3"/>
            <p:cNvSpPr/>
            <p:nvPr/>
          </p:nvSpPr>
          <p:spPr bwMode="auto">
            <a:xfrm>
              <a:off x="1912104" y="254389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69" name="Téglalap 4"/>
            <p:cNvSpPr/>
            <p:nvPr/>
          </p:nvSpPr>
          <p:spPr bwMode="auto">
            <a:xfrm>
              <a:off x="2477796" y="254389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CPU1</a:t>
              </a:r>
            </a:p>
          </p:txBody>
        </p:sp>
        <p:sp>
          <p:nvSpPr>
            <p:cNvPr id="70" name="Téglalap 5"/>
            <p:cNvSpPr/>
            <p:nvPr/>
          </p:nvSpPr>
          <p:spPr bwMode="auto">
            <a:xfrm>
              <a:off x="1913056" y="360904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CPU2</a:t>
              </a:r>
            </a:p>
          </p:txBody>
        </p:sp>
        <p:sp>
          <p:nvSpPr>
            <p:cNvPr id="71" name="Téglalap 6"/>
            <p:cNvSpPr/>
            <p:nvPr/>
          </p:nvSpPr>
          <p:spPr bwMode="auto">
            <a:xfrm>
              <a:off x="2477796" y="360904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a:ln>
                    <a:noFill/>
                  </a:ln>
                  <a:solidFill>
                    <a:srgbClr val="FFFFFF"/>
                  </a:solidFill>
                  <a:effectLst/>
                  <a:uLnTx/>
                  <a:uFillTx/>
                  <a:latin typeface="Verdana"/>
                  <a:ea typeface="Verdana" panose="020B0604030504040204" pitchFamily="34" charset="0"/>
                  <a:cs typeface="Arial" panose="020B0604020202020204" pitchFamily="34" charset="0"/>
                </a:rPr>
                <a:t>CPU3</a:t>
              </a:r>
            </a:p>
          </p:txBody>
        </p:sp>
        <p:grpSp>
          <p:nvGrpSpPr>
            <p:cNvPr id="72" name="Group 71"/>
            <p:cNvGrpSpPr/>
            <p:nvPr/>
          </p:nvGrpSpPr>
          <p:grpSpPr>
            <a:xfrm>
              <a:off x="630037" y="4689140"/>
              <a:ext cx="1088555" cy="362590"/>
              <a:chOff x="630037" y="4762640"/>
              <a:chExt cx="1088555" cy="362590"/>
            </a:xfrm>
          </p:grpSpPr>
          <p:sp>
            <p:nvSpPr>
              <p:cNvPr id="76" name="Rectangle 75"/>
              <p:cNvSpPr/>
              <p:nvPr/>
            </p:nvSpPr>
            <p:spPr bwMode="auto">
              <a:xfrm>
                <a:off x="630037" y="4762640"/>
                <a:ext cx="1088555" cy="362590"/>
              </a:xfrm>
              <a:prstGeom prst="rect">
                <a:avLst/>
              </a:prstGeom>
              <a:solidFill>
                <a:srgbClr val="FFC000"/>
              </a:solidFill>
              <a:ln w="38100" cap="flat" cmpd="sng" algn="ctr">
                <a:solidFill>
                  <a:schemeClr val="bg1">
                    <a:lumMod val="65000"/>
                  </a:schemeClr>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Verdana"/>
                  <a:ea typeface="+mn-ea"/>
                  <a:cs typeface="+mn-cs"/>
                </a:endParaRPr>
              </a:p>
            </p:txBody>
          </p:sp>
          <p:sp>
            <p:nvSpPr>
              <p:cNvPr id="77" name="TextBox 76"/>
              <p:cNvSpPr txBox="1"/>
              <p:nvPr/>
            </p:nvSpPr>
            <p:spPr>
              <a:xfrm>
                <a:off x="672935" y="4777605"/>
                <a:ext cx="1035861" cy="292388"/>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a:ea typeface="+mn-ea"/>
                    <a:cs typeface="+mn-cs"/>
                  </a:rPr>
                  <a:t>Shared</a:t>
                </a: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FFFFFF"/>
                    </a:solidFill>
                    <a:effectLst/>
                    <a:uLnTx/>
                    <a:uFillTx/>
                    <a:latin typeface="Verdana"/>
                    <a:ea typeface="+mn-ea"/>
                    <a:cs typeface="+mn-cs"/>
                  </a:rPr>
                  <a:t>L2</a:t>
                </a:r>
              </a:p>
            </p:txBody>
          </p:sp>
        </p:grpSp>
        <p:grpSp>
          <p:nvGrpSpPr>
            <p:cNvPr id="73" name="Group 72"/>
            <p:cNvGrpSpPr/>
            <p:nvPr/>
          </p:nvGrpSpPr>
          <p:grpSpPr>
            <a:xfrm>
              <a:off x="1845759" y="4689140"/>
              <a:ext cx="1152000" cy="362590"/>
              <a:chOff x="630037" y="4762640"/>
              <a:chExt cx="1088555" cy="362590"/>
            </a:xfrm>
          </p:grpSpPr>
          <p:sp>
            <p:nvSpPr>
              <p:cNvPr id="74" name="Rectangle 73"/>
              <p:cNvSpPr/>
              <p:nvPr/>
            </p:nvSpPr>
            <p:spPr bwMode="auto">
              <a:xfrm>
                <a:off x="630037" y="4762640"/>
                <a:ext cx="1088555" cy="362590"/>
              </a:xfrm>
              <a:prstGeom prst="rect">
                <a:avLst/>
              </a:prstGeom>
              <a:solidFill>
                <a:srgbClr val="FFC000"/>
              </a:solidFill>
              <a:ln w="38100" cap="flat" cmpd="sng" algn="ctr">
                <a:solidFill>
                  <a:schemeClr val="bg1">
                    <a:lumMod val="65000"/>
                  </a:schemeClr>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Verdana"/>
                  <a:ea typeface="+mn-ea"/>
                  <a:cs typeface="+mn-cs"/>
                </a:endParaRPr>
              </a:p>
            </p:txBody>
          </p:sp>
          <p:sp>
            <p:nvSpPr>
              <p:cNvPr id="75" name="TextBox 74"/>
              <p:cNvSpPr txBox="1"/>
              <p:nvPr/>
            </p:nvSpPr>
            <p:spPr>
              <a:xfrm>
                <a:off x="672935" y="4777605"/>
                <a:ext cx="1035861" cy="292388"/>
              </a:xfrm>
              <a:prstGeom prst="rect">
                <a:avLst/>
              </a:prstGeom>
              <a:noFill/>
              <a:ln>
                <a:solidFill>
                  <a:schemeClr val="bg1">
                    <a:lumMod val="6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a:ea typeface="+mn-ea"/>
                    <a:cs typeface="+mn-cs"/>
                  </a:rPr>
                  <a:t>Shared</a:t>
                </a: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FFFFFF"/>
                    </a:solidFill>
                    <a:effectLst/>
                    <a:uLnTx/>
                    <a:uFillTx/>
                    <a:latin typeface="Verdana"/>
                    <a:ea typeface="+mn-ea"/>
                    <a:cs typeface="+mn-cs"/>
                  </a:rPr>
                  <a:t>L2</a:t>
                </a:r>
              </a:p>
            </p:txBody>
          </p:sp>
        </p:grpSp>
      </p:grpSp>
      <p:sp>
        <p:nvSpPr>
          <p:cNvPr id="78" name="Rectangle 77"/>
          <p:cNvSpPr/>
          <p:nvPr/>
        </p:nvSpPr>
        <p:spPr>
          <a:xfrm>
            <a:off x="3531447" y="3924332"/>
            <a:ext cx="5281864" cy="576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Up-Down Arrow 78"/>
          <p:cNvSpPr/>
          <p:nvPr/>
        </p:nvSpPr>
        <p:spPr>
          <a:xfrm>
            <a:off x="6169676" y="4774149"/>
            <a:ext cx="108000" cy="252000"/>
          </a:xfrm>
          <a:prstGeom prst="upDownArrow">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0" name="Up-Down Arrow 79"/>
          <p:cNvSpPr/>
          <p:nvPr/>
        </p:nvSpPr>
        <p:spPr>
          <a:xfrm>
            <a:off x="6102350" y="4786153"/>
            <a:ext cx="108000" cy="252000"/>
          </a:xfrm>
          <a:prstGeom prst="upDownArrow">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1" name="Right Arrow 80"/>
          <p:cNvSpPr/>
          <p:nvPr/>
        </p:nvSpPr>
        <p:spPr>
          <a:xfrm>
            <a:off x="3005932" y="3786170"/>
            <a:ext cx="324000" cy="144000"/>
          </a:xfrm>
          <a:prstGeom prst="rightArrow">
            <a:avLst/>
          </a:prstGeom>
          <a:solidFill>
            <a:srgbClr val="FF00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82" name="Group 81"/>
          <p:cNvGrpSpPr/>
          <p:nvPr/>
        </p:nvGrpSpPr>
        <p:grpSpPr>
          <a:xfrm>
            <a:off x="3258023" y="5208663"/>
            <a:ext cx="5769472" cy="1595712"/>
            <a:chOff x="3258023" y="5129689"/>
            <a:chExt cx="5769472" cy="1595712"/>
          </a:xfrm>
        </p:grpSpPr>
        <p:pic>
          <p:nvPicPr>
            <p:cNvPr id="83" name="Picture 82"/>
            <p:cNvPicPr>
              <a:picLocks noChangeAspect="1"/>
            </p:cNvPicPr>
            <p:nvPr/>
          </p:nvPicPr>
          <p:blipFill rotWithShape="1">
            <a:blip r:embed="rId2"/>
            <a:srcRect t="58032" r="3480" b="20387"/>
            <a:stretch/>
          </p:blipFill>
          <p:spPr>
            <a:xfrm>
              <a:off x="3258023" y="5129689"/>
              <a:ext cx="5726437" cy="883016"/>
            </a:xfrm>
            <a:prstGeom prst="rect">
              <a:avLst/>
            </a:prstGeom>
          </p:spPr>
        </p:pic>
        <p:pic>
          <p:nvPicPr>
            <p:cNvPr id="84" name="Picture 83"/>
            <p:cNvPicPr>
              <a:picLocks noChangeAspect="1"/>
            </p:cNvPicPr>
            <p:nvPr/>
          </p:nvPicPr>
          <p:blipFill rotWithShape="1">
            <a:blip r:embed="rId2"/>
            <a:srcRect l="8397" t="80380" b="2530"/>
            <a:stretch/>
          </p:blipFill>
          <p:spPr>
            <a:xfrm>
              <a:off x="3592731" y="6026156"/>
              <a:ext cx="5434764" cy="699245"/>
            </a:xfrm>
            <a:prstGeom prst="rect">
              <a:avLst/>
            </a:prstGeom>
          </p:spPr>
        </p:pic>
      </p:grpSp>
    </p:spTree>
    <p:extLst>
      <p:ext uri="{BB962C8B-B14F-4D97-AF65-F5344CB8AC3E}">
        <p14:creationId xmlns:p14="http://schemas.microsoft.com/office/powerpoint/2010/main" val="133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79"/>
                                        </p:tgtEl>
                                        <p:attrNameLst>
                                          <p:attrName>style.visibility</p:attrName>
                                        </p:attrNameLst>
                                      </p:cBhvr>
                                      <p:to>
                                        <p:strVal val="visible"/>
                                      </p:to>
                                    </p:set>
                                    <p:anim calcmode="lin" valueType="num">
                                      <p:cBhvr additive="base">
                                        <p:cTn id="27" dur="500" fill="hold"/>
                                        <p:tgtEl>
                                          <p:spTgt spid="79"/>
                                        </p:tgtEl>
                                        <p:attrNameLst>
                                          <p:attrName>ppt_x</p:attrName>
                                        </p:attrNameLst>
                                      </p:cBhvr>
                                      <p:tavLst>
                                        <p:tav tm="0">
                                          <p:val>
                                            <p:strVal val="#ppt_x"/>
                                          </p:val>
                                        </p:tav>
                                        <p:tav tm="100000">
                                          <p:val>
                                            <p:strVal val="#ppt_x"/>
                                          </p:val>
                                        </p:tav>
                                      </p:tavLst>
                                    </p:anim>
                                    <p:anim calcmode="lin" valueType="num">
                                      <p:cBhvr additive="base">
                                        <p:cTn id="28" dur="500" fill="hold"/>
                                        <p:tgtEl>
                                          <p:spTgt spid="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additive="base">
                                        <p:cTn id="35" dur="500" fill="hold"/>
                                        <p:tgtEl>
                                          <p:spTgt spid="81"/>
                                        </p:tgtEl>
                                        <p:attrNameLst>
                                          <p:attrName>ppt_x</p:attrName>
                                        </p:attrNameLst>
                                      </p:cBhvr>
                                      <p:tavLst>
                                        <p:tav tm="0">
                                          <p:val>
                                            <p:strVal val="#ppt_x"/>
                                          </p:val>
                                        </p:tav>
                                        <p:tav tm="100000">
                                          <p:val>
                                            <p:strVal val="#ppt_x"/>
                                          </p:val>
                                        </p:tav>
                                      </p:tavLst>
                                    </p:anim>
                                    <p:anim calcmode="lin" valueType="num">
                                      <p:cBhvr additive="base">
                                        <p:cTn id="36" dur="500" fill="hold"/>
                                        <p:tgtEl>
                                          <p:spTgt spid="8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p:bldP spid="52" grpId="0"/>
      <p:bldP spid="78" grpId="0" animBg="1"/>
      <p:bldP spid="79" grpId="0"/>
      <p:bldP spid="80" grpId="0" animBg="1"/>
      <p:bldP spid="8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(4)</a:t>
            </a:r>
          </a:p>
        </p:txBody>
      </p:sp>
      <p:pic>
        <p:nvPicPr>
          <p:cNvPr id="3" name="Picture 2"/>
          <p:cNvPicPr>
            <a:picLocks noChangeAspect="1"/>
          </p:cNvPicPr>
          <p:nvPr/>
        </p:nvPicPr>
        <p:blipFill rotWithShape="1">
          <a:blip r:embed="rId2"/>
          <a:srcRect t="18474"/>
          <a:stretch/>
        </p:blipFill>
        <p:spPr>
          <a:xfrm>
            <a:off x="215843" y="836712"/>
            <a:ext cx="8686110" cy="3491466"/>
          </a:xfrm>
          <a:prstGeom prst="rect">
            <a:avLst/>
          </a:prstGeom>
        </p:spPr>
      </p:pic>
      <p:sp>
        <p:nvSpPr>
          <p:cNvPr id="4" name="TextBox 3"/>
          <p:cNvSpPr txBox="1"/>
          <p:nvPr/>
        </p:nvSpPr>
        <p:spPr>
          <a:xfrm>
            <a:off x="75139" y="440668"/>
            <a:ext cx="8919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Recap: Block diagram of the Armv8.2-A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207</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6395520" y="4299274"/>
            <a:ext cx="2380075" cy="5027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(Per-core DVFS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Partial L3 power down) </a:t>
            </a:r>
          </a:p>
        </p:txBody>
      </p:sp>
      <p:sp>
        <p:nvSpPr>
          <p:cNvPr id="8" name="TextBox 7"/>
          <p:cNvSpPr txBox="1"/>
          <p:nvPr/>
        </p:nvSpPr>
        <p:spPr>
          <a:xfrm>
            <a:off x="525124" y="1736812"/>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(Partitions)</a:t>
            </a:r>
          </a:p>
        </p:txBody>
      </p:sp>
      <p:sp>
        <p:nvSpPr>
          <p:cNvPr id="9" name="TextBox 8"/>
          <p:cNvSpPr txBox="1"/>
          <p:nvPr/>
        </p:nvSpPr>
        <p:spPr>
          <a:xfrm>
            <a:off x="2931102" y="4328178"/>
            <a:ext cx="324159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(Up to two 128-bit AMBA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or a single 256-bit AMBA 5 CHI bus)</a:t>
            </a:r>
          </a:p>
        </p:txBody>
      </p:sp>
      <p:sp>
        <p:nvSpPr>
          <p:cNvPr id="7" name="TextBox 6"/>
          <p:cNvSpPr txBox="1"/>
          <p:nvPr/>
        </p:nvSpPr>
        <p:spPr>
          <a:xfrm>
            <a:off x="250825" y="5846284"/>
            <a:ext cx="86523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Snoop filter: Used to speed up cache coherent memory accesses</a:t>
            </a:r>
          </a:p>
        </p:txBody>
      </p:sp>
      <p:sp>
        <p:nvSpPr>
          <p:cNvPr id="5" name="TextBox 4"/>
          <p:cNvSpPr txBox="1"/>
          <p:nvPr/>
        </p:nvSpPr>
        <p:spPr>
          <a:xfrm>
            <a:off x="296525" y="4186906"/>
            <a:ext cx="125066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lumMod val="95000"/>
                    <a:lumOff val="5000"/>
                  </a:srgbClr>
                </a:solidFill>
                <a:effectLst/>
                <a:uLnTx/>
                <a:uFillTx/>
                <a:latin typeface="Verdana"/>
                <a:ea typeface="+mn-ea"/>
                <a:cs typeface="+mn-cs"/>
              </a:rPr>
              <a:t>(up to 4 MB)</a:t>
            </a:r>
          </a:p>
        </p:txBody>
      </p:sp>
      <p:sp>
        <p:nvSpPr>
          <p:cNvPr id="11" name="TextBox 10"/>
          <p:cNvSpPr txBox="1"/>
          <p:nvPr/>
        </p:nvSpPr>
        <p:spPr>
          <a:xfrm>
            <a:off x="215843" y="5055358"/>
            <a:ext cx="90006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20" normalizeH="0" baseline="0" noProof="0" dirty="0">
                <a:ln>
                  <a:noFill/>
                </a:ln>
                <a:solidFill>
                  <a:srgbClr val="000000"/>
                </a:solidFill>
                <a:effectLst/>
                <a:uLnTx/>
                <a:uFillTx/>
                <a:latin typeface="Verdana"/>
                <a:ea typeface="+mn-ea"/>
                <a:cs typeface="+mn-cs"/>
              </a:rPr>
              <a:t>Note: The </a:t>
            </a:r>
            <a:r>
              <a:rPr kumimoji="0" lang="en-GB" sz="1600" b="0" i="0" u="none" strike="noStrike" kern="1200" cap="none" spc="-20" normalizeH="0" baseline="0" noProof="0" dirty="0">
                <a:ln>
                  <a:noFill/>
                </a:ln>
                <a:solidFill>
                  <a:srgbClr val="FF0000"/>
                </a:solidFill>
                <a:effectLst/>
                <a:uLnTx/>
                <a:uFillTx/>
                <a:latin typeface="Verdana"/>
                <a:ea typeface="+mn-ea"/>
                <a:cs typeface="+mn-cs"/>
              </a:rPr>
              <a:t>Armv8.2-A-based </a:t>
            </a:r>
            <a:r>
              <a:rPr kumimoji="0" lang="en-GB" sz="1600" b="0" i="0" u="none" strike="noStrike" kern="1200" cap="none" spc="-20" normalizeH="0" baseline="0" noProof="0" dirty="0" err="1">
                <a:ln>
                  <a:noFill/>
                </a:ln>
                <a:solidFill>
                  <a:srgbClr val="FF0000"/>
                </a:solidFill>
                <a:effectLst/>
                <a:uLnTx/>
                <a:uFillTx/>
                <a:latin typeface="Verdana"/>
                <a:ea typeface="+mn-ea"/>
                <a:cs typeface="+mn-cs"/>
              </a:rPr>
              <a:t>DynamIQ</a:t>
            </a:r>
            <a:r>
              <a:rPr kumimoji="0" lang="en-GB" sz="1600" b="0" i="0" u="none" strike="noStrike" kern="1200" cap="none" spc="-20" normalizeH="0" baseline="0" noProof="0" dirty="0">
                <a:ln>
                  <a:noFill/>
                </a:ln>
                <a:solidFill>
                  <a:srgbClr val="FF0000"/>
                </a:solidFill>
                <a:effectLst/>
                <a:uLnTx/>
                <a:uFillTx/>
                <a:latin typeface="Verdana"/>
                <a:ea typeface="+mn-ea"/>
                <a:cs typeface="+mn-cs"/>
              </a:rPr>
              <a:t> core cluster </a:t>
            </a:r>
            <a:r>
              <a:rPr kumimoji="0" lang="en-GB" sz="1600" b="0" i="0" u="none" strike="noStrike" kern="1200" cap="none" spc="-20" normalizeH="0" baseline="0" noProof="0" dirty="0">
                <a:ln>
                  <a:noFill/>
                </a:ln>
                <a:solidFill>
                  <a:srgbClr val="000000"/>
                </a:solidFill>
                <a:effectLst/>
                <a:uLnTx/>
                <a:uFillTx/>
                <a:latin typeface="Verdana"/>
                <a:ea typeface="+mn-ea"/>
                <a:cs typeface="+mn-cs"/>
              </a:rPr>
              <a:t>is built up of </a:t>
            </a:r>
            <a:r>
              <a:rPr kumimoji="0" lang="en-GB" sz="1600" b="0" i="0" u="none" strike="noStrike" kern="1200" cap="none" spc="-20" normalizeH="0" baseline="0" noProof="0" dirty="0">
                <a:ln>
                  <a:noFill/>
                </a:ln>
                <a:solidFill>
                  <a:srgbClr val="0070C0"/>
                </a:solidFill>
                <a:effectLst/>
                <a:uLnTx/>
                <a:uFillTx/>
                <a:latin typeface="Verdana"/>
                <a:ea typeface="+mn-ea"/>
                <a:cs typeface="+mn-cs"/>
              </a:rPr>
              <a:t>up to 8 cores out of two core types </a:t>
            </a:r>
            <a:r>
              <a:rPr kumimoji="0" lang="en-GB" sz="1600" b="0" i="0" u="none" strike="noStrike" kern="1200" cap="none" spc="-20" normalizeH="0" baseline="0" noProof="0" dirty="0">
                <a:ln>
                  <a:noFill/>
                </a:ln>
                <a:solidFill>
                  <a:srgbClr val="000000"/>
                </a:solidFill>
                <a:effectLst/>
                <a:uLnTx/>
                <a:uFillTx/>
                <a:latin typeface="Verdana"/>
                <a:ea typeface="+mn-ea"/>
                <a:cs typeface="+mn-cs"/>
              </a:rPr>
              <a:t>and a </a:t>
            </a:r>
            <a:r>
              <a:rPr kumimoji="0" lang="en-GB" sz="1600" b="0" i="0" u="none" strike="noStrike" kern="1200" cap="none" spc="-20" normalizeH="0" baseline="0" noProof="0" dirty="0">
                <a:ln>
                  <a:noFill/>
                </a:ln>
                <a:solidFill>
                  <a:srgbClr val="FF0000"/>
                </a:solidFill>
                <a:effectLst/>
                <a:uLnTx/>
                <a:uFillTx/>
                <a:latin typeface="Verdana"/>
                <a:ea typeface="+mn-ea"/>
                <a:cs typeface="+mn-cs"/>
              </a:rPr>
              <a:t>shared</a:t>
            </a:r>
            <a:r>
              <a:rPr kumimoji="0" lang="en-GB" sz="1600" b="0" i="0" u="none" strike="noStrike" kern="1200" cap="none" spc="-20" normalizeH="0" baseline="0" noProof="0" dirty="0">
                <a:ln>
                  <a:noFill/>
                </a:ln>
                <a:solidFill>
                  <a:srgbClr val="000000"/>
                </a:solidFill>
                <a:effectLst/>
                <a:uLnTx/>
                <a:uFillTx/>
                <a:latin typeface="Verdana"/>
                <a:ea typeface="+mn-ea"/>
                <a:cs typeface="+mn-cs"/>
              </a:rPr>
              <a:t> </a:t>
            </a:r>
            <a:r>
              <a:rPr kumimoji="0" lang="en-GB" sz="1600" b="0" i="0" u="none" strike="noStrike" kern="1200" cap="none" spc="-20" normalizeH="0" baseline="0" noProof="0" dirty="0">
                <a:ln>
                  <a:noFill/>
                </a:ln>
                <a:solidFill>
                  <a:srgbClr val="0070C0"/>
                </a:solidFill>
                <a:effectLst/>
                <a:uLnTx/>
                <a:uFillTx/>
                <a:latin typeface="Verdana"/>
                <a:ea typeface="+mn-ea"/>
                <a:cs typeface="+mn-cs"/>
              </a:rPr>
              <a:t>DSU.</a:t>
            </a:r>
            <a:endParaRPr kumimoji="0" lang="en-US" sz="1600" b="0" i="0" u="none" strike="noStrike" kern="1200" cap="none" spc="0" normalizeH="0" baseline="0" noProof="0" dirty="0" err="1">
              <a:ln>
                <a:noFill/>
              </a:ln>
              <a:solidFill>
                <a:srgbClr val="0070C0"/>
              </a:solidFill>
              <a:effectLst/>
              <a:uLnTx/>
              <a:uFillTx/>
              <a:latin typeface="Verdana"/>
              <a:ea typeface="+mn-ea"/>
              <a:cs typeface="+mn-cs"/>
            </a:endParaRPr>
          </a:p>
        </p:txBody>
      </p:sp>
      <p:sp>
        <p:nvSpPr>
          <p:cNvPr id="12" name="Rounded Rectangle 11"/>
          <p:cNvSpPr/>
          <p:nvPr/>
        </p:nvSpPr>
        <p:spPr>
          <a:xfrm>
            <a:off x="75139" y="3543189"/>
            <a:ext cx="6097556" cy="1368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353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(5)</a:t>
            </a:r>
            <a:endParaRPr lang="en-GB" sz="1700" kern="1200" dirty="0">
              <a:solidFill>
                <a:srgbClr val="FFFFFF"/>
              </a:solidFill>
            </a:endParaRPr>
          </a:p>
        </p:txBody>
      </p:sp>
      <p:sp>
        <p:nvSpPr>
          <p:cNvPr id="3" name="Rounded Rectangle 2"/>
          <p:cNvSpPr/>
          <p:nvPr/>
        </p:nvSpPr>
        <p:spPr>
          <a:xfrm>
            <a:off x="-36512" y="820463"/>
            <a:ext cx="9217024" cy="565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71437" y="440668"/>
            <a:ext cx="7785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Block diagram of the Armv9-A-based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t>
            </a:r>
            <a:r>
              <a:rPr lang="hu-HU" dirty="0" smtClean="0">
                <a:solidFill>
                  <a:srgbClr val="2D2D8A"/>
                </a:solidFill>
                <a:latin typeface="Verdana"/>
              </a:rPr>
              <a:t>210</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grpSp>
        <p:nvGrpSpPr>
          <p:cNvPr id="19" name="Group 18"/>
          <p:cNvGrpSpPr/>
          <p:nvPr/>
        </p:nvGrpSpPr>
        <p:grpSpPr>
          <a:xfrm>
            <a:off x="2618783" y="1725224"/>
            <a:ext cx="5805645" cy="4539091"/>
            <a:chOff x="3222625" y="1358769"/>
            <a:chExt cx="5628216" cy="4539091"/>
          </a:xfrm>
        </p:grpSpPr>
        <p:pic>
          <p:nvPicPr>
            <p:cNvPr id="20" name="Picture 4" descr="https://images.anandtech.com/doci/16693/CPU_49.png"/>
            <p:cNvPicPr>
              <a:picLocks noChangeAspect="1" noChangeArrowheads="1"/>
            </p:cNvPicPr>
            <p:nvPr/>
          </p:nvPicPr>
          <p:blipFill rotWithShape="1">
            <a:blip r:embed="rId2">
              <a:extLst>
                <a:ext uri="{28A0092B-C50C-407E-A947-70E740481C1C}">
                  <a14:useLocalDpi xmlns:a14="http://schemas.microsoft.com/office/drawing/2010/main" val="0"/>
                </a:ext>
              </a:extLst>
            </a:blip>
            <a:srcRect l="40957" t="7985" b="7362"/>
            <a:stretch/>
          </p:blipFill>
          <p:spPr bwMode="auto">
            <a:xfrm>
              <a:off x="3222625" y="1358769"/>
              <a:ext cx="5628216" cy="453909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222625" y="1358769"/>
              <a:ext cx="3059565" cy="288000"/>
            </a:xfrm>
            <a:prstGeom prst="rect">
              <a:avLst/>
            </a:prstGeom>
            <a:solidFill>
              <a:schemeClr val="tx2">
                <a:lumMod val="75000"/>
                <a:lumOff val="2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22" name="TextBox 21"/>
          <p:cNvSpPr txBox="1"/>
          <p:nvPr/>
        </p:nvSpPr>
        <p:spPr>
          <a:xfrm>
            <a:off x="251520" y="1664804"/>
            <a:ext cx="2196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Verdana"/>
                <a:ea typeface="+mn-ea"/>
                <a:cs typeface="+mn-cs"/>
              </a:rPr>
              <a:t>Armv9-A </a:t>
            </a:r>
            <a:r>
              <a:rPr kumimoji="0" lang="en-GB" sz="1400" b="1" i="0" u="none" strike="noStrike" kern="1200" cap="none" spc="0" normalizeH="0" baseline="0" noProof="0" dirty="0" err="1">
                <a:ln>
                  <a:noFill/>
                </a:ln>
                <a:solidFill>
                  <a:srgbClr val="000000"/>
                </a:solidFill>
                <a:effectLst/>
                <a:uLnTx/>
                <a:uFillTx/>
                <a:latin typeface="Verdana"/>
                <a:ea typeface="+mn-ea"/>
                <a:cs typeface="+mn-cs"/>
              </a:rPr>
              <a:t>DynamIQ</a:t>
            </a:r>
            <a:endParaRPr kumimoji="0" lang="en-GB" sz="140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Verdana"/>
                <a:ea typeface="+mn-ea"/>
                <a:cs typeface="+mn-cs"/>
              </a:rPr>
              <a:t>core cluster</a:t>
            </a:r>
          </a:p>
        </p:txBody>
      </p:sp>
      <p:sp>
        <p:nvSpPr>
          <p:cNvPr id="23" name="TextBox 22"/>
          <p:cNvSpPr txBox="1"/>
          <p:nvPr/>
        </p:nvSpPr>
        <p:spPr>
          <a:xfrm>
            <a:off x="71500" y="836712"/>
            <a:ext cx="92890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baseline="0" noProof="0" dirty="0">
                <a:ln>
                  <a:noFill/>
                </a:ln>
                <a:solidFill>
                  <a:srgbClr val="000000"/>
                </a:solidFill>
                <a:effectLst/>
                <a:uLnTx/>
                <a:uFillTx/>
                <a:latin typeface="Verdana"/>
                <a:ea typeface="+mn-ea"/>
                <a:cs typeface="+mn-cs"/>
              </a:rPr>
              <a:t>By contrast: The </a:t>
            </a:r>
            <a:r>
              <a:rPr kumimoji="0" lang="en-GB" sz="1800" b="0" i="0" u="none" strike="noStrike" kern="1200" cap="none" spc="-20" normalizeH="0" baseline="0" noProof="0" dirty="0">
                <a:ln>
                  <a:noFill/>
                </a:ln>
                <a:solidFill>
                  <a:srgbClr val="FF0000"/>
                </a:solidFill>
                <a:effectLst/>
                <a:uLnTx/>
                <a:uFillTx/>
                <a:latin typeface="Verdana"/>
                <a:ea typeface="+mn-ea"/>
                <a:cs typeface="+mn-cs"/>
              </a:rPr>
              <a:t>Armv9-A based </a:t>
            </a:r>
            <a:r>
              <a:rPr kumimoji="0" lang="en-GB" sz="1800" b="0" i="0" u="none" strike="noStrike" kern="1200" cap="none" spc="-20" normalizeH="0" baseline="0" noProof="0" dirty="0" err="1">
                <a:ln>
                  <a:noFill/>
                </a:ln>
                <a:solidFill>
                  <a:srgbClr val="FF0000"/>
                </a:solidFill>
                <a:effectLst/>
                <a:uLnTx/>
                <a:uFillTx/>
                <a:latin typeface="Verdana"/>
                <a:ea typeface="+mn-ea"/>
                <a:cs typeface="+mn-cs"/>
              </a:rPr>
              <a:t>DynamIQ</a:t>
            </a:r>
            <a:r>
              <a:rPr kumimoji="0" lang="en-GB" sz="1800" b="0" i="0" u="none" strike="noStrike" kern="1200" cap="none" spc="-20" normalizeH="0" baseline="0" noProof="0" dirty="0">
                <a:ln>
                  <a:noFill/>
                </a:ln>
                <a:solidFill>
                  <a:srgbClr val="FF0000"/>
                </a:solidFill>
                <a:effectLst/>
                <a:uLnTx/>
                <a:uFillTx/>
                <a:latin typeface="Verdana"/>
                <a:ea typeface="+mn-ea"/>
                <a:cs typeface="+mn-cs"/>
              </a:rPr>
              <a:t> core cluster </a:t>
            </a:r>
            <a:r>
              <a:rPr kumimoji="0" lang="en-GB" sz="1800" b="0" i="0" u="none" strike="noStrike" kern="1200" cap="none" spc="-20" normalizeH="0" baseline="0" noProof="0" dirty="0">
                <a:ln>
                  <a:noFill/>
                </a:ln>
                <a:solidFill>
                  <a:srgbClr val="000000"/>
                </a:solidFill>
                <a:effectLst/>
                <a:uLnTx/>
                <a:uFillTx/>
                <a:latin typeface="Verdana"/>
                <a:ea typeface="+mn-ea"/>
                <a:cs typeface="+mn-cs"/>
              </a:rPr>
              <a:t>is built up of </a:t>
            </a:r>
            <a:r>
              <a:rPr kumimoji="0" lang="en-GB" sz="1800" b="0" i="0" u="none" strike="noStrike" kern="1200" cap="none" spc="-20" normalizeH="0" baseline="0" noProof="0" dirty="0">
                <a:ln>
                  <a:noFill/>
                </a:ln>
                <a:solidFill>
                  <a:srgbClr val="0070C0"/>
                </a:solidFill>
                <a:effectLst/>
                <a:uLnTx/>
                <a:uFillTx/>
                <a:latin typeface="Verdana"/>
                <a:ea typeface="+mn-ea"/>
                <a:cs typeface="+mn-cs"/>
              </a:rPr>
              <a:t>up to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20" normalizeH="0" baseline="0" noProof="0" dirty="0">
                <a:ln>
                  <a:noFill/>
                </a:ln>
                <a:solidFill>
                  <a:srgbClr val="0070C0"/>
                </a:solidFill>
                <a:effectLst/>
                <a:uLnTx/>
                <a:uFillTx/>
                <a:latin typeface="Verdana"/>
                <a:ea typeface="+mn-ea"/>
                <a:cs typeface="+mn-cs"/>
              </a:rPr>
              <a:t>  8 cores out of three core types </a:t>
            </a:r>
            <a:r>
              <a:rPr kumimoji="0" lang="en-GB" sz="1800" b="0" i="0" u="none" strike="noStrike" kern="1200" cap="none" spc="-20" normalizeH="0" baseline="0" noProof="0" dirty="0">
                <a:ln>
                  <a:noFill/>
                </a:ln>
                <a:solidFill>
                  <a:srgbClr val="000000"/>
                </a:solidFill>
                <a:effectLst/>
                <a:uLnTx/>
                <a:uFillTx/>
                <a:latin typeface="Verdana"/>
                <a:ea typeface="+mn-ea"/>
                <a:cs typeface="+mn-cs"/>
              </a:rPr>
              <a:t>and a </a:t>
            </a:r>
            <a:r>
              <a:rPr kumimoji="0" lang="en-GB" sz="1800" b="0" i="0" u="none" strike="noStrike" kern="1200" cap="none" spc="-20" normalizeH="0" baseline="0" noProof="0" dirty="0">
                <a:ln>
                  <a:noFill/>
                </a:ln>
                <a:solidFill>
                  <a:srgbClr val="FF0000"/>
                </a:solidFill>
                <a:effectLst/>
                <a:uLnTx/>
                <a:uFillTx/>
                <a:latin typeface="Verdana"/>
                <a:ea typeface="+mn-ea"/>
                <a:cs typeface="+mn-cs"/>
              </a:rPr>
              <a:t>sliced</a:t>
            </a:r>
            <a:r>
              <a:rPr kumimoji="0" lang="en-GB" sz="1800" b="0" i="0" u="none" strike="noStrike" kern="1200" cap="none" spc="-20" normalizeH="0" baseline="0" noProof="0" dirty="0">
                <a:ln>
                  <a:noFill/>
                </a:ln>
                <a:solidFill>
                  <a:srgbClr val="0070C0"/>
                </a:solidFill>
                <a:effectLst/>
                <a:uLnTx/>
                <a:uFillTx/>
                <a:latin typeface="Verdana"/>
                <a:ea typeface="+mn-ea"/>
                <a:cs typeface="+mn-cs"/>
              </a:rPr>
              <a:t> DSU, </a:t>
            </a:r>
            <a:r>
              <a:rPr kumimoji="0" lang="en-GB" sz="1800" b="0" i="0" u="none" strike="noStrike" kern="1200" cap="none" spc="-20" normalizeH="0" baseline="0" noProof="0" dirty="0">
                <a:ln>
                  <a:noFill/>
                </a:ln>
                <a:solidFill>
                  <a:srgbClr val="000000"/>
                </a:solidFill>
                <a:effectLst/>
                <a:uLnTx/>
                <a:uFillTx/>
                <a:latin typeface="Verdana"/>
                <a:ea typeface="+mn-ea"/>
                <a:cs typeface="+mn-cs"/>
              </a:rPr>
              <a:t>as described subsequently.</a:t>
            </a:r>
          </a:p>
        </p:txBody>
      </p:sp>
    </p:spTree>
    <p:extLst>
      <p:ext uri="{BB962C8B-B14F-4D97-AF65-F5344CB8AC3E}">
        <p14:creationId xmlns:p14="http://schemas.microsoft.com/office/powerpoint/2010/main" val="388524989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(6)</a:t>
            </a:r>
            <a:endParaRPr lang="en-GB" sz="1700" kern="1200" dirty="0">
              <a:solidFill>
                <a:srgbClr val="FFFFFF"/>
              </a:solidFill>
            </a:endParaRPr>
          </a:p>
        </p:txBody>
      </p:sp>
      <p:sp>
        <p:nvSpPr>
          <p:cNvPr id="3" name="TextBox 2"/>
          <p:cNvSpPr txBox="1"/>
          <p:nvPr/>
        </p:nvSpPr>
        <p:spPr>
          <a:xfrm>
            <a:off x="71438" y="442409"/>
            <a:ext cx="83388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Overview of the main enhancements of the Armv9-A 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core cluster</a:t>
            </a:r>
          </a:p>
        </p:txBody>
      </p:sp>
      <p:sp>
        <p:nvSpPr>
          <p:cNvPr id="5" name="Rounded Rectangle 4"/>
          <p:cNvSpPr/>
          <p:nvPr/>
        </p:nvSpPr>
        <p:spPr>
          <a:xfrm>
            <a:off x="-508" y="1043735"/>
            <a:ext cx="9144000"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50825" y="1043735"/>
            <a:ext cx="8551645" cy="12311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Use </a:t>
            </a:r>
            <a:r>
              <a:rPr kumimoji="0" lang="en-GB" sz="1600" b="0" i="0" u="none" strike="noStrike" kern="1200" cap="none" spc="0" normalizeH="0" baseline="0" noProof="0" dirty="0">
                <a:ln>
                  <a:noFill/>
                </a:ln>
                <a:solidFill>
                  <a:srgbClr val="0070C0"/>
                </a:solidFill>
                <a:effectLst/>
                <a:uLnTx/>
                <a:uFillTx/>
                <a:latin typeface="Verdana"/>
                <a:ea typeface="+mn-ea"/>
                <a:cs typeface="+mn-cs"/>
              </a:rPr>
              <a:t>of up to three core types </a:t>
            </a:r>
            <a:r>
              <a:rPr kumimoji="0" lang="en-GB" sz="1600" b="0" i="0" u="none" strike="noStrike" kern="1200" cap="none" spc="0" normalizeH="0" baseline="0" noProof="0" dirty="0">
                <a:ln>
                  <a:noFill/>
                </a:ln>
                <a:solidFill>
                  <a:srgbClr val="000000"/>
                </a:solidFill>
                <a:effectLst/>
                <a:uLnTx/>
                <a:uFillTx/>
                <a:latin typeface="Verdana"/>
                <a:ea typeface="+mn-ea"/>
                <a:cs typeface="+mn-cs"/>
              </a:rPr>
              <a:t>rather than only two, as before.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Sliced L3 cache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snoop filter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control logic</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(MTE)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Wider </a:t>
            </a:r>
            <a:r>
              <a:rPr kumimoji="0" lang="en-GB" sz="1600" b="0" i="0" u="none" strike="noStrike" kern="1200" cap="none" spc="0" normalizeH="0" baseline="0" noProof="0" dirty="0">
                <a:ln>
                  <a:noFill/>
                </a:ln>
                <a:solidFill>
                  <a:srgbClr val="000000"/>
                </a:solidFill>
                <a:effectLst/>
                <a:uLnTx/>
                <a:uFillTx/>
                <a:latin typeface="Verdana"/>
                <a:ea typeface="+mn-ea"/>
                <a:cs typeface="+mn-cs"/>
              </a:rPr>
              <a:t>(scalable) </a:t>
            </a:r>
            <a:r>
              <a:rPr kumimoji="0" lang="en-GB" sz="1600" b="0" i="0" u="none" strike="noStrike" kern="1200" cap="none" spc="0" normalizeH="0" baseline="0" noProof="0" dirty="0">
                <a:ln>
                  <a:noFill/>
                </a:ln>
                <a:solidFill>
                  <a:srgbClr val="0070C0"/>
                </a:solidFill>
                <a:effectLst/>
                <a:uLnTx/>
                <a:uFillTx/>
                <a:latin typeface="Verdana"/>
                <a:ea typeface="+mn-ea"/>
                <a:cs typeface="+mn-cs"/>
              </a:rPr>
              <a:t>bus interface</a:t>
            </a:r>
          </a:p>
        </p:txBody>
      </p:sp>
      <p:sp>
        <p:nvSpPr>
          <p:cNvPr id="8" name="TextBox 7"/>
          <p:cNvSpPr txBox="1"/>
          <p:nvPr/>
        </p:nvSpPr>
        <p:spPr>
          <a:xfrm>
            <a:off x="71500" y="2303875"/>
            <a:ext cx="8010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Subsequently, we discuss the above mentioned enhancements.</a:t>
            </a:r>
          </a:p>
        </p:txBody>
      </p:sp>
    </p:spTree>
    <p:extLst>
      <p:ext uri="{BB962C8B-B14F-4D97-AF65-F5344CB8AC3E}">
        <p14:creationId xmlns:p14="http://schemas.microsoft.com/office/powerpoint/2010/main" val="22298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(7)</a:t>
            </a:r>
            <a:endParaRPr lang="en-GB" sz="1700" kern="1200" dirty="0">
              <a:solidFill>
                <a:srgbClr val="FFFFFF"/>
              </a:solidFill>
            </a:endParaRPr>
          </a:p>
        </p:txBody>
      </p:sp>
      <p:sp>
        <p:nvSpPr>
          <p:cNvPr id="4" name="TextBox 3"/>
          <p:cNvSpPr txBox="1"/>
          <p:nvPr/>
        </p:nvSpPr>
        <p:spPr>
          <a:xfrm>
            <a:off x="35496" y="442540"/>
            <a:ext cx="9973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80" normalizeH="0" baseline="0" noProof="0" dirty="0">
                <a:ln>
                  <a:noFill/>
                </a:ln>
                <a:solidFill>
                  <a:srgbClr val="2D2D8A"/>
                </a:solidFill>
                <a:effectLst/>
                <a:uLnTx/>
                <a:uFillTx/>
                <a:latin typeface="Verdana"/>
                <a:ea typeface="+mn-ea"/>
                <a:cs typeface="+mn-cs"/>
              </a:rPr>
              <a:t>a) Possible use of three core types rather than two as in </a:t>
            </a:r>
            <a:r>
              <a:rPr kumimoji="0" lang="en-GB" sz="1800" b="0" i="0" u="none" strike="noStrike" kern="1200" cap="none" spc="-8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80" normalizeH="0" baseline="0" noProof="0" dirty="0">
                <a:ln>
                  <a:noFill/>
                </a:ln>
                <a:solidFill>
                  <a:srgbClr val="2D2D8A"/>
                </a:solidFill>
                <a:effectLst/>
                <a:uLnTx/>
                <a:uFillTx/>
                <a:latin typeface="Verdana"/>
                <a:ea typeface="+mn-ea"/>
                <a:cs typeface="+mn-cs"/>
              </a:rPr>
              <a:t> core clusters </a:t>
            </a:r>
            <a:r>
              <a:rPr kumimoji="0" lang="en-GB" sz="1800" b="0" i="0" u="none" strike="noStrike" kern="1200" cap="none" spc="-80" normalizeH="0" baseline="0" noProof="0" dirty="0" smtClean="0">
                <a:ln>
                  <a:noFill/>
                </a:ln>
                <a:solidFill>
                  <a:srgbClr val="2D2D8A"/>
                </a:solidFill>
                <a:effectLst/>
                <a:uLnTx/>
                <a:uFillTx/>
                <a:latin typeface="Verdana"/>
                <a:ea typeface="+mn-ea"/>
                <a:cs typeface="+mn-cs"/>
              </a:rPr>
              <a:t>[</a:t>
            </a:r>
            <a:r>
              <a:rPr lang="hu-HU" spc="-80" dirty="0" smtClean="0">
                <a:solidFill>
                  <a:srgbClr val="2D2D8A"/>
                </a:solidFill>
                <a:latin typeface="Verdana"/>
              </a:rPr>
              <a:t>210</a:t>
            </a:r>
            <a:r>
              <a:rPr kumimoji="0" lang="en-GB" sz="1800" b="0" i="0" u="none" strike="noStrike" kern="1200" cap="none" spc="-80" normalizeH="0" baseline="0" noProof="0" dirty="0" smtClean="0">
                <a:ln>
                  <a:noFill/>
                </a:ln>
                <a:solidFill>
                  <a:srgbClr val="2D2D8A"/>
                </a:solidFill>
                <a:effectLst/>
                <a:uLnTx/>
                <a:uFillTx/>
                <a:latin typeface="Verdana"/>
                <a:ea typeface="+mn-ea"/>
                <a:cs typeface="+mn-cs"/>
              </a:rPr>
              <a:t>]</a:t>
            </a:r>
            <a:endParaRPr kumimoji="0" lang="en-GB" sz="1800" b="0" i="0" u="none" strike="noStrike" kern="1200" cap="none" spc="-80" normalizeH="0" baseline="0" noProof="0" dirty="0">
              <a:ln>
                <a:noFill/>
              </a:ln>
              <a:solidFill>
                <a:srgbClr val="2D2D8A"/>
              </a:solidFill>
              <a:effectLst/>
              <a:uLnTx/>
              <a:uFillTx/>
              <a:latin typeface="Verdana"/>
              <a:ea typeface="+mn-ea"/>
              <a:cs typeface="+mn-cs"/>
            </a:endParaRPr>
          </a:p>
        </p:txBody>
      </p:sp>
      <p:sp>
        <p:nvSpPr>
          <p:cNvPr id="7" name="Rounded Rectangle 6"/>
          <p:cNvSpPr/>
          <p:nvPr/>
        </p:nvSpPr>
        <p:spPr>
          <a:xfrm>
            <a:off x="-508" y="1124744"/>
            <a:ext cx="9144000" cy="5651056"/>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0" name="Picture 2" descr="CPU_PU__53.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1589" t="20645" r="3557" b="7214"/>
          <a:stretch/>
        </p:blipFill>
        <p:spPr bwMode="auto">
          <a:xfrm>
            <a:off x="145758" y="1268760"/>
            <a:ext cx="8836732" cy="3780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499" y="5209950"/>
            <a:ext cx="8956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seen,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new Dynamic core cluster </a:t>
            </a:r>
            <a:r>
              <a:rPr kumimoji="0" lang="en-GB" sz="1600" b="0" i="0" u="none" strike="noStrike" kern="1200" cap="none" spc="0" normalizeH="0" baseline="0" noProof="0" dirty="0">
                <a:ln>
                  <a:noFill/>
                </a:ln>
                <a:solidFill>
                  <a:srgbClr val="000000"/>
                </a:solidFill>
                <a:effectLst/>
                <a:uLnTx/>
                <a:uFillTx/>
                <a:latin typeface="Verdana"/>
                <a:ea typeface="+mn-ea"/>
                <a:cs typeface="+mn-cs"/>
              </a:rPr>
              <a:t>may have </a:t>
            </a:r>
            <a:r>
              <a:rPr kumimoji="0" lang="en-GB" sz="1600" b="0" i="0" u="none" strike="noStrike" kern="1200" cap="none" spc="0" normalizeH="0" baseline="0" noProof="0" dirty="0">
                <a:ln>
                  <a:noFill/>
                </a:ln>
                <a:solidFill>
                  <a:srgbClr val="0070C0"/>
                </a:solidFill>
                <a:effectLst/>
                <a:uLnTx/>
                <a:uFillTx/>
                <a:latin typeface="Verdana"/>
                <a:ea typeface="+mn-ea"/>
                <a:cs typeface="+mn-cs"/>
              </a:rPr>
              <a:t>up to 8 cores out of 3 core types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TextBox 12"/>
          <p:cNvSpPr txBox="1"/>
          <p:nvPr/>
        </p:nvSpPr>
        <p:spPr>
          <a:xfrm>
            <a:off x="341530" y="5562042"/>
            <a:ext cx="6665030"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high-performance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cores (even 8 Cortex-X cores),</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high-efficiency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Cortex-A710</a:t>
            </a:r>
            <a:r>
              <a:rPr kumimoji="0" lang="en-GB" sz="1600" b="0" i="0" u="none" strike="noStrike" kern="1200" cap="none" spc="0" normalizeH="0" baseline="0" noProof="0" dirty="0">
                <a:ln>
                  <a:noFill/>
                </a:ln>
                <a:solidFill>
                  <a:srgbClr val="000000"/>
                </a:solidFill>
                <a:effectLst/>
                <a:uLnTx/>
                <a:uFillTx/>
                <a:latin typeface="Verdana"/>
                <a:ea typeface="+mn-ea"/>
                <a:cs typeface="+mn-cs"/>
              </a:rPr>
              <a:t> big and</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higher-efficiency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a:t>
            </a:r>
            <a:r>
              <a:rPr kumimoji="0" lang="en-GB" sz="1600" b="0" i="0" u="none" strike="noStrike" kern="1200" cap="none" spc="0" normalizeH="0" baseline="0" noProof="0" dirty="0">
                <a:ln>
                  <a:noFill/>
                </a:ln>
                <a:solidFill>
                  <a:srgbClr val="000000"/>
                </a:solidFill>
                <a:effectLst/>
                <a:uLnTx/>
                <a:uFillTx/>
                <a:latin typeface="Verdana"/>
                <a:ea typeface="+mn-ea"/>
                <a:cs typeface="+mn-cs"/>
              </a:rPr>
              <a:t> LITTLE cores</a:t>
            </a:r>
          </a:p>
        </p:txBody>
      </p:sp>
      <p:sp>
        <p:nvSpPr>
          <p:cNvPr id="14" name="TextBox 13"/>
          <p:cNvSpPr txBox="1"/>
          <p:nvPr/>
        </p:nvSpPr>
        <p:spPr>
          <a:xfrm>
            <a:off x="116505" y="6444335"/>
            <a:ext cx="74260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while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chosen mix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cores </a:t>
            </a:r>
            <a:r>
              <a:rPr kumimoji="0" lang="en-GB" sz="1600" b="0" i="0" u="none" strike="noStrike" kern="1200" cap="none" spc="0" normalizeH="0" baseline="0" noProof="0" dirty="0">
                <a:ln>
                  <a:noFill/>
                </a:ln>
                <a:solidFill>
                  <a:srgbClr val="0070C0"/>
                </a:solidFill>
                <a:effectLst/>
                <a:uLnTx/>
                <a:uFillTx/>
                <a:latin typeface="Verdana"/>
                <a:ea typeface="+mn-ea"/>
                <a:cs typeface="+mn-cs"/>
              </a:rPr>
              <a:t>depends on the target device type.</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069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(8)</a:t>
            </a:r>
            <a:endParaRPr lang="en-GB" sz="1700" kern="1200" dirty="0">
              <a:solidFill>
                <a:srgbClr val="FFFFFF"/>
              </a:solidFill>
            </a:endParaRPr>
          </a:p>
        </p:txBody>
      </p:sp>
      <p:sp>
        <p:nvSpPr>
          <p:cNvPr id="4" name="TextBox 3"/>
          <p:cNvSpPr txBox="1"/>
          <p:nvPr/>
        </p:nvSpPr>
        <p:spPr>
          <a:xfrm>
            <a:off x="71438" y="449378"/>
            <a:ext cx="9174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2D2D8A"/>
                </a:solidFill>
                <a:effectLst/>
                <a:uLnTx/>
                <a:uFillTx/>
                <a:latin typeface="Verdana"/>
                <a:ea typeface="+mn-ea"/>
                <a:cs typeface="+mn-cs"/>
              </a:rPr>
              <a:t>b) Sliced implementation of the L3 cache, snoop filter and the control logic </a:t>
            </a:r>
            <a:r>
              <a:rPr kumimoji="0" lang="en-GB" sz="1800" b="0" i="0" u="none" strike="noStrike" kern="1200" cap="none" spc="-50" normalizeH="0" baseline="0" noProof="0" dirty="0" smtClean="0">
                <a:ln>
                  <a:noFill/>
                </a:ln>
                <a:solidFill>
                  <a:srgbClr val="000000"/>
                </a:solidFill>
                <a:effectLst/>
                <a:uLnTx/>
                <a:uFillTx/>
                <a:latin typeface="Verdana"/>
                <a:ea typeface="+mn-ea"/>
                <a:cs typeface="+mn-cs"/>
              </a:rPr>
              <a:t>[</a:t>
            </a:r>
            <a:r>
              <a:rPr lang="hu-HU" spc="-50" dirty="0" smtClean="0">
                <a:solidFill>
                  <a:srgbClr val="000000"/>
                </a:solidFill>
                <a:latin typeface="Verdana"/>
              </a:rPr>
              <a:t>210</a:t>
            </a:r>
            <a:r>
              <a:rPr kumimoji="0" lang="en-GB" sz="1800" b="0" i="0" u="none" strike="noStrike" kern="1200" cap="none" spc="-50" normalizeH="0" baseline="0" noProof="0" dirty="0" smtClean="0">
                <a:ln>
                  <a:noFill/>
                </a:ln>
                <a:solidFill>
                  <a:srgbClr val="000000"/>
                </a:solidFill>
                <a:effectLst/>
                <a:uLnTx/>
                <a:uFillTx/>
                <a:latin typeface="Verdana"/>
                <a:ea typeface="+mn-ea"/>
                <a:cs typeface="+mn-cs"/>
              </a:rPr>
              <a:t>] </a:t>
            </a:r>
            <a:endParaRPr kumimoji="0" lang="en-GB" sz="1800" b="0" i="0" u="none" strike="noStrike" kern="1200" cap="none" spc="-50" normalizeH="0" baseline="0" noProof="0" dirty="0">
              <a:ln>
                <a:noFill/>
              </a:ln>
              <a:solidFill>
                <a:srgbClr val="000000"/>
              </a:solidFill>
              <a:effectLst/>
              <a:uLnTx/>
              <a:uFillTx/>
              <a:latin typeface="Verdana"/>
              <a:ea typeface="+mn-ea"/>
              <a:cs typeface="+mn-cs"/>
            </a:endParaRPr>
          </a:p>
        </p:txBody>
      </p:sp>
      <p:sp>
        <p:nvSpPr>
          <p:cNvPr id="3" name="Rounded Rectangle 2"/>
          <p:cNvSpPr/>
          <p:nvPr/>
        </p:nvSpPr>
        <p:spPr>
          <a:xfrm>
            <a:off x="-35496" y="1016732"/>
            <a:ext cx="9144000" cy="504056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16444" y="2747511"/>
            <a:ext cx="3282836" cy="18928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L3 cache, snoop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and control logic </a:t>
            </a:r>
            <a:r>
              <a:rPr kumimoji="0" lang="en-GB" sz="1600" b="0" i="0" u="none" strike="noStrike" kern="1200" cap="none" spc="0" normalizeH="0" baseline="0" noProof="0" dirty="0">
                <a:ln>
                  <a:noFill/>
                </a:ln>
                <a:solidFill>
                  <a:srgbClr val="000000"/>
                </a:solidFill>
                <a:effectLst/>
                <a:uLnTx/>
                <a:uFillTx/>
                <a:latin typeface="Verdana"/>
                <a:ea typeface="+mn-ea"/>
                <a:cs typeface="+mn-cs"/>
              </a:rPr>
              <a:t>is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Slices are interconnected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by dual bi-directional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ring buses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(see next slide)</a:t>
            </a:r>
          </a:p>
        </p:txBody>
      </p:sp>
      <p:grpSp>
        <p:nvGrpSpPr>
          <p:cNvPr id="12" name="Group 11"/>
          <p:cNvGrpSpPr/>
          <p:nvPr/>
        </p:nvGrpSpPr>
        <p:grpSpPr>
          <a:xfrm>
            <a:off x="3221850" y="1313765"/>
            <a:ext cx="5805645" cy="4539091"/>
            <a:chOff x="3222625" y="1358769"/>
            <a:chExt cx="5628216" cy="4539091"/>
          </a:xfrm>
        </p:grpSpPr>
        <p:pic>
          <p:nvPicPr>
            <p:cNvPr id="13" name="Picture 4" descr="https://images.anandtech.com/doci/16693/CPU_49.png"/>
            <p:cNvPicPr>
              <a:picLocks noChangeAspect="1" noChangeArrowheads="1"/>
            </p:cNvPicPr>
            <p:nvPr/>
          </p:nvPicPr>
          <p:blipFill rotWithShape="1">
            <a:blip r:embed="rId2">
              <a:extLst>
                <a:ext uri="{28A0092B-C50C-407E-A947-70E740481C1C}">
                  <a14:useLocalDpi xmlns:a14="http://schemas.microsoft.com/office/drawing/2010/main" val="0"/>
                </a:ext>
              </a:extLst>
            </a:blip>
            <a:srcRect l="40957" t="7985" b="7362"/>
            <a:stretch/>
          </p:blipFill>
          <p:spPr bwMode="auto">
            <a:xfrm>
              <a:off x="3222625" y="1358769"/>
              <a:ext cx="5628216" cy="45390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22625" y="1358769"/>
              <a:ext cx="3059565" cy="288000"/>
            </a:xfrm>
            <a:prstGeom prst="rect">
              <a:avLst/>
            </a:prstGeom>
            <a:solidFill>
              <a:schemeClr val="tx2">
                <a:lumMod val="75000"/>
                <a:lumOff val="2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24942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anim calcmode="lin" valueType="num">
                                      <p:cBhvr additive="base">
                                        <p:cTn id="1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 calcmode="lin" valueType="num">
                                      <p:cBhvr additive="base">
                                        <p:cTn id="19"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(9)</a:t>
            </a:r>
            <a:endParaRPr lang="en-GB" sz="1700" kern="1200" dirty="0">
              <a:solidFill>
                <a:srgbClr val="FFFFFF"/>
              </a:solidFill>
            </a:endParaRPr>
          </a:p>
        </p:txBody>
      </p:sp>
      <p:sp>
        <p:nvSpPr>
          <p:cNvPr id="7" name="Rounded Rectangle 6"/>
          <p:cNvSpPr/>
          <p:nvPr/>
        </p:nvSpPr>
        <p:spPr>
          <a:xfrm>
            <a:off x="-508" y="929337"/>
            <a:ext cx="9163187" cy="442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137200" y="1899333"/>
            <a:ext cx="3624710"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Ring-based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connects the cores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slices and the bus interfaces.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There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bi-directional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Traffic can take either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direction to shorten delay.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2125" t="12375" b="8001"/>
          <a:stretch/>
        </p:blipFill>
        <p:spPr>
          <a:xfrm>
            <a:off x="3871107" y="1123797"/>
            <a:ext cx="5292080" cy="4095455"/>
          </a:xfrm>
          <a:prstGeom prst="rect">
            <a:avLst/>
          </a:prstGeom>
        </p:spPr>
      </p:pic>
      <p:sp>
        <p:nvSpPr>
          <p:cNvPr id="10" name="TextBox 9"/>
          <p:cNvSpPr txBox="1"/>
          <p:nvPr/>
        </p:nvSpPr>
        <p:spPr>
          <a:xfrm>
            <a:off x="71438" y="440668"/>
            <a:ext cx="4206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Interconnection of the slices </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210</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8679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17</a:t>
            </a:r>
            <a:r>
              <a:rPr lang="hu-HU" sz="1700">
                <a:solidFill>
                  <a:srgbClr val="FFFFFF"/>
                </a:solidFill>
              </a:rPr>
              <a:t>)</a:t>
            </a:r>
            <a:endParaRPr lang="en-US"/>
          </a:p>
        </p:txBody>
      </p:sp>
      <p:sp>
        <p:nvSpPr>
          <p:cNvPr id="3" name="TextBox 2"/>
          <p:cNvSpPr txBox="1"/>
          <p:nvPr/>
        </p:nvSpPr>
        <p:spPr>
          <a:xfrm>
            <a:off x="115888" y="818710"/>
            <a:ext cx="9028112" cy="5416868"/>
          </a:xfrm>
          <a:prstGeom prst="rect">
            <a:avLst/>
          </a:prstGeom>
          <a:noFill/>
        </p:spPr>
        <p:txBody>
          <a:bodyPr wrap="square" rtlCol="0">
            <a:spAutoFit/>
          </a:bodyPr>
          <a:lstStyle/>
          <a:p>
            <a:pPr>
              <a:spcAft>
                <a:spcPts val="600"/>
              </a:spcAft>
            </a:pPr>
            <a:r>
              <a:rPr lang="en-US" sz="1400" dirty="0"/>
              <a:t>“ARM’s First Chip</a:t>
            </a:r>
            <a:r>
              <a:rPr lang="en-US" sz="1400" baseline="30000" dirty="0"/>
              <a:t>1</a:t>
            </a:r>
            <a:r>
              <a:rPr lang="en-US" sz="1400" dirty="0"/>
              <a:t> (from 1992)</a:t>
            </a:r>
          </a:p>
          <a:p>
            <a:pPr>
              <a:spcAft>
                <a:spcPts val="600"/>
              </a:spcAft>
            </a:pPr>
            <a:r>
              <a:rPr lang="en-US" sz="1400" dirty="0"/>
              <a:t>Although the ARM processor were developed as a custom device for a highly specific purpose, the team designing it felt that the best way to produce a good custom solution was to produce a processor with good all-round performance. However, it’s interesting to note that the ARM’s architectural fate was sealed accidentally. While most of the RISC processor vendors were designing relatively huge chips (SPARC RISC, Intel i860, AMD 29000, etc.), ARM opted to develop a small-scale processor. One of the reasons the ARM processor was designed as a small-scale solution was that the resources to design it were not sufficient to allow the creation of a large and complex device. While this is now a technical plus for the ARM processor, it began as a necessity for a processor designed by a team of talented, but inexperienced designers (outside of university projects, most team members were programmers and board-level circuit designers) using new tools, some of which were far from state-of-the-art. Despite the </a:t>
            </a:r>
            <a:r>
              <a:rPr lang="en-US" sz="1400" dirty="0" err="1"/>
              <a:t>unusal</a:t>
            </a:r>
            <a:r>
              <a:rPr lang="en-US" sz="1400" dirty="0"/>
              <a:t> working quarters, the motivation and excitement of the small team was high and the company had an open, communicative style that helped maintain the “buzz”. </a:t>
            </a:r>
          </a:p>
          <a:p>
            <a:pPr>
              <a:spcAft>
                <a:spcPts val="600"/>
              </a:spcAft>
            </a:pPr>
            <a:r>
              <a:rPr lang="en-US" sz="1400" dirty="0"/>
              <a:t>As with most start-up’s, ARM’s primary goal was to get the first product out; in this case, it was the ARM610, designed specifically for Apple. This product included full 32-bit addressing and endian-ness support, one of many changes requested by Apple in order to use the ARM processor in its planned products. An improved video controller, VIDC20, was also developed as well as a floating-point processor. Apple’s goal was to use the IP product within a hand-held personal organizer processor. The processor became known as ARM600, from which the 20 MHz ARM610 used in the Newton was later derived. At the same time, ARM Ltd.'s software team developed the ARM Cross Development Toolkit, a suite of software that allowed designers working on a range of platforms to use ARM development tools, assembler, compilers, and debugging and emulation programs.”</a:t>
            </a:r>
          </a:p>
        </p:txBody>
      </p:sp>
      <p:sp>
        <p:nvSpPr>
          <p:cNvPr id="4" name="TextBox 3"/>
          <p:cNvSpPr txBox="1"/>
          <p:nvPr/>
        </p:nvSpPr>
        <p:spPr>
          <a:xfrm>
            <a:off x="115888" y="440668"/>
            <a:ext cx="6885218" cy="338554"/>
          </a:xfrm>
          <a:prstGeom prst="rect">
            <a:avLst/>
          </a:prstGeom>
          <a:noFill/>
        </p:spPr>
        <p:txBody>
          <a:bodyPr wrap="square" rtlCol="0">
            <a:spAutoFit/>
          </a:bodyPr>
          <a:lstStyle/>
          <a:p>
            <a:r>
              <a:rPr lang="en-US" sz="1600">
                <a:solidFill>
                  <a:srgbClr val="FF0000"/>
                </a:solidFill>
              </a:rPr>
              <a:t>Optional reading: A brief account of the beginning of ARM [</a:t>
            </a:r>
            <a:r>
              <a:rPr lang="hu-HU" sz="1600">
                <a:solidFill>
                  <a:srgbClr val="FF0000"/>
                </a:solidFill>
              </a:rPr>
              <a:t>168</a:t>
            </a:r>
            <a:r>
              <a:rPr lang="en-US" sz="1600">
                <a:solidFill>
                  <a:srgbClr val="FF0000"/>
                </a:solidFill>
              </a:rPr>
              <a:t>] </a:t>
            </a:r>
          </a:p>
        </p:txBody>
      </p:sp>
      <p:sp>
        <p:nvSpPr>
          <p:cNvPr id="6" name="TextBox 5"/>
          <p:cNvSpPr txBox="1"/>
          <p:nvPr/>
        </p:nvSpPr>
        <p:spPr>
          <a:xfrm>
            <a:off x="115888" y="6444335"/>
            <a:ext cx="1510222" cy="307777"/>
          </a:xfrm>
          <a:prstGeom prst="rect">
            <a:avLst/>
          </a:prstGeom>
          <a:noFill/>
        </p:spPr>
        <p:txBody>
          <a:bodyPr wrap="none" rtlCol="0">
            <a:spAutoFit/>
          </a:bodyPr>
          <a:lstStyle/>
          <a:p>
            <a:r>
              <a:rPr lang="en-US" sz="1400" baseline="30000"/>
              <a:t>1</a:t>
            </a:r>
            <a:r>
              <a:rPr lang="en-US" sz="1400"/>
              <a:t> Armv3 based</a:t>
            </a:r>
          </a:p>
        </p:txBody>
      </p:sp>
    </p:spTree>
    <p:extLst>
      <p:ext uri="{BB962C8B-B14F-4D97-AF65-F5344CB8AC3E}">
        <p14:creationId xmlns:p14="http://schemas.microsoft.com/office/powerpoint/2010/main" val="406906953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(10)</a:t>
            </a:r>
            <a:endParaRPr lang="en-GB" sz="1700" kern="1200" dirty="0">
              <a:solidFill>
                <a:srgbClr val="FFFFFF"/>
              </a:solidFill>
            </a:endParaRPr>
          </a:p>
        </p:txBody>
      </p:sp>
      <p:sp>
        <p:nvSpPr>
          <p:cNvPr id="61" name="Rounded Rectangle 60"/>
          <p:cNvSpPr/>
          <p:nvPr/>
        </p:nvSpPr>
        <p:spPr>
          <a:xfrm>
            <a:off x="-508" y="951074"/>
            <a:ext cx="9144000" cy="568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318659" y="2101171"/>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5" name="TextBox 64"/>
          <p:cNvSpPr txBox="1"/>
          <p:nvPr/>
        </p:nvSpPr>
        <p:spPr>
          <a:xfrm>
            <a:off x="5619553" y="2099565"/>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6" name="TextBox 65"/>
          <p:cNvSpPr txBox="1"/>
          <p:nvPr/>
        </p:nvSpPr>
        <p:spPr>
          <a:xfrm>
            <a:off x="358775" y="2649257"/>
            <a:ext cx="3847465" cy="718145"/>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made up as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entity,</a:t>
            </a:r>
            <a:r>
              <a:rPr kumimoji="0" lang="en-US" sz="1300" b="0" i="0" u="none" strike="noStrike" kern="1200" cap="none" spc="0" normalizeH="0" baseline="0" noProof="0" dirty="0">
                <a:ln>
                  <a:noFill/>
                </a:ln>
                <a:solidFill>
                  <a:srgbClr val="000000"/>
                </a:solidFill>
                <a:effectLst/>
                <a:uLnTx/>
                <a:uFillTx/>
                <a:latin typeface="Verdana"/>
                <a:ea typeface="+mn-ea"/>
                <a:cs typeface="+mn-cs"/>
              </a:rPr>
              <a:t> accessible at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point.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are </a:t>
            </a:r>
            <a:r>
              <a:rPr kumimoji="0" lang="en-US" sz="1300" b="0" i="0" u="none" strike="noStrike" kern="1200" cap="none" spc="0" normalizeH="0" baseline="0" noProof="0" dirty="0">
                <a:ln>
                  <a:noFill/>
                </a:ln>
                <a:solidFill>
                  <a:srgbClr val="0070C0"/>
                </a:solidFill>
                <a:effectLst/>
                <a:uLnTx/>
                <a:uFillTx/>
                <a:latin typeface="Verdana"/>
                <a:ea typeface="+mn-ea"/>
                <a:cs typeface="+mn-cs"/>
              </a:rPr>
              <a:t>equal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p:txBody>
      </p:sp>
      <p:sp>
        <p:nvSpPr>
          <p:cNvPr id="67" name="TextBox 66"/>
          <p:cNvSpPr txBox="1"/>
          <p:nvPr/>
        </p:nvSpPr>
        <p:spPr>
          <a:xfrm>
            <a:off x="4275437" y="2635136"/>
            <a:ext cx="4644000" cy="1544012"/>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built up of </a:t>
            </a:r>
            <a:r>
              <a:rPr kumimoji="0" lang="en-US" sz="1300" b="0" i="0" u="none" strike="noStrike" kern="1200" cap="none" spc="0" normalizeH="0" baseline="0" noProof="0" dirty="0">
                <a:ln>
                  <a:noFill/>
                </a:ln>
                <a:solidFill>
                  <a:srgbClr val="0070C0"/>
                </a:solidFill>
                <a:effectLst/>
                <a:uLnTx/>
                <a:uFillTx/>
                <a:latin typeface="Verdana"/>
                <a:ea typeface="+mn-ea"/>
                <a:cs typeface="+mn-cs"/>
              </a:rPr>
              <a:t>multiple small slices</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70C0"/>
                </a:solidFill>
                <a:effectLst/>
                <a:uLnTx/>
                <a:uFillTx/>
                <a:latin typeface="Verdana"/>
                <a:ea typeface="+mn-ea"/>
                <a:cs typeface="+mn-cs"/>
              </a:rPr>
              <a:t>properly interconnected</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operating independently </a:t>
            </a:r>
            <a:r>
              <a:rPr kumimoji="0" lang="en-US" sz="1300" b="0" i="0" u="none" strike="noStrike" kern="1200" cap="none" spc="0" normalizeH="0" baseline="0" noProof="0" dirty="0">
                <a:ln>
                  <a:noFill/>
                </a:ln>
                <a:solidFill>
                  <a:srgbClr val="000000"/>
                </a:solidFill>
                <a:effectLst/>
                <a:uLnTx/>
                <a:uFillTx/>
                <a:latin typeface="Verdana"/>
                <a:ea typeface="+mn-ea"/>
                <a:cs typeface="+mn-cs"/>
              </a:rPr>
              <a:t>and </a:t>
            </a:r>
            <a:r>
              <a:rPr kumimoji="0" lang="en-US" sz="1300" b="0" i="0" u="none" strike="noStrike" kern="1200" cap="none" spc="0" normalizeH="0" baseline="0" noProof="0" dirty="0">
                <a:ln>
                  <a:noFill/>
                </a:ln>
                <a:solidFill>
                  <a:srgbClr val="0070C0"/>
                </a:solidFill>
                <a:effectLst/>
                <a:uLnTx/>
                <a:uFillTx/>
                <a:latin typeface="Verdana"/>
                <a:ea typeface="+mn-ea"/>
                <a:cs typeface="+mn-cs"/>
              </a:rPr>
              <a:t>in parallel</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this way, the cache becomes physically distributed, but logically all slices are shared.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may be </a:t>
            </a:r>
            <a:r>
              <a:rPr kumimoji="0" lang="en-US" sz="1300" b="0" i="0" u="none" strike="noStrike" kern="1200" cap="none" spc="0" normalizeH="0" baseline="0" noProof="0" dirty="0">
                <a:ln>
                  <a:noFill/>
                </a:ln>
                <a:solidFill>
                  <a:srgbClr val="0070C0"/>
                </a:solidFill>
                <a:effectLst/>
                <a:uLnTx/>
                <a:uFillTx/>
                <a:latin typeface="Verdana"/>
                <a:ea typeface="+mn-ea"/>
                <a:cs typeface="+mn-cs"/>
              </a:rPr>
              <a:t>different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68" name="Group 67"/>
          <p:cNvGrpSpPr/>
          <p:nvPr/>
        </p:nvGrpSpPr>
        <p:grpSpPr>
          <a:xfrm>
            <a:off x="1213826" y="4312911"/>
            <a:ext cx="2116843" cy="1965611"/>
            <a:chOff x="1329330" y="4319681"/>
            <a:chExt cx="2116843" cy="1965611"/>
          </a:xfrm>
        </p:grpSpPr>
        <p:sp>
          <p:nvSpPr>
            <p:cNvPr id="69" name="Rectangle 68"/>
            <p:cNvSpPr/>
            <p:nvPr/>
          </p:nvSpPr>
          <p:spPr bwMode="auto">
            <a:xfrm>
              <a:off x="1329330" y="5234533"/>
              <a:ext cx="2035212" cy="105075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0" name="Oval 69"/>
            <p:cNvSpPr/>
            <p:nvPr/>
          </p:nvSpPr>
          <p:spPr bwMode="auto">
            <a:xfrm>
              <a:off x="3014173" y="433059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1" name="Oval 70"/>
            <p:cNvSpPr/>
            <p:nvPr/>
          </p:nvSpPr>
          <p:spPr bwMode="auto">
            <a:xfrm>
              <a:off x="2459901" y="4319681"/>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2" name="Oval 71"/>
            <p:cNvSpPr/>
            <p:nvPr/>
          </p:nvSpPr>
          <p:spPr bwMode="auto">
            <a:xfrm>
              <a:off x="1900030" y="4327385"/>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3" name="Oval 72"/>
            <p:cNvSpPr/>
            <p:nvPr/>
          </p:nvSpPr>
          <p:spPr bwMode="auto">
            <a:xfrm>
              <a:off x="1341766" y="432178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74" name="Straight Connector 73"/>
            <p:cNvCxnSpPr/>
            <p:nvPr/>
          </p:nvCxnSpPr>
          <p:spPr bwMode="auto">
            <a:xfrm>
              <a:off x="1525958" y="4997327"/>
              <a:ext cx="1718834"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2379121" y="50128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1559368" y="47706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2098450" y="47713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2664318" y="4772639"/>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3232846" y="4768661"/>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394135" y="4379493"/>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1" name="TextBox 80"/>
            <p:cNvSpPr txBox="1"/>
            <p:nvPr/>
          </p:nvSpPr>
          <p:spPr>
            <a:xfrm>
              <a:off x="1960422" y="438751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2" name="TextBox 81"/>
            <p:cNvSpPr txBox="1"/>
            <p:nvPr/>
          </p:nvSpPr>
          <p:spPr>
            <a:xfrm>
              <a:off x="2519218" y="4376286"/>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3" name="TextBox 82"/>
            <p:cNvSpPr txBox="1"/>
            <p:nvPr/>
          </p:nvSpPr>
          <p:spPr>
            <a:xfrm>
              <a:off x="3083371" y="4384309"/>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4" name="TextBox 83"/>
            <p:cNvSpPr txBox="1"/>
            <p:nvPr/>
          </p:nvSpPr>
          <p:spPr>
            <a:xfrm>
              <a:off x="2088681" y="5573025"/>
              <a:ext cx="57419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a:t>
              </a:r>
            </a:p>
          </p:txBody>
        </p:sp>
      </p:grpSp>
      <p:grpSp>
        <p:nvGrpSpPr>
          <p:cNvPr id="85" name="Group 84"/>
          <p:cNvGrpSpPr/>
          <p:nvPr/>
        </p:nvGrpSpPr>
        <p:grpSpPr>
          <a:xfrm>
            <a:off x="5332106" y="4140951"/>
            <a:ext cx="2538199" cy="2328184"/>
            <a:chOff x="4629461" y="4195846"/>
            <a:chExt cx="2538199" cy="2328184"/>
          </a:xfrm>
        </p:grpSpPr>
        <p:sp>
          <p:nvSpPr>
            <p:cNvPr id="86" name="Rectangle 85"/>
            <p:cNvSpPr/>
            <p:nvPr/>
          </p:nvSpPr>
          <p:spPr bwMode="auto">
            <a:xfrm>
              <a:off x="4629750" y="4873390"/>
              <a:ext cx="1086095" cy="40251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7" name="Rectangle 86"/>
            <p:cNvSpPr/>
            <p:nvPr/>
          </p:nvSpPr>
          <p:spPr bwMode="auto">
            <a:xfrm>
              <a:off x="6081565" y="4871785"/>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8" name="Rectangle 87"/>
            <p:cNvSpPr/>
            <p:nvPr/>
          </p:nvSpPr>
          <p:spPr bwMode="auto">
            <a:xfrm>
              <a:off x="4629461" y="5474734"/>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9" name="Rectangle 88"/>
            <p:cNvSpPr/>
            <p:nvPr/>
          </p:nvSpPr>
          <p:spPr bwMode="auto">
            <a:xfrm>
              <a:off x="6060711" y="5473129"/>
              <a:ext cx="1086095" cy="404261"/>
            </a:xfrm>
            <a:prstGeom prst="rect">
              <a:avLst/>
            </a:prstGeom>
            <a:noFill/>
            <a:ln w="15875" cap="flat" cmpd="sng" algn="ctr">
              <a:solidFill>
                <a:srgbClr val="379AD1"/>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0" name="Oval 89"/>
            <p:cNvSpPr/>
            <p:nvPr/>
          </p:nvSpPr>
          <p:spPr bwMode="auto">
            <a:xfrm>
              <a:off x="4956058" y="4197452"/>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1" name="Straight Connector 90"/>
            <p:cNvCxnSpPr>
              <a:stCxn id="90" idx="4"/>
            </p:cNvCxnSpPr>
            <p:nvPr/>
          </p:nvCxnSpPr>
          <p:spPr bwMode="auto">
            <a:xfrm>
              <a:off x="5172058" y="46294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Oval 91"/>
            <p:cNvSpPr/>
            <p:nvPr/>
          </p:nvSpPr>
          <p:spPr bwMode="auto">
            <a:xfrm>
              <a:off x="6417497" y="4195846"/>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3" name="Straight Connector 92"/>
            <p:cNvCxnSpPr>
              <a:stCxn id="92" idx="4"/>
            </p:cNvCxnSpPr>
            <p:nvPr/>
          </p:nvCxnSpPr>
          <p:spPr bwMode="auto">
            <a:xfrm>
              <a:off x="6633497" y="462784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Oval 93"/>
            <p:cNvSpPr/>
            <p:nvPr/>
          </p:nvSpPr>
          <p:spPr bwMode="auto">
            <a:xfrm>
              <a:off x="4957312" y="6092030"/>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5" name="Oval 94"/>
            <p:cNvSpPr/>
            <p:nvPr/>
          </p:nvSpPr>
          <p:spPr bwMode="auto">
            <a:xfrm>
              <a:off x="6415087" y="6089619"/>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6" name="Straight Connector 95"/>
            <p:cNvCxnSpPr/>
            <p:nvPr/>
          </p:nvCxnSpPr>
          <p:spPr bwMode="auto">
            <a:xfrm>
              <a:off x="5170456" y="587913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96"/>
            <p:cNvCxnSpPr/>
            <p:nvPr/>
          </p:nvCxnSpPr>
          <p:spPr bwMode="auto">
            <a:xfrm>
              <a:off x="6631895" y="585827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stCxn id="86" idx="3"/>
            </p:cNvCxnSpPr>
            <p:nvPr/>
          </p:nvCxnSpPr>
          <p:spPr bwMode="auto">
            <a:xfrm flipV="1">
              <a:off x="5715845" y="5073918"/>
              <a:ext cx="360000" cy="732"/>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flipV="1">
              <a:off x="5701994" y="5663635"/>
              <a:ext cx="360000" cy="160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p:cNvCxnSpPr/>
            <p:nvPr/>
          </p:nvCxnSpPr>
          <p:spPr bwMode="auto">
            <a:xfrm flipH="1">
              <a:off x="5715845" y="5286339"/>
              <a:ext cx="360000" cy="18679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Connector 100"/>
            <p:cNvCxnSpPr/>
            <p:nvPr/>
          </p:nvCxnSpPr>
          <p:spPr bwMode="auto">
            <a:xfrm>
              <a:off x="5715845" y="5276046"/>
              <a:ext cx="344866" cy="197083"/>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p:cNvCxnSpPr>
              <a:stCxn id="86" idx="2"/>
              <a:endCxn id="88" idx="0"/>
            </p:cNvCxnSpPr>
            <p:nvPr/>
          </p:nvCxnSpPr>
          <p:spPr bwMode="auto">
            <a:xfrm flipH="1">
              <a:off x="5172509" y="5275909"/>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p:cNvCxnSpPr/>
            <p:nvPr/>
          </p:nvCxnSpPr>
          <p:spPr bwMode="auto">
            <a:xfrm flipH="1">
              <a:off x="6628995" y="5278088"/>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5016445" y="4238328"/>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5" name="TextBox 104"/>
            <p:cNvSpPr txBox="1"/>
            <p:nvPr/>
          </p:nvSpPr>
          <p:spPr>
            <a:xfrm>
              <a:off x="6477881" y="4236724"/>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6" name="TextBox 105"/>
            <p:cNvSpPr txBox="1"/>
            <p:nvPr/>
          </p:nvSpPr>
          <p:spPr>
            <a:xfrm>
              <a:off x="6476799" y="6150550"/>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7" name="TextBox 106"/>
            <p:cNvSpPr txBox="1"/>
            <p:nvPr/>
          </p:nvSpPr>
          <p:spPr>
            <a:xfrm>
              <a:off x="5021256" y="615857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8" name="TextBox 107"/>
            <p:cNvSpPr txBox="1"/>
            <p:nvPr/>
          </p:nvSpPr>
          <p:spPr>
            <a:xfrm>
              <a:off x="4674353" y="491872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sp>
          <p:nvSpPr>
            <p:cNvPr id="109" name="TextBox 108"/>
            <p:cNvSpPr txBox="1"/>
            <p:nvPr/>
          </p:nvSpPr>
          <p:spPr>
            <a:xfrm>
              <a:off x="6106912" y="4926739"/>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1</a:t>
              </a:r>
            </a:p>
          </p:txBody>
        </p:sp>
        <p:sp>
          <p:nvSpPr>
            <p:cNvPr id="110" name="TextBox 109"/>
            <p:cNvSpPr txBox="1"/>
            <p:nvPr/>
          </p:nvSpPr>
          <p:spPr>
            <a:xfrm>
              <a:off x="4653502" y="553313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2</a:t>
              </a:r>
            </a:p>
          </p:txBody>
        </p:sp>
        <p:sp>
          <p:nvSpPr>
            <p:cNvPr id="111" name="TextBox 110"/>
            <p:cNvSpPr txBox="1"/>
            <p:nvPr/>
          </p:nvSpPr>
          <p:spPr>
            <a:xfrm>
              <a:off x="6078039" y="5523506"/>
              <a:ext cx="1029449" cy="307777"/>
            </a:xfrm>
            <a:prstGeom prst="rect">
              <a:avLst/>
            </a:prstGeom>
            <a:solidFill>
              <a:srgbClr val="C5F0FF"/>
            </a:solid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grpSp>
      <p:grpSp>
        <p:nvGrpSpPr>
          <p:cNvPr id="112" name="Group 111"/>
          <p:cNvGrpSpPr/>
          <p:nvPr/>
        </p:nvGrpSpPr>
        <p:grpSpPr>
          <a:xfrm>
            <a:off x="1725809" y="998730"/>
            <a:ext cx="5217328" cy="1109635"/>
            <a:chOff x="1725809" y="1178750"/>
            <a:chExt cx="5217328" cy="1109635"/>
          </a:xfrm>
        </p:grpSpPr>
        <p:sp>
          <p:nvSpPr>
            <p:cNvPr id="113" name="TextBox 112"/>
            <p:cNvSpPr txBox="1"/>
            <p:nvPr/>
          </p:nvSpPr>
          <p:spPr>
            <a:xfrm>
              <a:off x="2449191" y="1178750"/>
              <a:ext cx="4047126" cy="477054"/>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L3 caches </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(They are mostly unified and shared)</a:t>
              </a:r>
            </a:p>
          </p:txBody>
        </p:sp>
        <p:sp>
          <p:nvSpPr>
            <p:cNvPr id="114" name="TextBox 113"/>
            <p:cNvSpPr txBox="1"/>
            <p:nvPr/>
          </p:nvSpPr>
          <p:spPr>
            <a:xfrm>
              <a:off x="1725809" y="1995997"/>
              <a:ext cx="111280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Not sliced</a:t>
              </a:r>
            </a:p>
          </p:txBody>
        </p:sp>
        <p:sp>
          <p:nvSpPr>
            <p:cNvPr id="115" name="TextBox 114"/>
            <p:cNvSpPr txBox="1"/>
            <p:nvPr/>
          </p:nvSpPr>
          <p:spPr>
            <a:xfrm>
              <a:off x="6199024" y="1975141"/>
              <a:ext cx="744113"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Sliced</a:t>
              </a:r>
            </a:p>
          </p:txBody>
        </p:sp>
        <p:cxnSp>
          <p:nvCxnSpPr>
            <p:cNvPr id="116" name="Straight Connector 115"/>
            <p:cNvCxnSpPr/>
            <p:nvPr/>
          </p:nvCxnSpPr>
          <p:spPr bwMode="auto">
            <a:xfrm flipH="1">
              <a:off x="3987224" y="1687171"/>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117" name="Straight Connector 116"/>
            <p:cNvCxnSpPr>
              <a:stCxn id="113" idx="2"/>
            </p:cNvCxnSpPr>
            <p:nvPr/>
          </p:nvCxnSpPr>
          <p:spPr bwMode="auto">
            <a:xfrm flipH="1">
              <a:off x="2282212" y="1698357"/>
              <a:ext cx="2087162" cy="182140"/>
            </a:xfrm>
            <a:prstGeom prst="line">
              <a:avLst/>
            </a:prstGeom>
            <a:noFill/>
            <a:ln w="6350" cap="flat" cmpd="sng" algn="ctr">
              <a:solidFill>
                <a:schemeClr val="tx1"/>
              </a:solidFill>
              <a:prstDash val="solid"/>
              <a:round/>
              <a:headEnd type="none" w="med" len="med"/>
              <a:tailEnd type="none" w="med" len="med"/>
            </a:ln>
            <a:effectLst/>
          </p:spPr>
        </p:cxnSp>
        <p:sp>
          <p:nvSpPr>
            <p:cNvPr id="118" name="Oval 117"/>
            <p:cNvSpPr>
              <a:spLocks noChangeArrowheads="1"/>
            </p:cNvSpPr>
            <p:nvPr/>
          </p:nvSpPr>
          <p:spPr bwMode="auto">
            <a:xfrm>
              <a:off x="2229594" y="1855319"/>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cxnSp>
          <p:nvCxnSpPr>
            <p:cNvPr id="119" name="Straight Connector 118"/>
            <p:cNvCxnSpPr>
              <a:endCxn id="113" idx="2"/>
            </p:cNvCxnSpPr>
            <p:nvPr/>
          </p:nvCxnSpPr>
          <p:spPr bwMode="auto">
            <a:xfrm flipH="1" flipV="1">
              <a:off x="4369374" y="1698357"/>
              <a:ext cx="2201707" cy="161284"/>
            </a:xfrm>
            <a:prstGeom prst="line">
              <a:avLst/>
            </a:prstGeom>
            <a:noFill/>
            <a:ln w="6350" cap="flat" cmpd="sng" algn="ctr">
              <a:solidFill>
                <a:schemeClr val="tx1"/>
              </a:solidFill>
              <a:prstDash val="solid"/>
              <a:round/>
              <a:headEnd type="none" w="med" len="med"/>
              <a:tailEnd type="none" w="med" len="med"/>
            </a:ln>
            <a:effectLst/>
          </p:spPr>
        </p:cxnSp>
        <p:sp>
          <p:nvSpPr>
            <p:cNvPr id="120" name="Oval 8"/>
            <p:cNvSpPr>
              <a:spLocks noChangeArrowheads="1"/>
            </p:cNvSpPr>
            <p:nvPr/>
          </p:nvSpPr>
          <p:spPr bwMode="auto">
            <a:xfrm>
              <a:off x="6550171" y="183660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sp>
          <p:nvSpPr>
            <p:cNvPr id="121" name="Right Arrow 120"/>
            <p:cNvSpPr/>
            <p:nvPr/>
          </p:nvSpPr>
          <p:spPr bwMode="auto">
            <a:xfrm>
              <a:off x="4077000" y="2161015"/>
              <a:ext cx="504000" cy="90000"/>
            </a:xfrm>
            <a:prstGeom prst="rightArrow">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123" name="TextBox 122"/>
          <p:cNvSpPr txBox="1"/>
          <p:nvPr/>
        </p:nvSpPr>
        <p:spPr>
          <a:xfrm>
            <a:off x="67379" y="440668"/>
            <a:ext cx="357341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slicing L3 caches </a:t>
            </a:r>
          </a:p>
        </p:txBody>
      </p:sp>
    </p:spTree>
    <p:extLst>
      <p:ext uri="{BB962C8B-B14F-4D97-AF65-F5344CB8AC3E}">
        <p14:creationId xmlns:p14="http://schemas.microsoft.com/office/powerpoint/2010/main" val="1648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ppt_x"/>
                                          </p:val>
                                        </p:tav>
                                        <p:tav tm="100000">
                                          <p:val>
                                            <p:strVal val="#ppt_x"/>
                                          </p:val>
                                        </p:tav>
                                      </p:tavLst>
                                    </p:anim>
                                    <p:anim calcmode="lin" valueType="num">
                                      <p:cBhvr additive="base">
                                        <p:cTn id="22" dur="500" fill="hold"/>
                                        <p:tgtEl>
                                          <p:spTgt spid="6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ppt_x"/>
                                          </p:val>
                                        </p:tav>
                                        <p:tav tm="100000">
                                          <p:val>
                                            <p:strVal val="#ppt_x"/>
                                          </p:val>
                                        </p:tav>
                                      </p:tavLst>
                                    </p:anim>
                                    <p:anim calcmode="lin" valueType="num">
                                      <p:cBhvr additive="base">
                                        <p:cTn id="3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p:bldP spid="65" grpId="0"/>
      <p:bldP spid="66" grpId="0"/>
      <p:bldP spid="67"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(11)</a:t>
            </a:r>
            <a:endParaRPr lang="en-GB" sz="1700" kern="1200" dirty="0">
              <a:solidFill>
                <a:srgbClr val="FFFFFF"/>
              </a:solidFill>
            </a:endParaRPr>
          </a:p>
        </p:txBody>
      </p:sp>
      <p:grpSp>
        <p:nvGrpSpPr>
          <p:cNvPr id="10" name="Group 9"/>
          <p:cNvGrpSpPr/>
          <p:nvPr/>
        </p:nvGrpSpPr>
        <p:grpSpPr>
          <a:xfrm>
            <a:off x="45005" y="1970838"/>
            <a:ext cx="3536885" cy="2520280"/>
            <a:chOff x="6147175" y="1178750"/>
            <a:chExt cx="2353458" cy="1485165"/>
          </a:xfrm>
        </p:grpSpPr>
        <p:grpSp>
          <p:nvGrpSpPr>
            <p:cNvPr id="11" name="Group 10"/>
            <p:cNvGrpSpPr/>
            <p:nvPr/>
          </p:nvGrpSpPr>
          <p:grpSpPr>
            <a:xfrm>
              <a:off x="6147175" y="1178750"/>
              <a:ext cx="2340260" cy="1485165"/>
              <a:chOff x="6147175" y="1178750"/>
              <a:chExt cx="2340260" cy="1485165"/>
            </a:xfrm>
          </p:grpSpPr>
          <p:pic>
            <p:nvPicPr>
              <p:cNvPr id="13" name="Picture 1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67530" t="17325" r="6601" b="54720"/>
              <a:stretch/>
            </p:blipFill>
            <p:spPr bwMode="auto">
              <a:xfrm>
                <a:off x="6192180" y="1223755"/>
                <a:ext cx="2295255" cy="13951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47175" y="1178750"/>
                <a:ext cx="90010"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2" name="Rectangle 11"/>
            <p:cNvSpPr/>
            <p:nvPr/>
          </p:nvSpPr>
          <p:spPr>
            <a:xfrm>
              <a:off x="8454914" y="1178750"/>
              <a:ext cx="45719"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15" name="Picture 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55863" t="47985" r="5079" b="10534"/>
          <a:stretch/>
        </p:blipFill>
        <p:spPr bwMode="auto">
          <a:xfrm>
            <a:off x="3710055" y="1790818"/>
            <a:ext cx="5047410" cy="3015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6505" y="4962654"/>
            <a:ext cx="9046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D2D8A"/>
                </a:solidFill>
                <a:effectLst/>
                <a:uLnTx/>
                <a:uFillTx/>
                <a:latin typeface="Verdana"/>
                <a:ea typeface="+mn-ea"/>
                <a:cs typeface="+mn-cs"/>
              </a:rPr>
              <a:t>Figure: Raising the L3 cache bandwidth due to parallel operation of DSU slices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210</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Rounded Rectangle 3"/>
          <p:cNvSpPr/>
          <p:nvPr/>
        </p:nvSpPr>
        <p:spPr>
          <a:xfrm>
            <a:off x="-508" y="817258"/>
            <a:ext cx="9144000" cy="64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77001" y="823009"/>
            <a:ext cx="8661154" cy="576000"/>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 </a:t>
            </a:r>
            <a:r>
              <a:rPr kumimoji="0" lang="en-GB" sz="1600" b="0" i="0" u="none" strike="noStrike" kern="1200" cap="none" spc="0" normalizeH="0" baseline="0" noProof="0" dirty="0">
                <a:ln>
                  <a:noFill/>
                </a:ln>
                <a:solidFill>
                  <a:srgbClr val="0070C0"/>
                </a:solidFill>
                <a:effectLst/>
                <a:uLnTx/>
                <a:uFillTx/>
                <a:latin typeface="Verdana"/>
                <a:ea typeface="+mn-ea"/>
                <a:cs typeface="+mn-cs"/>
              </a:rPr>
              <a:t>As slices </a:t>
            </a:r>
            <a:r>
              <a:rPr kumimoji="0" lang="en-GB" sz="1600" b="0" i="0" u="none" strike="noStrike" kern="1200" cap="none" spc="0" normalizeH="0" baseline="0" noProof="0" dirty="0">
                <a:ln>
                  <a:noFill/>
                </a:ln>
                <a:solidFill>
                  <a:srgbClr val="000000"/>
                </a:solidFill>
                <a:effectLst/>
                <a:uLnTx/>
                <a:uFillTx/>
                <a:latin typeface="Verdana"/>
                <a:ea typeface="+mn-ea"/>
                <a:cs typeface="+mn-cs"/>
              </a:rPr>
              <a:t>of L3 caches can </a:t>
            </a:r>
            <a:r>
              <a:rPr kumimoji="0" lang="en-GB" sz="1600" b="0" i="0" u="none" strike="noStrike" kern="1200" cap="none" spc="0" normalizeH="0" baseline="0" noProof="0" dirty="0">
                <a:ln>
                  <a:noFill/>
                </a:ln>
                <a:solidFill>
                  <a:srgbClr val="0070C0"/>
                </a:solidFill>
                <a:effectLst/>
                <a:uLnTx/>
                <a:uFillTx/>
                <a:latin typeface="Verdana"/>
                <a:ea typeface="+mn-ea"/>
                <a:cs typeface="+mn-cs"/>
              </a:rPr>
              <a:t>operate in parallel</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caches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 n slices,</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have in principle an </a:t>
            </a:r>
            <a:r>
              <a:rPr kumimoji="0" lang="en-GB" sz="1600" b="0" i="0" u="none" strike="noStrike" kern="1200" cap="none" spc="0" normalizeH="0" baseline="0" noProof="0" dirty="0">
                <a:ln>
                  <a:noFill/>
                </a:ln>
                <a:solidFill>
                  <a:srgbClr val="0070C0"/>
                </a:solidFill>
                <a:effectLst/>
                <a:uLnTx/>
                <a:uFillTx/>
                <a:latin typeface="Verdana"/>
                <a:ea typeface="+mn-ea"/>
                <a:cs typeface="+mn-cs"/>
              </a:rPr>
              <a:t>n-times higher memory bandwidth </a:t>
            </a:r>
            <a:r>
              <a:rPr kumimoji="0" lang="en-GB" sz="1600" b="0" i="0" u="none" strike="noStrike" kern="1200" cap="none" spc="0" normalizeH="0" baseline="0" noProof="0" dirty="0">
                <a:ln>
                  <a:noFill/>
                </a:ln>
                <a:solidFill>
                  <a:srgbClr val="000000"/>
                </a:solidFill>
                <a:effectLst/>
                <a:uLnTx/>
                <a:uFillTx/>
                <a:latin typeface="Verdana"/>
                <a:ea typeface="+mn-ea"/>
                <a:cs typeface="+mn-cs"/>
              </a:rPr>
              <a:t>than unsliced caches.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extBox 17"/>
          <p:cNvSpPr txBox="1"/>
          <p:nvPr/>
        </p:nvSpPr>
        <p:spPr>
          <a:xfrm>
            <a:off x="71438" y="430393"/>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-1</a:t>
            </a:r>
          </a:p>
        </p:txBody>
      </p:sp>
    </p:spTree>
    <p:extLst>
      <p:ext uri="{BB962C8B-B14F-4D97-AF65-F5344CB8AC3E}">
        <p14:creationId xmlns:p14="http://schemas.microsoft.com/office/powerpoint/2010/main" val="597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(12)</a:t>
            </a:r>
            <a:endParaRPr lang="en-GB" sz="1700" kern="1200" dirty="0">
              <a:solidFill>
                <a:srgbClr val="FFFFFF"/>
              </a:solidFill>
            </a:endParaRPr>
          </a:p>
        </p:txBody>
      </p:sp>
      <p:sp>
        <p:nvSpPr>
          <p:cNvPr id="3" name="TextBox 2"/>
          <p:cNvSpPr txBox="1"/>
          <p:nvPr/>
        </p:nvSpPr>
        <p:spPr>
          <a:xfrm>
            <a:off x="77001" y="773705"/>
            <a:ext cx="747974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a:t>
            </a:r>
            <a:r>
              <a:rPr kumimoji="0" lang="en-US" sz="1600" b="0" i="0" u="none" strike="noStrike" kern="1200" cap="none" spc="0" normalizeH="0" baseline="0" noProof="0" dirty="0">
                <a:ln>
                  <a:noFill/>
                </a:ln>
                <a:solidFill>
                  <a:srgbClr val="0070C0"/>
                </a:solidFill>
                <a:effectLst/>
                <a:uLnTx/>
                <a:uFillTx/>
                <a:latin typeface="Verdana"/>
                <a:ea typeface="+mn-ea"/>
                <a:cs typeface="+mn-cs"/>
              </a:rPr>
              <a:t>Smaller cache slices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have a </a:t>
            </a:r>
            <a:r>
              <a:rPr kumimoji="0" lang="en-US" sz="1600" b="0" i="0" u="none" strike="noStrike" kern="1200" cap="none" spc="0" normalizeH="0" baseline="0" noProof="0" dirty="0">
                <a:ln>
                  <a:noFill/>
                </a:ln>
                <a:solidFill>
                  <a:srgbClr val="FF0000"/>
                </a:solidFill>
                <a:effectLst/>
                <a:uLnTx/>
                <a:uFillTx/>
                <a:latin typeface="Verdana"/>
                <a:ea typeface="+mn-ea"/>
                <a:cs typeface="+mn-cs"/>
              </a:rPr>
              <a:t>lower access time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than a large cache.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438" y="440668"/>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-2</a:t>
            </a:r>
          </a:p>
        </p:txBody>
      </p:sp>
    </p:spTree>
    <p:extLst>
      <p:ext uri="{BB962C8B-B14F-4D97-AF65-F5344CB8AC3E}">
        <p14:creationId xmlns:p14="http://schemas.microsoft.com/office/powerpoint/2010/main" val="158835373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(13)</a:t>
            </a:r>
            <a:endParaRPr lang="en-GB" sz="1700" dirty="0"/>
          </a:p>
        </p:txBody>
      </p:sp>
      <p:sp>
        <p:nvSpPr>
          <p:cNvPr id="3" name="TextBox 2"/>
          <p:cNvSpPr txBox="1"/>
          <p:nvPr/>
        </p:nvSpPr>
        <p:spPr>
          <a:xfrm>
            <a:off x="653618" y="1118599"/>
            <a:ext cx="8094846" cy="115416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requested data is </a:t>
            </a:r>
            <a:r>
              <a:rPr kumimoji="0" lang="en-US" sz="1600" b="0" i="0" u="none" strike="noStrike" kern="1200" cap="none" spc="0" normalizeH="0" baseline="0" noProof="0" dirty="0">
                <a:ln>
                  <a:noFill/>
                </a:ln>
                <a:solidFill>
                  <a:srgbClr val="0070C0"/>
                </a:solidFill>
                <a:effectLst/>
                <a:uLnTx/>
                <a:uFillTx/>
                <a:latin typeface="Verdana"/>
                <a:ea typeface="+mn-ea"/>
                <a:cs typeface="+mn-cs"/>
              </a:rPr>
              <a:t>held in the accessed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i.e. it can be accessed </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the requested data is kept in a </a:t>
            </a:r>
            <a:r>
              <a:rPr kumimoji="0" lang="en-US" sz="1600" b="0" i="0" u="none" strike="noStrike" kern="1200" cap="none" spc="0" normalizeH="0" baseline="0" noProof="0" dirty="0">
                <a:ln>
                  <a:noFill/>
                </a:ln>
                <a:solidFill>
                  <a:srgbClr val="0070C0"/>
                </a:solidFill>
                <a:effectLst/>
                <a:uLnTx/>
                <a:uFillTx/>
                <a:latin typeface="Verdana"/>
                <a:ea typeface="+mn-ea"/>
                <a:cs typeface="+mn-cs"/>
              </a:rPr>
              <a:t>remote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than the access needs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longer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 name="TextBox 3"/>
          <p:cNvSpPr txBox="1"/>
          <p:nvPr/>
        </p:nvSpPr>
        <p:spPr>
          <a:xfrm>
            <a:off x="174491" y="2233141"/>
            <a:ext cx="8691610" cy="584775"/>
          </a:xfrm>
          <a:prstGeom prst="rect">
            <a:avLst/>
          </a:prstGeom>
          <a:noFill/>
        </p:spPr>
        <p:txBody>
          <a:bodyPr wrap="non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follows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access times are now non uniform,</a:t>
            </a:r>
            <a:r>
              <a:rPr kumimoji="0" lang="en-US" sz="1600" b="0" i="0" u="none" strike="noStrike" kern="1200" cap="none" spc="0" normalizeH="0" baseline="0" noProof="0" dirty="0">
                <a:ln>
                  <a:noFill/>
                </a:ln>
                <a:solidFill>
                  <a:srgbClr val="000000"/>
                </a:solidFill>
                <a:effectLst/>
                <a:uLnTx/>
                <a:uFillTx/>
                <a:latin typeface="Verdana"/>
                <a:ea typeface="+mn-ea"/>
                <a:cs typeface="+mn-cs"/>
              </a:rPr>
              <a:t> a sliced cache behaves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a NUCA (Non-Uniform Cache Architecture).</a:t>
            </a:r>
          </a:p>
        </p:txBody>
      </p:sp>
      <p:sp>
        <p:nvSpPr>
          <p:cNvPr id="5" name="TextBox 4"/>
          <p:cNvSpPr txBox="1"/>
          <p:nvPr/>
        </p:nvSpPr>
        <p:spPr>
          <a:xfrm>
            <a:off x="185520" y="815425"/>
            <a:ext cx="8661955" cy="338554"/>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While accessing sliced caches there are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access patterns: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500" y="448294"/>
            <a:ext cx="43877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Consequence of slicing the L3 cache</a:t>
            </a:r>
          </a:p>
        </p:txBody>
      </p:sp>
    </p:spTree>
    <p:extLst>
      <p:ext uri="{BB962C8B-B14F-4D97-AF65-F5344CB8AC3E}">
        <p14:creationId xmlns:p14="http://schemas.microsoft.com/office/powerpoint/2010/main" val="20772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(14)</a:t>
            </a:r>
            <a:endParaRPr lang="en-GB" sz="1700" kern="1200" dirty="0">
              <a:solidFill>
                <a:srgbClr val="FFFFFF"/>
              </a:solidFill>
            </a:endParaRPr>
          </a:p>
        </p:txBody>
      </p:sp>
      <p:sp>
        <p:nvSpPr>
          <p:cNvPr id="3" name="TextBox 2"/>
          <p:cNvSpPr txBox="1"/>
          <p:nvPr/>
        </p:nvSpPr>
        <p:spPr>
          <a:xfrm>
            <a:off x="71500" y="452165"/>
            <a:ext cx="36426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Increasing the L3 cache size </a:t>
            </a:r>
          </a:p>
        </p:txBody>
      </p:sp>
      <p:sp>
        <p:nvSpPr>
          <p:cNvPr id="4" name="TextBox 3"/>
          <p:cNvSpPr txBox="1"/>
          <p:nvPr/>
        </p:nvSpPr>
        <p:spPr>
          <a:xfrm>
            <a:off x="116505" y="834678"/>
            <a:ext cx="945105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addition, the size of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L3 cache is raised from up to 4 MBs </a:t>
            </a:r>
            <a:r>
              <a:rPr kumimoji="0" lang="en-GB" sz="1600" b="0" i="0" u="none" strike="noStrike" kern="1200" cap="none" spc="0" normalizeH="0" baseline="0" noProof="0" dirty="0">
                <a:ln>
                  <a:noFill/>
                </a:ln>
                <a:solidFill>
                  <a:srgbClr val="000000"/>
                </a:solidFill>
                <a:effectLst/>
                <a:uLnTx/>
                <a:uFillTx/>
                <a:latin typeface="Verdana"/>
                <a:ea typeface="+mn-ea"/>
                <a:cs typeface="+mn-cs"/>
              </a:rPr>
              <a:t>(in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generation)</a:t>
            </a:r>
            <a:r>
              <a:rPr kumimoji="0" lang="en-GB" sz="1600" b="0" i="0" u="none" strike="noStrike" kern="1200" cap="none" spc="0" normalizeH="0" baseline="0" noProof="0" dirty="0">
                <a:ln>
                  <a:noFill/>
                </a:ln>
                <a:solidFill>
                  <a:srgbClr val="0070C0"/>
                </a:solidFill>
                <a:effectLst/>
                <a:uLnTx/>
                <a:uFillTx/>
                <a:latin typeface="Verdana"/>
                <a:ea typeface="+mn-ea"/>
                <a:cs typeface="+mn-cs"/>
              </a:rPr>
              <a:t> to up to 16 MB</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performance and lower power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consumption.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Also the operation frequency has been raised</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bandwidth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lower latencies.</a:t>
            </a:r>
          </a:p>
        </p:txBody>
      </p:sp>
    </p:spTree>
    <p:extLst>
      <p:ext uri="{BB962C8B-B14F-4D97-AF65-F5344CB8AC3E}">
        <p14:creationId xmlns:p14="http://schemas.microsoft.com/office/powerpoint/2010/main" val="532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(15)</a:t>
            </a:r>
          </a:p>
        </p:txBody>
      </p:sp>
      <p:sp>
        <p:nvSpPr>
          <p:cNvPr id="37" name="Rounded Rectangle 36"/>
          <p:cNvSpPr/>
          <p:nvPr/>
        </p:nvSpPr>
        <p:spPr bwMode="auto">
          <a:xfrm>
            <a:off x="-508" y="2273445"/>
            <a:ext cx="9180000" cy="1944000"/>
          </a:xfrm>
          <a:prstGeom prst="roundRect">
            <a:avLst/>
          </a:prstGeom>
          <a:solidFill>
            <a:srgbClr val="DDEEFF"/>
          </a:solidFill>
          <a:ln w="15875" cap="flat" cmpd="sng" algn="ctr">
            <a:solidFill>
              <a:srgbClr val="86A4A7"/>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8" name="TextBox 37"/>
          <p:cNvSpPr txBox="1"/>
          <p:nvPr/>
        </p:nvSpPr>
        <p:spPr>
          <a:xfrm>
            <a:off x="3608181" y="2565365"/>
            <a:ext cx="271901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3-level cache architectures</a:t>
            </a:r>
          </a:p>
        </p:txBody>
      </p:sp>
      <p:sp>
        <p:nvSpPr>
          <p:cNvPr id="41" name="TextBox 40"/>
          <p:cNvSpPr txBox="1"/>
          <p:nvPr/>
        </p:nvSpPr>
        <p:spPr>
          <a:xfrm>
            <a:off x="4192849" y="2885019"/>
            <a:ext cx="1570430" cy="451406"/>
          </a:xfrm>
          <a:prstGeom prst="rect">
            <a:avLst/>
          </a:prstGeom>
          <a:noFill/>
        </p:spPr>
        <p:txBody>
          <a:bodyPr wrap="non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Per-core,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L2 cache</a:t>
            </a:r>
          </a:p>
        </p:txBody>
      </p:sp>
      <p:sp>
        <p:nvSpPr>
          <p:cNvPr id="43" name="TextBox 42"/>
          <p:cNvSpPr txBox="1"/>
          <p:nvPr/>
        </p:nvSpPr>
        <p:spPr>
          <a:xfrm>
            <a:off x="4121950" y="3343290"/>
            <a:ext cx="1733535" cy="451406"/>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Shared,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L3 cache</a:t>
            </a:r>
          </a:p>
        </p:txBody>
      </p:sp>
      <p:sp>
        <p:nvSpPr>
          <p:cNvPr id="46" name="TextBox 45"/>
          <p:cNvSpPr txBox="1"/>
          <p:nvPr/>
        </p:nvSpPr>
        <p:spPr>
          <a:xfrm>
            <a:off x="3161552" y="3930967"/>
            <a:ext cx="1005403"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Not sliced</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p:cNvSpPr txBox="1"/>
          <p:nvPr/>
        </p:nvSpPr>
        <p:spPr>
          <a:xfrm>
            <a:off x="5960904" y="3910111"/>
            <a:ext cx="681597"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Sliced</a:t>
            </a:r>
          </a:p>
        </p:txBody>
      </p:sp>
      <p:cxnSp>
        <p:nvCxnSpPr>
          <p:cNvPr id="48" name="Straight Connector 47"/>
          <p:cNvCxnSpPr/>
          <p:nvPr/>
        </p:nvCxnSpPr>
        <p:spPr bwMode="auto">
          <a:xfrm flipH="1">
            <a:off x="4444838" y="3747266"/>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49" name="Straight Connector 48"/>
          <p:cNvCxnSpPr>
            <a:stCxn id="43" idx="2"/>
          </p:cNvCxnSpPr>
          <p:nvPr/>
        </p:nvCxnSpPr>
        <p:spPr bwMode="auto">
          <a:xfrm flipH="1">
            <a:off x="3657484" y="3794696"/>
            <a:ext cx="1331234" cy="103534"/>
          </a:xfrm>
          <a:prstGeom prst="line">
            <a:avLst/>
          </a:prstGeom>
          <a:noFill/>
          <a:ln w="6350" cap="flat" cmpd="sng" algn="ctr">
            <a:solidFill>
              <a:schemeClr val="tx1"/>
            </a:solidFill>
            <a:prstDash val="solid"/>
            <a:round/>
            <a:headEnd type="none" w="med" len="med"/>
            <a:tailEnd type="none" w="med" len="med"/>
          </a:ln>
          <a:effectLst/>
        </p:spPr>
      </p:cxnSp>
      <p:sp>
        <p:nvSpPr>
          <p:cNvPr id="50" name="Oval 8"/>
          <p:cNvSpPr>
            <a:spLocks noChangeArrowheads="1"/>
          </p:cNvSpPr>
          <p:nvPr/>
        </p:nvSpPr>
        <p:spPr bwMode="auto">
          <a:xfrm>
            <a:off x="3626970" y="3862201"/>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cxnSp>
        <p:nvCxnSpPr>
          <p:cNvPr id="53" name="Straight Connector 52"/>
          <p:cNvCxnSpPr/>
          <p:nvPr/>
        </p:nvCxnSpPr>
        <p:spPr bwMode="auto">
          <a:xfrm flipH="1" flipV="1">
            <a:off x="4977318" y="3793585"/>
            <a:ext cx="1321797" cy="114693"/>
          </a:xfrm>
          <a:prstGeom prst="line">
            <a:avLst/>
          </a:prstGeom>
          <a:noFill/>
          <a:ln w="6350" cap="flat" cmpd="sng" algn="ctr">
            <a:solidFill>
              <a:schemeClr val="tx1"/>
            </a:solidFill>
            <a:prstDash val="solid"/>
            <a:round/>
            <a:headEnd type="none" w="med" len="med"/>
            <a:tailEnd type="none" w="med" len="med"/>
          </a:ln>
          <a:effectLst/>
        </p:spPr>
      </p:cxnSp>
      <p:sp>
        <p:nvSpPr>
          <p:cNvPr id="54" name="Oval 8"/>
          <p:cNvSpPr>
            <a:spLocks noChangeArrowheads="1"/>
          </p:cNvSpPr>
          <p:nvPr/>
        </p:nvSpPr>
        <p:spPr bwMode="auto">
          <a:xfrm>
            <a:off x="6262530" y="386782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sp>
        <p:nvSpPr>
          <p:cNvPr id="60" name="Rounded Rectangle 59"/>
          <p:cNvSpPr/>
          <p:nvPr/>
        </p:nvSpPr>
        <p:spPr bwMode="auto">
          <a:xfrm>
            <a:off x="3582436" y="2557346"/>
            <a:ext cx="2789764" cy="120981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62" name="TextBox 61"/>
          <p:cNvSpPr txBox="1"/>
          <p:nvPr/>
        </p:nvSpPr>
        <p:spPr>
          <a:xfrm>
            <a:off x="3041766" y="4480816"/>
            <a:ext cx="1290738"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Nehalem 4C</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(2008)</a:t>
            </a:r>
          </a:p>
        </p:txBody>
      </p:sp>
      <p:sp>
        <p:nvSpPr>
          <p:cNvPr id="63" name="TextBox 62"/>
          <p:cNvSpPr txBox="1"/>
          <p:nvPr/>
        </p:nvSpPr>
        <p:spPr>
          <a:xfrm>
            <a:off x="5254046" y="4479214"/>
            <a:ext cx="1999265" cy="931024"/>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Sandy Bridge 4C</a:t>
            </a:r>
          </a:p>
          <a:p>
            <a:pPr marL="0" marR="0" lvl="0" indent="0" algn="ctr" defTabSz="457200" rtl="0" eaLnBrk="1" fontAlgn="base"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and subsequent proc.</a:t>
            </a:r>
          </a:p>
        </p:txBody>
      </p:sp>
      <p:sp>
        <p:nvSpPr>
          <p:cNvPr id="64" name="TextBox 63"/>
          <p:cNvSpPr txBox="1"/>
          <p:nvPr/>
        </p:nvSpPr>
        <p:spPr>
          <a:xfrm>
            <a:off x="2897387" y="5409627"/>
            <a:ext cx="1600953"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K10 Barcelona</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(2007)</a:t>
            </a:r>
          </a:p>
        </p:txBody>
      </p:sp>
      <p:sp>
        <p:nvSpPr>
          <p:cNvPr id="65" name="TextBox 64"/>
          <p:cNvSpPr txBox="1"/>
          <p:nvPr/>
        </p:nvSpPr>
        <p:spPr>
          <a:xfrm>
            <a:off x="1601670" y="4357085"/>
            <a:ext cx="638316"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Intel</a:t>
            </a:r>
          </a:p>
        </p:txBody>
      </p:sp>
      <p:sp>
        <p:nvSpPr>
          <p:cNvPr id="66" name="TextBox 65"/>
          <p:cNvSpPr txBox="1"/>
          <p:nvPr/>
        </p:nvSpPr>
        <p:spPr>
          <a:xfrm>
            <a:off x="1646675" y="5237764"/>
            <a:ext cx="611065"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AMD</a:t>
            </a:r>
          </a:p>
        </p:txBody>
      </p:sp>
      <p:sp>
        <p:nvSpPr>
          <p:cNvPr id="67" name="Right Arrow 66"/>
          <p:cNvSpPr/>
          <p:nvPr/>
        </p:nvSpPr>
        <p:spPr bwMode="auto">
          <a:xfrm>
            <a:off x="4574136" y="4592489"/>
            <a:ext cx="239607" cy="11009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TextBox 67"/>
          <p:cNvSpPr txBox="1"/>
          <p:nvPr/>
        </p:nvSpPr>
        <p:spPr>
          <a:xfrm>
            <a:off x="5067055" y="5416132"/>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K17 Zen core-based lines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(2017)</a:t>
            </a:r>
          </a:p>
        </p:txBody>
      </p:sp>
      <p:sp>
        <p:nvSpPr>
          <p:cNvPr id="69" name="TextBox 68"/>
          <p:cNvSpPr txBox="1"/>
          <p:nvPr/>
        </p:nvSpPr>
        <p:spPr>
          <a:xfrm>
            <a:off x="2501770" y="5990428"/>
            <a:ext cx="2372454"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v8.2-A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(2016)</a:t>
            </a:r>
          </a:p>
        </p:txBody>
      </p:sp>
      <p:sp>
        <p:nvSpPr>
          <p:cNvPr id="71" name="TextBox 70"/>
          <p:cNvSpPr txBox="1"/>
          <p:nvPr/>
        </p:nvSpPr>
        <p:spPr>
          <a:xfrm>
            <a:off x="1626355" y="5818565"/>
            <a:ext cx="603050"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ARM</a:t>
            </a:r>
          </a:p>
        </p:txBody>
      </p:sp>
      <p:sp>
        <p:nvSpPr>
          <p:cNvPr id="73" name="TextBox 72"/>
          <p:cNvSpPr txBox="1"/>
          <p:nvPr/>
        </p:nvSpPr>
        <p:spPr>
          <a:xfrm>
            <a:off x="5067055" y="5996933"/>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v9-A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(2021)</a:t>
            </a:r>
          </a:p>
        </p:txBody>
      </p:sp>
      <p:sp>
        <p:nvSpPr>
          <p:cNvPr id="3" name="Rounded Rectangle 2"/>
          <p:cNvSpPr/>
          <p:nvPr/>
        </p:nvSpPr>
        <p:spPr>
          <a:xfrm>
            <a:off x="-36512" y="809313"/>
            <a:ext cx="9180000" cy="1332000"/>
          </a:xfrm>
          <a:prstGeom prst="roundRect">
            <a:avLst/>
          </a:prstGeom>
          <a:solidFill>
            <a:srgbClr val="DDEE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88363" y="806281"/>
            <a:ext cx="9474197"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is worth noting that </a:t>
            </a:r>
            <a:r>
              <a:rPr kumimoji="0" lang="en-GB" sz="1600" b="0" i="0" u="none" strike="noStrike" kern="1200" cap="none" spc="0" normalizeH="0" baseline="0" noProof="0" dirty="0">
                <a:ln>
                  <a:noFill/>
                </a:ln>
                <a:solidFill>
                  <a:srgbClr val="FF0000"/>
                </a:solidFill>
                <a:effectLst/>
                <a:uLnTx/>
                <a:uFillTx/>
                <a:latin typeface="Verdana"/>
                <a:ea typeface="+mn-ea"/>
                <a:cs typeface="+mn-cs"/>
              </a:rPr>
              <a:t>L3 caches in Intel’s or AMD’s client cores and in ARM’s Cortex</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cores followed the same evolution </a:t>
            </a:r>
            <a:r>
              <a:rPr kumimoji="0" lang="en-GB" sz="1600" b="0" i="0" u="none" strike="noStrike" kern="1200" cap="none" spc="-30" normalizeH="0" baseline="0" noProof="0" dirty="0">
                <a:ln>
                  <a:noFill/>
                </a:ln>
                <a:solidFill>
                  <a:srgbClr val="FF0000"/>
                </a:solidFill>
                <a:effectLst/>
                <a:uLnTx/>
                <a:uFillTx/>
                <a:latin typeface="Verdana"/>
                <a:ea typeface="+mn-ea"/>
                <a:cs typeface="+mn-cs"/>
              </a:rPr>
              <a:t>paths</a:t>
            </a:r>
            <a:r>
              <a:rPr kumimoji="0" lang="en-GB" sz="1600" b="0" i="0" u="none" strike="noStrike" kern="1200" cap="none" spc="-30" normalizeH="0" baseline="0" noProof="0" dirty="0">
                <a:ln>
                  <a:noFill/>
                </a:ln>
                <a:solidFill>
                  <a:srgbClr val="000000"/>
                </a:solidFill>
                <a:effectLst/>
                <a:uLnTx/>
                <a:uFillTx/>
                <a:latin typeface="Verdana"/>
                <a:ea typeface="+mn-ea"/>
                <a:cs typeface="+mn-cs"/>
              </a:rPr>
              <a:t>, namely all firms mentioned first introduced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a:ln>
                  <a:noFill/>
                </a:ln>
                <a:solidFill>
                  <a:srgbClr val="000000"/>
                </a:solidFill>
                <a:effectLst/>
                <a:uLnTx/>
                <a:uFillTx/>
                <a:latin typeface="Verdana"/>
                <a:ea typeface="+mn-ea"/>
                <a:cs typeface="+mn-cs"/>
              </a:rPr>
              <a:t>   </a:t>
            </a:r>
            <a:r>
              <a:rPr kumimoji="0" lang="en-GB" sz="1600" b="0" i="0" u="none" strike="noStrike" kern="1200" cap="none" spc="-30" normalizeH="0" baseline="0" noProof="0" dirty="0">
                <a:ln>
                  <a:noFill/>
                </a:ln>
                <a:solidFill>
                  <a:srgbClr val="0070C0"/>
                </a:solidFill>
                <a:effectLst/>
                <a:uLnTx/>
                <a:uFillTx/>
                <a:latin typeface="Verdana"/>
                <a:ea typeface="+mn-ea"/>
                <a:cs typeface="+mn-cs"/>
              </a:rPr>
              <a:t>homogeneous (not sliced) L3 caches displaced by </a:t>
            </a:r>
            <a:r>
              <a:rPr kumimoji="0" lang="en-GB" sz="1600" b="0" i="0" u="none" strike="noStrike" kern="1200" cap="none" spc="0" normalizeH="0" baseline="0" noProof="0" dirty="0">
                <a:ln>
                  <a:noFill/>
                </a:ln>
                <a:solidFill>
                  <a:srgbClr val="0070C0"/>
                </a:solidFill>
                <a:effectLst/>
                <a:uLnTx/>
                <a:uFillTx/>
                <a:latin typeface="Verdana"/>
                <a:ea typeface="+mn-ea"/>
                <a:cs typeface="+mn-cs"/>
              </a:rPr>
              <a:t>sliced 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below),</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primarily to achieve higher performance (cache bandwidth) due to parallel operating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slices. </a:t>
            </a:r>
          </a:p>
        </p:txBody>
      </p:sp>
      <p:sp>
        <p:nvSpPr>
          <p:cNvPr id="30" name="TextBox 29"/>
          <p:cNvSpPr txBox="1"/>
          <p:nvPr/>
        </p:nvSpPr>
        <p:spPr>
          <a:xfrm>
            <a:off x="79075" y="440668"/>
            <a:ext cx="957792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Remarks to the emergence of sliced L3 caches</a:t>
            </a:r>
          </a:p>
        </p:txBody>
      </p:sp>
    </p:spTree>
    <p:extLst>
      <p:ext uri="{BB962C8B-B14F-4D97-AF65-F5344CB8AC3E}">
        <p14:creationId xmlns:p14="http://schemas.microsoft.com/office/powerpoint/2010/main" val="1849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anim calcmode="lin" valueType="num">
                                      <p:cBhvr additive="base">
                                        <p:cTn id="1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anim calcmode="lin" valueType="num">
                                      <p:cBhvr additive="base">
                                        <p:cTn id="1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anim calcmode="lin" valueType="num">
                                      <p:cBhvr additive="base">
                                        <p:cTn id="23"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ppt_x"/>
                                          </p:val>
                                        </p:tav>
                                        <p:tav tm="100000">
                                          <p:val>
                                            <p:strVal val="#ppt_x"/>
                                          </p:val>
                                        </p:tav>
                                      </p:tavLst>
                                    </p:anim>
                                    <p:anim calcmode="lin" valueType="num">
                                      <p:cBhvr additive="base">
                                        <p:cTn id="54" dur="500" fill="hold"/>
                                        <p:tgtEl>
                                          <p:spTgt spid="4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additive="base">
                                        <p:cTn id="65" dur="500" fill="hold"/>
                                        <p:tgtEl>
                                          <p:spTgt spid="54"/>
                                        </p:tgtEl>
                                        <p:attrNameLst>
                                          <p:attrName>ppt_x</p:attrName>
                                        </p:attrNameLst>
                                      </p:cBhvr>
                                      <p:tavLst>
                                        <p:tav tm="0">
                                          <p:val>
                                            <p:strVal val="#ppt_x"/>
                                          </p:val>
                                        </p:tav>
                                        <p:tav tm="100000">
                                          <p:val>
                                            <p:strVal val="#ppt_x"/>
                                          </p:val>
                                        </p:tav>
                                      </p:tavLst>
                                    </p:anim>
                                    <p:anim calcmode="lin" valueType="num">
                                      <p:cBhvr additive="base">
                                        <p:cTn id="66" dur="500" fill="hold"/>
                                        <p:tgtEl>
                                          <p:spTgt spid="5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additive="base">
                                        <p:cTn id="69" dur="500" fill="hold"/>
                                        <p:tgtEl>
                                          <p:spTgt spid="60"/>
                                        </p:tgtEl>
                                        <p:attrNameLst>
                                          <p:attrName>ppt_x</p:attrName>
                                        </p:attrNameLst>
                                      </p:cBhvr>
                                      <p:tavLst>
                                        <p:tav tm="0">
                                          <p:val>
                                            <p:strVal val="#ppt_x"/>
                                          </p:val>
                                        </p:tav>
                                        <p:tav tm="100000">
                                          <p:val>
                                            <p:strVal val="#ppt_x"/>
                                          </p:val>
                                        </p:tav>
                                      </p:tavLst>
                                    </p:anim>
                                    <p:anim calcmode="lin" valueType="num">
                                      <p:cBhvr additive="base">
                                        <p:cTn id="70" dur="500" fill="hold"/>
                                        <p:tgtEl>
                                          <p:spTgt spid="6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additive="base">
                                        <p:cTn id="73" dur="500" fill="hold"/>
                                        <p:tgtEl>
                                          <p:spTgt spid="62"/>
                                        </p:tgtEl>
                                        <p:attrNameLst>
                                          <p:attrName>ppt_x</p:attrName>
                                        </p:attrNameLst>
                                      </p:cBhvr>
                                      <p:tavLst>
                                        <p:tav tm="0">
                                          <p:val>
                                            <p:strVal val="#ppt_x"/>
                                          </p:val>
                                        </p:tav>
                                        <p:tav tm="100000">
                                          <p:val>
                                            <p:strVal val="#ppt_x"/>
                                          </p:val>
                                        </p:tav>
                                      </p:tavLst>
                                    </p:anim>
                                    <p:anim calcmode="lin" valueType="num">
                                      <p:cBhvr additive="base">
                                        <p:cTn id="74" dur="500" fill="hold"/>
                                        <p:tgtEl>
                                          <p:spTgt spid="6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additive="base">
                                        <p:cTn id="77" dur="500" fill="hold"/>
                                        <p:tgtEl>
                                          <p:spTgt spid="63"/>
                                        </p:tgtEl>
                                        <p:attrNameLst>
                                          <p:attrName>ppt_x</p:attrName>
                                        </p:attrNameLst>
                                      </p:cBhvr>
                                      <p:tavLst>
                                        <p:tav tm="0">
                                          <p:val>
                                            <p:strVal val="#ppt_x"/>
                                          </p:val>
                                        </p:tav>
                                        <p:tav tm="100000">
                                          <p:val>
                                            <p:strVal val="#ppt_x"/>
                                          </p:val>
                                        </p:tav>
                                      </p:tavLst>
                                    </p:anim>
                                    <p:anim calcmode="lin" valueType="num">
                                      <p:cBhvr additive="base">
                                        <p:cTn id="78" dur="500" fill="hold"/>
                                        <p:tgtEl>
                                          <p:spTgt spid="6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ppt_x"/>
                                          </p:val>
                                        </p:tav>
                                        <p:tav tm="100000">
                                          <p:val>
                                            <p:strVal val="#ppt_x"/>
                                          </p:val>
                                        </p:tav>
                                      </p:tavLst>
                                    </p:anim>
                                    <p:anim calcmode="lin" valueType="num">
                                      <p:cBhvr additive="base">
                                        <p:cTn id="82" dur="500" fill="hold"/>
                                        <p:tgtEl>
                                          <p:spTgt spid="6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 calcmode="lin" valueType="num">
                                      <p:cBhvr additive="base">
                                        <p:cTn id="85" dur="500" fill="hold"/>
                                        <p:tgtEl>
                                          <p:spTgt spid="65"/>
                                        </p:tgtEl>
                                        <p:attrNameLst>
                                          <p:attrName>ppt_x</p:attrName>
                                        </p:attrNameLst>
                                      </p:cBhvr>
                                      <p:tavLst>
                                        <p:tav tm="0">
                                          <p:val>
                                            <p:strVal val="#ppt_x"/>
                                          </p:val>
                                        </p:tav>
                                        <p:tav tm="100000">
                                          <p:val>
                                            <p:strVal val="#ppt_x"/>
                                          </p:val>
                                        </p:tav>
                                      </p:tavLst>
                                    </p:anim>
                                    <p:anim calcmode="lin" valueType="num">
                                      <p:cBhvr additive="base">
                                        <p:cTn id="86" dur="500" fill="hold"/>
                                        <p:tgtEl>
                                          <p:spTgt spid="6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anim calcmode="lin" valueType="num">
                                      <p:cBhvr additive="base">
                                        <p:cTn id="93" dur="500" fill="hold"/>
                                        <p:tgtEl>
                                          <p:spTgt spid="67"/>
                                        </p:tgtEl>
                                        <p:attrNameLst>
                                          <p:attrName>ppt_x</p:attrName>
                                        </p:attrNameLst>
                                      </p:cBhvr>
                                      <p:tavLst>
                                        <p:tav tm="0">
                                          <p:val>
                                            <p:strVal val="#ppt_x"/>
                                          </p:val>
                                        </p:tav>
                                        <p:tav tm="100000">
                                          <p:val>
                                            <p:strVal val="#ppt_x"/>
                                          </p:val>
                                        </p:tav>
                                      </p:tavLst>
                                    </p:anim>
                                    <p:anim calcmode="lin" valueType="num">
                                      <p:cBhvr additive="base">
                                        <p:cTn id="94" dur="500" fill="hold"/>
                                        <p:tgtEl>
                                          <p:spTgt spid="6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 calcmode="lin" valueType="num">
                                      <p:cBhvr additive="base">
                                        <p:cTn id="97" dur="500" fill="hold"/>
                                        <p:tgtEl>
                                          <p:spTgt spid="68"/>
                                        </p:tgtEl>
                                        <p:attrNameLst>
                                          <p:attrName>ppt_x</p:attrName>
                                        </p:attrNameLst>
                                      </p:cBhvr>
                                      <p:tavLst>
                                        <p:tav tm="0">
                                          <p:val>
                                            <p:strVal val="#ppt_x"/>
                                          </p:val>
                                        </p:tav>
                                        <p:tav tm="100000">
                                          <p:val>
                                            <p:strVal val="#ppt_x"/>
                                          </p:val>
                                        </p:tav>
                                      </p:tavLst>
                                    </p:anim>
                                    <p:anim calcmode="lin" valueType="num">
                                      <p:cBhvr additive="base">
                                        <p:cTn id="98" dur="500" fill="hold"/>
                                        <p:tgtEl>
                                          <p:spTgt spid="6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ppt_x"/>
                                          </p:val>
                                        </p:tav>
                                        <p:tav tm="100000">
                                          <p:val>
                                            <p:strVal val="#ppt_x"/>
                                          </p:val>
                                        </p:tav>
                                      </p:tavLst>
                                    </p:anim>
                                    <p:anim calcmode="lin" valueType="num">
                                      <p:cBhvr additive="base">
                                        <p:cTn id="102" dur="500" fill="hold"/>
                                        <p:tgtEl>
                                          <p:spTgt spid="6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500" fill="hold"/>
                                        <p:tgtEl>
                                          <p:spTgt spid="71"/>
                                        </p:tgtEl>
                                        <p:attrNameLst>
                                          <p:attrName>ppt_x</p:attrName>
                                        </p:attrNameLst>
                                      </p:cBhvr>
                                      <p:tavLst>
                                        <p:tav tm="0">
                                          <p:val>
                                            <p:strVal val="#ppt_x"/>
                                          </p:val>
                                        </p:tav>
                                        <p:tav tm="100000">
                                          <p:val>
                                            <p:strVal val="#ppt_x"/>
                                          </p:val>
                                        </p:tav>
                                      </p:tavLst>
                                    </p:anim>
                                    <p:anim calcmode="lin" valueType="num">
                                      <p:cBhvr additive="base">
                                        <p:cTn id="106" dur="500" fill="hold"/>
                                        <p:tgtEl>
                                          <p:spTgt spid="7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 calcmode="lin" valueType="num">
                                      <p:cBhvr additive="base">
                                        <p:cTn id="109" dur="500" fill="hold"/>
                                        <p:tgtEl>
                                          <p:spTgt spid="73"/>
                                        </p:tgtEl>
                                        <p:attrNameLst>
                                          <p:attrName>ppt_x</p:attrName>
                                        </p:attrNameLst>
                                      </p:cBhvr>
                                      <p:tavLst>
                                        <p:tav tm="0">
                                          <p:val>
                                            <p:strVal val="#ppt_x"/>
                                          </p:val>
                                        </p:tav>
                                        <p:tav tm="100000">
                                          <p:val>
                                            <p:strVal val="#ppt_x"/>
                                          </p:val>
                                        </p:tav>
                                      </p:tavLst>
                                    </p:anim>
                                    <p:anim calcmode="lin" valueType="num">
                                      <p:cBhvr additive="base">
                                        <p:cTn id="11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500" fill="hold"/>
                                        <p:tgtEl>
                                          <p:spTgt spid="3"/>
                                        </p:tgtEl>
                                        <p:attrNameLst>
                                          <p:attrName>ppt_x</p:attrName>
                                        </p:attrNameLst>
                                      </p:cBhvr>
                                      <p:tavLst>
                                        <p:tav tm="0">
                                          <p:val>
                                            <p:strVal val="#ppt_x"/>
                                          </p:val>
                                        </p:tav>
                                        <p:tav tm="100000">
                                          <p:val>
                                            <p:strVal val="#ppt_x"/>
                                          </p:val>
                                        </p:tav>
                                      </p:tavLst>
                                    </p:anim>
                                    <p:anim calcmode="lin" valueType="num">
                                      <p:cBhvr additive="base">
                                        <p:cTn id="116" dur="500" fill="hold"/>
                                        <p:tgtEl>
                                          <p:spTgt spid="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fill="hold"/>
                                        <p:tgtEl>
                                          <p:spTgt spid="37"/>
                                        </p:tgtEl>
                                        <p:attrNameLst>
                                          <p:attrName>ppt_x</p:attrName>
                                        </p:attrNameLst>
                                      </p:cBhvr>
                                      <p:tavLst>
                                        <p:tav tm="0">
                                          <p:val>
                                            <p:strVal val="#ppt_x"/>
                                          </p:val>
                                        </p:tav>
                                        <p:tav tm="100000">
                                          <p:val>
                                            <p:strVal val="#ppt_x"/>
                                          </p:val>
                                        </p:tav>
                                      </p:tavLst>
                                    </p:anim>
                                    <p:anim calcmode="lin" valueType="num">
                                      <p:cBhvr additive="base">
                                        <p:cTn id="1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1" grpId="0"/>
      <p:bldP spid="43" grpId="0"/>
      <p:bldP spid="46" grpId="0"/>
      <p:bldP spid="47" grpId="0"/>
      <p:bldP spid="50" grpId="0" animBg="1"/>
      <p:bldP spid="54" grpId="0" animBg="1"/>
      <p:bldP spid="60" grpId="0" animBg="1"/>
      <p:bldP spid="62" grpId="0"/>
      <p:bldP spid="63" grpId="0"/>
      <p:bldP spid="64" grpId="0"/>
      <p:bldP spid="65" grpId="0"/>
      <p:bldP spid="66" grpId="0"/>
      <p:bldP spid="67" grpId="0" animBg="1"/>
      <p:bldP spid="68" grpId="0"/>
      <p:bldP spid="69" grpId="0"/>
      <p:bldP spid="71" grpId="0"/>
      <p:bldP spid="73" grpId="0"/>
      <p:bldP spid="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p:cNvSpPr>
            <a:spLocks noGrp="1"/>
          </p:cNvSpPr>
          <p:nvPr>
            <p:ph type="title"/>
          </p:nvPr>
        </p:nvSpPr>
        <p:spPr>
          <a:xfrm>
            <a:off x="0" y="0"/>
            <a:ext cx="9144000" cy="393700"/>
          </a:xfrm>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(16)</a:t>
            </a:r>
            <a:endParaRPr lang="en-US" sz="1700" dirty="0"/>
          </a:p>
        </p:txBody>
      </p:sp>
      <p:sp>
        <p:nvSpPr>
          <p:cNvPr id="2" name="Rounded Rectangle 1"/>
          <p:cNvSpPr/>
          <p:nvPr/>
        </p:nvSpPr>
        <p:spPr>
          <a:xfrm>
            <a:off x="-36512" y="828409"/>
            <a:ext cx="9135070" cy="1476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4"/>
          <p:cNvSpPr txBox="1"/>
          <p:nvPr/>
        </p:nvSpPr>
        <p:spPr>
          <a:xfrm>
            <a:off x="71438" y="786190"/>
            <a:ext cx="53106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Security issues concerning memory accesses</a:t>
            </a:r>
          </a:p>
        </p:txBody>
      </p:sp>
      <p:sp>
        <p:nvSpPr>
          <p:cNvPr id="12" name="TextBox 11"/>
          <p:cNvSpPr txBox="1"/>
          <p:nvPr/>
        </p:nvSpPr>
        <p:spPr>
          <a:xfrm>
            <a:off x="260521" y="1919737"/>
            <a:ext cx="877597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aims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amending memory vulnerability. </a:t>
            </a:r>
          </a:p>
        </p:txBody>
      </p:sp>
      <p:sp>
        <p:nvSpPr>
          <p:cNvPr id="13" name="Szövegdoboz 5"/>
          <p:cNvSpPr txBox="1"/>
          <p:nvPr/>
        </p:nvSpPr>
        <p:spPr>
          <a:xfrm>
            <a:off x="241895" y="1124744"/>
            <a:ext cx="88931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published figures of Microsoft and Google, over 70-75 %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vulnerabilities come from memory safety issues (like buffer overflow-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based threats)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211</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3"/>
          <p:cNvSpPr txBox="1"/>
          <p:nvPr/>
        </p:nvSpPr>
        <p:spPr>
          <a:xfrm>
            <a:off x="71438" y="440668"/>
            <a:ext cx="6390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The Memory Tagging Extension (MTE) </a:t>
            </a:r>
          </a:p>
        </p:txBody>
      </p:sp>
    </p:spTree>
    <p:extLst>
      <p:ext uri="{BB962C8B-B14F-4D97-AF65-F5344CB8AC3E}">
        <p14:creationId xmlns:p14="http://schemas.microsoft.com/office/powerpoint/2010/main" val="35811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additive="base">
                                        <p:cTn id="2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(17)</a:t>
            </a:r>
            <a:endParaRPr lang="en-US" sz="1700" dirty="0"/>
          </a:p>
        </p:txBody>
      </p:sp>
      <p:sp>
        <p:nvSpPr>
          <p:cNvPr id="4" name="Rounded Rectangle 3"/>
          <p:cNvSpPr/>
          <p:nvPr/>
        </p:nvSpPr>
        <p:spPr>
          <a:xfrm>
            <a:off x="-508" y="817260"/>
            <a:ext cx="9109075"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5"/>
          <p:cNvSpPr txBox="1"/>
          <p:nvPr/>
        </p:nvSpPr>
        <p:spPr>
          <a:xfrm>
            <a:off x="206515" y="807158"/>
            <a:ext cx="9072562"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implemented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set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memory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attached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memory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If the key matches the lock, the access is permitted, if not, an error occurs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 exception is generated.</a:t>
            </a:r>
          </a:p>
        </p:txBody>
      </p:sp>
      <p:sp>
        <p:nvSpPr>
          <p:cNvPr id="10" name="Rounded Rectangle 9"/>
          <p:cNvSpPr/>
          <p:nvPr/>
        </p:nvSpPr>
        <p:spPr>
          <a:xfrm>
            <a:off x="508" y="2190809"/>
            <a:ext cx="9144000" cy="4488825"/>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6"/>
          <p:cNvSpPr txBox="1"/>
          <p:nvPr/>
        </p:nvSpPr>
        <p:spPr>
          <a:xfrm>
            <a:off x="96821" y="5634245"/>
            <a:ext cx="3736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Using memory locks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access keys to protect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against safety violations. </a:t>
            </a:r>
          </a:p>
        </p:txBody>
      </p:sp>
      <p:pic>
        <p:nvPicPr>
          <p:cNvPr id="12" name="Kép 4"/>
          <p:cNvPicPr>
            <a:picLocks noChangeAspect="1"/>
          </p:cNvPicPr>
          <p:nvPr/>
        </p:nvPicPr>
        <p:blipFill rotWithShape="1">
          <a:blip r:embed="rId2">
            <a:extLst>
              <a:ext uri="{28A0092B-C50C-407E-A947-70E740481C1C}">
                <a14:useLocalDpi xmlns:a14="http://schemas.microsoft.com/office/drawing/2010/main" val="0"/>
              </a:ext>
            </a:extLst>
          </a:blip>
          <a:srcRect l="1766" t="19376" r="51477"/>
          <a:stretch/>
        </p:blipFill>
        <p:spPr>
          <a:xfrm>
            <a:off x="4391980" y="2387420"/>
            <a:ext cx="4275475" cy="4146925"/>
          </a:xfrm>
          <a:prstGeom prst="rect">
            <a:avLst/>
          </a:prstGeom>
        </p:spPr>
      </p:pic>
      <p:sp>
        <p:nvSpPr>
          <p:cNvPr id="13" name="Szövegdoboz 2"/>
          <p:cNvSpPr txBox="1"/>
          <p:nvPr/>
        </p:nvSpPr>
        <p:spPr>
          <a:xfrm>
            <a:off x="71438" y="440668"/>
            <a:ext cx="562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memory tagging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269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(18)</a:t>
            </a:r>
            <a:endParaRPr lang="en-US" sz="1700" dirty="0"/>
          </a:p>
        </p:txBody>
      </p:sp>
      <p:sp>
        <p:nvSpPr>
          <p:cNvPr id="5" name="Szövegdoboz 4"/>
          <p:cNvSpPr txBox="1"/>
          <p:nvPr/>
        </p:nvSpPr>
        <p:spPr>
          <a:xfrm>
            <a:off x="161510" y="6399330"/>
            <a:ext cx="184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a:xfrm>
            <a:off x="0" y="808657"/>
            <a:ext cx="9144000" cy="169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-1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6"/>
          <p:cNvSpPr txBox="1"/>
          <p:nvPr/>
        </p:nvSpPr>
        <p:spPr>
          <a:xfrm>
            <a:off x="224963" y="796346"/>
            <a:ext cx="9072562" cy="31854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MTE provides </a:t>
            </a:r>
            <a:r>
              <a:rPr kumimoji="0" lang="en-US" sz="1600" b="0" i="0" u="none" strike="noStrike" kern="1200" cap="none" spc="0" normalizeH="0" baseline="0" noProof="0" dirty="0">
                <a:ln>
                  <a:noFill/>
                </a:ln>
                <a:solidFill>
                  <a:srgbClr val="FF000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to memory locations by adding a </a:t>
            </a:r>
            <a:r>
              <a:rPr kumimoji="0" lang="en-US" sz="1600" b="0" i="0" u="none" strike="noStrike" kern="1200" cap="none" spc="0" normalizeH="0" baseline="0" noProof="0" dirty="0">
                <a:ln>
                  <a:noFill/>
                </a:ln>
                <a:solidFill>
                  <a:srgbClr val="0070C0"/>
                </a:solidFill>
                <a:effectLst/>
                <a:uLnTx/>
                <a:uFillTx/>
                <a:latin typeface="Verdana"/>
                <a:ea typeface="+mn-ea"/>
                <a:cs typeface="+mn-cs"/>
              </a:rPr>
              <a:t>four bit tag to each 16 bytes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of the physical memory.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on the other hand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attached to pointers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thus virtual addresses,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Concerning this point, MTE utilizes the fact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Armv8-A architectures do not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make use of the top byte of pointers (virtual addresses).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implement keys MTE uses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Top Byte Ignore (TBI) feature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Armv8-A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architectures.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When TBI is enabled, the top byte of virtual addresses is ignored for address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translations, instead, four bits of the top bytes are used to store tags as keys,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shown in the next Figure.</a:t>
            </a:r>
          </a:p>
        </p:txBody>
      </p:sp>
    </p:spTree>
    <p:extLst>
      <p:ext uri="{BB962C8B-B14F-4D97-AF65-F5344CB8AC3E}">
        <p14:creationId xmlns:p14="http://schemas.microsoft.com/office/powerpoint/2010/main" val="253090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 calcmode="lin" valueType="num">
                                      <p:cBhvr additive="base">
                                        <p:cTn id="3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 calcmode="lin" valueType="num">
                                      <p:cBhvr additive="base">
                                        <p:cTn id="4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8" end="8"/>
                                            </p:txEl>
                                          </p:spTgt>
                                        </p:tgtEl>
                                        <p:attrNameLst>
                                          <p:attrName>style.visibility</p:attrName>
                                        </p:attrNameLst>
                                      </p:cBhvr>
                                      <p:to>
                                        <p:strVal val="visible"/>
                                      </p:to>
                                    </p:set>
                                    <p:anim calcmode="lin" valueType="num">
                                      <p:cBhvr additive="base">
                                        <p:cTn id="4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anim calcmode="lin" valueType="num">
                                      <p:cBhvr additive="base">
                                        <p:cTn id="49"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xEl>
                                              <p:pRg st="10" end="10"/>
                                            </p:txEl>
                                          </p:spTgt>
                                        </p:tgtEl>
                                        <p:attrNameLst>
                                          <p:attrName>style.visibility</p:attrName>
                                        </p:attrNameLst>
                                      </p:cBhvr>
                                      <p:to>
                                        <p:strVal val="visible"/>
                                      </p:to>
                                    </p:set>
                                    <p:anim calcmode="lin" valueType="num">
                                      <p:cBhvr additive="base">
                                        <p:cTn id="53"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(19)</a:t>
            </a:r>
            <a:endParaRPr lang="en-US" sz="1700" dirty="0"/>
          </a:p>
        </p:txBody>
      </p:sp>
      <p:pic>
        <p:nvPicPr>
          <p:cNvPr id="24578" name="Picture 2" descr="https://images.anandtech.com/doci/16693/SystemI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18130"/>
            <a:ext cx="8810978" cy="4956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1550" y="2033845"/>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6" name="Straight Arrow Connector 5"/>
          <p:cNvCxnSpPr/>
          <p:nvPr/>
        </p:nvCxnSpPr>
        <p:spPr bwMode="auto">
          <a:xfrm>
            <a:off x="1376363" y="2295455"/>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Szövegdoboz 2"/>
          <p:cNvSpPr txBox="1"/>
          <p:nvPr/>
        </p:nvSpPr>
        <p:spPr>
          <a:xfrm>
            <a:off x="-108520" y="440668"/>
            <a:ext cx="94617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using the top byte of addresses for setting keys in ARM’s MTE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213</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557822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773705"/>
            <a:ext cx="8847137" cy="584775"/>
          </a:xfrm>
          <a:prstGeom prst="rect">
            <a:avLst/>
          </a:prstGeom>
          <a:noFill/>
        </p:spPr>
        <p:txBody>
          <a:bodyPr wrap="square" rtlCol="0">
            <a:spAutoFit/>
          </a:bodyPr>
          <a:lstStyle/>
          <a:p>
            <a:r>
              <a:rPr lang="en-US" sz="1600">
                <a:solidFill>
                  <a:srgbClr val="000000"/>
                </a:solidFill>
              </a:rPr>
              <a:t>Finally, in 1998 the company </a:t>
            </a:r>
            <a:r>
              <a:rPr lang="en-US" sz="1600">
                <a:solidFill>
                  <a:srgbClr val="0070C0"/>
                </a:solidFill>
              </a:rPr>
              <a:t>went to the </a:t>
            </a:r>
            <a:r>
              <a:rPr lang="hu-HU" sz="1600">
                <a:solidFill>
                  <a:srgbClr val="0070C0"/>
                </a:solidFill>
              </a:rPr>
              <a:t>stock exchange</a:t>
            </a:r>
            <a:r>
              <a:rPr lang="en-US" sz="1600">
                <a:solidFill>
                  <a:srgbClr val="0070C0"/>
                </a:solidFill>
              </a:rPr>
              <a:t> </a:t>
            </a:r>
            <a:r>
              <a:rPr lang="en-US" sz="1600"/>
              <a:t>and </a:t>
            </a:r>
            <a:r>
              <a:rPr lang="en-US" sz="1600">
                <a:solidFill>
                  <a:srgbClr val="000000"/>
                </a:solidFill>
              </a:rPr>
              <a:t>its name was changed</a:t>
            </a:r>
            <a:endParaRPr lang="hu-HU" sz="1600">
              <a:solidFill>
                <a:srgbClr val="000000"/>
              </a:solidFill>
            </a:endParaRPr>
          </a:p>
          <a:p>
            <a:r>
              <a:rPr lang="en-US" sz="1600">
                <a:solidFill>
                  <a:srgbClr val="000000"/>
                </a:solidFill>
              </a:rPr>
              <a:t> </a:t>
            </a:r>
            <a:r>
              <a:rPr lang="hu-HU" sz="1600">
                <a:solidFill>
                  <a:srgbClr val="000000"/>
                </a:solidFill>
              </a:rPr>
              <a:t> </a:t>
            </a:r>
            <a:r>
              <a:rPr lang="en-US" sz="1600">
                <a:solidFill>
                  <a:srgbClr val="000000"/>
                </a:solidFill>
              </a:rPr>
              <a:t>to</a:t>
            </a:r>
            <a:r>
              <a:rPr lang="hu-HU" sz="1600">
                <a:solidFill>
                  <a:srgbClr val="000000"/>
                </a:solidFill>
              </a:rPr>
              <a:t> </a:t>
            </a:r>
            <a:r>
              <a:rPr lang="en-US" sz="1600">
                <a:solidFill>
                  <a:srgbClr val="FF0000"/>
                </a:solidFill>
              </a:rPr>
              <a:t>ARM Holdings plc</a:t>
            </a:r>
            <a:r>
              <a:rPr lang="en-US" sz="1600"/>
              <a:t>, to its current designation</a:t>
            </a:r>
            <a:r>
              <a:rPr lang="en-US" sz="1600">
                <a:solidFill>
                  <a:srgbClr val="000000"/>
                </a:solidFill>
              </a:rPr>
              <a:t>.</a:t>
            </a:r>
            <a:endParaRPr lang="en-US" sz="1600"/>
          </a:p>
        </p:txBody>
      </p:sp>
      <p:sp>
        <p:nvSpPr>
          <p:cNvPr id="5" name="TextBox 4"/>
          <p:cNvSpPr txBox="1"/>
          <p:nvPr/>
        </p:nvSpPr>
        <p:spPr>
          <a:xfrm>
            <a:off x="74869" y="440668"/>
            <a:ext cx="2356735" cy="338554"/>
          </a:xfrm>
          <a:prstGeom prst="rect">
            <a:avLst/>
          </a:prstGeom>
          <a:noFill/>
        </p:spPr>
        <p:txBody>
          <a:bodyPr wrap="none" rtlCol="0">
            <a:spAutoFit/>
          </a:bodyPr>
          <a:lstStyle/>
          <a:p>
            <a:r>
              <a:rPr lang="en-US" sz="1600">
                <a:solidFill>
                  <a:srgbClr val="FF0000"/>
                </a:solidFill>
              </a:rPr>
              <a:t>Historical remarks -</a:t>
            </a:r>
            <a:r>
              <a:rPr lang="hu-HU" sz="1600">
                <a:solidFill>
                  <a:srgbClr val="FF0000"/>
                </a:solidFill>
              </a:rPr>
              <a:t>3</a:t>
            </a:r>
            <a:endParaRPr lang="en-US" sz="1600">
              <a:solidFill>
                <a:srgbClr val="000000"/>
              </a:solidFill>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18</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51246786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(20)</a:t>
            </a:r>
            <a:endParaRPr lang="en-US" sz="1700" dirty="0"/>
          </a:p>
        </p:txBody>
      </p:sp>
      <p:pic>
        <p:nvPicPr>
          <p:cNvPr id="18434" name="Picture 2" descr="https://images.anandtech.com/doci/16693/CPU_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54404"/>
            <a:ext cx="8826500" cy="4964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74" y="458670"/>
            <a:ext cx="9997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Placing memory tags into the cores, L3 and CI-700 (Coherent Interconnect) </a:t>
            </a:r>
            <a:r>
              <a:rPr kumimoji="0" lang="en-US" sz="1800" b="0" i="0" u="none" strike="noStrike" kern="1200" cap="none" spc="-70" normalizeH="0" baseline="0" noProof="0" dirty="0" smtClean="0">
                <a:ln>
                  <a:noFill/>
                </a:ln>
                <a:solidFill>
                  <a:srgbClr val="2D2D8A"/>
                </a:solidFill>
                <a:effectLst/>
                <a:uLnTx/>
                <a:uFillTx/>
                <a:latin typeface="Verdana"/>
                <a:ea typeface="+mn-ea"/>
                <a:cs typeface="+mn-cs"/>
              </a:rPr>
              <a:t>[</a:t>
            </a:r>
            <a:r>
              <a:rPr lang="hu-HU" spc="-70" dirty="0" smtClean="0">
                <a:solidFill>
                  <a:srgbClr val="2D2D8A"/>
                </a:solidFill>
                <a:latin typeface="Verdana"/>
              </a:rPr>
              <a:t>214</a:t>
            </a:r>
            <a:r>
              <a:rPr kumimoji="0" lang="en-US" sz="1800" b="0" i="0" u="none" strike="noStrike" kern="1200" cap="none" spc="-70" normalizeH="0" baseline="0" noProof="0" dirty="0" smtClean="0">
                <a:ln>
                  <a:noFill/>
                </a:ln>
                <a:solidFill>
                  <a:srgbClr val="2D2D8A"/>
                </a:solidFill>
                <a:effectLst/>
                <a:uLnTx/>
                <a:uFillTx/>
                <a:latin typeface="Verdana"/>
                <a:ea typeface="+mn-ea"/>
                <a:cs typeface="+mn-cs"/>
              </a:rPr>
              <a:t>]  </a:t>
            </a:r>
            <a:endParaRPr kumimoji="0" lang="en-US" sz="1800" b="0" i="0" u="none" strike="noStrike" kern="1200" cap="none" spc="-7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104359528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(21)</a:t>
            </a:r>
            <a:endParaRPr lang="en-GB" sz="1700" kern="1200" dirty="0">
              <a:solidFill>
                <a:srgbClr val="FFFFFF"/>
              </a:solidFill>
            </a:endParaRPr>
          </a:p>
        </p:txBody>
      </p:sp>
      <p:sp>
        <p:nvSpPr>
          <p:cNvPr id="3" name="TextBox 2"/>
          <p:cNvSpPr txBox="1"/>
          <p:nvPr/>
        </p:nvSpPr>
        <p:spPr>
          <a:xfrm>
            <a:off x="71438" y="440668"/>
            <a:ext cx="4724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d) Wider (scalable) bus interface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210</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https://images.anandtech.com/doci/16693/CPU_51.png"/>
          <p:cNvPicPr>
            <a:picLocks noChangeAspect="1" noChangeArrowheads="1"/>
          </p:cNvPicPr>
          <p:nvPr/>
        </p:nvPicPr>
        <p:blipFill rotWithShape="1">
          <a:blip r:embed="rId2">
            <a:extLst>
              <a:ext uri="{28A0092B-C50C-407E-A947-70E740481C1C}">
                <a14:useLocalDpi xmlns:a14="http://schemas.microsoft.com/office/drawing/2010/main" val="0"/>
              </a:ext>
            </a:extLst>
          </a:blip>
          <a:srcRect l="28513" t="12880" r="28905" b="7068"/>
          <a:stretch/>
        </p:blipFill>
        <p:spPr bwMode="auto">
          <a:xfrm>
            <a:off x="4399926" y="1952836"/>
            <a:ext cx="3915435" cy="414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500" y="797803"/>
            <a:ext cx="91360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a:t>
            </a:r>
            <a:r>
              <a:rPr kumimoji="0" lang="en-GB" sz="1600" b="0" i="0" u="none" strike="noStrike" kern="1200" cap="none" spc="0" normalizeH="0" baseline="0" noProof="0" dirty="0">
                <a:ln>
                  <a:noFill/>
                </a:ln>
                <a:solidFill>
                  <a:srgbClr val="FF0000"/>
                </a:solidFill>
                <a:effectLst/>
                <a:uLnTx/>
                <a:uFillTx/>
                <a:latin typeface="Verdana"/>
                <a:ea typeface="+mn-ea"/>
                <a:cs typeface="+mn-cs"/>
              </a:rPr>
              <a:t>Scalable bus interface </a:t>
            </a:r>
            <a:r>
              <a:rPr kumimoji="0" lang="en-GB" sz="1600" b="0" i="0" u="none" strike="noStrike" kern="1200" cap="none" spc="0" normalizeH="0" baseline="0" noProof="0" dirty="0" smtClean="0">
                <a:ln>
                  <a:noFill/>
                </a:ln>
                <a:solidFill>
                  <a:srgbClr val="FF0000"/>
                </a:solidFill>
                <a:effectLst/>
                <a:uLnTx/>
                <a:uFillTx/>
                <a:latin typeface="Verdana"/>
                <a:ea typeface="+mn-ea"/>
                <a:cs typeface="+mn-cs"/>
              </a:rPr>
              <a:t>to the </a:t>
            </a:r>
            <a:r>
              <a:rPr kumimoji="0" lang="en-GB" sz="1600" b="0" i="0" u="none" strike="noStrike" kern="1200" cap="none" spc="0" normalizeH="0" baseline="0" noProof="0" dirty="0" err="1" smtClean="0">
                <a:ln>
                  <a:noFill/>
                </a:ln>
                <a:solidFill>
                  <a:srgbClr val="FF0000"/>
                </a:solidFill>
                <a:effectLst/>
                <a:uLnTx/>
                <a:uFillTx/>
                <a:latin typeface="Verdana"/>
                <a:ea typeface="+mn-ea"/>
                <a:cs typeface="+mn-cs"/>
              </a:rPr>
              <a:t>Cach</a:t>
            </a:r>
            <a:r>
              <a:rPr kumimoji="0" lang="en-GB" sz="1600" b="0" i="0" u="none" strike="noStrike" kern="1200" cap="none" spc="0" normalizeH="0" baseline="0" noProof="0" dirty="0" smtClean="0">
                <a:ln>
                  <a:noFill/>
                </a:ln>
                <a:solidFill>
                  <a:srgbClr val="FF0000"/>
                </a:solidFill>
                <a:effectLst/>
                <a:uLnTx/>
                <a:uFillTx/>
                <a:latin typeface="Verdana"/>
                <a:ea typeface="+mn-ea"/>
                <a:cs typeface="+mn-cs"/>
              </a:rPr>
              <a:t>e Coherent Interconnect (CI-700)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is </a:t>
            </a:r>
            <a:r>
              <a:rPr kumimoji="0" lang="en-GB" sz="1600" b="0" i="0" u="none" strike="noStrike" kern="1200" cap="none" spc="0" normalizeH="0" baseline="0" noProof="0" dirty="0">
                <a:ln>
                  <a:noFill/>
                </a:ln>
                <a:solidFill>
                  <a:srgbClr val="000000"/>
                </a:solidFill>
                <a:effectLst/>
                <a:uLnTx/>
                <a:uFillTx/>
                <a:latin typeface="Verdana"/>
                <a:ea typeface="+mn-ea"/>
                <a:cs typeface="+mn-cs"/>
              </a:rPr>
              <a:t>vastly </a:t>
            </a:r>
            <a:endParaRPr kumimoji="0" lang="en-GB" sz="1600" b="0" i="0"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enhanced </a:t>
            </a:r>
            <a:r>
              <a:rPr kumimoji="0" lang="en-GB" sz="1600" b="0" i="0" u="none" strike="noStrike" kern="1200" cap="none" spc="0" normalizeH="0" baseline="0" noProof="0" dirty="0">
                <a:ln>
                  <a:noFill/>
                </a:ln>
                <a:solidFill>
                  <a:srgbClr val="000000"/>
                </a:solidFill>
                <a:effectLst/>
                <a:uLnTx/>
                <a:uFillTx/>
                <a:latin typeface="Verdana"/>
                <a:ea typeface="+mn-ea"/>
                <a:cs typeface="+mn-cs"/>
              </a:rPr>
              <a:t>by providing </a:t>
            </a:r>
            <a:r>
              <a:rPr kumimoji="0" lang="en-GB" sz="1600" b="0" i="0" u="none" strike="noStrike" kern="1200" cap="none" spc="0" normalizeH="0" baseline="0" noProof="0" dirty="0">
                <a:ln>
                  <a:noFill/>
                </a:ln>
                <a:solidFill>
                  <a:srgbClr val="0070C0"/>
                </a:solidFill>
                <a:effectLst/>
                <a:uLnTx/>
                <a:uFillTx/>
                <a:latin typeface="Verdana"/>
                <a:ea typeface="+mn-ea"/>
                <a:cs typeface="+mn-cs"/>
              </a:rPr>
              <a:t>now 1, 2, or 4 256-bit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wide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bus </a:t>
            </a:r>
            <a:r>
              <a:rPr kumimoji="0" lang="en-GB" sz="1600" b="0" i="0" u="none" strike="noStrike" kern="1200" cap="none" spc="0" normalizeH="0" baseline="0" noProof="0" dirty="0">
                <a:ln>
                  <a:noFill/>
                </a:ln>
                <a:solidFill>
                  <a:srgbClr val="000000"/>
                </a:solidFill>
                <a:effectLst/>
                <a:uLnTx/>
                <a:uFillTx/>
                <a:latin typeface="Verdana"/>
                <a:ea typeface="+mn-ea"/>
                <a:cs typeface="+mn-cs"/>
              </a:rPr>
              <a:t>interfaces while an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AMBA </a:t>
            </a:r>
            <a:r>
              <a:rPr kumimoji="0" lang="en-GB" sz="1600" b="0" i="0" u="none" strike="noStrike" kern="1200" cap="none" spc="0" normalizeH="0" baseline="0" noProof="0" dirty="0">
                <a:ln>
                  <a:noFill/>
                </a:ln>
                <a:solidFill>
                  <a:srgbClr val="000000"/>
                </a:solidFill>
                <a:effectLst/>
                <a:uLnTx/>
                <a:uFillTx/>
                <a:latin typeface="Verdana"/>
                <a:ea typeface="+mn-ea"/>
                <a:cs typeface="+mn-cs"/>
              </a:rPr>
              <a:t>CHI bus protocol is used for </a:t>
            </a:r>
            <a:r>
              <a:rPr kumimoji="0" lang="en-GB" sz="1600" b="0" i="0" u="none" strike="noStrike" kern="1200" cap="none" spc="0" normalizeH="0" baseline="0" noProof="0" dirty="0">
                <a:ln>
                  <a:noFill/>
                </a:ln>
                <a:solidFill>
                  <a:srgbClr val="0070C0"/>
                </a:solidFill>
                <a:effectLst/>
                <a:uLnTx/>
                <a:uFillTx/>
                <a:latin typeface="Verdana"/>
                <a:ea typeface="+mn-ea"/>
                <a:cs typeface="+mn-cs"/>
              </a:rPr>
              <a:t>more bandwidth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and </a:t>
            </a:r>
            <a:r>
              <a:rPr kumimoji="0" lang="en-GB" sz="1600" b="0" i="0" u="none" strike="noStrike" kern="1200" cap="none" spc="0" normalizeH="0" baseline="0" noProof="0" dirty="0">
                <a:ln>
                  <a:noFill/>
                </a:ln>
                <a:solidFill>
                  <a:srgbClr val="0070C0"/>
                </a:solidFill>
                <a:effectLst/>
                <a:uLnTx/>
                <a:uFillTx/>
                <a:latin typeface="Verdana"/>
                <a:ea typeface="+mn-ea"/>
                <a:cs typeface="+mn-cs"/>
              </a:rPr>
              <a:t>MTE support</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ectangle 5"/>
          <p:cNvSpPr/>
          <p:nvPr/>
        </p:nvSpPr>
        <p:spPr>
          <a:xfrm>
            <a:off x="5120006" y="4374161"/>
            <a:ext cx="828000" cy="504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206515" y="3440903"/>
            <a:ext cx="37883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comparison,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Armv8.2-A based </a:t>
            </a:r>
            <a:r>
              <a:rPr kumimoji="0" lang="en-GB"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cluster provided a 2x256-bit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2x128-bit wide bus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(implementation dependent).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5112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(22)</a:t>
            </a:r>
            <a:endParaRPr lang="en-GB" sz="1700" kern="1200" dirty="0">
              <a:solidFill>
                <a:srgbClr val="FFFFFF"/>
              </a:solidFill>
            </a:endParaRPr>
          </a:p>
        </p:txBody>
      </p:sp>
      <p:pic>
        <p:nvPicPr>
          <p:cNvPr id="10242" name="Picture 2" descr="CPU_PU__53.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1589" t="20645" r="3557" b="7214"/>
          <a:stretch/>
        </p:blipFill>
        <p:spPr bwMode="auto">
          <a:xfrm>
            <a:off x="145758" y="1160748"/>
            <a:ext cx="8836732" cy="378042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96" y="5211198"/>
            <a:ext cx="9107996" cy="584775"/>
          </a:xfrm>
          <a:prstGeom prst="roundRect">
            <a:avLst/>
          </a:prstGeom>
          <a:solidFill>
            <a:srgbClr val="DDF2FF"/>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79882" y="5221472"/>
            <a:ext cx="9072000" cy="584775"/>
          </a:xfrm>
          <a:prstGeom prst="rect">
            <a:avLst/>
          </a:prstGeom>
          <a:noFill/>
          <a:ln>
            <a:solidFill>
              <a:srgbClr val="86A4A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the above Figure indicates,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mix of the chosen core types depends on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target device type.</a:t>
            </a:r>
          </a:p>
        </p:txBody>
      </p:sp>
      <p:sp>
        <p:nvSpPr>
          <p:cNvPr id="10" name="TextBox 9"/>
          <p:cNvSpPr txBox="1"/>
          <p:nvPr/>
        </p:nvSpPr>
        <p:spPr>
          <a:xfrm>
            <a:off x="73048" y="440668"/>
            <a:ext cx="73410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Scalability of the Armv9-A 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core cluster </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210</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4045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(23)</a:t>
            </a:r>
            <a:endParaRPr lang="en-US" sz="1700" dirty="0"/>
          </a:p>
        </p:txBody>
      </p:sp>
      <p:sp>
        <p:nvSpPr>
          <p:cNvPr id="5" name="TextBox 4"/>
          <p:cNvSpPr txBox="1"/>
          <p:nvPr/>
        </p:nvSpPr>
        <p:spPr>
          <a:xfrm>
            <a:off x="71438" y="4689140"/>
            <a:ext cx="9072562" cy="16466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215</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SPEC CPU 2017 benchmark package contains SPEC's next-generation, industry-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standardized, CPU intensive suites for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compute intensive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stressing a system's processor, memory subsystem and compiler.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
            <a:br>
              <a:rPr kumimoji="0" lang="en-US" sz="1600" b="0" i="0" u="none" strike="noStrike" kern="1200" cap="none" spc="0" normalizeH="0" baseline="0" noProof="0" dirty="0">
                <a:ln>
                  <a:noFill/>
                </a:ln>
                <a:solidFill>
                  <a:srgbClr val="000000"/>
                </a:solidFill>
                <a:effectLst/>
                <a:uLnTx/>
                <a:uFillTx/>
                <a:latin typeface="Verdana"/>
                <a:ea typeface="+mn-ea"/>
                <a:cs typeface="+mn-cs"/>
              </a:rPr>
            </a:b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a:xfrm>
            <a:off x="-1" y="809313"/>
            <a:ext cx="9151637" cy="61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438" y="447797"/>
            <a:ext cx="51700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Current performance of mobile processors </a:t>
            </a:r>
          </a:p>
        </p:txBody>
      </p:sp>
      <p:sp>
        <p:nvSpPr>
          <p:cNvPr id="11" name="TextBox 10"/>
          <p:cNvSpPr txBox="1"/>
          <p:nvPr/>
        </p:nvSpPr>
        <p:spPr>
          <a:xfrm>
            <a:off x="250409" y="815224"/>
            <a:ext cx="9119228"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both the performance of current mobile processors among</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themselves and how their performance relates to client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recent publication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216</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 convenient possibility for it by revealing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(given in SPECint2017 scores measured for c/</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a:t>
            </a:r>
            <a:r>
              <a:rPr kumimoji="0" lang="en-US" sz="1600" b="0" i="0" u="none" strike="noStrike" kern="1200" cap="none" spc="0" normalizeH="0" baseline="0" noProof="0" dirty="0">
                <a:ln>
                  <a:noFill/>
                </a:ln>
                <a:solidFill>
                  <a:srgbClr val="000000"/>
                </a:solidFill>
                <a:effectLst/>
                <a:uLnTx/>
                <a:uFillTx/>
                <a:latin typeface="Verdana"/>
                <a:ea typeface="+mn-ea"/>
                <a:cs typeface="+mn-cs"/>
              </a:rPr>
              <a:t> workloads),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average power consumption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[W] and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energy consumed </a:t>
            </a:r>
            <a:r>
              <a:rPr kumimoji="0" lang="en-US" sz="1600" b="0" i="0" u="none" strike="noStrike" kern="1200" cap="none" spc="0" normalizeH="0" baseline="0" noProof="0" dirty="0">
                <a:ln>
                  <a:noFill/>
                </a:ln>
                <a:solidFill>
                  <a:srgbClr val="000000"/>
                </a:solidFill>
                <a:effectLst/>
                <a:uLnTx/>
                <a:uFillTx/>
                <a:latin typeface="Verdana"/>
                <a:ea typeface="+mn-ea"/>
                <a:cs typeface="+mn-cs"/>
              </a:rPr>
              <a:t>during benchmark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measurement [Joule] of current mobile processors, (see next Figure).</a:t>
            </a:r>
          </a:p>
        </p:txBody>
      </p:sp>
    </p:spTree>
    <p:extLst>
      <p:ext uri="{BB962C8B-B14F-4D97-AF65-F5344CB8AC3E}">
        <p14:creationId xmlns:p14="http://schemas.microsoft.com/office/powerpoint/2010/main" val="39247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(24)</a:t>
            </a:r>
            <a:endParaRPr lang="en-US" sz="1700" dirty="0"/>
          </a:p>
        </p:txBody>
      </p:sp>
      <p:grpSp>
        <p:nvGrpSpPr>
          <p:cNvPr id="7" name="Group 6"/>
          <p:cNvGrpSpPr/>
          <p:nvPr/>
        </p:nvGrpSpPr>
        <p:grpSpPr>
          <a:xfrm>
            <a:off x="1145944" y="1124744"/>
            <a:ext cx="6702420" cy="5400328"/>
            <a:chOff x="1832858" y="1736812"/>
            <a:chExt cx="5478284" cy="471652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01" b="33201"/>
            <a:stretch/>
          </p:blipFill>
          <p:spPr>
            <a:xfrm>
              <a:off x="1832858" y="1736812"/>
              <a:ext cx="5478284" cy="405983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574"/>
            <a:stretch/>
          </p:blipFill>
          <p:spPr>
            <a:xfrm>
              <a:off x="1832858" y="6012668"/>
              <a:ext cx="5478284" cy="440668"/>
            </a:xfrm>
            <a:prstGeom prst="rect">
              <a:avLst/>
            </a:prstGeom>
          </p:spPr>
        </p:pic>
      </p:grpSp>
      <p:sp>
        <p:nvSpPr>
          <p:cNvPr id="6" name="TextBox 5"/>
          <p:cNvSpPr txBox="1"/>
          <p:nvPr/>
        </p:nvSpPr>
        <p:spPr>
          <a:xfrm>
            <a:off x="71438" y="440668"/>
            <a:ext cx="97931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lang="hu-HU" spc="-60" noProof="0" dirty="0" smtClean="0">
                <a:solidFill>
                  <a:srgbClr val="2D2D8A"/>
                </a:solidFill>
                <a:latin typeface="Verdana"/>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-1</a:t>
            </a:r>
          </a:p>
        </p:txBody>
      </p:sp>
      <p:sp>
        <p:nvSpPr>
          <p:cNvPr id="9" name="TextBox 8"/>
          <p:cNvSpPr txBox="1"/>
          <p:nvPr/>
        </p:nvSpPr>
        <p:spPr>
          <a:xfrm>
            <a:off x="6561647" y="1792995"/>
            <a:ext cx="2186817" cy="807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S: Snapdragon (Qualcomm)</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E: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100" b="0" i="0" u="none" strike="noStrike" kern="1200" cap="none" spc="0" normalizeH="0" baseline="0" noProof="0" dirty="0">
                <a:ln>
                  <a:noFill/>
                </a:ln>
                <a:solidFill>
                  <a:srgbClr val="000000"/>
                </a:solidFill>
                <a:effectLst/>
                <a:uLnTx/>
                <a:uFillTx/>
                <a:latin typeface="Verdana"/>
                <a:ea typeface="+mn-ea"/>
                <a:cs typeface="+mn-cs"/>
              </a:rPr>
              <a:t> (Samsung)</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D: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GS101 (Google)</a:t>
            </a:r>
          </a:p>
        </p:txBody>
      </p:sp>
      <p:sp>
        <p:nvSpPr>
          <p:cNvPr id="5" name="Rounded Rectangle 4"/>
          <p:cNvSpPr/>
          <p:nvPr/>
        </p:nvSpPr>
        <p:spPr>
          <a:xfrm>
            <a:off x="1753504" y="1628800"/>
            <a:ext cx="1404156" cy="1512168"/>
          </a:xfrm>
          <a:prstGeom prst="roundRect">
            <a:avLst/>
          </a:prstGeom>
          <a:ln w="19050">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07295335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4.5 </a:t>
            </a:r>
            <a:r>
              <a:rPr lang="en-US" sz="1700" kern="1200" dirty="0">
                <a:solidFill>
                  <a:srgbClr val="FFFFFF"/>
                </a:solidFill>
              </a:rPr>
              <a:t>Armv9-A based </a:t>
            </a:r>
            <a:r>
              <a:rPr lang="en-US" sz="1700" kern="1200" dirty="0" err="1">
                <a:solidFill>
                  <a:srgbClr val="FFFFFF"/>
                </a:solidFill>
              </a:rPr>
              <a:t>DynamIQ</a:t>
            </a:r>
            <a:r>
              <a:rPr lang="en-US" sz="1700" kern="1200" dirty="0">
                <a:solidFill>
                  <a:srgbClr val="FFFFFF"/>
                </a:solidFill>
              </a:rPr>
              <a:t> core clusters-based mobile processors (25)</a:t>
            </a:r>
            <a:endParaRPr lang="en-US" sz="1700" dirty="0"/>
          </a:p>
        </p:txBody>
      </p:sp>
      <p:sp>
        <p:nvSpPr>
          <p:cNvPr id="5" name="Rounded Rectangle 4"/>
          <p:cNvSpPr/>
          <p:nvPr/>
        </p:nvSpPr>
        <p:spPr>
          <a:xfrm>
            <a:off x="-508" y="1087439"/>
            <a:ext cx="9144000" cy="3060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40668"/>
            <a:ext cx="91810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kumimoji="0" lang="hu-HU" sz="1800" b="0" i="0" u="none" strike="noStrike" kern="1200" cap="none" spc="-60" normalizeH="0" baseline="0" noProof="0" dirty="0" smtClean="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-2</a:t>
            </a:r>
          </a:p>
        </p:txBody>
      </p:sp>
      <p:sp>
        <p:nvSpPr>
          <p:cNvPr id="7" name="TextBox 6"/>
          <p:cNvSpPr txBox="1"/>
          <p:nvPr/>
        </p:nvSpPr>
        <p:spPr>
          <a:xfrm>
            <a:off x="251520" y="1124744"/>
            <a:ext cx="9073008" cy="30315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cited results show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outstanding performance of the big cores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of Apple’s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A14 and </a:t>
            </a:r>
            <a:r>
              <a:rPr kumimoji="0" lang="en-US" sz="1600" b="0" i="0" u="none" strike="noStrike" kern="1200" cap="none" spc="0" normalizeH="0" baseline="0" noProof="0" dirty="0">
                <a:ln>
                  <a:noFill/>
                </a:ln>
                <a:solidFill>
                  <a:srgbClr val="FF0000"/>
                </a:solidFill>
                <a:effectLst/>
                <a:uLnTx/>
                <a:uFillTx/>
                <a:latin typeface="Verdana"/>
                <a:ea typeface="+mn-ea"/>
                <a:cs typeface="+mn-cs"/>
              </a:rPr>
              <a:t>A15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next highest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X2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Qualcomm’s Snapdragon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8 Gen1 processor.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High performance values provide Qualcomm’s further Snapdragon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based on the X1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whereas </a:t>
            </a:r>
            <a:r>
              <a:rPr lang="en-US" sz="1600" dirty="0" smtClean="0">
                <a:solidFill>
                  <a:srgbClr val="000000"/>
                </a:solidFill>
                <a:latin typeface="Verdana"/>
              </a:rPr>
              <a:t>A77 or A78-based cores from Samsung or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MediaTek</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show comparable </a:t>
            </a:r>
            <a:r>
              <a:rPr kumimoji="0" lang="en-US" sz="1600" b="0" i="0" u="none" strike="noStrike" kern="1200" cap="none" spc="0" normalizeH="0" baseline="0" noProof="0" dirty="0">
                <a:ln>
                  <a:noFill/>
                </a:ln>
                <a:solidFill>
                  <a:srgbClr val="000000"/>
                </a:solidFill>
                <a:effectLst/>
                <a:uLnTx/>
                <a:uFillTx/>
                <a:latin typeface="Verdana"/>
                <a:ea typeface="+mn-ea"/>
                <a:cs typeface="+mn-cs"/>
              </a:rPr>
              <a:t>lower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performance.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interesting to note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big cores of Apple’s A14 and A15 processors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already comparable performance figures with Intel’s and AMD’s client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which have however a much higher power consumption (in the order of 100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TDP).</a:t>
            </a:r>
          </a:p>
        </p:txBody>
      </p:sp>
    </p:spTree>
    <p:extLst>
      <p:ext uri="{BB962C8B-B14F-4D97-AF65-F5344CB8AC3E}">
        <p14:creationId xmlns:p14="http://schemas.microsoft.com/office/powerpoint/2010/main" val="1391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44050" y="1943835"/>
            <a:ext cx="80784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a:t>
            </a: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5. References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2576479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653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8244" name="Text Box 11"/>
          <p:cNvSpPr txBox="1">
            <a:spLocks noChangeArrowheads="1"/>
          </p:cNvSpPr>
          <p:nvPr/>
        </p:nvSpPr>
        <p:spPr bwMode="auto">
          <a:xfrm>
            <a:off x="86658"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Answered by the Experts: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ARM's</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A53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Lead Architect, Peter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 Dec. 17 2013, http://www.anandtech.com/show/7591/answered-by-the-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experts-arms-cortex-a53-lead-architect-peter-greenhalgh</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86658"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Hill S., Design of a Reusable 1GHz, Superscalar ARM Processor, Hot Chips-18, Aug. 22 2006,</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http://www.hotchips.org/wp-content/uploads/hc_archives/hc18/3_Tues/HC18.S6/HC18.S6T3.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          pdf</a:t>
            </a:r>
            <a:endParaRPr kumimoji="0" lang="en-US" sz="135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1</a:t>
            </a:r>
            <a:r>
              <a:rPr kumimoji="0" lang="en-US" sz="1400" b="0" i="0" u="none" strike="noStrike" kern="1200" cap="none" spc="0" normalizeH="0" baseline="0" noProof="0">
                <a:ln>
                  <a:noFill/>
                </a:ln>
                <a:solidFill>
                  <a:srgbClr val="000000"/>
                </a:solidFill>
                <a:effectLst/>
                <a:uLnTx/>
                <a:uFillTx/>
                <a:latin typeface="Verdana"/>
                <a:ea typeface="+mn-ea"/>
                <a:cs typeface="+mn-cs"/>
              </a:rPr>
              <a:t>]: Architecture and Implementation of the ARM Cortex-A8 Microprocessor</a:t>
            </a:r>
            <a:r>
              <a:rPr kumimoji="0" lang="hu-HU" sz="1400" b="0" i="0" u="none" strike="noStrike" kern="1200" cap="none" spc="0" normalizeH="0" baseline="0" noProof="0">
                <a:ln>
                  <a:noFill/>
                </a:ln>
                <a:solidFill>
                  <a:srgbClr val="000000"/>
                </a:solidFill>
                <a:effectLst/>
                <a:uLnTx/>
                <a:uFillTx/>
                <a:latin typeface="Verdana"/>
                <a:ea typeface="+mn-ea"/>
                <a:cs typeface="+mn-cs"/>
              </a:rPr>
              <a:t>, Design &amp; Reuse,</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a:ln>
                  <a:noFill/>
                </a:ln>
                <a:solidFill>
                  <a:srgbClr val="000000"/>
                </a:solidFill>
                <a:effectLst/>
                <a:uLnTx/>
                <a:uFillTx/>
                <a:latin typeface="Verdana"/>
                <a:ea typeface="+mn-ea"/>
                <a:cs typeface="+mn-cs"/>
              </a:rPr>
              <a:t>http://www.design-reuse.com/articles/11580/architecture-and-implementation-of-the-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arm-cortex-a8-microprocessor.html</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4</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Details of a New Cortex Processor Revealed, Cortex-A9, ARM Developers’ Conference,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Oct. 2007, http://rtcgroup.com/arm/2007/presentations/174%20-%20Details%20of%</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20a%20New%20Cortex%20Processor%20Revealed%20Cortex-A9.pdf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5</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ARM Teaching Material, http://www.arm.com/files/ppt/ARM_Teaching_Material.ppt</a:t>
            </a:r>
          </a:p>
        </p:txBody>
      </p:sp>
      <p:sp>
        <p:nvSpPr>
          <p:cNvPr id="14" name="Text Box 11"/>
          <p:cNvSpPr txBox="1">
            <a:spLocks noChangeArrowheads="1"/>
          </p:cNvSpPr>
          <p:nvPr/>
        </p:nvSpPr>
        <p:spPr bwMode="auto">
          <a:xfrm>
            <a:off x="8695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http://www.arm.com/products/processors/index.php</a:t>
            </a:r>
          </a:p>
        </p:txBody>
      </p:sp>
      <p:sp>
        <p:nvSpPr>
          <p:cNvPr id="15" name="Text Box 11"/>
          <p:cNvSpPr txBox="1">
            <a:spLocks noChangeArrowheads="1"/>
          </p:cNvSpPr>
          <p:nvPr/>
        </p:nvSpPr>
        <p:spPr bwMode="auto">
          <a:xfrm>
            <a:off x="9386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SecurCore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http://www.arm.com/products/processors/securcore/index.php</a:t>
            </a:r>
          </a:p>
        </p:txBody>
      </p:sp>
      <p:sp>
        <p:nvSpPr>
          <p:cNvPr id="26" name="Text Box 11"/>
          <p:cNvSpPr txBox="1">
            <a:spLocks noChangeArrowheads="1"/>
          </p:cNvSpPr>
          <p:nvPr/>
        </p:nvSpPr>
        <p:spPr bwMode="auto">
          <a:xfrm>
            <a:off x="86960"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Snyder C.D., ARM Family Expands at EPF, ARM11 Microarchitecture Stretches Pipe to Boost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Frequency, Microprocessor, June 3 2002</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9</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Hirata K., ARM11 MPCore,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streamlined and scalable ARM11 processor core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Jan. 2007,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http://www.aspdac.com/aspdac2007/pdf/archive/7D-2.pdf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122095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86658"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NEON, ARM Technologies,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http://www.arm.com/products/processors/technologies/neon.php</a:t>
            </a:r>
          </a:p>
        </p:txBody>
      </p:sp>
      <p:sp>
        <p:nvSpPr>
          <p:cNvPr id="139271" name="Text Box 11"/>
          <p:cNvSpPr txBox="1">
            <a:spLocks noChangeArrowheads="1"/>
          </p:cNvSpPr>
          <p:nvPr/>
        </p:nvSpPr>
        <p:spPr bwMode="auto">
          <a:xfrm>
            <a:off x="86658"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Goodacre J.,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Evolution of the ARM Architecture Towards Big Data and the Data-Centre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8th Workshop on Virtualization in High-Performance Cloud Computing</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(VHPC’13),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Nov. 17-22 2013, http://www.virtical.eu/pub/sc13.pdf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10</a:t>
            </a:r>
            <a:r>
              <a:rPr kumimoji="0" lang="en-US" sz="1400" b="0" i="0" u="none" strike="noStrike" kern="1200" cap="none" spc="0" normalizeH="0" baseline="0" noProof="0">
                <a:ln>
                  <a:noFill/>
                </a:ln>
                <a:solidFill>
                  <a:srgbClr val="000000"/>
                </a:solidFill>
                <a:effectLst/>
                <a:uLnTx/>
                <a:uFillTx/>
                <a:latin typeface="Verdana"/>
                <a:ea typeface="+mn-ea"/>
                <a:cs typeface="+mn-cs"/>
              </a:rPr>
              <a:t>]: ARM Introduces The Cortex-M3 Processor To Deliver High Performance In Low-Cost </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en-US" sz="1400" b="0" i="0" u="none" strike="noStrike" kern="1200" cap="none" spc="0" normalizeH="0" baseline="0" noProof="0">
                <a:ln>
                  <a:noFill/>
                </a:ln>
                <a:solidFill>
                  <a:srgbClr val="000000"/>
                </a:solidFill>
                <a:effectLst/>
                <a:uLnTx/>
                <a:uFillTx/>
                <a:latin typeface="Verdana"/>
                <a:ea typeface="+mn-ea"/>
                <a:cs typeface="+mn-cs"/>
              </a:rPr>
              <a:t>Applications</a:t>
            </a:r>
            <a:r>
              <a:rPr kumimoji="0" lang="hu-HU" sz="1400" b="0" i="0" u="none" strike="noStrike" kern="1200" cap="none" spc="0" normalizeH="0" baseline="0" noProof="0">
                <a:ln>
                  <a:noFill/>
                </a:ln>
                <a:solidFill>
                  <a:srgbClr val="000000"/>
                </a:solidFill>
                <a:effectLst/>
                <a:uLnTx/>
                <a:uFillTx/>
                <a:latin typeface="Verdana"/>
                <a:ea typeface="+mn-ea"/>
                <a:cs typeface="+mn-cs"/>
              </a:rPr>
              <a:t>, Oct. 19 2004, http://www.arm.com/about/newsroom/6750.php</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Ferguson I.,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Redefining</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User Experiences, from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IoT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to Smart Mobile Devices</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June 14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http://www.arm.com/zh/files/event/arm_multimedia_seminar_shenzhen_2013_ianferguson.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          pdf</a:t>
            </a:r>
            <a:endParaRPr kumimoji="0" lang="en-US" sz="135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14</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Goto H., ARM Cortex – A Family Architecture, 2010,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http://pc.watch.impress.co.jp/video/pcw/docs/423/409/p1.pdf</a:t>
            </a:r>
          </a:p>
        </p:txBody>
      </p:sp>
      <p:sp>
        <p:nvSpPr>
          <p:cNvPr id="15" name="Text Box 11"/>
          <p:cNvSpPr txBox="1">
            <a:spLocks noChangeArrowheads="1"/>
          </p:cNvSpPr>
          <p:nvPr/>
        </p:nvSpPr>
        <p:spPr bwMode="auto">
          <a:xfrm>
            <a:off x="88385"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15</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Stevens H.,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Introduction to AMBA</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4 ACE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and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Processing Technology</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White Paper,</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June 6 2011, http://www.arm.com/files/pdf/CacheCoherencyWhitepaper_6June2011.pdf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86960"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16</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ARM Diaries, Part 2: Understanding the Cortex A12</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July 17 2013, http://www.anandtech.com/show/7126/the-arm-diaries-part-2-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understanding-the-cortex-a12</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ARM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A17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An Evolved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A12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for the Mainstream in 2015</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 Febr. 11 2014, http://www.anandtech.com/show/7739/arm-cortex-a17</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86960"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Ryan H., Intel, AMD &amp; ARM Processors,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University of Wisconsin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DoIT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Techstore</a:t>
            </a: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https://kb.wisc.edu/showroom/page.php?id=4927</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0" y="674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97556721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74548"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Mali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Efficient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Graphics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http://www.arm.com/products/multimedia/mali-performance-efficient-graphics/index.php</a:t>
            </a:r>
          </a:p>
        </p:txBody>
      </p:sp>
      <p:sp>
        <p:nvSpPr>
          <p:cNvPr id="139271" name="Text Box 11"/>
          <p:cNvSpPr txBox="1">
            <a:spLocks noChangeArrowheads="1"/>
          </p:cNvSpPr>
          <p:nvPr/>
        </p:nvSpPr>
        <p:spPr bwMode="auto">
          <a:xfrm>
            <a:off x="74548"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http://www.arm.com/products/processors/cortex-a/cortex-a8.php</a:t>
            </a:r>
          </a:p>
        </p:txBody>
      </p:sp>
      <p:sp>
        <p:nvSpPr>
          <p:cNvPr id="139273" name="Rectangle 11"/>
          <p:cNvSpPr>
            <a:spLocks noChangeArrowheads="1"/>
          </p:cNvSpPr>
          <p:nvPr/>
        </p:nvSpPr>
        <p:spPr bwMode="auto">
          <a:xfrm>
            <a:off x="74848"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Rao</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mandatory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primer, Element14, 2014</a:t>
            </a:r>
          </a:p>
        </p:txBody>
      </p:sp>
      <p:sp>
        <p:nvSpPr>
          <p:cNvPr id="13" name="Text Box 11"/>
          <p:cNvSpPr txBox="1">
            <a:spLocks noChangeArrowheads="1"/>
          </p:cNvSpPr>
          <p:nvPr/>
        </p:nvSpPr>
        <p:spPr bwMode="auto">
          <a:xfrm>
            <a:off x="7533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Implementation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https://www.pixhawk.ethz.ch/_media/software/optimization/neon_whitepaper.pdf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6275"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Understanding the iPhone 3GS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7 2009,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http://www.anandtech.com/print/2798/</a:t>
            </a:r>
          </a:p>
        </p:txBody>
      </p:sp>
      <p:sp>
        <p:nvSpPr>
          <p:cNvPr id="15" name="Text Box 11"/>
          <p:cNvSpPr txBox="1">
            <a:spLocks noChangeArrowheads="1"/>
          </p:cNvSpPr>
          <p:nvPr/>
        </p:nvSpPr>
        <p:spPr bwMode="auto">
          <a:xfrm>
            <a:off x="76275"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http://www.arm.com/files/pdf/armcortexa-9processors.pdf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74850"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2008-2012,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http://infocenter.arm.com/help/topic/com.arm.doc.ddi0407i/DDI0407I_cortex_a9_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mpcore_r4p1_trm.pdf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6275"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-A9r4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http://pc.watch.impress.co.jp/video/pcw/docs/614/543/08p.pdf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4850"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Cortex-A9 Processors For Scalable Performance and Low-Power Designs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2007, http://www.arm.com/about/newsroom/18688.php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10655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28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Goodacre J., The Effect and Technique of System Coherence in ARM Multicore 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http://www.mpsoc-forum.org/previous/2008/slides/8-6%20Goodacre.pdf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934" y="-432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2163326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440668"/>
            <a:ext cx="2356735" cy="338554"/>
          </a:xfrm>
          <a:prstGeom prst="rect">
            <a:avLst/>
          </a:prstGeom>
          <a:noFill/>
        </p:spPr>
        <p:txBody>
          <a:bodyPr wrap="square" rtlCol="0">
            <a:spAutoFit/>
          </a:bodyPr>
          <a:lstStyle/>
          <a:p>
            <a:r>
              <a:rPr lang="en-US" sz="1600">
                <a:solidFill>
                  <a:srgbClr val="FF0000"/>
                </a:solidFill>
              </a:rPr>
              <a:t>Historical remarks</a:t>
            </a:r>
            <a:r>
              <a:rPr lang="en-US" sz="1600">
                <a:solidFill>
                  <a:srgbClr val="000000"/>
                </a:solidFill>
              </a:rPr>
              <a:t> </a:t>
            </a:r>
            <a:r>
              <a:rPr lang="en-US" sz="1600">
                <a:solidFill>
                  <a:srgbClr val="FF0000"/>
                </a:solidFill>
              </a:rPr>
              <a:t>-</a:t>
            </a:r>
            <a:r>
              <a:rPr lang="hu-HU" sz="1600">
                <a:solidFill>
                  <a:srgbClr val="FF0000"/>
                </a:solidFill>
              </a:rPr>
              <a:t>4</a:t>
            </a:r>
            <a:endParaRPr lang="en-US" sz="1600">
              <a:solidFill>
                <a:srgbClr val="FF0000"/>
              </a:solidFill>
            </a:endParaRPr>
          </a:p>
        </p:txBody>
      </p:sp>
      <p:sp>
        <p:nvSpPr>
          <p:cNvPr id="5" name="TextBox 4"/>
          <p:cNvSpPr txBox="1"/>
          <p:nvPr/>
        </p:nvSpPr>
        <p:spPr>
          <a:xfrm>
            <a:off x="1511660" y="6396857"/>
            <a:ext cx="6292107" cy="338554"/>
          </a:xfrm>
          <a:prstGeom prst="rect">
            <a:avLst/>
          </a:prstGeom>
          <a:noFill/>
        </p:spPr>
        <p:txBody>
          <a:bodyPr wrap="none" rtlCol="0">
            <a:spAutoFit/>
          </a:bodyPr>
          <a:lstStyle/>
          <a:p>
            <a:r>
              <a:rPr lang="hu-HU" sz="1600">
                <a:solidFill>
                  <a:srgbClr val="000000"/>
                </a:solidFill>
              </a:rPr>
              <a:t>Figure: ARM's</a:t>
            </a:r>
            <a:r>
              <a:rPr lang="en-US" sz="1600">
                <a:solidFill>
                  <a:srgbClr val="000000"/>
                </a:solidFill>
              </a:rPr>
              <a:t> </a:t>
            </a:r>
            <a:r>
              <a:rPr lang="hu-HU" sz="1600">
                <a:solidFill>
                  <a:srgbClr val="000000"/>
                </a:solidFill>
              </a:rPr>
              <a:t>recent </a:t>
            </a:r>
            <a:r>
              <a:rPr lang="en-US" sz="1600">
                <a:solidFill>
                  <a:srgbClr val="000000"/>
                </a:solidFill>
              </a:rPr>
              <a:t>headquarter </a:t>
            </a:r>
            <a:r>
              <a:rPr lang="hu-HU" sz="1600">
                <a:solidFill>
                  <a:srgbClr val="000000"/>
                </a:solidFill>
              </a:rPr>
              <a:t>in Cambridge (UK) [78]</a:t>
            </a:r>
            <a:endParaRPr lang="en-US" sz="1600">
              <a:solidFill>
                <a:srgbClr val="000000"/>
              </a:solidFill>
            </a:endParaRP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19</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1560231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Cortex-A12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http://pc.watch.impress.co.jp/video/pcw/docs/621/747/gp1.pdf</a:t>
            </a: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a:ea typeface="+mn-ea"/>
                <a:cs typeface="+mn-cs"/>
              </a:rPr>
              <a:t> H., ARM Cortex-A7/A9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Bobcat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Atom,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http://pc.watch.impress.co.jp/img/pcw/docs/487/030/html/9.jpg.html</a:t>
            </a:r>
          </a:p>
        </p:txBody>
      </p:sp>
      <p:sp>
        <p:nvSpPr>
          <p:cNvPr id="13" name="Text Box 11"/>
          <p:cNvSpPr txBox="1">
            <a:spLocks noChangeArrowheads="1"/>
          </p:cNvSpPr>
          <p:nvPr/>
        </p:nvSpPr>
        <p:spPr bwMode="auto">
          <a:xfrm>
            <a:off x="77021"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Top 5 Things to Know about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26 2013, http://community.arm.com/groups/processors/blog/2013/10/26/the-top-5-</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things-to-know-about-cortex-a12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http://infocenter.arm.com/help/topic/com.arm.doc.ddi0535b/DDI0535B_cortex_a17_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r1p0_trm.pdf</a:t>
            </a:r>
          </a:p>
        </p:txBody>
      </p:sp>
      <p:sp>
        <p:nvSpPr>
          <p:cNvPr id="15" name="Text Box 11"/>
          <p:cNvSpPr txBox="1">
            <a:spLocks noChangeArrowheads="1"/>
          </p:cNvSpPr>
          <p:nvPr/>
        </p:nvSpPr>
        <p:spPr bwMode="auto">
          <a:xfrm>
            <a:off x="75133"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http://www.arm.com/products/processors/cortex-a/cortex-a17-processor.php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133"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pt-BR" sz="1400" b="0" i="0" u="none" strike="noStrike" kern="1200" cap="none" spc="0" normalizeH="0" baseline="0" noProof="0" dirty="0">
                <a:ln>
                  <a:noFill/>
                </a:ln>
                <a:solidFill>
                  <a:srgbClr val="000000"/>
                </a:solidFill>
                <a:effectLst/>
                <a:uLnTx/>
                <a:uFillTx/>
                <a:latin typeface="Verdana" pitchFamily="34" charset="0"/>
                <a:ea typeface="+mn-ea"/>
                <a:cs typeface="+mn-cs"/>
              </a:rPr>
              <a:t>ARM Cortex-A17/Cortex-A12 processor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 2014, http://community.arm.com/groups/processors/blog/2014/09/30/arm-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cortex-a17-cortex-a12-processor-update</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7021"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Lanier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Exploring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Design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http://www.arm.com/files/pdf/AT-Exploring_the_Design_of_the_Cortex-A15.pdf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2920" y="-805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48378096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Stokes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fills out CPU lineup with Cortex 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22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http://arstechnica.com/gadgets/2009/10/arm-fills-out-cpu-lineup-with-cortex-a5/</a:t>
            </a:r>
          </a:p>
        </p:txBody>
      </p:sp>
      <p:sp>
        <p:nvSpPr>
          <p:cNvPr id="139273" name="Rectangle 11"/>
          <p:cNvSpPr>
            <a:spLocks noChangeArrowheads="1"/>
          </p:cNvSpPr>
          <p:nvPr/>
        </p:nvSpPr>
        <p:spPr bwMode="auto">
          <a:xfrm>
            <a:off x="90271"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a:ea typeface="+mn-ea"/>
                <a:cs typeface="+mn-cs"/>
              </a:rPr>
              <a:t> 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Cortex-A15</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Cortex-A7</a:t>
            </a:r>
            <a:r>
              <a:rPr kumimoji="0" lang="hu-HU" sz="1400" b="0" i="0" u="none" strike="noStrike" kern="1200" cap="none" spc="0" normalizeH="0" baseline="0" noProof="0" dirty="0">
                <a:ln>
                  <a:noFill/>
                </a:ln>
                <a:solidFill>
                  <a:srgbClr val="000000"/>
                </a:solidFill>
                <a:effectLst/>
                <a:uLnTx/>
                <a:uFillTx/>
                <a:latin typeface="Verdana"/>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2011, http://www.arm.com/files/downloads/big_LITTLE_Final_Final.pdf</a:t>
            </a:r>
          </a:p>
        </p:txBody>
      </p:sp>
      <p:sp>
        <p:nvSpPr>
          <p:cNvPr id="13" name="Text Box 11"/>
          <p:cNvSpPr txBox="1">
            <a:spLocks noChangeArrowheads="1"/>
          </p:cNvSpPr>
          <p:nvPr/>
        </p:nvSpPr>
        <p:spPr bwMode="auto">
          <a:xfrm>
            <a:off x="77021"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Hruska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Launches New Cortex-A5 As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Bulkward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Against Future Atom 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Hardware,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23 2009, http://hothardware.com/News/ARM-Launches-New-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CortexA5-As-A-Bulkward-Against-Future-Atom-processors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133"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Bhattacharya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Small, Quiet, and Cool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Power Efficient Processing with the Cortex-A5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http://www.arm.com/files/pdf/at2_-_power_efficient_processing_with_the_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cortex-a5_v1.pdf</a:t>
            </a:r>
          </a:p>
        </p:txBody>
      </p:sp>
      <p:sp>
        <p:nvSpPr>
          <p:cNvPr id="19" name="Text Box 11"/>
          <p:cNvSpPr txBox="1">
            <a:spLocks noChangeArrowheads="1"/>
          </p:cNvSpPr>
          <p:nvPr/>
        </p:nvSpPr>
        <p:spPr bwMode="auto">
          <a:xfrm>
            <a:off x="75133"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smallest, lowest power Armv7 application 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http://www.hitex.co.uk/fileadmin/uk-files/pdf/ARM%20Seminar%20Presentations%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202013/Hitex%20Cortex-A5%20Overview.pdf</a:t>
            </a:r>
          </a:p>
        </p:txBody>
      </p:sp>
      <p:sp>
        <p:nvSpPr>
          <p:cNvPr id="16" name="Text Box 11"/>
          <p:cNvSpPr txBox="1">
            <a:spLocks noChangeArrowheads="1"/>
          </p:cNvSpPr>
          <p:nvPr/>
        </p:nvSpPr>
        <p:spPr bwMode="auto">
          <a:xfrm>
            <a:off x="77021"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Flautner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rescue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https://www.bscmsrc.eu/sites/default/files/media/arm-heterogenous-mp-november-2011.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A7: Bringing Cheaper Dual-Core &amp; More Power Efficient High-End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2011, http://www.anandtech.com/show/4991/</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Tree>
    <p:extLst>
      <p:ext uri="{BB962C8B-B14F-4D97-AF65-F5344CB8AC3E}">
        <p14:creationId xmlns:p14="http://schemas.microsoft.com/office/powerpoint/2010/main" val="254589322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7290"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N</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ew</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design of mid-range CPU that ARM has announced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PC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Watch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4 2013,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http://pc.watch.impress.co.jp/docs/column/kaigai/20130604_602106.html</a:t>
            </a:r>
          </a:p>
        </p:txBody>
      </p:sp>
      <p:sp>
        <p:nvSpPr>
          <p:cNvPr id="139273" name="Rectangle 11"/>
          <p:cNvSpPr>
            <a:spLocks noChangeArrowheads="1"/>
          </p:cNvSpPr>
          <p:nvPr/>
        </p:nvSpPr>
        <p:spPr bwMode="auto">
          <a:xfrm>
            <a:off x="7759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-A Series,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http://www.arm.com/products/processors/cortex-a/cortex-a7.php</a:t>
            </a:r>
          </a:p>
        </p:txBody>
      </p:sp>
      <p:sp>
        <p:nvSpPr>
          <p:cNvPr id="13" name="Text Box 11"/>
          <p:cNvSpPr txBox="1">
            <a:spLocks noChangeArrowheads="1"/>
          </p:cNvSpPr>
          <p:nvPr/>
        </p:nvSpPr>
        <p:spPr bwMode="auto">
          <a:xfrm>
            <a:off x="77592"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A57 and Cortex A53: The First 64-bit Armv8 CPU Cores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2012, http://www.anandtech.com/show/6420/arms-cortex-a57-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and-cortex-a53-the-first-64bit-armv8-cpu-cores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704"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Smith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Next-Generation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Solutions: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One Size Does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Not Fit All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http://www.armtechforum.com.cn/2012/3_Next-generation_Solutions_One_Size_does_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not_Fit_All.pdf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704"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Smythe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Building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future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64-bit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http://www.arm.com/files/event/2014_ARM_Multimedia_Seminar_ARM_Ian_Smythe.pdf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704"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Servers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Why, Where, when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27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http://openserversummit.com/English/Collaterals/Proceedings/2012/20121127_SA103_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Ferguson.pdf</a:t>
            </a:r>
          </a:p>
        </p:txBody>
      </p:sp>
      <p:sp>
        <p:nvSpPr>
          <p:cNvPr id="16" name="Text Box 11"/>
          <p:cNvSpPr txBox="1">
            <a:spLocks noChangeArrowheads="1"/>
          </p:cNvSpPr>
          <p:nvPr/>
        </p:nvSpPr>
        <p:spPr bwMode="auto">
          <a:xfrm>
            <a:off x="77592"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Crijns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20 dollar and 64-bit Android smartphones to be expected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Hardware.info,</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2014, http://us.hardware.info/reviews/5386/2/arm-20-dollar-and-64-bit-android-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smartphones-to-be-expected-android-64-bitn</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6162"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Scaling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Mobile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Centre, MPSoC’13,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http://www.mpsoc-forum.org/previous/2013/slides/2-Goodacre.pdf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3"/>
          <p:cNvSpPr>
            <a:spLocks noChangeArrowheads="1"/>
          </p:cNvSpPr>
          <p:nvPr/>
        </p:nvSpPr>
        <p:spPr bwMode="auto">
          <a:xfrm>
            <a:off x="5645" y="34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(6)</a:t>
            </a:r>
          </a:p>
        </p:txBody>
      </p:sp>
    </p:spTree>
    <p:extLst>
      <p:ext uri="{BB962C8B-B14F-4D97-AF65-F5344CB8AC3E}">
        <p14:creationId xmlns:p14="http://schemas.microsoft.com/office/powerpoint/2010/main" val="125162300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Mandyam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Smartphone Powered Data Centers: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Shifting Toward Energy Efficiency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http://sites.ieee.org/scv-cs/files/2013/03/IEEE-event-April-slide-upload.pdf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Launches Cortex-A50 Series, the World's Most Energy-Efficient 64-bit 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TechPowerUp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2012, http://www.techpowerup.com/174709/arm-launches-cortex-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a50-series-the-worlds-most-energy-efficient-64-bit-processors.html</a:t>
            </a:r>
          </a:p>
        </p:txBody>
      </p:sp>
      <p:sp>
        <p:nvSpPr>
          <p:cNvPr id="13" name="Text Box 11"/>
          <p:cNvSpPr txBox="1">
            <a:spLocks noChangeArrowheads="1"/>
          </p:cNvSpPr>
          <p:nvPr/>
        </p:nvSpPr>
        <p:spPr bwMode="auto">
          <a:xfrm>
            <a:off x="77021"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Anthony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says $20 smartphones coming this year, shows off 64-bit Cortex-A53 and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A57 performance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Extreme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6 2014, http://www.extremetech.com/computing/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181935-arm-says-20-smartphones-coming-this-year-shows-off-64-bit-cortex-a53-and-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a57-performance</a:t>
            </a:r>
          </a:p>
        </p:txBody>
      </p:sp>
      <p:sp>
        <p:nvSpPr>
          <p:cNvPr id="6" name="Text Box 11"/>
          <p:cNvSpPr txBox="1">
            <a:spLocks noChangeArrowheads="1"/>
          </p:cNvSpPr>
          <p:nvPr/>
        </p:nvSpPr>
        <p:spPr bwMode="auto">
          <a:xfrm>
            <a:off x="75133"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Merritt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stretches out with A5 core, graphics, FPGAs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21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http://www.embedded.com/print/4085371</a:t>
            </a:r>
          </a:p>
        </p:txBody>
      </p:sp>
      <p:sp>
        <p:nvSpPr>
          <p:cNvPr id="7" name="Text Box 11"/>
          <p:cNvSpPr txBox="1">
            <a:spLocks noChangeArrowheads="1"/>
          </p:cNvSpPr>
          <p:nvPr/>
        </p:nvSpPr>
        <p:spPr bwMode="auto">
          <a:xfrm>
            <a:off x="75133" y="3689505"/>
            <a:ext cx="8992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Cormie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The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2002</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https://www.hashimi.ws/cs214/ref_doc/ARM11%20Microarchitecture%20White%20Paper</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5133" y="4386193"/>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http://www.samsung.com/global/business/semiconductor/product/application/detail?</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productId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=7978&amp;iaId=2341</a:t>
            </a:r>
          </a:p>
        </p:txBody>
      </p:sp>
      <p:sp>
        <p:nvSpPr>
          <p:cNvPr id="9" name="Text Box 11"/>
          <p:cNvSpPr txBox="1">
            <a:spLocks noChangeArrowheads="1"/>
          </p:cNvSpPr>
          <p:nvPr/>
        </p:nvSpPr>
        <p:spPr bwMode="auto">
          <a:xfrm>
            <a:off x="77016" y="5200978"/>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Grabham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From a small Acorn to 37 billion chips: ARM's ascent to tech superpower,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Techradar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2013, http://www.techradar.com/news/computing/from-a-small-acorn-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to-37-billion-chips-arm-s-ascent-to-tech-superpower-1167034</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1"/>
          <p:cNvSpPr txBox="1">
            <a:spLocks noChangeArrowheads="1"/>
          </p:cNvSpPr>
          <p:nvPr/>
        </p:nvSpPr>
        <p:spPr bwMode="auto">
          <a:xfrm>
            <a:off x="77295" y="6015898"/>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http://www.eng.auburn.edu/~strouce/DaTseminar/UniPres07s.pdf</a:t>
            </a:r>
          </a:p>
        </p:txBody>
      </p:sp>
      <p:sp>
        <p:nvSpPr>
          <p:cNvPr id="11" name="Text Box 11"/>
          <p:cNvSpPr txBox="1">
            <a:spLocks noChangeArrowheads="1"/>
          </p:cNvSpPr>
          <p:nvPr/>
        </p:nvSpPr>
        <p:spPr bwMode="auto">
          <a:xfrm>
            <a:off x="93860" y="6406588"/>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61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Wikipedia</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http://en.wikipedia.org/wiki/ARM_architecture</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(7)</a:t>
            </a:r>
          </a:p>
        </p:txBody>
      </p:sp>
    </p:spTree>
    <p:extLst>
      <p:ext uri="{BB962C8B-B14F-4D97-AF65-F5344CB8AC3E}">
        <p14:creationId xmlns:p14="http://schemas.microsoft.com/office/powerpoint/2010/main" val="158735746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Lemieux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2003, http://www.embedded.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electronics-blogs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beginner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/4024632/</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62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Levy</a:t>
            </a:r>
            <a:r>
              <a:rPr kumimoji="0" lang="hu-HU" sz="1400" b="0" i="0" u="none" strike="noStrike" kern="1200" cap="none" spc="0" normalizeH="0" baseline="0" noProof="0" dirty="0">
                <a:ln>
                  <a:noFill/>
                </a:ln>
                <a:solidFill>
                  <a:srgbClr val="000000"/>
                </a:solidFill>
                <a:effectLst/>
                <a:uLnTx/>
                <a:uFillTx/>
                <a:latin typeface="Verdana"/>
                <a:ea typeface="+mn-ea"/>
                <a:cs typeface="+mn-cs"/>
              </a:rPr>
              <a:t> M.,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History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of The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Inception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IPO,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http://www.reds.ch/share/cours/ReCo/documents/TheHistoryOfTheArmArchitecture.pdf</a:t>
            </a:r>
          </a:p>
        </p:txBody>
      </p:sp>
      <p:sp>
        <p:nvSpPr>
          <p:cNvPr id="13" name="Text Box 11"/>
          <p:cNvSpPr txBox="1">
            <a:spLocks noChangeArrowheads="1"/>
          </p:cNvSpPr>
          <p:nvPr/>
        </p:nvSpPr>
        <p:spPr bwMode="auto">
          <a:xfrm>
            <a:off x="77021"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http://www.arm.com/products/processors/instruction-set-architectures/index.php</a:t>
            </a:r>
          </a:p>
        </p:txBody>
      </p:sp>
      <p:sp>
        <p:nvSpPr>
          <p:cNvPr id="6" name="Text Box 11"/>
          <p:cNvSpPr txBox="1">
            <a:spLocks noChangeArrowheads="1"/>
          </p:cNvSpPr>
          <p:nvPr/>
        </p:nvSpPr>
        <p:spPr bwMode="auto">
          <a:xfrm>
            <a:off x="75133"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Architecture Reference 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Armv5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DDI0100E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June 2000</a:t>
            </a:r>
          </a:p>
        </p:txBody>
      </p:sp>
      <p:sp>
        <p:nvSpPr>
          <p:cNvPr id="7" name="Text Box 11"/>
          <p:cNvSpPr txBox="1">
            <a:spLocks noChangeArrowheads="1"/>
          </p:cNvSpPr>
          <p:nvPr/>
        </p:nvSpPr>
        <p:spPr bwMode="auto">
          <a:xfrm>
            <a:off x="75133"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 2013, http://www.myir-tech.com/down/arm/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/Armv8-A_Architecture_Reference_Manual_%28Issue_A.a%29.pdf</a:t>
            </a:r>
          </a:p>
        </p:txBody>
      </p:sp>
      <p:sp>
        <p:nvSpPr>
          <p:cNvPr id="8" name="Text Box 11"/>
          <p:cNvSpPr txBox="1">
            <a:spLocks noChangeArrowheads="1"/>
          </p:cNvSpPr>
          <p:nvPr/>
        </p:nvSpPr>
        <p:spPr bwMode="auto">
          <a:xfrm>
            <a:off x="75133"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Porthouse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 ARM DBX hardware extensions to accelerate Java in space-constrained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embedded apps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2007, http://www.embedded.com/design/prototyping-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/4007206/3/PRODUCT-HOW-TO-</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-ARM-DBX-hardware-</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accelerate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-Java-in-</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space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constrained-embedded-apps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016"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Security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Building a Secure System using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http://infocenter.arm.com/help/topic/com.arm.doc.prd29-genc-009492c/PRD29-GENC-</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009492C_trustzone_security_whitepaper.pdf</a:t>
            </a:r>
          </a:p>
        </p:txBody>
      </p:sp>
      <p:sp>
        <p:nvSpPr>
          <p:cNvPr id="10" name="Text Box 11"/>
          <p:cNvSpPr txBox="1">
            <a:spLocks noChangeArrowheads="1"/>
          </p:cNvSpPr>
          <p:nvPr/>
        </p:nvSpPr>
        <p:spPr bwMode="auto">
          <a:xfrm>
            <a:off x="75133" y="5274205"/>
            <a:ext cx="9042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Cortex-A53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Cryptography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2013-2014, </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http://infocenter.arm.com/help/index.jsp?topic=/com.arm.doc.ddi0500e/CJHDEBAF.html</a:t>
            </a:r>
          </a:p>
        </p:txBody>
      </p:sp>
      <p:sp>
        <p:nvSpPr>
          <p:cNvPr id="11" name="Rectangle 13"/>
          <p:cNvSpPr>
            <a:spLocks noChangeArrowheads="1"/>
          </p:cNvSpPr>
          <p:nvPr/>
        </p:nvSpPr>
        <p:spPr bwMode="auto">
          <a:xfrm>
            <a:off x="0" y="248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(8)</a:t>
            </a:r>
          </a:p>
        </p:txBody>
      </p:sp>
    </p:spTree>
    <p:extLst>
      <p:ext uri="{BB962C8B-B14F-4D97-AF65-F5344CB8AC3E}">
        <p14:creationId xmlns:p14="http://schemas.microsoft.com/office/powerpoint/2010/main" val="311863095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high-end ‘Ares’ core for 10nm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be unveiled next year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KitGuru</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16 2015, http://www.kitguru.net/components/cpu/anton-shilov/arms-high-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ares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may</a:t>
            </a:r>
            <a:r>
              <a:rPr kumimoji="0" lang="hu-HU" sz="1400" b="0" i="0" u="none" strike="noStrike" kern="1200" cap="none" spc="0" normalizeH="0" baseline="0" noProof="0" dirty="0">
                <a:ln>
                  <a:noFill/>
                </a:ln>
                <a:solidFill>
                  <a:srgbClr val="000000"/>
                </a:solidFill>
                <a:effectLst/>
                <a:uLnTx/>
                <a:uFillTx/>
                <a:latin typeface="Verdana"/>
                <a:ea typeface="+mn-ea"/>
                <a:cs typeface="+mn-cs"/>
              </a:rPr>
              <a:t>-be-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unleashed</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next-year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Cortex-A57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http://images.anandtech.com/doci/8718/Hiroshige.Goto.png</a:t>
            </a:r>
          </a:p>
        </p:txBody>
      </p:sp>
      <p:sp>
        <p:nvSpPr>
          <p:cNvPr id="7" name="Text Box 11"/>
          <p:cNvSpPr txBox="1">
            <a:spLocks noChangeArrowheads="1"/>
          </p:cNvSpPr>
          <p:nvPr/>
        </p:nvSpPr>
        <p:spPr bwMode="auto">
          <a:xfrm>
            <a:off x="75133"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Wasson 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ARM's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Cortex-A72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http://techreport.com/review/28189/inside-arm-cortex-a72-microarchitecture</a:t>
            </a:r>
          </a:p>
        </p:txBody>
      </p:sp>
      <p:sp>
        <p:nvSpPr>
          <p:cNvPr id="2" name="TextBox 1"/>
          <p:cNvSpPr txBox="1"/>
          <p:nvPr/>
        </p:nvSpPr>
        <p:spPr>
          <a:xfrm>
            <a:off x="77820" y="2725350"/>
            <a:ext cx="7341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Citizendium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platform</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http://en.citizendium.org/wiki/Java_platform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021" y="3111811"/>
            <a:ext cx="848296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[74]: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Samsung's Galaxy Note 4 with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5433 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01/31/2015, http://techreport.com/review/27539/samsung-galaxy-note-4-with-the-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exynos-5433-processor/2</a:t>
            </a:r>
          </a:p>
        </p:txBody>
      </p:sp>
      <p:sp>
        <p:nvSpPr>
          <p:cNvPr id="4" name="TextBox 3"/>
          <p:cNvSpPr txBox="1"/>
          <p:nvPr/>
        </p:nvSpPr>
        <p:spPr>
          <a:xfrm>
            <a:off x="77594" y="3928895"/>
            <a:ext cx="84606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 &amp; </a:t>
            </a:r>
            <a:r>
              <a:rPr kumimoji="0" lang="en-US" sz="1400" b="0" i="0" u="none" strike="noStrike" kern="1200" cap="none" spc="0" normalizeH="0" baseline="0" noProof="0" dirty="0">
                <a:ln>
                  <a:noFill/>
                </a:ln>
                <a:solidFill>
                  <a:srgbClr val="000000"/>
                </a:solidFill>
                <a:effectLst/>
                <a:uLnTx/>
                <a:uFillTx/>
                <a:latin typeface="Verdana"/>
                <a:ea typeface="+mn-ea"/>
                <a:cs typeface="+mn-cs"/>
              </a:rPr>
              <a:t>Smith </a:t>
            </a:r>
            <a:r>
              <a:rPr kumimoji="0" lang="hu-HU" sz="1400" b="0" i="0" u="none" strike="noStrike" kern="1200" cap="none" spc="0" normalizeH="0" baseline="0" noProof="0" dirty="0">
                <a:ln>
                  <a:noFill/>
                </a:ln>
                <a:solidFill>
                  <a:srgbClr val="000000"/>
                </a:solidFill>
                <a:effectLst/>
                <a:uLnTx/>
                <a:uFillTx/>
                <a:latin typeface="Verdana"/>
                <a:ea typeface="+mn-ea"/>
                <a:cs typeface="+mn-cs"/>
              </a:rPr>
              <a:t>R.,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A53/A57/T760 investigated - Samsung Galaxy Note 4</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February 10,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http://www.anandtech.com/show/8718/the-samsung-galaxy-note-4-exynos-review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4921" y="4736765"/>
            <a:ext cx="80491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[76]: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de-DE" sz="1400" b="0" i="0" u="none" strike="noStrike" kern="1200" cap="none" spc="0" normalizeH="0" baseline="0" noProof="0" dirty="0">
                <a:ln>
                  <a:noFill/>
                </a:ln>
                <a:solidFill>
                  <a:srgbClr val="000000"/>
                </a:solidFill>
                <a:effectLst/>
                <a:uLnTx/>
                <a:uFillTx/>
                <a:latin typeface="Verdana"/>
                <a:ea typeface="+mn-ea"/>
                <a:cs typeface="+mn-cs"/>
              </a:rPr>
              <a:t>Intel sei dank: Programmierbare Logik mit 1 GHz takten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de-DE"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Elektroniknet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de-DE" sz="1400" b="0" i="0" u="none" strike="noStrike" kern="1200" cap="none" spc="0" normalizeH="0" baseline="0" noProof="0" dirty="0">
                <a:ln>
                  <a:noFill/>
                </a:ln>
                <a:solidFill>
                  <a:srgbClr val="000000"/>
                </a:solidFill>
                <a:effectLst/>
                <a:uLnTx/>
                <a:uFillTx/>
                <a:latin typeface="Verdana"/>
                <a:ea typeface="+mn-ea"/>
                <a:cs typeface="+mn-cs"/>
              </a:rPr>
              <a:t>29.10.2013 von Frank 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http://www.elektroniknet.de/halbleiter/programmierbare-logik/artikel/102160/</a:t>
            </a:r>
          </a:p>
        </p:txBody>
      </p:sp>
      <p:sp>
        <p:nvSpPr>
          <p:cNvPr id="6" name="TextBox 5"/>
          <p:cNvSpPr txBox="1"/>
          <p:nvPr/>
        </p:nvSpPr>
        <p:spPr>
          <a:xfrm>
            <a:off x="77709" y="5544235"/>
            <a:ext cx="9008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Frumusamu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Mor</a:t>
            </a:r>
            <a:r>
              <a:rPr kumimoji="0" lang="hu-HU" sz="1400" b="0" i="0" u="none" strike="noStrike" kern="1200" cap="none" spc="0" normalizeH="0" baseline="0" noProof="0" dirty="0">
                <a:ln>
                  <a:noFill/>
                </a:ln>
                <a:solidFill>
                  <a:srgbClr val="000000"/>
                </a:solidFill>
                <a:effectLst/>
                <a:uLnTx/>
                <a:uFillTx/>
                <a:latin typeface="Verdana"/>
                <a:ea typeface="+mn-ea"/>
                <a:cs typeface="+mn-cs"/>
              </a:rPr>
              <a: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1" u="none" strike="noStrike" kern="1200" cap="none" spc="0" normalizeH="0" baseline="0" noProof="0" dirty="0">
                <a:ln>
                  <a:noFill/>
                </a:ln>
                <a:solidFill>
                  <a:srgbClr val="000000"/>
                </a:solidFill>
                <a:effectLst/>
                <a:uLnTx/>
                <a:uFillTx/>
                <a:latin typeface="Verdana"/>
                <a:ea typeface="+mn-ea"/>
                <a:cs typeface="+mn-cs"/>
              </a:rPr>
              <a:t>November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http://anandtech.com/show/9769/arm-announces-cortex-a35</a:t>
            </a:r>
          </a:p>
        </p:txBody>
      </p:sp>
      <p:sp>
        <p:nvSpPr>
          <p:cNvPr id="11" name="Rectangle 13"/>
          <p:cNvSpPr>
            <a:spLocks noChangeArrowheads="1"/>
          </p:cNvSpPr>
          <p:nvPr/>
        </p:nvSpPr>
        <p:spPr bwMode="auto">
          <a:xfrm>
            <a:off x="0" y="185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(9)</a:t>
            </a:r>
          </a:p>
        </p:txBody>
      </p:sp>
    </p:spTree>
    <p:extLst>
      <p:ext uri="{BB962C8B-B14F-4D97-AF65-F5344CB8AC3E}">
        <p14:creationId xmlns:p14="http://schemas.microsoft.com/office/powerpoint/2010/main" val="220254742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64813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Quested</a:t>
            </a:r>
            <a:r>
              <a:rPr kumimoji="0" lang="hu-HU" sz="1400" b="0" i="0" u="none" strike="noStrike" kern="1200" cap="none" spc="0" normalizeH="0" baseline="0" noProof="0" dirty="0">
                <a:ln>
                  <a:noFill/>
                </a:ln>
                <a:solidFill>
                  <a:srgbClr val="000000"/>
                </a:solidFill>
                <a:effectLst/>
                <a:uLnTx/>
                <a:uFillTx/>
                <a:latin typeface="Verdana"/>
                <a:ea typeface="+mn-ea"/>
                <a:cs typeface="+mn-cs"/>
              </a:rPr>
              <a:t> 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scales up again in Cambridge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Businessweekly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20 October, 2014</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http://www.businessweekly.co.uk/news/property-and-construction/17695-arm-scales-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again-cambridge#sthash.Pzg7jnpK.dpuf</a:t>
            </a:r>
          </a:p>
        </p:txBody>
      </p:sp>
      <p:sp>
        <p:nvSpPr>
          <p:cNvPr id="5" name="Text Box 11"/>
          <p:cNvSpPr txBox="1">
            <a:spLocks noChangeArrowheads="1"/>
          </p:cNvSpPr>
          <p:nvPr/>
        </p:nvSpPr>
        <p:spPr bwMode="auto">
          <a:xfrm>
            <a:off x="77021"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Thumb-2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Supplement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2004-2005,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http://read.pudn.com/downloads159/doc/709030/Thumb-2SupplementReferenceManual.pdf</a:t>
            </a:r>
          </a:p>
        </p:txBody>
      </p:sp>
      <p:sp>
        <p:nvSpPr>
          <p:cNvPr id="6" name="Text Box 11"/>
          <p:cNvSpPr txBox="1">
            <a:spLocks noChangeArrowheads="1"/>
          </p:cNvSpPr>
          <p:nvPr/>
        </p:nvSpPr>
        <p:spPr bwMode="auto">
          <a:xfrm>
            <a:off x="75133"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Wanted: Java bytecode disassembler that shows addresses, opcodes, operands, in hex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Reverse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Engineering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 http://reverseengineering.stackexchange.com/questions/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2036/wanted-java-bytecode-disassembler-that-shows-addresses-opcodes-operands-in-h</a:t>
            </a:r>
          </a:p>
        </p:txBody>
      </p:sp>
      <p:sp>
        <p:nvSpPr>
          <p:cNvPr id="8" name="TextBox 2"/>
          <p:cNvSpPr txBox="1"/>
          <p:nvPr/>
        </p:nvSpPr>
        <p:spPr>
          <a:xfrm>
            <a:off x="77021" y="2856080"/>
            <a:ext cx="8852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en-US" sz="1400" b="0" i="0" u="none" strike="noStrike" kern="1200" cap="none" spc="0" normalizeH="0" baseline="0" noProof="0" dirty="0">
                <a:ln>
                  <a:noFill/>
                </a:ln>
                <a:solidFill>
                  <a:srgbClr val="000000"/>
                </a:solidFill>
                <a:effectLst/>
                <a:uLnTx/>
                <a:uFillTx/>
                <a:latin typeface="Verdana"/>
                <a:ea typeface="+mn-ea"/>
                <a:cs typeface="+mn-cs"/>
              </a:rPr>
              <a:t>KVM: A Small Java Virtual Machine for J2ME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Group, May 4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http://www.barrgroup.com/Embedded-Systems/How-To/KVM-J2ME-Java-Virtual-Machine</a:t>
            </a:r>
          </a:p>
        </p:txBody>
      </p:sp>
      <p:sp>
        <p:nvSpPr>
          <p:cNvPr id="9" name="TextBox 3"/>
          <p:cNvSpPr txBox="1"/>
          <p:nvPr/>
        </p:nvSpPr>
        <p:spPr>
          <a:xfrm>
            <a:off x="77594" y="3454955"/>
            <a:ext cx="84213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[82]: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Bytecode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21 2015,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http://interview-question-and-answers.blogspot.hu/2015/03/what-is-bytecode.html</a:t>
            </a:r>
          </a:p>
        </p:txBody>
      </p:sp>
      <p:sp>
        <p:nvSpPr>
          <p:cNvPr id="10" name="TextBox 4"/>
          <p:cNvSpPr txBox="1"/>
          <p:nvPr/>
        </p:nvSpPr>
        <p:spPr>
          <a:xfrm>
            <a:off x="74921" y="4049545"/>
            <a:ext cx="6584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[83]: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JVM – Java Virtual Machine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Android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http://androiddeveloper.co.il/the-jvm-java-virtual-machine/</a:t>
            </a:r>
          </a:p>
        </p:txBody>
      </p:sp>
      <p:sp>
        <p:nvSpPr>
          <p:cNvPr id="11" name="TextBox 4"/>
          <p:cNvSpPr txBox="1"/>
          <p:nvPr/>
        </p:nvSpPr>
        <p:spPr>
          <a:xfrm>
            <a:off x="74921" y="4660565"/>
            <a:ext cx="81481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[84]: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Virtual Machine, Free Download Java Virtual Machine, How to Download JVM</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28 2010,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http://www.devmanuals.com/tutorials/java/corejava/javavirtualmachine.html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5"/>
          <p:cNvSpPr txBox="1"/>
          <p:nvPr/>
        </p:nvSpPr>
        <p:spPr>
          <a:xfrm>
            <a:off x="77709" y="5468035"/>
            <a:ext cx="890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[85]: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Srinivasan</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the difference between JRE,JVM and JDK?</a:t>
            </a:r>
            <a:r>
              <a:rPr kumimoji="0" lang="hu-HU" sz="1400" b="0" i="0" u="none" strike="noStrike" kern="1200" cap="none" spc="0" normalizeH="0" baseline="0" noProof="0" dirty="0">
                <a:ln>
                  <a:noFill/>
                </a:ln>
                <a:solidFill>
                  <a:srgbClr val="000000"/>
                </a:solidFill>
                <a:effectLst/>
                <a:uLnTx/>
                <a:uFillTx/>
                <a:latin typeface="Verdana"/>
                <a:ea typeface="+mn-ea"/>
                <a:cs typeface="+mn-cs"/>
              </a:rPr>
              <a:t>, Javabeat, Febr. 21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http://www.javabeat.net/what-is-the-difference-between-jrejvm-and-jdk/</a:t>
            </a:r>
          </a:p>
        </p:txBody>
      </p:sp>
      <p:sp>
        <p:nvSpPr>
          <p:cNvPr id="13" name="Rectangle 13"/>
          <p:cNvSpPr>
            <a:spLocks noChangeArrowheads="1"/>
          </p:cNvSpPr>
          <p:nvPr/>
        </p:nvSpPr>
        <p:spPr bwMode="auto">
          <a:xfrm>
            <a:off x="60" y="5833"/>
            <a:ext cx="9153525" cy="40529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0)</a:t>
            </a:r>
          </a:p>
        </p:txBody>
      </p:sp>
    </p:spTree>
    <p:extLst>
      <p:ext uri="{BB962C8B-B14F-4D97-AF65-F5344CB8AC3E}">
        <p14:creationId xmlns:p14="http://schemas.microsoft.com/office/powerpoint/2010/main" val="421993081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035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[86]: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Architecture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Armv7-A and Armv7-R edition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2004-2012,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http://liris.cnrs.fr/~mmrissa/lib/exe/fetch.php?media=armv7-a-r-manual.pdf</a:t>
            </a:r>
          </a:p>
        </p:txBody>
      </p:sp>
      <p:sp>
        <p:nvSpPr>
          <p:cNvPr id="5" name="Text Box 11"/>
          <p:cNvSpPr txBox="1">
            <a:spLocks noChangeArrowheads="1"/>
          </p:cNvSpPr>
          <p:nvPr/>
        </p:nvSpPr>
        <p:spPr bwMode="auto">
          <a:xfrm>
            <a:off x="77021"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r0p3, 2011-2012,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http://infocenter.arm.com/help/topic/com.arm.doc.ddi0464d/DDI0464D_cortex_a7_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mpcore_r0p3_trm.pdf </a:t>
            </a:r>
            <a:endPar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5133"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Pardoe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New Innovations in .NET Runtime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dotnetConf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https://view.officeapps.live.com/op/view.aspx?src=http%3a%2f%2ffiles.channel9.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msdn.com%2fthumbnail%2f47cb5ae5-eb38-404d-80e8-7bae0a4efbaf.pptx</a:t>
            </a:r>
          </a:p>
        </p:txBody>
      </p:sp>
      <p:sp>
        <p:nvSpPr>
          <p:cNvPr id="4" name="TextBox 3"/>
          <p:cNvSpPr txBox="1"/>
          <p:nvPr/>
        </p:nvSpPr>
        <p:spPr>
          <a:xfrm>
            <a:off x="87111" y="2798930"/>
            <a:ext cx="793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[89]: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https://www.arm.com/products/processors/cortex-a/cortex-a73-processor.php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128" y="3383995"/>
            <a:ext cx="888467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More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Nov</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http://www.anandtech.com/show/9769/arm-announces-cortex-a35</a:t>
            </a:r>
          </a:p>
        </p:txBody>
      </p:sp>
      <p:sp>
        <p:nvSpPr>
          <p:cNvPr id="7" name="TextBox 6"/>
          <p:cNvSpPr txBox="1"/>
          <p:nvPr/>
        </p:nvSpPr>
        <p:spPr>
          <a:xfrm>
            <a:off x="75788" y="4239090"/>
            <a:ext cx="8616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Reveals</a:t>
            </a:r>
            <a:r>
              <a:rPr kumimoji="0" lang="hu-HU" sz="1400" b="0" i="0" u="none" strike="noStrike" kern="1200" cap="none" spc="0" normalizeH="0" baseline="0" noProof="0" dirty="0">
                <a:ln>
                  <a:noFill/>
                </a:ln>
                <a:solidFill>
                  <a:srgbClr val="000000"/>
                </a:solidFill>
                <a:effectLst/>
                <a:uLnTx/>
                <a:uFillTx/>
                <a:latin typeface="Verdana"/>
                <a:ea typeface="+mn-ea"/>
                <a:cs typeface="+mn-cs"/>
              </a:rPr>
              <a:t> Cotex-A72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hu-HU" sz="1400" b="0" i="0" u="none" strike="noStrike" kern="1200" cap="none" spc="0" normalizeH="0" baseline="0" noProof="0" dirty="0">
                <a:ln>
                  <a:noFill/>
                </a:ln>
                <a:solidFill>
                  <a:srgbClr val="000000"/>
                </a:solidFill>
                <a:effectLst/>
                <a:uLnTx/>
                <a:uFillTx/>
                <a:latin typeface="Verdana"/>
                <a:ea typeface="+mn-ea"/>
                <a:cs typeface="+mn-cs"/>
              </a:rPr>
              <a:t>. 23,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http://www.anandtech.com/show/9184/arm-reveals-cortex-a72-architecture-details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77377" y="4869160"/>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ARM Cortex A73 - Artemis Unveiled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29, 2016</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http://www.anandtech.com/show/10347/arm-cortex-a73-artemis-unveiled </a:t>
            </a:r>
          </a:p>
        </p:txBody>
      </p:sp>
      <p:sp>
        <p:nvSpPr>
          <p:cNvPr id="10" name="TextBox 9"/>
          <p:cNvSpPr txBox="1"/>
          <p:nvPr/>
        </p:nvSpPr>
        <p:spPr>
          <a:xfrm>
            <a:off x="75788" y="5499230"/>
            <a:ext cx="7033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[93]: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Overview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https://developer.arm.com/products/processors/cortex-a/cortex-a73</a:t>
            </a:r>
          </a:p>
        </p:txBody>
      </p:sp>
      <p:sp>
        <p:nvSpPr>
          <p:cNvPr id="11" name="TextBox 10"/>
          <p:cNvSpPr txBox="1"/>
          <p:nvPr/>
        </p:nvSpPr>
        <p:spPr>
          <a:xfrm>
            <a:off x="77403" y="6084295"/>
            <a:ext cx="77215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[94]: Cortex-A35, ARM,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http://www.arm.com/products/processors/cortex-a/cortex-a35-processor.php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212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p>
        </p:txBody>
      </p:sp>
    </p:spTree>
    <p:extLst>
      <p:ext uri="{BB962C8B-B14F-4D97-AF65-F5344CB8AC3E}">
        <p14:creationId xmlns:p14="http://schemas.microsoft.com/office/powerpoint/2010/main" val="187245532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62" y="638690"/>
            <a:ext cx="891731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[95]: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Inside ARM's Cortex-A72 microarchitecture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next-gen CPU core for 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devices and servers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1,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http://techreport.com/review/28189/inside-arm-cortex-a72-microarchitecture</a:t>
            </a:r>
          </a:p>
        </p:txBody>
      </p:sp>
      <p:sp>
        <p:nvSpPr>
          <p:cNvPr id="4" name="TextBox 3"/>
          <p:cNvSpPr txBox="1"/>
          <p:nvPr/>
        </p:nvSpPr>
        <p:spPr>
          <a:xfrm>
            <a:off x="74559" y="1493499"/>
            <a:ext cx="85841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[96]: </a:t>
            </a:r>
            <a:r>
              <a:rPr kumimoji="0" lang="en-US" sz="1400" b="0" i="0" u="none" strike="noStrike" kern="1200" cap="none" spc="0" normalizeH="0" baseline="0" noProof="0" dirty="0">
                <a:ln>
                  <a:noFill/>
                </a:ln>
                <a:solidFill>
                  <a:srgbClr val="000000"/>
                </a:solidFill>
                <a:effectLst/>
                <a:uLnTx/>
                <a:uFillTx/>
                <a:latin typeface="Verdana"/>
                <a:ea typeface="+mn-ea"/>
                <a:cs typeface="+mn-cs"/>
              </a:rPr>
              <a:t>Stephens </a:t>
            </a:r>
            <a:r>
              <a:rPr kumimoji="0" lang="hu-HU" sz="1400" b="0" i="0" u="none" strike="noStrike" kern="1200" cap="none" spc="0" normalizeH="0" baseline="0" noProof="0" dirty="0">
                <a:ln>
                  <a:noFill/>
                </a:ln>
                <a:solidFill>
                  <a:srgbClr val="000000"/>
                </a:solidFill>
                <a:effectLst/>
                <a:uLnTx/>
                <a:uFillTx/>
                <a:latin typeface="Verdana"/>
                <a:ea typeface="+mn-ea"/>
                <a:cs typeface="+mn-cs"/>
              </a:rPr>
              <a:t>N.,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Armv8-A Next-Generation Vector Architecture for HPC</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Chips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https://community.arm.com/groups/processors/blog/2016/08/22/technology-update-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the-scalable-vector-extension-sve-for-the-armv8-a-architecture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5465" y="2311133"/>
            <a:ext cx="88018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[97]: Brash D., The Armv8-A architecture and its ongoing development, ARM,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https://community.arm.com/processors/b/blog/posts/the-armv8-a-architecture-and-its-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ongoing-development</a:t>
            </a:r>
          </a:p>
        </p:txBody>
      </p:sp>
      <p:sp>
        <p:nvSpPr>
          <p:cNvPr id="6" name="TextBox 5"/>
          <p:cNvSpPr txBox="1"/>
          <p:nvPr/>
        </p:nvSpPr>
        <p:spPr>
          <a:xfrm>
            <a:off x="74903" y="3087616"/>
            <a:ext cx="881048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https://www.anandtech.com/show/11441/dynamiq-and-arms-new-cpus-cortex-a75-a55</a:t>
            </a:r>
          </a:p>
        </p:txBody>
      </p:sp>
      <p:sp>
        <p:nvSpPr>
          <p:cNvPr id="7" name="TextBox 6"/>
          <p:cNvSpPr txBox="1"/>
          <p:nvPr/>
        </p:nvSpPr>
        <p:spPr>
          <a:xfrm>
            <a:off x="77056" y="3924055"/>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The ARM Cortex A73 - Artemis Unveiled,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http://www.anandtech.com/show/10347/arm-cortex-a73-artemis-unveiled</a:t>
            </a:r>
          </a:p>
        </p:txBody>
      </p:sp>
      <p:sp>
        <p:nvSpPr>
          <p:cNvPr id="8" name="TextBox 7"/>
          <p:cNvSpPr txBox="1"/>
          <p:nvPr/>
        </p:nvSpPr>
        <p:spPr>
          <a:xfrm>
            <a:off x="77644" y="4631233"/>
            <a:ext cx="890699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[100]: Turner C., ARM instruction sets and CPUs for wide ranging applications, ARM Tech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Taipei, July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https://www.arm.com/files/event/20170704_ATF_TW_A3.pdf </a:t>
            </a:r>
          </a:p>
        </p:txBody>
      </p:sp>
      <p:sp>
        <p:nvSpPr>
          <p:cNvPr id="9" name="TextBox 8"/>
          <p:cNvSpPr txBox="1"/>
          <p:nvPr/>
        </p:nvSpPr>
        <p:spPr>
          <a:xfrm>
            <a:off x="75370" y="5409220"/>
            <a:ext cx="7096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[101]:Cortex-A75,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https://developer.arm.com/products/processors/cortex-a/cortex-a75 </a:t>
            </a:r>
          </a:p>
        </p:txBody>
      </p:sp>
      <p:sp>
        <p:nvSpPr>
          <p:cNvPr id="11" name="TextBox 10"/>
          <p:cNvSpPr txBox="1"/>
          <p:nvPr/>
        </p:nvSpPr>
        <p:spPr>
          <a:xfrm>
            <a:off x="90790" y="5966120"/>
            <a:ext cx="72724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[102]: Cortex-</a:t>
            </a:r>
            <a:r>
              <a:rPr kumimoji="0" lang="en-US" sz="1400" b="0" i="0" u="none" strike="noStrike" kern="1200" cap="none" spc="0" normalizeH="0" baseline="0" noProof="0" err="1">
                <a:ln>
                  <a:noFill/>
                </a:ln>
                <a:solidFill>
                  <a:srgbClr val="000000"/>
                </a:solidFill>
                <a:effectLst/>
                <a:uLnTx/>
                <a:uFillTx/>
                <a:latin typeface="Verdana"/>
                <a:ea typeface="+mn-ea"/>
                <a:cs typeface="+mn-cs"/>
              </a:rPr>
              <a:t>A73</a:t>
            </a:r>
            <a:r>
              <a:rPr kumimoji="0" lang="en-US" sz="1400" b="0" i="0" u="none" strike="noStrike" kern="1200" cap="none" spc="0" normalizeH="0" baseline="0" noProof="0">
                <a:ln>
                  <a:noFill/>
                </a:ln>
                <a:solidFill>
                  <a:srgbClr val="000000"/>
                </a:solidFill>
                <a:effectLst/>
                <a:uLnTx/>
                <a:uFillTx/>
                <a:latin typeface="Verdana"/>
                <a:ea typeface="+mn-ea"/>
                <a:cs typeface="+mn-cs"/>
              </a:rPr>
              <a:t>,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https://</a:t>
            </a:r>
            <a:r>
              <a:rPr kumimoji="0" lang="en-US" sz="1400" b="0" i="0" u="none" strike="noStrike" kern="1200" cap="none" spc="0" normalizeH="0" baseline="0" noProof="0" err="1">
                <a:ln>
                  <a:noFill/>
                </a:ln>
                <a:solidFill>
                  <a:srgbClr val="000000"/>
                </a:solidFill>
                <a:effectLst/>
                <a:uLnTx/>
                <a:uFillTx/>
                <a:latin typeface="Verdana"/>
                <a:ea typeface="+mn-ea"/>
                <a:cs typeface="+mn-cs"/>
              </a:rPr>
              <a:t>developer.arm.com</a:t>
            </a:r>
            <a:r>
              <a:rPr kumimoji="0" lang="en-US" sz="1400" b="0" i="0" u="none" strike="noStrike" kern="1200" cap="none" spc="0" normalizeH="0" baseline="0" noProof="0">
                <a:ln>
                  <a:noFill/>
                </a:ln>
                <a:solidFill>
                  <a:srgbClr val="000000"/>
                </a:solidFill>
                <a:effectLst/>
                <a:uLnTx/>
                <a:uFillTx/>
                <a:latin typeface="Verdana"/>
                <a:ea typeface="+mn-ea"/>
                <a:cs typeface="+mn-cs"/>
              </a:rPr>
              <a:t>/products/processors/cortex-a/cortex-</a:t>
            </a:r>
            <a:r>
              <a:rPr kumimoji="0" lang="en-US" sz="1400" b="0" i="0" u="none" strike="noStrike" kern="1200" cap="none" spc="0" normalizeH="0" baseline="0" noProof="0" err="1">
                <a:ln>
                  <a:noFill/>
                </a:ln>
                <a:solidFill>
                  <a:srgbClr val="000000"/>
                </a:solidFill>
                <a:effectLst/>
                <a:uLnTx/>
                <a:uFillTx/>
                <a:latin typeface="Verdana"/>
                <a:ea typeface="+mn-ea"/>
                <a:cs typeface="+mn-cs"/>
              </a:rPr>
              <a:t>a73</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238920020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61" y="639387"/>
            <a:ext cx="859652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[103]: ARM Unveils Cortex-A75, A55 Processors And Mali-G72 GPU,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https://www.xda-developers.com/arm-unveils-cortex-a75-a55-processors-and-mali-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g72-gpu/</a:t>
            </a:r>
          </a:p>
        </p:txBody>
      </p:sp>
      <p:sp>
        <p:nvSpPr>
          <p:cNvPr id="4" name="TextBox 3"/>
          <p:cNvSpPr txBox="1"/>
          <p:nvPr/>
        </p:nvSpPr>
        <p:spPr>
          <a:xfrm>
            <a:off x="77376" y="1448780"/>
            <a:ext cx="8328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management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Vers</a:t>
            </a:r>
            <a:r>
              <a:rPr kumimoji="0" lang="en-US" sz="1400" b="0" i="0" u="none" strike="noStrike" kern="1200" cap="none" spc="0" normalizeH="0" baseline="0" noProof="0" dirty="0">
                <a:ln>
                  <a:noFill/>
                </a:ln>
                <a:solidFill>
                  <a:srgbClr val="000000"/>
                </a:solidFill>
                <a:effectLst/>
                <a:uLnTx/>
                <a:uFillTx/>
                <a:latin typeface="Verdana"/>
                <a:ea typeface="+mn-ea"/>
                <a:cs typeface="+mn-cs"/>
              </a:rPr>
              <a:t>. 1.1, ARM ECM 0640541 Oct. 30 2017</a:t>
            </a:r>
          </a:p>
        </p:txBody>
      </p:sp>
      <p:sp>
        <p:nvSpPr>
          <p:cNvPr id="7" name="TextBox 6"/>
          <p:cNvSpPr txBox="1"/>
          <p:nvPr/>
        </p:nvSpPr>
        <p:spPr>
          <a:xfrm>
            <a:off x="79977" y="1853924"/>
            <a:ext cx="848039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[105]: Parris N., Boost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 from edge to cloud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CoreLink</a:t>
            </a:r>
            <a:r>
              <a:rPr kumimoji="0" lang="en-US" sz="1400" b="0" i="0" u="none" strike="noStrike" kern="1200" cap="none" spc="0" normalizeH="0" baseline="0" noProof="0" dirty="0">
                <a:ln>
                  <a:noFill/>
                </a:ln>
                <a:solidFill>
                  <a:srgbClr val="000000"/>
                </a:solidFill>
                <a:effectLst/>
                <a:uLnTx/>
                <a:uFillTx/>
                <a:latin typeface="Verdana"/>
                <a:ea typeface="+mn-ea"/>
                <a:cs typeface="+mn-cs"/>
              </a:rPr>
              <a:t> System IP,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Nov.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http://www.armtechforum.com.cn/attached/article/2016ATS_C1_Neil_Parris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20161206151154.pdf</a:t>
            </a:r>
          </a:p>
        </p:txBody>
      </p:sp>
      <p:sp>
        <p:nvSpPr>
          <p:cNvPr id="9" name="TextBox 8"/>
          <p:cNvSpPr txBox="1"/>
          <p:nvPr/>
        </p:nvSpPr>
        <p:spPr>
          <a:xfrm>
            <a:off x="74778" y="2957816"/>
            <a:ext cx="898008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Intelligent Solutions Using Cluster Based Multiprocessing,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Hot Chips 29, 2017 Aug.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https://www.slideshare.net/ARMHoldings/arm-dynamiq-intelligent-solutions-using-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cluster-based-multiprocessing </a:t>
            </a:r>
          </a:p>
        </p:txBody>
      </p:sp>
      <p:sp>
        <p:nvSpPr>
          <p:cNvPr id="11" name="TextBox 10"/>
          <p:cNvSpPr txBox="1"/>
          <p:nvPr/>
        </p:nvSpPr>
        <p:spPr>
          <a:xfrm>
            <a:off x="76392" y="3979810"/>
            <a:ext cx="87247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Wathan</a:t>
            </a:r>
            <a:r>
              <a:rPr kumimoji="0" lang="en-US" sz="1400" b="0" i="0" u="none" strike="noStrike" kern="1200" cap="none" spc="0" normalizeH="0" baseline="0" noProof="0" dirty="0">
                <a:ln>
                  <a:noFill/>
                </a:ln>
                <a:solidFill>
                  <a:srgbClr val="000000"/>
                </a:solidFill>
                <a:effectLst/>
                <a:uLnTx/>
                <a:uFillTx/>
                <a:latin typeface="Verdana"/>
                <a:ea typeface="+mn-ea"/>
                <a:cs typeface="+mn-cs"/>
              </a:rPr>
              <a:t> G. :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the-next-era-of-compute</a:t>
            </a:r>
          </a:p>
        </p:txBody>
      </p:sp>
      <p:sp>
        <p:nvSpPr>
          <p:cNvPr id="12" name="TextBox 11"/>
          <p:cNvSpPr txBox="1"/>
          <p:nvPr/>
        </p:nvSpPr>
        <p:spPr>
          <a:xfrm>
            <a:off x="74775" y="4776453"/>
            <a:ext cx="802463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Cortex-A55-A75-and-Mali-G72/Cortex-A75-and-Mali-G72</a:t>
            </a:r>
          </a:p>
        </p:txBody>
      </p:sp>
      <p:sp>
        <p:nvSpPr>
          <p:cNvPr id="13" name="TextBox 12"/>
          <p:cNvSpPr txBox="1"/>
          <p:nvPr/>
        </p:nvSpPr>
        <p:spPr>
          <a:xfrm>
            <a:off x="77733" y="5784129"/>
            <a:ext cx="88507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[109]: Rickards I. and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Kucheria</a:t>
            </a:r>
            <a:r>
              <a:rPr kumimoji="0" lang="en-US" sz="1400" b="0" i="0" u="none" strike="noStrike" kern="1200" cap="none" spc="0" normalizeH="0" baseline="0" noProof="0" dirty="0">
                <a:ln>
                  <a:noFill/>
                </a:ln>
                <a:solidFill>
                  <a:srgbClr val="000000"/>
                </a:solidFill>
                <a:effectLst/>
                <a:uLnTx/>
                <a:uFillTx/>
                <a:latin typeface="Verdana"/>
                <a:ea typeface="+mn-ea"/>
                <a:cs typeface="+mn-cs"/>
              </a:rPr>
              <a:t> A., Energy Aware Scheduling (EAS) progress update,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Linaro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Company, Sept. 18,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http://www.linaro.org/blog/core-dump/energy-aware-scheduling-eas-progress-update/</a:t>
            </a:r>
          </a:p>
        </p:txBody>
      </p:sp>
      <p:sp>
        <p:nvSpPr>
          <p:cNvPr id="14"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3878992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endParaRPr lang="en-US"/>
          </a:p>
        </p:txBody>
      </p:sp>
      <p:sp>
        <p:nvSpPr>
          <p:cNvPr id="5" name="TextBox 4"/>
          <p:cNvSpPr txBox="1"/>
          <p:nvPr/>
        </p:nvSpPr>
        <p:spPr>
          <a:xfrm>
            <a:off x="73662" y="440668"/>
            <a:ext cx="4856842" cy="369332"/>
          </a:xfrm>
          <a:prstGeom prst="rect">
            <a:avLst/>
          </a:prstGeom>
          <a:noFill/>
        </p:spPr>
        <p:txBody>
          <a:bodyPr wrap="square" rtlCol="0">
            <a:spAutoFit/>
          </a:bodyPr>
          <a:lstStyle/>
          <a:p>
            <a:r>
              <a:rPr lang="en-US">
                <a:solidFill>
                  <a:schemeClr val="accent6"/>
                </a:solidFill>
              </a:rPr>
              <a:t>Acquisition of ARM by Softbank (Japan) </a:t>
            </a:r>
          </a:p>
        </p:txBody>
      </p:sp>
      <p:sp>
        <p:nvSpPr>
          <p:cNvPr id="8" name="Title 1"/>
          <p:cNvSpPr>
            <a:spLocks noGrp="1"/>
          </p:cNvSpPr>
          <p:nvPr>
            <p:ph type="title"/>
          </p:nvPr>
        </p:nvSpPr>
        <p:spPr>
          <a:xfrm>
            <a:off x="0" y="6044"/>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20</a:t>
            </a:r>
            <a:r>
              <a:rPr lang="hu-HU" sz="1700">
                <a:solidFill>
                  <a:srgbClr val="FFFFFF"/>
                </a:solidFill>
              </a:rPr>
              <a:t>)</a:t>
            </a:r>
            <a:endParaRPr lang="en-US" sz="1700">
              <a:solidFill>
                <a:srgbClr val="FFFFFF"/>
              </a:solidFill>
            </a:endParaRPr>
          </a:p>
        </p:txBody>
      </p:sp>
      <p:sp>
        <p:nvSpPr>
          <p:cNvPr id="2" name="Rounded Rectangle 1"/>
          <p:cNvSpPr/>
          <p:nvPr/>
        </p:nvSpPr>
        <p:spPr bwMode="auto">
          <a:xfrm>
            <a:off x="-18510" y="908720"/>
            <a:ext cx="9144000" cy="108012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74324" y="908720"/>
            <a:ext cx="6303136"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a:t>Announced in 07/2016</a:t>
            </a:r>
          </a:p>
          <a:p>
            <a:pPr marL="285750" indent="-285750">
              <a:spcAft>
                <a:spcPts val="600"/>
              </a:spcAft>
              <a:buFont typeface="Arial" panose="020B0604020202020204" pitchFamily="34" charset="0"/>
              <a:buChar char="•"/>
            </a:pPr>
            <a:r>
              <a:rPr lang="en-US" sz="1600"/>
              <a:t>Completed in 09/2016</a:t>
            </a:r>
          </a:p>
          <a:p>
            <a:pPr>
              <a:spcAft>
                <a:spcPts val="600"/>
              </a:spcAft>
            </a:pPr>
            <a:r>
              <a:rPr lang="en-US" sz="1600"/>
              <a:t>      Price: 31 </a:t>
            </a:r>
            <a:r>
              <a:rPr lang="en-US" sz="1600" err="1"/>
              <a:t>bUSD</a:t>
            </a:r>
            <a:r>
              <a:rPr lang="en-US" sz="1600"/>
              <a:t> (ARM's revenues in 2015 ≈ 1.5 </a:t>
            </a:r>
            <a:r>
              <a:rPr lang="en-US" sz="1600" err="1"/>
              <a:t>bUSD</a:t>
            </a:r>
            <a:r>
              <a:rPr lang="en-US" sz="1600"/>
              <a:t>).</a:t>
            </a:r>
          </a:p>
        </p:txBody>
      </p:sp>
    </p:spTree>
    <p:extLst>
      <p:ext uri="{BB962C8B-B14F-4D97-AF65-F5344CB8AC3E}">
        <p14:creationId xmlns:p14="http://schemas.microsoft.com/office/powerpoint/2010/main" val="32779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96" y="642931"/>
            <a:ext cx="900874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 closer look at ARM’s new Cortex-A75 and Cortex-A55 CPUs, Android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https://www.androidauthority.com/arm-cortex-a75-cortex-a55-breakdown-770380/</a:t>
            </a:r>
          </a:p>
        </p:txBody>
      </p:sp>
      <p:sp>
        <p:nvSpPr>
          <p:cNvPr id="5" name="TextBox 4"/>
          <p:cNvSpPr txBox="1"/>
          <p:nvPr/>
        </p:nvSpPr>
        <p:spPr>
          <a:xfrm>
            <a:off x="75132" y="1460990"/>
            <a:ext cx="80682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[111]: Arm Cortex-A55: Efficient performance from edge to cloud,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https://community.arm.com/processors/b/blog/posts/arm-cortex-a55-efficient-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performance-from-edge-to-cloud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6664" y="2271080"/>
            <a:ext cx="894373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[112]: System Guidance for Infrastructure, ARM Developer,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https://developer.arm.com/products/system-design/system-guidance/system-guidance-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for-infrastructure </a:t>
            </a:r>
          </a:p>
        </p:txBody>
      </p:sp>
      <p:sp>
        <p:nvSpPr>
          <p:cNvPr id="8" name="TextBox 7"/>
          <p:cNvSpPr txBox="1"/>
          <p:nvPr/>
        </p:nvSpPr>
        <p:spPr>
          <a:xfrm>
            <a:off x="75446" y="3009744"/>
            <a:ext cx="89201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[113]: ARM® Architecture Reference Manual Armv8, for Armv8-A architecture profile,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ARM DDI 0487A.k_iss10775 (ID092916),2013-2016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https://silver.arm.com/download/ARM_and_AMBA_Architecture/AR150-DA-70000-r0p0-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01eac1/DDI0487A_k_armv8_arm_iss10775.pdf </a:t>
            </a:r>
          </a:p>
        </p:txBody>
      </p:sp>
      <p:sp>
        <p:nvSpPr>
          <p:cNvPr id="10" name="TextBox 9"/>
          <p:cNvSpPr txBox="1"/>
          <p:nvPr/>
        </p:nvSpPr>
        <p:spPr>
          <a:xfrm>
            <a:off x="76446" y="4116285"/>
            <a:ext cx="890301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[114]: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next-era-of-compute</a:t>
            </a:r>
          </a:p>
        </p:txBody>
      </p:sp>
      <p:sp>
        <p:nvSpPr>
          <p:cNvPr id="11" name="TextBox 10"/>
          <p:cNvSpPr txBox="1"/>
          <p:nvPr/>
        </p:nvSpPr>
        <p:spPr>
          <a:xfrm>
            <a:off x="76446" y="4886579"/>
            <a:ext cx="890968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[115]: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17, 2004,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http://linuxdevices.linuxgizmos.com/arm-unveils-multi-processor-core-with-linux-smp-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support/</a:t>
            </a:r>
          </a:p>
        </p:txBody>
      </p:sp>
      <p:sp>
        <p:nvSpPr>
          <p:cNvPr id="3" name="TextBox 2"/>
          <p:cNvSpPr txBox="1"/>
          <p:nvPr/>
        </p:nvSpPr>
        <p:spPr>
          <a:xfrm>
            <a:off x="76927" y="5625243"/>
            <a:ext cx="88678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[116]: ARM Architecture Reference manual Supplement - The Scalable Vector Extension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 Armv8-A, ARM DDI 0584Ab (ID081717), 21 Aug.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https://developer.arm.com/docs/ddi0584/latest/arm-architecture-reference-manual-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supplement-the-scalable-vector-extension-sve-for-armv8-a</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p>
        </p:txBody>
      </p:sp>
    </p:spTree>
    <p:extLst>
      <p:ext uri="{BB962C8B-B14F-4D97-AF65-F5344CB8AC3E}">
        <p14:creationId xmlns:p14="http://schemas.microsoft.com/office/powerpoint/2010/main" val="301018506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84" y="651796"/>
            <a:ext cx="8283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[117]: ARM Q4 2016 Roadshow Slides, ARM Holdings,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file:///C:/Users/sima/Downloads/ARM_SB_Q4_2016_Roadshow_Slides_FINAL.pdf</a:t>
            </a:r>
          </a:p>
        </p:txBody>
      </p:sp>
      <p:sp>
        <p:nvSpPr>
          <p:cNvPr id="5" name="Rectangle 13"/>
          <p:cNvSpPr>
            <a:spLocks noChangeArrowheads="1"/>
          </p:cNvSpPr>
          <p:nvPr/>
        </p:nvSpPr>
        <p:spPr bwMode="auto">
          <a:xfrm>
            <a:off x="0" y="5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
        <p:nvSpPr>
          <p:cNvPr id="6" name="TextBox 5"/>
          <p:cNvSpPr txBox="1"/>
          <p:nvPr/>
        </p:nvSpPr>
        <p:spPr>
          <a:xfrm>
            <a:off x="77484" y="1163728"/>
            <a:ext cx="8283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t>
            </a:r>
            <a:r>
              <a:rPr kumimoji="0" lang="en-GB" sz="1400" b="0" i="0" u="none" strike="noStrike" kern="1200" cap="none" spc="0" normalizeH="0" baseline="0" noProof="0" dirty="0">
                <a:ln>
                  <a:noFill/>
                </a:ln>
                <a:solidFill>
                  <a:srgbClr val="000000"/>
                </a:solidFill>
                <a:effectLst/>
                <a:uLnTx/>
                <a:uFillTx/>
                <a:latin typeface="Verdana"/>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a:ea typeface="+mn-ea"/>
                <a:cs typeface="+mn-cs"/>
              </a:rPr>
              <a:t>, Android Authority,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https://www.androidauthority.com/arm-dynamiq-need-to-know-770349/</a:t>
            </a:r>
          </a:p>
        </p:txBody>
      </p:sp>
      <p:sp>
        <p:nvSpPr>
          <p:cNvPr id="2" name="Szövegdoboz 1"/>
          <p:cNvSpPr txBox="1"/>
          <p:nvPr/>
        </p:nvSpPr>
        <p:spPr>
          <a:xfrm>
            <a:off x="77519" y="1950736"/>
            <a:ext cx="904811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Cortex-A76 CPU Unveiled: Taking Aim at the Top for 7nm,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https://www.anandtech.com/show/12785/arm-cortex-a76-cpu-unveiled-7nm-powerhouse</a:t>
            </a:r>
          </a:p>
        </p:txBody>
      </p:sp>
      <p:sp>
        <p:nvSpPr>
          <p:cNvPr id="4" name="Szövegdoboz 3"/>
          <p:cNvSpPr txBox="1"/>
          <p:nvPr/>
        </p:nvSpPr>
        <p:spPr>
          <a:xfrm>
            <a:off x="77430" y="2757703"/>
            <a:ext cx="874822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Hruska</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ARM’s New Cortex-A76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Targets Windows Laptop Market,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ExtremeTech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https://www.extremetech.com/mobile/270362-arm-cortex-a76-targets-laptop-market</a:t>
            </a:r>
          </a:p>
        </p:txBody>
      </p:sp>
      <p:sp>
        <p:nvSpPr>
          <p:cNvPr id="7" name="Szövegdoboz 6"/>
          <p:cNvSpPr txBox="1"/>
          <p:nvPr/>
        </p:nvSpPr>
        <p:spPr>
          <a:xfrm>
            <a:off x="77518" y="3577158"/>
            <a:ext cx="86022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[121]: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a55/3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577158"/>
            <a:ext cx="867750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[122]: Cortex-A57 Software Optimization Guide, ARM, UAN 0015B,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http://infocenter.arm.com/help/topic/com.arm.doc.uan0015b/Cortex_A57_Software_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Optimization_Guide_external.pdf</a:t>
            </a:r>
          </a:p>
        </p:txBody>
      </p:sp>
      <p:sp>
        <p:nvSpPr>
          <p:cNvPr id="9" name="Szövegdoboz 8"/>
          <p:cNvSpPr txBox="1"/>
          <p:nvPr/>
        </p:nvSpPr>
        <p:spPr>
          <a:xfrm>
            <a:off x="76188" y="5416123"/>
            <a:ext cx="89318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[123]: ASIMD multiply-accumulate instruction, ARM Community,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https://community.arm.com/processors/f/discussions/7028/asimd-multiply-accumulate-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instruction</a:t>
            </a:r>
          </a:p>
        </p:txBody>
      </p:sp>
    </p:spTree>
    <p:extLst>
      <p:ext uri="{BB962C8B-B14F-4D97-AF65-F5344CB8AC3E}">
        <p14:creationId xmlns:p14="http://schemas.microsoft.com/office/powerpoint/2010/main" val="182658478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409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Gianos</a:t>
            </a:r>
            <a:r>
              <a:rPr kumimoji="0" lang="en-US" sz="1400" b="0" i="0" u="none" strike="noStrike" kern="1200" cap="none" spc="0" normalizeH="0" baseline="0" noProof="0" dirty="0">
                <a:ln>
                  <a:noFill/>
                </a:ln>
                <a:solidFill>
                  <a:srgbClr val="000000"/>
                </a:solidFill>
                <a:effectLst/>
                <a:uLnTx/>
                <a:uFillTx/>
                <a:latin typeface="Verdana"/>
                <a:ea typeface="+mn-ea"/>
                <a:cs typeface="+mn-cs"/>
              </a:rPr>
              <a:t> C., Intel Xeon Processor E5-2600 v3 Product Family Architectural Overview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HPCC'14, Nov. 16 2014</a:t>
            </a:r>
          </a:p>
        </p:txBody>
      </p:sp>
      <p:sp>
        <p:nvSpPr>
          <p:cNvPr id="3" name="TextBox 2"/>
          <p:cNvSpPr txBox="1"/>
          <p:nvPr/>
        </p:nvSpPr>
        <p:spPr>
          <a:xfrm>
            <a:off x="81682" y="1242567"/>
            <a:ext cx="900259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 Unveils Client CPU Performance Roadmap Through 2020 –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Intel Head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https://www.anandtech.com/show/13226/arm-unveils-client-cpu-performance-roadmap </a:t>
            </a:r>
          </a:p>
        </p:txBody>
      </p:sp>
      <p:sp>
        <p:nvSpPr>
          <p:cNvPr id="5" name="TextBox 4"/>
          <p:cNvSpPr txBox="1"/>
          <p:nvPr/>
        </p:nvSpPr>
        <p:spPr>
          <a:xfrm>
            <a:off x="77484" y="2028918"/>
            <a:ext cx="85806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New Cortex-A77 CPU Micro-architecture: Evolving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27,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https://www.anandtech.com/show/14384/arm-announces-cortexa77-cpu-ip</a:t>
            </a:r>
          </a:p>
        </p:txBody>
      </p:sp>
      <p:sp>
        <p:nvSpPr>
          <p:cNvPr id="6" name="Szövegdoboz 5"/>
          <p:cNvSpPr txBox="1"/>
          <p:nvPr/>
        </p:nvSpPr>
        <p:spPr>
          <a:xfrm>
            <a:off x="74811" y="2853382"/>
            <a:ext cx="90915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New Cortex-A78 and Cortex-X1 Microarchitectures: An Efficiency and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Performance Divergence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https://www.anandtech.com/show/15813/arm-cortex-a78-cortex-x1-cpu-ip-diverging</a:t>
            </a:r>
          </a:p>
        </p:txBody>
      </p:sp>
      <p:sp>
        <p:nvSpPr>
          <p:cNvPr id="7" name="Szövegdoboz 6"/>
          <p:cNvSpPr txBox="1"/>
          <p:nvPr/>
        </p:nvSpPr>
        <p:spPr>
          <a:xfrm>
            <a:off x="77518" y="3672837"/>
            <a:ext cx="85389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Williamson P., </a:t>
            </a:r>
            <a:r>
              <a:rPr kumimoji="0" lang="en-US" sz="1400" b="0" i="0" u="none" strike="noStrike" kern="1200" cap="none" spc="0" normalizeH="0" baseline="0" noProof="0" dirty="0">
                <a:ln>
                  <a:noFill/>
                </a:ln>
                <a:solidFill>
                  <a:srgbClr val="000000"/>
                </a:solidFill>
                <a:effectLst/>
                <a:uLnTx/>
                <a:uFillTx/>
                <a:latin typeface="Verdana"/>
                <a:ea typeface="+mn-ea"/>
                <a:cs typeface="+mn-cs"/>
              </a:rPr>
              <a:t>Bringing the Digital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World into Our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New Reality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https://armkeil.blob.core.windows.net/developer/Files/pdf/news/arm-client-mobile-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launch-2020-deck.pdf</a:t>
            </a:r>
          </a:p>
        </p:txBody>
      </p:sp>
      <p:sp>
        <p:nvSpPr>
          <p:cNvPr id="8" name="Szövegdoboz 7"/>
          <p:cNvSpPr txBox="1"/>
          <p:nvPr/>
        </p:nvSpPr>
        <p:spPr>
          <a:xfrm>
            <a:off x="76756" y="4485400"/>
            <a:ext cx="89474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Hill B.,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Unveils Cortex-A78, Cortex-X1 Architectures: Efficiency And Big Performance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Gains For Next-Gen Mobile Devices</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Hardware,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https://hothardware.com/news/arm-cortex-a78-cortex-x1-mali-g78-snapdragon-875</a:t>
            </a:r>
          </a:p>
        </p:txBody>
      </p:sp>
      <p:sp>
        <p:nvSpPr>
          <p:cNvPr id="9" name="Szövegdoboz 8"/>
          <p:cNvSpPr txBox="1"/>
          <p:nvPr/>
        </p:nvSpPr>
        <p:spPr>
          <a:xfrm>
            <a:off x="76188" y="5327678"/>
            <a:ext cx="87704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Cortex-X1: The First From The Cortex-X Custom Program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 https://fuse.wikichip.org/news/3543/arm-cortex-x1-the-first-from-the-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-x-</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custom</a:t>
            </a:r>
            <a:r>
              <a:rPr kumimoji="0" lang="hu-HU" sz="1400" b="0" i="0" u="none" strike="noStrike" kern="1200" cap="none" spc="0" normalizeH="0" baseline="0" noProof="0" dirty="0">
                <a:ln>
                  <a:noFill/>
                </a:ln>
                <a:solidFill>
                  <a:srgbClr val="000000"/>
                </a:solidFill>
                <a:effectLst/>
                <a:uLnTx/>
                <a:uFillTx/>
                <a:latin typeface="Verdana"/>
                <a:ea typeface="+mn-ea"/>
                <a:cs typeface="+mn-cs"/>
              </a:rPr>
              <a:t>-program/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7144" y="5760"/>
            <a:ext cx="9158287"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127687516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5737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Details Built on ARM Cortex Technology License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29 2016, https://www.anandtech.com/show/10366/arm-built-on-cortex-license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6567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Caulfield</a:t>
            </a:r>
            <a:r>
              <a:rPr kumimoji="0" lang="hu-HU" sz="1400" b="0" i="0" u="none" strike="noStrike" kern="1200" cap="none" spc="0" normalizeH="0" baseline="0" noProof="0" dirty="0">
                <a:ln>
                  <a:noFill/>
                </a:ln>
                <a:solidFill>
                  <a:srgbClr val="000000"/>
                </a:solidFill>
                <a:effectLst/>
                <a:uLnTx/>
                <a:uFillTx/>
                <a:latin typeface="Verdana"/>
                <a:ea typeface="+mn-ea"/>
                <a:cs typeface="+mn-cs"/>
              </a:rPr>
              <a:t> I.M.,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Pathirane</a:t>
            </a:r>
            <a:r>
              <a:rPr kumimoji="0" lang="hu-HU" sz="1400" b="0" i="0" u="none" strike="noStrike" kern="1200" cap="none" spc="0" normalizeH="0" baseline="0" noProof="0" dirty="0">
                <a:ln>
                  <a:noFill/>
                </a:ln>
                <a:solidFill>
                  <a:srgbClr val="000000"/>
                </a:solidFill>
                <a:effectLst/>
                <a:uLnTx/>
                <a:uFillTx/>
                <a:latin typeface="Verdana"/>
                <a:ea typeface="+mn-ea"/>
                <a:cs typeface="+mn-cs"/>
              </a:rPr>
              <a:t> C.A.S.,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Instruction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fusion</a:t>
            </a:r>
            <a:r>
              <a:rPr kumimoji="0" lang="hu-HU" sz="1400" b="0" i="0" u="none" strike="noStrike" kern="1200" cap="none" spc="0" normalizeH="0" baseline="0" noProof="0" dirty="0">
                <a:ln>
                  <a:noFill/>
                </a:ln>
                <a:solidFill>
                  <a:srgbClr val="000000"/>
                </a:solidFill>
                <a:effectLst/>
                <a:uLnTx/>
                <a:uFillTx/>
                <a:latin typeface="Verdana"/>
                <a:ea typeface="+mn-ea"/>
                <a:cs typeface="+mn-cs"/>
              </a:rPr>
              <a:t>, US 2017/0123808 A1, May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https://patents.google.com/patent/US20170123808</a:t>
            </a:r>
          </a:p>
        </p:txBody>
      </p:sp>
      <p:sp>
        <p:nvSpPr>
          <p:cNvPr id="11" name="Rectangle 13"/>
          <p:cNvSpPr>
            <a:spLocks noChangeArrowheads="1"/>
          </p:cNvSpPr>
          <p:nvPr/>
        </p:nvSpPr>
        <p:spPr bwMode="auto">
          <a:xfrm>
            <a:off x="-2871" y="0"/>
            <a:ext cx="9146872"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1853825"/>
            <a:ext cx="880016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Hachman</a:t>
            </a:r>
            <a:r>
              <a:rPr kumimoji="0" lang="en-US" sz="1400" b="0" i="0" u="none" strike="noStrike" kern="1200" cap="none" spc="0" normalizeH="0" baseline="0" noProof="0" dirty="0">
                <a:ln>
                  <a:noFill/>
                </a:ln>
                <a:solidFill>
                  <a:srgbClr val="000000"/>
                </a:solidFill>
                <a:effectLst/>
                <a:uLnTx/>
                <a:uFillTx/>
                <a:latin typeface="Verdana"/>
                <a:ea typeface="+mn-ea"/>
                <a:cs typeface="+mn-cs"/>
              </a:rPr>
              <a:t> M., ARM challenges Intel in PCs with Deimos and Hercules chips, PC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 https://www.pcworld.com/article/3297941/arm-challenges-intel-in-pcs-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with-deimos-and-hercules-chips.html</a:t>
            </a:r>
          </a:p>
        </p:txBody>
      </p:sp>
      <p:sp>
        <p:nvSpPr>
          <p:cNvPr id="6" name="Szövegdoboz 5"/>
          <p:cNvSpPr txBox="1"/>
          <p:nvPr/>
        </p:nvSpPr>
        <p:spPr>
          <a:xfrm>
            <a:off x="81437" y="2644865"/>
            <a:ext cx="89289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The Samsung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a:ea typeface="+mn-ea"/>
                <a:cs typeface="+mn-cs"/>
              </a:rPr>
              <a:t> 7420 Deep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Dive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a:ea typeface="+mn-ea"/>
                <a:cs typeface="+mn-cs"/>
              </a:rPr>
              <a:t> A Modern 14nm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SoC</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a:ea typeface="+mn-ea"/>
                <a:cs typeface="+mn-cs"/>
              </a:rPr>
              <a:t> 29 2015,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http://monimega.com/blog/2015/06/29/the-samsung-exynos-7420-deep-dive-inside-a-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modern-14nm-soc/</a:t>
            </a:r>
          </a:p>
        </p:txBody>
      </p:sp>
      <p:sp>
        <p:nvSpPr>
          <p:cNvPr id="7" name="Szövegdoboz 6"/>
          <p:cNvSpPr txBox="1"/>
          <p:nvPr/>
        </p:nvSpPr>
        <p:spPr>
          <a:xfrm>
            <a:off x="90770" y="3464320"/>
            <a:ext cx="84864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35</a:t>
            </a:r>
            <a:r>
              <a:rPr kumimoji="0" lang="en-US" sz="1400" b="0" i="0" u="none" strike="noStrike" kern="1200" cap="none" spc="0" normalizeH="0" baseline="0" noProof="0" dirty="0">
                <a:ln>
                  <a:noFill/>
                </a:ln>
                <a:solidFill>
                  <a:srgbClr val="000000"/>
                </a:solidFill>
                <a:effectLst/>
                <a:uLnTx/>
                <a:uFillTx/>
                <a:latin typeface="Verdana"/>
                <a:ea typeface="+mn-ea"/>
                <a:cs typeface="+mn-cs"/>
              </a:rPr>
              <a:t>]: Hsu D., ARM Cortex-A75 and Cortex-A55, ARM Tech Forum,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Shenzen</a:t>
            </a:r>
            <a:r>
              <a:rPr kumimoji="0" lang="en-US" sz="1400" b="0" i="0" u="none" strike="noStrike" kern="1200" cap="none" spc="0" normalizeH="0" baseline="0" noProof="0" dirty="0">
                <a:ln>
                  <a:noFill/>
                </a:ln>
                <a:solidFill>
                  <a:srgbClr val="000000"/>
                </a:solidFill>
                <a:effectLst/>
                <a:uLnTx/>
                <a:uFillTx/>
                <a:latin typeface="Verdana"/>
                <a:ea typeface="+mn-ea"/>
                <a:cs typeface="+mn-cs"/>
              </a:rPr>
              <a:t>, Jun. 14, 2017,</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https://docplayer.net/85228086-Arm-cortex-a75-and-cortex-a55.html</a:t>
            </a:r>
          </a:p>
        </p:txBody>
      </p:sp>
      <p:sp>
        <p:nvSpPr>
          <p:cNvPr id="8" name="Szövegdoboz 7"/>
          <p:cNvSpPr txBox="1"/>
          <p:nvPr/>
        </p:nvSpPr>
        <p:spPr>
          <a:xfrm>
            <a:off x="76756" y="4059070"/>
            <a:ext cx="7377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SVE, 2021, 102476_0001_00_en_introduction-to-sve.pdf</a:t>
            </a:r>
          </a:p>
        </p:txBody>
      </p:sp>
      <p:sp>
        <p:nvSpPr>
          <p:cNvPr id="9" name="Szövegdoboz 8"/>
          <p:cNvSpPr txBox="1"/>
          <p:nvPr/>
        </p:nvSpPr>
        <p:spPr>
          <a:xfrm>
            <a:off x="76188" y="4426015"/>
            <a:ext cx="94142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Introduction to Trusted Execution Environment and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embeddedbits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350" b="0" i="0" u="none" strike="noStrike" kern="1200" cap="none" spc="0" normalizeH="0" baseline="0" noProof="0" dirty="0">
                <a:ln>
                  <a:noFill/>
                </a:ln>
                <a:solidFill>
                  <a:srgbClr val="000000"/>
                </a:solidFill>
                <a:effectLst/>
                <a:uLnTx/>
                <a:uFillTx/>
                <a:latin typeface="Verdana"/>
                <a:ea typeface="+mn-ea"/>
                <a:cs typeface="+mn-cs"/>
              </a:rPr>
              <a:t>https://embeddedbits.org/introduction-to-trusted-execution-environment-tee-arm-trustzone/</a:t>
            </a:r>
          </a:p>
        </p:txBody>
      </p:sp>
      <p:sp>
        <p:nvSpPr>
          <p:cNvPr id="10" name="Szövegdoboz 9"/>
          <p:cNvSpPr txBox="1"/>
          <p:nvPr/>
        </p:nvSpPr>
        <p:spPr>
          <a:xfrm>
            <a:off x="76756" y="5027676"/>
            <a:ext cx="903978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Ngabonziza</a:t>
            </a:r>
            <a:r>
              <a:rPr kumimoji="0" lang="hu-HU" sz="1400" b="0" i="0" u="none" strike="noStrike" kern="1200" cap="none" spc="-20" normalizeH="0" baseline="0" noProof="0" dirty="0">
                <a:ln>
                  <a:noFill/>
                </a:ln>
                <a:solidFill>
                  <a:srgbClr val="000000"/>
                </a:solidFill>
                <a:effectLst/>
                <a:uLnTx/>
                <a:uFillTx/>
                <a:latin typeface="Verdana"/>
                <a:ea typeface="+mn-ea"/>
                <a:cs typeface="+mn-cs"/>
              </a:rPr>
              <a:t> B., Martin 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Bailey</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Cho</a:t>
            </a:r>
            <a:r>
              <a:rPr kumimoji="0" lang="hu-HU" sz="1400" b="0" i="0" u="none" strike="noStrike" kern="1200" cap="none" spc="-20" normalizeH="0" baseline="0" noProof="0" dirty="0">
                <a:ln>
                  <a:noFill/>
                </a:ln>
                <a:solidFill>
                  <a:srgbClr val="000000"/>
                </a:solidFill>
                <a:effectLst/>
                <a:uLnTx/>
                <a:uFillTx/>
                <a:latin typeface="Verdana"/>
                <a:ea typeface="+mn-ea"/>
                <a:cs typeface="+mn-cs"/>
              </a:rPr>
              <a:t> H. and Martin S., </a:t>
            </a:r>
            <a:r>
              <a:rPr kumimoji="0" lang="en-US" sz="1400" b="0" i="0" u="none" strike="noStrike" kern="1200" cap="none" spc="-2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20" normalizeH="0" baseline="0" noProof="0" dirty="0">
                <a:ln>
                  <a:noFill/>
                </a:ln>
                <a:solidFill>
                  <a:srgbClr val="000000"/>
                </a:solidFill>
                <a:effectLst/>
                <a:uLnTx/>
                <a:uFillTx/>
                <a:latin typeface="Verdana"/>
                <a:ea typeface="+mn-ea"/>
                <a:cs typeface="+mn-cs"/>
              </a:rPr>
              <a:t> Explained: Architectural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Features and Use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Cases</a:t>
            </a:r>
            <a:r>
              <a:rPr kumimoji="0" lang="hu-HU" sz="1400" b="0" i="0" u="none" strike="noStrike" kern="1200" cap="none" spc="-20" normalizeH="0" baseline="0" noProof="0" dirty="0">
                <a:ln>
                  <a:noFill/>
                </a:ln>
                <a:solidFill>
                  <a:srgbClr val="000000"/>
                </a:solidFill>
                <a:effectLst/>
                <a:uLnTx/>
                <a:uFillTx/>
                <a:latin typeface="Verdana"/>
                <a:ea typeface="+mn-ea"/>
                <a:cs typeface="+mn-cs"/>
              </a:rPr>
              <a:t>, IEEE 2nd International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Conference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Collaboration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and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 https://sefcom.asu.edu/publications/trustzone-explained-cic2016.pdf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86127" y="5847591"/>
            <a:ext cx="8399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kumimoji="0" lang="hu-HU" sz="1400" b="0" i="0" u="none" strike="noStrike" kern="1200" cap="none" spc="0" normalizeH="0" baseline="0" noProof="0">
                <a:ln>
                  <a:noFill/>
                </a:ln>
                <a:solidFill>
                  <a:srgbClr val="000000"/>
                </a:solidFill>
                <a:effectLst/>
                <a:uLnTx/>
                <a:uFillTx/>
                <a:latin typeface="Verdana"/>
                <a:ea typeface="+mn-ea"/>
                <a:cs typeface="+mn-cs"/>
              </a:rPr>
              <a:t>39</a:t>
            </a: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Menarini</a:t>
            </a:r>
            <a:r>
              <a:rPr kumimoji="0" lang="hu-HU" sz="1400" b="0" i="0" u="none" strike="noStrike" kern="1200" cap="none" spc="0" normalizeH="0" baseline="0" noProof="0">
                <a:ln>
                  <a:noFill/>
                </a:ln>
                <a:solidFill>
                  <a:srgbClr val="000000"/>
                </a:solidFill>
                <a:effectLst/>
                <a:uLnTx/>
                <a:uFillTx/>
                <a:latin typeface="Verdana"/>
                <a:ea typeface="+mn-ea"/>
                <a:cs typeface="+mn-cs"/>
              </a:rPr>
              <a:t> F., </a:t>
            </a:r>
            <a:r>
              <a:rPr kumimoji="0" lang="en-US" sz="1400" b="0" i="0" u="none" strike="noStrike" kern="1200" cap="none" spc="0" normalizeH="0" baseline="0" noProof="0">
                <a:ln>
                  <a:noFill/>
                </a:ln>
                <a:solidFill>
                  <a:srgbClr val="000000"/>
                </a:solidFill>
                <a:effectLst/>
                <a:uLnTx/>
                <a:uFillTx/>
                <a:latin typeface="Verdana"/>
                <a:ea typeface="+mn-ea"/>
                <a:cs typeface="+mn-cs"/>
              </a:rPr>
              <a:t>Breaking TEE Security Part 1: TEEs, </a:t>
            </a:r>
            <a:r>
              <a:rPr kumimoji="0" lang="en-US" sz="1400" b="0" i="0" u="none" strike="noStrike" kern="1200" cap="none" spc="0" normalizeH="0" baseline="0" noProof="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a:ln>
                  <a:noFill/>
                </a:ln>
                <a:solidFill>
                  <a:srgbClr val="000000"/>
                </a:solidFill>
                <a:effectLst/>
                <a:uLnTx/>
                <a:uFillTx/>
                <a:latin typeface="Verdana"/>
                <a:ea typeface="+mn-ea"/>
                <a:cs typeface="+mn-cs"/>
              </a:rPr>
              <a:t> and TEEGRIS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Riscure</a:t>
            </a:r>
            <a:r>
              <a:rPr kumimoji="0" lang="hu-HU" sz="14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Febr. 23 2021, https://www.riscure.com/blog/tee-security-samsung-teegris-part1 </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16665217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7454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Carlini</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fi-FI" sz="1400" b="0" i="0" u="none" strike="noStrike" kern="1200" cap="none" spc="0" normalizeH="0" baseline="0" noProof="0" dirty="0">
                <a:ln>
                  <a:noFill/>
                </a:ln>
                <a:solidFill>
                  <a:srgbClr val="000000"/>
                </a:solidFill>
                <a:effectLst/>
                <a:uLnTx/>
                <a:uFillTx/>
                <a:latin typeface="Verdana"/>
                <a:ea typeface="+mn-ea"/>
                <a:cs typeface="+mn-cs"/>
              </a:rPr>
              <a:t>Kuriakose</a:t>
            </a:r>
            <a:r>
              <a:rPr kumimoji="0" lang="hu-HU" sz="1400" b="0" i="0" u="none" strike="noStrike" kern="1200" cap="none" spc="0" normalizeH="0" baseline="0" noProof="0" dirty="0">
                <a:ln>
                  <a:noFill/>
                </a:ln>
                <a:solidFill>
                  <a:srgbClr val="000000"/>
                </a:solidFill>
                <a:effectLst/>
                <a:uLnTx/>
                <a:uFillTx/>
                <a:latin typeface="Verdana"/>
                <a:ea typeface="+mn-ea"/>
                <a:cs typeface="+mn-cs"/>
              </a:rPr>
              <a:t> S.V., </a:t>
            </a:r>
            <a:r>
              <a:rPr kumimoji="0" lang="en-US" sz="1400" b="0" i="0" u="none" strike="noStrike" kern="1200" cap="none" spc="0" normalizeH="0" baseline="0" noProof="0" dirty="0">
                <a:ln>
                  <a:noFill/>
                </a:ln>
                <a:solidFill>
                  <a:srgbClr val="000000"/>
                </a:solidFill>
                <a:effectLst/>
                <a:uLnTx/>
                <a:uFillTx/>
                <a:latin typeface="Verdana"/>
                <a:ea typeface="+mn-ea"/>
                <a:cs typeface="+mn-cs"/>
              </a:rPr>
              <a:t>Trusted Firmware: Building Secure Firmware Collaboratively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https://static.sched.com/hosted_files/osseu2020/71/TrustedFirmware_ELC_2020.pdf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914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Slava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Makkaveev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Road to Qualcomm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Apps 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Checkpoint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Nov. 14 2019, https://research.checkpoint.com/2019/the-road-to-qualcomm-trustzone-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apps-fuzzing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249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18</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2043780"/>
            <a:ext cx="88781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Eyrolles</a:t>
            </a:r>
            <a:r>
              <a:rPr kumimoji="0" lang="hu-HU" sz="1400" b="0" i="0" u="none" strike="noStrike" kern="1200" cap="none" spc="0" normalizeH="0" baseline="0" noProof="0" dirty="0">
                <a:ln>
                  <a:noFill/>
                </a:ln>
                <a:solidFill>
                  <a:srgbClr val="000000"/>
                </a:solidFill>
                <a:effectLst/>
                <a:uLnTx/>
                <a:uFillTx/>
                <a:latin typeface="Verdana"/>
                <a:ea typeface="+mn-ea"/>
                <a:cs typeface="+mn-cs"/>
              </a:rPr>
              <a:t> N., </a:t>
            </a:r>
            <a:r>
              <a:rPr kumimoji="0" lang="en-US" sz="1400" b="0" i="0" u="none" strike="noStrike" kern="1200" cap="none" spc="0" normalizeH="0" baseline="0" noProof="0" dirty="0">
                <a:ln>
                  <a:noFill/>
                </a:ln>
                <a:solidFill>
                  <a:srgbClr val="000000"/>
                </a:solidFill>
                <a:effectLst/>
                <a:uLnTx/>
                <a:uFillTx/>
                <a:latin typeface="Verdana"/>
                <a:ea typeface="+mn-ea"/>
                <a:cs typeface="+mn-cs"/>
              </a:rPr>
              <a:t>TEE and trust: assessing the security of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350" b="0" i="0" u="none" strike="noStrike" kern="1200" cap="none" spc="-20" normalizeH="0" baseline="0" noProof="0" dirty="0">
                <a:ln>
                  <a:noFill/>
                </a:ln>
                <a:solidFill>
                  <a:srgbClr val="000000"/>
                </a:solidFill>
                <a:effectLst/>
                <a:uLnTx/>
                <a:uFillTx/>
                <a:latin typeface="Verdana"/>
                <a:ea typeface="+mn-ea"/>
                <a:cs typeface="+mn-cs"/>
              </a:rPr>
              <a:t>Febr. 17 2021, https://www.viaccess-orca.com/blog/assessing-the-security-of-arms-trustzone</a:t>
            </a:r>
            <a:endParaRPr kumimoji="0" lang="en-US" sz="13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74811" y="2644865"/>
            <a:ext cx="86973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43</a:t>
            </a:r>
            <a:r>
              <a:rPr kumimoji="0" lang="en-US" sz="1400" b="0" i="0" u="none" strike="noStrike" kern="1200" cap="none" spc="0" normalizeH="0" baseline="0" noProof="0" dirty="0">
                <a:ln>
                  <a:noFill/>
                </a:ln>
                <a:solidFill>
                  <a:srgbClr val="000000"/>
                </a:solidFill>
                <a:effectLst/>
                <a:uLnTx/>
                <a:uFillTx/>
                <a:latin typeface="Verdana"/>
                <a:ea typeface="+mn-ea"/>
                <a:cs typeface="+mn-cs"/>
              </a:rPr>
              <a:t>]: Security Analysis of TEEs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https://www.viaccess-orca.com/hubfs/TEE%20White%20Paper%20final%202021.pdf</a:t>
            </a:r>
          </a:p>
        </p:txBody>
      </p:sp>
      <p:sp>
        <p:nvSpPr>
          <p:cNvPr id="7" name="Szövegdoboz 6"/>
          <p:cNvSpPr txBox="1"/>
          <p:nvPr/>
        </p:nvSpPr>
        <p:spPr>
          <a:xfrm>
            <a:off x="77518" y="323255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040020"/>
            <a:ext cx="89350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en-US" sz="1400" b="0" i="0" u="none" strike="noStrike" kern="1200" cap="none" spc="-20" normalizeH="0" baseline="0" noProof="0" dirty="0">
                <a:ln>
                  <a:noFill/>
                </a:ln>
                <a:solidFill>
                  <a:srgbClr val="000000"/>
                </a:solidFill>
                <a:effectLst/>
                <a:uLnTx/>
                <a:uFillTx/>
                <a:latin typeface="Verdana"/>
                <a:ea typeface="+mn-ea"/>
                <a:cs typeface="+mn-cs"/>
              </a:rPr>
              <a:t>Arm Unveils Armv9 Instruction Set Architecture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Tom’s</a:t>
            </a:r>
            <a:r>
              <a:rPr kumimoji="0" lang="hu-HU" sz="1400" b="0" i="0" u="none" strike="noStrike" kern="1200" cap="none" spc="-20" normalizeH="0" baseline="0" noProof="0" dirty="0">
                <a:ln>
                  <a:noFill/>
                </a:ln>
                <a:solidFill>
                  <a:srgbClr val="000000"/>
                </a:solidFill>
                <a:effectLst/>
                <a:uLnTx/>
                <a:uFillTx/>
                <a:latin typeface="Verdana"/>
                <a:ea typeface="+mn-ea"/>
                <a:cs typeface="+mn-cs"/>
              </a:rPr>
              <a:t> Hardware,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20" normalizeH="0" baseline="0" noProof="0" dirty="0">
                <a:ln>
                  <a:noFill/>
                </a:ln>
                <a:solidFill>
                  <a:srgbClr val="000000"/>
                </a:solidFill>
                <a:effectLst/>
                <a:uLnTx/>
                <a:uFillTx/>
                <a:latin typeface="Verdana"/>
                <a:ea typeface="+mn-ea"/>
                <a:cs typeface="+mn-cs"/>
              </a:rPr>
              <a:t>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https://www.tomshardware.com/news/arm-announces-armv9-isa</a:t>
            </a:r>
          </a:p>
        </p:txBody>
      </p:sp>
      <p:sp>
        <p:nvSpPr>
          <p:cNvPr id="9" name="Szövegdoboz 8"/>
          <p:cNvSpPr txBox="1"/>
          <p:nvPr/>
        </p:nvSpPr>
        <p:spPr>
          <a:xfrm>
            <a:off x="76188" y="4617169"/>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9"/>
          <p:cNvSpPr txBox="1"/>
          <p:nvPr/>
        </p:nvSpPr>
        <p:spPr>
          <a:xfrm>
            <a:off x="76756" y="5418855"/>
            <a:ext cx="5512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47</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p>
        </p:txBody>
      </p:sp>
      <p:sp>
        <p:nvSpPr>
          <p:cNvPr id="12" name="Szövegdoboz 11"/>
          <p:cNvSpPr txBox="1"/>
          <p:nvPr/>
        </p:nvSpPr>
        <p:spPr>
          <a:xfrm>
            <a:off x="76188" y="5814265"/>
            <a:ext cx="898540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Serebryany</a:t>
            </a:r>
            <a:r>
              <a:rPr kumimoji="0" lang="hu-HU" sz="1400" b="0" i="0" u="none" strike="noStrike" kern="1200" cap="none" spc="-20" normalizeH="0" baseline="0" noProof="0" dirty="0">
                <a:ln>
                  <a:noFill/>
                </a:ln>
                <a:solidFill>
                  <a:srgbClr val="000000"/>
                </a:solidFill>
                <a:effectLst/>
                <a:uLnTx/>
                <a:uFillTx/>
                <a:latin typeface="Verdana"/>
                <a:ea typeface="+mn-ea"/>
                <a:cs typeface="+mn-cs"/>
              </a:rPr>
              <a:t> K.,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Stepanov</a:t>
            </a:r>
            <a:r>
              <a:rPr kumimoji="0" lang="hu-HU" sz="1400" b="0" i="0" u="none" strike="noStrike" kern="1200" cap="none" spc="-20" normalizeH="0" baseline="0" noProof="0" dirty="0">
                <a:ln>
                  <a:noFill/>
                </a:ln>
                <a:solidFill>
                  <a:srgbClr val="000000"/>
                </a:solidFill>
                <a:effectLst/>
                <a:uLnTx/>
                <a:uFillTx/>
                <a:latin typeface="Verdana"/>
                <a:ea typeface="+mn-ea"/>
                <a:cs typeface="+mn-cs"/>
              </a:rPr>
              <a:t> 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Shlyapnikov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Tsyrklevich</a:t>
            </a:r>
            <a:r>
              <a:rPr kumimoji="0" lang="hu-HU" sz="1400" b="0" i="0" u="none" strike="noStrike" kern="1200" cap="none" spc="-20" normalizeH="0" baseline="0" noProof="0" dirty="0">
                <a:ln>
                  <a:noFill/>
                </a:ln>
                <a:solidFill>
                  <a:srgbClr val="000000"/>
                </a:solidFill>
                <a:effectLst/>
                <a:uLnTx/>
                <a:uFillTx/>
                <a:latin typeface="Verdana"/>
                <a:ea typeface="+mn-ea"/>
                <a:cs typeface="+mn-cs"/>
              </a:rPr>
              <a:t> V., and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Vyukov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D., </a:t>
            </a:r>
            <a:r>
              <a:rPr kumimoji="0" lang="en-US" sz="1400" b="0" i="0" u="none" strike="noStrike" kern="1200" cap="none" spc="-20" normalizeH="0" baseline="0" noProof="0" dirty="0">
                <a:ln>
                  <a:noFill/>
                </a:ln>
                <a:solidFill>
                  <a:srgbClr val="000000"/>
                </a:solidFill>
                <a:effectLst/>
                <a:uLnTx/>
                <a:uFillTx/>
                <a:latin typeface="Verdana"/>
                <a:ea typeface="+mn-ea"/>
                <a:cs typeface="+mn-cs"/>
              </a:rPr>
              <a:t>Memory Tagging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and how it improves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C/C++ memory safety</a:t>
            </a:r>
            <a:r>
              <a:rPr kumimoji="0" lang="hu-HU" sz="1400" b="0" i="0" u="none" strike="noStrike" kern="1200" cap="none" spc="0" normalizeH="0" baseline="0" noProof="0" dirty="0">
                <a:ln>
                  <a:noFill/>
                </a:ln>
                <a:solidFill>
                  <a:srgbClr val="000000"/>
                </a:solidFill>
                <a:effectLst/>
                <a:uLnTx/>
                <a:uFillTx/>
                <a:latin typeface="Verdana"/>
                <a:ea typeface="+mn-ea"/>
                <a:cs typeface="+mn-cs"/>
              </a:rPr>
              <a:t>, Febr.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https://arxiv.org/ftp/arxiv/papers/1802/1802.09517.pdf</a:t>
            </a:r>
          </a:p>
        </p:txBody>
      </p:sp>
    </p:spTree>
    <p:extLst>
      <p:ext uri="{BB962C8B-B14F-4D97-AF65-F5344CB8AC3E}">
        <p14:creationId xmlns:p14="http://schemas.microsoft.com/office/powerpoint/2010/main" val="354708330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92" y="656285"/>
            <a:ext cx="75686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Marvell PXA986</a:t>
            </a:r>
            <a:r>
              <a:rPr kumimoji="0" lang="hu-HU" sz="1400" b="0" i="0" u="none" strike="noStrike" kern="1200" cap="none" spc="0" normalizeH="0" baseline="0" noProof="0" dirty="0">
                <a:ln>
                  <a:noFill/>
                </a:ln>
                <a:solidFill>
                  <a:srgbClr val="000000"/>
                </a:solidFill>
                <a:effectLst/>
                <a:uLnTx/>
                <a:uFillTx/>
                <a:latin typeface="Verdana"/>
                <a:ea typeface="+mn-ea"/>
                <a:cs typeface="+mn-cs"/>
              </a:rPr>
              <a:t>, Notebook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https://www.notebookcheck.net/Marvell-PXA986-Processor.97659.0.html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281" y="1245021"/>
            <a:ext cx="840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Phytec</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https://www.phytec.in/products/processor-platforms/cortex-a9/</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655" y="298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19</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6396" y="1628800"/>
            <a:ext cx="89704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Teich</a:t>
            </a:r>
            <a:r>
              <a:rPr kumimoji="0" lang="en-US" sz="1400" b="0" i="0" u="none" strike="noStrike" kern="1200" cap="none" spc="0" normalizeH="0" baseline="0" noProof="0" dirty="0">
                <a:ln>
                  <a:noFill/>
                </a:ln>
                <a:solidFill>
                  <a:srgbClr val="000000"/>
                </a:solidFill>
                <a:effectLst/>
                <a:uLnTx/>
                <a:uFillTx/>
                <a:latin typeface="Verdana"/>
                <a:ea typeface="+mn-ea"/>
                <a:cs typeface="+mn-cs"/>
              </a:rPr>
              <a:t> P., Tearing apart Google’s TPU 3.0 AI coprocessor,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TheNextPlatform</a:t>
            </a:r>
            <a:r>
              <a:rPr kumimoji="0" lang="en-US" sz="1400" b="0" i="0" u="none" strike="noStrike" kern="1200" cap="none" spc="0" normalizeH="0" baseline="0" noProof="0" dirty="0">
                <a:ln>
                  <a:noFill/>
                </a:ln>
                <a:solidFill>
                  <a:srgbClr val="000000"/>
                </a:solidFill>
                <a:effectLst/>
                <a:uLnTx/>
                <a:uFillTx/>
                <a:latin typeface="Verdana"/>
                <a:ea typeface="+mn-ea"/>
                <a:cs typeface="+mn-cs"/>
              </a:rPr>
              <a:t>, Mai 10,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https://www.nextplatform.com/2018/05/10/tearing-apart-googles-tpu-3-0-ai-coprocessor/</a:t>
            </a:r>
          </a:p>
        </p:txBody>
      </p:sp>
      <p:sp>
        <p:nvSpPr>
          <p:cNvPr id="6" name="Szövegdoboz 5"/>
          <p:cNvSpPr txBox="1"/>
          <p:nvPr/>
        </p:nvSpPr>
        <p:spPr>
          <a:xfrm>
            <a:off x="77036" y="2229885"/>
            <a:ext cx="7822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Architecture Reference Manual Armv8, for Armv8-A architecture profile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2020-2021</a:t>
            </a:r>
          </a:p>
        </p:txBody>
      </p:sp>
      <p:sp>
        <p:nvSpPr>
          <p:cNvPr id="7" name="Szövegdoboz 6"/>
          <p:cNvSpPr txBox="1"/>
          <p:nvPr/>
        </p:nvSpPr>
        <p:spPr>
          <a:xfrm>
            <a:off x="76430" y="2817570"/>
            <a:ext cx="898342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I will take you to the past and present of the mobile phone ARM processor in minutes, no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longer have to worry about my wife and wife let me choose a mobile phone...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Programmer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Sought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https://www.programmersought.com/article/77841675152/</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5668" y="3625040"/>
            <a:ext cx="91302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Morgan T.P.,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V9 A</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 It,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400" b="0" i="0" u="none" strike="noStrike" kern="1200" cap="none" spc="0" normalizeH="0" baseline="0" noProof="0" dirty="0">
                <a:ln>
                  <a:noFill/>
                </a:ln>
                <a:solidFill>
                  <a:srgbClr val="000000"/>
                </a:solidFill>
                <a:effectLst/>
                <a:uLnTx/>
                <a:uFillTx/>
                <a:latin typeface="Verdana"/>
                <a:ea typeface="+mn-ea"/>
                <a:cs typeface="+mn-cs"/>
              </a:rPr>
              <a: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https://www.nextplatform.com/2021/03/30/arms-v9-architecture-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-it/</a:t>
            </a:r>
          </a:p>
        </p:txBody>
      </p:sp>
      <p:sp>
        <p:nvSpPr>
          <p:cNvPr id="9" name="Szövegdoboz 8"/>
          <p:cNvSpPr txBox="1"/>
          <p:nvPr/>
        </p:nvSpPr>
        <p:spPr>
          <a:xfrm>
            <a:off x="75100" y="4419110"/>
            <a:ext cx="91694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Gao</a:t>
            </a:r>
            <a:r>
              <a:rPr kumimoji="0" lang="hu-HU" sz="1400" b="0" i="0" u="none" strike="noStrike" kern="1200" cap="none" spc="-20" normalizeH="0" baseline="0" noProof="0" dirty="0">
                <a:ln>
                  <a:noFill/>
                </a:ln>
                <a:solidFill>
                  <a:srgbClr val="000000"/>
                </a:solidFill>
                <a:effectLst/>
                <a:uLnTx/>
                <a:uFillTx/>
                <a:latin typeface="Verdana"/>
                <a:ea typeface="+mn-ea"/>
                <a:cs typeface="+mn-cs"/>
              </a:rPr>
              <a:t> Y., </a:t>
            </a:r>
            <a:r>
              <a:rPr kumimoji="0" lang="en-US" sz="1400" b="0" i="0" u="none" strike="noStrike" kern="1200" cap="none" spc="-20" normalizeH="0" baseline="0" noProof="0" dirty="0">
                <a:ln>
                  <a:noFill/>
                </a:ln>
                <a:solidFill>
                  <a:srgbClr val="000000"/>
                </a:solidFill>
                <a:effectLst/>
                <a:uLnTx/>
                <a:uFillTx/>
                <a:latin typeface="Verdana"/>
                <a:ea typeface="+mn-ea"/>
                <a:cs typeface="+mn-cs"/>
              </a:rPr>
              <a:t>HPC Workload Performance Tuning on POWER8 with IBM XL Compilers and Libraries</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SPXXL/</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Scicomp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Summer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Workshop</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 http://spscicomp.org/wordpress/wp-content/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uploads</a:t>
            </a:r>
            <a:r>
              <a:rPr kumimoji="0" lang="hu-HU" sz="1400" b="0" i="0" u="none" strike="noStrike" kern="1200" cap="none" spc="0" normalizeH="0" baseline="0" noProof="0" dirty="0">
                <a:ln>
                  <a:noFill/>
                </a:ln>
                <a:solidFill>
                  <a:srgbClr val="000000"/>
                </a:solidFill>
                <a:effectLst/>
                <a:uLnTx/>
                <a:uFillTx/>
                <a:latin typeface="Verdana"/>
                <a:ea typeface="+mn-ea"/>
                <a:cs typeface="+mn-cs"/>
              </a:rPr>
              <a:t>/2014/05/gao-IBM-XL-compilers-for-POWER8-Scicomp-2014.pdf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75100" y="5229200"/>
            <a:ext cx="90878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Morrison V.,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Every Dev Must Know About Multithreaded Apps</a:t>
            </a:r>
            <a:r>
              <a:rPr kumimoji="0" lang="hu-HU" sz="1400" b="0" i="0" u="none" strike="noStrike" kern="1200" cap="none" spc="0" normalizeH="0" baseline="0" noProof="0" dirty="0">
                <a:ln>
                  <a:noFill/>
                </a:ln>
                <a:solidFill>
                  <a:srgbClr val="000000"/>
                </a:solidFill>
                <a:effectLst/>
                <a:uLnTx/>
                <a:uFillTx/>
                <a:latin typeface="Verdana"/>
                <a:ea typeface="+mn-ea"/>
                <a:cs typeface="+mn-cs"/>
              </a:rPr>
              <a:t>, MSDN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Magazine</a:t>
            </a:r>
            <a:r>
              <a:rPr kumimoji="0" lang="hu-HU" sz="1400" b="0" i="0" u="none" strike="noStrike" kern="1200" cap="none" spc="0" normalizeH="0" baseline="0" noProof="0" dirty="0">
                <a:ln>
                  <a:noFill/>
                </a:ln>
                <a:solidFill>
                  <a:srgbClr val="000000"/>
                </a:solidFill>
                <a:effectLst/>
                <a:uLnTx/>
                <a:uFillTx/>
                <a:latin typeface="Verdana"/>
                <a:ea typeface="+mn-ea"/>
                <a:cs typeface="+mn-cs"/>
              </a:rPr>
              <a:t>, 2005,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https://msdn.microsoft.com/en-us/magazine/cc163744.aspx</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Szövegdoboz 12"/>
          <p:cNvSpPr txBox="1"/>
          <p:nvPr/>
        </p:nvSpPr>
        <p:spPr>
          <a:xfrm>
            <a:off x="75100" y="5814265"/>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[1</a:t>
            </a:r>
            <a:r>
              <a:rPr kumimoji="0" lang="hu-HU" sz="1400" b="0" i="0" u="none" strike="noStrike" kern="1200" cap="none" spc="-30" normalizeH="0" baseline="0" noProof="0" dirty="0">
                <a:ln>
                  <a:noFill/>
                </a:ln>
                <a:solidFill>
                  <a:srgbClr val="000000"/>
                </a:solidFill>
                <a:effectLst/>
                <a:uLnTx/>
                <a:uFillTx/>
                <a:latin typeface="Verdana"/>
                <a:ea typeface="+mn-ea"/>
                <a:cs typeface="+mn-cs"/>
              </a:rPr>
              <a:t>57</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4071899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22" y="656285"/>
            <a:ext cx="89772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Platforms</a:t>
            </a:r>
            <a:r>
              <a:rPr kumimoji="0" lang="hu-HU" sz="1400" b="0" i="0" u="none" strike="noStrike" kern="1200" cap="none" spc="0" normalizeH="0" baseline="0" noProof="0" dirty="0">
                <a:ln>
                  <a:noFill/>
                </a:ln>
                <a:solidFill>
                  <a:srgbClr val="000000"/>
                </a:solidFill>
                <a:effectLst/>
                <a:uLnTx/>
                <a:uFillTx/>
                <a:latin typeface="Verdana"/>
                <a:ea typeface="+mn-ea"/>
                <a:cs typeface="+mn-cs"/>
              </a:rPr>
              <a:t>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CMN-700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Mesh</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Flexibility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https://www.anandtech.com/print/16640/arm-announces-neoverse-v1-n2-platforms-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cpus-cmn700-mesh</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20</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026" y="1671930"/>
            <a:ext cx="855907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Dave</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How Arm’s Total Compute solutions will power the next decade of compute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7060" y="2483895"/>
            <a:ext cx="88041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&amp;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Infrastructure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+50% IPC,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Server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22 2020, https://www.anandtech.com/show/16073/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arm-announces-neoverse-v1-n2</a:t>
            </a:r>
          </a:p>
        </p:txBody>
      </p:sp>
      <p:sp>
        <p:nvSpPr>
          <p:cNvPr id="8" name="Szövegdoboz 7"/>
          <p:cNvSpPr txBox="1"/>
          <p:nvPr/>
        </p:nvSpPr>
        <p:spPr>
          <a:xfrm>
            <a:off x="76298" y="3291365"/>
            <a:ext cx="917302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Shimpi</a:t>
            </a:r>
            <a:r>
              <a:rPr kumimoji="0" lang="hu-HU" sz="1400" b="0" i="0" u="none" strike="noStrike" kern="1200" cap="none" spc="-20" normalizeH="0" baseline="0" noProof="0" dirty="0">
                <a:ln>
                  <a:noFill/>
                </a:ln>
                <a:solidFill>
                  <a:srgbClr val="000000"/>
                </a:solidFill>
                <a:effectLst/>
                <a:uLnTx/>
                <a:uFillTx/>
                <a:latin typeface="Verdana"/>
                <a:ea typeface="+mn-ea"/>
                <a:cs typeface="+mn-cs"/>
              </a:rPr>
              <a:t> A.L., </a:t>
            </a:r>
            <a:r>
              <a:rPr kumimoji="0" lang="en-US" sz="1400" b="0" i="0" u="none" strike="noStrike" kern="1200" cap="none" spc="-20" normalizeH="0" baseline="0" noProof="0" dirty="0">
                <a:ln>
                  <a:noFill/>
                </a:ln>
                <a:solidFill>
                  <a:srgbClr val="000000"/>
                </a:solidFill>
                <a:effectLst/>
                <a:uLnTx/>
                <a:uFillTx/>
                <a:latin typeface="Verdana"/>
                <a:ea typeface="+mn-ea"/>
                <a:cs typeface="+mn-cs"/>
              </a:rPr>
              <a:t>AMD Discloses Bobcat &amp; Bulldozer Architectures at Hot Chips 2010</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Aug. 24 2010, https://www.anandtech.com/show/3863/amd-discloses-bobcat-bulldozer-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architectures-at-hot-chips-2010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6972" y="4021323"/>
            <a:ext cx="7529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a:t>
            </a:r>
            <a:r>
              <a:rPr kumimoji="0" lang="en-GB" sz="1400" b="0" i="0" u="none" strike="noStrike" kern="1200" cap="none" spc="0" normalizeH="0" baseline="0" noProof="0" dirty="0">
                <a:ln>
                  <a:noFill/>
                </a:ln>
                <a:solidFill>
                  <a:srgbClr val="000000"/>
                </a:solidFill>
                <a:effectLst/>
                <a:uLnTx/>
                <a:uFillTx/>
                <a:latin typeface="Verdana"/>
                <a:ea typeface="+mn-ea"/>
                <a:cs typeface="+mn-cs"/>
              </a:rPr>
              <a:t>2</a:t>
            </a:r>
            <a:r>
              <a:rPr kumimoji="0" lang="en-US" sz="1400" b="0" i="0" u="none" strike="noStrike" kern="1200" cap="none" spc="0" normalizeH="0" baseline="0" noProof="0" dirty="0">
                <a:ln>
                  <a:noFill/>
                </a:ln>
                <a:solidFill>
                  <a:srgbClr val="000000"/>
                </a:solidFill>
                <a:effectLst/>
                <a:uLnTx/>
                <a:uFillTx/>
                <a:latin typeface="Verdana"/>
                <a:ea typeface="+mn-ea"/>
                <a:cs typeface="+mn-cs"/>
              </a:rPr>
              <a:t>]: Sima D., </a:t>
            </a:r>
            <a:r>
              <a:rPr kumimoji="0" lang="en-GB" sz="1400" b="0" i="0" u="none" strike="noStrike" kern="1200" cap="none" spc="0" normalizeH="0" baseline="0" noProof="0" dirty="0">
                <a:ln>
                  <a:noFill/>
                </a:ln>
                <a:solidFill>
                  <a:srgbClr val="000000"/>
                </a:solidFill>
                <a:effectLst/>
                <a:uLnTx/>
                <a:uFillTx/>
                <a:latin typeface="Verdana"/>
                <a:ea typeface="+mn-ea"/>
                <a:cs typeface="+mn-cs"/>
              </a:rPr>
              <a:t>the Processor Families Knowledge Base,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Obuda</a:t>
            </a:r>
            <a:r>
              <a:rPr kumimoji="0" lang="en-GB" sz="1400" b="0" i="0" u="none" strike="noStrike" kern="1200" cap="none" spc="0" normalizeH="0" baseline="0" noProof="0" dirty="0">
                <a:ln>
                  <a:noFill/>
                </a:ln>
                <a:solidFill>
                  <a:srgbClr val="000000"/>
                </a:solidFill>
                <a:effectLst/>
                <a:uLnTx/>
                <a:uFillTx/>
                <a:latin typeface="Verdana"/>
                <a:ea typeface="+mn-ea"/>
                <a:cs typeface="+mn-cs"/>
              </a:rPr>
              <a:t> University,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a:t>
            </a:r>
            <a:r>
              <a:rPr kumimoji="0" lang="en-GB" sz="1400" b="0" i="0" u="none" strike="noStrike" kern="1200" cap="none" spc="-20" normalizeH="0" baseline="0" noProof="0" dirty="0">
                <a:ln>
                  <a:noFill/>
                </a:ln>
                <a:solidFill>
                  <a:srgbClr val="000000"/>
                </a:solidFill>
                <a:effectLst/>
                <a:uLnTx/>
                <a:uFillTx/>
                <a:latin typeface="Verdana"/>
                <a:ea typeface="+mn-ea"/>
                <a:cs typeface="+mn-cs"/>
              </a:rPr>
              <a:t>https://users.nik.uni-buda.hu//sima/index.html</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7688" y="4644135"/>
            <a:ext cx="89888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Batten</a:t>
            </a:r>
            <a:r>
              <a:rPr kumimoji="0" lang="hu-HU" sz="1400" b="0" i="0" u="none" strike="noStrike" kern="1200" cap="none" spc="0" normalizeH="0" baseline="0" noProof="0" dirty="0">
                <a:ln>
                  <a:noFill/>
                </a:ln>
                <a:solidFill>
                  <a:srgbClr val="000000"/>
                </a:solidFill>
                <a:effectLst/>
                <a:uLnTx/>
                <a:uFillTx/>
                <a:latin typeface="Verdana"/>
                <a:ea typeface="+mn-ea"/>
                <a:cs typeface="+mn-cs"/>
              </a:rPr>
              <a:t> C., ECE 4750 Computer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Intel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Skylake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https://www.csl.cornell.edu/courses/ece4750/2016f/handouts/ece4750-section-skylake.pdf</a:t>
            </a:r>
          </a:p>
        </p:txBody>
      </p:sp>
      <p:sp>
        <p:nvSpPr>
          <p:cNvPr id="9" name="TextBox 8"/>
          <p:cNvSpPr txBox="1"/>
          <p:nvPr/>
        </p:nvSpPr>
        <p:spPr>
          <a:xfrm>
            <a:off x="74722" y="5229200"/>
            <a:ext cx="585846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a:t>
            </a:r>
            <a:r>
              <a:rPr kumimoji="0" lang="hu-HU" sz="1400" b="0" i="0" u="none" strike="noStrike" kern="1200" cap="none" spc="0" normalizeH="0" baseline="0" noProof="0" dirty="0">
                <a:ln>
                  <a:noFill/>
                </a:ln>
                <a:solidFill>
                  <a:srgbClr val="000000"/>
                </a:solidFill>
                <a:effectLst/>
                <a:uLnTx/>
                <a:uFillTx/>
                <a:latin typeface="Verdana"/>
                <a:ea typeface="+mn-ea"/>
                <a:cs typeface="+mn-cs"/>
              </a:rPr>
              <a:t>4</a:t>
            </a:r>
            <a:r>
              <a:rPr kumimoji="0" lang="en-US" sz="1400" b="0" i="0" u="none" strike="noStrike" kern="1200" cap="none" spc="0" normalizeH="0" baseline="0" noProof="0" dirty="0">
                <a:ln>
                  <a:noFill/>
                </a:ln>
                <a:solidFill>
                  <a:srgbClr val="000000"/>
                </a:solidFill>
                <a:effectLst/>
                <a:uLnTx/>
                <a:uFillTx/>
                <a:latin typeface="Verdana"/>
                <a:ea typeface="+mn-ea"/>
                <a:cs typeface="+mn-cs"/>
              </a:rPr>
              <a:t>]: What is Intel AVX-512?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URTech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Nov. 2 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https://www.urtech.ca/2017/11/solved-intel-avx-512/</a:t>
            </a:r>
          </a:p>
        </p:txBody>
      </p:sp>
      <p:sp>
        <p:nvSpPr>
          <p:cNvPr id="10" name="TextBox 9"/>
          <p:cNvSpPr txBox="1"/>
          <p:nvPr/>
        </p:nvSpPr>
        <p:spPr>
          <a:xfrm>
            <a:off x="75036" y="5769260"/>
            <a:ext cx="888910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[165]: ARM unveils Cortex-X2, A710, A510, new Mali GPUs as it prepares to go 64-bit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GSM Arena, 25 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https://www.gsmarena.com/arm_unveils_new_cpu_and_gpu_cores_including_an_a55_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replacement_as_it_prepares_to_go_64bit_only-news-49288.php</a:t>
            </a:r>
          </a:p>
        </p:txBody>
      </p:sp>
    </p:spTree>
    <p:extLst>
      <p:ext uri="{BB962C8B-B14F-4D97-AF65-F5344CB8AC3E}">
        <p14:creationId xmlns:p14="http://schemas.microsoft.com/office/powerpoint/2010/main" val="2473680102"/>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51" y="656285"/>
            <a:ext cx="8869109"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dirty="0">
                <a:solidFill>
                  <a:srgbClr val="000000"/>
                </a:solidFill>
                <a:latin typeface="Verdana"/>
              </a:rPr>
              <a:t>66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https://www.statista.com/statistics/1131983/arm-based-chip-unit-shipments-as-reported-by-licensees-worldwide/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4742" y="1196752"/>
            <a:ext cx="8040214"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lang="en-US" sz="1400" dirty="0">
                <a:solidFill>
                  <a:srgbClr val="000000"/>
                </a:solidFill>
              </a:rPr>
              <a:t>Over 200 Billion Arm-Based Chips Shipped</a:t>
            </a:r>
            <a:r>
              <a:rPr lang="hu-HU" sz="1400" dirty="0">
                <a:solidFill>
                  <a:srgbClr val="000000"/>
                </a:solidFill>
              </a:rPr>
              <a:t>;tomshardware.com; </a:t>
            </a:r>
            <a:r>
              <a:rPr lang="hu-HU" sz="1400" dirty="0" err="1">
                <a:solidFill>
                  <a:srgbClr val="000000"/>
                </a:solidFill>
              </a:rPr>
              <a:t>October</a:t>
            </a:r>
            <a:r>
              <a:rPr lang="hu-HU" sz="1400" dirty="0">
                <a:solidFill>
                  <a:srgbClr val="000000"/>
                </a:solidFill>
              </a:rPr>
              <a:t> 20, 2021; https://www.tomshardware.com/news/over-200-billion-of-arm-chips-shipped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4776" y="1988840"/>
            <a:ext cx="8793076"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http://reds.heig-vd.ch/share/cours/reco/documents/thehistoryofthearmarchitecture.pdf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7328" y="2420888"/>
            <a:ext cx="8793838"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69</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NVIDIA and </a:t>
            </a:r>
            <a:r>
              <a:rPr lang="en-US" sz="1400" dirty="0" err="1">
                <a:solidFill>
                  <a:srgbClr val="000000"/>
                </a:solidFill>
              </a:rPr>
              <a:t>SoftBank</a:t>
            </a:r>
            <a:r>
              <a:rPr lang="en-US" sz="1400" dirty="0">
                <a:solidFill>
                  <a:srgbClr val="000000"/>
                </a:solidFill>
              </a:rPr>
              <a:t> Group Announce Termination of NVIDIA’s Acquisition of Arm Limited</a:t>
            </a:r>
            <a:r>
              <a:rPr lang="hu-HU" sz="1400" dirty="0">
                <a:solidFill>
                  <a:srgbClr val="000000"/>
                </a:solidFill>
              </a:rPr>
              <a:t>; </a:t>
            </a:r>
            <a:r>
              <a:rPr lang="hu-HU" sz="1400" dirty="0" err="1">
                <a:solidFill>
                  <a:srgbClr val="000000"/>
                </a:solidFill>
              </a:rPr>
              <a:t>nvidianews</a:t>
            </a:r>
            <a:r>
              <a:rPr lang="hu-HU" sz="1400" dirty="0">
                <a:solidFill>
                  <a:srgbClr val="000000"/>
                </a:solidFill>
              </a:rPr>
              <a:t>; </a:t>
            </a:r>
            <a:r>
              <a:rPr lang="hu-HU" sz="1400" dirty="0" err="1">
                <a:solidFill>
                  <a:srgbClr val="000000"/>
                </a:solidFill>
              </a:rPr>
              <a:t>February</a:t>
            </a:r>
            <a:r>
              <a:rPr lang="hu-HU" sz="1400" dirty="0">
                <a:solidFill>
                  <a:srgbClr val="000000"/>
                </a:solidFill>
              </a:rPr>
              <a:t> 7. 2022.; https://nvidianews.nvidia.com/news/nvidia-and-softbank-group-announce-termination-of-nvidias-acquisition-of-arm-limited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4688" y="3248980"/>
            <a:ext cx="8803103" cy="954107"/>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Intel 64 and IA-32 Architectures Software Developer’s Manual Volume 1: Basic </a:t>
            </a:r>
          </a:p>
          <a:p>
            <a:pPr lvl="0">
              <a:defRPr/>
            </a:pPr>
            <a:r>
              <a:rPr lang="en-US" sz="1400" dirty="0">
                <a:solidFill>
                  <a:srgbClr val="000000"/>
                </a:solidFill>
              </a:rPr>
              <a:t>            Architecture, Order Number: 253665-067US, May 2018,</a:t>
            </a:r>
          </a:p>
          <a:p>
            <a:pPr lvl="0">
              <a:defRPr/>
            </a:pPr>
            <a:r>
              <a:rPr lang="en-US" sz="1400" dirty="0">
                <a:solidFill>
                  <a:srgbClr val="000000"/>
                </a:solidFill>
              </a:rPr>
              <a:t>            http://kib.kiev.ua/x86docs/SDMs/253665-067.pdf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5405" y="4077072"/>
            <a:ext cx="8812326"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Architecture Reference Manual for A-profile architecture ARM DDI 0487H.a (ID020222),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751" y="4617132"/>
            <a:ext cx="8838483" cy="954107"/>
          </a:xfrm>
          <a:prstGeom prst="rect">
            <a:avLst/>
          </a:prstGeom>
          <a:noFill/>
        </p:spPr>
        <p:txBody>
          <a:bodyPr wrap="square" rtlCol="0">
            <a:spAutoFit/>
          </a:bodyPr>
          <a:lstStyle/>
          <a:p>
            <a:pPr marL="806450" lvl="0" indent="-806450" fontAlgn="base">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Anderson M., ARM Neon Instruction Set and Why You Should Care, Presentation on Embedded Linux Conference, April 11-13, 2011, San Francisco, </a:t>
            </a:r>
          </a:p>
          <a:p>
            <a:pPr marL="806450" lvl="0" fontAlgn="base">
              <a:spcBef>
                <a:spcPct val="0"/>
              </a:spcBef>
              <a:spcAft>
                <a:spcPct val="0"/>
              </a:spcAft>
              <a:defRPr/>
            </a:pPr>
            <a:r>
              <a:rPr lang="en-US" sz="1400" dirty="0">
                <a:solidFill>
                  <a:srgbClr val="000000"/>
                </a:solidFill>
              </a:rPr>
              <a:t>https://elinux.org/images/4/40/Elc2011_anderson_arm.pdf</a:t>
            </a:r>
          </a:p>
          <a:p>
            <a:pPr marL="806450" marR="0" lvl="0" indent="-80645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6066" y="5481228"/>
            <a:ext cx="8848108" cy="954107"/>
          </a:xfrm>
          <a:prstGeom prst="rect">
            <a:avLst/>
          </a:prstGeom>
          <a:noFill/>
        </p:spPr>
        <p:txBody>
          <a:bodyPr wrap="square" rtlCol="0">
            <a:spAutoFit/>
          </a:bodyPr>
          <a:lstStyle/>
          <a:p>
            <a:pPr marL="806450" lvl="0" indent="-806450">
              <a:defRPr/>
            </a:pPr>
            <a:r>
              <a:rPr lang="hu-HU" sz="1400" dirty="0">
                <a:solidFill>
                  <a:srgbClr val="000000"/>
                </a:solidFill>
              </a:rPr>
              <a:t>[173]: </a:t>
            </a:r>
            <a:r>
              <a:rPr lang="hu-HU" sz="1400" dirty="0" err="1">
                <a:solidFill>
                  <a:srgbClr val="000000"/>
                </a:solidFill>
              </a:rPr>
              <a:t>Frumusanu</a:t>
            </a:r>
            <a:r>
              <a:rPr lang="hu-HU" sz="1400" dirty="0">
                <a:solidFill>
                  <a:srgbClr val="000000"/>
                </a:solidFill>
              </a:rPr>
              <a:t> A.; </a:t>
            </a:r>
            <a:r>
              <a:rPr lang="en-US" sz="1400" dirty="0">
                <a:solidFill>
                  <a:srgbClr val="000000"/>
                </a:solidFill>
              </a:rPr>
              <a:t>Arm Announces </a:t>
            </a:r>
            <a:r>
              <a:rPr lang="en-US" sz="1400" dirty="0" err="1">
                <a:solidFill>
                  <a:srgbClr val="000000"/>
                </a:solidFill>
              </a:rPr>
              <a:t>Neoverse</a:t>
            </a:r>
            <a:r>
              <a:rPr lang="en-US" sz="1400" dirty="0">
                <a:solidFill>
                  <a:srgbClr val="000000"/>
                </a:solidFill>
              </a:rPr>
              <a:t> V1, N2 Platforms &amp; CPUs, CMN-700 Mesh: More Performance, More Cores, More Flexibility</a:t>
            </a:r>
            <a:r>
              <a:rPr lang="hu-HU" sz="1400" dirty="0">
                <a:solidFill>
                  <a:srgbClr val="000000"/>
                </a:solidFill>
              </a:rPr>
              <a:t>; anadetech.com; </a:t>
            </a:r>
            <a:r>
              <a:rPr lang="hu-HU" sz="1400" dirty="0" err="1">
                <a:solidFill>
                  <a:srgbClr val="000000"/>
                </a:solidFill>
              </a:rPr>
              <a:t>April</a:t>
            </a:r>
            <a:r>
              <a:rPr lang="hu-HU" sz="1400" dirty="0">
                <a:solidFill>
                  <a:srgbClr val="000000"/>
                </a:solidFill>
              </a:rPr>
              <a:t> 27. 2021.; https://www.anandtech.com/Show/Index/16640?cPage=4&amp;all=False&amp;sort=0&amp;page=5&amp;slug=arm-announces-neoverse-v1-n2-platforms-cpus-cmn700-mesh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88230498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06" y="656285"/>
            <a:ext cx="8869109" cy="523220"/>
          </a:xfrm>
          <a:prstGeom prst="rect">
            <a:avLst/>
          </a:prstGeom>
          <a:noFill/>
        </p:spPr>
        <p:txBody>
          <a:bodyPr wrap="square" rtlCol="0">
            <a:spAutoFit/>
          </a:bodyPr>
          <a:lstStyle/>
          <a:p>
            <a:pPr marL="801688" lvl="0" indent="-801688">
              <a:defRPr/>
            </a:pPr>
            <a:r>
              <a:rPr lang="hu-HU" sz="1400" dirty="0">
                <a:solidFill>
                  <a:srgbClr val="000000"/>
                </a:solidFill>
              </a:rPr>
              <a:t>[174]: </a:t>
            </a:r>
            <a:r>
              <a:rPr lang="en-US" sz="1400" dirty="0">
                <a:solidFill>
                  <a:srgbClr val="000000"/>
                </a:solidFill>
              </a:rPr>
              <a:t>Understanding the Armv8.x and Armv9.x extensions, Issue 2.1,ARM, 102378, 2021</a:t>
            </a:r>
          </a:p>
          <a:p>
            <a:pPr marL="806450" lvl="0">
              <a:defRPr/>
            </a:pPr>
            <a:r>
              <a:rPr lang="en-US" sz="1400" dirty="0">
                <a:solidFill>
                  <a:srgbClr val="000000"/>
                </a:solidFill>
              </a:rPr>
              <a:t>https://documentation-service.arm.com/static/618bfdbbf45f0b1fbf3a7d58?token=</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22</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84110" y="1196752"/>
            <a:ext cx="8040214" cy="738664"/>
          </a:xfrm>
          <a:prstGeom prst="rect">
            <a:avLst/>
          </a:prstGeom>
          <a:noFill/>
        </p:spPr>
        <p:txBody>
          <a:bodyPr wrap="square" rtlCol="0">
            <a:spAutoFit/>
          </a:bodyPr>
          <a:lstStyle/>
          <a:p>
            <a:pPr marL="801688" lvl="0" indent="-801688">
              <a:defRPr/>
            </a:pPr>
            <a:r>
              <a:rPr lang="hu-HU" sz="1400" dirty="0">
                <a:solidFill>
                  <a:srgbClr val="000000"/>
                </a:solidFill>
              </a:rPr>
              <a:t>[175]: </a:t>
            </a:r>
            <a:r>
              <a:rPr lang="hu-HU" sz="1400" dirty="0" err="1">
                <a:solidFill>
                  <a:srgbClr val="000000"/>
                </a:solidFill>
              </a:rPr>
              <a:t>Triggs</a:t>
            </a:r>
            <a:r>
              <a:rPr lang="hu-HU" sz="1400" dirty="0">
                <a:solidFill>
                  <a:srgbClr val="000000"/>
                </a:solidFill>
              </a:rPr>
              <a:t> R.; </a:t>
            </a:r>
            <a:r>
              <a:rPr lang="en-US" sz="1400" dirty="0">
                <a:solidFill>
                  <a:srgbClr val="000000"/>
                </a:solidFill>
              </a:rPr>
              <a:t>Arm Cortex-X1 and Cortex-A78 CPUs: Big cores with big differences</a:t>
            </a:r>
            <a:r>
              <a:rPr lang="hu-HU" sz="1400" dirty="0">
                <a:solidFill>
                  <a:srgbClr val="000000"/>
                </a:solidFill>
              </a:rPr>
              <a:t>; androidauthority.com; May 26. 2020.; https://www.androidauthority.com/arm-cortex-x1-cortex-a78-1119666/</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87457" y="1988840"/>
            <a:ext cx="8793076" cy="954107"/>
          </a:xfrm>
          <a:prstGeom prst="rect">
            <a:avLst/>
          </a:prstGeom>
          <a:noFill/>
        </p:spPr>
        <p:txBody>
          <a:bodyPr wrap="square" rtlCol="0">
            <a:spAutoFit/>
          </a:bodyPr>
          <a:lstStyle/>
          <a:p>
            <a:pPr marL="806450" indent="-806450">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a:solidFill>
                  <a:srgbClr val="000000"/>
                </a:solidFill>
                <a:latin typeface="Verdana"/>
              </a:rPr>
              <a:t>76</a:t>
            </a: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lang="en-US" sz="1400">
                <a:solidFill>
                  <a:srgbClr val="000000"/>
                </a:solidFill>
              </a:rPr>
              <a:t>The Qualcomm Snapdragon 888 has been officially introduced: It will be the most powerful 5G chip in the world</a:t>
            </a:r>
            <a:r>
              <a:rPr lang="hu-HU" sz="1400">
                <a:solidFill>
                  <a:srgbClr val="000000"/>
                </a:solidFill>
              </a:rPr>
              <a:t>; chinaplanets.com; 08 December 2020.; https://chinaplanets.com/qualcomm-snapdragon-888-official/</a:t>
            </a:r>
            <a:endParaRPr lang="en-US" sz="1400">
              <a:solidFill>
                <a:srgbClr val="000000"/>
              </a:solidFill>
            </a:endParaRPr>
          </a:p>
          <a:p>
            <a:pPr lvl="0">
              <a:defRPr/>
            </a:pPr>
            <a:endParaRPr kumimoji="0" lang="hu-HU" sz="1400" b="0" i="0" u="none" strike="noStrike" kern="1200" cap="none" spc="0" normalizeH="0" baseline="0" noProof="0">
              <a:ln>
                <a:noFill/>
              </a:ln>
              <a:solidFill>
                <a:srgbClr val="000000"/>
              </a:solidFill>
              <a:effectLst/>
              <a:uLnTx/>
              <a:uFillTx/>
              <a:latin typeface="Verdana"/>
              <a:ea typeface="+mn-ea"/>
              <a:cs typeface="+mn-cs"/>
            </a:endParaRPr>
          </a:p>
        </p:txBody>
      </p:sp>
      <p:sp>
        <p:nvSpPr>
          <p:cNvPr id="8" name="Szövegdoboz 7"/>
          <p:cNvSpPr txBox="1"/>
          <p:nvPr/>
        </p:nvSpPr>
        <p:spPr>
          <a:xfrm>
            <a:off x="86696" y="2791151"/>
            <a:ext cx="8793838" cy="954107"/>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Mobile Armv9 CPU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Microarchitectures</a:t>
            </a:r>
            <a:r>
              <a:rPr kumimoji="0" lang="hu-HU" sz="1400" b="0" i="0" u="none" strike="noStrike" kern="1200" cap="none" spc="0" normalizeH="0" baseline="0" noProof="0" dirty="0">
                <a:ln>
                  <a:noFill/>
                </a:ln>
                <a:solidFill>
                  <a:srgbClr val="000000"/>
                </a:solidFill>
                <a:effectLst/>
                <a:uLnTx/>
                <a:uFillTx/>
                <a:latin typeface="Verdana"/>
                <a:ea typeface="+mn-ea"/>
                <a:cs typeface="+mn-cs"/>
              </a:rPr>
              <a:t>: Cortex-X2, Cortex-A710&amp;Cortex-A510.; anadtech.com;</a:t>
            </a:r>
            <a:r>
              <a:rPr kumimoji="0" lang="hu-HU" sz="1400" b="0" i="0" u="none" strike="noStrike" kern="1200" cap="none" spc="0" normalizeH="0" noProof="0" dirty="0">
                <a:ln>
                  <a:noFill/>
                </a:ln>
                <a:solidFill>
                  <a:srgbClr val="000000"/>
                </a:solidFill>
                <a:effectLst/>
                <a:uLnTx/>
                <a:uFillTx/>
                <a:latin typeface="Verdana"/>
                <a:ea typeface="+mn-ea"/>
                <a:cs typeface="+mn-cs"/>
              </a:rPr>
              <a:t> May 25. </a:t>
            </a:r>
            <a:r>
              <a:rPr lang="hu-HU" sz="1400" dirty="0">
                <a:solidFill>
                  <a:srgbClr val="000000"/>
                </a:solidFill>
              </a:rPr>
              <a:t>2021.; https://www.anandtech.com/show/16693/arm-announces-mobile-armv9-cpu-microarchitectures-cortexx2-cortexa710-cortexa510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7430" y="3783298"/>
            <a:ext cx="8803103" cy="738664"/>
          </a:xfrm>
          <a:prstGeom prst="rect">
            <a:avLst/>
          </a:prstGeom>
        </p:spPr>
        <p:txBody>
          <a:bodyPr wrap="square">
            <a:spAutoFit/>
          </a:bodyPr>
          <a:lstStyle/>
          <a:p>
            <a:pPr marL="806450" lvl="0" indent="-806450">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a:solidFill>
                  <a:srgbClr val="000000"/>
                </a:solidFill>
                <a:latin typeface="Verdana"/>
              </a:rPr>
              <a:t>78</a:t>
            </a: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 McGregor J.; </a:t>
            </a:r>
            <a:r>
              <a:rPr kumimoji="0" lang="hu-HU" sz="1400" b="0" i="0" u="none" strike="noStrike" kern="1200" cap="none" spc="0" normalizeH="0" baseline="0" noProof="0" err="1">
                <a:ln>
                  <a:noFill/>
                </a:ln>
                <a:solidFill>
                  <a:srgbClr val="000000"/>
                </a:solidFill>
                <a:effectLst/>
                <a:uLnTx/>
                <a:uFillTx/>
                <a:latin typeface="Verdana"/>
                <a:ea typeface="+mn-ea"/>
                <a:cs typeface="+mn-cs"/>
              </a:rPr>
              <a:t>Arm</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Upgrades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Its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Entire</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Portfolio</a:t>
            </a:r>
            <a:r>
              <a:rPr kumimoji="0" lang="hu-HU" sz="1400" b="0" i="0" u="none" strike="noStrike" kern="1200" cap="none" spc="0" normalizeH="0" baseline="0" noProof="0">
                <a:ln>
                  <a:noFill/>
                </a:ln>
                <a:solidFill>
                  <a:srgbClr val="000000"/>
                </a:solidFill>
                <a:effectLst/>
                <a:uLnTx/>
                <a:uFillTx/>
                <a:latin typeface="Verdana"/>
                <a:ea typeface="+mn-ea"/>
                <a:cs typeface="+mn-cs"/>
              </a:rPr>
              <a:t> of Pc and Mobile IP;</a:t>
            </a:r>
            <a:r>
              <a:rPr kumimoji="0" lang="hu-HU" sz="1400" b="0" i="0" u="none" strike="noStrike" kern="1200" cap="none" spc="0" normalizeH="0" noProof="0">
                <a:ln>
                  <a:noFill/>
                </a:ln>
                <a:solidFill>
                  <a:srgbClr val="000000"/>
                </a:solidFill>
                <a:effectLst/>
                <a:uLnTx/>
                <a:uFillTx/>
                <a:latin typeface="Verdana"/>
                <a:ea typeface="+mn-ea"/>
                <a:cs typeface="+mn-cs"/>
              </a:rPr>
              <a:t> eetasia.com; 31. </a:t>
            </a:r>
            <a:r>
              <a:rPr lang="hu-HU" sz="1400">
                <a:solidFill>
                  <a:srgbClr val="000000"/>
                </a:solidFill>
              </a:rPr>
              <a:t>May 2021.; https://www.eetasia.com/arm-upgrades-its-entire-portfolio-of-pc-and-mobile-ip/</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9" name="Text Box 11"/>
          <p:cNvSpPr txBox="1">
            <a:spLocks noChangeArrowheads="1"/>
          </p:cNvSpPr>
          <p:nvPr/>
        </p:nvSpPr>
        <p:spPr bwMode="auto">
          <a:xfrm>
            <a:off x="93860" y="4532314"/>
            <a:ext cx="90252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[179]: </a:t>
            </a:r>
            <a:r>
              <a:rPr lang="hu-HU" dirty="0" err="1" smtClean="0">
                <a:solidFill>
                  <a:srgbClr val="000000"/>
                </a:solidFill>
              </a:rPr>
              <a:t>Molka</a:t>
            </a:r>
            <a:r>
              <a:rPr lang="hu-HU" dirty="0" smtClean="0">
                <a:solidFill>
                  <a:srgbClr val="000000"/>
                </a:solidFill>
              </a:rPr>
              <a:t> D., </a:t>
            </a:r>
            <a:r>
              <a:rPr lang="en-US" dirty="0">
                <a:solidFill>
                  <a:srgbClr val="000000"/>
                </a:solidFill>
              </a:rPr>
              <a:t>Performance Analysis of Complex Shared Memory </a:t>
            </a:r>
            <a:r>
              <a:rPr lang="en-US" dirty="0" smtClean="0">
                <a:solidFill>
                  <a:srgbClr val="000000"/>
                </a:solidFill>
              </a:rPr>
              <a:t>Systems</a:t>
            </a:r>
            <a:r>
              <a:rPr lang="hu-HU" dirty="0" smtClean="0">
                <a:solidFill>
                  <a:srgbClr val="000000"/>
                </a:solidFill>
              </a:rPr>
              <a:t>, ResearchGate,</a:t>
            </a:r>
            <a:r>
              <a:rPr lang="en-US" dirty="0" smtClean="0">
                <a:solidFill>
                  <a:srgbClr val="000000"/>
                </a:solidFill>
              </a:rPr>
              <a:t>  </a:t>
            </a:r>
          </a:p>
          <a:p>
            <a:pPr fontAlgn="base">
              <a:spcBef>
                <a:spcPct val="0"/>
              </a:spcBef>
              <a:spcAft>
                <a:spcPct val="0"/>
              </a:spcAft>
            </a:pPr>
            <a:r>
              <a:rPr lang="en-US" dirty="0" smtClean="0">
                <a:solidFill>
                  <a:srgbClr val="000000"/>
                </a:solidFill>
              </a:rPr>
              <a:t>  </a:t>
            </a:r>
            <a:r>
              <a:rPr lang="hu-HU" dirty="0" smtClean="0">
                <a:solidFill>
                  <a:srgbClr val="000000"/>
                </a:solidFill>
              </a:rPr>
              <a:t>          </a:t>
            </a:r>
            <a:r>
              <a:rPr lang="hu-HU" spc="-20" dirty="0" err="1" smtClean="0">
                <a:solidFill>
                  <a:srgbClr val="000000"/>
                </a:solidFill>
              </a:rPr>
              <a:t>March</a:t>
            </a:r>
            <a:r>
              <a:rPr lang="hu-HU" spc="-20" dirty="0" smtClean="0">
                <a:solidFill>
                  <a:srgbClr val="000000"/>
                </a:solidFill>
              </a:rPr>
              <a:t> </a:t>
            </a:r>
            <a:r>
              <a:rPr lang="hu-HU" spc="-20" dirty="0">
                <a:solidFill>
                  <a:srgbClr val="000000"/>
                </a:solidFill>
              </a:rPr>
              <a:t>2017, https://www.researchgate.net/publication/315703632_Performance_Analysis</a:t>
            </a:r>
            <a:r>
              <a:rPr lang="hu-HU" spc="-20" dirty="0" smtClean="0">
                <a:solidFill>
                  <a:srgbClr val="000000"/>
                </a:solidFill>
              </a:rPr>
              <a:t>_</a:t>
            </a:r>
          </a:p>
          <a:p>
            <a:pPr fontAlgn="base">
              <a:spcBef>
                <a:spcPct val="0"/>
              </a:spcBef>
              <a:spcAft>
                <a:spcPct val="0"/>
              </a:spcAft>
            </a:pPr>
            <a:r>
              <a:rPr lang="hu-HU" dirty="0">
                <a:solidFill>
                  <a:srgbClr val="000000"/>
                </a:solidFill>
              </a:rPr>
              <a:t> </a:t>
            </a:r>
            <a:r>
              <a:rPr lang="hu-HU" dirty="0" smtClean="0">
                <a:solidFill>
                  <a:srgbClr val="000000"/>
                </a:solidFill>
              </a:rPr>
              <a:t>           of_</a:t>
            </a:r>
            <a:r>
              <a:rPr lang="hu-HU" dirty="0" err="1" smtClean="0">
                <a:solidFill>
                  <a:srgbClr val="000000"/>
                </a:solidFill>
              </a:rPr>
              <a:t>Complex</a:t>
            </a:r>
            <a:r>
              <a:rPr lang="hu-HU" dirty="0" smtClean="0">
                <a:solidFill>
                  <a:srgbClr val="000000"/>
                </a:solidFill>
              </a:rPr>
              <a:t>_</a:t>
            </a:r>
            <a:r>
              <a:rPr lang="hu-HU" dirty="0" err="1" smtClean="0">
                <a:solidFill>
                  <a:srgbClr val="000000"/>
                </a:solidFill>
              </a:rPr>
              <a:t>Shared</a:t>
            </a:r>
            <a:r>
              <a:rPr lang="hu-HU" dirty="0" smtClean="0">
                <a:solidFill>
                  <a:srgbClr val="000000"/>
                </a:solidFill>
              </a:rPr>
              <a:t>_</a:t>
            </a:r>
            <a:r>
              <a:rPr lang="hu-HU" dirty="0" err="1" smtClean="0">
                <a:solidFill>
                  <a:srgbClr val="000000"/>
                </a:solidFill>
              </a:rPr>
              <a:t>Memory</a:t>
            </a:r>
            <a:r>
              <a:rPr lang="hu-HU" dirty="0" smtClean="0">
                <a:solidFill>
                  <a:srgbClr val="000000"/>
                </a:solidFill>
              </a:rPr>
              <a:t>_Systems</a:t>
            </a:r>
            <a:endParaRPr lang="en-US" dirty="0">
              <a:solidFill>
                <a:srgbClr val="000000"/>
              </a:solidFill>
            </a:endParaRPr>
          </a:p>
        </p:txBody>
      </p:sp>
      <p:sp>
        <p:nvSpPr>
          <p:cNvPr id="10" name="Text Box 11"/>
          <p:cNvSpPr txBox="1">
            <a:spLocks noChangeArrowheads="1"/>
          </p:cNvSpPr>
          <p:nvPr/>
        </p:nvSpPr>
        <p:spPr bwMode="auto">
          <a:xfrm>
            <a:off x="95432" y="5326374"/>
            <a:ext cx="8247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[180]: Intel </a:t>
            </a:r>
            <a:r>
              <a:rPr lang="en-US" dirty="0">
                <a:solidFill>
                  <a:srgbClr val="000000"/>
                </a:solidFill>
              </a:rPr>
              <a:t>64 and IA-32 Architectures Software Developer’s Manual Volume 1: Basic </a:t>
            </a:r>
          </a:p>
          <a:p>
            <a:pPr fontAlgn="base">
              <a:spcBef>
                <a:spcPct val="0"/>
              </a:spcBef>
              <a:spcAft>
                <a:spcPct val="0"/>
              </a:spcAft>
            </a:pPr>
            <a:r>
              <a:rPr lang="en-US" dirty="0">
                <a:solidFill>
                  <a:srgbClr val="000000"/>
                </a:solidFill>
              </a:rPr>
              <a:t>          </a:t>
            </a:r>
            <a:r>
              <a:rPr lang="hu-HU" dirty="0" smtClean="0">
                <a:solidFill>
                  <a:srgbClr val="000000"/>
                </a:solidFill>
              </a:rPr>
              <a:t>  </a:t>
            </a:r>
            <a:r>
              <a:rPr lang="en-US" dirty="0" smtClean="0">
                <a:solidFill>
                  <a:srgbClr val="000000"/>
                </a:solidFill>
              </a:rPr>
              <a:t>Architecture</a:t>
            </a:r>
            <a:r>
              <a:rPr lang="en-US" dirty="0">
                <a:solidFill>
                  <a:srgbClr val="000000"/>
                </a:solidFill>
              </a:rPr>
              <a:t>, Order Number: 253665-067US, May 2018,</a:t>
            </a:r>
          </a:p>
          <a:p>
            <a:pPr fontAlgn="base">
              <a:spcBef>
                <a:spcPct val="0"/>
              </a:spcBef>
              <a:spcAft>
                <a:spcPct val="0"/>
              </a:spcAft>
            </a:pPr>
            <a:r>
              <a:rPr lang="en-US" dirty="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://kib.kiev.ua/x86docs/SDMs/253665-067.pdf</a:t>
            </a:r>
          </a:p>
        </p:txBody>
      </p:sp>
      <p:sp>
        <p:nvSpPr>
          <p:cNvPr id="12" name="Text Box 11"/>
          <p:cNvSpPr txBox="1">
            <a:spLocks noChangeArrowheads="1"/>
          </p:cNvSpPr>
          <p:nvPr/>
        </p:nvSpPr>
        <p:spPr bwMode="auto">
          <a:xfrm>
            <a:off x="92133" y="6137718"/>
            <a:ext cx="8370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[181]: </a:t>
            </a:r>
            <a:r>
              <a:rPr lang="en-US" dirty="0" err="1">
                <a:solidFill>
                  <a:srgbClr val="000000"/>
                </a:solidFill>
              </a:rPr>
              <a:t>Lomont</a:t>
            </a:r>
            <a:r>
              <a:rPr lang="en-US" dirty="0">
                <a:solidFill>
                  <a:srgbClr val="000000"/>
                </a:solidFill>
              </a:rPr>
              <a:t> C., Introduction to </a:t>
            </a:r>
            <a:r>
              <a:rPr lang="en-US" dirty="0" smtClean="0">
                <a:solidFill>
                  <a:srgbClr val="000000"/>
                </a:solidFill>
              </a:rPr>
              <a:t>Intel </a:t>
            </a:r>
            <a:r>
              <a:rPr lang="en-US" dirty="0">
                <a:solidFill>
                  <a:srgbClr val="000000"/>
                </a:solidFill>
              </a:rPr>
              <a:t>Advanced Vector Extensions, Intel, 23 May 2011,</a:t>
            </a:r>
          </a:p>
          <a:p>
            <a:pPr fontAlgn="base">
              <a:spcBef>
                <a:spcPct val="0"/>
              </a:spcBef>
              <a:spcAft>
                <a:spcPct val="0"/>
              </a:spcAft>
              <a:defRPr/>
            </a:pPr>
            <a:r>
              <a:rPr lang="en-US" dirty="0">
                <a:solidFill>
                  <a:srgbClr val="000000"/>
                </a:solidFill>
              </a:rPr>
              <a:t>          </a:t>
            </a:r>
            <a:r>
              <a:rPr lang="hu-HU" dirty="0" smtClean="0">
                <a:solidFill>
                  <a:srgbClr val="000000"/>
                </a:solidFill>
              </a:rPr>
              <a:t>  </a:t>
            </a:r>
            <a:r>
              <a:rPr lang="en-US" dirty="0" smtClean="0">
                <a:solidFill>
                  <a:srgbClr val="000000"/>
                </a:solidFill>
              </a:rPr>
              <a:t>https</a:t>
            </a:r>
            <a:r>
              <a:rPr lang="en-US" dirty="0">
                <a:solidFill>
                  <a:srgbClr val="000000"/>
                </a:solidFill>
              </a:rPr>
              <a:t>://software.intel.com/sites/default/files/m/d/4/1/d/8/Intro_to_Intel_AVX.pdf</a:t>
            </a:r>
          </a:p>
        </p:txBody>
      </p:sp>
    </p:spTree>
    <p:extLst>
      <p:ext uri="{BB962C8B-B14F-4D97-AF65-F5344CB8AC3E}">
        <p14:creationId xmlns:p14="http://schemas.microsoft.com/office/powerpoint/2010/main" val="417520870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23</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3" name="Text Box 11"/>
          <p:cNvSpPr txBox="1">
            <a:spLocks noChangeArrowheads="1"/>
          </p:cNvSpPr>
          <p:nvPr/>
        </p:nvSpPr>
        <p:spPr bwMode="auto">
          <a:xfrm>
            <a:off x="75336" y="690805"/>
            <a:ext cx="8169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182</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Carey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Teardown: RIM fields BlackBerry with consumer appeal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EDN Network,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22 2007, https://www.edn.com/Home/PrintView?contentItemId=4004648</a:t>
            </a:r>
          </a:p>
        </p:txBody>
      </p:sp>
      <p:sp>
        <p:nvSpPr>
          <p:cNvPr id="14" name="Text Box 11"/>
          <p:cNvSpPr txBox="1">
            <a:spLocks noChangeArrowheads="1"/>
          </p:cNvSpPr>
          <p:nvPr/>
        </p:nvSpPr>
        <p:spPr bwMode="auto">
          <a:xfrm>
            <a:off x="77376" y="1306510"/>
            <a:ext cx="9234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Intel PXA27x Processor Family Electrical, Mechanical, and Thermal Specification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Sheet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http://www.penguin.cz/~utx/zaurus/datasheets/CPU/28000304.pdf</a:t>
            </a:r>
          </a:p>
        </p:txBody>
      </p:sp>
      <p:sp>
        <p:nvSpPr>
          <p:cNvPr id="15" name="TextBox 3"/>
          <p:cNvSpPr txBox="1"/>
          <p:nvPr/>
        </p:nvSpPr>
        <p:spPr>
          <a:xfrm>
            <a:off x="76314" y="1875704"/>
            <a:ext cx="8725094"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184</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Klug</a:t>
            </a:r>
            <a:r>
              <a:rPr kumimoji="0" lang="hu-HU" sz="1400" b="0" i="0" u="none" strike="noStrike" kern="1200" cap="none" spc="0" normalizeH="0" baseline="0" noProof="0" dirty="0">
                <a:ln>
                  <a:noFill/>
                </a:ln>
                <a:solidFill>
                  <a:srgbClr val="000000"/>
                </a:solidFill>
                <a:effectLst/>
                <a:uLnTx/>
                <a:uFillTx/>
                <a:latin typeface="Verdana"/>
                <a:ea typeface="+mn-ea"/>
                <a:cs typeface="+mn-cs"/>
              </a:rPr>
              <a:t> B.;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 Galaxy Note 2 Review (T-Mobile) - The Phablet Returns</a:t>
            </a:r>
            <a:r>
              <a:rPr kumimoji="0" lang="hu-HU" sz="1400" b="0" i="0" u="none" strike="noStrike" kern="1200" cap="none" spc="0" normalizeH="0" baseline="0" noProof="0" dirty="0">
                <a:ln>
                  <a:noFill/>
                </a:ln>
                <a:solidFill>
                  <a:srgbClr val="000000"/>
                </a:solidFill>
                <a:effectLst/>
                <a:uLnTx/>
                <a:uFillTx/>
                <a:latin typeface="Verdana"/>
                <a:ea typeface="+mn-ea"/>
                <a:cs typeface="+mn-cs"/>
              </a:rPr>
              <a:t>; anandtech.com; 24.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October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2012.; https://www.anandtech.com/show/6386/samsung-galaxy-note-2-review-t-mobile-/3</a:t>
            </a:r>
          </a:p>
        </p:txBody>
      </p:sp>
      <p:sp>
        <p:nvSpPr>
          <p:cNvPr id="16" name="Rectangle 11"/>
          <p:cNvSpPr>
            <a:spLocks noChangeArrowheads="1"/>
          </p:cNvSpPr>
          <p:nvPr/>
        </p:nvSpPr>
        <p:spPr bwMode="auto">
          <a:xfrm>
            <a:off x="77309" y="2652944"/>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Times New Roman" pitchFamily="18" charset="0"/>
              </a:rPr>
              <a:t>Katouzian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A., </a:t>
            </a:r>
            <a:r>
              <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The Qualcomm difference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https://www.qualcomm.com/media/documents/files/the-qualcomm-difference.pdf</a:t>
            </a:r>
            <a:endPar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endParaRPr>
          </a:p>
        </p:txBody>
      </p:sp>
      <p:sp>
        <p:nvSpPr>
          <p:cNvPr id="17" name="TextBox 5"/>
          <p:cNvSpPr txBox="1"/>
          <p:nvPr/>
        </p:nvSpPr>
        <p:spPr>
          <a:xfrm>
            <a:off x="80072" y="3215345"/>
            <a:ext cx="8857109" cy="523220"/>
          </a:xfrm>
          <a:prstGeom prst="rect">
            <a:avLst/>
          </a:prstGeom>
          <a:noFill/>
        </p:spPr>
        <p:txBody>
          <a:bodyPr wrap="square" rtlCol="0">
            <a:spAutoFit/>
          </a:bodyPr>
          <a:lstStyle/>
          <a:p>
            <a:r>
              <a:rPr lang="en-US" sz="1400" dirty="0" smtClean="0">
                <a:solidFill>
                  <a:srgbClr val="000000"/>
                </a:solidFill>
              </a:rPr>
              <a:t>[1</a:t>
            </a:r>
            <a:r>
              <a:rPr lang="hu-HU" sz="1400" dirty="0" smtClean="0">
                <a:solidFill>
                  <a:srgbClr val="000000"/>
                </a:solidFill>
              </a:rPr>
              <a:t>86</a:t>
            </a:r>
            <a:r>
              <a:rPr lang="en-US" sz="1400" dirty="0" smtClean="0">
                <a:solidFill>
                  <a:srgbClr val="000000"/>
                </a:solidFill>
              </a:rPr>
              <a:t>]: </a:t>
            </a:r>
            <a:r>
              <a:rPr lang="hu-HU" sz="1400" dirty="0"/>
              <a:t>MT6592 </a:t>
            </a:r>
            <a:r>
              <a:rPr lang="hu-HU" sz="1400" dirty="0" err="1"/>
              <a:t>Octa-Core</a:t>
            </a:r>
            <a:r>
              <a:rPr lang="hu-HU" sz="1400" dirty="0"/>
              <a:t> </a:t>
            </a:r>
            <a:r>
              <a:rPr lang="hu-HU" sz="1400" dirty="0" err="1"/>
              <a:t>Smartphone</a:t>
            </a:r>
            <a:r>
              <a:rPr lang="hu-HU" sz="1400" dirty="0"/>
              <a:t> </a:t>
            </a:r>
            <a:r>
              <a:rPr lang="hu-HU" sz="1400" dirty="0" err="1"/>
              <a:t>Application</a:t>
            </a:r>
            <a:r>
              <a:rPr lang="hu-HU" sz="1400" dirty="0"/>
              <a:t> </a:t>
            </a:r>
            <a:r>
              <a:rPr lang="hu-HU" sz="1400" dirty="0" err="1"/>
              <a:t>Processor</a:t>
            </a:r>
            <a:r>
              <a:rPr lang="hu-HU" sz="1400" dirty="0"/>
              <a:t>, </a:t>
            </a:r>
            <a:r>
              <a:rPr lang="hu-HU" sz="1400" dirty="0" err="1"/>
              <a:t>Technical</a:t>
            </a:r>
            <a:r>
              <a:rPr lang="hu-HU" sz="1400" dirty="0"/>
              <a:t> </a:t>
            </a:r>
            <a:r>
              <a:rPr lang="hu-HU" sz="1400" dirty="0" err="1"/>
              <a:t>Brief</a:t>
            </a:r>
            <a:r>
              <a:rPr lang="hu-HU" sz="1400" dirty="0"/>
              <a:t>, </a:t>
            </a:r>
            <a:r>
              <a:rPr lang="hu-HU" sz="1400" dirty="0" err="1"/>
              <a:t>July</a:t>
            </a:r>
            <a:r>
              <a:rPr lang="hu-HU" sz="1400" dirty="0"/>
              <a:t> 6 2013</a:t>
            </a:r>
            <a:r>
              <a:rPr lang="hu-HU" sz="1400" dirty="0">
                <a:solidFill>
                  <a:srgbClr val="000000"/>
                </a:solidFill>
              </a:rPr>
              <a:t>,</a:t>
            </a:r>
          </a:p>
          <a:p>
            <a:r>
              <a:rPr lang="hu-HU" sz="1400" dirty="0">
                <a:solidFill>
                  <a:srgbClr val="000000"/>
                </a:solidFill>
              </a:rPr>
              <a:t>          </a:t>
            </a:r>
            <a:r>
              <a:rPr lang="en-US" sz="1400" dirty="0" smtClean="0">
                <a:solidFill>
                  <a:srgbClr val="000000"/>
                </a:solidFill>
              </a:rPr>
              <a:t>  </a:t>
            </a:r>
            <a:r>
              <a:rPr lang="hu-HU" sz="1400" dirty="0" smtClean="0">
                <a:solidFill>
                  <a:srgbClr val="000000"/>
                </a:solidFill>
              </a:rPr>
              <a:t>http</a:t>
            </a:r>
            <a:r>
              <a:rPr lang="hu-HU" sz="1400" dirty="0">
                <a:solidFill>
                  <a:srgbClr val="000000"/>
                </a:solidFill>
              </a:rPr>
              <a:t>://www.datasheet4u.com/datasheet-pdf/Mediatek/MT6592/pdf.php?id=844976</a:t>
            </a:r>
          </a:p>
        </p:txBody>
      </p:sp>
      <p:sp>
        <p:nvSpPr>
          <p:cNvPr id="18" name="TextBox 145"/>
          <p:cNvSpPr txBox="1"/>
          <p:nvPr/>
        </p:nvSpPr>
        <p:spPr>
          <a:xfrm>
            <a:off x="76222" y="3765348"/>
            <a:ext cx="8632440"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187</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Intel Launches 10th Gen Comet Lake Desktop Processors,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en-US" sz="1400" b="0" i="0" u="none" strike="noStrike" kern="1200" cap="none" spc="0" normalizeH="0" baseline="0" noProof="0" dirty="0">
                <a:ln>
                  <a:noFill/>
                </a:ln>
                <a:solidFill>
                  <a:srgbClr val="000000"/>
                </a:solidFill>
                <a:effectLst/>
                <a:uLnTx/>
                <a:uFillTx/>
                <a:latin typeface="Verdana"/>
                <a:ea typeface="+mn-ea"/>
                <a:cs typeface="+mn-cs"/>
              </a:rPr>
              <a:t> 20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0</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https://fuse.wikichip.org/news/3466/intel-launches-10th-gen-comet-lake-desktop-processors/</a:t>
            </a:r>
          </a:p>
        </p:txBody>
      </p:sp>
      <p:sp>
        <p:nvSpPr>
          <p:cNvPr id="19" name="TextBox 6"/>
          <p:cNvSpPr txBox="1"/>
          <p:nvPr/>
        </p:nvSpPr>
        <p:spPr>
          <a:xfrm>
            <a:off x="76314" y="4531157"/>
            <a:ext cx="883325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188</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AMD Zen 3 Ryzen Deep Dive Review: 5950X, 5900X, 5800X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and 5600X Tested,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Nov. 5,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https://www.anandtech.com/print/16214/amd-zen-3-ryzen-deep-dive-review-5950x-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5900x-5800x-and-5700x-tested</a:t>
            </a:r>
          </a:p>
        </p:txBody>
      </p:sp>
      <p:sp>
        <p:nvSpPr>
          <p:cNvPr id="20" name="Text Box 11"/>
          <p:cNvSpPr txBox="1">
            <a:spLocks noChangeArrowheads="1"/>
          </p:cNvSpPr>
          <p:nvPr/>
        </p:nvSpPr>
        <p:spPr bwMode="auto">
          <a:xfrm>
            <a:off x="76899" y="5497276"/>
            <a:ext cx="9029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189</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GB" sz="1400" b="0" i="0" u="none" strike="noStrike" kern="1200" cap="none" spc="0" normalizeH="0" baseline="0" noProof="0" dirty="0">
                <a:ln>
                  <a:noFill/>
                </a:ln>
                <a:solidFill>
                  <a:srgbClr val="000000"/>
                </a:solidFill>
                <a:effectLst/>
                <a:uLnTx/>
                <a:uFillTx/>
                <a:latin typeface="Verdana"/>
                <a:ea typeface="+mn-ea"/>
                <a:cs typeface="+mn-cs"/>
              </a:rPr>
              <a:t>Hirata K., ARM11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GB" sz="1400" b="0" i="0" u="none" strike="noStrike" kern="1200" cap="none" spc="0" normalizeH="0" baseline="0" noProof="0" dirty="0">
                <a:ln>
                  <a:noFill/>
                </a:ln>
                <a:solidFill>
                  <a:srgbClr val="000000"/>
                </a:solidFill>
                <a:effectLst/>
                <a:uLnTx/>
                <a:uFillTx/>
                <a:latin typeface="Verdana"/>
                <a:ea typeface="+mn-ea"/>
                <a:cs typeface="+mn-cs"/>
              </a:rPr>
              <a:t>, The streamlined and scalable ARM11 processor core, Jan.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http://www.aspdac.com/aspdac2007/pdf/archive/7D-2.pdf</a:t>
            </a:r>
          </a:p>
        </p:txBody>
      </p:sp>
      <p:sp>
        <p:nvSpPr>
          <p:cNvPr id="21" name="Rectangle 11"/>
          <p:cNvSpPr>
            <a:spLocks noChangeArrowheads="1"/>
          </p:cNvSpPr>
          <p:nvPr/>
        </p:nvSpPr>
        <p:spPr bwMode="auto">
          <a:xfrm>
            <a:off x="78911" y="610023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Technology</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30238" marR="0" lvl="0" indent="-6302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http://www.arm.com/products/processors/technologies/biglittleprocessing.php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34900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21</a:t>
            </a:r>
            <a:r>
              <a:rPr lang="en-GB" sz="1700">
                <a:solidFill>
                  <a:srgbClr val="FFFFFF"/>
                </a:solidFill>
              </a:rPr>
              <a:t>)</a:t>
            </a:r>
            <a:endParaRPr lang="en-US" sz="1700"/>
          </a:p>
        </p:txBody>
      </p:sp>
      <p:sp>
        <p:nvSpPr>
          <p:cNvPr id="3" name="TextBox 2"/>
          <p:cNvSpPr txBox="1"/>
          <p:nvPr/>
        </p:nvSpPr>
        <p:spPr>
          <a:xfrm>
            <a:off x="73662" y="440668"/>
            <a:ext cx="5941948" cy="369332"/>
          </a:xfrm>
          <a:prstGeom prst="rect">
            <a:avLst/>
          </a:prstGeom>
          <a:noFill/>
        </p:spPr>
        <p:txBody>
          <a:bodyPr wrap="square" rtlCol="0">
            <a:spAutoFit/>
          </a:bodyPr>
          <a:lstStyle/>
          <a:p>
            <a:r>
              <a:rPr lang="en-US">
                <a:solidFill>
                  <a:schemeClr val="accent6"/>
                </a:solidFill>
              </a:rPr>
              <a:t>NVIDIA’s intention to acquire ARM from Softbank </a:t>
            </a:r>
          </a:p>
        </p:txBody>
      </p:sp>
      <p:sp>
        <p:nvSpPr>
          <p:cNvPr id="4" name="TextBox 3"/>
          <p:cNvSpPr txBox="1"/>
          <p:nvPr/>
        </p:nvSpPr>
        <p:spPr>
          <a:xfrm>
            <a:off x="274324" y="788567"/>
            <a:ext cx="8574270" cy="155427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t>Announced in </a:t>
            </a:r>
            <a:r>
              <a:rPr lang="en-US" sz="1600" dirty="0">
                <a:solidFill>
                  <a:srgbClr val="0070C0"/>
                </a:solidFill>
              </a:rPr>
              <a:t>09/2020</a:t>
            </a:r>
          </a:p>
          <a:p>
            <a:pPr>
              <a:spcAft>
                <a:spcPts val="600"/>
              </a:spcAft>
            </a:pPr>
            <a:r>
              <a:rPr lang="en-US" sz="1600" dirty="0"/>
              <a:t>      Price: 40 </a:t>
            </a:r>
            <a:r>
              <a:rPr lang="en-US" sz="1600" dirty="0" err="1"/>
              <a:t>bUSD</a:t>
            </a:r>
            <a:r>
              <a:rPr lang="en-US" sz="1600" dirty="0"/>
              <a:t> </a:t>
            </a:r>
          </a:p>
          <a:p>
            <a:pPr>
              <a:spcAft>
                <a:spcPts val="600"/>
              </a:spcAft>
            </a:pPr>
            <a:r>
              <a:rPr lang="en-US" sz="1600" dirty="0"/>
              <a:t>    To be completed in 2022.</a:t>
            </a:r>
          </a:p>
          <a:p>
            <a:pPr marL="285750" indent="-285750">
              <a:buFont typeface="Arial" panose="020B0604020202020204" pitchFamily="34" charset="0"/>
              <a:buChar char="•"/>
            </a:pPr>
            <a:r>
              <a:rPr lang="en-US" sz="1600" dirty="0"/>
              <a:t>NVIDIA aims at “</a:t>
            </a:r>
            <a:r>
              <a:rPr lang="en-US" sz="1600" dirty="0">
                <a:solidFill>
                  <a:srgbClr val="FF0000"/>
                </a:solidFill>
              </a:rPr>
              <a:t>burying x86 PCs</a:t>
            </a:r>
            <a:r>
              <a:rPr lang="en-US" sz="1600" dirty="0"/>
              <a:t>” as stated by their CEO </a:t>
            </a:r>
            <a:r>
              <a:rPr lang="en-US" sz="1600" dirty="0" smtClean="0"/>
              <a:t>(Huang) </a:t>
            </a:r>
            <a:r>
              <a:rPr lang="en-US" sz="1600" dirty="0"/>
              <a:t>in 09/2020</a:t>
            </a:r>
          </a:p>
          <a:p>
            <a:pPr>
              <a:spcAft>
                <a:spcPts val="600"/>
              </a:spcAft>
            </a:pPr>
            <a:r>
              <a:rPr lang="en-US" sz="1600" dirty="0"/>
              <a:t>      [134]: </a:t>
            </a:r>
          </a:p>
        </p:txBody>
      </p:sp>
      <p:sp>
        <p:nvSpPr>
          <p:cNvPr id="5" name="TextBox 4"/>
          <p:cNvSpPr txBox="1"/>
          <p:nvPr/>
        </p:nvSpPr>
        <p:spPr>
          <a:xfrm>
            <a:off x="610247" y="2376752"/>
            <a:ext cx="8777288" cy="1154162"/>
          </a:xfrm>
          <a:prstGeom prst="rect">
            <a:avLst/>
          </a:prstGeom>
          <a:noFill/>
        </p:spPr>
        <p:txBody>
          <a:bodyPr wrap="square" rtlCol="0">
            <a:spAutoFit/>
          </a:bodyPr>
          <a:lstStyle/>
          <a:p>
            <a:r>
              <a:rPr lang="en-US" sz="1600" dirty="0"/>
              <a:t>"The PC of the future will be made by new OEMs, sold through new distributors </a:t>
            </a:r>
          </a:p>
          <a:p>
            <a:pPr>
              <a:spcAft>
                <a:spcPts val="600"/>
              </a:spcAft>
            </a:pPr>
            <a:r>
              <a:rPr lang="en-US" sz="1600" dirty="0"/>
              <a:t>   and use a new instruction-set architecture.</a:t>
            </a:r>
          </a:p>
          <a:p>
            <a:r>
              <a:rPr lang="en-US" sz="1600" dirty="0">
                <a:solidFill>
                  <a:srgbClr val="0070C0"/>
                </a:solidFill>
              </a:rPr>
              <a:t>ARM will be the most important CPU architecture of the future</a:t>
            </a:r>
            <a:r>
              <a:rPr lang="en-US" sz="1600" dirty="0"/>
              <a:t>, and it already is</a:t>
            </a:r>
          </a:p>
          <a:p>
            <a:r>
              <a:rPr lang="en-US" sz="1600" dirty="0"/>
              <a:t>   the fastest growing processor architecture.”</a:t>
            </a:r>
            <a:endParaRPr lang="en-US" sz="1400" dirty="0"/>
          </a:p>
        </p:txBody>
      </p:sp>
    </p:spTree>
    <p:extLst>
      <p:ext uri="{BB962C8B-B14F-4D97-AF65-F5344CB8AC3E}">
        <p14:creationId xmlns:p14="http://schemas.microsoft.com/office/powerpoint/2010/main" val="25804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24</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Text Box 11"/>
          <p:cNvSpPr txBox="1">
            <a:spLocks noChangeArrowheads="1"/>
          </p:cNvSpPr>
          <p:nvPr/>
        </p:nvSpPr>
        <p:spPr bwMode="auto">
          <a:xfrm>
            <a:off x="76188" y="699252"/>
            <a:ext cx="86991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191</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Advances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Savings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2012, http://www.arm.com/files/pdf/Advances_in_big.LITTLE_Technology_for_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Power_and_Energy_Savings.pdf</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11"/>
          <p:cNvSpPr txBox="1">
            <a:spLocks noChangeArrowheads="1"/>
          </p:cNvSpPr>
          <p:nvPr/>
        </p:nvSpPr>
        <p:spPr bwMode="auto">
          <a:xfrm>
            <a:off x="71020" y="1856781"/>
            <a:ext cx="91071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Variable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SMP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CPU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Low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Whitepaper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http://www.nvidia.com/content/PDF/tegra_white_papers/tegra-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whitepaper-0911b.pdf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7388" y="1473389"/>
            <a:ext cx="801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192</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https://wiki.linaro.org/projects/big.LITTLE.MP#Overview</a:t>
            </a:r>
          </a:p>
        </p:txBody>
      </p:sp>
      <p:sp>
        <p:nvSpPr>
          <p:cNvPr id="7" name="Text Box 11"/>
          <p:cNvSpPr txBox="1">
            <a:spLocks noChangeArrowheads="1"/>
          </p:cNvSpPr>
          <p:nvPr/>
        </p:nvSpPr>
        <p:spPr bwMode="auto">
          <a:xfrm>
            <a:off x="73876" y="2621861"/>
            <a:ext cx="8583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194</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Cortex-A15 &amp; Cortex-A7,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http://www.arm.com/files/downloads/big.LITTLE_Final.pdf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6475" y="3209436"/>
            <a:ext cx="8837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195</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Randhawa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systems provide more processing power for less 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New Electronics,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2012, http://www.newelectronics.co.uk/electronics-technology/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arms-big-little-systems-provide-more-processing-power-for-less-energy/43563/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890" y="3963549"/>
            <a:ext cx="91884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196</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Cunningham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escalates the multicore madness with a 10-core smartphone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12 2015, http://arstechnica.com/gadgets/2015/05/mediatek-escalates-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the-multicore-madness-with-a-10-core-smartphone-soc/</a:t>
            </a:r>
          </a:p>
        </p:txBody>
      </p:sp>
      <p:sp>
        <p:nvSpPr>
          <p:cNvPr id="10" name="Text Box 11"/>
          <p:cNvSpPr txBox="1">
            <a:spLocks noChangeArrowheads="1"/>
          </p:cNvSpPr>
          <p:nvPr/>
        </p:nvSpPr>
        <p:spPr bwMode="auto">
          <a:xfrm>
            <a:off x="77649" y="4716743"/>
            <a:ext cx="90162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[197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CorePilot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http://cdn-cw.mediatek.com/White%20Papers/MediaTek%20CorePilot%203.0%20White%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20Paper%20PDFCP3WP%200915.pdf</a:t>
            </a:r>
          </a:p>
        </p:txBody>
      </p:sp>
      <p:sp>
        <p:nvSpPr>
          <p:cNvPr id="12" name="Text Box 11"/>
          <p:cNvSpPr txBox="1">
            <a:spLocks noChangeArrowheads="1"/>
          </p:cNvSpPr>
          <p:nvPr/>
        </p:nvSpPr>
        <p:spPr bwMode="auto">
          <a:xfrm>
            <a:off x="75523" y="5484069"/>
            <a:ext cx="8530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198</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Kim M., Kim H.,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Chung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Samsung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5410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Experience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Ultimate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Versatility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1"/>
          <p:cNvSpPr>
            <a:spLocks noChangeArrowheads="1"/>
          </p:cNvSpPr>
          <p:nvPr/>
        </p:nvSpPr>
        <p:spPr bwMode="auto">
          <a:xfrm>
            <a:off x="78911" y="6068608"/>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199</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CoreTile</a:t>
            </a:r>
            <a:r>
              <a:rPr kumimoji="0" lang="en-US" sz="1400" b="0" i="0" u="none" strike="noStrike" kern="1200" cap="none" spc="0" normalizeH="0" baseline="0" noProof="0" dirty="0">
                <a:ln>
                  <a:noFill/>
                </a:ln>
                <a:solidFill>
                  <a:srgbClr val="000000"/>
                </a:solidFill>
                <a:effectLst/>
                <a:uLnTx/>
                <a:uFillTx/>
                <a:latin typeface="Verdana"/>
                <a:ea typeface="+mn-ea"/>
                <a:cs typeface="+mn-cs"/>
              </a:rPr>
              <a:t> Express A15x2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A7x3</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Power Management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Note</a:t>
            </a:r>
            <a:r>
              <a:rPr kumimoji="0" lang="hu-HU" sz="1400" b="0" i="0" u="none" strike="noStrike" kern="1200" cap="none" spc="0" normalizeH="0" baseline="0" noProof="0" dirty="0">
                <a:ln>
                  <a:noFill/>
                </a:ln>
                <a:solidFill>
                  <a:srgbClr val="000000"/>
                </a:solidFill>
                <a:effectLst/>
                <a:uLnTx/>
                <a:uFillTx/>
                <a:latin typeface="Verdana"/>
                <a:ea typeface="+mn-ea"/>
                <a:cs typeface="+mn-cs"/>
              </a:rPr>
              <a:t> 318,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http://infocenter.arm.com/help/topic/com.arm.doc.dai0318e/DAI0318E_v2p_ca15_a7_</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a:ea typeface="+mn-ea"/>
                <a:cs typeface="+mn-cs"/>
              </a:rPr>
              <a:t>_</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management.pdf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5990688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25</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Text Box 11"/>
          <p:cNvSpPr txBox="1">
            <a:spLocks noChangeArrowheads="1"/>
          </p:cNvSpPr>
          <p:nvPr/>
        </p:nvSpPr>
        <p:spPr bwMode="auto">
          <a:xfrm>
            <a:off x="78626" y="698215"/>
            <a:ext cx="7693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200</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Energy Aware Scheduling (EAS) progress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https://www.linaro.org/blog/energy-aware-scheduling-eas-progress-update/</a:t>
            </a:r>
          </a:p>
        </p:txBody>
      </p:sp>
      <p:sp>
        <p:nvSpPr>
          <p:cNvPr id="4" name="Text Box 11"/>
          <p:cNvSpPr txBox="1">
            <a:spLocks noChangeArrowheads="1"/>
          </p:cNvSpPr>
          <p:nvPr/>
        </p:nvSpPr>
        <p:spPr bwMode="auto">
          <a:xfrm>
            <a:off x="77786" y="1246199"/>
            <a:ext cx="894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201</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Cortex-A57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http://infocenter.arm.com/help/index.jsp?topic=/com.arm.doc.ddi0488c/CACDDBBA.html</a:t>
            </a:r>
          </a:p>
        </p:txBody>
      </p:sp>
      <p:sp>
        <p:nvSpPr>
          <p:cNvPr id="5" name="TextBox 4"/>
          <p:cNvSpPr txBox="1"/>
          <p:nvPr/>
        </p:nvSpPr>
        <p:spPr>
          <a:xfrm>
            <a:off x="76314" y="177736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202</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 Box 11"/>
          <p:cNvSpPr txBox="1">
            <a:spLocks noChangeArrowheads="1"/>
          </p:cNvSpPr>
          <p:nvPr/>
        </p:nvSpPr>
        <p:spPr bwMode="auto">
          <a:xfrm>
            <a:off x="86825" y="2476191"/>
            <a:ext cx="9034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for the next era of compute, ARM Community,</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https://community.arm.com/processors/b/blog/posts/arm-dynamiq-technology-for-the-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next-era-of-compute</a:t>
            </a:r>
          </a:p>
        </p:txBody>
      </p:sp>
      <p:sp>
        <p:nvSpPr>
          <p:cNvPr id="7" name="Text Box 11"/>
          <p:cNvSpPr txBox="1">
            <a:spLocks noChangeArrowheads="1"/>
          </p:cNvSpPr>
          <p:nvPr/>
        </p:nvSpPr>
        <p:spPr bwMode="auto">
          <a:xfrm>
            <a:off x="78343" y="3210076"/>
            <a:ext cx="884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204</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17, 2004,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http://linuxdevices.linuxgizmos.com/arm-unveils-multi-processor-core-with-linux-smp-</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support/</a:t>
            </a:r>
          </a:p>
        </p:txBody>
      </p:sp>
      <p:sp>
        <p:nvSpPr>
          <p:cNvPr id="8" name="Text Box 11"/>
          <p:cNvSpPr txBox="1">
            <a:spLocks noChangeArrowheads="1"/>
          </p:cNvSpPr>
          <p:nvPr/>
        </p:nvSpPr>
        <p:spPr bwMode="auto">
          <a:xfrm>
            <a:off x="79451" y="3926694"/>
            <a:ext cx="872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205</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Android Authority,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May 29, 2017,</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https://www.androidauthority.com/arm-dynamiq-need-to-know-770349/</a:t>
            </a:r>
          </a:p>
        </p:txBody>
      </p:sp>
      <p:sp>
        <p:nvSpPr>
          <p:cNvPr id="9" name="Text Box 11"/>
          <p:cNvSpPr txBox="1">
            <a:spLocks noChangeArrowheads="1"/>
          </p:cNvSpPr>
          <p:nvPr/>
        </p:nvSpPr>
        <p:spPr bwMode="auto">
          <a:xfrm>
            <a:off x="85427" y="6060898"/>
            <a:ext cx="8882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208</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and ARM’s New CPUs: Cortex-A75, Cortex-A55,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29, 2017,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https://www.anandtech.com/show/11441/dynamiq-and-arms-new-cpus-cortex-a75-a55</a:t>
            </a:r>
          </a:p>
        </p:txBody>
      </p:sp>
      <p:sp>
        <p:nvSpPr>
          <p:cNvPr id="10" name="Text Box 11"/>
          <p:cNvSpPr txBox="1">
            <a:spLocks noChangeArrowheads="1"/>
          </p:cNvSpPr>
          <p:nvPr/>
        </p:nvSpPr>
        <p:spPr bwMode="auto">
          <a:xfrm>
            <a:off x="77457" y="5109360"/>
            <a:ext cx="8914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207</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Intelligent Solutions Using Cluster Based Multiprocessing,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Hot Chips 29, 2017 Aug. 12,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https://www.slideshare.net/ARMHoldings/arm-dynamiq-intelligent-solutions-using-</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cluster-based-multiprocessing </a:t>
            </a:r>
          </a:p>
        </p:txBody>
      </p:sp>
      <p:sp>
        <p:nvSpPr>
          <p:cNvPr id="12" name="Text Box 11"/>
          <p:cNvSpPr txBox="1">
            <a:spLocks noChangeArrowheads="1"/>
          </p:cNvSpPr>
          <p:nvPr/>
        </p:nvSpPr>
        <p:spPr bwMode="auto">
          <a:xfrm>
            <a:off x="79092" y="4500173"/>
            <a:ext cx="7158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206</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Cortex-A73, ARM Developer,</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https://developer.arm.com/products/processors/cortex-a/cortex-a73</a:t>
            </a:r>
          </a:p>
        </p:txBody>
      </p:sp>
    </p:spTree>
    <p:extLst>
      <p:ext uri="{BB962C8B-B14F-4D97-AF65-F5344CB8AC3E}">
        <p14:creationId xmlns:p14="http://schemas.microsoft.com/office/powerpoint/2010/main" val="342413698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209</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https://www.pcper.com/reviews/General-Tech/ARM-Tech-Day-2017-DynamIQ-Cortex-A55-</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A75-and-Mali-G72/Cortex-A75-and-Mali-G72</a:t>
            </a:r>
          </a:p>
        </p:txBody>
      </p:sp>
      <p:sp>
        <p:nvSpPr>
          <p:cNvPr id="4" name="TextBox 8"/>
          <p:cNvSpPr txBox="1"/>
          <p:nvPr/>
        </p:nvSpPr>
        <p:spPr>
          <a:xfrm>
            <a:off x="83150" y="1671644"/>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a:t>
            </a:r>
            <a:r>
              <a:rPr lang="hu-HU" sz="1400" spc="-30" dirty="0" smtClean="0">
                <a:solidFill>
                  <a:srgbClr val="000000"/>
                </a:solidFill>
                <a:latin typeface="Verdana"/>
              </a:rPr>
              <a:t>210</a:t>
            </a: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Szövegdoboz 4"/>
          <p:cNvSpPr txBox="1"/>
          <p:nvPr/>
        </p:nvSpPr>
        <p:spPr>
          <a:xfrm>
            <a:off x="78767" y="2450041"/>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211</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3"/>
          <p:cNvSpPr txBox="1"/>
          <p:nvPr/>
        </p:nvSpPr>
        <p:spPr>
          <a:xfrm>
            <a:off x="79686" y="3246676"/>
            <a:ext cx="64690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212</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4"/>
          <p:cNvSpPr txBox="1"/>
          <p:nvPr/>
        </p:nvSpPr>
        <p:spPr>
          <a:xfrm>
            <a:off x="79686" y="3606716"/>
            <a:ext cx="8869256" cy="954107"/>
          </a:xfrm>
          <a:prstGeom prst="rect">
            <a:avLst/>
          </a:prstGeom>
          <a:noFill/>
        </p:spPr>
        <p:txBody>
          <a:bodyPr wrap="square" rtlCol="0">
            <a:spAutoFit/>
          </a:bodyPr>
          <a:lstStyle/>
          <a:p>
            <a:pPr marL="715963" marR="0" lvl="0" indent="-715963"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213</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Mobile Armv9 CPU Microarchitectures: Cortex-X2, 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A710 &amp;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https://www.anandtech.com/show/16693/arm-announces-mobile-armv9-cpu-microarchitectures-cortexx2-cortexa710-cortexa510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8767" y="4572989"/>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a:t>
            </a:r>
            <a:r>
              <a:rPr lang="hu-HU" sz="1400" spc="-30" dirty="0" smtClean="0">
                <a:solidFill>
                  <a:srgbClr val="000000"/>
                </a:solidFill>
                <a:latin typeface="Verdana"/>
              </a:rPr>
              <a:t>214</a:t>
            </a: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3"/>
          <p:cNvSpPr txBox="1"/>
          <p:nvPr/>
        </p:nvSpPr>
        <p:spPr>
          <a:xfrm>
            <a:off x="79500" y="5356564"/>
            <a:ext cx="8725094" cy="307777"/>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https://www.spec.org/cpu2017/</a:t>
            </a:r>
          </a:p>
        </p:txBody>
      </p:sp>
      <p:sp>
        <p:nvSpPr>
          <p:cNvPr id="10" name="TextBox 6"/>
          <p:cNvSpPr txBox="1"/>
          <p:nvPr/>
        </p:nvSpPr>
        <p:spPr>
          <a:xfrm>
            <a:off x="81282" y="5754164"/>
            <a:ext cx="8723312"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The Snapdragon 8 Gen 1 Performance Preview: Sizing Up Cortex-X2,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14</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https://www.anandtech.com/show/17102/snapdragon-8-gen-1-performance-preview-sizing-up-cortex-x2/2</a:t>
            </a:r>
          </a:p>
        </p:txBody>
      </p:sp>
    </p:spTree>
    <p:extLst>
      <p:ext uri="{BB962C8B-B14F-4D97-AF65-F5344CB8AC3E}">
        <p14:creationId xmlns:p14="http://schemas.microsoft.com/office/powerpoint/2010/main" val="1263682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22</a:t>
            </a:r>
            <a:r>
              <a:rPr lang="hu-HU" sz="1700">
                <a:solidFill>
                  <a:srgbClr val="FFFFFF"/>
                </a:solidFill>
              </a:rPr>
              <a:t>)</a:t>
            </a:r>
            <a:endParaRPr lang="en-US" sz="1700"/>
          </a:p>
        </p:txBody>
      </p:sp>
      <p:sp>
        <p:nvSpPr>
          <p:cNvPr id="6" name="TextBox 5"/>
          <p:cNvSpPr txBox="1"/>
          <p:nvPr/>
        </p:nvSpPr>
        <p:spPr>
          <a:xfrm>
            <a:off x="71500" y="440668"/>
            <a:ext cx="6670016" cy="369332"/>
          </a:xfrm>
          <a:prstGeom prst="rect">
            <a:avLst/>
          </a:prstGeom>
          <a:noFill/>
        </p:spPr>
        <p:txBody>
          <a:bodyPr wrap="square" rtlCol="0">
            <a:spAutoFit/>
          </a:bodyPr>
          <a:lstStyle/>
          <a:p>
            <a:r>
              <a:rPr lang="en-US">
                <a:solidFill>
                  <a:schemeClr val="accent6"/>
                </a:solidFill>
              </a:rPr>
              <a:t>Cancellation of the acquisition of ARM by NVIDIA [</a:t>
            </a:r>
            <a:r>
              <a:rPr lang="hu-HU">
                <a:solidFill>
                  <a:schemeClr val="accent6"/>
                </a:solidFill>
              </a:rPr>
              <a:t>169</a:t>
            </a:r>
            <a:r>
              <a:rPr lang="en-US">
                <a:solidFill>
                  <a:schemeClr val="accent6"/>
                </a:solidFill>
              </a:rPr>
              <a:t>]</a:t>
            </a:r>
          </a:p>
        </p:txBody>
      </p:sp>
      <p:sp>
        <p:nvSpPr>
          <p:cNvPr id="7" name="TextBox 6"/>
          <p:cNvSpPr txBox="1"/>
          <p:nvPr/>
        </p:nvSpPr>
        <p:spPr>
          <a:xfrm>
            <a:off x="353267" y="798674"/>
            <a:ext cx="9034268"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a:t>In 02/2022 NVIDIA and Softbank (ARM’s owner) announced the </a:t>
            </a:r>
            <a:r>
              <a:rPr lang="en-US" sz="1600" dirty="0">
                <a:solidFill>
                  <a:srgbClr val="0070C0"/>
                </a:solidFill>
              </a:rPr>
              <a:t>termination of </a:t>
            </a:r>
          </a:p>
          <a:p>
            <a:pPr>
              <a:spcAft>
                <a:spcPts val="600"/>
              </a:spcAft>
            </a:pPr>
            <a:r>
              <a:rPr lang="en-US" sz="1600" dirty="0">
                <a:solidFill>
                  <a:srgbClr val="0070C0"/>
                </a:solidFill>
              </a:rPr>
              <a:t>      the previously planned transaction due to regulatory objections.</a:t>
            </a:r>
          </a:p>
          <a:p>
            <a:pPr marL="285750" indent="-285750">
              <a:buFont typeface="Arial" panose="020B0604020202020204" pitchFamily="34" charset="0"/>
              <a:buChar char="•"/>
            </a:pPr>
            <a:r>
              <a:rPr lang="en-US" sz="1600" dirty="0"/>
              <a:t>At this occasion Huang, </a:t>
            </a:r>
            <a:r>
              <a:rPr lang="en-US" sz="1600" dirty="0" smtClean="0"/>
              <a:t>CEO </a:t>
            </a:r>
            <a:r>
              <a:rPr lang="en-US" sz="1600" dirty="0"/>
              <a:t>of NVIDIA stated that “</a:t>
            </a:r>
            <a:r>
              <a:rPr lang="en-US" sz="1600" dirty="0">
                <a:solidFill>
                  <a:srgbClr val="0070C0"/>
                </a:solidFill>
              </a:rPr>
              <a:t>I expect Arm to be the</a:t>
            </a:r>
          </a:p>
          <a:p>
            <a:r>
              <a:rPr lang="en-US" sz="1600" dirty="0">
                <a:solidFill>
                  <a:srgbClr val="0070C0"/>
                </a:solidFill>
              </a:rPr>
              <a:t>      most important CPU architecture of the next decade.”</a:t>
            </a:r>
          </a:p>
        </p:txBody>
      </p:sp>
    </p:spTree>
    <p:extLst>
      <p:ext uri="{BB962C8B-B14F-4D97-AF65-F5344CB8AC3E}">
        <p14:creationId xmlns:p14="http://schemas.microsoft.com/office/powerpoint/2010/main" val="12883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84584"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33433" y="1700808"/>
            <a:ext cx="8424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2. Evolution of </a:t>
            </a:r>
            <a:r>
              <a:rPr lang="hu-HU" sz="1900">
                <a:solidFill>
                  <a:srgbClr val="FFFFFF"/>
                </a:solidFill>
              </a:rPr>
              <a:t>the </a:t>
            </a:r>
            <a:r>
              <a:rPr lang="en-US" sz="1900">
                <a:solidFill>
                  <a:srgbClr val="FFFFFF"/>
                </a:solidFill>
              </a:rPr>
              <a:t>ARM ISA up to the Armv8.0 release</a:t>
            </a:r>
          </a:p>
        </p:txBody>
      </p:sp>
      <p:sp>
        <p:nvSpPr>
          <p:cNvPr id="4" name="Rectangle 2"/>
          <p:cNvSpPr>
            <a:spLocks noChangeArrowheads="1"/>
          </p:cNvSpPr>
          <p:nvPr/>
        </p:nvSpPr>
        <p:spPr bwMode="auto">
          <a:xfrm>
            <a:off x="-684584"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36607" y="2687021"/>
            <a:ext cx="8424000"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2.1 </a:t>
              </a:r>
              <a:r>
                <a:rPr lang="hu-HU" altLang="en-US" sz="1900" dirty="0" err="1" smtClean="0">
                  <a:solidFill>
                    <a:srgbClr val="FFFFFF"/>
                  </a:solidFill>
                  <a:latin typeface="Verdana" pitchFamily="34" charset="0"/>
                  <a:cs typeface="Times New Roman" pitchFamily="18" charset="0"/>
                </a:rPr>
                <a:t>Overview</a:t>
              </a:r>
              <a:r>
                <a:rPr lang="en-US" altLang="en-US" sz="1900" dirty="0" smtClean="0">
                  <a:solidFill>
                    <a:srgbClr val="FFFFFF"/>
                  </a:solidFill>
                  <a:latin typeface="Verdana" pitchFamily="34" charset="0"/>
                  <a:cs typeface="Times New Roman" pitchFamily="18" charset="0"/>
                </a:rPr>
                <a:t> of the evolution of the Arm ISA</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360141" y="3177020"/>
            <a:ext cx="8424000"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2.2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ISA extensions </a:t>
              </a:r>
              <a:r>
                <a:rPr lang="hu-HU" sz="1900" dirty="0" err="1">
                  <a:solidFill>
                    <a:srgbClr val="FFFFFF"/>
                  </a:solidFill>
                  <a:latin typeface="Verdana" panose="020B0604030504040204" pitchFamily="34" charset="0"/>
                  <a:ea typeface="Verdana" panose="020B0604030504040204" pitchFamily="34" charset="0"/>
                  <a:cs typeface="Verdana" panose="020B0604030504040204" pitchFamily="34" charset="0"/>
                </a:rPr>
                <a:t>introduced</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to enhance compute</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capabilities</a:t>
              </a: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2" name="Group 11"/>
          <p:cNvGrpSpPr>
            <a:grpSpLocks/>
          </p:cNvGrpSpPr>
          <p:nvPr/>
        </p:nvGrpSpPr>
        <p:grpSpPr bwMode="auto">
          <a:xfrm>
            <a:off x="354887" y="3728811"/>
            <a:ext cx="8424000" cy="432000"/>
            <a:chOff x="714" y="1638"/>
            <a:chExt cx="4721" cy="408"/>
          </a:xfrm>
        </p:grpSpPr>
        <p:sp>
          <p:nvSpPr>
            <p:cNvPr id="13"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2000" dirty="0">
                  <a:solidFill>
                    <a:srgbClr val="FFFFFF"/>
                  </a:solidFill>
                </a:rPr>
                <a:t>2.3 The SVE register set-based ISA </a:t>
              </a:r>
              <a:r>
                <a:rPr lang="en-US" sz="2000" dirty="0" smtClean="0">
                  <a:solidFill>
                    <a:srgbClr val="FFFFFF"/>
                  </a:solidFill>
                </a:rPr>
                <a:t>extensions</a:t>
              </a:r>
              <a:endParaRPr lang="en-US" sz="2000" dirty="0"/>
            </a:p>
          </p:txBody>
        </p:sp>
        <p:sp>
          <p:nvSpPr>
            <p:cNvPr id="14"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5" name="Group 14"/>
          <p:cNvGrpSpPr>
            <a:grpSpLocks/>
          </p:cNvGrpSpPr>
          <p:nvPr/>
        </p:nvGrpSpPr>
        <p:grpSpPr bwMode="auto">
          <a:xfrm>
            <a:off x="351173" y="4282656"/>
            <a:ext cx="8424000" cy="684000"/>
            <a:chOff x="714" y="1638"/>
            <a:chExt cx="4721" cy="646"/>
          </a:xfrm>
        </p:grpSpPr>
        <p:sp>
          <p:nvSpPr>
            <p:cNvPr id="16" name="AutoShape 8"/>
            <p:cNvSpPr>
              <a:spLocks noChangeArrowheads="1"/>
            </p:cNvSpPr>
            <p:nvPr/>
          </p:nvSpPr>
          <p:spPr bwMode="auto">
            <a:xfrm>
              <a:off x="951" y="1638"/>
              <a:ext cx="4484" cy="646"/>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2000" dirty="0">
                  <a:solidFill>
                    <a:srgbClr val="FFFFFF"/>
                  </a:solidFill>
                </a:rPr>
                <a:t>2.4 Further extensions of the Armv8-A ISA</a:t>
              </a:r>
              <a:r>
                <a:rPr lang="hu-HU" sz="2000" dirty="0">
                  <a:solidFill>
                    <a:srgbClr val="FFFFFF"/>
                  </a:solidFill>
                </a:rPr>
                <a:t> </a:t>
              </a:r>
              <a:r>
                <a:rPr lang="en-US" sz="2000" dirty="0">
                  <a:solidFill>
                    <a:srgbClr val="FFFFFF"/>
                  </a:solidFill>
                </a:rPr>
                <a:t>for enhancing </a:t>
              </a:r>
              <a:r>
                <a:rPr lang="en-US" sz="2000" dirty="0" smtClean="0">
                  <a:solidFill>
                    <a:srgbClr val="FFFFFF"/>
                  </a:solidFill>
                </a:rPr>
                <a:t>compute</a:t>
              </a:r>
            </a:p>
            <a:p>
              <a:pPr eaLnBrk="1" fontAlgn="base" hangingPunct="1">
                <a:spcBef>
                  <a:spcPct val="0"/>
                </a:spcBef>
                <a:spcAft>
                  <a:spcPct val="0"/>
                </a:spcAft>
                <a:buNone/>
              </a:pPr>
              <a:r>
                <a:rPr lang="en-US" sz="2000" dirty="0">
                  <a:solidFill>
                    <a:srgbClr val="FFFFFF"/>
                  </a:solidFill>
                </a:rPr>
                <a:t> </a:t>
              </a:r>
              <a:r>
                <a:rPr lang="en-US" sz="2000" dirty="0" smtClean="0">
                  <a:solidFill>
                    <a:srgbClr val="FFFFFF"/>
                  </a:solidFill>
                </a:rPr>
                <a:t>          </a:t>
              </a:r>
              <a:r>
                <a:rPr lang="en-US" sz="2000" dirty="0">
                  <a:solidFill>
                    <a:srgbClr val="FFFFFF"/>
                  </a:solidFill>
                </a:rPr>
                <a:t>capabilities </a:t>
              </a:r>
              <a:endParaRPr lang="en-US" sz="2000" dirty="0"/>
            </a:p>
          </p:txBody>
        </p:sp>
        <p:sp>
          <p:nvSpPr>
            <p:cNvPr id="17"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409318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855"/>
          <a:stretch/>
        </p:blipFill>
        <p:spPr bwMode="auto">
          <a:xfrm>
            <a:off x="1700343" y="1268760"/>
            <a:ext cx="6435715" cy="34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2220" y="1376772"/>
            <a:ext cx="1697901" cy="461665"/>
          </a:xfrm>
          <a:prstGeom prst="rect">
            <a:avLst/>
          </a:prstGeom>
          <a:noFill/>
        </p:spPr>
        <p:txBody>
          <a:bodyPr wrap="none" rtlCol="0">
            <a:spAutoFit/>
          </a:bodyPr>
          <a:lstStyle/>
          <a:p>
            <a:pPr algn="ctr"/>
            <a:r>
              <a:rPr lang="en-US" sz="1200"/>
              <a:t>GIC: General </a:t>
            </a:r>
          </a:p>
          <a:p>
            <a:pPr algn="ctr"/>
            <a:r>
              <a:rPr lang="en-US" sz="1200"/>
              <a:t>Interrupt Controller</a:t>
            </a:r>
          </a:p>
        </p:txBody>
      </p:sp>
      <p:sp>
        <p:nvSpPr>
          <p:cNvPr id="7" name="TextBox 6"/>
          <p:cNvSpPr txBox="1"/>
          <p:nvPr/>
        </p:nvSpPr>
        <p:spPr>
          <a:xfrm>
            <a:off x="71500" y="453368"/>
            <a:ext cx="4394921" cy="369332"/>
          </a:xfrm>
          <a:prstGeom prst="rect">
            <a:avLst/>
          </a:prstGeom>
          <a:noFill/>
        </p:spPr>
        <p:txBody>
          <a:bodyPr wrap="square" rtlCol="0">
            <a:spAutoFit/>
          </a:bodyPr>
          <a:lstStyle/>
          <a:p>
            <a:r>
              <a:rPr lang="en-US" dirty="0">
                <a:solidFill>
                  <a:schemeClr val="accent6"/>
                </a:solidFill>
              </a:rPr>
              <a:t>Illustration of the terminology used</a:t>
            </a:r>
          </a:p>
        </p:txBody>
      </p:sp>
      <p:sp>
        <p:nvSpPr>
          <p:cNvPr id="9" name="TextBox 8"/>
          <p:cNvSpPr txBox="1"/>
          <p:nvPr/>
        </p:nvSpPr>
        <p:spPr>
          <a:xfrm>
            <a:off x="2324086" y="4761148"/>
            <a:ext cx="4948214" cy="338554"/>
          </a:xfrm>
          <a:prstGeom prst="rect">
            <a:avLst/>
          </a:prstGeom>
          <a:noFill/>
        </p:spPr>
        <p:txBody>
          <a:bodyPr wrap="none" rtlCol="0">
            <a:spAutoFit/>
          </a:bodyPr>
          <a:lstStyle/>
          <a:p>
            <a:r>
              <a:rPr lang="en-US" sz="1600"/>
              <a:t>Figure: An example </a:t>
            </a:r>
            <a:r>
              <a:rPr lang="en-US" sz="1600" err="1"/>
              <a:t>big.LITTLE</a:t>
            </a:r>
            <a:r>
              <a:rPr lang="en-US" sz="1600"/>
              <a:t> processor</a:t>
            </a:r>
            <a:r>
              <a:rPr lang="hu-HU" sz="1600"/>
              <a:t> [3</a:t>
            </a:r>
            <a:r>
              <a:rPr lang="en-GB" sz="1600"/>
              <a:t>7</a:t>
            </a:r>
            <a:r>
              <a:rPr lang="hu-HU" sz="1600"/>
              <a:t>]</a:t>
            </a:r>
            <a:endParaRPr lang="en-US" sz="1600"/>
          </a:p>
        </p:txBody>
      </p:sp>
      <p:sp>
        <p:nvSpPr>
          <p:cNvPr id="12"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GB" sz="1700" err="1">
                <a:solidFill>
                  <a:schemeClr val="bg1"/>
                </a:solidFill>
              </a:rPr>
              <a:t>Forword</a:t>
            </a:r>
            <a:r>
              <a:rPr lang="en-GB" sz="1700">
                <a:solidFill>
                  <a:schemeClr val="bg1"/>
                </a:solidFill>
              </a:rPr>
              <a:t> (2)</a:t>
            </a:r>
            <a:endParaRPr lang="en-US" sz="1700" kern="1200">
              <a:solidFill>
                <a:srgbClr val="FFFFFF"/>
              </a:solidFill>
            </a:endParaRPr>
          </a:p>
        </p:txBody>
      </p:sp>
      <p:sp>
        <p:nvSpPr>
          <p:cNvPr id="2" name="Rounded Rectangle 1"/>
          <p:cNvSpPr/>
          <p:nvPr/>
        </p:nvSpPr>
        <p:spPr bwMode="auto">
          <a:xfrm>
            <a:off x="1547664" y="1268760"/>
            <a:ext cx="6876764" cy="2952328"/>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4" name="TextBox 3"/>
          <p:cNvSpPr txBox="1"/>
          <p:nvPr/>
        </p:nvSpPr>
        <p:spPr>
          <a:xfrm>
            <a:off x="287524" y="1448780"/>
            <a:ext cx="1051891" cy="307777"/>
          </a:xfrm>
          <a:prstGeom prst="rect">
            <a:avLst/>
          </a:prstGeom>
          <a:noFill/>
        </p:spPr>
        <p:txBody>
          <a:bodyPr wrap="none" rtlCol="0">
            <a:spAutoFit/>
          </a:bodyPr>
          <a:lstStyle/>
          <a:p>
            <a:r>
              <a:rPr lang="en-US" sz="1400" i="1" dirty="0">
                <a:solidFill>
                  <a:srgbClr val="FF0000"/>
                </a:solidFill>
              </a:rPr>
              <a:t>Processor</a:t>
            </a:r>
          </a:p>
        </p:txBody>
      </p:sp>
      <p:sp>
        <p:nvSpPr>
          <p:cNvPr id="5" name="Rounded Rectangle 4"/>
          <p:cNvSpPr/>
          <p:nvPr/>
        </p:nvSpPr>
        <p:spPr bwMode="auto">
          <a:xfrm>
            <a:off x="1673250" y="2016551"/>
            <a:ext cx="5040000" cy="1429203"/>
          </a:xfrm>
          <a:prstGeom prst="roundRect">
            <a:avLst/>
          </a:prstGeom>
          <a:noFill/>
          <a:ln w="28575" cap="flat" cmpd="sng" algn="ctr">
            <a:solidFill>
              <a:srgbClr val="7030A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6" name="TextBox 5"/>
          <p:cNvSpPr txBox="1"/>
          <p:nvPr/>
        </p:nvSpPr>
        <p:spPr>
          <a:xfrm>
            <a:off x="637473" y="1897087"/>
            <a:ext cx="550151" cy="307777"/>
          </a:xfrm>
          <a:prstGeom prst="rect">
            <a:avLst/>
          </a:prstGeom>
          <a:noFill/>
        </p:spPr>
        <p:txBody>
          <a:bodyPr wrap="none" rtlCol="0">
            <a:spAutoFit/>
          </a:bodyPr>
          <a:lstStyle/>
          <a:p>
            <a:r>
              <a:rPr lang="en-US" sz="1400" i="1" dirty="0">
                <a:solidFill>
                  <a:srgbClr val="7030A0"/>
                </a:solidFill>
              </a:rPr>
              <a:t>CPU</a:t>
            </a:r>
          </a:p>
        </p:txBody>
      </p:sp>
      <p:sp>
        <p:nvSpPr>
          <p:cNvPr id="11" name="Rounded Rectangle 10"/>
          <p:cNvSpPr/>
          <p:nvPr/>
        </p:nvSpPr>
        <p:spPr bwMode="auto">
          <a:xfrm>
            <a:off x="1727435" y="2168860"/>
            <a:ext cx="1188000" cy="720080"/>
          </a:xfrm>
          <a:prstGeom prst="roundRect">
            <a:avLst/>
          </a:prstGeom>
          <a:noFill/>
          <a:ln w="28575" cap="flat" cmpd="sng" algn="ctr">
            <a:solidFill>
              <a:srgbClr val="00B05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13" name="TextBox 12"/>
          <p:cNvSpPr txBox="1"/>
          <p:nvPr/>
        </p:nvSpPr>
        <p:spPr>
          <a:xfrm>
            <a:off x="324204" y="2312876"/>
            <a:ext cx="1079444" cy="307777"/>
          </a:xfrm>
          <a:prstGeom prst="rect">
            <a:avLst/>
          </a:prstGeom>
          <a:noFill/>
        </p:spPr>
        <p:txBody>
          <a:bodyPr wrap="square" rtlCol="0">
            <a:spAutoFit/>
          </a:bodyPr>
          <a:lstStyle/>
          <a:p>
            <a:r>
              <a:rPr lang="en-US" sz="1400" i="1" dirty="0">
                <a:solidFill>
                  <a:srgbClr val="00B050"/>
                </a:solidFill>
              </a:rPr>
              <a:t>CPU core</a:t>
            </a:r>
          </a:p>
        </p:txBody>
      </p:sp>
      <p:sp>
        <p:nvSpPr>
          <p:cNvPr id="15" name="Rounded Rectangle 14"/>
          <p:cNvSpPr/>
          <p:nvPr/>
        </p:nvSpPr>
        <p:spPr bwMode="auto">
          <a:xfrm>
            <a:off x="4322111" y="2016551"/>
            <a:ext cx="2304000" cy="1340441"/>
          </a:xfrm>
          <a:prstGeom prst="roundRect">
            <a:avLst/>
          </a:prstGeom>
          <a:noFill/>
          <a:ln w="28575" cap="flat" cmpd="sng" algn="ctr">
            <a:solidFill>
              <a:srgbClr val="00B0F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16" name="TextBox 15"/>
          <p:cNvSpPr txBox="1"/>
          <p:nvPr/>
        </p:nvSpPr>
        <p:spPr>
          <a:xfrm>
            <a:off x="6794489" y="2016551"/>
            <a:ext cx="1269899" cy="307777"/>
          </a:xfrm>
          <a:prstGeom prst="rect">
            <a:avLst/>
          </a:prstGeom>
          <a:noFill/>
        </p:spPr>
        <p:txBody>
          <a:bodyPr wrap="none" rtlCol="0">
            <a:spAutoFit/>
          </a:bodyPr>
          <a:lstStyle/>
          <a:p>
            <a:r>
              <a:rPr lang="en-US" sz="1400" i="1" dirty="0">
                <a:solidFill>
                  <a:srgbClr val="0070C0"/>
                </a:solidFill>
              </a:rPr>
              <a:t>Core cluster</a:t>
            </a:r>
          </a:p>
        </p:txBody>
      </p:sp>
      <p:sp>
        <p:nvSpPr>
          <p:cNvPr id="17" name="TextBox 16"/>
          <p:cNvSpPr txBox="1"/>
          <p:nvPr/>
        </p:nvSpPr>
        <p:spPr>
          <a:xfrm>
            <a:off x="179512" y="5245536"/>
            <a:ext cx="9143424" cy="1400383"/>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i="1" dirty="0">
                <a:solidFill>
                  <a:srgbClr val="00B050"/>
                </a:solidFill>
              </a:rPr>
              <a:t>CPU cores </a:t>
            </a:r>
            <a:r>
              <a:rPr lang="en-US" sz="1600" dirty="0"/>
              <a:t>are the </a:t>
            </a:r>
            <a:r>
              <a:rPr lang="en-US" sz="1600" dirty="0">
                <a:solidFill>
                  <a:srgbClr val="0070C0"/>
                </a:solidFill>
              </a:rPr>
              <a:t>basic building blocks of processors,</a:t>
            </a:r>
            <a:r>
              <a:rPr lang="en-US" sz="1600" dirty="0"/>
              <a:t> like ARM’s Cortex-A cores, </a:t>
            </a:r>
          </a:p>
          <a:p>
            <a:pPr marL="285750" indent="-285750">
              <a:spcAft>
                <a:spcPts val="200"/>
              </a:spcAft>
              <a:buFont typeface="Arial" panose="020B0604020202020204" pitchFamily="34" charset="0"/>
              <a:buChar char="•"/>
            </a:pPr>
            <a:r>
              <a:rPr lang="en-US" sz="1600" dirty="0">
                <a:solidFill>
                  <a:srgbClr val="0070C0"/>
                </a:solidFill>
              </a:rPr>
              <a:t>multiple CPU cores </a:t>
            </a:r>
            <a:r>
              <a:rPr lang="en-US" sz="1600" dirty="0" smtClean="0">
                <a:solidFill>
                  <a:srgbClr val="0070C0"/>
                </a:solidFill>
              </a:rPr>
              <a:t>along with a shared cache </a:t>
            </a:r>
            <a:r>
              <a:rPr lang="en-US" sz="1600" dirty="0" smtClean="0"/>
              <a:t>may </a:t>
            </a:r>
            <a:r>
              <a:rPr lang="en-US" sz="1600" dirty="0"/>
              <a:t>be set up to </a:t>
            </a:r>
            <a:r>
              <a:rPr lang="en-US" sz="1600" i="1" dirty="0">
                <a:solidFill>
                  <a:srgbClr val="0070C0"/>
                </a:solidFill>
              </a:rPr>
              <a:t>core clusters</a:t>
            </a:r>
            <a:r>
              <a:rPr lang="en-US" sz="1600" dirty="0"/>
              <a:t>,</a:t>
            </a:r>
          </a:p>
          <a:p>
            <a:pPr marL="285750" indent="-285750">
              <a:spcAft>
                <a:spcPts val="200"/>
              </a:spcAft>
              <a:buFont typeface="Arial" panose="020B0604020202020204" pitchFamily="34" charset="0"/>
              <a:buChar char="•"/>
            </a:pPr>
            <a:r>
              <a:rPr lang="en-US" sz="1600" dirty="0">
                <a:solidFill>
                  <a:srgbClr val="0070C0"/>
                </a:solidFill>
              </a:rPr>
              <a:t>multiple core clusters </a:t>
            </a:r>
            <a:r>
              <a:rPr lang="en-US" sz="1600" dirty="0"/>
              <a:t>may be included in a </a:t>
            </a:r>
            <a:r>
              <a:rPr lang="en-US" sz="1600" i="1" dirty="0">
                <a:solidFill>
                  <a:srgbClr val="7030A0"/>
                </a:solidFill>
              </a:rPr>
              <a:t>CPU</a:t>
            </a:r>
            <a:r>
              <a:rPr lang="en-US" sz="1600" dirty="0">
                <a:solidFill>
                  <a:srgbClr val="FF0000"/>
                </a:solidFill>
              </a:rPr>
              <a:t> </a:t>
            </a:r>
            <a:r>
              <a:rPr lang="en-US" sz="1600" dirty="0"/>
              <a:t>and</a:t>
            </a:r>
          </a:p>
          <a:p>
            <a:pPr marL="285750" indent="-285750">
              <a:buFont typeface="Arial" panose="020B0604020202020204" pitchFamily="34" charset="0"/>
              <a:buChar char="•"/>
            </a:pPr>
            <a:r>
              <a:rPr lang="en-US" sz="1600" dirty="0"/>
              <a:t>a </a:t>
            </a:r>
            <a:r>
              <a:rPr lang="en-US" sz="1600" dirty="0">
                <a:solidFill>
                  <a:srgbClr val="0070C0"/>
                </a:solidFill>
              </a:rPr>
              <a:t>CPU augmented by further functional units</a:t>
            </a:r>
            <a:r>
              <a:rPr lang="en-US" sz="1600" dirty="0"/>
              <a:t>, like GPUs, NPUs, a Cache Coherent</a:t>
            </a:r>
          </a:p>
          <a:p>
            <a:r>
              <a:rPr lang="en-US" sz="1600" dirty="0"/>
              <a:t>      Interconnect makes up a </a:t>
            </a:r>
            <a:r>
              <a:rPr lang="en-US" sz="1600" i="1" dirty="0">
                <a:solidFill>
                  <a:srgbClr val="FF0000"/>
                </a:solidFill>
              </a:rPr>
              <a:t>processor</a:t>
            </a:r>
            <a:r>
              <a:rPr lang="en-US" sz="1600" dirty="0"/>
              <a:t>, as demonstrated in the Figure above. </a:t>
            </a:r>
          </a:p>
        </p:txBody>
      </p:sp>
      <p:cxnSp>
        <p:nvCxnSpPr>
          <p:cNvPr id="10" name="Straight Connector 9"/>
          <p:cNvCxnSpPr/>
          <p:nvPr/>
        </p:nvCxnSpPr>
        <p:spPr bwMode="auto">
          <a:xfrm>
            <a:off x="1272286" y="1624772"/>
            <a:ext cx="252000" cy="0"/>
          </a:xfrm>
          <a:prstGeom prst="line">
            <a:avLst/>
          </a:prstGeom>
          <a:noFill/>
          <a:ln w="19050" cap="flat" cmpd="sng" algn="ctr">
            <a:solidFill>
              <a:srgbClr val="FF0000"/>
            </a:solidFill>
            <a:prstDash val="solid"/>
            <a:round/>
            <a:headEnd type="none" w="med" len="med"/>
            <a:tailEnd type="triangle" w="med" len="med"/>
          </a:ln>
          <a:effectLst/>
        </p:spPr>
      </p:cxnSp>
      <p:cxnSp>
        <p:nvCxnSpPr>
          <p:cNvPr id="18" name="Straight Arrow Connector 17"/>
          <p:cNvCxnSpPr/>
          <p:nvPr/>
        </p:nvCxnSpPr>
        <p:spPr bwMode="auto">
          <a:xfrm>
            <a:off x="1166750" y="2062128"/>
            <a:ext cx="574636" cy="0"/>
          </a:xfrm>
          <a:prstGeom prst="straightConnector1">
            <a:avLst/>
          </a:prstGeom>
          <a:noFill/>
          <a:ln w="19050" cap="flat" cmpd="sng" algn="ctr">
            <a:solidFill>
              <a:srgbClr val="7030A0"/>
            </a:solidFill>
            <a:prstDash val="solid"/>
            <a:round/>
            <a:headEnd type="none" w="med" len="med"/>
            <a:tailEnd type="triangle"/>
          </a:ln>
          <a:effectLst/>
        </p:spPr>
      </p:cxnSp>
      <p:cxnSp>
        <p:nvCxnSpPr>
          <p:cNvPr id="20" name="Straight Arrow Connector 19"/>
          <p:cNvCxnSpPr/>
          <p:nvPr/>
        </p:nvCxnSpPr>
        <p:spPr bwMode="auto">
          <a:xfrm flipV="1">
            <a:off x="1295684" y="2492375"/>
            <a:ext cx="432000" cy="521"/>
          </a:xfrm>
          <a:prstGeom prst="straightConnector1">
            <a:avLst/>
          </a:prstGeom>
          <a:noFill/>
          <a:ln w="19050" cap="flat" cmpd="sng" algn="ctr">
            <a:solidFill>
              <a:srgbClr val="00B050"/>
            </a:solidFill>
            <a:prstDash val="solid"/>
            <a:round/>
            <a:headEnd type="none" w="med" len="med"/>
            <a:tailEnd type="triangle"/>
          </a:ln>
          <a:effectLst/>
        </p:spPr>
      </p:cxnSp>
      <p:cxnSp>
        <p:nvCxnSpPr>
          <p:cNvPr id="30" name="Straight Arrow Connector 29"/>
          <p:cNvCxnSpPr/>
          <p:nvPr/>
        </p:nvCxnSpPr>
        <p:spPr bwMode="auto">
          <a:xfrm flipH="1" flipV="1">
            <a:off x="6624228" y="2191902"/>
            <a:ext cx="216000" cy="1580"/>
          </a:xfrm>
          <a:prstGeom prst="straightConnector1">
            <a:avLst/>
          </a:prstGeom>
          <a:noFill/>
          <a:ln w="1905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86158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 calcmode="lin" valueType="num">
                                      <p:cBhvr additive="base">
                                        <p:cTn id="3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 calcmode="lin" valueType="num">
                                      <p:cBhvr additive="base">
                                        <p:cTn id="5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xEl>
                                              <p:pRg st="3" end="3"/>
                                            </p:txEl>
                                          </p:spTgt>
                                        </p:tgtEl>
                                        <p:attrNameLst>
                                          <p:attrName>style.visibility</p:attrName>
                                        </p:attrNameLst>
                                      </p:cBhvr>
                                      <p:to>
                                        <p:strVal val="visible"/>
                                      </p:to>
                                    </p:set>
                                    <p:anim calcmode="lin" valueType="num">
                                      <p:cBhvr additive="base">
                                        <p:cTn id="7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xEl>
                                              <p:pRg st="4" end="4"/>
                                            </p:txEl>
                                          </p:spTgt>
                                        </p:tgtEl>
                                        <p:attrNameLst>
                                          <p:attrName>style.visibility</p:attrName>
                                        </p:attrNameLst>
                                      </p:cBhvr>
                                      <p:to>
                                        <p:strVal val="visible"/>
                                      </p:to>
                                    </p:set>
                                    <p:anim calcmode="lin" valueType="num">
                                      <p:cBhvr additive="base">
                                        <p:cTn id="77"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11" grpId="0" animBg="1"/>
      <p:bldP spid="13"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67544" y="1891285"/>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a:solidFill>
                  <a:srgbClr val="FFFFFF"/>
                </a:solidFill>
              </a:rPr>
              <a:t>2.</a:t>
            </a:r>
            <a:r>
              <a:rPr lang="hu-HU" sz="1900" dirty="0">
                <a:solidFill>
                  <a:srgbClr val="FFFFFF"/>
                </a:solidFill>
              </a:rPr>
              <a:t>1</a:t>
            </a:r>
            <a:r>
              <a:rPr lang="en-US" sz="1900" dirty="0">
                <a:solidFill>
                  <a:srgbClr val="FFFFFF"/>
                </a:solidFill>
              </a:rPr>
              <a:t> </a:t>
            </a:r>
            <a:r>
              <a:rPr lang="hu-HU" sz="1900" dirty="0" err="1">
                <a:solidFill>
                  <a:srgbClr val="FFFFFF"/>
                </a:solidFill>
              </a:rPr>
              <a:t>Overview</a:t>
            </a:r>
            <a:r>
              <a:rPr lang="en-US" sz="1900" dirty="0">
                <a:solidFill>
                  <a:srgbClr val="FFFFFF"/>
                </a:solidFill>
              </a:rPr>
              <a:t> of the evolution of the Arm ISA</a:t>
            </a:r>
          </a:p>
        </p:txBody>
      </p:sp>
    </p:spTree>
    <p:extLst>
      <p:ext uri="{BB962C8B-B14F-4D97-AF65-F5344CB8AC3E}">
        <p14:creationId xmlns:p14="http://schemas.microsoft.com/office/powerpoint/2010/main" val="316566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a:t>2.1 </a:t>
            </a:r>
            <a:r>
              <a:rPr lang="en-US" sz="1700"/>
              <a:t>Overview of the evolution of the Arm ISA </a:t>
            </a:r>
            <a:r>
              <a:rPr lang="hu-HU" sz="1700"/>
              <a:t>(</a:t>
            </a:r>
            <a:r>
              <a:rPr lang="en-US" sz="1700"/>
              <a:t>1</a:t>
            </a:r>
            <a:r>
              <a:rPr lang="hu-HU" sz="1700"/>
              <a:t>)</a:t>
            </a:r>
            <a:endParaRPr lang="en-US" sz="1700"/>
          </a:p>
        </p:txBody>
      </p:sp>
      <p:grpSp>
        <p:nvGrpSpPr>
          <p:cNvPr id="9" name="Group 8"/>
          <p:cNvGrpSpPr/>
          <p:nvPr/>
        </p:nvGrpSpPr>
        <p:grpSpPr>
          <a:xfrm>
            <a:off x="142874" y="1403775"/>
            <a:ext cx="8914499" cy="3887751"/>
            <a:chOff x="-88274" y="1645920"/>
            <a:chExt cx="9549908" cy="4099507"/>
          </a:xfrm>
        </p:grpSpPr>
        <p:pic>
          <p:nvPicPr>
            <p:cNvPr id="5" name="Picture 4"/>
            <p:cNvPicPr>
              <a:picLocks noChangeAspect="1"/>
            </p:cNvPicPr>
            <p:nvPr/>
          </p:nvPicPr>
          <p:blipFill rotWithShape="1">
            <a:blip r:embed="rId2"/>
            <a:srcRect l="5779" t="12479" r="2230" b="33309"/>
            <a:stretch/>
          </p:blipFill>
          <p:spPr>
            <a:xfrm>
              <a:off x="192505" y="1645920"/>
              <a:ext cx="9269129" cy="4099507"/>
            </a:xfrm>
            <a:prstGeom prst="rect">
              <a:avLst/>
            </a:prstGeom>
          </p:spPr>
        </p:pic>
        <p:pic>
          <p:nvPicPr>
            <p:cNvPr id="7" name="Picture 6"/>
            <p:cNvPicPr>
              <a:picLocks noChangeAspect="1"/>
            </p:cNvPicPr>
            <p:nvPr/>
          </p:nvPicPr>
          <p:blipFill rotWithShape="1">
            <a:blip r:embed="rId2"/>
            <a:srcRect l="430" t="16298" r="96321" b="46408"/>
            <a:stretch/>
          </p:blipFill>
          <p:spPr>
            <a:xfrm>
              <a:off x="-88274" y="2204187"/>
              <a:ext cx="290400" cy="2502568"/>
            </a:xfrm>
            <a:prstGeom prst="rect">
              <a:avLst/>
            </a:prstGeom>
          </p:spPr>
        </p:pic>
      </p:grpSp>
      <p:sp>
        <p:nvSpPr>
          <p:cNvPr id="8" name="TextBox 7"/>
          <p:cNvSpPr txBox="1"/>
          <p:nvPr/>
        </p:nvSpPr>
        <p:spPr>
          <a:xfrm>
            <a:off x="71501" y="439941"/>
            <a:ext cx="9308776" cy="684803"/>
          </a:xfrm>
          <a:prstGeom prst="rect">
            <a:avLst/>
          </a:prstGeom>
          <a:noFill/>
        </p:spPr>
        <p:txBody>
          <a:bodyPr wrap="square" rtlCol="0">
            <a:spAutoFit/>
          </a:bodyPr>
          <a:lstStyle/>
          <a:p>
            <a:pPr defTabSz="457200" fontAlgn="base">
              <a:spcAft>
                <a:spcPts val="300"/>
              </a:spcAft>
            </a:pPr>
            <a:r>
              <a:rPr lang="en-US">
                <a:solidFill>
                  <a:srgbClr val="2D2D8A"/>
                </a:solidFill>
                <a:latin typeface="Verdana"/>
              </a:rPr>
              <a:t>2.1 Overview of the evolution of the Arm ISA</a:t>
            </a:r>
          </a:p>
          <a:p>
            <a:pPr defTabSz="457200" fontAlgn="base"/>
            <a:r>
              <a:rPr lang="en-US">
                <a:solidFill>
                  <a:srgbClr val="2D2D8A"/>
                </a:solidFill>
                <a:latin typeface="Verdana"/>
              </a:rPr>
              <a:t>     Growth of instruction sets of processors over time </a:t>
            </a:r>
            <a:r>
              <a:rPr lang="en-US">
                <a:solidFill>
                  <a:srgbClr val="000000"/>
                </a:solidFill>
                <a:latin typeface="Verdana"/>
              </a:rPr>
              <a:t>[163]</a:t>
            </a:r>
          </a:p>
        </p:txBody>
      </p:sp>
      <p:sp>
        <p:nvSpPr>
          <p:cNvPr id="4" name="Rounded Rectangle 3"/>
          <p:cNvSpPr/>
          <p:nvPr/>
        </p:nvSpPr>
        <p:spPr bwMode="auto">
          <a:xfrm>
            <a:off x="5475" y="5262651"/>
            <a:ext cx="9144000" cy="137783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142875" y="5291526"/>
            <a:ext cx="9151351" cy="1323439"/>
          </a:xfrm>
          <a:prstGeom prst="rect">
            <a:avLst/>
          </a:prstGeom>
          <a:noFill/>
        </p:spPr>
        <p:txBody>
          <a:bodyPr wrap="none" rtlCol="0">
            <a:spAutoFit/>
          </a:bodyPr>
          <a:lstStyle/>
          <a:p>
            <a:r>
              <a:rPr lang="en-US" sz="1600" spc="-30">
                <a:solidFill>
                  <a:srgbClr val="FF0000"/>
                </a:solidFill>
              </a:rPr>
              <a:t>Note</a:t>
            </a:r>
            <a:r>
              <a:rPr lang="en-US" sz="1600" spc="-30"/>
              <a:t> in the above Figure that both </a:t>
            </a:r>
            <a:r>
              <a:rPr lang="en-US" sz="1600" spc="-30">
                <a:solidFill>
                  <a:srgbClr val="FF0000"/>
                </a:solidFill>
              </a:rPr>
              <a:t>RISC ISAs</a:t>
            </a:r>
            <a:r>
              <a:rPr lang="en-US" sz="1600" spc="-30"/>
              <a:t>, (IBM’s PPC and the Arm ISA), as well as </a:t>
            </a:r>
          </a:p>
          <a:p>
            <a:r>
              <a:rPr lang="en-US" sz="1600" spc="-40"/>
              <a:t>  </a:t>
            </a:r>
            <a:r>
              <a:rPr lang="en-US" sz="1600" spc="-90"/>
              <a:t>the x86 </a:t>
            </a:r>
            <a:r>
              <a:rPr lang="en-US" sz="1600" spc="-90">
                <a:solidFill>
                  <a:srgbClr val="FF0000"/>
                </a:solidFill>
              </a:rPr>
              <a:t>CISC ISA </a:t>
            </a:r>
            <a:r>
              <a:rPr lang="en-US" sz="1600" spc="-90">
                <a:solidFill>
                  <a:srgbClr val="0070C0"/>
                </a:solidFill>
              </a:rPr>
              <a:t>evolve continuously, </a:t>
            </a:r>
            <a:r>
              <a:rPr lang="en-US" sz="1600" spc="-90"/>
              <a:t>and the number of available instructions has been raised</a:t>
            </a:r>
          </a:p>
          <a:p>
            <a:r>
              <a:rPr lang="en-US" sz="1600"/>
              <a:t>  tremendously in </a:t>
            </a:r>
            <a:r>
              <a:rPr lang="en-US" sz="1600" spc="-50"/>
              <a:t>both RISC (Reduced Instruction Set Computer) and CISC (Complex</a:t>
            </a:r>
          </a:p>
          <a:p>
            <a:r>
              <a:rPr lang="en-US" sz="1600" spc="-50"/>
              <a:t>  Instruction Set Computer) ISAs to far over 1000, thus recently</a:t>
            </a:r>
            <a:r>
              <a:rPr lang="en-US" sz="1600" spc="-50">
                <a:solidFill>
                  <a:srgbClr val="0070C0"/>
                </a:solidFill>
              </a:rPr>
              <a:t> the number of instructions </a:t>
            </a:r>
          </a:p>
          <a:p>
            <a:r>
              <a:rPr lang="en-US" sz="1600">
                <a:solidFill>
                  <a:srgbClr val="0070C0"/>
                </a:solidFill>
              </a:rPr>
              <a:t>  in RISC and CISC ISAs do not differ notably from each other any more.</a:t>
            </a:r>
          </a:p>
        </p:txBody>
      </p:sp>
    </p:spTree>
    <p:extLst>
      <p:ext uri="{BB962C8B-B14F-4D97-AF65-F5344CB8AC3E}">
        <p14:creationId xmlns:p14="http://schemas.microsoft.com/office/powerpoint/2010/main" val="35448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3866956" cy="369332"/>
          </a:xfrm>
          <a:prstGeom prst="rect">
            <a:avLst/>
          </a:prstGeom>
          <a:noFill/>
        </p:spPr>
        <p:txBody>
          <a:bodyPr wrap="square" rtlCol="0">
            <a:spAutoFit/>
          </a:bodyPr>
          <a:lstStyle/>
          <a:p>
            <a:r>
              <a:rPr lang="hu-HU">
                <a:solidFill>
                  <a:srgbClr val="333399"/>
                </a:solidFill>
              </a:rPr>
              <a:t>Overview</a:t>
            </a:r>
            <a:r>
              <a:rPr lang="en-GB">
                <a:solidFill>
                  <a:srgbClr val="333399"/>
                </a:solidFill>
              </a:rPr>
              <a:t> of ARM’s ISA versions</a:t>
            </a:r>
            <a:endParaRPr lang="en-US">
              <a:solidFill>
                <a:srgbClr val="333399"/>
              </a:solidFill>
            </a:endParaRPr>
          </a:p>
        </p:txBody>
      </p:sp>
      <p:sp>
        <p:nvSpPr>
          <p:cNvPr id="6" name="Title 1"/>
          <p:cNvSpPr>
            <a:spLocks noGrp="1"/>
          </p:cNvSpPr>
          <p:nvPr>
            <p:ph type="title"/>
          </p:nvPr>
        </p:nvSpPr>
        <p:spPr>
          <a:xfrm>
            <a:off x="0" y="1096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2</a:t>
            </a:r>
            <a:r>
              <a:rPr lang="hu-HU" sz="1700" dirty="0" smtClean="0">
                <a:solidFill>
                  <a:srgbClr val="FFFFFF"/>
                </a:solidFill>
              </a:rPr>
              <a:t>)</a:t>
            </a:r>
            <a:endParaRPr lang="en-US" sz="1700" dirty="0">
              <a:solidFill>
                <a:srgbClr val="FFFFFF"/>
              </a:solidFill>
            </a:endParaRPr>
          </a:p>
        </p:txBody>
      </p:sp>
      <p:sp>
        <p:nvSpPr>
          <p:cNvPr id="2" name="TextBox 1"/>
          <p:cNvSpPr txBox="1"/>
          <p:nvPr/>
        </p:nvSpPr>
        <p:spPr>
          <a:xfrm>
            <a:off x="223450" y="802739"/>
            <a:ext cx="8470076"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0000"/>
                </a:solidFill>
              </a:rPr>
              <a:t>Also </a:t>
            </a:r>
            <a:r>
              <a:rPr lang="en-US" sz="1600" dirty="0">
                <a:solidFill>
                  <a:srgbClr val="FF0000"/>
                </a:solidFill>
              </a:rPr>
              <a:t>ARM’s ISA </a:t>
            </a:r>
            <a:r>
              <a:rPr lang="en-US" sz="1600" dirty="0">
                <a:solidFill>
                  <a:srgbClr val="000000"/>
                </a:solidFill>
              </a:rPr>
              <a:t>has been </a:t>
            </a:r>
            <a:r>
              <a:rPr lang="en-US" sz="1600" dirty="0">
                <a:solidFill>
                  <a:srgbClr val="0070C0"/>
                </a:solidFill>
              </a:rPr>
              <a:t>evolved enormously</a:t>
            </a:r>
            <a:r>
              <a:rPr lang="en-US" sz="1600" dirty="0">
                <a:solidFill>
                  <a:srgbClr val="000000"/>
                </a:solidFill>
              </a:rPr>
              <a:t>.</a:t>
            </a:r>
          </a:p>
          <a:p>
            <a:pPr marL="285750" indent="-285750">
              <a:buFont typeface="Arial" panose="020B0604020202020204" pitchFamily="34" charset="0"/>
              <a:buChar char="•"/>
            </a:pPr>
            <a:r>
              <a:rPr lang="en-US" sz="1600" dirty="0">
                <a:solidFill>
                  <a:srgbClr val="000000"/>
                </a:solidFill>
              </a:rPr>
              <a:t>How huge work has been done is indicated by the fact that the recent (2022)</a:t>
            </a:r>
          </a:p>
          <a:p>
            <a:pPr>
              <a:spcAft>
                <a:spcPts val="600"/>
              </a:spcAft>
            </a:pPr>
            <a:r>
              <a:rPr lang="en-US" sz="1600" dirty="0">
                <a:solidFill>
                  <a:srgbClr val="000000"/>
                </a:solidFill>
              </a:rPr>
              <a:t>      Architecture Reference Manual [</a:t>
            </a:r>
            <a:r>
              <a:rPr lang="hu-HU" sz="1600" dirty="0">
                <a:solidFill>
                  <a:srgbClr val="000000"/>
                </a:solidFill>
              </a:rPr>
              <a:t>171</a:t>
            </a:r>
            <a:r>
              <a:rPr lang="en-US" sz="1600" dirty="0">
                <a:solidFill>
                  <a:srgbClr val="000000"/>
                </a:solidFill>
              </a:rPr>
              <a:t>] covers more than 11000 pages.</a:t>
            </a:r>
          </a:p>
          <a:p>
            <a:pPr>
              <a:spcAft>
                <a:spcPts val="600"/>
              </a:spcAft>
            </a:pPr>
            <a:r>
              <a:rPr lang="en-US" sz="1600" dirty="0">
                <a:solidFill>
                  <a:srgbClr val="000000"/>
                </a:solidFill>
              </a:rPr>
              <a:t>    A half page excerpt of the manual illustrates this on the next slide.</a:t>
            </a:r>
          </a:p>
        </p:txBody>
      </p:sp>
    </p:spTree>
    <p:extLst>
      <p:ext uri="{BB962C8B-B14F-4D97-AF65-F5344CB8AC3E}">
        <p14:creationId xmlns:p14="http://schemas.microsoft.com/office/powerpoint/2010/main" val="32037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3</a:t>
            </a:r>
            <a:r>
              <a:rPr lang="hu-HU" sz="1700" dirty="0" smtClean="0"/>
              <a:t>)</a:t>
            </a:r>
            <a:endParaRPr lang="en-US" sz="1700" dirty="0"/>
          </a:p>
        </p:txBody>
      </p:sp>
      <p:pic>
        <p:nvPicPr>
          <p:cNvPr id="3" name="Picture 2"/>
          <p:cNvPicPr>
            <a:picLocks noChangeAspect="1"/>
          </p:cNvPicPr>
          <p:nvPr/>
        </p:nvPicPr>
        <p:blipFill rotWithShape="1">
          <a:blip r:embed="rId2"/>
          <a:srcRect l="32527" t="18500" r="10872" b="16819"/>
          <a:stretch/>
        </p:blipFill>
        <p:spPr>
          <a:xfrm>
            <a:off x="47674" y="1133745"/>
            <a:ext cx="8889811" cy="5535615"/>
          </a:xfrm>
          <a:prstGeom prst="rect">
            <a:avLst/>
          </a:prstGeom>
        </p:spPr>
      </p:pic>
      <p:sp>
        <p:nvSpPr>
          <p:cNvPr id="4" name="TextBox 3"/>
          <p:cNvSpPr txBox="1"/>
          <p:nvPr/>
        </p:nvSpPr>
        <p:spPr>
          <a:xfrm>
            <a:off x="73290" y="440668"/>
            <a:ext cx="10531648" cy="369332"/>
          </a:xfrm>
          <a:prstGeom prst="rect">
            <a:avLst/>
          </a:prstGeom>
          <a:noFill/>
        </p:spPr>
        <p:txBody>
          <a:bodyPr wrap="square" rtlCol="0">
            <a:spAutoFit/>
          </a:bodyPr>
          <a:lstStyle/>
          <a:p>
            <a:r>
              <a:rPr lang="en-US" spc="-70" dirty="0">
                <a:solidFill>
                  <a:schemeClr val="accent6"/>
                </a:solidFill>
              </a:rPr>
              <a:t>Example: </a:t>
            </a:r>
            <a:r>
              <a:rPr lang="en-US" spc="-70" dirty="0" smtClean="0">
                <a:solidFill>
                  <a:schemeClr val="accent6"/>
                </a:solidFill>
              </a:rPr>
              <a:t>1/2 </a:t>
            </a:r>
            <a:r>
              <a:rPr lang="en-US" spc="-70" dirty="0">
                <a:solidFill>
                  <a:schemeClr val="accent6"/>
                </a:solidFill>
              </a:rPr>
              <a:t>page excerpt of the Arm Architecture Reference Manual </a:t>
            </a:r>
            <a:r>
              <a:rPr lang="en-US" spc="-70" dirty="0" smtClean="0">
                <a:solidFill>
                  <a:schemeClr val="accent6"/>
                </a:solidFill>
              </a:rPr>
              <a:t>(2022) [</a:t>
            </a:r>
            <a:r>
              <a:rPr lang="hu-HU" spc="-70" dirty="0">
                <a:solidFill>
                  <a:schemeClr val="accent6"/>
                </a:solidFill>
              </a:rPr>
              <a:t>171</a:t>
            </a:r>
            <a:r>
              <a:rPr lang="en-US" spc="-70" dirty="0">
                <a:solidFill>
                  <a:schemeClr val="accent6"/>
                </a:solidFill>
              </a:rPr>
              <a:t>]</a:t>
            </a:r>
          </a:p>
        </p:txBody>
      </p:sp>
      <p:sp>
        <p:nvSpPr>
          <p:cNvPr id="5" name="TextBox 4"/>
          <p:cNvSpPr txBox="1"/>
          <p:nvPr/>
        </p:nvSpPr>
        <p:spPr>
          <a:xfrm>
            <a:off x="3505620" y="773705"/>
            <a:ext cx="2236510" cy="369332"/>
          </a:xfrm>
          <a:prstGeom prst="rect">
            <a:avLst/>
          </a:prstGeom>
          <a:noFill/>
        </p:spPr>
        <p:txBody>
          <a:bodyPr wrap="none" rtlCol="0">
            <a:spAutoFit/>
          </a:bodyPr>
          <a:lstStyle/>
          <a:p>
            <a:r>
              <a:rPr lang="en-US">
                <a:solidFill>
                  <a:schemeClr val="accent6"/>
                </a:solidFill>
              </a:rPr>
              <a:t>(1/2 from 11530)</a:t>
            </a:r>
          </a:p>
        </p:txBody>
      </p:sp>
    </p:spTree>
    <p:extLst>
      <p:ext uri="{BB962C8B-B14F-4D97-AF65-F5344CB8AC3E}">
        <p14:creationId xmlns:p14="http://schemas.microsoft.com/office/powerpoint/2010/main" val="2934641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2030812" cy="369332"/>
          </a:xfrm>
          <a:prstGeom prst="rect">
            <a:avLst/>
          </a:prstGeom>
          <a:noFill/>
        </p:spPr>
        <p:txBody>
          <a:bodyPr wrap="square" rtlCol="0">
            <a:spAutoFit/>
          </a:bodyPr>
          <a:lstStyle/>
          <a:p>
            <a:r>
              <a:rPr lang="en-US">
                <a:solidFill>
                  <a:srgbClr val="333399"/>
                </a:solidFill>
              </a:rPr>
              <a:t>ARM’s basic ISA</a:t>
            </a: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4</a:t>
            </a:r>
            <a:r>
              <a:rPr lang="hu-HU" sz="1700" dirty="0" smtClean="0">
                <a:solidFill>
                  <a:srgbClr val="FFFFFF"/>
                </a:solidFill>
              </a:rPr>
              <a:t>)</a:t>
            </a:r>
            <a:endParaRPr lang="en-US" sz="1700" dirty="0">
              <a:solidFill>
                <a:srgbClr val="FFFFFF"/>
              </a:solidFill>
            </a:endParaRPr>
          </a:p>
        </p:txBody>
      </p:sp>
      <p:sp>
        <p:nvSpPr>
          <p:cNvPr id="3" name="Rounded Rectangle 2"/>
          <p:cNvSpPr/>
          <p:nvPr/>
        </p:nvSpPr>
        <p:spPr bwMode="auto">
          <a:xfrm>
            <a:off x="16870" y="863935"/>
            <a:ext cx="9099213" cy="19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23450" y="863936"/>
            <a:ext cx="8858900" cy="191847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Until now there are </a:t>
            </a:r>
            <a:r>
              <a:rPr lang="en-US" sz="1600" dirty="0">
                <a:solidFill>
                  <a:srgbClr val="0070C0"/>
                </a:solidFill>
              </a:rPr>
              <a:t>nine ARM ISA versions</a:t>
            </a:r>
            <a:r>
              <a:rPr lang="en-US" sz="1600" dirty="0">
                <a:solidFill>
                  <a:srgbClr val="000000"/>
                </a:solidFill>
              </a:rPr>
              <a:t>, designated as </a:t>
            </a:r>
            <a:r>
              <a:rPr lang="en-US" sz="1600" dirty="0">
                <a:solidFill>
                  <a:srgbClr val="FF0000"/>
                </a:solidFill>
              </a:rPr>
              <a:t>Armv1 to Armv9,</a:t>
            </a:r>
            <a:r>
              <a:rPr lang="en-US" sz="1600" dirty="0">
                <a:solidFill>
                  <a:srgbClr val="000000"/>
                </a:solidFill>
              </a:rPr>
              <a:t> </a:t>
            </a:r>
          </a:p>
          <a:p>
            <a:pPr>
              <a:spcAft>
                <a:spcPts val="400"/>
              </a:spcAft>
            </a:pPr>
            <a:r>
              <a:rPr lang="en-US" sz="1600" dirty="0">
                <a:solidFill>
                  <a:srgbClr val="000000"/>
                </a:solidFill>
              </a:rPr>
              <a:t>      described in related releases of the Architecture Reference Manual.</a:t>
            </a:r>
          </a:p>
          <a:p>
            <a:pPr marL="285750" indent="-285750">
              <a:buFont typeface="Arial" panose="020B0604020202020204" pitchFamily="34" charset="0"/>
              <a:buChar char="•"/>
            </a:pPr>
            <a:r>
              <a:rPr lang="en-US" sz="1600" dirty="0">
                <a:solidFill>
                  <a:srgbClr val="000000"/>
                </a:solidFill>
              </a:rPr>
              <a:t>The </a:t>
            </a:r>
            <a:r>
              <a:rPr lang="en-US" sz="1600" dirty="0">
                <a:solidFill>
                  <a:srgbClr val="0070C0"/>
                </a:solidFill>
              </a:rPr>
              <a:t>earliest versions </a:t>
            </a:r>
            <a:r>
              <a:rPr lang="en-US" sz="1600" dirty="0">
                <a:solidFill>
                  <a:srgbClr val="000000"/>
                </a:solidFill>
              </a:rPr>
              <a:t>(Armv1 and Armv2) only provided an </a:t>
            </a:r>
            <a:r>
              <a:rPr lang="en-US" sz="1600" dirty="0">
                <a:solidFill>
                  <a:srgbClr val="0070C0"/>
                </a:solidFill>
              </a:rPr>
              <a:t>address range of  </a:t>
            </a:r>
          </a:p>
          <a:p>
            <a:r>
              <a:rPr lang="en-US" sz="1600" dirty="0">
                <a:solidFill>
                  <a:srgbClr val="0070C0"/>
                </a:solidFill>
              </a:rPr>
              <a:t>      26 bits yet</a:t>
            </a:r>
            <a:r>
              <a:rPr lang="en-US" sz="1600" dirty="0">
                <a:solidFill>
                  <a:srgbClr val="000000"/>
                </a:solidFill>
              </a:rPr>
              <a:t>, </a:t>
            </a:r>
            <a:r>
              <a:rPr lang="en-US" sz="1600" dirty="0">
                <a:solidFill>
                  <a:srgbClr val="0070C0"/>
                </a:solidFill>
              </a:rPr>
              <a:t>the first ISA version with 32 bit address range became the Armv3,</a:t>
            </a:r>
          </a:p>
          <a:p>
            <a:pPr>
              <a:spcAft>
                <a:spcPts val="400"/>
              </a:spcAft>
            </a:pPr>
            <a:r>
              <a:rPr lang="en-US" sz="1600" dirty="0">
                <a:solidFill>
                  <a:srgbClr val="0070C0"/>
                </a:solidFill>
              </a:rPr>
              <a:t>      first implemented (</a:t>
            </a:r>
            <a:r>
              <a:rPr lang="en-US" sz="1600" dirty="0"/>
              <a:t>in the ARM60 processor) </a:t>
            </a:r>
            <a:r>
              <a:rPr lang="en-US" sz="1600" dirty="0">
                <a:solidFill>
                  <a:srgbClr val="0070C0"/>
                </a:solidFill>
              </a:rPr>
              <a:t>in 1992.</a:t>
            </a:r>
          </a:p>
          <a:p>
            <a:pPr marL="285750" indent="-285750">
              <a:buFont typeface="Arial" panose="020B0604020202020204" pitchFamily="34" charset="0"/>
              <a:buChar char="•"/>
            </a:pPr>
            <a:r>
              <a:rPr lang="en-US" sz="1600" dirty="0">
                <a:solidFill>
                  <a:srgbClr val="000000"/>
                </a:solidFill>
              </a:rPr>
              <a:t>Arbitrarily, we consider the </a:t>
            </a:r>
            <a:r>
              <a:rPr lang="en-US" sz="1600" dirty="0">
                <a:solidFill>
                  <a:srgbClr val="0070C0"/>
                </a:solidFill>
              </a:rPr>
              <a:t>Armv3</a:t>
            </a:r>
            <a:r>
              <a:rPr lang="en-US" sz="1600" dirty="0">
                <a:solidFill>
                  <a:srgbClr val="000000"/>
                </a:solidFill>
              </a:rPr>
              <a:t> </a:t>
            </a:r>
            <a:r>
              <a:rPr lang="en-US" sz="1600" dirty="0">
                <a:solidFill>
                  <a:srgbClr val="0070C0"/>
                </a:solidFill>
              </a:rPr>
              <a:t>ISA </a:t>
            </a:r>
            <a:r>
              <a:rPr lang="en-US" sz="1600" dirty="0">
                <a:solidFill>
                  <a:srgbClr val="000000"/>
                </a:solidFill>
              </a:rPr>
              <a:t>as </a:t>
            </a:r>
            <a:r>
              <a:rPr lang="en-US" sz="1600" dirty="0">
                <a:solidFill>
                  <a:srgbClr val="FF0000"/>
                </a:solidFill>
              </a:rPr>
              <a:t>ARM’s basic ISA</a:t>
            </a:r>
            <a:r>
              <a:rPr lang="en-US" sz="1600" dirty="0">
                <a:solidFill>
                  <a:srgbClr val="000000"/>
                </a:solidFill>
              </a:rPr>
              <a:t> and discuss its</a:t>
            </a:r>
          </a:p>
          <a:p>
            <a:r>
              <a:rPr lang="en-US" sz="1600" dirty="0">
                <a:solidFill>
                  <a:srgbClr val="000000"/>
                </a:solidFill>
              </a:rPr>
              <a:t>      </a:t>
            </a:r>
            <a:r>
              <a:rPr lang="hu-HU" sz="1600" dirty="0">
                <a:solidFill>
                  <a:srgbClr val="000000"/>
                </a:solidFill>
              </a:rPr>
              <a:t> </a:t>
            </a:r>
            <a:r>
              <a:rPr lang="en-US" sz="1600" dirty="0">
                <a:solidFill>
                  <a:srgbClr val="000000"/>
                </a:solidFill>
              </a:rPr>
              <a:t>evolution next</a:t>
            </a:r>
            <a:r>
              <a:rPr lang="hu-HU" sz="1600" dirty="0">
                <a:solidFill>
                  <a:srgbClr val="000000"/>
                </a:solidFill>
              </a:rPr>
              <a:t>.</a:t>
            </a:r>
            <a:endParaRPr lang="en-US" sz="1600" dirty="0">
              <a:solidFill>
                <a:srgbClr val="000000"/>
              </a:solidFill>
            </a:endParaRPr>
          </a:p>
        </p:txBody>
      </p:sp>
      <p:sp>
        <p:nvSpPr>
          <p:cNvPr id="7" name="Lekerekített téglalap 3"/>
          <p:cNvSpPr/>
          <p:nvPr/>
        </p:nvSpPr>
        <p:spPr>
          <a:xfrm>
            <a:off x="1304051"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9" name="Lekerekített téglalap 4"/>
          <p:cNvSpPr/>
          <p:nvPr/>
        </p:nvSpPr>
        <p:spPr>
          <a:xfrm>
            <a:off x="2499059"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 name="Lekerekített téglalap 5"/>
          <p:cNvSpPr/>
          <p:nvPr/>
        </p:nvSpPr>
        <p:spPr>
          <a:xfrm>
            <a:off x="3702436"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1" name="Lekerekített téglalap 6"/>
          <p:cNvSpPr/>
          <p:nvPr/>
        </p:nvSpPr>
        <p:spPr>
          <a:xfrm>
            <a:off x="6139712" y="3245500"/>
            <a:ext cx="115192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2" name="Lekerekített téglalap 7"/>
          <p:cNvSpPr/>
          <p:nvPr/>
        </p:nvSpPr>
        <p:spPr>
          <a:xfrm>
            <a:off x="4910577"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3" name="TextBox 12"/>
          <p:cNvSpPr txBox="1"/>
          <p:nvPr/>
        </p:nvSpPr>
        <p:spPr>
          <a:xfrm>
            <a:off x="1337709" y="3889459"/>
            <a:ext cx="9127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ARM</a:t>
            </a:r>
            <a:r>
              <a:rPr kumimoji="0" lang="hu-HU" sz="1200" b="0" i="1" u="none" strike="noStrike" kern="1200" cap="none" spc="0" normalizeH="0" baseline="0" noProof="0">
                <a:ln>
                  <a:noFill/>
                </a:ln>
                <a:solidFill>
                  <a:srgbClr val="000000"/>
                </a:solidFill>
                <a:effectLst/>
                <a:uLnTx/>
                <a:uFillTx/>
                <a:latin typeface="Verdana"/>
                <a:ea typeface="+mn-ea"/>
                <a:cs typeface="+mn-cs"/>
              </a:rPr>
              <a:t>710T</a:t>
            </a:r>
            <a:endParaRPr kumimoji="0" lang="en-US" sz="1200" b="0" i="1"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t>
            </a:r>
            <a:r>
              <a:rPr kumimoji="0" lang="hu-HU" sz="1200" b="0" i="1" u="none" strike="noStrike" kern="1200" cap="none" spc="0" normalizeH="0" baseline="0" noProof="0">
                <a:ln>
                  <a:noFill/>
                </a:ln>
                <a:solidFill>
                  <a:srgbClr val="000000"/>
                </a:solidFill>
                <a:effectLst/>
                <a:uLnTx/>
                <a:uFillTx/>
                <a:latin typeface="Verdana"/>
                <a:ea typeface="+mn-ea"/>
                <a:cs typeface="+mn-cs"/>
              </a:rPr>
              <a:t>1995</a:t>
            </a:r>
            <a:r>
              <a:rPr kumimoji="0" lang="en-US" sz="1200" b="0" i="1" u="none" strike="noStrike" kern="1200" cap="none" spc="0" normalizeH="0" baseline="0" noProof="0">
                <a:ln>
                  <a:noFill/>
                </a:ln>
                <a:solidFill>
                  <a:srgbClr val="000000"/>
                </a:solidFill>
                <a:effectLst/>
                <a:uLnTx/>
                <a:uFillTx/>
                <a:latin typeface="Verdana"/>
                <a:ea typeface="+mn-ea"/>
                <a:cs typeface="+mn-cs"/>
              </a:rPr>
              <a:t>)</a:t>
            </a:r>
          </a:p>
        </p:txBody>
      </p:sp>
      <p:sp>
        <p:nvSpPr>
          <p:cNvPr id="14" name="TextBox 13"/>
          <p:cNvSpPr txBox="1"/>
          <p:nvPr/>
        </p:nvSpPr>
        <p:spPr>
          <a:xfrm>
            <a:off x="2519937" y="390215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15" name="TextBox 14"/>
          <p:cNvSpPr txBox="1"/>
          <p:nvPr/>
        </p:nvSpPr>
        <p:spPr>
          <a:xfrm>
            <a:off x="3754006" y="3902159"/>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(2002)</a:t>
            </a:r>
          </a:p>
        </p:txBody>
      </p:sp>
      <p:sp>
        <p:nvSpPr>
          <p:cNvPr id="16" name="TextBox 15"/>
          <p:cNvSpPr txBox="1"/>
          <p:nvPr/>
        </p:nvSpPr>
        <p:spPr>
          <a:xfrm>
            <a:off x="4700542" y="3888704"/>
            <a:ext cx="14494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(200</a:t>
            </a:r>
            <a:r>
              <a:rPr kumimoji="0" lang="hu-HU" sz="1200" b="0" i="1" u="none" strike="noStrike" kern="1200" cap="none" spc="0" normalizeH="0" baseline="0" noProof="0">
                <a:ln>
                  <a:noFill/>
                </a:ln>
                <a:solidFill>
                  <a:srgbClr val="000000"/>
                </a:solidFill>
                <a:effectLst/>
                <a:uLnTx/>
                <a:uFillTx/>
                <a:latin typeface="Verdana"/>
                <a:ea typeface="+mn-ea"/>
                <a:cs typeface="+mn-cs"/>
              </a:rPr>
              <a:t>5</a:t>
            </a:r>
            <a:r>
              <a:rPr kumimoji="0" lang="en-US" sz="1200" b="0" i="1" u="none" strike="noStrike" kern="1200" cap="none" spc="0" normalizeH="0" baseline="0" noProof="0">
                <a:ln>
                  <a:noFill/>
                </a:ln>
                <a:solidFill>
                  <a:srgbClr val="000000"/>
                </a:solidFill>
                <a:effectLst/>
                <a:uLnTx/>
                <a:uFillTx/>
                <a:latin typeface="Verdana"/>
                <a:ea typeface="+mn-ea"/>
                <a:cs typeface="+mn-cs"/>
              </a:rPr>
              <a:t>)</a:t>
            </a:r>
          </a:p>
        </p:txBody>
      </p:sp>
      <p:sp>
        <p:nvSpPr>
          <p:cNvPr id="17" name="TextBox 16"/>
          <p:cNvSpPr txBox="1"/>
          <p:nvPr/>
        </p:nvSpPr>
        <p:spPr>
          <a:xfrm>
            <a:off x="6025498" y="3902159"/>
            <a:ext cx="14382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a:t>
            </a:r>
            <a:r>
              <a:rPr kumimoji="0" lang="hu-HU" sz="1200" b="0" i="1" u="none" strike="noStrike" kern="1200" cap="none" spc="0" normalizeH="0" baseline="0" noProof="0" dirty="0">
                <a:ln>
                  <a:noFill/>
                </a:ln>
                <a:solidFill>
                  <a:srgbClr val="000000"/>
                </a:solidFill>
                <a:effectLst/>
                <a:uLnTx/>
                <a:uFillTx/>
                <a:latin typeface="Verdana"/>
                <a:ea typeface="+mn-ea"/>
                <a:cs typeface="+mn-cs"/>
              </a:rPr>
              <a:t>3/A57</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(2012)</a:t>
            </a:r>
          </a:p>
        </p:txBody>
      </p:sp>
      <p:sp>
        <p:nvSpPr>
          <p:cNvPr id="18" name="Lekerekített téglalap 7"/>
          <p:cNvSpPr/>
          <p:nvPr/>
        </p:nvSpPr>
        <p:spPr>
          <a:xfrm>
            <a:off x="7480877" y="3233559"/>
            <a:ext cx="144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9" name="TextBox 48"/>
          <p:cNvSpPr txBox="1"/>
          <p:nvPr/>
        </p:nvSpPr>
        <p:spPr>
          <a:xfrm>
            <a:off x="7216293" y="3890694"/>
            <a:ext cx="19078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0000"/>
                </a:solidFill>
                <a:effectLst/>
                <a:uLnTx/>
                <a:uFillTx/>
                <a:latin typeface="Verdana"/>
                <a:ea typeface="+mn-ea"/>
                <a:cs typeface="+mn-cs"/>
              </a:rPr>
              <a:t>Neoverse</a:t>
            </a:r>
            <a:r>
              <a:rPr kumimoji="0" lang="hu-HU" sz="1200" b="0" i="1" u="none" strike="noStrike" kern="1200" cap="none" spc="0" normalizeH="0" baseline="0" noProof="0" dirty="0">
                <a:ln>
                  <a:noFill/>
                </a:ln>
                <a:solidFill>
                  <a:srgbClr val="000000"/>
                </a:solidFill>
                <a:effectLst/>
                <a:uLnTx/>
                <a:uFillTx/>
                <a:latin typeface="Verdana"/>
                <a:ea typeface="+mn-ea"/>
                <a:cs typeface="+mn-cs"/>
              </a:rPr>
              <a:t> N2</a:t>
            </a:r>
            <a:r>
              <a:rPr kumimoji="0" lang="en-GB"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1" u="none" strike="noStrike" kern="1200" cap="none" spc="0" normalizeH="0" baseline="0" noProof="0" dirty="0">
                <a:ln>
                  <a:noFill/>
                </a:ln>
                <a:solidFill>
                  <a:srgbClr val="000000"/>
                </a:solidFill>
                <a:effectLst/>
                <a:uLnTx/>
                <a:uFillTx/>
                <a:latin typeface="Verdana"/>
                <a:ea typeface="+mn-ea"/>
                <a:cs typeface="+mn-cs"/>
              </a:rPr>
              <a:t>(2021</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1" name="Lekerekített téglalap 3"/>
          <p:cNvSpPr/>
          <p:nvPr/>
        </p:nvSpPr>
        <p:spPr>
          <a:xfrm>
            <a:off x="106590" y="3250757"/>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smtClean="0">
                <a:ln>
                  <a:noFill/>
                </a:ln>
                <a:solidFill>
                  <a:srgbClr val="FFFFFF"/>
                </a:solidFill>
                <a:effectLst/>
                <a:uLnTx/>
                <a:uFillTx/>
                <a:latin typeface="Verdana"/>
                <a:ea typeface="Verdana" panose="020B0604030504040204" pitchFamily="34" charset="0"/>
                <a:cs typeface="Verdana" panose="020B0604030504040204" pitchFamily="34" charset="0"/>
              </a:rPr>
              <a:t>Armv</a:t>
            </a:r>
            <a:r>
              <a:rPr kumimoji="0" lang="en-US" sz="1200" b="0" i="0" u="none" strike="noStrike" kern="1200" cap="none" spc="0" normalizeH="0" baseline="0" noProof="0" dirty="0" smtClean="0">
                <a:ln>
                  <a:noFill/>
                </a:ln>
                <a:solidFill>
                  <a:srgbClr val="FFFFFF"/>
                </a:solidFill>
                <a:effectLst/>
                <a:uLnTx/>
                <a:uFillTx/>
                <a:latin typeface="Verdana"/>
                <a:ea typeface="Verdana" panose="020B0604030504040204" pitchFamily="34" charset="0"/>
                <a:cs typeface="Verdana" panose="020B0604030504040204" pitchFamily="34" charset="0"/>
              </a:rPr>
              <a:t>3</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2" name="TextBox 21"/>
          <p:cNvSpPr txBox="1"/>
          <p:nvPr/>
        </p:nvSpPr>
        <p:spPr>
          <a:xfrm>
            <a:off x="234959" y="3894716"/>
            <a:ext cx="72327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ARM60</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kumimoji="0" lang="hu-HU" sz="1200" b="0" i="1" u="none" strike="noStrike" kern="1200" cap="none" spc="0" normalizeH="0" baseline="0" noProof="0" dirty="0" smtClean="0">
                <a:ln>
                  <a:noFill/>
                </a:ln>
                <a:solidFill>
                  <a:srgbClr val="000000"/>
                </a:solidFill>
                <a:effectLst/>
                <a:uLnTx/>
                <a:uFillTx/>
                <a:latin typeface="Verdana"/>
                <a:ea typeface="+mn-ea"/>
                <a:cs typeface="+mn-cs"/>
              </a:rPr>
              <a:t>199</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2)</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16870" y="3689006"/>
            <a:ext cx="1292341" cy="276999"/>
          </a:xfrm>
          <a:prstGeom prst="rect">
            <a:avLst/>
          </a:prstGeom>
          <a:noFill/>
        </p:spPr>
        <p:txBody>
          <a:bodyPr wrap="none" rtlCol="0">
            <a:spAutoFit/>
          </a:bodyPr>
          <a:lstStyle/>
          <a:p>
            <a:r>
              <a:rPr lang="en-US" sz="1200" i="1" dirty="0" smtClean="0"/>
              <a:t>Example CPUs</a:t>
            </a:r>
          </a:p>
        </p:txBody>
      </p:sp>
    </p:spTree>
    <p:extLst>
      <p:ext uri="{BB962C8B-B14F-4D97-AF65-F5344CB8AC3E}">
        <p14:creationId xmlns:p14="http://schemas.microsoft.com/office/powerpoint/2010/main" val="18123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additive="base">
                                        <p:cTn id="101" dur="500" fill="hold"/>
                                        <p:tgtEl>
                                          <p:spTgt spid="5"/>
                                        </p:tgtEl>
                                        <p:attrNameLst>
                                          <p:attrName>ppt_x</p:attrName>
                                        </p:attrNameLst>
                                      </p:cBhvr>
                                      <p:tavLst>
                                        <p:tav tm="0">
                                          <p:val>
                                            <p:strVal val="#ppt_x"/>
                                          </p:val>
                                        </p:tav>
                                        <p:tav tm="100000">
                                          <p:val>
                                            <p:strVal val="#ppt_x"/>
                                          </p:val>
                                        </p:tav>
                                      </p:tavLst>
                                    </p:anim>
                                    <p:anim calcmode="lin" valueType="num">
                                      <p:cBhvr additive="base">
                                        <p:cTn id="10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p:bldP spid="14" grpId="0"/>
      <p:bldP spid="15" grpId="0"/>
      <p:bldP spid="16" grpId="0"/>
      <p:bldP spid="17" grpId="0"/>
      <p:bldP spid="18" grpId="0" animBg="1"/>
      <p:bldP spid="19" grpId="0"/>
      <p:bldP spid="21" grpId="0" animBg="1"/>
      <p:bldP spid="2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440668"/>
            <a:ext cx="3956148" cy="369332"/>
          </a:xfrm>
          <a:prstGeom prst="rect">
            <a:avLst/>
          </a:prstGeom>
          <a:noFill/>
        </p:spPr>
        <p:txBody>
          <a:bodyPr wrap="square" rtlCol="0">
            <a:spAutoFit/>
          </a:bodyPr>
          <a:lstStyle/>
          <a:p>
            <a:r>
              <a:rPr lang="en-US" dirty="0">
                <a:solidFill>
                  <a:srgbClr val="333399"/>
                </a:solidFill>
              </a:rPr>
              <a:t>Key features of ARM’s basic ISA </a:t>
            </a:r>
          </a:p>
        </p:txBody>
      </p:sp>
      <p:sp>
        <p:nvSpPr>
          <p:cNvPr id="10" name="TextBox 9"/>
          <p:cNvSpPr txBox="1"/>
          <p:nvPr/>
        </p:nvSpPr>
        <p:spPr>
          <a:xfrm>
            <a:off x="5203794" y="5497452"/>
            <a:ext cx="1217001" cy="748923"/>
          </a:xfrm>
          <a:prstGeom prst="rect">
            <a:avLst/>
          </a:prstGeom>
          <a:noFill/>
        </p:spPr>
        <p:txBody>
          <a:bodyPr wrap="none" rtlCol="0">
            <a:spAutoFit/>
          </a:bodyPr>
          <a:lstStyle/>
          <a:p>
            <a:pPr algn="ctr">
              <a:spcAft>
                <a:spcPts val="400"/>
              </a:spcAft>
            </a:pPr>
            <a:r>
              <a:rPr lang="en-US" sz="1200">
                <a:solidFill>
                  <a:srgbClr val="000000"/>
                </a:solidFill>
              </a:rPr>
              <a:t>Stack pointer</a:t>
            </a:r>
          </a:p>
          <a:p>
            <a:pPr algn="ctr">
              <a:spcAft>
                <a:spcPts val="400"/>
              </a:spcAft>
            </a:pPr>
            <a:r>
              <a:rPr lang="en-US" sz="1200">
                <a:solidFill>
                  <a:srgbClr val="000000"/>
                </a:solidFill>
              </a:rPr>
              <a:t>Link register</a:t>
            </a:r>
          </a:p>
          <a:p>
            <a:pPr algn="ctr">
              <a:spcAft>
                <a:spcPts val="400"/>
              </a:spcAft>
            </a:pPr>
            <a:r>
              <a:rPr lang="en-US" sz="1200">
                <a:solidFill>
                  <a:srgbClr val="000000"/>
                </a:solidFill>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3941931" y="2708920"/>
            <a:ext cx="1249616"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6605" y="6399330"/>
            <a:ext cx="6744219" cy="338554"/>
          </a:xfrm>
          <a:prstGeom prst="rect">
            <a:avLst/>
          </a:prstGeom>
          <a:noFill/>
        </p:spPr>
        <p:txBody>
          <a:bodyPr wrap="none" rtlCol="0">
            <a:spAutoFit/>
          </a:bodyPr>
          <a:lstStyle/>
          <a:p>
            <a:r>
              <a:rPr lang="en-US" sz="1600">
                <a:solidFill>
                  <a:srgbClr val="000000"/>
                </a:solidFill>
              </a:rPr>
              <a:t>Figure: Core registers in the Armv3-Armv7 ISA versions [</a:t>
            </a:r>
            <a:r>
              <a:rPr lang="hu-HU" sz="1600">
                <a:solidFill>
                  <a:srgbClr val="000000"/>
                </a:solidFill>
              </a:rPr>
              <a:t>63</a:t>
            </a:r>
            <a:r>
              <a:rPr lang="en-US" sz="1600">
                <a:solidFill>
                  <a:srgbClr val="000000"/>
                </a:solidFill>
              </a:rPr>
              <a:t>]</a:t>
            </a:r>
          </a:p>
        </p:txBody>
      </p:sp>
      <p:sp>
        <p:nvSpPr>
          <p:cNvPr id="11"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5</a:t>
            </a:r>
            <a:r>
              <a:rPr lang="hu-HU" sz="1700" dirty="0" smtClean="0">
                <a:solidFill>
                  <a:srgbClr val="FFFFFF"/>
                </a:solidFill>
              </a:rPr>
              <a:t>)</a:t>
            </a:r>
            <a:endParaRPr lang="en-US" sz="1700" dirty="0">
              <a:solidFill>
                <a:srgbClr val="FFFFFF"/>
              </a:solidFill>
            </a:endParaRPr>
          </a:p>
        </p:txBody>
      </p:sp>
      <p:sp>
        <p:nvSpPr>
          <p:cNvPr id="3" name="Rounded Rectangle 2"/>
          <p:cNvSpPr/>
          <p:nvPr/>
        </p:nvSpPr>
        <p:spPr bwMode="auto">
          <a:xfrm>
            <a:off x="-18509" y="839628"/>
            <a:ext cx="9162510" cy="147587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225954" y="818710"/>
            <a:ext cx="8981561" cy="1451679"/>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It is a straightforward </a:t>
            </a:r>
            <a:r>
              <a:rPr lang="en-US" sz="1600" dirty="0">
                <a:solidFill>
                  <a:srgbClr val="FF0000"/>
                </a:solidFill>
              </a:rPr>
              <a:t>32-bit RISC ISA, </a:t>
            </a:r>
            <a:r>
              <a:rPr lang="hu-HU" sz="1600" dirty="0" err="1"/>
              <a:t>capable</a:t>
            </a:r>
            <a:r>
              <a:rPr lang="hu-HU" sz="1600" dirty="0"/>
              <a:t> </a:t>
            </a:r>
            <a:r>
              <a:rPr lang="en-US" sz="1600" dirty="0"/>
              <a:t>of</a:t>
            </a:r>
            <a:r>
              <a:rPr lang="hu-HU" sz="1600" dirty="0"/>
              <a:t> </a:t>
            </a:r>
            <a:r>
              <a:rPr lang="hu-HU" sz="1600" dirty="0" err="1"/>
              <a:t>process</a:t>
            </a:r>
            <a:r>
              <a:rPr lang="en-US" sz="1600" dirty="0" err="1"/>
              <a:t>ing</a:t>
            </a:r>
            <a:r>
              <a:rPr lang="en-US" sz="1600" dirty="0">
                <a:solidFill>
                  <a:srgbClr val="000000"/>
                </a:solidFill>
              </a:rPr>
              <a:t> only </a:t>
            </a:r>
            <a:r>
              <a:rPr lang="en-US" sz="1600" dirty="0">
                <a:solidFill>
                  <a:srgbClr val="FF0000"/>
                </a:solidFill>
              </a:rPr>
              <a:t>32-bit scalar FX</a:t>
            </a:r>
          </a:p>
          <a:p>
            <a:pPr>
              <a:spcAft>
                <a:spcPts val="600"/>
              </a:spcAft>
            </a:pPr>
            <a:r>
              <a:rPr lang="en-US" sz="1600" dirty="0">
                <a:solidFill>
                  <a:srgbClr val="FF0000"/>
                </a:solidFill>
              </a:rPr>
              <a:t>      and logical</a:t>
            </a:r>
            <a:r>
              <a:rPr lang="hu-HU" sz="1600" dirty="0">
                <a:solidFill>
                  <a:srgbClr val="FF0000"/>
                </a:solidFill>
              </a:rPr>
              <a:t> </a:t>
            </a:r>
            <a:r>
              <a:rPr lang="en-US" sz="1600" dirty="0">
                <a:solidFill>
                  <a:srgbClr val="FF0000"/>
                </a:solidFill>
              </a:rPr>
              <a:t>data, </a:t>
            </a:r>
            <a:r>
              <a:rPr lang="en-US" sz="1600" dirty="0"/>
              <a:t>as it mainly aimed at embedded microcontrollers.</a:t>
            </a:r>
          </a:p>
          <a:p>
            <a:pPr marL="285750" indent="-285750">
              <a:spcAft>
                <a:spcPts val="400"/>
              </a:spcAft>
              <a:buFont typeface="Arial" panose="020B0604020202020204" pitchFamily="34" charset="0"/>
              <a:buChar char="•"/>
            </a:pPr>
            <a:r>
              <a:rPr lang="en-US" sz="1600" dirty="0">
                <a:solidFill>
                  <a:srgbClr val="000000"/>
                </a:solidFill>
              </a:rPr>
              <a:t>This ISA provides </a:t>
            </a:r>
            <a:r>
              <a:rPr lang="en-US" sz="1600" dirty="0">
                <a:solidFill>
                  <a:srgbClr val="0070C0"/>
                </a:solidFill>
              </a:rPr>
              <a:t>16 32-bit registers</a:t>
            </a:r>
            <a:r>
              <a:rPr lang="en-US" sz="1600" dirty="0">
                <a:solidFill>
                  <a:srgbClr val="000000"/>
                </a:solidFill>
              </a:rPr>
              <a:t>, called the </a:t>
            </a:r>
            <a:r>
              <a:rPr lang="en-US" sz="1600" dirty="0">
                <a:solidFill>
                  <a:srgbClr val="FF0000"/>
                </a:solidFill>
              </a:rPr>
              <a:t>core registers</a:t>
            </a:r>
            <a:r>
              <a:rPr lang="en-US" sz="1600" dirty="0">
                <a:solidFill>
                  <a:srgbClr val="000000"/>
                </a:solidFill>
              </a:rPr>
              <a:t>.</a:t>
            </a:r>
          </a:p>
          <a:p>
            <a:pPr>
              <a:buClr>
                <a:schemeClr val="tx1"/>
              </a:buClr>
            </a:pPr>
            <a:r>
              <a:rPr lang="en-US" sz="1600" dirty="0">
                <a:solidFill>
                  <a:srgbClr val="0070C0"/>
                </a:solidFill>
              </a:rPr>
              <a:t>    13</a:t>
            </a:r>
            <a:r>
              <a:rPr lang="en-US" sz="1600" dirty="0">
                <a:solidFill>
                  <a:srgbClr val="0000FF"/>
                </a:solidFill>
              </a:rPr>
              <a:t> </a:t>
            </a:r>
            <a:r>
              <a:rPr lang="en-US" sz="1600" dirty="0">
                <a:solidFill>
                  <a:srgbClr val="000000"/>
                </a:solidFill>
              </a:rPr>
              <a:t>out of them are used as</a:t>
            </a:r>
            <a:r>
              <a:rPr lang="en-US" sz="1600" dirty="0">
                <a:solidFill>
                  <a:srgbClr val="0070C0"/>
                </a:solidFill>
              </a:rPr>
              <a:t> </a:t>
            </a:r>
            <a:r>
              <a:rPr lang="en-US" sz="1600" dirty="0">
                <a:solidFill>
                  <a:srgbClr val="FF0000"/>
                </a:solidFill>
              </a:rPr>
              <a:t>general purpose registers (GPRs)</a:t>
            </a:r>
            <a:r>
              <a:rPr lang="en-US" sz="1600" dirty="0">
                <a:solidFill>
                  <a:srgbClr val="000000"/>
                </a:solidFill>
              </a:rPr>
              <a:t>,</a:t>
            </a:r>
            <a:r>
              <a:rPr lang="en-US" sz="1600" dirty="0">
                <a:solidFill>
                  <a:srgbClr val="0070C0"/>
                </a:solidFill>
              </a:rPr>
              <a:t> </a:t>
            </a:r>
            <a:r>
              <a:rPr lang="en-US" sz="1600" dirty="0" err="1">
                <a:solidFill>
                  <a:srgbClr val="0070C0"/>
                </a:solidFill>
              </a:rPr>
              <a:t>th</a:t>
            </a:r>
            <a:r>
              <a:rPr lang="hu-HU" sz="1600" dirty="0">
                <a:solidFill>
                  <a:srgbClr val="0070C0"/>
                </a:solidFill>
              </a:rPr>
              <a:t>e </a:t>
            </a:r>
            <a:r>
              <a:rPr lang="hu-HU" sz="1600" dirty="0" err="1">
                <a:solidFill>
                  <a:srgbClr val="0070C0"/>
                </a:solidFill>
              </a:rPr>
              <a:t>remaining</a:t>
            </a:r>
            <a:r>
              <a:rPr lang="hu-HU" sz="1600" dirty="0">
                <a:solidFill>
                  <a:srgbClr val="0070C0"/>
                </a:solidFill>
              </a:rPr>
              <a:t> </a:t>
            </a:r>
            <a:r>
              <a:rPr lang="hu-HU" sz="1600" dirty="0" err="1">
                <a:solidFill>
                  <a:srgbClr val="0070C0"/>
                </a:solidFill>
              </a:rPr>
              <a:t>three</a:t>
            </a:r>
            <a:endParaRPr lang="hu-HU" sz="1600" dirty="0">
              <a:solidFill>
                <a:srgbClr val="0070C0"/>
              </a:solidFill>
            </a:endParaRPr>
          </a:p>
          <a:p>
            <a:pPr>
              <a:buClr>
                <a:schemeClr val="tx1"/>
              </a:buClr>
            </a:pPr>
            <a:r>
              <a:rPr lang="hu-HU" sz="1600" dirty="0"/>
              <a:t>     </a:t>
            </a:r>
            <a:r>
              <a:rPr lang="en-US" sz="1600" dirty="0"/>
              <a:t>  are </a:t>
            </a:r>
            <a:r>
              <a:rPr lang="en-US" sz="1600" dirty="0">
                <a:solidFill>
                  <a:srgbClr val="0070C0"/>
                </a:solidFill>
              </a:rPr>
              <a:t>dedicated, </a:t>
            </a:r>
            <a:r>
              <a:rPr lang="en-US" sz="1600" dirty="0">
                <a:solidFill>
                  <a:srgbClr val="000000"/>
                </a:solidFill>
              </a:rPr>
              <a:t>as shown below.</a:t>
            </a:r>
          </a:p>
        </p:txBody>
      </p:sp>
      <p:sp>
        <p:nvSpPr>
          <p:cNvPr id="4" name="TextBox 3"/>
          <p:cNvSpPr txBox="1"/>
          <p:nvPr/>
        </p:nvSpPr>
        <p:spPr>
          <a:xfrm>
            <a:off x="3264779" y="2618910"/>
            <a:ext cx="542136" cy="276999"/>
          </a:xfrm>
          <a:prstGeom prst="rect">
            <a:avLst/>
          </a:prstGeom>
          <a:noFill/>
        </p:spPr>
        <p:txBody>
          <a:bodyPr wrap="none" rtlCol="0">
            <a:spAutoFit/>
          </a:bodyPr>
          <a:lstStyle/>
          <a:p>
            <a:r>
              <a:rPr lang="en-US" sz="1200" b="1">
                <a:solidFill>
                  <a:srgbClr val="FF0000"/>
                </a:solidFill>
              </a:rPr>
              <a:t>GPR</a:t>
            </a:r>
          </a:p>
        </p:txBody>
      </p:sp>
    </p:spTree>
    <p:extLst>
      <p:ext uri="{BB962C8B-B14F-4D97-AF65-F5344CB8AC3E}">
        <p14:creationId xmlns:p14="http://schemas.microsoft.com/office/powerpoint/2010/main" val="5934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6</a:t>
            </a:r>
            <a:r>
              <a:rPr lang="hu-HU" sz="1700" dirty="0" smtClean="0">
                <a:solidFill>
                  <a:srgbClr val="FFFFFF"/>
                </a:solidFill>
              </a:rPr>
              <a:t>)</a:t>
            </a:r>
            <a:endParaRPr lang="hu-HU" sz="1700" dirty="0">
              <a:solidFill>
                <a:srgbClr val="FFFFFF"/>
              </a:solidFill>
            </a:endParaRPr>
          </a:p>
        </p:txBody>
      </p:sp>
      <p:sp>
        <p:nvSpPr>
          <p:cNvPr id="21" name="TextBox 20"/>
          <p:cNvSpPr txBox="1"/>
          <p:nvPr/>
        </p:nvSpPr>
        <p:spPr>
          <a:xfrm>
            <a:off x="82550" y="440668"/>
            <a:ext cx="7030422" cy="369332"/>
          </a:xfrm>
          <a:prstGeom prst="rect">
            <a:avLst/>
          </a:prstGeom>
          <a:noFill/>
        </p:spPr>
        <p:txBody>
          <a:bodyPr wrap="square" rtlCol="0">
            <a:spAutoFit/>
          </a:bodyPr>
          <a:lstStyle/>
          <a:p>
            <a:r>
              <a:rPr lang="en-US">
                <a:solidFill>
                  <a:srgbClr val="333399"/>
                </a:solidFill>
              </a:rPr>
              <a:t>Main directions of extending ARM’s basic ISA (simplified) </a:t>
            </a:r>
          </a:p>
        </p:txBody>
      </p:sp>
      <p:sp>
        <p:nvSpPr>
          <p:cNvPr id="23" name="TextBox 22"/>
          <p:cNvSpPr txBox="1"/>
          <p:nvPr/>
        </p:nvSpPr>
        <p:spPr>
          <a:xfrm>
            <a:off x="71438" y="791416"/>
            <a:ext cx="5566909" cy="369332"/>
          </a:xfrm>
          <a:prstGeom prst="rect">
            <a:avLst/>
          </a:prstGeom>
          <a:noFill/>
        </p:spPr>
        <p:txBody>
          <a:bodyPr wrap="square" rtlCol="0">
            <a:spAutoFit/>
          </a:bodyPr>
          <a:lstStyle/>
          <a:p>
            <a:r>
              <a:rPr lang="en-GB">
                <a:solidFill>
                  <a:schemeClr val="accent6"/>
                </a:solidFill>
              </a:rPr>
              <a:t>Early focus of ARM ISA extensions (1)</a:t>
            </a:r>
          </a:p>
        </p:txBody>
      </p:sp>
      <p:sp>
        <p:nvSpPr>
          <p:cNvPr id="24" name="Rounded Rectangle 23"/>
          <p:cNvSpPr/>
          <p:nvPr/>
        </p:nvSpPr>
        <p:spPr bwMode="auto">
          <a:xfrm>
            <a:off x="-2380" y="1231303"/>
            <a:ext cx="9144000" cy="124504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242105" y="1231303"/>
            <a:ext cx="9039078"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t>As ARM’s </a:t>
            </a:r>
            <a:r>
              <a:rPr lang="en-GB" sz="1600" dirty="0">
                <a:solidFill>
                  <a:srgbClr val="0070C0"/>
                </a:solidFill>
              </a:rPr>
              <a:t>early (26/32-bit) processors </a:t>
            </a:r>
            <a:r>
              <a:rPr lang="en-GB" sz="1600" dirty="0"/>
              <a:t>were mostly used </a:t>
            </a:r>
            <a:r>
              <a:rPr lang="en-GB" sz="1600" dirty="0">
                <a:solidFill>
                  <a:srgbClr val="FF0000"/>
                </a:solidFill>
              </a:rPr>
              <a:t>in embedded applications</a:t>
            </a:r>
            <a:r>
              <a:rPr lang="en-GB" sz="1600" dirty="0"/>
              <a:t>,</a:t>
            </a:r>
          </a:p>
          <a:p>
            <a:pPr>
              <a:spcAft>
                <a:spcPts val="600"/>
              </a:spcAft>
            </a:pPr>
            <a:r>
              <a:rPr lang="en-GB" sz="1600" dirty="0"/>
              <a:t>      the </a:t>
            </a:r>
            <a:r>
              <a:rPr lang="en-GB" sz="1600" dirty="0">
                <a:solidFill>
                  <a:srgbClr val="0070C0"/>
                </a:solidFill>
              </a:rPr>
              <a:t>code size </a:t>
            </a:r>
            <a:r>
              <a:rPr lang="en-GB" sz="1600" dirty="0"/>
              <a:t>and the </a:t>
            </a:r>
            <a:r>
              <a:rPr lang="en-GB" sz="1600" dirty="0">
                <a:solidFill>
                  <a:srgbClr val="0070C0"/>
                </a:solidFill>
              </a:rPr>
              <a:t>execution speed of bytecodes </a:t>
            </a:r>
            <a:r>
              <a:rPr lang="en-GB" sz="1600" dirty="0"/>
              <a:t>were of importance.</a:t>
            </a:r>
          </a:p>
          <a:p>
            <a:r>
              <a:rPr lang="en-GB" sz="1600" dirty="0"/>
              <a:t>    This motivated ARM to introduce enhancements first </a:t>
            </a:r>
            <a:r>
              <a:rPr lang="en-GB" sz="1600" dirty="0">
                <a:solidFill>
                  <a:srgbClr val="FF0000"/>
                </a:solidFill>
              </a:rPr>
              <a:t>for reducing code size and</a:t>
            </a:r>
          </a:p>
          <a:p>
            <a:pPr>
              <a:spcAft>
                <a:spcPts val="600"/>
              </a:spcAft>
            </a:pPr>
            <a:r>
              <a:rPr lang="en-GB" sz="1600" dirty="0">
                <a:solidFill>
                  <a:srgbClr val="FF0000"/>
                </a:solidFill>
              </a:rPr>
              <a:t>     speeding up the execution of bytecodes</a:t>
            </a:r>
            <a:r>
              <a:rPr lang="en-GB" sz="1600" dirty="0">
                <a:solidFill>
                  <a:srgbClr val="0070C0"/>
                </a:solidFill>
              </a:rPr>
              <a:t>, </a:t>
            </a:r>
            <a:r>
              <a:rPr lang="en-GB" sz="1600" dirty="0"/>
              <a:t>as pointed out in the next Figure.</a:t>
            </a:r>
          </a:p>
        </p:txBody>
      </p:sp>
      <p:sp>
        <p:nvSpPr>
          <p:cNvPr id="27" name="Text Box 16"/>
          <p:cNvSpPr txBox="1">
            <a:spLocks noChangeArrowheads="1"/>
          </p:cNvSpPr>
          <p:nvPr/>
        </p:nvSpPr>
        <p:spPr bwMode="auto">
          <a:xfrm>
            <a:off x="2321750" y="269237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28" name="Line 17"/>
          <p:cNvSpPr>
            <a:spLocks noChangeShapeType="1"/>
          </p:cNvSpPr>
          <p:nvPr/>
        </p:nvSpPr>
        <p:spPr bwMode="auto">
          <a:xfrm flipV="1">
            <a:off x="1161329" y="32608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Line 22"/>
          <p:cNvSpPr>
            <a:spLocks noChangeShapeType="1"/>
          </p:cNvSpPr>
          <p:nvPr/>
        </p:nvSpPr>
        <p:spPr bwMode="auto">
          <a:xfrm>
            <a:off x="4481990" y="29898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0" name="Line 25"/>
          <p:cNvSpPr>
            <a:spLocks noChangeShapeType="1"/>
          </p:cNvSpPr>
          <p:nvPr/>
        </p:nvSpPr>
        <p:spPr bwMode="auto">
          <a:xfrm>
            <a:off x="1152307" y="32608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1" name="Line 29"/>
          <p:cNvSpPr>
            <a:spLocks noChangeShapeType="1"/>
          </p:cNvSpPr>
          <p:nvPr/>
        </p:nvSpPr>
        <p:spPr bwMode="auto">
          <a:xfrm flipH="1">
            <a:off x="7941164" y="32545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2" name="Text Box 7"/>
          <p:cNvSpPr txBox="1">
            <a:spLocks noChangeArrowheads="1"/>
          </p:cNvSpPr>
          <p:nvPr/>
        </p:nvSpPr>
        <p:spPr bwMode="auto">
          <a:xfrm>
            <a:off x="1781690" y="35137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33" name="Oval 13"/>
          <p:cNvSpPr>
            <a:spLocks noChangeArrowheads="1"/>
          </p:cNvSpPr>
          <p:nvPr/>
        </p:nvSpPr>
        <p:spPr bwMode="auto">
          <a:xfrm>
            <a:off x="5530359" y="34371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4" name="Line 25"/>
          <p:cNvSpPr>
            <a:spLocks noChangeShapeType="1"/>
          </p:cNvSpPr>
          <p:nvPr/>
        </p:nvSpPr>
        <p:spPr bwMode="auto">
          <a:xfrm>
            <a:off x="5564967" y="32657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6" name="Oval 13"/>
          <p:cNvSpPr>
            <a:spLocks noChangeArrowheads="1"/>
          </p:cNvSpPr>
          <p:nvPr/>
        </p:nvSpPr>
        <p:spPr bwMode="auto">
          <a:xfrm>
            <a:off x="1111488" y="34132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7" name="Oval 13"/>
          <p:cNvSpPr>
            <a:spLocks noChangeArrowheads="1"/>
          </p:cNvSpPr>
          <p:nvPr/>
        </p:nvSpPr>
        <p:spPr bwMode="auto">
          <a:xfrm>
            <a:off x="7905576" y="34084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Text Box 7"/>
          <p:cNvSpPr txBox="1">
            <a:spLocks noChangeArrowheads="1"/>
          </p:cNvSpPr>
          <p:nvPr/>
        </p:nvSpPr>
        <p:spPr bwMode="auto">
          <a:xfrm>
            <a:off x="206515" y="35024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39" name="Oval 13"/>
          <p:cNvSpPr>
            <a:spLocks noChangeArrowheads="1"/>
          </p:cNvSpPr>
          <p:nvPr/>
        </p:nvSpPr>
        <p:spPr bwMode="auto">
          <a:xfrm>
            <a:off x="3197015" y="34369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3231623" y="32599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2" name="Right Brace 41"/>
          <p:cNvSpPr/>
          <p:nvPr/>
        </p:nvSpPr>
        <p:spPr bwMode="auto">
          <a:xfrm rot="5400000">
            <a:off x="2281118" y="2355408"/>
            <a:ext cx="225723" cy="399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59532" y="4540191"/>
            <a:ext cx="4068452" cy="492443"/>
          </a:xfrm>
          <a:prstGeom prst="rect">
            <a:avLst/>
          </a:prstGeom>
          <a:noFill/>
        </p:spPr>
        <p:txBody>
          <a:bodyPr wrap="square" rtlCol="0">
            <a:spAutoFit/>
          </a:bodyPr>
          <a:lstStyle/>
          <a:p>
            <a:pPr algn="ctr"/>
            <a:r>
              <a:rPr lang="en-US" sz="1300"/>
              <a:t>After focusing on mobiles </a:t>
            </a:r>
          </a:p>
          <a:p>
            <a:pPr algn="ctr"/>
            <a:r>
              <a:rPr lang="en-US" sz="1300"/>
              <a:t>these extensions became obsolete</a:t>
            </a:r>
          </a:p>
        </p:txBody>
      </p:sp>
      <p:sp>
        <p:nvSpPr>
          <p:cNvPr id="43" name="Rounded Rectangle 42"/>
          <p:cNvSpPr/>
          <p:nvPr/>
        </p:nvSpPr>
        <p:spPr bwMode="auto">
          <a:xfrm>
            <a:off x="-508" y="5284662"/>
            <a:ext cx="9144000" cy="69278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4" name="TextBox 43"/>
          <p:cNvSpPr txBox="1"/>
          <p:nvPr/>
        </p:nvSpPr>
        <p:spPr>
          <a:xfrm>
            <a:off x="206515" y="5392674"/>
            <a:ext cx="8700652" cy="584775"/>
          </a:xfrm>
          <a:prstGeom prst="rect">
            <a:avLst/>
          </a:prstGeom>
          <a:noFill/>
        </p:spPr>
        <p:txBody>
          <a:bodyPr wrap="none" rtlCol="0">
            <a:spAutoFit/>
          </a:bodyPr>
          <a:lstStyle/>
          <a:p>
            <a:r>
              <a:rPr lang="en-US" sz="1600" dirty="0"/>
              <a:t>Later, more or less when ARM’s processors became 64-bit wide, these extensions</a:t>
            </a:r>
          </a:p>
          <a:p>
            <a:r>
              <a:rPr lang="en-US" sz="1600" dirty="0"/>
              <a:t>  became obsolete.  </a:t>
            </a:r>
          </a:p>
        </p:txBody>
      </p:sp>
    </p:spTree>
    <p:extLst>
      <p:ext uri="{BB962C8B-B14F-4D97-AF65-F5344CB8AC3E}">
        <p14:creationId xmlns:p14="http://schemas.microsoft.com/office/powerpoint/2010/main" val="20708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 calcmode="lin" valueType="num">
                                      <p:cBhvr additive="base">
                                        <p:cTn id="1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anim calcmode="lin" valueType="num">
                                      <p:cBhvr additive="base">
                                        <p:cTn id="21"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4">
                                            <p:txEl>
                                              <p:pRg st="0" end="0"/>
                                            </p:txEl>
                                          </p:spTgt>
                                        </p:tgtEl>
                                        <p:attrNameLst>
                                          <p:attrName>style.visibility</p:attrName>
                                        </p:attrNameLst>
                                      </p:cBhvr>
                                      <p:to>
                                        <p:strVal val="visible"/>
                                      </p:to>
                                    </p:set>
                                    <p:anim calcmode="lin" valueType="num">
                                      <p:cBhvr additive="base">
                                        <p:cTn id="8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xEl>
                                              <p:pRg st="1" end="1"/>
                                            </p:txEl>
                                          </p:spTgt>
                                        </p:tgtEl>
                                        <p:attrNameLst>
                                          <p:attrName>style.visibility</p:attrName>
                                        </p:attrNameLst>
                                      </p:cBhvr>
                                      <p:to>
                                        <p:strVal val="visible"/>
                                      </p:to>
                                    </p:set>
                                    <p:anim calcmode="lin" valueType="num">
                                      <p:cBhvr additive="base">
                                        <p:cTn id="91"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ppt_x"/>
                                          </p:val>
                                        </p:tav>
                                        <p:tav tm="100000">
                                          <p:val>
                                            <p:strVal val="#ppt_x"/>
                                          </p:val>
                                        </p:tav>
                                      </p:tavLst>
                                    </p:anim>
                                    <p:anim calcmode="lin" valueType="num">
                                      <p:cBhvr additive="base">
                                        <p:cTn id="98" dur="500" fill="hold"/>
                                        <p:tgtEl>
                                          <p:spTgt spid="4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8" grpId="0" animBg="1"/>
      <p:bldP spid="29" grpId="0" animBg="1"/>
      <p:bldP spid="30" grpId="0" animBg="1"/>
      <p:bldP spid="31" grpId="0" animBg="1"/>
      <p:bldP spid="32" grpId="0"/>
      <p:bldP spid="33" grpId="0" animBg="1"/>
      <p:bldP spid="34" grpId="0" animBg="1"/>
      <p:bldP spid="36" grpId="0" animBg="1"/>
      <p:bldP spid="37" grpId="0" animBg="1"/>
      <p:bldP spid="38" grpId="0"/>
      <p:bldP spid="39" grpId="0" animBg="1"/>
      <p:bldP spid="40" grpId="0" animBg="1"/>
      <p:bldP spid="42" grpId="0" animBg="1"/>
      <p:bldP spid="9" grpId="0"/>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7</a:t>
            </a:r>
            <a:r>
              <a:rPr lang="hu-HU" sz="1700" dirty="0" smtClean="0">
                <a:solidFill>
                  <a:srgbClr val="FFFFFF"/>
                </a:solidFill>
              </a:rPr>
              <a:t>)</a:t>
            </a:r>
            <a:endParaRPr lang="en-GB" sz="1700" dirty="0"/>
          </a:p>
        </p:txBody>
      </p:sp>
      <p:sp>
        <p:nvSpPr>
          <p:cNvPr id="3" name="TextBox 2"/>
          <p:cNvSpPr txBox="1"/>
          <p:nvPr/>
        </p:nvSpPr>
        <p:spPr>
          <a:xfrm>
            <a:off x="71438" y="440668"/>
            <a:ext cx="10225198" cy="369332"/>
          </a:xfrm>
          <a:prstGeom prst="rect">
            <a:avLst/>
          </a:prstGeom>
          <a:noFill/>
        </p:spPr>
        <p:txBody>
          <a:bodyPr wrap="square" rtlCol="0">
            <a:spAutoFit/>
          </a:bodyPr>
          <a:lstStyle/>
          <a:p>
            <a:r>
              <a:rPr lang="en-GB">
                <a:solidFill>
                  <a:schemeClr val="accent6"/>
                </a:solidFill>
              </a:rPr>
              <a:t>Changing focus of using ARM processors  in the early 2000’s (2)</a:t>
            </a:r>
          </a:p>
        </p:txBody>
      </p:sp>
      <p:sp>
        <p:nvSpPr>
          <p:cNvPr id="8" name="Rounded Rectangle 7"/>
          <p:cNvSpPr/>
          <p:nvPr/>
        </p:nvSpPr>
        <p:spPr bwMode="auto">
          <a:xfrm>
            <a:off x="492" y="854608"/>
            <a:ext cx="9143507"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242105" y="876979"/>
            <a:ext cx="9040488"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Next,</a:t>
            </a:r>
            <a:r>
              <a:rPr lang="en-GB" sz="1600" dirty="0"/>
              <a:t> in the early 2000’s ARM processors found their way more and more</a:t>
            </a:r>
          </a:p>
          <a:p>
            <a:r>
              <a:rPr lang="en-GB" sz="1600" dirty="0"/>
              <a:t>      into </a:t>
            </a:r>
            <a:r>
              <a:rPr lang="en-GB" sz="1600" dirty="0">
                <a:solidFill>
                  <a:srgbClr val="FF0000"/>
                </a:solidFill>
              </a:rPr>
              <a:t>mobiles </a:t>
            </a:r>
            <a:r>
              <a:rPr lang="en-GB" sz="1600" dirty="0"/>
              <a:t>where </a:t>
            </a:r>
            <a:r>
              <a:rPr lang="en-GB" sz="1600" dirty="0">
                <a:solidFill>
                  <a:srgbClr val="0070C0"/>
                </a:solidFill>
              </a:rPr>
              <a:t>more general workloads </a:t>
            </a:r>
            <a:r>
              <a:rPr lang="en-GB" sz="1600" dirty="0"/>
              <a:t>were common, including graphics </a:t>
            </a:r>
          </a:p>
          <a:p>
            <a:pPr>
              <a:spcAft>
                <a:spcPts val="600"/>
              </a:spcAft>
            </a:pPr>
            <a:r>
              <a:rPr lang="en-GB" sz="1600" dirty="0"/>
              <a:t>      processing. </a:t>
            </a:r>
          </a:p>
          <a:p>
            <a:pPr marL="285750" indent="-285750">
              <a:buFont typeface="Arial" panose="020B0604020202020204" pitchFamily="34" charset="0"/>
              <a:buChar char="•"/>
            </a:pPr>
            <a:r>
              <a:rPr lang="en-GB" sz="1600" spc="-30" dirty="0"/>
              <a:t>This was the reason for introducing ISA extension for </a:t>
            </a:r>
            <a:r>
              <a:rPr lang="en-GB" sz="1600" spc="-30" dirty="0">
                <a:solidFill>
                  <a:srgbClr val="FF0000"/>
                </a:solidFill>
              </a:rPr>
              <a:t>enhancing compute capabilities </a:t>
            </a:r>
          </a:p>
          <a:p>
            <a:r>
              <a:rPr lang="en-GB" sz="1600" spc="-30" dirty="0">
                <a:solidFill>
                  <a:srgbClr val="FF0000"/>
                </a:solidFill>
              </a:rPr>
              <a:t>      </a:t>
            </a:r>
            <a:r>
              <a:rPr lang="en-GB" sz="1600" spc="-30" dirty="0"/>
              <a:t>by </a:t>
            </a:r>
            <a:r>
              <a:rPr lang="en-GB" sz="1600" spc="-30" dirty="0">
                <a:solidFill>
                  <a:srgbClr val="0070C0"/>
                </a:solidFill>
              </a:rPr>
              <a:t>FP and SIMD processing </a:t>
            </a:r>
            <a:r>
              <a:rPr lang="en-GB" sz="1600" spc="-30" dirty="0"/>
              <a:t>and also for </a:t>
            </a:r>
            <a:r>
              <a:rPr lang="en-GB" sz="1600" spc="-30" dirty="0">
                <a:solidFill>
                  <a:srgbClr val="FF0000"/>
                </a:solidFill>
              </a:rPr>
              <a:t>security improvements, </a:t>
            </a:r>
            <a:r>
              <a:rPr lang="en-GB" sz="1600" spc="-30" dirty="0"/>
              <a:t>as indicated below.</a:t>
            </a:r>
          </a:p>
        </p:txBody>
      </p:sp>
      <p:sp>
        <p:nvSpPr>
          <p:cNvPr id="6" name="Text Box 7"/>
          <p:cNvSpPr txBox="1">
            <a:spLocks noChangeArrowheads="1"/>
          </p:cNvSpPr>
          <p:nvPr/>
        </p:nvSpPr>
        <p:spPr bwMode="auto">
          <a:xfrm>
            <a:off x="4530201" y="3556364"/>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a:solidFill>
                  <a:srgbClr val="000000"/>
                </a:solidFill>
              </a:rPr>
              <a:t>ISA extensions</a:t>
            </a:r>
            <a:endParaRPr lang="hu-HU" altLang="en-US" sz="1300" b="1">
              <a:solidFill>
                <a:srgbClr val="000000"/>
              </a:solidFill>
            </a:endParaRPr>
          </a:p>
          <a:p>
            <a:pPr algn="ctr">
              <a:spcBef>
                <a:spcPct val="0"/>
              </a:spcBef>
              <a:buClrTx/>
              <a:buSzTx/>
              <a:buFontTx/>
              <a:buNone/>
            </a:pPr>
            <a:r>
              <a:rPr lang="en-US" altLang="en-US" sz="1300" b="1">
                <a:solidFill>
                  <a:srgbClr val="000000"/>
                </a:solidFill>
              </a:rPr>
              <a:t> </a:t>
            </a:r>
            <a:r>
              <a:rPr lang="hu-HU" altLang="en-US" sz="1300" b="1">
                <a:solidFill>
                  <a:srgbClr val="000000"/>
                </a:solidFill>
              </a:rPr>
              <a:t>to</a:t>
            </a:r>
            <a:r>
              <a:rPr lang="en-US" altLang="en-US" sz="1300" b="1">
                <a:solidFill>
                  <a:srgbClr val="000000"/>
                </a:solidFill>
              </a:rPr>
              <a:t> </a:t>
            </a:r>
            <a:r>
              <a:rPr lang="hu-HU" altLang="en-US" sz="1300" b="1">
                <a:solidFill>
                  <a:srgbClr val="000000"/>
                </a:solidFill>
              </a:rPr>
              <a:t>enhance</a:t>
            </a:r>
          </a:p>
          <a:p>
            <a:pPr algn="ctr">
              <a:spcBef>
                <a:spcPct val="0"/>
              </a:spcBef>
              <a:buClrTx/>
              <a:buSzTx/>
              <a:buFontTx/>
              <a:buNone/>
            </a:pPr>
            <a:r>
              <a:rPr lang="hu-HU" altLang="en-US" sz="1300" b="1">
                <a:solidFill>
                  <a:srgbClr val="000000"/>
                </a:solidFill>
              </a:rPr>
              <a:t> </a:t>
            </a:r>
            <a:r>
              <a:rPr lang="en-US" altLang="en-US" sz="1300" b="1">
                <a:solidFill>
                  <a:srgbClr val="000000"/>
                </a:solidFill>
              </a:rPr>
              <a:t>compute capabilities</a:t>
            </a:r>
          </a:p>
        </p:txBody>
      </p:sp>
      <p:sp>
        <p:nvSpPr>
          <p:cNvPr id="7" name="Text Box 16"/>
          <p:cNvSpPr txBox="1">
            <a:spLocks noChangeArrowheads="1"/>
          </p:cNvSpPr>
          <p:nvPr/>
        </p:nvSpPr>
        <p:spPr bwMode="auto">
          <a:xfrm>
            <a:off x="2321750" y="266219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9" name="Line 17"/>
          <p:cNvSpPr>
            <a:spLocks noChangeShapeType="1"/>
          </p:cNvSpPr>
          <p:nvPr/>
        </p:nvSpPr>
        <p:spPr bwMode="auto">
          <a:xfrm flipV="1">
            <a:off x="1161329" y="33147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2"/>
          <p:cNvSpPr>
            <a:spLocks noChangeShapeType="1"/>
          </p:cNvSpPr>
          <p:nvPr/>
        </p:nvSpPr>
        <p:spPr bwMode="auto">
          <a:xfrm>
            <a:off x="4481990" y="30437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5"/>
          <p:cNvSpPr>
            <a:spLocks noChangeShapeType="1"/>
          </p:cNvSpPr>
          <p:nvPr/>
        </p:nvSpPr>
        <p:spPr bwMode="auto">
          <a:xfrm>
            <a:off x="1152307" y="33147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Line 29"/>
          <p:cNvSpPr>
            <a:spLocks noChangeShapeType="1"/>
          </p:cNvSpPr>
          <p:nvPr/>
        </p:nvSpPr>
        <p:spPr bwMode="auto">
          <a:xfrm flipH="1">
            <a:off x="7941164" y="33084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1781690" y="35676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15" name="Oval 13"/>
          <p:cNvSpPr>
            <a:spLocks noChangeArrowheads="1"/>
          </p:cNvSpPr>
          <p:nvPr/>
        </p:nvSpPr>
        <p:spPr bwMode="auto">
          <a:xfrm>
            <a:off x="5530359" y="34910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Line 25"/>
          <p:cNvSpPr>
            <a:spLocks noChangeShapeType="1"/>
          </p:cNvSpPr>
          <p:nvPr/>
        </p:nvSpPr>
        <p:spPr bwMode="auto">
          <a:xfrm>
            <a:off x="5564967" y="33196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7" name="Text Box 7"/>
          <p:cNvSpPr txBox="1">
            <a:spLocks noChangeArrowheads="1"/>
          </p:cNvSpPr>
          <p:nvPr/>
        </p:nvSpPr>
        <p:spPr bwMode="auto">
          <a:xfrm>
            <a:off x="6735446" y="355636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enhance</a:t>
            </a:r>
          </a:p>
          <a:p>
            <a:pPr algn="ctr">
              <a:spcBef>
                <a:spcPct val="0"/>
              </a:spcBef>
              <a:buClrTx/>
              <a:buSzTx/>
              <a:buFontTx/>
              <a:buNone/>
            </a:pPr>
            <a:r>
              <a:rPr lang="hu-HU" altLang="en-US" sz="1300" b="1">
                <a:solidFill>
                  <a:srgbClr val="000000"/>
                </a:solidFill>
              </a:rPr>
              <a:t> security</a:t>
            </a:r>
            <a:endParaRPr lang="en-US" altLang="en-US" sz="1300" b="1">
              <a:solidFill>
                <a:srgbClr val="000000"/>
              </a:solidFill>
            </a:endParaRPr>
          </a:p>
        </p:txBody>
      </p:sp>
      <p:sp>
        <p:nvSpPr>
          <p:cNvPr id="18" name="Oval 13"/>
          <p:cNvSpPr>
            <a:spLocks noChangeArrowheads="1"/>
          </p:cNvSpPr>
          <p:nvPr/>
        </p:nvSpPr>
        <p:spPr bwMode="auto">
          <a:xfrm>
            <a:off x="1111488" y="34671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7905576" y="34623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Text Box 7"/>
          <p:cNvSpPr txBox="1">
            <a:spLocks noChangeArrowheads="1"/>
          </p:cNvSpPr>
          <p:nvPr/>
        </p:nvSpPr>
        <p:spPr bwMode="auto">
          <a:xfrm>
            <a:off x="206515" y="35563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21" name="Oval 13"/>
          <p:cNvSpPr>
            <a:spLocks noChangeArrowheads="1"/>
          </p:cNvSpPr>
          <p:nvPr/>
        </p:nvSpPr>
        <p:spPr bwMode="auto">
          <a:xfrm>
            <a:off x="3197015" y="34908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2" name="Line 25"/>
          <p:cNvSpPr>
            <a:spLocks noChangeShapeType="1"/>
          </p:cNvSpPr>
          <p:nvPr/>
        </p:nvSpPr>
        <p:spPr bwMode="auto">
          <a:xfrm>
            <a:off x="3231623" y="33138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Rounded Rectangle 22"/>
          <p:cNvSpPr/>
          <p:nvPr/>
        </p:nvSpPr>
        <p:spPr bwMode="auto">
          <a:xfrm>
            <a:off x="4572000" y="3430350"/>
            <a:ext cx="4233676"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898457" y="3694595"/>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 name="TextBox 3"/>
          <p:cNvSpPr txBox="1"/>
          <p:nvPr/>
        </p:nvSpPr>
        <p:spPr>
          <a:xfrm>
            <a:off x="7272300" y="4650130"/>
            <a:ext cx="1440160" cy="292388"/>
          </a:xfrm>
          <a:prstGeom prst="rect">
            <a:avLst/>
          </a:prstGeom>
          <a:noFill/>
        </p:spPr>
        <p:txBody>
          <a:bodyPr wrap="square" rtlCol="0">
            <a:spAutoFit/>
          </a:bodyPr>
          <a:lstStyle/>
          <a:p>
            <a:r>
              <a:rPr lang="en-US" sz="1300"/>
              <a:t>Not discussed</a:t>
            </a:r>
          </a:p>
        </p:txBody>
      </p:sp>
      <p:sp>
        <p:nvSpPr>
          <p:cNvPr id="25" name="Right Brace 24"/>
          <p:cNvSpPr/>
          <p:nvPr/>
        </p:nvSpPr>
        <p:spPr bwMode="auto">
          <a:xfrm rot="5400000">
            <a:off x="5630205" y="3705467"/>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6" name="TextBox 25"/>
          <p:cNvSpPr txBox="1"/>
          <p:nvPr/>
        </p:nvSpPr>
        <p:spPr>
          <a:xfrm>
            <a:off x="4968044" y="4654486"/>
            <a:ext cx="1440160" cy="492443"/>
          </a:xfrm>
          <a:prstGeom prst="rect">
            <a:avLst/>
          </a:prstGeom>
          <a:noFill/>
        </p:spPr>
        <p:txBody>
          <a:bodyPr wrap="square" rtlCol="0">
            <a:spAutoFit/>
          </a:bodyPr>
          <a:lstStyle/>
          <a:p>
            <a:pPr algn="ctr"/>
            <a:r>
              <a:rPr lang="en-US" sz="1300"/>
              <a:t>Discussed </a:t>
            </a:r>
          </a:p>
          <a:p>
            <a:pPr algn="ctr"/>
            <a:r>
              <a:rPr lang="en-US" sz="1300"/>
              <a:t>subsequently</a:t>
            </a:r>
          </a:p>
        </p:txBody>
      </p:sp>
    </p:spTree>
    <p:extLst>
      <p:ext uri="{BB962C8B-B14F-4D97-AF65-F5344CB8AC3E}">
        <p14:creationId xmlns:p14="http://schemas.microsoft.com/office/powerpoint/2010/main" val="10970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ppt_x"/>
                                          </p:val>
                                        </p:tav>
                                        <p:tav tm="100000">
                                          <p:val>
                                            <p:strVal val="#ppt_x"/>
                                          </p:val>
                                        </p:tav>
                                      </p:tavLst>
                                    </p:anim>
                                    <p:anim calcmode="lin" valueType="num">
                                      <p:cBhvr additive="base">
                                        <p:cTn id="98" dur="500" fill="hold"/>
                                        <p:tgtEl>
                                          <p:spTgt spid="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 calcmode="lin" valueType="num">
                                      <p:cBhvr additive="base">
                                        <p:cTn id="111" dur="500" fill="hold"/>
                                        <p:tgtEl>
                                          <p:spTgt spid="8"/>
                                        </p:tgtEl>
                                        <p:attrNameLst>
                                          <p:attrName>ppt_x</p:attrName>
                                        </p:attrNameLst>
                                      </p:cBhvr>
                                      <p:tavLst>
                                        <p:tav tm="0">
                                          <p:val>
                                            <p:strVal val="#ppt_x"/>
                                          </p:val>
                                        </p:tav>
                                        <p:tav tm="100000">
                                          <p:val>
                                            <p:strVal val="#ppt_x"/>
                                          </p:val>
                                        </p:tav>
                                      </p:tavLst>
                                    </p:anim>
                                    <p:anim calcmode="lin" valueType="num">
                                      <p:cBhvr additive="base">
                                        <p:cTn id="1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1" grpId="0" animBg="1"/>
      <p:bldP spid="12"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animBg="1"/>
      <p:bldP spid="24" grpId="0" animBg="1"/>
      <p:bldP spid="4" grpId="0"/>
      <p:bldP spid="2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6483590" y="741129"/>
            <a:ext cx="1039814" cy="48026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8724504" cy="684803"/>
          </a:xfrm>
          <a:prstGeom prst="rect">
            <a:avLst/>
          </a:prstGeom>
          <a:noFill/>
        </p:spPr>
        <p:txBody>
          <a:bodyPr wrap="square" rtlCol="0">
            <a:spAutoFit/>
          </a:bodyPr>
          <a:lstStyle/>
          <a:p>
            <a:pPr>
              <a:spcAft>
                <a:spcPts val="200"/>
              </a:spcAft>
              <a:defRPr/>
            </a:pPr>
            <a:r>
              <a:rPr lang="en-US">
                <a:solidFill>
                  <a:srgbClr val="333399"/>
                </a:solidFill>
              </a:rPr>
              <a:t>Overview of the main directions and actual extensions of ARM’s basic ISA</a:t>
            </a:r>
          </a:p>
          <a:p>
            <a:pPr>
              <a:defRPr/>
            </a:pPr>
            <a:r>
              <a:rPr kumimoji="0" lang="en-US" sz="1800" b="0" i="0" u="none" strike="noStrike" kern="1200" cap="none" spc="0" normalizeH="0" baseline="0" noProof="0">
                <a:ln>
                  <a:noFill/>
                </a:ln>
                <a:solidFill>
                  <a:srgbClr val="333399"/>
                </a:solidFill>
                <a:effectLst/>
                <a:uLnTx/>
                <a:uFillTx/>
                <a:latin typeface="Verdana"/>
                <a:ea typeface="+mn-ea"/>
                <a:cs typeface="+mn-cs"/>
              </a:rPr>
              <a:t>      </a:t>
            </a:r>
            <a:r>
              <a:rPr kumimoji="0" lang="en-US" sz="1800" b="0" i="0" u="none" strike="noStrike" kern="1200" cap="none" spc="0" normalizeH="0" baseline="0" noProof="0">
                <a:ln>
                  <a:noFill/>
                </a:ln>
                <a:effectLst/>
                <a:uLnTx/>
                <a:uFillTx/>
                <a:latin typeface="Verdana"/>
                <a:ea typeface="+mn-ea"/>
                <a:cs typeface="+mn-cs"/>
              </a:rPr>
              <a:t>(</a:t>
            </a:r>
            <a:r>
              <a:rPr kumimoji="0" lang="en-US" sz="1600" b="0" i="0" u="none" strike="noStrike" kern="1200" cap="none" spc="0" normalizeH="0" baseline="0" noProof="0">
                <a:ln>
                  <a:noFill/>
                </a:ln>
                <a:effectLst/>
                <a:uLnTx/>
                <a:uFillTx/>
                <a:latin typeface="Verdana"/>
                <a:ea typeface="+mn-ea"/>
                <a:cs typeface="+mn-cs"/>
              </a:rPr>
              <a:t>For the explanation of the superscripts in</a:t>
            </a:r>
            <a:r>
              <a:rPr kumimoji="0" lang="en-US" sz="1600" b="0" i="0" u="none" strike="noStrike" kern="1200" cap="none" spc="0" normalizeH="0" noProof="0">
                <a:ln>
                  <a:noFill/>
                </a:ln>
                <a:effectLst/>
                <a:uLnTx/>
                <a:uFillTx/>
                <a:latin typeface="Verdana"/>
                <a:ea typeface="+mn-ea"/>
                <a:cs typeface="+mn-cs"/>
              </a:rPr>
              <a:t> the Figure see next slide</a:t>
            </a:r>
            <a:r>
              <a:rPr kumimoji="0" lang="en-US" sz="1800" b="0" i="0" u="none" strike="noStrike" kern="1200" cap="none" spc="0" normalizeH="0" noProof="0">
                <a:ln>
                  <a:noFill/>
                </a:ln>
                <a:effectLst/>
                <a:uLnTx/>
                <a:uFillTx/>
                <a:latin typeface="Verdana"/>
                <a:ea typeface="+mn-ea"/>
                <a:cs typeface="+mn-cs"/>
              </a:rPr>
              <a:t>)</a:t>
            </a:r>
            <a:endParaRPr kumimoji="0" lang="en-US" sz="1800" b="0" i="0" u="none" strike="noStrike" kern="1200" cap="none" spc="0" normalizeH="0" baseline="0" noProof="0">
              <a:ln>
                <a:noFill/>
              </a:ln>
              <a:effectLst/>
              <a:uLnTx/>
              <a:uFillTx/>
              <a:latin typeface="Verdana"/>
              <a:ea typeface="+mn-ea"/>
              <a:cs typeface="+mn-cs"/>
            </a:endParaRP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 </a:t>
            </a:r>
            <a:r>
              <a:rPr lang="en-US" sz="1700" dirty="0" smtClean="0">
                <a:solidFill>
                  <a:srgbClr val="FFFFFF"/>
                </a:solidFill>
              </a:rPr>
              <a:t>(8</a:t>
            </a:r>
            <a:r>
              <a:rPr lang="hu-HU" sz="1700" dirty="0">
                <a:solidFill>
                  <a:srgbClr val="FFFFFF"/>
                </a:solidFill>
              </a:rPr>
              <a:t>)</a:t>
            </a:r>
          </a:p>
        </p:txBody>
      </p:sp>
      <p:cxnSp>
        <p:nvCxnSpPr>
          <p:cNvPr id="87" name="Egyenes összekötő 35"/>
          <p:cNvCxnSpPr/>
          <p:nvPr/>
        </p:nvCxnSpPr>
        <p:spPr>
          <a:xfrm flipH="1">
            <a:off x="7523343" y="847750"/>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8530" y="1217082"/>
            <a:ext cx="9299504" cy="5724000"/>
            <a:chOff x="-198530" y="1217082"/>
            <a:chExt cx="9299504" cy="5724000"/>
          </a:xfrm>
        </p:grpSpPr>
        <p:sp>
          <p:nvSpPr>
            <p:cNvPr id="102" name="Lekerekített téglalap 43"/>
            <p:cNvSpPr/>
            <p:nvPr/>
          </p:nvSpPr>
          <p:spPr>
            <a:xfrm>
              <a:off x="124761" y="5112040"/>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3" name="Lekerekített téglalap 42"/>
            <p:cNvSpPr/>
            <p:nvPr/>
          </p:nvSpPr>
          <p:spPr>
            <a:xfrm>
              <a:off x="1386456" y="2842958"/>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4" name="Lekerekített téglalap 3"/>
            <p:cNvSpPr/>
            <p:nvPr/>
          </p:nvSpPr>
          <p:spPr>
            <a:xfrm>
              <a:off x="17371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5" name="Lekerekített téglalap 4"/>
            <p:cNvSpPr/>
            <p:nvPr/>
          </p:nvSpPr>
          <p:spPr>
            <a:xfrm>
              <a:off x="151125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6" name="Lekerekített téglalap 5"/>
            <p:cNvSpPr/>
            <p:nvPr/>
          </p:nvSpPr>
          <p:spPr>
            <a:xfrm>
              <a:off x="283837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7" name="Lekerekített téglalap 6"/>
            <p:cNvSpPr/>
            <p:nvPr/>
          </p:nvSpPr>
          <p:spPr>
            <a:xfrm>
              <a:off x="5379245" y="5831903"/>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8" name="Lekerekített téglalap 7"/>
            <p:cNvSpPr/>
            <p:nvPr/>
          </p:nvSpPr>
          <p:spPr>
            <a:xfrm>
              <a:off x="417237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9" name="Lekerekített téglalap 8"/>
            <p:cNvSpPr/>
            <p:nvPr/>
          </p:nvSpPr>
          <p:spPr>
            <a:xfrm>
              <a:off x="1459049" y="4378587"/>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0" name="Lekerekített téglalap 9"/>
            <p:cNvSpPr/>
            <p:nvPr/>
          </p:nvSpPr>
          <p:spPr>
            <a:xfrm>
              <a:off x="1486379" y="3923127"/>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1" name="Lekerekített téglalap 10"/>
            <p:cNvSpPr/>
            <p:nvPr/>
          </p:nvSpPr>
          <p:spPr>
            <a:xfrm>
              <a:off x="173717" y="5270756"/>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1"/>
            <p:cNvSpPr/>
            <p:nvPr/>
          </p:nvSpPr>
          <p:spPr>
            <a:xfrm>
              <a:off x="2766005"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2"/>
            <p:cNvSpPr/>
            <p:nvPr/>
          </p:nvSpPr>
          <p:spPr>
            <a:xfrm>
              <a:off x="2826880" y="3135756"/>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4" name="Lekerekített téglalap 13"/>
            <p:cNvSpPr/>
            <p:nvPr/>
          </p:nvSpPr>
          <p:spPr>
            <a:xfrm>
              <a:off x="2826880" y="2295135"/>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4"/>
            <p:cNvSpPr/>
            <p:nvPr/>
          </p:nvSpPr>
          <p:spPr>
            <a:xfrm>
              <a:off x="4068492"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6" name="Lekerekített téglalap 15"/>
            <p:cNvSpPr/>
            <p:nvPr/>
          </p:nvSpPr>
          <p:spPr>
            <a:xfrm>
              <a:off x="2816805" y="5284303"/>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7" name="Lekerekített téglalap 17"/>
            <p:cNvSpPr/>
            <p:nvPr/>
          </p:nvSpPr>
          <p:spPr>
            <a:xfrm>
              <a:off x="5379125" y="1330376"/>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8" name="Lekerekített téglalap 18"/>
            <p:cNvSpPr/>
            <p:nvPr/>
          </p:nvSpPr>
          <p:spPr>
            <a:xfrm>
              <a:off x="4117827" y="3514491"/>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9" name="Lekerekített téglalap 20"/>
            <p:cNvSpPr/>
            <p:nvPr/>
          </p:nvSpPr>
          <p:spPr>
            <a:xfrm>
              <a:off x="4117827" y="3934013"/>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0" name="Jobbra nyíl 30"/>
            <p:cNvSpPr/>
            <p:nvPr/>
          </p:nvSpPr>
          <p:spPr>
            <a:xfrm>
              <a:off x="5195747" y="3614495"/>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21" name="Lekerekített téglalap 36"/>
            <p:cNvSpPr/>
            <p:nvPr/>
          </p:nvSpPr>
          <p:spPr>
            <a:xfrm>
              <a:off x="5405378" y="1864690"/>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2" name="Lekerekített téglalap 8"/>
            <p:cNvSpPr/>
            <p:nvPr/>
          </p:nvSpPr>
          <p:spPr>
            <a:xfrm>
              <a:off x="4109370" y="4367701"/>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3" name="Lekerekített téglalap 15"/>
            <p:cNvSpPr/>
            <p:nvPr/>
          </p:nvSpPr>
          <p:spPr>
            <a:xfrm>
              <a:off x="4107789" y="4804213"/>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4" name="TextBox 123"/>
            <p:cNvSpPr txBox="1"/>
            <p:nvPr/>
          </p:nvSpPr>
          <p:spPr>
            <a:xfrm>
              <a:off x="208429" y="6244637"/>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5" name="TextBox 124"/>
            <p:cNvSpPr txBox="1"/>
            <p:nvPr/>
          </p:nvSpPr>
          <p:spPr>
            <a:xfrm>
              <a:off x="1548704" y="6257337"/>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26" name="TextBox 125"/>
            <p:cNvSpPr txBox="1"/>
            <p:nvPr/>
          </p:nvSpPr>
          <p:spPr>
            <a:xfrm>
              <a:off x="2905946" y="6257337"/>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27" name="TextBox 126"/>
            <p:cNvSpPr txBox="1"/>
            <p:nvPr/>
          </p:nvSpPr>
          <p:spPr>
            <a:xfrm>
              <a:off x="3982244" y="6243882"/>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(2004)</a:t>
              </a:r>
            </a:p>
          </p:txBody>
        </p:sp>
        <p:sp>
          <p:nvSpPr>
            <p:cNvPr id="128" name="TextBox 127"/>
            <p:cNvSpPr txBox="1"/>
            <p:nvPr/>
          </p:nvSpPr>
          <p:spPr>
            <a:xfrm>
              <a:off x="5797169" y="6257337"/>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9" name="Rounded Rectangle 128"/>
            <p:cNvSpPr/>
            <p:nvPr/>
          </p:nvSpPr>
          <p:spPr bwMode="auto">
            <a:xfrm>
              <a:off x="1241631" y="4351521"/>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TextBox 129"/>
            <p:cNvSpPr txBox="1"/>
            <p:nvPr/>
          </p:nvSpPr>
          <p:spPr>
            <a:xfrm>
              <a:off x="1397372" y="2002482"/>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31" name="TextBox 130"/>
            <p:cNvSpPr txBox="1"/>
            <p:nvPr/>
          </p:nvSpPr>
          <p:spPr>
            <a:xfrm>
              <a:off x="-198530" y="4393277"/>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32" name="Rounded Rectangle 131"/>
            <p:cNvSpPr/>
            <p:nvPr/>
          </p:nvSpPr>
          <p:spPr bwMode="auto">
            <a:xfrm>
              <a:off x="93791" y="5226795"/>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3" name="Jobbra nyíl 30"/>
            <p:cNvSpPr/>
            <p:nvPr/>
          </p:nvSpPr>
          <p:spPr>
            <a:xfrm>
              <a:off x="6030764" y="240024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6462824" y="1956213"/>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3941930" y="2401586"/>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4622565" y="2401276"/>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2594059" y="4035035"/>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585599" y="448985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361723" y="449385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1286635" y="5376925"/>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2043266" y="5377400"/>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Jobbra nyíl 30"/>
            <p:cNvSpPr/>
            <p:nvPr/>
          </p:nvSpPr>
          <p:spPr>
            <a:xfrm>
              <a:off x="3918296" y="5371521"/>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3" name="Jobbra nyíl 30"/>
            <p:cNvSpPr/>
            <p:nvPr/>
          </p:nvSpPr>
          <p:spPr>
            <a:xfrm>
              <a:off x="3941930" y="324019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4" name="Jobbra nyíl 30"/>
            <p:cNvSpPr/>
            <p:nvPr/>
          </p:nvSpPr>
          <p:spPr>
            <a:xfrm>
              <a:off x="4622565" y="3239884"/>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5" name="TextBox 144"/>
            <p:cNvSpPr txBox="1"/>
            <p:nvPr/>
          </p:nvSpPr>
          <p:spPr>
            <a:xfrm>
              <a:off x="5622288" y="145242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6" name="TextBox 145"/>
            <p:cNvSpPr txBox="1"/>
            <p:nvPr/>
          </p:nvSpPr>
          <p:spPr>
            <a:xfrm>
              <a:off x="6567393" y="146135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7" name="Straight Connector 146"/>
            <p:cNvCxnSpPr/>
            <p:nvPr/>
          </p:nvCxnSpPr>
          <p:spPr bwMode="auto">
            <a:xfrm>
              <a:off x="6446659" y="1351395"/>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Lekerekített téglalap 18"/>
            <p:cNvSpPr/>
            <p:nvPr/>
          </p:nvSpPr>
          <p:spPr>
            <a:xfrm>
              <a:off x="5405484" y="287361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Lekerekített téglalap 76"/>
            <p:cNvSpPr/>
            <p:nvPr/>
          </p:nvSpPr>
          <p:spPr>
            <a:xfrm>
              <a:off x="7638270" y="1325937"/>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0" name="TextBox 82"/>
            <p:cNvSpPr txBox="1"/>
            <p:nvPr/>
          </p:nvSpPr>
          <p:spPr>
            <a:xfrm>
              <a:off x="7895909" y="144957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51" name="Lekerekített téglalap 7"/>
            <p:cNvSpPr/>
            <p:nvPr/>
          </p:nvSpPr>
          <p:spPr>
            <a:xfrm>
              <a:off x="7711960" y="5819962"/>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52" name="TextBox 48"/>
            <p:cNvSpPr txBox="1"/>
            <p:nvPr/>
          </p:nvSpPr>
          <p:spPr>
            <a:xfrm>
              <a:off x="7202890" y="6245872"/>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53" name="Rounded Rectangle 1"/>
            <p:cNvSpPr/>
            <p:nvPr/>
          </p:nvSpPr>
          <p:spPr bwMode="auto">
            <a:xfrm>
              <a:off x="1253717" y="2833231"/>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Jobbra nyíl 30"/>
            <p:cNvSpPr/>
            <p:nvPr/>
          </p:nvSpPr>
          <p:spPr>
            <a:xfrm>
              <a:off x="5205035" y="4034762"/>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5" name="Lekerekített téglalap 18"/>
            <p:cNvSpPr/>
            <p:nvPr/>
          </p:nvSpPr>
          <p:spPr>
            <a:xfrm>
              <a:off x="6463547" y="289286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6" name="Lekerekített téglalap 15"/>
            <p:cNvSpPr/>
            <p:nvPr/>
          </p:nvSpPr>
          <p:spPr>
            <a:xfrm>
              <a:off x="5406195" y="5303887"/>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Lekerekített téglalap 36"/>
            <p:cNvSpPr/>
            <p:nvPr/>
          </p:nvSpPr>
          <p:spPr>
            <a:xfrm>
              <a:off x="6482665" y="2883282"/>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58" name="Jobbra nyíl 30"/>
            <p:cNvSpPr/>
            <p:nvPr/>
          </p:nvSpPr>
          <p:spPr>
            <a:xfrm>
              <a:off x="6855400" y="1964532"/>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9" name="Lekerekített téglalap 13"/>
            <p:cNvSpPr/>
            <p:nvPr/>
          </p:nvSpPr>
          <p:spPr>
            <a:xfrm>
              <a:off x="7765705" y="2299062"/>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6910490" y="2401107"/>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Lekerekített téglalap 18"/>
            <p:cNvSpPr/>
            <p:nvPr/>
          </p:nvSpPr>
          <p:spPr>
            <a:xfrm>
              <a:off x="7764455" y="2879857"/>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2" name="Lekerekített téglalap 36"/>
            <p:cNvSpPr/>
            <p:nvPr/>
          </p:nvSpPr>
          <p:spPr>
            <a:xfrm>
              <a:off x="7784835" y="2890367"/>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3" name="Jobbra nyíl 30"/>
            <p:cNvSpPr/>
            <p:nvPr/>
          </p:nvSpPr>
          <p:spPr>
            <a:xfrm>
              <a:off x="7521330" y="3625227"/>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4" name="TextBox 79"/>
            <p:cNvSpPr txBox="1"/>
            <p:nvPr/>
          </p:nvSpPr>
          <p:spPr>
            <a:xfrm>
              <a:off x="6109" y="3261559"/>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165" name="Rounded Rectangle 164"/>
            <p:cNvSpPr/>
            <p:nvPr/>
          </p:nvSpPr>
          <p:spPr bwMode="auto">
            <a:xfrm>
              <a:off x="2693616" y="1797499"/>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7" name="Rounded Rectangle 166"/>
            <p:cNvSpPr/>
            <p:nvPr/>
          </p:nvSpPr>
          <p:spPr bwMode="auto">
            <a:xfrm>
              <a:off x="4014112" y="1217082"/>
              <a:ext cx="5016608" cy="572400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01" name="TextBox 100"/>
            <p:cNvSpPr txBox="1"/>
            <p:nvPr/>
          </p:nvSpPr>
          <p:spPr>
            <a:xfrm>
              <a:off x="71500" y="1377607"/>
              <a:ext cx="4146071" cy="276999"/>
            </a:xfrm>
            <a:prstGeom prst="rect">
              <a:avLst/>
            </a:prstGeom>
            <a:noFill/>
          </p:spPr>
          <p:txBody>
            <a:bodyPr wrap="none" rtlCol="0">
              <a:spAutoFit/>
            </a:bodyPr>
            <a:lstStyle/>
            <a:p>
              <a:r>
                <a:rPr lang="en-US" sz="1200" spc="-30">
                  <a:solidFill>
                    <a:srgbClr val="FF0000"/>
                  </a:solidFill>
                </a:rPr>
                <a:t>The thumb instruction set aims at reducing code size.</a:t>
              </a:r>
            </a:p>
          </p:txBody>
        </p:sp>
      </p:grpSp>
    </p:spTree>
    <p:extLst>
      <p:ext uri="{BB962C8B-B14F-4D97-AF65-F5344CB8AC3E}">
        <p14:creationId xmlns:p14="http://schemas.microsoft.com/office/powerpoint/2010/main" val="1824047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9</a:t>
            </a:r>
            <a:r>
              <a:rPr lang="hu-HU" sz="1700" dirty="0">
                <a:solidFill>
                  <a:srgbClr val="FFFFFF"/>
                </a:solidFill>
              </a:rPr>
              <a:t>)</a:t>
            </a:r>
            <a:endParaRPr lang="en-US" sz="1700" dirty="0">
              <a:solidFill>
                <a:srgbClr val="FFFFFF"/>
              </a:solidFill>
            </a:endParaRPr>
          </a:p>
        </p:txBody>
      </p:sp>
      <p:sp>
        <p:nvSpPr>
          <p:cNvPr id="4" name="TextBox 3"/>
          <p:cNvSpPr txBox="1"/>
          <p:nvPr/>
        </p:nvSpPr>
        <p:spPr>
          <a:xfrm>
            <a:off x="230892" y="773705"/>
            <a:ext cx="8913108" cy="2021066"/>
          </a:xfrm>
          <a:prstGeom prst="rect">
            <a:avLst/>
          </a:prstGeom>
          <a:noFill/>
        </p:spPr>
        <p:txBody>
          <a:bodyPr wrap="square" rtlCol="0">
            <a:spAutoFit/>
          </a:bodyPr>
          <a:lstStyle/>
          <a:p>
            <a:pPr>
              <a:spcAft>
                <a:spcPts val="200"/>
              </a:spcAft>
            </a:pPr>
            <a:r>
              <a:rPr lang="hu-HU" sz="1600" baseline="30000"/>
              <a:t>1</a:t>
            </a:r>
            <a:r>
              <a:rPr lang="en-US" sz="1600"/>
              <a:t>Neon technology is ARM’s designation for Advanced SIMD extensions</a:t>
            </a:r>
            <a:r>
              <a:rPr lang="hu-HU" sz="1600"/>
              <a:t>.</a:t>
            </a:r>
          </a:p>
          <a:p>
            <a:pPr>
              <a:spcAft>
                <a:spcPts val="400"/>
              </a:spcAft>
            </a:pPr>
            <a:r>
              <a:rPr lang="en-US" sz="1600" baseline="30000"/>
              <a:t>2</a:t>
            </a: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a:t>
            </a:r>
            <a:r>
              <a:rPr lang="en-US" sz="1600"/>
              <a:t>.2</a:t>
            </a:r>
            <a:r>
              <a:rPr lang="hu-HU" sz="1600"/>
              <a:t>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p:txBody>
      </p:sp>
      <p:sp>
        <p:nvSpPr>
          <p:cNvPr id="6" name="TextBox 5"/>
          <p:cNvSpPr txBox="1"/>
          <p:nvPr/>
        </p:nvSpPr>
        <p:spPr>
          <a:xfrm>
            <a:off x="73100" y="440668"/>
            <a:ext cx="5711820" cy="338554"/>
          </a:xfrm>
          <a:prstGeom prst="rect">
            <a:avLst/>
          </a:prstGeom>
          <a:noFill/>
        </p:spPr>
        <p:txBody>
          <a:bodyPr wrap="square" rtlCol="0">
            <a:spAutoFit/>
          </a:bodyPr>
          <a:lstStyle/>
          <a:p>
            <a:r>
              <a:rPr lang="en-US" sz="1600">
                <a:solidFill>
                  <a:srgbClr val="FF0000"/>
                </a:solidFill>
              </a:rPr>
              <a:t>Explanation of the superscripts in the previous Figure</a:t>
            </a:r>
          </a:p>
        </p:txBody>
      </p:sp>
    </p:spTree>
    <p:extLst>
      <p:ext uri="{BB962C8B-B14F-4D97-AF65-F5344CB8AC3E}">
        <p14:creationId xmlns:p14="http://schemas.microsoft.com/office/powerpoint/2010/main" val="749399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620"/>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r>
              <a:rPr lang="en-GB" sz="1700" err="1"/>
              <a:t>Forword</a:t>
            </a:r>
            <a:r>
              <a:rPr lang="en-GB" sz="1700"/>
              <a:t> (3)</a:t>
            </a:r>
            <a:endParaRPr lang="en-US" sz="1700" kern="0">
              <a:solidFill>
                <a:srgbClr val="FFFFFF"/>
              </a:solidFill>
            </a:endParaRPr>
          </a:p>
        </p:txBody>
      </p:sp>
      <p:sp>
        <p:nvSpPr>
          <p:cNvPr id="4" name="Rectangle 3"/>
          <p:cNvSpPr/>
          <p:nvPr/>
        </p:nvSpPr>
        <p:spPr>
          <a:xfrm>
            <a:off x="71500" y="459718"/>
            <a:ext cx="3643113" cy="369332"/>
          </a:xfrm>
          <a:prstGeom prst="rect">
            <a:avLst/>
          </a:prstGeom>
        </p:spPr>
        <p:txBody>
          <a:bodyPr wrap="square">
            <a:spAutoFit/>
          </a:bodyPr>
          <a:lstStyle/>
          <a:p>
            <a:pPr lvl="0"/>
            <a:r>
              <a:rPr lang="en-GB" dirty="0">
                <a:solidFill>
                  <a:srgbClr val="FF0000"/>
                </a:solidFill>
                <a:latin typeface="Verdana"/>
              </a:rPr>
              <a:t>Remark to the terminology -2</a:t>
            </a:r>
            <a:endParaRPr lang="en-US" dirty="0">
              <a:solidFill>
                <a:srgbClr val="FF0000"/>
              </a:solidFill>
              <a:latin typeface="Verdana"/>
            </a:endParaRPr>
          </a:p>
        </p:txBody>
      </p:sp>
      <p:sp>
        <p:nvSpPr>
          <p:cNvPr id="5" name="Rectangle 4"/>
          <p:cNvSpPr/>
          <p:nvPr/>
        </p:nvSpPr>
        <p:spPr>
          <a:xfrm>
            <a:off x="206375" y="800708"/>
            <a:ext cx="9406185" cy="1477328"/>
          </a:xfrm>
          <a:prstGeom prst="rect">
            <a:avLst/>
          </a:prstGeom>
        </p:spPr>
        <p:txBody>
          <a:bodyPr wrap="square">
            <a:spAutoFit/>
          </a:bodyPr>
          <a:lstStyle/>
          <a:p>
            <a:pPr marL="285750" indent="-285750">
              <a:spcAft>
                <a:spcPts val="600"/>
              </a:spcAft>
              <a:buFont typeface="Arial" panose="020B0604020202020204" pitchFamily="34" charset="0"/>
              <a:buChar char="•"/>
            </a:pPr>
            <a:r>
              <a:rPr lang="en-GB" sz="1600" dirty="0">
                <a:solidFill>
                  <a:srgbClr val="000000"/>
                </a:solidFill>
                <a:latin typeface="+mj-lt"/>
              </a:rPr>
              <a:t>In their presentations and documentations ARM often designates </a:t>
            </a:r>
            <a:r>
              <a:rPr lang="en-GB" sz="1600" dirty="0">
                <a:solidFill>
                  <a:srgbClr val="FF0000"/>
                </a:solidFill>
                <a:latin typeface="+mj-lt"/>
              </a:rPr>
              <a:t>cores </a:t>
            </a:r>
            <a:r>
              <a:rPr lang="en-GB" sz="1600" dirty="0">
                <a:latin typeface="+mj-lt"/>
              </a:rPr>
              <a:t>as </a:t>
            </a:r>
            <a:r>
              <a:rPr lang="en-GB" sz="1600" dirty="0">
                <a:solidFill>
                  <a:srgbClr val="FF0000"/>
                </a:solidFill>
                <a:latin typeface="+mj-lt"/>
              </a:rPr>
              <a:t>CPUs</a:t>
            </a:r>
            <a:r>
              <a:rPr lang="en-GB" sz="1600" dirty="0">
                <a:solidFill>
                  <a:srgbClr val="000000"/>
                </a:solidFill>
                <a:latin typeface="+mj-lt"/>
              </a:rPr>
              <a:t>. </a:t>
            </a:r>
          </a:p>
          <a:p>
            <a:pPr marL="285750" indent="-285750">
              <a:buFont typeface="Arial" panose="020B0604020202020204" pitchFamily="34" charset="0"/>
              <a:buChar char="•"/>
            </a:pPr>
            <a:r>
              <a:rPr lang="en-GB" sz="1600" dirty="0">
                <a:solidFill>
                  <a:srgbClr val="000000"/>
                </a:solidFill>
                <a:latin typeface="+mj-lt"/>
              </a:rPr>
              <a:t>While relating to the </a:t>
            </a:r>
            <a:r>
              <a:rPr lang="en-GB" sz="1600" dirty="0">
                <a:solidFill>
                  <a:srgbClr val="FF0000"/>
                </a:solidFill>
                <a:latin typeface="+mj-lt"/>
              </a:rPr>
              <a:t>Cortex-A family </a:t>
            </a:r>
            <a:r>
              <a:rPr lang="en-GB" sz="1600" dirty="0">
                <a:solidFill>
                  <a:srgbClr val="000000"/>
                </a:solidFill>
                <a:latin typeface="+mj-lt"/>
              </a:rPr>
              <a:t>of CPUs neither ARM nor the Lecture Notes </a:t>
            </a:r>
          </a:p>
          <a:p>
            <a:pPr>
              <a:spcAft>
                <a:spcPts val="600"/>
              </a:spcAft>
            </a:pPr>
            <a:r>
              <a:rPr lang="en-GB" sz="1600" dirty="0">
                <a:solidFill>
                  <a:srgbClr val="000000"/>
                </a:solidFill>
                <a:latin typeface="+mj-lt"/>
              </a:rPr>
              <a:t>      are consequent in using the “</a:t>
            </a:r>
            <a:r>
              <a:rPr lang="en-GB" sz="1600" dirty="0">
                <a:solidFill>
                  <a:srgbClr val="FF0000"/>
                </a:solidFill>
                <a:latin typeface="+mj-lt"/>
              </a:rPr>
              <a:t>A tag</a:t>
            </a:r>
            <a:r>
              <a:rPr lang="en-GB" sz="1600" dirty="0">
                <a:solidFill>
                  <a:srgbClr val="000000"/>
                </a:solidFill>
                <a:latin typeface="+mj-lt"/>
              </a:rPr>
              <a:t>” (Application) in any case. </a:t>
            </a:r>
          </a:p>
          <a:p>
            <a:r>
              <a:rPr lang="en-GB" sz="1600" dirty="0">
                <a:solidFill>
                  <a:srgbClr val="000000"/>
                </a:solidFill>
                <a:latin typeface="+mj-lt"/>
              </a:rPr>
              <a:t>    </a:t>
            </a:r>
            <a:r>
              <a:rPr lang="en-GB" sz="1600" spc="-30" dirty="0">
                <a:solidFill>
                  <a:srgbClr val="000000"/>
                </a:solidFill>
                <a:latin typeface="+mj-lt"/>
              </a:rPr>
              <a:t>Nevertheless, </a:t>
            </a:r>
            <a:r>
              <a:rPr lang="en-GB" sz="1600" spc="-30" dirty="0">
                <a:solidFill>
                  <a:srgbClr val="0070C0"/>
                </a:solidFill>
                <a:latin typeface="+mj-lt"/>
              </a:rPr>
              <a:t>the related Sections discuss only CPU cores based on the </a:t>
            </a:r>
            <a:r>
              <a:rPr lang="en-GB" sz="1600" spc="-30" dirty="0" err="1">
                <a:solidFill>
                  <a:srgbClr val="FF0000"/>
                </a:solidFill>
                <a:latin typeface="+mj-lt"/>
              </a:rPr>
              <a:t>Armvx</a:t>
            </a:r>
            <a:r>
              <a:rPr lang="en-GB" sz="1600" spc="-30" dirty="0">
                <a:solidFill>
                  <a:srgbClr val="FF0000"/>
                </a:solidFill>
                <a:latin typeface="+mj-lt"/>
              </a:rPr>
              <a:t>-A ISA</a:t>
            </a:r>
            <a:r>
              <a:rPr lang="en-GB" sz="1600" spc="-30" dirty="0">
                <a:solidFill>
                  <a:srgbClr val="0070C0"/>
                </a:solidFill>
                <a:latin typeface="+mj-lt"/>
              </a:rPr>
              <a:t>,</a:t>
            </a:r>
          </a:p>
          <a:p>
            <a:r>
              <a:rPr lang="en-GB" sz="1600" dirty="0">
                <a:solidFill>
                  <a:srgbClr val="0070C0"/>
                </a:solidFill>
                <a:latin typeface="+mj-lt"/>
              </a:rPr>
              <a:t>      regardless, whether the “A tag” is stated or not in a designation.</a:t>
            </a:r>
            <a:endParaRPr lang="en-US" sz="1600" dirty="0">
              <a:solidFill>
                <a:srgbClr val="0070C0"/>
              </a:solidFill>
              <a:latin typeface="+mj-lt"/>
            </a:endParaRPr>
          </a:p>
        </p:txBody>
      </p:sp>
    </p:spTree>
    <p:extLst>
      <p:ext uri="{BB962C8B-B14F-4D97-AF65-F5344CB8AC3E}">
        <p14:creationId xmlns:p14="http://schemas.microsoft.com/office/powerpoint/2010/main" val="247371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 </a:t>
            </a:r>
            <a:r>
              <a:rPr lang="hu-HU" sz="1700" dirty="0">
                <a:solidFill>
                  <a:srgbClr val="FFFFFF"/>
                </a:solidFill>
              </a:rPr>
              <a:t>(</a:t>
            </a:r>
            <a:r>
              <a:rPr lang="en-US" sz="1700" dirty="0" smtClean="0">
                <a:solidFill>
                  <a:srgbClr val="FFFFFF"/>
                </a:solidFill>
              </a:rPr>
              <a:t>10</a:t>
            </a:r>
            <a:r>
              <a:rPr lang="hu-HU" sz="1700" dirty="0" smtClean="0">
                <a:solidFill>
                  <a:srgbClr val="FFFFFF"/>
                </a:solidFill>
              </a:rPr>
              <a:t>)</a:t>
            </a:r>
            <a:endParaRPr lang="en-US" dirty="0"/>
          </a:p>
        </p:txBody>
      </p:sp>
      <p:sp>
        <p:nvSpPr>
          <p:cNvPr id="6" name="Rounded Rectangle 5"/>
          <p:cNvSpPr/>
          <p:nvPr/>
        </p:nvSpPr>
        <p:spPr bwMode="auto">
          <a:xfrm>
            <a:off x="16870" y="858035"/>
            <a:ext cx="9117012" cy="42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77129" y="2065015"/>
            <a:ext cx="8978676" cy="584775"/>
          </a:xfrm>
          <a:prstGeom prst="rect">
            <a:avLst/>
          </a:prstGeom>
          <a:noFill/>
        </p:spPr>
        <p:txBody>
          <a:bodyPr wrap="none" rtlCol="0">
            <a:spAutoFit/>
          </a:bodyPr>
          <a:lstStyle/>
          <a:p>
            <a:pPr marL="285750" indent="-285750">
              <a:buFont typeface="Arial" panose="020B0604020202020204" pitchFamily="34" charset="0"/>
              <a:buChar char="•"/>
            </a:pPr>
            <a:r>
              <a:rPr lang="en-US" sz="1600" spc="-50" dirty="0"/>
              <a:t>Along with the </a:t>
            </a:r>
            <a:r>
              <a:rPr lang="en-US" sz="1600" spc="-50" dirty="0">
                <a:solidFill>
                  <a:srgbClr val="FF0000"/>
                </a:solidFill>
              </a:rPr>
              <a:t>Armv8 </a:t>
            </a:r>
            <a:r>
              <a:rPr lang="en-US" sz="1600" spc="-50" dirty="0"/>
              <a:t>ISA revision in </a:t>
            </a:r>
            <a:r>
              <a:rPr lang="en-US" sz="1600" spc="-50" dirty="0">
                <a:solidFill>
                  <a:srgbClr val="0070C0"/>
                </a:solidFill>
              </a:rPr>
              <a:t>2012</a:t>
            </a:r>
            <a:r>
              <a:rPr lang="en-US" sz="1600" spc="-50" dirty="0"/>
              <a:t> ARM opened the way for </a:t>
            </a:r>
            <a:r>
              <a:rPr lang="en-US" sz="1600" spc="-50" dirty="0">
                <a:solidFill>
                  <a:srgbClr val="FF0000"/>
                </a:solidFill>
              </a:rPr>
              <a:t>64-bit processing</a:t>
            </a:r>
          </a:p>
          <a:p>
            <a:r>
              <a:rPr lang="en-US" sz="1600" dirty="0"/>
              <a:t>      and provided largely enhanced register spaces for computing, as discussed later.</a:t>
            </a:r>
          </a:p>
        </p:txBody>
      </p:sp>
      <p:sp>
        <p:nvSpPr>
          <p:cNvPr id="8" name="TextBox 7"/>
          <p:cNvSpPr txBox="1"/>
          <p:nvPr/>
        </p:nvSpPr>
        <p:spPr>
          <a:xfrm>
            <a:off x="269105" y="2640455"/>
            <a:ext cx="8926931" cy="2708434"/>
          </a:xfrm>
          <a:prstGeom prst="rect">
            <a:avLst/>
          </a:prstGeom>
          <a:noFill/>
        </p:spPr>
        <p:txBody>
          <a:bodyPr wrap="none" rtlCol="0">
            <a:spAutoFit/>
          </a:bodyPr>
          <a:lstStyle/>
          <a:p>
            <a:pPr marL="285750" lvl="0" indent="-285750">
              <a:buFont typeface="Arial" panose="020B0604020202020204" pitchFamily="34" charset="0"/>
              <a:buChar char="•"/>
            </a:pPr>
            <a:r>
              <a:rPr lang="en-US" sz="1600" spc="-30" dirty="0">
                <a:solidFill>
                  <a:srgbClr val="000000"/>
                </a:solidFill>
              </a:rPr>
              <a:t>The new 64-bit </a:t>
            </a:r>
            <a:r>
              <a:rPr lang="en-US" sz="1600" spc="-30" dirty="0">
                <a:solidFill>
                  <a:srgbClr val="FF0000"/>
                </a:solidFill>
              </a:rPr>
              <a:t>Armv8 ISA </a:t>
            </a:r>
            <a:r>
              <a:rPr lang="en-US" sz="1600" spc="-30" dirty="0"/>
              <a:t>introduced </a:t>
            </a:r>
            <a:r>
              <a:rPr lang="en-US" sz="1600" spc="-30" dirty="0">
                <a:solidFill>
                  <a:srgbClr val="FF0000"/>
                </a:solidFill>
              </a:rPr>
              <a:t>two</a:t>
            </a:r>
            <a:r>
              <a:rPr lang="en-US" sz="1600" spc="-30" dirty="0"/>
              <a:t> </a:t>
            </a:r>
            <a:r>
              <a:rPr lang="en-US" sz="1600" spc="-30" dirty="0">
                <a:solidFill>
                  <a:srgbClr val="FF0000"/>
                </a:solidFill>
              </a:rPr>
              <a:t>execution modes </a:t>
            </a:r>
            <a:r>
              <a:rPr lang="en-US" sz="1600" spc="-30" dirty="0"/>
              <a:t>(</a:t>
            </a:r>
            <a:r>
              <a:rPr lang="en-US" sz="1600" spc="-30" dirty="0">
                <a:solidFill>
                  <a:srgbClr val="0070C0"/>
                </a:solidFill>
              </a:rPr>
              <a:t>AArch32/Aarch64</a:t>
            </a:r>
            <a:r>
              <a:rPr lang="en-US" sz="1600" spc="-30" dirty="0"/>
              <a:t>)</a:t>
            </a:r>
          </a:p>
          <a:p>
            <a:pPr lvl="0">
              <a:spcAft>
                <a:spcPts val="600"/>
              </a:spcAft>
            </a:pPr>
            <a:r>
              <a:rPr lang="en-US" sz="1600" spc="-30" dirty="0"/>
              <a:t>       in order to provide </a:t>
            </a:r>
            <a:r>
              <a:rPr lang="en-US" sz="1600" spc="-30" dirty="0">
                <a:solidFill>
                  <a:srgbClr val="0070C0"/>
                </a:solidFill>
              </a:rPr>
              <a:t>backward compatibility </a:t>
            </a:r>
            <a:r>
              <a:rPr lang="en-US" sz="1600" spc="-30" dirty="0"/>
              <a:t>with the 32-bit Armv7 ISA.</a:t>
            </a:r>
          </a:p>
          <a:p>
            <a:pPr marL="285750" lvl="0" indent="-285750">
              <a:buFont typeface="Arial" panose="020B0604020202020204" pitchFamily="34" charset="0"/>
              <a:buChar char="•"/>
            </a:pPr>
            <a:r>
              <a:rPr lang="en-US" sz="1600" spc="-30" dirty="0"/>
              <a:t>In the </a:t>
            </a:r>
            <a:r>
              <a:rPr lang="en-US" sz="1600" spc="-30" dirty="0">
                <a:solidFill>
                  <a:srgbClr val="FF0000"/>
                </a:solidFill>
              </a:rPr>
              <a:t>Aarch32 execution mode </a:t>
            </a:r>
            <a:r>
              <a:rPr lang="en-US" sz="1600" spc="-30" dirty="0"/>
              <a:t>processors behave </a:t>
            </a:r>
            <a:r>
              <a:rPr lang="en-US" sz="1600" spc="-30" dirty="0">
                <a:solidFill>
                  <a:srgbClr val="0070C0"/>
                </a:solidFill>
              </a:rPr>
              <a:t>like Armv7 processors, </a:t>
            </a:r>
            <a:r>
              <a:rPr lang="en-US" sz="1600" spc="-30" dirty="0"/>
              <a:t>so they </a:t>
            </a:r>
          </a:p>
          <a:p>
            <a:pPr lvl="0"/>
            <a:r>
              <a:rPr lang="en-US" sz="1600" spc="-30" dirty="0"/>
              <a:t>      have the same execution capabilities as provided in the Armv7 ISA, whereas</a:t>
            </a:r>
          </a:p>
          <a:p>
            <a:pPr lvl="0"/>
            <a:r>
              <a:rPr lang="en-US" sz="1600" spc="-30" dirty="0"/>
              <a:t>      in the </a:t>
            </a:r>
            <a:r>
              <a:rPr lang="en-US" sz="1600" spc="-30" dirty="0">
                <a:solidFill>
                  <a:srgbClr val="FF0000"/>
                </a:solidFill>
              </a:rPr>
              <a:t>Aarch64</a:t>
            </a:r>
            <a:r>
              <a:rPr lang="en-US" sz="1600" spc="-30" dirty="0"/>
              <a:t> </a:t>
            </a:r>
            <a:r>
              <a:rPr lang="en-US" sz="1600" spc="-30" dirty="0">
                <a:solidFill>
                  <a:srgbClr val="FF0000"/>
                </a:solidFill>
              </a:rPr>
              <a:t>execution mode </a:t>
            </a:r>
            <a:r>
              <a:rPr lang="en-US" sz="1600" spc="-30" dirty="0"/>
              <a:t>the processor has a </a:t>
            </a:r>
            <a:r>
              <a:rPr lang="en-US" sz="1600" spc="-30" dirty="0">
                <a:solidFill>
                  <a:srgbClr val="0070C0"/>
                </a:solidFill>
              </a:rPr>
              <a:t>largely extended register space</a:t>
            </a:r>
          </a:p>
          <a:p>
            <a:pPr lvl="0">
              <a:spcAft>
                <a:spcPts val="600"/>
              </a:spcAft>
            </a:pPr>
            <a:r>
              <a:rPr lang="en-US" sz="1600" spc="-30" dirty="0">
                <a:solidFill>
                  <a:srgbClr val="0070C0"/>
                </a:solidFill>
              </a:rPr>
              <a:t>      </a:t>
            </a:r>
            <a:r>
              <a:rPr lang="en-US" sz="1600" spc="-30" dirty="0"/>
              <a:t>for executing instructions, compared to the Armv7 ISA, as discussed later.</a:t>
            </a:r>
          </a:p>
          <a:p>
            <a:pPr marL="285750" indent="-285750">
              <a:buFont typeface="Arial" panose="020B0604020202020204" pitchFamily="34" charset="0"/>
              <a:buChar char="•"/>
            </a:pPr>
            <a:r>
              <a:rPr lang="en-GB" sz="1600" dirty="0"/>
              <a:t> At the same time </a:t>
            </a:r>
            <a:r>
              <a:rPr lang="en-GB" sz="1600" dirty="0">
                <a:solidFill>
                  <a:srgbClr val="0070C0"/>
                </a:solidFill>
              </a:rPr>
              <a:t>early aspects</a:t>
            </a:r>
            <a:r>
              <a:rPr lang="en-GB" sz="1600" dirty="0"/>
              <a:t>, like </a:t>
            </a:r>
            <a:r>
              <a:rPr lang="en-GB" sz="1600" dirty="0">
                <a:solidFill>
                  <a:srgbClr val="0070C0"/>
                </a:solidFill>
              </a:rPr>
              <a:t>reducing code size and speeding up the</a:t>
            </a:r>
          </a:p>
          <a:p>
            <a:r>
              <a:rPr lang="en-GB" sz="1600" dirty="0">
                <a:solidFill>
                  <a:srgbClr val="0070C0"/>
                </a:solidFill>
              </a:rPr>
              <a:t>       execution of  bytecodes</a:t>
            </a:r>
            <a:r>
              <a:rPr lang="en-GB" sz="1600" dirty="0"/>
              <a:t> became pointless and their support was </a:t>
            </a:r>
            <a:r>
              <a:rPr lang="en-GB" sz="1600" dirty="0">
                <a:solidFill>
                  <a:srgbClr val="0070C0"/>
                </a:solidFill>
              </a:rPr>
              <a:t>dropped,</a:t>
            </a:r>
          </a:p>
          <a:p>
            <a:r>
              <a:rPr lang="en-GB" sz="1600" dirty="0">
                <a:solidFill>
                  <a:srgbClr val="0070C0"/>
                </a:solidFill>
              </a:rPr>
              <a:t>       </a:t>
            </a:r>
            <a:r>
              <a:rPr lang="en-GB" sz="1600" dirty="0"/>
              <a:t>as indicated in the next Figure.</a:t>
            </a:r>
          </a:p>
          <a:p>
            <a:pPr lvl="0"/>
            <a:endParaRPr lang="en-US" sz="1600" spc="-30" dirty="0"/>
          </a:p>
        </p:txBody>
      </p:sp>
      <p:sp>
        <p:nvSpPr>
          <p:cNvPr id="4" name="TextBox 3"/>
          <p:cNvSpPr txBox="1"/>
          <p:nvPr/>
        </p:nvSpPr>
        <p:spPr>
          <a:xfrm>
            <a:off x="248166" y="874668"/>
            <a:ext cx="9127242"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a:t>
            </a:r>
            <a:r>
              <a:rPr lang="en-GB" sz="1600" dirty="0">
                <a:solidFill>
                  <a:srgbClr val="FF0000"/>
                </a:solidFill>
              </a:rPr>
              <a:t>Armv7</a:t>
            </a:r>
            <a:r>
              <a:rPr lang="en-GB" sz="1600" dirty="0">
                <a:solidFill>
                  <a:srgbClr val="0070C0"/>
                </a:solidFill>
              </a:rPr>
              <a:t> (2004) and especially the </a:t>
            </a:r>
            <a:r>
              <a:rPr lang="en-GB" sz="1600" dirty="0">
                <a:solidFill>
                  <a:srgbClr val="FF0000"/>
                </a:solidFill>
              </a:rPr>
              <a:t>Armv8</a:t>
            </a:r>
            <a:r>
              <a:rPr lang="en-GB" sz="1600" dirty="0">
                <a:solidFill>
                  <a:srgbClr val="0070C0"/>
                </a:solidFill>
              </a:rPr>
              <a:t> (2012) ISA releases were </a:t>
            </a:r>
            <a:r>
              <a:rPr lang="en-GB" sz="1600" dirty="0">
                <a:solidFill>
                  <a:srgbClr val="FF0000"/>
                </a:solidFill>
              </a:rPr>
              <a:t>major</a:t>
            </a:r>
          </a:p>
          <a:p>
            <a:pPr>
              <a:spcAft>
                <a:spcPts val="600"/>
              </a:spcAft>
            </a:pPr>
            <a:r>
              <a:rPr lang="en-GB" sz="1600" dirty="0">
                <a:solidFill>
                  <a:srgbClr val="0070C0"/>
                </a:solidFill>
              </a:rPr>
              <a:t>      </a:t>
            </a:r>
            <a:r>
              <a:rPr lang="en-GB" sz="1600" dirty="0" smtClean="0">
                <a:solidFill>
                  <a:srgbClr val="FF0000"/>
                </a:solidFill>
              </a:rPr>
              <a:t>contributors</a:t>
            </a:r>
            <a:r>
              <a:rPr lang="en-GB" sz="1600" dirty="0" smtClean="0">
                <a:solidFill>
                  <a:srgbClr val="0070C0"/>
                </a:solidFill>
              </a:rPr>
              <a:t> </a:t>
            </a:r>
            <a:r>
              <a:rPr lang="en-GB" sz="1600" dirty="0">
                <a:solidFill>
                  <a:srgbClr val="0070C0"/>
                </a:solidFill>
              </a:rPr>
              <a:t>for enhancing the compute capabilities of ARM’s processors. </a:t>
            </a:r>
          </a:p>
          <a:p>
            <a:pPr marL="285750" indent="-285750">
              <a:buFont typeface="Arial" panose="020B0604020202020204" pitchFamily="34" charset="0"/>
              <a:buChar char="•"/>
            </a:pPr>
            <a:r>
              <a:rPr lang="en-US" sz="1600" spc="-60" dirty="0" smtClean="0"/>
              <a:t>ARM </a:t>
            </a:r>
            <a:r>
              <a:rPr lang="en-US" sz="1600" spc="-60" dirty="0"/>
              <a:t>announced the </a:t>
            </a:r>
            <a:r>
              <a:rPr lang="en-US" sz="1600" spc="-60" dirty="0">
                <a:solidFill>
                  <a:srgbClr val="FF0000"/>
                </a:solidFill>
              </a:rPr>
              <a:t>Armv7 ISA </a:t>
            </a:r>
            <a:r>
              <a:rPr lang="en-US" sz="1600" spc="-60" dirty="0"/>
              <a:t>release </a:t>
            </a:r>
            <a:r>
              <a:rPr lang="en-US" sz="1600" spc="-60" dirty="0" smtClean="0"/>
              <a:t>in </a:t>
            </a:r>
            <a:r>
              <a:rPr lang="en-US" sz="1600" spc="-60" dirty="0" smtClean="0">
                <a:solidFill>
                  <a:srgbClr val="0070C0"/>
                </a:solidFill>
              </a:rPr>
              <a:t>2004</a:t>
            </a:r>
            <a:r>
              <a:rPr lang="en-US" sz="1600" spc="-60" dirty="0" smtClean="0"/>
              <a:t> and </a:t>
            </a:r>
            <a:r>
              <a:rPr lang="en-US" sz="1600" spc="-60" dirty="0"/>
              <a:t>along with it the </a:t>
            </a:r>
            <a:r>
              <a:rPr lang="en-US" sz="1600" spc="-60" dirty="0">
                <a:solidFill>
                  <a:srgbClr val="FF0000"/>
                </a:solidFill>
              </a:rPr>
              <a:t>Cortex Family</a:t>
            </a:r>
          </a:p>
          <a:p>
            <a:r>
              <a:rPr lang="en-US" sz="1600" spc="-90" dirty="0">
                <a:solidFill>
                  <a:srgbClr val="FF0000"/>
                </a:solidFill>
              </a:rPr>
              <a:t>       </a:t>
            </a:r>
            <a:r>
              <a:rPr lang="en-US" sz="1600" spc="-90" dirty="0"/>
              <a:t>of </a:t>
            </a:r>
            <a:r>
              <a:rPr lang="en-US" sz="1600" spc="-90" dirty="0">
                <a:solidFill>
                  <a:srgbClr val="0070C0"/>
                </a:solidFill>
              </a:rPr>
              <a:t>CPU cores, these processors became the workhorse for mobile processors of the 2000’s</a:t>
            </a:r>
            <a:r>
              <a:rPr lang="en-US" sz="1600" spc="-90" dirty="0"/>
              <a:t>.</a:t>
            </a:r>
          </a:p>
        </p:txBody>
      </p:sp>
      <p:sp>
        <p:nvSpPr>
          <p:cNvPr id="9" name="TextBox 8"/>
          <p:cNvSpPr txBox="1"/>
          <p:nvPr/>
        </p:nvSpPr>
        <p:spPr>
          <a:xfrm>
            <a:off x="71438" y="440668"/>
            <a:ext cx="10261202" cy="369332"/>
          </a:xfrm>
          <a:prstGeom prst="rect">
            <a:avLst/>
          </a:prstGeom>
          <a:noFill/>
        </p:spPr>
        <p:txBody>
          <a:bodyPr wrap="square" rtlCol="0">
            <a:spAutoFit/>
          </a:bodyPr>
          <a:lstStyle/>
          <a:p>
            <a:r>
              <a:rPr lang="en-GB">
                <a:solidFill>
                  <a:schemeClr val="accent6"/>
                </a:solidFill>
              </a:rPr>
              <a:t>The importance of the Armv7/v8 ISA releases</a:t>
            </a:r>
          </a:p>
        </p:txBody>
      </p:sp>
    </p:spTree>
    <p:extLst>
      <p:ext uri="{BB962C8B-B14F-4D97-AF65-F5344CB8AC3E}">
        <p14:creationId xmlns:p14="http://schemas.microsoft.com/office/powerpoint/2010/main" val="1439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 calcmode="lin" valueType="num">
                                      <p:cBhvr additive="base">
                                        <p:cTn id="4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 calcmode="lin" valueType="num">
                                      <p:cBhvr additive="base">
                                        <p:cTn id="4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 calcmode="lin" valueType="num">
                                      <p:cBhvr additive="base">
                                        <p:cTn id="5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 calcmode="lin" valueType="num">
                                      <p:cBhvr additive="base">
                                        <p:cTn id="5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anim calcmode="lin" valueType="num">
                                      <p:cBhvr additive="base">
                                        <p:cTn id="5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anim calcmode="lin" valueType="num">
                                      <p:cBhvr additive="base">
                                        <p:cTn id="6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anim calcmode="lin" valueType="num">
                                      <p:cBhvr additive="base">
                                        <p:cTn id="6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
                                            <p:txEl>
                                              <p:pRg st="8" end="8"/>
                                            </p:txEl>
                                          </p:spTgt>
                                        </p:tgtEl>
                                        <p:attrNameLst>
                                          <p:attrName>style.visibility</p:attrName>
                                        </p:attrNameLst>
                                      </p:cBhvr>
                                      <p:to>
                                        <p:strVal val="visible"/>
                                      </p:to>
                                    </p:set>
                                    <p:anim calcmode="lin" valueType="num">
                                      <p:cBhvr additive="base">
                                        <p:cTn id="7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smtClean="0">
                <a:solidFill>
                  <a:srgbClr val="FFFFFF"/>
                </a:solidFill>
              </a:rPr>
              <a:t>11</a:t>
            </a:r>
            <a:r>
              <a:rPr lang="hu-HU" sz="1700" dirty="0" smtClean="0">
                <a:solidFill>
                  <a:srgbClr val="FFFFFF"/>
                </a:solidFill>
              </a:rPr>
              <a:t>)</a:t>
            </a:r>
            <a:endParaRPr lang="en-GB" sz="1700" dirty="0"/>
          </a:p>
        </p:txBody>
      </p:sp>
      <p:sp>
        <p:nvSpPr>
          <p:cNvPr id="3" name="TextBox 2"/>
          <p:cNvSpPr txBox="1"/>
          <p:nvPr/>
        </p:nvSpPr>
        <p:spPr>
          <a:xfrm>
            <a:off x="71438" y="440668"/>
            <a:ext cx="5566909" cy="369332"/>
          </a:xfrm>
          <a:prstGeom prst="rect">
            <a:avLst/>
          </a:prstGeom>
          <a:noFill/>
        </p:spPr>
        <p:txBody>
          <a:bodyPr wrap="square" rtlCol="0">
            <a:spAutoFit/>
          </a:bodyPr>
          <a:lstStyle/>
          <a:p>
            <a:r>
              <a:rPr lang="en-GB">
                <a:solidFill>
                  <a:schemeClr val="accent6"/>
                </a:solidFill>
              </a:rPr>
              <a:t>The importance of the Armv9 release</a:t>
            </a:r>
          </a:p>
        </p:txBody>
      </p:sp>
      <p:sp>
        <p:nvSpPr>
          <p:cNvPr id="6" name="Rounded Rectangle 5"/>
          <p:cNvSpPr/>
          <p:nvPr/>
        </p:nvSpPr>
        <p:spPr bwMode="auto">
          <a:xfrm>
            <a:off x="7245" y="836712"/>
            <a:ext cx="9144000" cy="24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42105" y="890130"/>
            <a:ext cx="8798434" cy="907941"/>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last phase </a:t>
            </a:r>
            <a:r>
              <a:rPr lang="en-GB" sz="1600" dirty="0"/>
              <a:t>of the ISA evolution revealed in </a:t>
            </a:r>
            <a:r>
              <a:rPr lang="en-GB" sz="1600" dirty="0">
                <a:solidFill>
                  <a:srgbClr val="0070C0"/>
                </a:solidFill>
              </a:rPr>
              <a:t>2021</a:t>
            </a:r>
            <a:r>
              <a:rPr lang="en-GB" sz="1600" dirty="0"/>
              <a:t>) is mainly connected to the</a:t>
            </a:r>
          </a:p>
          <a:p>
            <a:pPr>
              <a:spcAft>
                <a:spcPts val="600"/>
              </a:spcAft>
            </a:pPr>
            <a:r>
              <a:rPr lang="en-GB" sz="1600" dirty="0"/>
              <a:t>      </a:t>
            </a:r>
            <a:r>
              <a:rPr lang="en-GB" sz="1600" dirty="0">
                <a:solidFill>
                  <a:srgbClr val="FF0000"/>
                </a:solidFill>
              </a:rPr>
              <a:t>Armv9 </a:t>
            </a:r>
            <a:r>
              <a:rPr lang="en-GB" sz="1600" dirty="0"/>
              <a:t>release and provides </a:t>
            </a:r>
            <a:r>
              <a:rPr lang="en-GB" sz="1600" dirty="0">
                <a:solidFill>
                  <a:srgbClr val="0070C0"/>
                </a:solidFill>
              </a:rPr>
              <a:t>enhanced support for </a:t>
            </a:r>
            <a:r>
              <a:rPr lang="en-GB" sz="1600" dirty="0">
                <a:solidFill>
                  <a:srgbClr val="FF0000"/>
                </a:solidFill>
              </a:rPr>
              <a:t>AI.</a:t>
            </a:r>
          </a:p>
          <a:p>
            <a:pPr marL="285750" indent="-285750">
              <a:buFont typeface="Arial" panose="020B0604020202020204" pitchFamily="34" charset="0"/>
              <a:buChar char="•"/>
            </a:pPr>
            <a:r>
              <a:rPr lang="en-GB" sz="1600" dirty="0"/>
              <a:t>AI support is manifested in further improving </a:t>
            </a:r>
            <a:r>
              <a:rPr lang="en-GB" sz="1600" dirty="0">
                <a:solidFill>
                  <a:srgbClr val="FF0000"/>
                </a:solidFill>
              </a:rPr>
              <a:t>performance </a:t>
            </a:r>
            <a:r>
              <a:rPr lang="en-GB" sz="1600" dirty="0"/>
              <a:t>and </a:t>
            </a:r>
            <a:r>
              <a:rPr lang="en-GB" sz="1600" dirty="0">
                <a:solidFill>
                  <a:srgbClr val="FF0000"/>
                </a:solidFill>
              </a:rPr>
              <a:t>security.</a:t>
            </a:r>
            <a:endParaRPr lang="en-GB" sz="1600" dirty="0"/>
          </a:p>
        </p:txBody>
      </p:sp>
      <p:sp>
        <p:nvSpPr>
          <p:cNvPr id="4" name="TextBox 3"/>
          <p:cNvSpPr txBox="1"/>
          <p:nvPr/>
        </p:nvSpPr>
        <p:spPr>
          <a:xfrm>
            <a:off x="647564" y="1773684"/>
            <a:ext cx="8493735"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t>As </a:t>
            </a:r>
            <a:r>
              <a:rPr lang="en-GB" sz="1600" dirty="0">
                <a:solidFill>
                  <a:srgbClr val="0070C0"/>
                </a:solidFill>
              </a:rPr>
              <a:t>performance</a:t>
            </a:r>
            <a:r>
              <a:rPr lang="en-GB" sz="1600" dirty="0"/>
              <a:t> is concerned, the Armv9 release made </a:t>
            </a:r>
            <a:r>
              <a:rPr lang="en-GB" sz="1600" dirty="0">
                <a:solidFill>
                  <a:srgbClr val="FF0000"/>
                </a:solidFill>
              </a:rPr>
              <a:t>SVE</a:t>
            </a:r>
            <a:r>
              <a:rPr lang="en-GB" sz="1600" dirty="0"/>
              <a:t> </a:t>
            </a:r>
            <a:r>
              <a:rPr lang="en-GB" sz="1600" dirty="0">
                <a:solidFill>
                  <a:srgbClr val="FF0000"/>
                </a:solidFill>
              </a:rPr>
              <a:t>mandatory</a:t>
            </a:r>
            <a:r>
              <a:rPr lang="en-GB" sz="1600" dirty="0"/>
              <a:t> </a:t>
            </a:r>
          </a:p>
          <a:p>
            <a:r>
              <a:rPr lang="en-GB" sz="1600" dirty="0"/>
              <a:t>      (optional from 2017 on) and introduced as mandatory feature </a:t>
            </a:r>
            <a:r>
              <a:rPr lang="en-GB" sz="1600" dirty="0">
                <a:solidFill>
                  <a:srgbClr val="FF0000"/>
                </a:solidFill>
              </a:rPr>
              <a:t>SVE2</a:t>
            </a:r>
          </a:p>
          <a:p>
            <a:pPr>
              <a:spcAft>
                <a:spcPts val="600"/>
              </a:spcAft>
            </a:pPr>
            <a:r>
              <a:rPr lang="en-GB" sz="1600" dirty="0">
                <a:solidFill>
                  <a:srgbClr val="FF0000"/>
                </a:solidFill>
              </a:rPr>
              <a:t>     </a:t>
            </a:r>
            <a:r>
              <a:rPr lang="en-GB" sz="1600" dirty="0"/>
              <a:t> (see </a:t>
            </a:r>
            <a:r>
              <a:rPr lang="en-GB" sz="1600" dirty="0" smtClean="0"/>
              <a:t>Section 2.3).</a:t>
            </a:r>
            <a:endParaRPr lang="en-GB" sz="1600" dirty="0"/>
          </a:p>
          <a:p>
            <a:pPr marL="285750" indent="-285750">
              <a:buFont typeface="Arial" panose="020B0604020202020204" pitchFamily="34" charset="0"/>
              <a:buChar char="•"/>
            </a:pPr>
            <a:r>
              <a:rPr lang="en-GB" sz="1600" dirty="0"/>
              <a:t>To improve </a:t>
            </a:r>
            <a:r>
              <a:rPr lang="en-GB" sz="1600" dirty="0">
                <a:solidFill>
                  <a:srgbClr val="0070C0"/>
                </a:solidFill>
              </a:rPr>
              <a:t>security</a:t>
            </a:r>
            <a:r>
              <a:rPr lang="en-GB" sz="1600" dirty="0"/>
              <a:t>,</a:t>
            </a:r>
            <a:r>
              <a:rPr lang="en-GB" sz="1600" dirty="0">
                <a:solidFill>
                  <a:srgbClr val="FF0000"/>
                </a:solidFill>
              </a:rPr>
              <a:t> </a:t>
            </a:r>
            <a:r>
              <a:rPr lang="en-GB" sz="1600" dirty="0"/>
              <a:t>Armv9 introduced the </a:t>
            </a:r>
            <a:r>
              <a:rPr lang="en-GB" sz="1600" dirty="0">
                <a:solidFill>
                  <a:srgbClr val="FF0000"/>
                </a:solidFill>
              </a:rPr>
              <a:t>Confidential Compute Architecture</a:t>
            </a:r>
          </a:p>
          <a:p>
            <a:r>
              <a:rPr lang="en-GB" sz="1600" dirty="0" smtClean="0"/>
              <a:t>      and </a:t>
            </a:r>
            <a:r>
              <a:rPr lang="en-GB" sz="1600" dirty="0"/>
              <a:t>also </a:t>
            </a:r>
            <a:r>
              <a:rPr lang="en-GB" sz="1600" dirty="0">
                <a:solidFill>
                  <a:srgbClr val="FF0000"/>
                </a:solidFill>
              </a:rPr>
              <a:t>Memory Tagging </a:t>
            </a:r>
            <a:r>
              <a:rPr lang="en-GB" sz="1600" dirty="0"/>
              <a:t>(not discussed</a:t>
            </a:r>
            <a:r>
              <a:rPr lang="en-GB" sz="1600" dirty="0" smtClean="0"/>
              <a:t>).</a:t>
            </a:r>
            <a:endParaRPr lang="en-GB" sz="1600" dirty="0"/>
          </a:p>
        </p:txBody>
      </p:sp>
    </p:spTree>
    <p:extLst>
      <p:ext uri="{BB962C8B-B14F-4D97-AF65-F5344CB8AC3E}">
        <p14:creationId xmlns:p14="http://schemas.microsoft.com/office/powerpoint/2010/main" val="13083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12</a:t>
            </a:r>
            <a:r>
              <a:rPr lang="hu-HU" sz="1700" dirty="0" smtClean="0"/>
              <a:t>)</a:t>
            </a:r>
            <a:endParaRPr lang="en-US" sz="1700" dirty="0"/>
          </a:p>
        </p:txBody>
      </p:sp>
      <p:sp>
        <p:nvSpPr>
          <p:cNvPr id="3" name="TextBox 2"/>
          <p:cNvSpPr txBox="1"/>
          <p:nvPr/>
        </p:nvSpPr>
        <p:spPr>
          <a:xfrm>
            <a:off x="75062" y="440668"/>
            <a:ext cx="8085786" cy="369332"/>
          </a:xfrm>
          <a:prstGeom prst="rect">
            <a:avLst/>
          </a:prstGeom>
          <a:noFill/>
        </p:spPr>
        <p:txBody>
          <a:bodyPr wrap="square" rtlCol="0">
            <a:spAutoFit/>
          </a:bodyPr>
          <a:lstStyle/>
          <a:p>
            <a:r>
              <a:rPr lang="en-US" spc="-30" dirty="0">
                <a:solidFill>
                  <a:schemeClr val="accent6"/>
                </a:solidFill>
                <a:latin typeface="Verdana" panose="020B0604030504040204" pitchFamily="34" charset="0"/>
                <a:ea typeface="Verdana" panose="020B0604030504040204" pitchFamily="34" charset="0"/>
              </a:rPr>
              <a:t>Summing up key issues of the overview of extending the Arm ISA (1)</a:t>
            </a:r>
            <a:endParaRPr lang="en-US" dirty="0"/>
          </a:p>
        </p:txBody>
      </p:sp>
      <p:sp>
        <p:nvSpPr>
          <p:cNvPr id="4" name="Rounded Rectangle 3"/>
          <p:cNvSpPr/>
          <p:nvPr/>
        </p:nvSpPr>
        <p:spPr bwMode="auto">
          <a:xfrm>
            <a:off x="26495" y="863715"/>
            <a:ext cx="9144000" cy="137783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 name="TextBox 4"/>
          <p:cNvSpPr txBox="1"/>
          <p:nvPr/>
        </p:nvSpPr>
        <p:spPr>
          <a:xfrm>
            <a:off x="142875" y="892590"/>
            <a:ext cx="8854860" cy="1323439"/>
          </a:xfrm>
          <a:prstGeom prst="rect">
            <a:avLst/>
          </a:prstGeom>
          <a:noFill/>
        </p:spPr>
        <p:txBody>
          <a:bodyPr wrap="none" rtlCol="0">
            <a:spAutoFit/>
          </a:bodyPr>
          <a:lstStyle/>
          <a:p>
            <a:r>
              <a:rPr lang="en-US" sz="1600" dirty="0"/>
              <a:t>Both </a:t>
            </a:r>
            <a:r>
              <a:rPr lang="en-US" sz="1600" dirty="0">
                <a:solidFill>
                  <a:srgbClr val="FF0000"/>
                </a:solidFill>
              </a:rPr>
              <a:t>RISC ISAs </a:t>
            </a:r>
            <a:r>
              <a:rPr lang="en-US" sz="1600" dirty="0"/>
              <a:t>(IBM’s PPC and the Arm ISA), as well as the </a:t>
            </a:r>
            <a:r>
              <a:rPr lang="en-US" sz="1600" spc="-50" dirty="0"/>
              <a:t>x86 </a:t>
            </a:r>
            <a:r>
              <a:rPr lang="en-US" sz="1600" spc="-50" dirty="0">
                <a:solidFill>
                  <a:srgbClr val="FF0000"/>
                </a:solidFill>
              </a:rPr>
              <a:t>CISC ISA </a:t>
            </a:r>
            <a:r>
              <a:rPr lang="en-US" sz="1600" spc="-50" dirty="0">
                <a:solidFill>
                  <a:srgbClr val="0070C0"/>
                </a:solidFill>
              </a:rPr>
              <a:t>evolve </a:t>
            </a:r>
          </a:p>
          <a:p>
            <a:r>
              <a:rPr lang="en-US" sz="1600" spc="-50" dirty="0">
                <a:solidFill>
                  <a:srgbClr val="0070C0"/>
                </a:solidFill>
              </a:rPr>
              <a:t>  continuously, </a:t>
            </a:r>
            <a:r>
              <a:rPr lang="en-US" sz="1600" spc="-50" dirty="0"/>
              <a:t>and the number of available instructions </a:t>
            </a:r>
            <a:r>
              <a:rPr lang="en-US" sz="1600" dirty="0"/>
              <a:t>has been raised tremendously </a:t>
            </a:r>
          </a:p>
          <a:p>
            <a:r>
              <a:rPr lang="en-US" sz="1600" dirty="0"/>
              <a:t>  in </a:t>
            </a:r>
            <a:r>
              <a:rPr lang="en-US" sz="1600" spc="-50" dirty="0"/>
              <a:t>both RISC (Reduced Instruction Set Computer) and CISC (Complex Instruction Set</a:t>
            </a:r>
          </a:p>
          <a:p>
            <a:r>
              <a:rPr lang="en-US" sz="1600" spc="-50" dirty="0"/>
              <a:t>  Computer) ISAs</a:t>
            </a:r>
            <a:r>
              <a:rPr lang="en-US" sz="1600" dirty="0"/>
              <a:t> to far over 1000, thus recently</a:t>
            </a:r>
            <a:r>
              <a:rPr lang="en-US" sz="1600" dirty="0">
                <a:solidFill>
                  <a:srgbClr val="0070C0"/>
                </a:solidFill>
              </a:rPr>
              <a:t> the number of instructions in RISC </a:t>
            </a:r>
          </a:p>
          <a:p>
            <a:r>
              <a:rPr lang="en-US" sz="1600" dirty="0">
                <a:solidFill>
                  <a:srgbClr val="0070C0"/>
                </a:solidFill>
              </a:rPr>
              <a:t>  and CISC ISAs do not differ notably from each other any more.</a:t>
            </a:r>
          </a:p>
        </p:txBody>
      </p:sp>
      <p:sp>
        <p:nvSpPr>
          <p:cNvPr id="6" name="TextBox 5"/>
          <p:cNvSpPr txBox="1"/>
          <p:nvPr/>
        </p:nvSpPr>
        <p:spPr>
          <a:xfrm>
            <a:off x="75061" y="2275607"/>
            <a:ext cx="4014432" cy="369332"/>
          </a:xfrm>
          <a:prstGeom prst="rect">
            <a:avLst/>
          </a:prstGeom>
          <a:noFill/>
        </p:spPr>
        <p:txBody>
          <a:bodyPr wrap="none" rtlCol="0">
            <a:spAutoFit/>
          </a:bodyPr>
          <a:lstStyle/>
          <a:p>
            <a:r>
              <a:rPr lang="hu-HU">
                <a:solidFill>
                  <a:srgbClr val="333399"/>
                </a:solidFill>
              </a:rPr>
              <a:t>Overview</a:t>
            </a:r>
            <a:r>
              <a:rPr lang="en-GB">
                <a:solidFill>
                  <a:srgbClr val="333399"/>
                </a:solidFill>
              </a:rPr>
              <a:t> of ARM’s ISA versions</a:t>
            </a:r>
            <a:endParaRPr lang="en-US">
              <a:solidFill>
                <a:srgbClr val="333399"/>
              </a:solidFill>
            </a:endParaRPr>
          </a:p>
        </p:txBody>
      </p:sp>
      <p:sp>
        <p:nvSpPr>
          <p:cNvPr id="7" name="Rounded Rectangle 6"/>
          <p:cNvSpPr/>
          <p:nvPr/>
        </p:nvSpPr>
        <p:spPr bwMode="auto">
          <a:xfrm>
            <a:off x="16870" y="2680655"/>
            <a:ext cx="9099213" cy="190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23450" y="2680656"/>
            <a:ext cx="8747972" cy="191847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Until now there are </a:t>
            </a:r>
            <a:r>
              <a:rPr lang="en-US" sz="1600" dirty="0">
                <a:solidFill>
                  <a:srgbClr val="0070C0"/>
                </a:solidFill>
              </a:rPr>
              <a:t>nine ARM ISA versions</a:t>
            </a:r>
            <a:r>
              <a:rPr lang="en-US" sz="1600" dirty="0">
                <a:solidFill>
                  <a:srgbClr val="000000"/>
                </a:solidFill>
              </a:rPr>
              <a:t>, designated as </a:t>
            </a:r>
            <a:r>
              <a:rPr lang="en-US" sz="1600" dirty="0">
                <a:solidFill>
                  <a:srgbClr val="FF0000"/>
                </a:solidFill>
              </a:rPr>
              <a:t>Armv1 to Armv9,</a:t>
            </a:r>
            <a:r>
              <a:rPr lang="en-US" sz="1600" dirty="0">
                <a:solidFill>
                  <a:srgbClr val="000000"/>
                </a:solidFill>
              </a:rPr>
              <a:t> </a:t>
            </a:r>
          </a:p>
          <a:p>
            <a:pPr>
              <a:spcAft>
                <a:spcPts val="400"/>
              </a:spcAft>
            </a:pPr>
            <a:r>
              <a:rPr lang="en-US" sz="1600" dirty="0">
                <a:solidFill>
                  <a:srgbClr val="000000"/>
                </a:solidFill>
              </a:rPr>
              <a:t>      described in related releases of the Architecture Reference Manuals.</a:t>
            </a:r>
          </a:p>
          <a:p>
            <a:pPr marL="285750" indent="-285750">
              <a:buFont typeface="Arial" panose="020B0604020202020204" pitchFamily="34" charset="0"/>
              <a:buChar char="•"/>
            </a:pPr>
            <a:r>
              <a:rPr lang="en-US" sz="1600" dirty="0">
                <a:solidFill>
                  <a:srgbClr val="000000"/>
                </a:solidFill>
              </a:rPr>
              <a:t>The </a:t>
            </a:r>
            <a:r>
              <a:rPr lang="en-US" sz="1600" dirty="0">
                <a:solidFill>
                  <a:srgbClr val="0070C0"/>
                </a:solidFill>
              </a:rPr>
              <a:t>earliest versions </a:t>
            </a:r>
            <a:r>
              <a:rPr lang="en-US" sz="1600" dirty="0">
                <a:solidFill>
                  <a:srgbClr val="000000"/>
                </a:solidFill>
              </a:rPr>
              <a:t>(Armv1 and Armv2) provided an </a:t>
            </a:r>
            <a:r>
              <a:rPr lang="en-US" sz="1600" dirty="0">
                <a:solidFill>
                  <a:srgbClr val="0070C0"/>
                </a:solidFill>
              </a:rPr>
              <a:t>address range of only </a:t>
            </a:r>
          </a:p>
          <a:p>
            <a:r>
              <a:rPr lang="en-US" sz="1600" dirty="0">
                <a:solidFill>
                  <a:srgbClr val="0070C0"/>
                </a:solidFill>
              </a:rPr>
              <a:t>      26 bits yet</a:t>
            </a:r>
            <a:r>
              <a:rPr lang="en-US" sz="1600" dirty="0">
                <a:solidFill>
                  <a:srgbClr val="000000"/>
                </a:solidFill>
              </a:rPr>
              <a:t>, </a:t>
            </a:r>
            <a:r>
              <a:rPr lang="en-US" sz="1600" dirty="0">
                <a:solidFill>
                  <a:srgbClr val="0070C0"/>
                </a:solidFill>
              </a:rPr>
              <a:t>the first ISA version with 32 bit address range became the Armv3,</a:t>
            </a:r>
          </a:p>
          <a:p>
            <a:pPr>
              <a:spcAft>
                <a:spcPts val="400"/>
              </a:spcAft>
            </a:pPr>
            <a:r>
              <a:rPr lang="en-US" sz="1600" dirty="0">
                <a:solidFill>
                  <a:srgbClr val="0070C0"/>
                </a:solidFill>
              </a:rPr>
              <a:t>      first implemented in 1992.</a:t>
            </a:r>
          </a:p>
          <a:p>
            <a:pPr marL="285750" indent="-285750">
              <a:buFont typeface="Arial" panose="020B0604020202020204" pitchFamily="34" charset="0"/>
              <a:buChar char="•"/>
            </a:pPr>
            <a:r>
              <a:rPr lang="en-US" sz="1600" dirty="0">
                <a:solidFill>
                  <a:srgbClr val="000000"/>
                </a:solidFill>
              </a:rPr>
              <a:t>Arbitrarily, we consider the </a:t>
            </a:r>
            <a:r>
              <a:rPr lang="en-US" sz="1600" dirty="0">
                <a:solidFill>
                  <a:srgbClr val="0070C0"/>
                </a:solidFill>
              </a:rPr>
              <a:t>Armv3</a:t>
            </a:r>
            <a:r>
              <a:rPr lang="en-US" sz="1600" dirty="0">
                <a:solidFill>
                  <a:srgbClr val="000000"/>
                </a:solidFill>
              </a:rPr>
              <a:t> </a:t>
            </a:r>
            <a:r>
              <a:rPr lang="en-US" sz="1600" dirty="0">
                <a:solidFill>
                  <a:srgbClr val="0070C0"/>
                </a:solidFill>
              </a:rPr>
              <a:t>ISA </a:t>
            </a:r>
            <a:r>
              <a:rPr lang="en-US" sz="1600" dirty="0">
                <a:solidFill>
                  <a:srgbClr val="000000"/>
                </a:solidFill>
              </a:rPr>
              <a:t>as </a:t>
            </a:r>
            <a:r>
              <a:rPr lang="en-US" sz="1600" dirty="0">
                <a:solidFill>
                  <a:srgbClr val="FF0000"/>
                </a:solidFill>
              </a:rPr>
              <a:t>ARM’s basic ISA</a:t>
            </a:r>
            <a:r>
              <a:rPr lang="en-US" sz="1600" dirty="0">
                <a:solidFill>
                  <a:srgbClr val="000000"/>
                </a:solidFill>
              </a:rPr>
              <a:t> and discuss its</a:t>
            </a:r>
          </a:p>
          <a:p>
            <a:r>
              <a:rPr lang="en-US" sz="1600" dirty="0">
                <a:solidFill>
                  <a:srgbClr val="000000"/>
                </a:solidFill>
              </a:rPr>
              <a:t>      </a:t>
            </a:r>
            <a:r>
              <a:rPr lang="hu-HU" sz="1600" dirty="0">
                <a:solidFill>
                  <a:srgbClr val="000000"/>
                </a:solidFill>
              </a:rPr>
              <a:t> </a:t>
            </a:r>
            <a:r>
              <a:rPr lang="en-US" sz="1600" dirty="0">
                <a:solidFill>
                  <a:srgbClr val="000000"/>
                </a:solidFill>
              </a:rPr>
              <a:t>evolution.</a:t>
            </a:r>
          </a:p>
        </p:txBody>
      </p:sp>
      <p:sp>
        <p:nvSpPr>
          <p:cNvPr id="9" name="TextBox 8"/>
          <p:cNvSpPr txBox="1"/>
          <p:nvPr/>
        </p:nvSpPr>
        <p:spPr>
          <a:xfrm>
            <a:off x="74908" y="4645872"/>
            <a:ext cx="3956148" cy="369332"/>
          </a:xfrm>
          <a:prstGeom prst="rect">
            <a:avLst/>
          </a:prstGeom>
          <a:noFill/>
        </p:spPr>
        <p:txBody>
          <a:bodyPr wrap="none" rtlCol="0">
            <a:spAutoFit/>
          </a:bodyPr>
          <a:lstStyle/>
          <a:p>
            <a:r>
              <a:rPr lang="en-US">
                <a:solidFill>
                  <a:srgbClr val="333399"/>
                </a:solidFill>
              </a:rPr>
              <a:t>Key features of ARM’s basic ISA </a:t>
            </a:r>
          </a:p>
        </p:txBody>
      </p:sp>
      <p:sp>
        <p:nvSpPr>
          <p:cNvPr id="12" name="Rounded Rectangle 11"/>
          <p:cNvSpPr/>
          <p:nvPr/>
        </p:nvSpPr>
        <p:spPr bwMode="auto">
          <a:xfrm>
            <a:off x="-18509" y="5023709"/>
            <a:ext cx="916251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25954" y="5070167"/>
            <a:ext cx="8981561" cy="1451679"/>
          </a:xfrm>
          <a:prstGeom prst="rect">
            <a:avLst/>
          </a:prstGeom>
          <a:noFill/>
        </p:spPr>
        <p:txBody>
          <a:bodyPr wrap="none" rtlCol="0">
            <a:spAutoFit/>
          </a:bodyPr>
          <a:lstStyle/>
          <a:p>
            <a:pPr marL="285750" indent="-285750">
              <a:buFont typeface="Arial" panose="020B0604020202020204" pitchFamily="34" charset="0"/>
              <a:buChar char="•"/>
            </a:pPr>
            <a:r>
              <a:rPr lang="en-US" sz="1600">
                <a:solidFill>
                  <a:srgbClr val="000000"/>
                </a:solidFill>
              </a:rPr>
              <a:t>It is a straightforward </a:t>
            </a:r>
            <a:r>
              <a:rPr lang="en-US" sz="1600">
                <a:solidFill>
                  <a:srgbClr val="FF0000"/>
                </a:solidFill>
              </a:rPr>
              <a:t>32-bit RISC ISA, </a:t>
            </a:r>
            <a:r>
              <a:rPr lang="hu-HU" sz="1600" err="1"/>
              <a:t>capable</a:t>
            </a:r>
            <a:r>
              <a:rPr lang="hu-HU" sz="1600"/>
              <a:t> </a:t>
            </a:r>
            <a:r>
              <a:rPr lang="en-US" sz="1600"/>
              <a:t>of</a:t>
            </a:r>
            <a:r>
              <a:rPr lang="hu-HU" sz="1600"/>
              <a:t> </a:t>
            </a:r>
            <a:r>
              <a:rPr lang="hu-HU" sz="1600" err="1"/>
              <a:t>process</a:t>
            </a:r>
            <a:r>
              <a:rPr lang="en-US" sz="1600" err="1"/>
              <a:t>ing</a:t>
            </a:r>
            <a:r>
              <a:rPr lang="en-US" sz="1600">
                <a:solidFill>
                  <a:srgbClr val="000000"/>
                </a:solidFill>
              </a:rPr>
              <a:t> only </a:t>
            </a:r>
            <a:r>
              <a:rPr lang="en-US" sz="1600">
                <a:solidFill>
                  <a:srgbClr val="FF0000"/>
                </a:solidFill>
              </a:rPr>
              <a:t>32-bit scalar FX</a:t>
            </a:r>
          </a:p>
          <a:p>
            <a:pPr>
              <a:spcAft>
                <a:spcPts val="600"/>
              </a:spcAft>
            </a:pPr>
            <a:r>
              <a:rPr lang="en-US" sz="1600">
                <a:solidFill>
                  <a:srgbClr val="FF0000"/>
                </a:solidFill>
              </a:rPr>
              <a:t>      and logical</a:t>
            </a:r>
            <a:r>
              <a:rPr lang="hu-HU" sz="1600">
                <a:solidFill>
                  <a:srgbClr val="FF0000"/>
                </a:solidFill>
              </a:rPr>
              <a:t> </a:t>
            </a:r>
            <a:r>
              <a:rPr lang="en-US" sz="1600">
                <a:solidFill>
                  <a:srgbClr val="FF0000"/>
                </a:solidFill>
              </a:rPr>
              <a:t>data, </a:t>
            </a:r>
            <a:r>
              <a:rPr lang="en-US" sz="1600"/>
              <a:t>as it mainly aimed at embedded microcontrollers.</a:t>
            </a:r>
          </a:p>
          <a:p>
            <a:pPr marL="285750" indent="-285750">
              <a:spcAft>
                <a:spcPts val="400"/>
              </a:spcAft>
              <a:buFont typeface="Arial" panose="020B0604020202020204" pitchFamily="34" charset="0"/>
              <a:buChar char="•"/>
            </a:pPr>
            <a:r>
              <a:rPr lang="en-US" sz="1600">
                <a:solidFill>
                  <a:srgbClr val="000000"/>
                </a:solidFill>
              </a:rPr>
              <a:t>The ISA provides </a:t>
            </a:r>
            <a:r>
              <a:rPr lang="en-US" sz="1600">
                <a:solidFill>
                  <a:srgbClr val="0070C0"/>
                </a:solidFill>
              </a:rPr>
              <a:t>16 32-bit registers</a:t>
            </a:r>
            <a:r>
              <a:rPr lang="en-US" sz="1600">
                <a:solidFill>
                  <a:srgbClr val="000000"/>
                </a:solidFill>
              </a:rPr>
              <a:t>, called the </a:t>
            </a:r>
            <a:r>
              <a:rPr lang="en-US" sz="1600">
                <a:solidFill>
                  <a:srgbClr val="FF0000"/>
                </a:solidFill>
              </a:rPr>
              <a:t>core registers</a:t>
            </a:r>
            <a:r>
              <a:rPr lang="en-US" sz="1600">
                <a:solidFill>
                  <a:srgbClr val="000000"/>
                </a:solidFill>
              </a:rPr>
              <a:t>.</a:t>
            </a:r>
          </a:p>
          <a:p>
            <a:pPr>
              <a:buClr>
                <a:schemeClr val="tx1"/>
              </a:buClr>
            </a:pPr>
            <a:r>
              <a:rPr lang="en-US" sz="1600">
                <a:solidFill>
                  <a:srgbClr val="0070C0"/>
                </a:solidFill>
              </a:rPr>
              <a:t>    13</a:t>
            </a:r>
            <a:r>
              <a:rPr lang="en-US" sz="1600">
                <a:solidFill>
                  <a:srgbClr val="0000FF"/>
                </a:solidFill>
              </a:rPr>
              <a:t> </a:t>
            </a:r>
            <a:r>
              <a:rPr lang="en-US" sz="1600">
                <a:solidFill>
                  <a:srgbClr val="000000"/>
                </a:solidFill>
              </a:rPr>
              <a:t>out of them are used as</a:t>
            </a:r>
            <a:r>
              <a:rPr lang="en-US" sz="1600">
                <a:solidFill>
                  <a:srgbClr val="0070C0"/>
                </a:solidFill>
              </a:rPr>
              <a:t> </a:t>
            </a:r>
            <a:r>
              <a:rPr lang="en-US" sz="1600">
                <a:solidFill>
                  <a:srgbClr val="FF0000"/>
                </a:solidFill>
              </a:rPr>
              <a:t>general purpose registers (GPRs)</a:t>
            </a:r>
            <a:r>
              <a:rPr lang="en-US" sz="1600">
                <a:solidFill>
                  <a:srgbClr val="000000"/>
                </a:solidFill>
              </a:rPr>
              <a:t>,</a:t>
            </a:r>
            <a:r>
              <a:rPr lang="en-US" sz="1600">
                <a:solidFill>
                  <a:srgbClr val="0070C0"/>
                </a:solidFill>
              </a:rPr>
              <a:t> </a:t>
            </a:r>
            <a:r>
              <a:rPr lang="en-US" sz="1600" err="1">
                <a:solidFill>
                  <a:srgbClr val="0070C0"/>
                </a:solidFill>
              </a:rPr>
              <a:t>th</a:t>
            </a:r>
            <a:r>
              <a:rPr lang="hu-HU" sz="1600">
                <a:solidFill>
                  <a:srgbClr val="0070C0"/>
                </a:solidFill>
              </a:rPr>
              <a:t>e remaining three</a:t>
            </a:r>
          </a:p>
          <a:p>
            <a:pPr>
              <a:buClr>
                <a:schemeClr val="tx1"/>
              </a:buClr>
            </a:pPr>
            <a:r>
              <a:rPr lang="hu-HU" sz="1600">
                <a:solidFill>
                  <a:srgbClr val="0070C0"/>
                </a:solidFill>
              </a:rPr>
              <a:t>     </a:t>
            </a:r>
            <a:r>
              <a:rPr lang="en-US" sz="1600">
                <a:solidFill>
                  <a:srgbClr val="0070C0"/>
                </a:solidFill>
              </a:rPr>
              <a:t>  are dedicated</a:t>
            </a:r>
            <a:r>
              <a:rPr lang="en-US" sz="1600">
                <a:solidFill>
                  <a:srgbClr val="000000"/>
                </a:solidFill>
              </a:rPr>
              <a:t>.</a:t>
            </a:r>
          </a:p>
        </p:txBody>
      </p:sp>
    </p:spTree>
    <p:extLst>
      <p:ext uri="{BB962C8B-B14F-4D97-AF65-F5344CB8AC3E}">
        <p14:creationId xmlns:p14="http://schemas.microsoft.com/office/powerpoint/2010/main" val="2582236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13</a:t>
            </a:r>
            <a:r>
              <a:rPr lang="hu-HU" sz="1700" dirty="0" smtClean="0"/>
              <a:t>)</a:t>
            </a:r>
            <a:endParaRPr lang="en-US" sz="1700" dirty="0"/>
          </a:p>
        </p:txBody>
      </p:sp>
      <p:sp>
        <p:nvSpPr>
          <p:cNvPr id="3" name="TextBox 2"/>
          <p:cNvSpPr txBox="1"/>
          <p:nvPr/>
        </p:nvSpPr>
        <p:spPr>
          <a:xfrm>
            <a:off x="71438" y="440668"/>
            <a:ext cx="8132690" cy="369332"/>
          </a:xfrm>
          <a:prstGeom prst="rect">
            <a:avLst/>
          </a:prstGeom>
          <a:noFill/>
        </p:spPr>
        <p:txBody>
          <a:bodyPr wrap="square" rtlCol="0">
            <a:spAutoFit/>
          </a:bodyPr>
          <a:lstStyle/>
          <a:p>
            <a:r>
              <a:rPr lang="en-US" spc="-30">
                <a:solidFill>
                  <a:schemeClr val="accent6"/>
                </a:solidFill>
                <a:latin typeface="Verdana" panose="020B0604030504040204" pitchFamily="34" charset="0"/>
                <a:ea typeface="Verdana" panose="020B0604030504040204" pitchFamily="34" charset="0"/>
              </a:rPr>
              <a:t>Summing up key issues of the overview of extending the Arm ISA (2)</a:t>
            </a:r>
            <a:endParaRPr lang="en-US"/>
          </a:p>
        </p:txBody>
      </p:sp>
      <p:sp>
        <p:nvSpPr>
          <p:cNvPr id="4" name="TextBox 3"/>
          <p:cNvSpPr txBox="1"/>
          <p:nvPr/>
        </p:nvSpPr>
        <p:spPr>
          <a:xfrm>
            <a:off x="71438" y="791416"/>
            <a:ext cx="5462714" cy="369332"/>
          </a:xfrm>
          <a:prstGeom prst="rect">
            <a:avLst/>
          </a:prstGeom>
          <a:noFill/>
        </p:spPr>
        <p:txBody>
          <a:bodyPr wrap="none" rtlCol="0">
            <a:spAutoFit/>
          </a:bodyPr>
          <a:lstStyle/>
          <a:p>
            <a:r>
              <a:rPr lang="en-GB">
                <a:solidFill>
                  <a:schemeClr val="accent6"/>
                </a:solidFill>
              </a:rPr>
              <a:t>Changing focus of the ARM ISA extensions -1</a:t>
            </a:r>
          </a:p>
        </p:txBody>
      </p:sp>
      <p:sp>
        <p:nvSpPr>
          <p:cNvPr id="11" name="Rounded Rectangle 10"/>
          <p:cNvSpPr/>
          <p:nvPr/>
        </p:nvSpPr>
        <p:spPr bwMode="auto">
          <a:xfrm>
            <a:off x="-2380" y="1283853"/>
            <a:ext cx="9144000" cy="11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TextBox 11"/>
          <p:cNvSpPr txBox="1"/>
          <p:nvPr/>
        </p:nvSpPr>
        <p:spPr>
          <a:xfrm>
            <a:off x="242105" y="1283853"/>
            <a:ext cx="9142503"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t>As ARM’s </a:t>
            </a:r>
            <a:r>
              <a:rPr lang="en-GB" sz="1600" dirty="0">
                <a:solidFill>
                  <a:srgbClr val="0070C0"/>
                </a:solidFill>
              </a:rPr>
              <a:t>early (26/32-bit) processors </a:t>
            </a:r>
            <a:r>
              <a:rPr lang="en-GB" sz="1600" dirty="0"/>
              <a:t>were mostly used </a:t>
            </a:r>
            <a:r>
              <a:rPr lang="en-GB" sz="1600" dirty="0">
                <a:solidFill>
                  <a:srgbClr val="FF0000"/>
                </a:solidFill>
              </a:rPr>
              <a:t>in embedded applications</a:t>
            </a:r>
            <a:r>
              <a:rPr lang="en-GB" sz="1600" dirty="0"/>
              <a:t>,</a:t>
            </a:r>
          </a:p>
          <a:p>
            <a:pPr>
              <a:spcAft>
                <a:spcPts val="600"/>
              </a:spcAft>
            </a:pPr>
            <a:r>
              <a:rPr lang="en-GB" sz="1600" dirty="0"/>
              <a:t>      the </a:t>
            </a:r>
            <a:r>
              <a:rPr lang="en-GB" sz="1600" dirty="0">
                <a:solidFill>
                  <a:srgbClr val="0070C0"/>
                </a:solidFill>
              </a:rPr>
              <a:t>code size </a:t>
            </a:r>
            <a:r>
              <a:rPr lang="en-GB" sz="1600" dirty="0"/>
              <a:t>and the </a:t>
            </a:r>
            <a:r>
              <a:rPr lang="en-GB" sz="1600" dirty="0">
                <a:solidFill>
                  <a:srgbClr val="0070C0"/>
                </a:solidFill>
              </a:rPr>
              <a:t>execution speed of bytecodes </a:t>
            </a:r>
            <a:r>
              <a:rPr lang="en-GB" sz="1600" dirty="0"/>
              <a:t>were of importance.</a:t>
            </a:r>
          </a:p>
          <a:p>
            <a:r>
              <a:rPr lang="en-GB" sz="1600" dirty="0"/>
              <a:t>    This motivated ARM to introduce early enhancements </a:t>
            </a:r>
            <a:r>
              <a:rPr lang="en-GB" sz="1600" dirty="0">
                <a:solidFill>
                  <a:srgbClr val="FF0000"/>
                </a:solidFill>
              </a:rPr>
              <a:t>to reduce code size and</a:t>
            </a:r>
          </a:p>
          <a:p>
            <a:pPr>
              <a:spcAft>
                <a:spcPts val="600"/>
              </a:spcAft>
            </a:pPr>
            <a:r>
              <a:rPr lang="en-GB" sz="1600" dirty="0">
                <a:solidFill>
                  <a:srgbClr val="FF0000"/>
                </a:solidFill>
              </a:rPr>
              <a:t>     speed up the execution of bytecodes, </a:t>
            </a:r>
            <a:r>
              <a:rPr lang="en-GB" sz="1600" dirty="0"/>
              <a:t>not discussed in this Section.</a:t>
            </a:r>
          </a:p>
        </p:txBody>
      </p:sp>
      <p:sp>
        <p:nvSpPr>
          <p:cNvPr id="13" name="Rounded Rectangle 12"/>
          <p:cNvSpPr/>
          <p:nvPr/>
        </p:nvSpPr>
        <p:spPr bwMode="auto">
          <a:xfrm>
            <a:off x="492" y="2494796"/>
            <a:ext cx="9143507" cy="138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242105" y="2517167"/>
            <a:ext cx="8962454" cy="1400383"/>
          </a:xfrm>
          <a:prstGeom prst="rect">
            <a:avLst/>
          </a:prstGeom>
          <a:noFill/>
        </p:spPr>
        <p:txBody>
          <a:bodyPr wrap="none" rtlCol="0">
            <a:spAutoFit/>
          </a:bodyPr>
          <a:lstStyle/>
          <a:p>
            <a:pPr marL="285750" indent="-285750">
              <a:buFont typeface="Arial" panose="020B0604020202020204" pitchFamily="34" charset="0"/>
              <a:buChar char="•"/>
            </a:pPr>
            <a:r>
              <a:rPr lang="en-GB" sz="1600">
                <a:solidFill>
                  <a:srgbClr val="0070C0"/>
                </a:solidFill>
              </a:rPr>
              <a:t>Next,</a:t>
            </a:r>
            <a:r>
              <a:rPr lang="en-GB" sz="1600"/>
              <a:t> in the early 2000’s ARM processors found their way more and more</a:t>
            </a:r>
          </a:p>
          <a:p>
            <a:r>
              <a:rPr lang="en-GB" sz="1600"/>
              <a:t>      into </a:t>
            </a:r>
            <a:r>
              <a:rPr lang="en-GB" sz="1600">
                <a:solidFill>
                  <a:srgbClr val="FF0000"/>
                </a:solidFill>
              </a:rPr>
              <a:t>mobiles </a:t>
            </a:r>
            <a:r>
              <a:rPr lang="en-GB" sz="1600"/>
              <a:t>where </a:t>
            </a:r>
            <a:r>
              <a:rPr lang="en-GB" sz="1600">
                <a:solidFill>
                  <a:srgbClr val="0070C0"/>
                </a:solidFill>
              </a:rPr>
              <a:t>more general workloads </a:t>
            </a:r>
            <a:r>
              <a:rPr lang="en-GB" sz="1600"/>
              <a:t>were common, including graphics </a:t>
            </a:r>
          </a:p>
          <a:p>
            <a:pPr>
              <a:spcAft>
                <a:spcPts val="600"/>
              </a:spcAft>
            </a:pPr>
            <a:r>
              <a:rPr lang="en-GB" sz="1600"/>
              <a:t>      processing. </a:t>
            </a:r>
          </a:p>
          <a:p>
            <a:r>
              <a:rPr lang="en-GB" sz="1600"/>
              <a:t>    </a:t>
            </a:r>
            <a:r>
              <a:rPr lang="en-GB" sz="1600" spc="-20"/>
              <a:t>This was the reason for </a:t>
            </a:r>
            <a:r>
              <a:rPr lang="en-GB" sz="1600" spc="-20">
                <a:solidFill>
                  <a:srgbClr val="FF0000"/>
                </a:solidFill>
              </a:rPr>
              <a:t>enhancing compute capabilities </a:t>
            </a:r>
            <a:r>
              <a:rPr lang="en-GB" sz="1600" spc="-20"/>
              <a:t>by FP and SIMD processing,</a:t>
            </a:r>
          </a:p>
          <a:p>
            <a:r>
              <a:rPr lang="en-GB" sz="1600"/>
              <a:t>      and also by security improvements.</a:t>
            </a:r>
          </a:p>
        </p:txBody>
      </p:sp>
      <p:sp>
        <p:nvSpPr>
          <p:cNvPr id="15" name="Rounded Rectangle 14"/>
          <p:cNvSpPr/>
          <p:nvPr/>
        </p:nvSpPr>
        <p:spPr bwMode="auto">
          <a:xfrm>
            <a:off x="16870" y="3947010"/>
            <a:ext cx="9117012" cy="12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TextBox 17"/>
          <p:cNvSpPr txBox="1"/>
          <p:nvPr/>
        </p:nvSpPr>
        <p:spPr>
          <a:xfrm>
            <a:off x="248166" y="3970788"/>
            <a:ext cx="9005414"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a:t>
            </a:r>
            <a:r>
              <a:rPr lang="en-GB" sz="1600" dirty="0">
                <a:solidFill>
                  <a:srgbClr val="FF0000"/>
                </a:solidFill>
              </a:rPr>
              <a:t>Armv7</a:t>
            </a:r>
            <a:r>
              <a:rPr lang="en-GB" sz="1600" dirty="0">
                <a:solidFill>
                  <a:srgbClr val="0070C0"/>
                </a:solidFill>
              </a:rPr>
              <a:t> (2005) and especially the </a:t>
            </a:r>
            <a:r>
              <a:rPr lang="en-GB" sz="1600" dirty="0">
                <a:solidFill>
                  <a:srgbClr val="FF0000"/>
                </a:solidFill>
              </a:rPr>
              <a:t>Armv8</a:t>
            </a:r>
            <a:r>
              <a:rPr lang="en-GB" sz="1600" dirty="0">
                <a:solidFill>
                  <a:srgbClr val="0070C0"/>
                </a:solidFill>
              </a:rPr>
              <a:t> (2011) ISA releases were major</a:t>
            </a:r>
          </a:p>
          <a:p>
            <a:pPr>
              <a:spcAft>
                <a:spcPts val="600"/>
              </a:spcAft>
            </a:pPr>
            <a:r>
              <a:rPr lang="en-GB" sz="1600" dirty="0">
                <a:solidFill>
                  <a:srgbClr val="0070C0"/>
                </a:solidFill>
              </a:rPr>
              <a:t>      contributions to this move</a:t>
            </a:r>
            <a:r>
              <a:rPr lang="en-GB" sz="1600" dirty="0" smtClean="0">
                <a:solidFill>
                  <a:srgbClr val="0070C0"/>
                </a:solidFill>
              </a:rPr>
              <a:t>.</a:t>
            </a:r>
          </a:p>
          <a:p>
            <a:pPr marL="285750" indent="-285750">
              <a:buFont typeface="Arial" panose="020B0604020202020204" pitchFamily="34" charset="0"/>
              <a:buChar char="•"/>
            </a:pPr>
            <a:r>
              <a:rPr lang="en-US" sz="1600" spc="-60" dirty="0"/>
              <a:t>ARM announced the </a:t>
            </a:r>
            <a:r>
              <a:rPr lang="en-US" sz="1600" spc="-60" dirty="0">
                <a:solidFill>
                  <a:srgbClr val="FF0000"/>
                </a:solidFill>
              </a:rPr>
              <a:t>Armv7 ISA </a:t>
            </a:r>
            <a:r>
              <a:rPr lang="en-US" sz="1600" spc="-60" dirty="0"/>
              <a:t>release in </a:t>
            </a:r>
            <a:r>
              <a:rPr lang="en-US" sz="1600" spc="-60" dirty="0">
                <a:solidFill>
                  <a:srgbClr val="0070C0"/>
                </a:solidFill>
              </a:rPr>
              <a:t>2004</a:t>
            </a:r>
            <a:r>
              <a:rPr lang="en-US" sz="1600" spc="-60" dirty="0"/>
              <a:t> and along with it the </a:t>
            </a:r>
            <a:r>
              <a:rPr lang="en-US" sz="1600" spc="-60" dirty="0">
                <a:solidFill>
                  <a:srgbClr val="FF0000"/>
                </a:solidFill>
              </a:rPr>
              <a:t>Cortex Family</a:t>
            </a:r>
          </a:p>
          <a:p>
            <a:r>
              <a:rPr lang="en-US" sz="1600" spc="-90" dirty="0">
                <a:solidFill>
                  <a:srgbClr val="FF0000"/>
                </a:solidFill>
              </a:rPr>
              <a:t>       </a:t>
            </a:r>
            <a:r>
              <a:rPr lang="en-US" sz="1600" spc="-90" dirty="0"/>
              <a:t>of </a:t>
            </a:r>
            <a:r>
              <a:rPr lang="en-US" sz="1600" spc="-90" dirty="0">
                <a:solidFill>
                  <a:srgbClr val="0070C0"/>
                </a:solidFill>
              </a:rPr>
              <a:t>CPU cores, these processors became the workhorse for mobile processors of the 2000’s</a:t>
            </a:r>
            <a:r>
              <a:rPr lang="en-US" sz="1600" spc="-90" dirty="0"/>
              <a:t>.</a:t>
            </a:r>
          </a:p>
          <a:p>
            <a:endParaRPr lang="en-US" sz="1600" dirty="0"/>
          </a:p>
        </p:txBody>
      </p:sp>
    </p:spTree>
    <p:extLst>
      <p:ext uri="{BB962C8B-B14F-4D97-AF65-F5344CB8AC3E}">
        <p14:creationId xmlns:p14="http://schemas.microsoft.com/office/powerpoint/2010/main" val="4041734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14</a:t>
            </a:r>
            <a:r>
              <a:rPr lang="hu-HU" sz="1700" dirty="0" smtClean="0"/>
              <a:t>)</a:t>
            </a:r>
            <a:endParaRPr lang="en-US" sz="1700" dirty="0"/>
          </a:p>
        </p:txBody>
      </p:sp>
      <p:sp>
        <p:nvSpPr>
          <p:cNvPr id="5" name="TextBox 4"/>
          <p:cNvSpPr txBox="1"/>
          <p:nvPr/>
        </p:nvSpPr>
        <p:spPr>
          <a:xfrm>
            <a:off x="71438" y="440668"/>
            <a:ext cx="8132690" cy="369332"/>
          </a:xfrm>
          <a:prstGeom prst="rect">
            <a:avLst/>
          </a:prstGeom>
          <a:noFill/>
        </p:spPr>
        <p:txBody>
          <a:bodyPr wrap="square" rtlCol="0">
            <a:spAutoFit/>
          </a:bodyPr>
          <a:lstStyle/>
          <a:p>
            <a:r>
              <a:rPr lang="en-US" spc="-30" dirty="0">
                <a:solidFill>
                  <a:schemeClr val="accent6"/>
                </a:solidFill>
                <a:latin typeface="Verdana" panose="020B0604030504040204" pitchFamily="34" charset="0"/>
                <a:ea typeface="Verdana" panose="020B0604030504040204" pitchFamily="34" charset="0"/>
              </a:rPr>
              <a:t>Summing up key issues of the overview of extending the Arm ISA </a:t>
            </a:r>
            <a:r>
              <a:rPr lang="en-US" spc="-30" dirty="0" smtClean="0">
                <a:solidFill>
                  <a:schemeClr val="accent6"/>
                </a:solidFill>
                <a:latin typeface="Verdana" panose="020B0604030504040204" pitchFamily="34" charset="0"/>
                <a:ea typeface="Verdana" panose="020B0604030504040204" pitchFamily="34" charset="0"/>
              </a:rPr>
              <a:t>(3)</a:t>
            </a:r>
            <a:endParaRPr lang="en-US" dirty="0"/>
          </a:p>
        </p:txBody>
      </p:sp>
      <p:sp>
        <p:nvSpPr>
          <p:cNvPr id="6" name="TextBox 5"/>
          <p:cNvSpPr txBox="1"/>
          <p:nvPr/>
        </p:nvSpPr>
        <p:spPr>
          <a:xfrm>
            <a:off x="71438" y="791416"/>
            <a:ext cx="5610190" cy="369332"/>
          </a:xfrm>
          <a:prstGeom prst="rect">
            <a:avLst/>
          </a:prstGeom>
          <a:noFill/>
        </p:spPr>
        <p:txBody>
          <a:bodyPr wrap="none" rtlCol="0">
            <a:spAutoFit/>
          </a:bodyPr>
          <a:lstStyle/>
          <a:p>
            <a:r>
              <a:rPr lang="en-GB" dirty="0">
                <a:solidFill>
                  <a:schemeClr val="accent6"/>
                </a:solidFill>
              </a:rPr>
              <a:t>Changing focus of the ARM ISA extensions </a:t>
            </a:r>
            <a:r>
              <a:rPr lang="en-GB" dirty="0" smtClean="0">
                <a:solidFill>
                  <a:schemeClr val="accent6"/>
                </a:solidFill>
              </a:rPr>
              <a:t>-2</a:t>
            </a:r>
            <a:endParaRPr lang="en-GB" dirty="0">
              <a:solidFill>
                <a:schemeClr val="accent6"/>
              </a:solidFill>
            </a:endParaRPr>
          </a:p>
        </p:txBody>
      </p:sp>
      <p:sp>
        <p:nvSpPr>
          <p:cNvPr id="7" name="Rounded Rectangle 6"/>
          <p:cNvSpPr/>
          <p:nvPr/>
        </p:nvSpPr>
        <p:spPr bwMode="auto">
          <a:xfrm>
            <a:off x="7245" y="3644636"/>
            <a:ext cx="9144000" cy="23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42105" y="3698054"/>
            <a:ext cx="8926931" cy="2215991"/>
          </a:xfrm>
          <a:prstGeom prst="rect">
            <a:avLst/>
          </a:prstGeom>
          <a:noFill/>
        </p:spPr>
        <p:txBody>
          <a:bodyPr wrap="none" rtlCol="0">
            <a:spAutoFit/>
          </a:bodyPr>
          <a:lstStyle/>
          <a:p>
            <a:pPr marL="285750" indent="-285750">
              <a:buFont typeface="Arial" panose="020B0604020202020204" pitchFamily="34" charset="0"/>
              <a:buChar char="•"/>
            </a:pPr>
            <a:r>
              <a:rPr lang="en-GB" sz="1600">
                <a:solidFill>
                  <a:srgbClr val="0070C0"/>
                </a:solidFill>
              </a:rPr>
              <a:t>The last phase </a:t>
            </a:r>
            <a:r>
              <a:rPr lang="en-GB" sz="1600"/>
              <a:t>of the ISA evolution is mainly connected to the </a:t>
            </a:r>
            <a:r>
              <a:rPr lang="en-GB" sz="1600">
                <a:solidFill>
                  <a:srgbClr val="FF0000"/>
                </a:solidFill>
              </a:rPr>
              <a:t>Armv9 </a:t>
            </a:r>
            <a:r>
              <a:rPr lang="en-GB" sz="1600">
                <a:solidFill>
                  <a:srgbClr val="0070C0"/>
                </a:solidFill>
              </a:rPr>
              <a:t>release</a:t>
            </a:r>
            <a:r>
              <a:rPr lang="en-GB" sz="1600"/>
              <a:t>,</a:t>
            </a:r>
          </a:p>
          <a:p>
            <a:pPr>
              <a:spcAft>
                <a:spcPts val="600"/>
              </a:spcAft>
            </a:pPr>
            <a:r>
              <a:rPr lang="en-GB" sz="1600"/>
              <a:t>      revealed in 2021.</a:t>
            </a:r>
          </a:p>
          <a:p>
            <a:r>
              <a:rPr lang="en-GB" sz="1600">
                <a:solidFill>
                  <a:srgbClr val="0070C0"/>
                </a:solidFill>
              </a:rPr>
              <a:t>    </a:t>
            </a:r>
            <a:r>
              <a:rPr lang="en-GB" sz="1600"/>
              <a:t>In this phase of the evolution, </a:t>
            </a:r>
            <a:r>
              <a:rPr lang="en-GB" sz="1600">
                <a:solidFill>
                  <a:srgbClr val="FF0000"/>
                </a:solidFill>
              </a:rPr>
              <a:t>performance and security remained the dominant </a:t>
            </a:r>
          </a:p>
          <a:p>
            <a:r>
              <a:rPr lang="en-GB" sz="1600">
                <a:solidFill>
                  <a:srgbClr val="FF0000"/>
                </a:solidFill>
              </a:rPr>
              <a:t>       aspects and </a:t>
            </a:r>
            <a:r>
              <a:rPr lang="en-GB" sz="1600" spc="-60">
                <a:solidFill>
                  <a:srgbClr val="FF0000"/>
                </a:solidFill>
              </a:rPr>
              <a:t>motivations </a:t>
            </a:r>
            <a:r>
              <a:rPr lang="en-GB" sz="1600" spc="-60"/>
              <a:t>to introduce further enhancements to compute capabilities, </a:t>
            </a:r>
          </a:p>
          <a:p>
            <a:r>
              <a:rPr lang="en-GB" sz="1600"/>
              <a:t>       like the SVE/SVE2 extension or extensions to security, such as the Confidential</a:t>
            </a:r>
          </a:p>
          <a:p>
            <a:pPr>
              <a:spcAft>
                <a:spcPts val="600"/>
              </a:spcAft>
            </a:pPr>
            <a:r>
              <a:rPr lang="en-GB" sz="1600"/>
              <a:t>       Compute Architecture or the Memory Tagging Extension, to be discussed later. </a:t>
            </a:r>
          </a:p>
          <a:p>
            <a:pPr marL="285750" indent="-285750">
              <a:buFont typeface="Arial" panose="020B0604020202020204" pitchFamily="34" charset="0"/>
              <a:buChar char="•"/>
            </a:pPr>
            <a:r>
              <a:rPr lang="en-GB" sz="1600"/>
              <a:t> At the same time early aspects, like </a:t>
            </a:r>
            <a:r>
              <a:rPr lang="en-GB" sz="1600">
                <a:solidFill>
                  <a:srgbClr val="0070C0"/>
                </a:solidFill>
              </a:rPr>
              <a:t>reducing code size and speeding up the</a:t>
            </a:r>
          </a:p>
          <a:p>
            <a:r>
              <a:rPr lang="en-GB" sz="1600">
                <a:solidFill>
                  <a:srgbClr val="0070C0"/>
                </a:solidFill>
              </a:rPr>
              <a:t>       execution of  bytecodes</a:t>
            </a:r>
            <a:r>
              <a:rPr lang="en-GB" sz="1600"/>
              <a:t> became pointless and their support was </a:t>
            </a:r>
            <a:r>
              <a:rPr lang="en-GB" sz="1600">
                <a:solidFill>
                  <a:srgbClr val="0070C0"/>
                </a:solidFill>
              </a:rPr>
              <a:t>dropped.</a:t>
            </a:r>
            <a:endParaRPr lang="en-GB" sz="1600"/>
          </a:p>
        </p:txBody>
      </p:sp>
      <p:sp>
        <p:nvSpPr>
          <p:cNvPr id="9" name="Rounded Rectangle 8"/>
          <p:cNvSpPr/>
          <p:nvPr/>
        </p:nvSpPr>
        <p:spPr bwMode="auto">
          <a:xfrm>
            <a:off x="-21023" y="1245282"/>
            <a:ext cx="9144000" cy="2220231"/>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77129" y="1245282"/>
            <a:ext cx="8634415" cy="584775"/>
          </a:xfrm>
          <a:prstGeom prst="rect">
            <a:avLst/>
          </a:prstGeom>
          <a:noFill/>
        </p:spPr>
        <p:txBody>
          <a:bodyPr wrap="none" rtlCol="0">
            <a:spAutoFit/>
          </a:bodyPr>
          <a:lstStyle/>
          <a:p>
            <a:pPr marL="285750" indent="-285750">
              <a:buFont typeface="Arial" panose="020B0604020202020204" pitchFamily="34" charset="0"/>
              <a:buChar char="•"/>
            </a:pPr>
            <a:r>
              <a:rPr lang="en-US" sz="1600"/>
              <a:t>Along with the </a:t>
            </a:r>
            <a:r>
              <a:rPr lang="en-US" sz="1600">
                <a:solidFill>
                  <a:srgbClr val="FF0000"/>
                </a:solidFill>
              </a:rPr>
              <a:t>Armv8 </a:t>
            </a:r>
            <a:r>
              <a:rPr lang="en-US" sz="1600"/>
              <a:t>ISA revision ARM opened the way for </a:t>
            </a:r>
            <a:r>
              <a:rPr lang="en-US" sz="1600">
                <a:solidFill>
                  <a:srgbClr val="FF0000"/>
                </a:solidFill>
              </a:rPr>
              <a:t>64-bit processing</a:t>
            </a:r>
          </a:p>
          <a:p>
            <a:r>
              <a:rPr lang="en-US" sz="1600"/>
              <a:t>      and provided largely enhanced register spaces.</a:t>
            </a:r>
          </a:p>
        </p:txBody>
      </p:sp>
      <p:sp>
        <p:nvSpPr>
          <p:cNvPr id="11" name="TextBox 10"/>
          <p:cNvSpPr txBox="1"/>
          <p:nvPr/>
        </p:nvSpPr>
        <p:spPr>
          <a:xfrm>
            <a:off x="269105" y="1827026"/>
            <a:ext cx="9010095" cy="1892826"/>
          </a:xfrm>
          <a:prstGeom prst="rect">
            <a:avLst/>
          </a:prstGeom>
          <a:noFill/>
        </p:spPr>
        <p:txBody>
          <a:bodyPr wrap="none" rtlCol="0">
            <a:spAutoFit/>
          </a:bodyPr>
          <a:lstStyle/>
          <a:p>
            <a:pPr marL="285750" lvl="0" indent="-285750">
              <a:buFont typeface="Arial" panose="020B0604020202020204" pitchFamily="34" charset="0"/>
              <a:buChar char="•"/>
            </a:pPr>
            <a:r>
              <a:rPr lang="en-US" sz="1600" spc="-30" dirty="0">
                <a:solidFill>
                  <a:srgbClr val="000000"/>
                </a:solidFill>
              </a:rPr>
              <a:t>The new 64-bit </a:t>
            </a:r>
            <a:r>
              <a:rPr lang="en-US" sz="1600" spc="-30" dirty="0">
                <a:solidFill>
                  <a:srgbClr val="FF0000"/>
                </a:solidFill>
              </a:rPr>
              <a:t>Armv8 ISA introduced two</a:t>
            </a:r>
            <a:r>
              <a:rPr lang="en-US" sz="1600" spc="-30" dirty="0"/>
              <a:t> </a:t>
            </a:r>
            <a:r>
              <a:rPr lang="en-US" sz="1600" spc="-30" dirty="0">
                <a:solidFill>
                  <a:srgbClr val="FF0000"/>
                </a:solidFill>
              </a:rPr>
              <a:t>execution modes </a:t>
            </a:r>
            <a:r>
              <a:rPr lang="en-US" sz="1600" spc="-30" dirty="0"/>
              <a:t>(AArch32/Aarch64)</a:t>
            </a:r>
          </a:p>
          <a:p>
            <a:pPr lvl="0">
              <a:spcAft>
                <a:spcPts val="600"/>
              </a:spcAft>
            </a:pPr>
            <a:r>
              <a:rPr lang="en-US" sz="1600" spc="-30" dirty="0"/>
              <a:t>       in order to provide </a:t>
            </a:r>
            <a:r>
              <a:rPr lang="en-US" sz="1600" spc="-30" dirty="0">
                <a:solidFill>
                  <a:srgbClr val="0070C0"/>
                </a:solidFill>
              </a:rPr>
              <a:t>backward compatibility </a:t>
            </a:r>
            <a:r>
              <a:rPr lang="en-US" sz="1600" spc="-30" dirty="0"/>
              <a:t>with the 32-bit Armv7 ISA.</a:t>
            </a:r>
          </a:p>
          <a:p>
            <a:pPr marL="285750" lvl="0" indent="-285750">
              <a:buFont typeface="Arial" panose="020B0604020202020204" pitchFamily="34" charset="0"/>
              <a:buChar char="•"/>
            </a:pPr>
            <a:r>
              <a:rPr lang="en-US" sz="1600" spc="-30" dirty="0"/>
              <a:t>In the </a:t>
            </a:r>
            <a:r>
              <a:rPr lang="en-US" sz="1600" spc="-30" dirty="0">
                <a:solidFill>
                  <a:srgbClr val="FF0000"/>
                </a:solidFill>
              </a:rPr>
              <a:t>Aarch32 </a:t>
            </a:r>
            <a:r>
              <a:rPr lang="en-US" sz="1600" spc="-30" dirty="0"/>
              <a:t>execution mode the processor behaves like an </a:t>
            </a:r>
            <a:r>
              <a:rPr lang="en-US" sz="1600" spc="-30" dirty="0">
                <a:solidFill>
                  <a:srgbClr val="0070C0"/>
                </a:solidFill>
              </a:rPr>
              <a:t>Armv7 processor, </a:t>
            </a:r>
            <a:r>
              <a:rPr lang="en-US" sz="1600" spc="-30" dirty="0"/>
              <a:t>so it </a:t>
            </a:r>
          </a:p>
          <a:p>
            <a:pPr lvl="0"/>
            <a:r>
              <a:rPr lang="en-US" sz="1600" spc="-30" dirty="0"/>
              <a:t>      has the same execution capabilities as the Armv7 ISA, whereas in the </a:t>
            </a:r>
            <a:r>
              <a:rPr lang="en-US" sz="1600" spc="-30" dirty="0">
                <a:solidFill>
                  <a:srgbClr val="FF0000"/>
                </a:solidFill>
              </a:rPr>
              <a:t>Aarch64</a:t>
            </a:r>
            <a:r>
              <a:rPr lang="en-US" sz="1600" spc="-30" dirty="0"/>
              <a:t> </a:t>
            </a:r>
          </a:p>
          <a:p>
            <a:pPr lvl="0"/>
            <a:r>
              <a:rPr lang="en-US" sz="1600" spc="-30" dirty="0"/>
              <a:t>      execution mode the processor has a </a:t>
            </a:r>
            <a:r>
              <a:rPr lang="en-US" sz="1600" spc="-30" dirty="0">
                <a:solidFill>
                  <a:srgbClr val="0070C0"/>
                </a:solidFill>
              </a:rPr>
              <a:t>largely extended register set and a largely</a:t>
            </a:r>
          </a:p>
          <a:p>
            <a:pPr lvl="0"/>
            <a:r>
              <a:rPr lang="en-US" sz="1600" spc="-30" dirty="0">
                <a:solidFill>
                  <a:srgbClr val="0070C0"/>
                </a:solidFill>
              </a:rPr>
              <a:t>      enhanced register space </a:t>
            </a:r>
            <a:r>
              <a:rPr lang="en-US" sz="1600" spc="-30" dirty="0"/>
              <a:t>for executing instructions, compared to the Armv7 ISA. </a:t>
            </a:r>
          </a:p>
          <a:p>
            <a:pPr lvl="0"/>
            <a:r>
              <a:rPr lang="en-US" sz="1600" spc="-30" dirty="0"/>
              <a:t>      </a:t>
            </a:r>
          </a:p>
        </p:txBody>
      </p:sp>
    </p:spTree>
    <p:extLst>
      <p:ext uri="{BB962C8B-B14F-4D97-AF65-F5344CB8AC3E}">
        <p14:creationId xmlns:p14="http://schemas.microsoft.com/office/powerpoint/2010/main" val="24175103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2.2 </a:t>
            </a:r>
            <a:r>
              <a:rPr kumimoji="0" lang="en-US" sz="1900" b="0" i="0" u="none" strike="noStrike" kern="1200" cap="none" spc="0" normalizeH="0" baseline="0" noProof="0" dirty="0">
                <a:ln>
                  <a:noFill/>
                </a:ln>
                <a:solidFill>
                  <a:srgbClr val="FFFFFF"/>
                </a:solidFill>
                <a:effectLst/>
                <a:uLnTx/>
                <a:uFillTx/>
                <a:latin typeface="Verdana"/>
                <a:ea typeface="+mn-ea"/>
                <a:cs typeface="+mn-cs"/>
              </a:rPr>
              <a:t>ISA extensions introduced to enhance compute capabilities </a:t>
            </a:r>
          </a:p>
        </p:txBody>
      </p:sp>
    </p:spTree>
    <p:extLst>
      <p:ext uri="{BB962C8B-B14F-4D97-AF65-F5344CB8AC3E}">
        <p14:creationId xmlns:p14="http://schemas.microsoft.com/office/powerpoint/2010/main" val="934663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(1)</a:t>
            </a:r>
          </a:p>
        </p:txBody>
      </p:sp>
      <p:sp>
        <p:nvSpPr>
          <p:cNvPr id="21" name="TextBox 20"/>
          <p:cNvSpPr txBox="1"/>
          <p:nvPr/>
        </p:nvSpPr>
        <p:spPr>
          <a:xfrm>
            <a:off x="72902" y="440668"/>
            <a:ext cx="7897761" cy="369332"/>
          </a:xfrm>
          <a:prstGeom prst="rect">
            <a:avLst/>
          </a:prstGeom>
          <a:noFill/>
        </p:spPr>
        <p:txBody>
          <a:bodyPr wrap="square" rtlCol="0">
            <a:spAutoFit/>
          </a:bodyPr>
          <a:lstStyle/>
          <a:p>
            <a:r>
              <a:rPr lang="en-US" dirty="0">
                <a:solidFill>
                  <a:srgbClr val="333399"/>
                </a:solidFill>
              </a:rPr>
              <a:t>2.2 ISA extensions introduced to enhance compute </a:t>
            </a:r>
            <a:r>
              <a:rPr lang="en-US" dirty="0" smtClean="0">
                <a:solidFill>
                  <a:srgbClr val="333399"/>
                </a:solidFill>
              </a:rPr>
              <a:t>capabilities -1</a:t>
            </a:r>
            <a:endParaRPr lang="en-US" dirty="0">
              <a:solidFill>
                <a:srgbClr val="333399"/>
              </a:solidFill>
            </a:endParaRPr>
          </a:p>
        </p:txBody>
      </p:sp>
      <p:sp>
        <p:nvSpPr>
          <p:cNvPr id="3" name="Text Box 7"/>
          <p:cNvSpPr txBox="1">
            <a:spLocks noChangeArrowheads="1"/>
          </p:cNvSpPr>
          <p:nvPr/>
        </p:nvSpPr>
        <p:spPr bwMode="auto">
          <a:xfrm>
            <a:off x="4530201" y="196913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a:solidFill>
                  <a:srgbClr val="000000"/>
                </a:solidFill>
              </a:rPr>
              <a:t>ISA extensions</a:t>
            </a:r>
            <a:endParaRPr lang="hu-HU" altLang="en-US" sz="1300" b="1">
              <a:solidFill>
                <a:srgbClr val="000000"/>
              </a:solidFill>
            </a:endParaRPr>
          </a:p>
          <a:p>
            <a:pPr algn="ctr">
              <a:spcBef>
                <a:spcPct val="0"/>
              </a:spcBef>
              <a:buClrTx/>
              <a:buSzTx/>
              <a:buFontTx/>
              <a:buNone/>
            </a:pPr>
            <a:r>
              <a:rPr lang="en-US" altLang="en-US" sz="1300" b="1">
                <a:solidFill>
                  <a:srgbClr val="000000"/>
                </a:solidFill>
              </a:rPr>
              <a:t> </a:t>
            </a:r>
            <a:r>
              <a:rPr lang="hu-HU" altLang="en-US" sz="1300" b="1">
                <a:solidFill>
                  <a:srgbClr val="000000"/>
                </a:solidFill>
              </a:rPr>
              <a:t>to</a:t>
            </a:r>
            <a:r>
              <a:rPr lang="en-US" altLang="en-US" sz="1300" b="1">
                <a:solidFill>
                  <a:srgbClr val="000000"/>
                </a:solidFill>
              </a:rPr>
              <a:t> </a:t>
            </a:r>
            <a:r>
              <a:rPr lang="hu-HU" altLang="en-US" sz="1300" b="1">
                <a:solidFill>
                  <a:srgbClr val="000000"/>
                </a:solidFill>
              </a:rPr>
              <a:t>enhance</a:t>
            </a:r>
          </a:p>
          <a:p>
            <a:pPr algn="ctr">
              <a:spcBef>
                <a:spcPct val="0"/>
              </a:spcBef>
              <a:buClrTx/>
              <a:buSzTx/>
              <a:buFontTx/>
              <a:buNone/>
            </a:pPr>
            <a:r>
              <a:rPr lang="hu-HU" altLang="en-US" sz="1300" b="1">
                <a:solidFill>
                  <a:srgbClr val="000000"/>
                </a:solidFill>
              </a:rPr>
              <a:t> </a:t>
            </a:r>
            <a:r>
              <a:rPr lang="en-US" altLang="en-US" sz="1300" b="1">
                <a:solidFill>
                  <a:srgbClr val="000000"/>
                </a:solidFill>
              </a:rPr>
              <a:t>compute capabilities</a:t>
            </a:r>
          </a:p>
        </p:txBody>
      </p:sp>
      <p:sp>
        <p:nvSpPr>
          <p:cNvPr id="4" name="Text Box 16"/>
          <p:cNvSpPr txBox="1">
            <a:spLocks noChangeArrowheads="1"/>
          </p:cNvSpPr>
          <p:nvPr/>
        </p:nvSpPr>
        <p:spPr bwMode="auto">
          <a:xfrm>
            <a:off x="2321750" y="1159042"/>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5" name="Line 17"/>
          <p:cNvSpPr>
            <a:spLocks noChangeShapeType="1"/>
          </p:cNvSpPr>
          <p:nvPr/>
        </p:nvSpPr>
        <p:spPr bwMode="auto">
          <a:xfrm flipV="1">
            <a:off x="1161329" y="1727557"/>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481990" y="14564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1152307" y="1727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7941164" y="17211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Text Box 7"/>
          <p:cNvSpPr txBox="1">
            <a:spLocks noChangeArrowheads="1"/>
          </p:cNvSpPr>
          <p:nvPr/>
        </p:nvSpPr>
        <p:spPr bwMode="auto">
          <a:xfrm>
            <a:off x="1781690" y="1980418"/>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11" name="Oval 13"/>
          <p:cNvSpPr>
            <a:spLocks noChangeArrowheads="1"/>
          </p:cNvSpPr>
          <p:nvPr/>
        </p:nvSpPr>
        <p:spPr bwMode="auto">
          <a:xfrm>
            <a:off x="5530359" y="19038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Line 25"/>
          <p:cNvSpPr>
            <a:spLocks noChangeShapeType="1"/>
          </p:cNvSpPr>
          <p:nvPr/>
        </p:nvSpPr>
        <p:spPr bwMode="auto">
          <a:xfrm>
            <a:off x="5564967" y="17323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6735446" y="1969132"/>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enhance</a:t>
            </a:r>
          </a:p>
          <a:p>
            <a:pPr algn="ctr">
              <a:spcBef>
                <a:spcPct val="0"/>
              </a:spcBef>
              <a:buClrTx/>
              <a:buSzTx/>
              <a:buFontTx/>
              <a:buNone/>
            </a:pPr>
            <a:r>
              <a:rPr lang="hu-HU" altLang="en-US" sz="1300" b="1">
                <a:solidFill>
                  <a:srgbClr val="000000"/>
                </a:solidFill>
              </a:rPr>
              <a:t> security</a:t>
            </a:r>
            <a:endParaRPr lang="en-US" altLang="en-US" sz="1300" b="1">
              <a:solidFill>
                <a:srgbClr val="000000"/>
              </a:solidFill>
            </a:endParaRPr>
          </a:p>
        </p:txBody>
      </p:sp>
      <p:sp>
        <p:nvSpPr>
          <p:cNvPr id="16" name="Oval 13"/>
          <p:cNvSpPr>
            <a:spLocks noChangeArrowheads="1"/>
          </p:cNvSpPr>
          <p:nvPr/>
        </p:nvSpPr>
        <p:spPr bwMode="auto">
          <a:xfrm>
            <a:off x="1111488" y="1879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905576" y="187514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 Box 7"/>
          <p:cNvSpPr txBox="1">
            <a:spLocks noChangeArrowheads="1"/>
          </p:cNvSpPr>
          <p:nvPr/>
        </p:nvSpPr>
        <p:spPr bwMode="auto">
          <a:xfrm>
            <a:off x="206515" y="1969132"/>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19" name="Oval 13"/>
          <p:cNvSpPr>
            <a:spLocks noChangeArrowheads="1"/>
          </p:cNvSpPr>
          <p:nvPr/>
        </p:nvSpPr>
        <p:spPr bwMode="auto">
          <a:xfrm>
            <a:off x="3197015" y="190359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Line 25"/>
          <p:cNvSpPr>
            <a:spLocks noChangeShapeType="1"/>
          </p:cNvSpPr>
          <p:nvPr/>
        </p:nvSpPr>
        <p:spPr bwMode="auto">
          <a:xfrm>
            <a:off x="3231623" y="1726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Rounded Rectangle 14"/>
          <p:cNvSpPr/>
          <p:nvPr/>
        </p:nvSpPr>
        <p:spPr bwMode="auto">
          <a:xfrm>
            <a:off x="4481990" y="1905292"/>
            <a:ext cx="2350657"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070797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7"/>
            <a:ext cx="9144001" cy="393700"/>
          </a:xfrm>
        </p:spPr>
        <p:txBody>
          <a:bodyPr/>
          <a:lstStyle/>
          <a:p>
            <a:r>
              <a:rPr lang="en-US" sz="1700" dirty="0">
                <a:solidFill>
                  <a:srgbClr val="FFFFFF"/>
                </a:solidFill>
              </a:rPr>
              <a:t>2.2 ISA extensions introduced to enhance compute capabilities </a:t>
            </a:r>
            <a:r>
              <a:rPr lang="en-US" sz="1700" dirty="0" smtClean="0">
                <a:solidFill>
                  <a:srgbClr val="FFFFFF"/>
                </a:solidFill>
              </a:rPr>
              <a:t>(2)</a:t>
            </a:r>
            <a:endParaRPr lang="en-US" sz="1700" spc="-70" dirty="0">
              <a:solidFill>
                <a:srgbClr val="FFFFFF"/>
              </a:solidFill>
            </a:endParaRPr>
          </a:p>
        </p:txBody>
      </p:sp>
      <p:sp>
        <p:nvSpPr>
          <p:cNvPr id="3" name="TextBox 2"/>
          <p:cNvSpPr txBox="1"/>
          <p:nvPr/>
        </p:nvSpPr>
        <p:spPr>
          <a:xfrm>
            <a:off x="80562" y="449822"/>
            <a:ext cx="7344126" cy="369332"/>
          </a:xfrm>
          <a:prstGeom prst="rect">
            <a:avLst/>
          </a:prstGeom>
          <a:noFill/>
        </p:spPr>
        <p:txBody>
          <a:bodyPr wrap="none" rtlCol="0">
            <a:spAutoFit/>
          </a:bodyPr>
          <a:lstStyle/>
          <a:p>
            <a:r>
              <a:rPr lang="en-GB" dirty="0" smtClean="0">
                <a:solidFill>
                  <a:schemeClr val="accent6"/>
                </a:solidFill>
              </a:rPr>
              <a:t>The starting point: ARM’s </a:t>
            </a:r>
            <a:r>
              <a:rPr lang="en-GB" dirty="0">
                <a:solidFill>
                  <a:schemeClr val="accent6"/>
                </a:solidFill>
              </a:rPr>
              <a:t>basic ISA (Armv3, 1992) </a:t>
            </a:r>
            <a:r>
              <a:rPr lang="hu-HU" dirty="0">
                <a:solidFill>
                  <a:schemeClr val="accent6"/>
                </a:solidFill>
              </a:rPr>
              <a:t>[63</a:t>
            </a:r>
            <a:r>
              <a:rPr lang="en-US" dirty="0">
                <a:solidFill>
                  <a:schemeClr val="accent6"/>
                </a:solidFill>
              </a:rPr>
              <a:t>], [</a:t>
            </a:r>
            <a:r>
              <a:rPr lang="hu-HU" dirty="0">
                <a:solidFill>
                  <a:schemeClr val="accent6"/>
                </a:solidFill>
              </a:rPr>
              <a:t>66</a:t>
            </a:r>
            <a:r>
              <a:rPr lang="en-US" dirty="0">
                <a:solidFill>
                  <a:schemeClr val="accent6"/>
                </a:solidFill>
              </a:rPr>
              <a:t>]</a:t>
            </a:r>
            <a:endParaRPr lang="en-GB" dirty="0">
              <a:solidFill>
                <a:schemeClr val="accent6"/>
              </a:solidFill>
            </a:endParaRPr>
          </a:p>
        </p:txBody>
      </p:sp>
      <p:sp>
        <p:nvSpPr>
          <p:cNvPr id="26" name="Rounded Rectangle 25"/>
          <p:cNvSpPr/>
          <p:nvPr/>
        </p:nvSpPr>
        <p:spPr bwMode="auto">
          <a:xfrm>
            <a:off x="7245" y="838517"/>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 name="TextBox 4"/>
          <p:cNvSpPr txBox="1"/>
          <p:nvPr/>
        </p:nvSpPr>
        <p:spPr>
          <a:xfrm>
            <a:off x="116505" y="920581"/>
            <a:ext cx="9108134" cy="830997"/>
          </a:xfrm>
          <a:prstGeom prst="rect">
            <a:avLst/>
          </a:prstGeom>
          <a:noFill/>
        </p:spPr>
        <p:txBody>
          <a:bodyPr wrap="none" rtlCol="0">
            <a:spAutoFit/>
          </a:bodyPr>
          <a:lstStyle/>
          <a:p>
            <a:pPr marL="285750" indent="-285750">
              <a:buFont typeface="Arial" panose="020B0604020202020204" pitchFamily="34" charset="0"/>
              <a:buChar char="•"/>
            </a:pPr>
            <a:r>
              <a:rPr lang="en-US" sz="1600" spc="-30" dirty="0"/>
              <a:t>As already discussed and indicated in the Figure below, ARM’s </a:t>
            </a:r>
            <a:r>
              <a:rPr lang="en-US" sz="1600" spc="-30" dirty="0">
                <a:solidFill>
                  <a:srgbClr val="FF0000"/>
                </a:solidFill>
              </a:rPr>
              <a:t>basic ISA </a:t>
            </a:r>
            <a:r>
              <a:rPr lang="en-US" sz="1600" spc="-30" dirty="0">
                <a:solidFill>
                  <a:srgbClr val="0070C0"/>
                </a:solidFill>
              </a:rPr>
              <a:t>only provides </a:t>
            </a:r>
          </a:p>
          <a:p>
            <a:r>
              <a:rPr lang="en-US" sz="1600" spc="-30" dirty="0">
                <a:solidFill>
                  <a:srgbClr val="0070C0"/>
                </a:solidFill>
              </a:rPr>
              <a:t>      </a:t>
            </a:r>
            <a:r>
              <a:rPr lang="en-US" sz="1600" spc="-70" dirty="0">
                <a:solidFill>
                  <a:srgbClr val="0070C0"/>
                </a:solidFill>
              </a:rPr>
              <a:t>13 32-bit wide GPR registers and supports scalar computing with FX32 and Boolean data</a:t>
            </a:r>
            <a:r>
              <a:rPr lang="en-US" sz="1600" spc="-70" dirty="0"/>
              <a:t>, </a:t>
            </a:r>
          </a:p>
          <a:p>
            <a:r>
              <a:rPr lang="en-US" sz="1600" spc="-30" dirty="0"/>
              <a:t>      since it is mainly aimed at </a:t>
            </a:r>
            <a:r>
              <a:rPr lang="en-US" sz="1600" dirty="0"/>
              <a:t>embedded microcontrollers.</a:t>
            </a:r>
          </a:p>
        </p:txBody>
      </p:sp>
      <p:sp>
        <p:nvSpPr>
          <p:cNvPr id="40" name="Rounded Rectangle 39"/>
          <p:cNvSpPr/>
          <p:nvPr/>
        </p:nvSpPr>
        <p:spPr bwMode="auto">
          <a:xfrm>
            <a:off x="3483415" y="5223417"/>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3716905" y="5438647"/>
            <a:ext cx="1999265" cy="270582"/>
          </a:xfrm>
          <a:prstGeom prst="rect">
            <a:avLst/>
          </a:prstGeom>
          <a:noFill/>
        </p:spPr>
        <p:txBody>
          <a:bodyPr wrap="none" rtlCol="0">
            <a:spAutoFit/>
          </a:bodyPr>
          <a:lstStyle/>
          <a:p>
            <a:r>
              <a:rPr lang="hu-HU" sz="1200" i="1">
                <a:solidFill>
                  <a:srgbClr val="0070C0"/>
                </a:solidFill>
              </a:rPr>
              <a:t>Scalar data</a:t>
            </a:r>
            <a:r>
              <a:rPr lang="en-GB" sz="1200" i="1">
                <a:solidFill>
                  <a:srgbClr val="0070C0"/>
                </a:solidFill>
              </a:rPr>
              <a:t> (+Boolean)</a:t>
            </a:r>
            <a:endParaRPr lang="en-US" sz="1200" i="1">
              <a:solidFill>
                <a:srgbClr val="0070C0"/>
              </a:solidFill>
            </a:endParaRPr>
          </a:p>
        </p:txBody>
      </p:sp>
      <p:sp>
        <p:nvSpPr>
          <p:cNvPr id="42" name="TextBox 41"/>
          <p:cNvSpPr txBox="1"/>
          <p:nvPr/>
        </p:nvSpPr>
        <p:spPr>
          <a:xfrm>
            <a:off x="4346975" y="5635562"/>
            <a:ext cx="574196" cy="245983"/>
          </a:xfrm>
          <a:prstGeom prst="rect">
            <a:avLst/>
          </a:prstGeom>
          <a:noFill/>
        </p:spPr>
        <p:txBody>
          <a:bodyPr wrap="none" rtlCol="0">
            <a:spAutoFit/>
          </a:bodyPr>
          <a:lstStyle/>
          <a:p>
            <a:r>
              <a:rPr lang="hu-HU" sz="1200"/>
              <a:t>FX32</a:t>
            </a:r>
            <a:endParaRPr lang="en-US" sz="1200"/>
          </a:p>
        </p:txBody>
      </p:sp>
      <p:grpSp>
        <p:nvGrpSpPr>
          <p:cNvPr id="7" name="Group 6"/>
          <p:cNvGrpSpPr/>
          <p:nvPr/>
        </p:nvGrpSpPr>
        <p:grpSpPr>
          <a:xfrm>
            <a:off x="3097344" y="1940758"/>
            <a:ext cx="3566213" cy="3534826"/>
            <a:chOff x="3086835" y="1975675"/>
            <a:chExt cx="3150350" cy="3319689"/>
          </a:xfrm>
        </p:grpSpPr>
        <p:sp>
          <p:nvSpPr>
            <p:cNvPr id="27" name="TextBox 26"/>
            <p:cNvSpPr txBox="1"/>
            <p:nvPr/>
          </p:nvSpPr>
          <p:spPr>
            <a:xfrm>
              <a:off x="5010083" y="3961699"/>
              <a:ext cx="1085554" cy="638874"/>
            </a:xfrm>
            <a:prstGeom prst="rect">
              <a:avLst/>
            </a:prstGeom>
            <a:noFill/>
          </p:spPr>
          <p:txBody>
            <a:bodyPr wrap="none" rtlCol="0">
              <a:spAutoFit/>
            </a:bodyPr>
            <a:lstStyle/>
            <a:p>
              <a:pPr>
                <a:spcAft>
                  <a:spcPts val="300"/>
                </a:spcAft>
              </a:pPr>
              <a:r>
                <a:rPr lang="en-US" sz="1050">
                  <a:solidFill>
                    <a:srgbClr val="000000"/>
                  </a:solidFill>
                </a:rPr>
                <a:t>Stack pointer</a:t>
              </a:r>
            </a:p>
            <a:p>
              <a:pPr>
                <a:spcAft>
                  <a:spcPts val="300"/>
                </a:spcAft>
              </a:pPr>
              <a:r>
                <a:rPr lang="en-US" sz="1050">
                  <a:solidFill>
                    <a:srgbClr val="000000"/>
                  </a:solidFill>
                </a:rPr>
                <a:t>Link register</a:t>
              </a:r>
            </a:p>
            <a:p>
              <a:pPr>
                <a:spcAft>
                  <a:spcPts val="300"/>
                </a:spcAft>
              </a:pPr>
              <a:r>
                <a:rPr lang="en-US" sz="1050">
                  <a:solidFill>
                    <a:srgbClr val="000000"/>
                  </a:solidFill>
                </a:rPr>
                <a:t>PC</a:t>
              </a:r>
            </a:p>
          </p:txBody>
        </p:sp>
        <p:sp>
          <p:nvSpPr>
            <p:cNvPr id="28" name="TextBox 27"/>
            <p:cNvSpPr txBox="1"/>
            <p:nvPr/>
          </p:nvSpPr>
          <p:spPr>
            <a:xfrm>
              <a:off x="4081523" y="1975675"/>
              <a:ext cx="947695" cy="248034"/>
            </a:xfrm>
            <a:prstGeom prst="rect">
              <a:avLst/>
            </a:prstGeom>
            <a:noFill/>
          </p:spPr>
          <p:txBody>
            <a:bodyPr wrap="none" rtlCol="0">
              <a:spAutoFit/>
            </a:bodyPr>
            <a:lstStyle/>
            <a:p>
              <a:r>
                <a:rPr lang="en-US" sz="1050">
                  <a:solidFill>
                    <a:srgbClr val="000000"/>
                  </a:solidFill>
                </a:rPr>
                <a:t>32-bit wide</a:t>
              </a:r>
            </a:p>
          </p:txBody>
        </p:sp>
        <p:sp>
          <p:nvSpPr>
            <p:cNvPr id="29" name="TextBox 28"/>
            <p:cNvSpPr txBox="1"/>
            <p:nvPr/>
          </p:nvSpPr>
          <p:spPr>
            <a:xfrm>
              <a:off x="3086835" y="4754101"/>
              <a:ext cx="3150350" cy="270582"/>
            </a:xfrm>
            <a:prstGeom prst="rect">
              <a:avLst/>
            </a:prstGeom>
            <a:noFill/>
          </p:spPr>
          <p:txBody>
            <a:bodyPr wrap="square" rtlCol="0">
              <a:spAutoFit/>
            </a:bodyPr>
            <a:lstStyle/>
            <a:p>
              <a:pPr algn="ctr"/>
              <a:r>
                <a:rPr lang="en-US" sz="1200">
                  <a:solidFill>
                    <a:srgbClr val="000000"/>
                  </a:solidFill>
                </a:rPr>
                <a:t>GPRs in the</a:t>
              </a:r>
              <a:r>
                <a:rPr lang="hu-HU" sz="1200">
                  <a:solidFill>
                    <a:srgbClr val="000000"/>
                  </a:solidFill>
                </a:rPr>
                <a:t> </a:t>
              </a:r>
              <a:r>
                <a:rPr lang="hu-HU" sz="1200">
                  <a:solidFill>
                    <a:srgbClr val="0070C0"/>
                  </a:solidFill>
                </a:rPr>
                <a:t>A</a:t>
              </a:r>
              <a:r>
                <a:rPr lang="en-GB" sz="1200" err="1">
                  <a:solidFill>
                    <a:srgbClr val="0070C0"/>
                  </a:solidFill>
                </a:rPr>
                <a:t>rm</a:t>
              </a:r>
              <a:r>
                <a:rPr lang="hu-HU" sz="1200">
                  <a:solidFill>
                    <a:srgbClr val="0070C0"/>
                  </a:solidFill>
                </a:rPr>
                <a:t>v3</a:t>
              </a:r>
              <a:r>
                <a:rPr lang="hu-HU" sz="1200">
                  <a:solidFill>
                    <a:srgbClr val="000000"/>
                  </a:solidFill>
                </a:rPr>
                <a:t>-</a:t>
              </a:r>
              <a:r>
                <a:rPr lang="hu-HU" sz="1200">
                  <a:solidFill>
                    <a:srgbClr val="0070C0"/>
                  </a:solidFill>
                </a:rPr>
                <a:t>A</a:t>
              </a:r>
              <a:r>
                <a:rPr lang="en-GB" sz="1200" err="1">
                  <a:solidFill>
                    <a:srgbClr val="0070C0"/>
                  </a:solidFill>
                </a:rPr>
                <a:t>rm</a:t>
              </a:r>
              <a:r>
                <a:rPr lang="hu-HU" sz="1200">
                  <a:solidFill>
                    <a:srgbClr val="0070C0"/>
                  </a:solidFill>
                </a:rPr>
                <a:t>v7</a:t>
              </a:r>
              <a:r>
                <a:rPr lang="en-GB" sz="1200">
                  <a:solidFill>
                    <a:srgbClr val="0070C0"/>
                  </a:solidFill>
                </a:rPr>
                <a:t> ISA</a:t>
              </a:r>
              <a:endParaRPr lang="en-US" sz="1200">
                <a:solidFill>
                  <a:srgbClr val="000000"/>
                </a:solidFill>
              </a:endParaRPr>
            </a:p>
          </p:txBody>
        </p:sp>
        <p:sp>
          <p:nvSpPr>
            <p:cNvPr id="30" name="Left Brace 29"/>
            <p:cNvSpPr/>
            <p:nvPr/>
          </p:nvSpPr>
          <p:spPr bwMode="auto">
            <a:xfrm rot="16200000">
              <a:off x="4523511" y="3811979"/>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50">
                <a:solidFill>
                  <a:srgbClr val="000000"/>
                </a:solidFill>
              </a:endParaRPr>
            </a:p>
          </p:txBody>
        </p:sp>
        <p:grpSp>
          <p:nvGrpSpPr>
            <p:cNvPr id="31" name="Group 30"/>
            <p:cNvGrpSpPr/>
            <p:nvPr/>
          </p:nvGrpSpPr>
          <p:grpSpPr>
            <a:xfrm>
              <a:off x="4204568" y="2275430"/>
              <a:ext cx="720000" cy="2320958"/>
              <a:chOff x="1457419" y="1998728"/>
              <a:chExt cx="649287" cy="2376487"/>
            </a:xfrm>
          </p:grpSpPr>
          <p:sp>
            <p:nvSpPr>
              <p:cNvPr id="32"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33"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34"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35"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36"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37"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R13(SP)</a:t>
                </a:r>
              </a:p>
            </p:txBody>
          </p:sp>
          <p:sp>
            <p:nvSpPr>
              <p:cNvPr id="38"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R14(LR</a:t>
                </a:r>
                <a:r>
                  <a:rPr lang="hu-HU" sz="1050">
                    <a:solidFill>
                      <a:srgbClr val="000000"/>
                    </a:solidFill>
                    <a:ea typeface="Verdana" panose="020B0604030504040204" pitchFamily="34" charset="0"/>
                    <a:cs typeface="Verdana" panose="020B0604030504040204" pitchFamily="34" charset="0"/>
                  </a:rPr>
                  <a:t>)</a:t>
                </a:r>
              </a:p>
            </p:txBody>
          </p:sp>
          <p:sp>
            <p:nvSpPr>
              <p:cNvPr id="39"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R15(PC)</a:t>
                </a:r>
              </a:p>
            </p:txBody>
          </p:sp>
        </p:grpSp>
        <p:sp>
          <p:nvSpPr>
            <p:cNvPr id="43" name="TextBox 42"/>
            <p:cNvSpPr txBox="1"/>
            <p:nvPr/>
          </p:nvSpPr>
          <p:spPr>
            <a:xfrm>
              <a:off x="4002961" y="5009749"/>
              <a:ext cx="1074332" cy="285615"/>
            </a:xfrm>
            <a:prstGeom prst="rect">
              <a:avLst/>
            </a:prstGeom>
            <a:noFill/>
          </p:spPr>
          <p:txBody>
            <a:bodyPr wrap="none" rtlCol="0">
              <a:spAutoFit/>
            </a:bodyPr>
            <a:lstStyle/>
            <a:p>
              <a:pPr algn="ctr"/>
              <a:r>
                <a:rPr lang="hu-HU" sz="1300" b="1" dirty="0">
                  <a:solidFill>
                    <a:srgbClr val="FF0000"/>
                  </a:solidFill>
                </a:rPr>
                <a:t>Basic ISA</a:t>
              </a:r>
              <a:endParaRPr lang="en-US" sz="1300" b="1" dirty="0">
                <a:solidFill>
                  <a:srgbClr val="FF0000"/>
                </a:solidFill>
              </a:endParaRPr>
            </a:p>
          </p:txBody>
        </p:sp>
      </p:grpSp>
      <p:sp>
        <p:nvSpPr>
          <p:cNvPr id="44" name="TextBox 43"/>
          <p:cNvSpPr txBox="1"/>
          <p:nvPr/>
        </p:nvSpPr>
        <p:spPr>
          <a:xfrm>
            <a:off x="2439923" y="2205002"/>
            <a:ext cx="1709121" cy="481035"/>
          </a:xfrm>
          <a:prstGeom prst="rect">
            <a:avLst/>
          </a:prstGeom>
          <a:noFill/>
        </p:spPr>
        <p:txBody>
          <a:bodyPr wrap="none" rtlCol="0">
            <a:spAutoFit/>
          </a:bodyPr>
          <a:lstStyle/>
          <a:p>
            <a:pPr algn="ctr"/>
            <a:r>
              <a:rPr lang="en-GB" sz="1300" b="1" dirty="0">
                <a:solidFill>
                  <a:srgbClr val="FF0000"/>
                </a:solidFill>
              </a:rPr>
              <a:t>GPR register </a:t>
            </a:r>
            <a:r>
              <a:rPr lang="en-GB" sz="1300" b="1" dirty="0" smtClean="0">
                <a:solidFill>
                  <a:srgbClr val="FF0000"/>
                </a:solidFill>
              </a:rPr>
              <a:t>set</a:t>
            </a:r>
          </a:p>
          <a:p>
            <a:pPr algn="ctr"/>
            <a:r>
              <a:rPr lang="en-GB" sz="1300" b="1" dirty="0" smtClean="0">
                <a:solidFill>
                  <a:srgbClr val="FF0000"/>
                </a:solidFill>
              </a:rPr>
              <a:t>(Basic ISA)</a:t>
            </a:r>
            <a:endParaRPr lang="en-GB" sz="1300" b="1" dirty="0">
              <a:solidFill>
                <a:srgbClr val="FF0000"/>
              </a:solidFill>
            </a:endParaRPr>
          </a:p>
        </p:txBody>
      </p:sp>
      <p:sp>
        <p:nvSpPr>
          <p:cNvPr id="6" name="TextBox 5"/>
          <p:cNvSpPr txBox="1"/>
          <p:nvPr/>
        </p:nvSpPr>
        <p:spPr>
          <a:xfrm>
            <a:off x="431540" y="5566222"/>
            <a:ext cx="2637902" cy="330711"/>
          </a:xfrm>
          <a:prstGeom prst="rect">
            <a:avLst/>
          </a:prstGeom>
          <a:noFill/>
        </p:spPr>
        <p:txBody>
          <a:bodyPr wrap="none" rtlCol="0">
            <a:spAutoFit/>
          </a:bodyPr>
          <a:lstStyle/>
          <a:p>
            <a:r>
              <a:rPr lang="en-US" sz="1600"/>
              <a:t>Figure: ARM’s basic ISA</a:t>
            </a:r>
          </a:p>
        </p:txBody>
      </p:sp>
    </p:spTree>
    <p:extLst>
      <p:ext uri="{BB962C8B-B14F-4D97-AF65-F5344CB8AC3E}">
        <p14:creationId xmlns:p14="http://schemas.microsoft.com/office/powerpoint/2010/main" val="29595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dirty="0">
                <a:solidFill>
                  <a:srgbClr val="FFFFFF"/>
                </a:solidFill>
              </a:rPr>
              <a:t>2.2 ISA extensions introduced to enhance compute capabilities </a:t>
            </a:r>
            <a:r>
              <a:rPr lang="en-US" sz="1700" dirty="0" smtClean="0">
                <a:solidFill>
                  <a:srgbClr val="FFFFFF"/>
                </a:solidFill>
              </a:rPr>
              <a:t>(3)</a:t>
            </a:r>
            <a:endParaRPr lang="en-US" sz="1700" dirty="0">
              <a:solidFill>
                <a:srgbClr val="FFFFFF"/>
              </a:solidFill>
            </a:endParaRPr>
          </a:p>
        </p:txBody>
      </p:sp>
      <p:sp>
        <p:nvSpPr>
          <p:cNvPr id="10" name="TextBox 9"/>
          <p:cNvSpPr txBox="1"/>
          <p:nvPr/>
        </p:nvSpPr>
        <p:spPr>
          <a:xfrm>
            <a:off x="71500" y="451950"/>
            <a:ext cx="7384714" cy="369332"/>
          </a:xfrm>
          <a:prstGeom prst="rect">
            <a:avLst/>
          </a:prstGeom>
          <a:noFill/>
        </p:spPr>
        <p:txBody>
          <a:bodyPr wrap="none" rtlCol="0">
            <a:spAutoFit/>
          </a:bodyPr>
          <a:lstStyle/>
          <a:p>
            <a:r>
              <a:rPr lang="en-US" dirty="0">
                <a:solidFill>
                  <a:schemeClr val="accent6"/>
                </a:solidFill>
              </a:rPr>
              <a:t>ISA extensions introduced to enhance compute </a:t>
            </a:r>
            <a:r>
              <a:rPr lang="en-US" dirty="0" smtClean="0">
                <a:solidFill>
                  <a:schemeClr val="accent6"/>
                </a:solidFill>
              </a:rPr>
              <a:t>capabilities -2</a:t>
            </a:r>
          </a:p>
        </p:txBody>
      </p:sp>
      <p:sp>
        <p:nvSpPr>
          <p:cNvPr id="14" name="Rounded Rectangle 13"/>
          <p:cNvSpPr/>
          <p:nvPr/>
        </p:nvSpPr>
        <p:spPr bwMode="auto">
          <a:xfrm>
            <a:off x="21024" y="844315"/>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71500" y="865336"/>
            <a:ext cx="9240666" cy="830997"/>
          </a:xfrm>
          <a:prstGeom prst="rect">
            <a:avLst/>
          </a:prstGeom>
          <a:noFill/>
        </p:spPr>
        <p:txBody>
          <a:bodyPr wrap="square" rtlCol="0">
            <a:spAutoFit/>
          </a:bodyPr>
          <a:lstStyle/>
          <a:p>
            <a:r>
              <a:rPr lang="en-US" sz="1600" spc="-40" dirty="0" smtClean="0"/>
              <a:t>ARM’s ISA </a:t>
            </a:r>
            <a:r>
              <a:rPr lang="en-US" sz="1600" spc="-40" dirty="0"/>
              <a:t>extensions </a:t>
            </a:r>
            <a:r>
              <a:rPr lang="en-US" sz="1600" spc="-40" dirty="0" smtClean="0"/>
              <a:t>for enhancing </a:t>
            </a:r>
            <a:r>
              <a:rPr lang="en-US" sz="1600" spc="-40" dirty="0"/>
              <a:t>compute capabilities </a:t>
            </a:r>
            <a:r>
              <a:rPr lang="en-US" sz="1600" spc="-40" dirty="0" smtClean="0"/>
              <a:t>may best be described by</a:t>
            </a:r>
          </a:p>
          <a:p>
            <a:r>
              <a:rPr lang="en-US" sz="1600" spc="-40" dirty="0"/>
              <a:t> </a:t>
            </a:r>
            <a:r>
              <a:rPr lang="en-US" sz="1600" spc="-40" dirty="0" smtClean="0"/>
              <a:t> considering the </a:t>
            </a:r>
            <a:r>
              <a:rPr lang="en-US" sz="1600" spc="-40" dirty="0" smtClean="0">
                <a:solidFill>
                  <a:srgbClr val="FF0000"/>
                </a:solidFill>
              </a:rPr>
              <a:t>register sets introduced</a:t>
            </a:r>
            <a:r>
              <a:rPr lang="en-US" sz="1600" spc="-40" dirty="0" smtClean="0"/>
              <a:t> for this reason and the declared </a:t>
            </a:r>
            <a:r>
              <a:rPr lang="en-US" sz="1600" spc="-40" dirty="0" smtClean="0">
                <a:solidFill>
                  <a:srgbClr val="FF0000"/>
                </a:solidFill>
              </a:rPr>
              <a:t>ISA extensions </a:t>
            </a:r>
          </a:p>
          <a:p>
            <a:r>
              <a:rPr lang="en-US" sz="1600" spc="-40" dirty="0">
                <a:solidFill>
                  <a:srgbClr val="FF0000"/>
                </a:solidFill>
              </a:rPr>
              <a:t> </a:t>
            </a:r>
            <a:r>
              <a:rPr lang="en-US" sz="1600" spc="-40" dirty="0" smtClean="0">
                <a:solidFill>
                  <a:srgbClr val="FF0000"/>
                </a:solidFill>
              </a:rPr>
              <a:t> </a:t>
            </a:r>
            <a:r>
              <a:rPr lang="en-US" sz="1600" spc="-40" dirty="0" smtClean="0"/>
              <a:t>provided for </a:t>
            </a:r>
            <a:r>
              <a:rPr lang="en-US" sz="1600" spc="-40" dirty="0" smtClean="0">
                <a:solidFill>
                  <a:srgbClr val="0070C0"/>
                </a:solidFill>
              </a:rPr>
              <a:t>manipulating data in the declared register spaces. </a:t>
            </a:r>
            <a:endParaRPr lang="en-US" sz="1600" dirty="0">
              <a:solidFill>
                <a:srgbClr val="0070C0"/>
              </a:solidFill>
            </a:endParaRPr>
          </a:p>
        </p:txBody>
      </p:sp>
    </p:spTree>
    <p:extLst>
      <p:ext uri="{BB962C8B-B14F-4D97-AF65-F5344CB8AC3E}">
        <p14:creationId xmlns:p14="http://schemas.microsoft.com/office/powerpoint/2010/main" val="20128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(4)</a:t>
            </a:r>
            <a:endParaRPr lang="en-US" sz="1700" dirty="0"/>
          </a:p>
        </p:txBody>
      </p:sp>
      <p:sp>
        <p:nvSpPr>
          <p:cNvPr id="3" name="Rounded Rectangle 2"/>
          <p:cNvSpPr/>
          <p:nvPr/>
        </p:nvSpPr>
        <p:spPr bwMode="auto">
          <a:xfrm>
            <a:off x="9001" y="1457369"/>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879322" y="3103569"/>
            <a:ext cx="1367682" cy="292388"/>
          </a:xfrm>
          <a:prstGeom prst="rect">
            <a:avLst/>
          </a:prstGeom>
          <a:noFill/>
        </p:spPr>
        <p:txBody>
          <a:bodyPr wrap="none" rtlCol="0">
            <a:spAutoFit/>
          </a:bodyPr>
          <a:lstStyle/>
          <a:p>
            <a:r>
              <a:rPr lang="en-US" sz="1300" dirty="0"/>
              <a:t>Armv3 (1992</a:t>
            </a:r>
            <a:r>
              <a:rPr lang="en-US" sz="1300" dirty="0" smtClean="0"/>
              <a:t>)</a:t>
            </a:r>
          </a:p>
        </p:txBody>
      </p:sp>
      <p:sp>
        <p:nvSpPr>
          <p:cNvPr id="8" name="TextBox 7"/>
          <p:cNvSpPr txBox="1"/>
          <p:nvPr/>
        </p:nvSpPr>
        <p:spPr>
          <a:xfrm>
            <a:off x="3353821" y="3104177"/>
            <a:ext cx="2509148" cy="492443"/>
          </a:xfrm>
          <a:prstGeom prst="rect">
            <a:avLst/>
          </a:prstGeom>
          <a:noFill/>
        </p:spPr>
        <p:txBody>
          <a:bodyPr wrap="none" rtlCol="0">
            <a:spAutoFit/>
          </a:bodyPr>
          <a:lstStyle/>
          <a:p>
            <a:pPr algn="ctr"/>
            <a:r>
              <a:rPr lang="en-US" sz="1300" dirty="0"/>
              <a:t>Armv5 (2000</a:t>
            </a:r>
            <a:r>
              <a:rPr lang="en-US" sz="1300" dirty="0" smtClean="0"/>
              <a:t>) </a:t>
            </a:r>
          </a:p>
          <a:p>
            <a:pPr algn="ctr"/>
            <a:r>
              <a:rPr lang="en-US" sz="1300" dirty="0" smtClean="0"/>
              <a:t>(</a:t>
            </a:r>
            <a:r>
              <a:rPr lang="en-US" sz="1300" dirty="0"/>
              <a:t>yet in the FP coprocessor) </a:t>
            </a:r>
          </a:p>
        </p:txBody>
      </p:sp>
      <p:sp>
        <p:nvSpPr>
          <p:cNvPr id="9" name="TextBox 8"/>
          <p:cNvSpPr txBox="1"/>
          <p:nvPr/>
        </p:nvSpPr>
        <p:spPr>
          <a:xfrm>
            <a:off x="6463876" y="3093059"/>
            <a:ext cx="2501005" cy="718145"/>
          </a:xfrm>
          <a:prstGeom prst="rect">
            <a:avLst/>
          </a:prstGeom>
          <a:noFill/>
        </p:spPr>
        <p:txBody>
          <a:bodyPr wrap="none" rtlCol="0">
            <a:spAutoFit/>
          </a:bodyPr>
          <a:lstStyle/>
          <a:p>
            <a:pPr algn="ctr"/>
            <a:r>
              <a:rPr lang="en-US" sz="1300" dirty="0"/>
              <a:t>Armv8.2 (2016</a:t>
            </a:r>
            <a:r>
              <a:rPr lang="en-US" sz="1300" dirty="0" smtClean="0"/>
              <a:t>), optional</a:t>
            </a:r>
            <a:endParaRPr lang="en-US" sz="1300" dirty="0"/>
          </a:p>
          <a:p>
            <a:pPr algn="ctr">
              <a:spcAft>
                <a:spcPts val="200"/>
              </a:spcAft>
            </a:pPr>
            <a:r>
              <a:rPr lang="en-US" sz="1300" dirty="0"/>
              <a:t>(in the AArch64 mode</a:t>
            </a:r>
            <a:r>
              <a:rPr lang="en-US" sz="1300" dirty="0" smtClean="0"/>
              <a:t>)</a:t>
            </a:r>
          </a:p>
          <a:p>
            <a:pPr algn="ctr"/>
            <a:r>
              <a:rPr lang="en-US" sz="1300" dirty="0" smtClean="0"/>
              <a:t>Armv9.0 </a:t>
            </a:r>
            <a:r>
              <a:rPr lang="en-US" sz="1300" dirty="0"/>
              <a:t>(2021) </a:t>
            </a:r>
            <a:r>
              <a:rPr lang="en-US" sz="1300" dirty="0" smtClean="0"/>
              <a:t>mandatory</a:t>
            </a:r>
            <a:endParaRPr lang="en-US" sz="1300" dirty="0"/>
          </a:p>
        </p:txBody>
      </p:sp>
      <p:sp>
        <p:nvSpPr>
          <p:cNvPr id="10" name="Line 17"/>
          <p:cNvSpPr>
            <a:spLocks noChangeShapeType="1"/>
          </p:cNvSpPr>
          <p:nvPr/>
        </p:nvSpPr>
        <p:spPr bwMode="auto">
          <a:xfrm flipV="1">
            <a:off x="1503908" y="205273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5"/>
          <p:cNvSpPr>
            <a:spLocks noChangeShapeType="1"/>
          </p:cNvSpPr>
          <p:nvPr/>
        </p:nvSpPr>
        <p:spPr bwMode="auto">
          <a:xfrm>
            <a:off x="1501958" y="20671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9"/>
          <p:cNvSpPr>
            <a:spLocks noChangeShapeType="1"/>
          </p:cNvSpPr>
          <p:nvPr/>
        </p:nvSpPr>
        <p:spPr bwMode="auto">
          <a:xfrm flipH="1">
            <a:off x="7659437" y="206073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Oval 13"/>
          <p:cNvSpPr>
            <a:spLocks noChangeArrowheads="1"/>
          </p:cNvSpPr>
          <p:nvPr/>
        </p:nvSpPr>
        <p:spPr bwMode="auto">
          <a:xfrm>
            <a:off x="4534424" y="22211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67929" y="189294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Oval 13"/>
          <p:cNvSpPr>
            <a:spLocks noChangeArrowheads="1"/>
          </p:cNvSpPr>
          <p:nvPr/>
        </p:nvSpPr>
        <p:spPr bwMode="auto">
          <a:xfrm>
            <a:off x="1467350" y="22194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Oval 13"/>
          <p:cNvSpPr>
            <a:spLocks noChangeArrowheads="1"/>
          </p:cNvSpPr>
          <p:nvPr/>
        </p:nvSpPr>
        <p:spPr bwMode="auto">
          <a:xfrm>
            <a:off x="7628172" y="221470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Text Box 6"/>
          <p:cNvSpPr txBox="1">
            <a:spLocks noChangeArrowheads="1"/>
          </p:cNvSpPr>
          <p:nvPr/>
        </p:nvSpPr>
        <p:spPr bwMode="auto">
          <a:xfrm>
            <a:off x="595643" y="2275779"/>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dirty="0">
                <a:solidFill>
                  <a:srgbClr val="000000"/>
                </a:solidFill>
              </a:rPr>
              <a:t>(</a:t>
            </a:r>
            <a:r>
              <a:rPr lang="hu-HU" sz="1300" b="1" dirty="0">
                <a:solidFill>
                  <a:srgbClr val="000000"/>
                </a:solidFill>
              </a:rPr>
              <a:t>GPR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r>
              <a:rPr lang="en-US" sz="1300" b="1" dirty="0">
                <a:solidFill>
                  <a:srgbClr val="000000"/>
                </a:solidFill>
              </a:rPr>
              <a:t> </a:t>
            </a:r>
          </a:p>
          <a:p>
            <a:pPr algn="ctr" eaLnBrk="1" hangingPunct="1"/>
            <a:r>
              <a:rPr lang="en-US" sz="1300" b="1" dirty="0">
                <a:solidFill>
                  <a:srgbClr val="000000"/>
                </a:solidFill>
              </a:rPr>
              <a:t>of the basic ISA)</a:t>
            </a:r>
          </a:p>
        </p:txBody>
      </p:sp>
      <p:sp>
        <p:nvSpPr>
          <p:cNvPr id="18" name="Text Box 5"/>
          <p:cNvSpPr txBox="1">
            <a:spLocks noChangeArrowheads="1"/>
          </p:cNvSpPr>
          <p:nvPr/>
        </p:nvSpPr>
        <p:spPr bwMode="auto">
          <a:xfrm>
            <a:off x="3352514" y="2275636"/>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a:solidFill>
                  <a:srgbClr val="000000"/>
                </a:solidFill>
              </a:rPr>
              <a:t> Sec</a:t>
            </a:r>
            <a:r>
              <a:rPr lang="hu-HU" sz="1300" b="1" dirty="0" err="1">
                <a:solidFill>
                  <a:srgbClr val="000000"/>
                </a:solidFill>
              </a:rPr>
              <a:t>ondary</a:t>
            </a:r>
            <a:r>
              <a:rPr lang="hu-HU" sz="1300" b="1" dirty="0">
                <a:solidFill>
                  <a:srgbClr val="000000"/>
                </a:solidFill>
              </a:rPr>
              <a:t>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endParaRPr lang="hu-HU" sz="1300" b="1" dirty="0">
              <a:solidFill>
                <a:srgbClr val="000000"/>
              </a:solidFill>
            </a:endParaRPr>
          </a:p>
        </p:txBody>
      </p:sp>
      <p:sp>
        <p:nvSpPr>
          <p:cNvPr id="19" name="TextBox 18"/>
          <p:cNvSpPr txBox="1"/>
          <p:nvPr/>
        </p:nvSpPr>
        <p:spPr>
          <a:xfrm>
            <a:off x="6847350" y="2305821"/>
            <a:ext cx="1739579" cy="292388"/>
          </a:xfrm>
          <a:prstGeom prst="rect">
            <a:avLst/>
          </a:prstGeom>
          <a:noFill/>
        </p:spPr>
        <p:txBody>
          <a:bodyPr wrap="none" rtlCol="0">
            <a:spAutoFit/>
          </a:bodyPr>
          <a:lstStyle/>
          <a:p>
            <a:pPr algn="ctr"/>
            <a:r>
              <a:rPr lang="en-US" sz="1300" b="1" dirty="0">
                <a:solidFill>
                  <a:srgbClr val="000000"/>
                </a:solidFill>
              </a:rPr>
              <a:t>SVE register set</a:t>
            </a:r>
            <a:endParaRPr lang="hu-HU" sz="1300" b="1" dirty="0">
              <a:solidFill>
                <a:srgbClr val="000000"/>
              </a:solidFill>
            </a:endParaRPr>
          </a:p>
        </p:txBody>
      </p:sp>
      <p:sp>
        <p:nvSpPr>
          <p:cNvPr id="20" name="Text Box 16"/>
          <p:cNvSpPr txBox="1">
            <a:spLocks noChangeArrowheads="1"/>
          </p:cNvSpPr>
          <p:nvPr/>
        </p:nvSpPr>
        <p:spPr bwMode="auto">
          <a:xfrm>
            <a:off x="2605324" y="1555556"/>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Register sets introduced in the Arm </a:t>
            </a:r>
            <a:r>
              <a:rPr lang="hu-HU" altLang="en-US" sz="1300" b="1">
                <a:solidFill>
                  <a:srgbClr val="000000"/>
                </a:solidFill>
              </a:rPr>
              <a:t>ISA</a:t>
            </a:r>
            <a:endParaRPr lang="en-US" altLang="en-US" sz="1300" b="1">
              <a:solidFill>
                <a:srgbClr val="000000"/>
              </a:solidFill>
            </a:endParaRPr>
          </a:p>
        </p:txBody>
      </p:sp>
      <p:sp>
        <p:nvSpPr>
          <p:cNvPr id="21" name="TextBox 20"/>
          <p:cNvSpPr txBox="1"/>
          <p:nvPr/>
        </p:nvSpPr>
        <p:spPr>
          <a:xfrm>
            <a:off x="94182" y="2862867"/>
            <a:ext cx="1309974" cy="292388"/>
          </a:xfrm>
          <a:prstGeom prst="rect">
            <a:avLst/>
          </a:prstGeom>
          <a:noFill/>
        </p:spPr>
        <p:txBody>
          <a:bodyPr wrap="none" rtlCol="0">
            <a:spAutoFit/>
          </a:bodyPr>
          <a:lstStyle/>
          <a:p>
            <a:r>
              <a:rPr lang="en-GB" sz="1300" i="1"/>
              <a:t>Introduced in</a:t>
            </a:r>
          </a:p>
        </p:txBody>
      </p:sp>
      <p:sp>
        <p:nvSpPr>
          <p:cNvPr id="22" name="TextBox 21"/>
          <p:cNvSpPr txBox="1"/>
          <p:nvPr/>
        </p:nvSpPr>
        <p:spPr>
          <a:xfrm>
            <a:off x="53944" y="3407193"/>
            <a:ext cx="1180131" cy="292388"/>
          </a:xfrm>
          <a:prstGeom prst="rect">
            <a:avLst/>
          </a:prstGeom>
          <a:noFill/>
        </p:spPr>
        <p:txBody>
          <a:bodyPr wrap="none" rtlCol="0">
            <a:spAutoFit/>
          </a:bodyPr>
          <a:lstStyle/>
          <a:p>
            <a:r>
              <a:rPr lang="en-US" sz="1300"/>
              <a:t>Extended in</a:t>
            </a:r>
          </a:p>
        </p:txBody>
      </p:sp>
      <p:sp>
        <p:nvSpPr>
          <p:cNvPr id="23" name="TextBox 22"/>
          <p:cNvSpPr txBox="1"/>
          <p:nvPr/>
        </p:nvSpPr>
        <p:spPr>
          <a:xfrm>
            <a:off x="611534" y="3660901"/>
            <a:ext cx="1426993" cy="292388"/>
          </a:xfrm>
          <a:prstGeom prst="rect">
            <a:avLst/>
          </a:prstGeom>
          <a:noFill/>
        </p:spPr>
        <p:txBody>
          <a:bodyPr wrap="none" rtlCol="0">
            <a:spAutoFit/>
          </a:bodyPr>
          <a:lstStyle/>
          <a:p>
            <a:pPr algn="ctr"/>
            <a:r>
              <a:rPr lang="en-US" sz="1300" dirty="0"/>
              <a:t>Armv8 (2012</a:t>
            </a:r>
            <a:r>
              <a:rPr lang="en-US" sz="1300" dirty="0" smtClean="0"/>
              <a:t>) </a:t>
            </a:r>
          </a:p>
        </p:txBody>
      </p:sp>
      <p:sp>
        <p:nvSpPr>
          <p:cNvPr id="24" name="TextBox 23"/>
          <p:cNvSpPr txBox="1"/>
          <p:nvPr/>
        </p:nvSpPr>
        <p:spPr>
          <a:xfrm>
            <a:off x="3474387" y="3671411"/>
            <a:ext cx="2105063" cy="931024"/>
          </a:xfrm>
          <a:prstGeom prst="rect">
            <a:avLst/>
          </a:prstGeom>
          <a:noFill/>
        </p:spPr>
        <p:txBody>
          <a:bodyPr wrap="none" rtlCol="0">
            <a:spAutoFit/>
          </a:bodyPr>
          <a:lstStyle/>
          <a:p>
            <a:pPr algn="ctr"/>
            <a:r>
              <a:rPr lang="en-US" sz="1300" dirty="0"/>
              <a:t>Armv7 (</a:t>
            </a:r>
            <a:r>
              <a:rPr lang="en-US" sz="1300" dirty="0" smtClean="0"/>
              <a:t>2004)</a:t>
            </a:r>
          </a:p>
          <a:p>
            <a:pPr algn="ctr">
              <a:spcAft>
                <a:spcPts val="300"/>
              </a:spcAft>
            </a:pPr>
            <a:r>
              <a:rPr lang="en-US" sz="1300" dirty="0" smtClean="0"/>
              <a:t>(moved into the core)</a:t>
            </a:r>
            <a:endParaRPr lang="en-US" sz="1300" dirty="0"/>
          </a:p>
          <a:p>
            <a:pPr algn="ctr"/>
            <a:r>
              <a:rPr lang="en-US" sz="1300" dirty="0"/>
              <a:t>Armv8 (</a:t>
            </a:r>
            <a:r>
              <a:rPr lang="en-US" sz="1300" dirty="0" smtClean="0"/>
              <a:t>2012)</a:t>
            </a:r>
            <a:endParaRPr lang="en-US" sz="1300" dirty="0"/>
          </a:p>
          <a:p>
            <a:pPr algn="ctr">
              <a:spcAft>
                <a:spcPts val="200"/>
              </a:spcAft>
            </a:pPr>
            <a:r>
              <a:rPr lang="en-US" sz="1300" dirty="0"/>
              <a:t>(in the AArch64 mode</a:t>
            </a:r>
            <a:r>
              <a:rPr lang="en-US" sz="1300" dirty="0" smtClean="0"/>
              <a:t>)</a:t>
            </a:r>
            <a:endParaRPr lang="en-US" sz="1300" dirty="0"/>
          </a:p>
        </p:txBody>
      </p:sp>
      <p:sp>
        <p:nvSpPr>
          <p:cNvPr id="25" name="TextBox 24"/>
          <p:cNvSpPr txBox="1"/>
          <p:nvPr/>
        </p:nvSpPr>
        <p:spPr>
          <a:xfrm>
            <a:off x="71437" y="451178"/>
            <a:ext cx="7453969" cy="369332"/>
          </a:xfrm>
          <a:prstGeom prst="rect">
            <a:avLst/>
          </a:prstGeom>
          <a:noFill/>
        </p:spPr>
        <p:txBody>
          <a:bodyPr wrap="square" rtlCol="0">
            <a:spAutoFit/>
          </a:bodyPr>
          <a:lstStyle/>
          <a:p>
            <a:r>
              <a:rPr lang="en-US" dirty="0" smtClean="0">
                <a:solidFill>
                  <a:schemeClr val="accent6"/>
                </a:solidFill>
              </a:rPr>
              <a:t>Register sets introduced in </a:t>
            </a:r>
            <a:r>
              <a:rPr lang="en-US" dirty="0">
                <a:solidFill>
                  <a:schemeClr val="accent6"/>
                </a:solidFill>
              </a:rPr>
              <a:t>the Arm </a:t>
            </a:r>
            <a:r>
              <a:rPr lang="en-US" dirty="0" smtClean="0">
                <a:solidFill>
                  <a:schemeClr val="accent6"/>
                </a:solidFill>
              </a:rPr>
              <a:t>ISA </a:t>
            </a:r>
            <a:endParaRPr lang="en-US" dirty="0">
              <a:solidFill>
                <a:schemeClr val="accent6"/>
              </a:solidFill>
            </a:endParaRPr>
          </a:p>
        </p:txBody>
      </p:sp>
      <p:sp>
        <p:nvSpPr>
          <p:cNvPr id="28" name="Rounded Rectangle 27"/>
          <p:cNvSpPr/>
          <p:nvPr/>
        </p:nvSpPr>
        <p:spPr bwMode="auto">
          <a:xfrm>
            <a:off x="9001" y="809299"/>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TextBox 28"/>
          <p:cNvSpPr txBox="1"/>
          <p:nvPr/>
        </p:nvSpPr>
        <p:spPr>
          <a:xfrm>
            <a:off x="71438" y="809299"/>
            <a:ext cx="8830879" cy="584775"/>
          </a:xfrm>
          <a:prstGeom prst="rect">
            <a:avLst/>
          </a:prstGeom>
          <a:noFill/>
        </p:spPr>
        <p:txBody>
          <a:bodyPr wrap="none" rtlCol="0">
            <a:spAutoFit/>
          </a:bodyPr>
          <a:lstStyle/>
          <a:p>
            <a:r>
              <a:rPr lang="en-US" sz="1600" dirty="0" smtClean="0"/>
              <a:t>In the long history of the Arm ISA, the firm </a:t>
            </a:r>
            <a:r>
              <a:rPr lang="en-US" sz="1600" dirty="0" smtClean="0">
                <a:solidFill>
                  <a:srgbClr val="FF0000"/>
                </a:solidFill>
              </a:rPr>
              <a:t>introduced three different register sets</a:t>
            </a:r>
            <a:r>
              <a:rPr lang="en-US" sz="1600" dirty="0" smtClean="0"/>
              <a:t>,</a:t>
            </a:r>
          </a:p>
          <a:p>
            <a:r>
              <a:rPr lang="en-US" sz="1600" dirty="0"/>
              <a:t> </a:t>
            </a:r>
            <a:r>
              <a:rPr lang="en-US" sz="1600" dirty="0" smtClean="0"/>
              <a:t> as shown below.</a:t>
            </a:r>
          </a:p>
        </p:txBody>
      </p:sp>
    </p:spTree>
    <p:extLst>
      <p:ext uri="{BB962C8B-B14F-4D97-AF65-F5344CB8AC3E}">
        <p14:creationId xmlns:p14="http://schemas.microsoft.com/office/powerpoint/2010/main" val="14190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ppt_x"/>
                                          </p:val>
                                        </p:tav>
                                        <p:tav tm="100000">
                                          <p:val>
                                            <p:strVal val="#ppt_x"/>
                                          </p:val>
                                        </p:tav>
                                      </p:tavLst>
                                    </p:anim>
                                    <p:anim calcmode="lin" valueType="num">
                                      <p:cBhvr additive="base">
                                        <p:cTn id="92" dur="500" fill="hold"/>
                                        <p:tgtEl>
                                          <p:spTgt spid="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598435" y="1582423"/>
            <a:ext cx="7888567"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hu-HU" altLang="en-US" sz="1900" err="1">
                <a:solidFill>
                  <a:srgbClr val="FFFFFF"/>
                </a:solidFill>
                <a:latin typeface="Verdana" pitchFamily="34" charset="0"/>
                <a:cs typeface="Times New Roman" pitchFamily="18" charset="0"/>
              </a:rPr>
              <a:t>ARM’s</a:t>
            </a:r>
            <a:r>
              <a:rPr lang="hu-HU" altLang="en-US" sz="1900">
                <a:solidFill>
                  <a:srgbClr val="FFFFFF"/>
                </a:solidFill>
                <a:latin typeface="Verdana" pitchFamily="34" charset="0"/>
                <a:cs typeface="Times New Roman" pitchFamily="18" charset="0"/>
              </a:rPr>
              <a:t> </a:t>
            </a:r>
            <a:r>
              <a:rPr lang="en-GB" altLang="en-US" sz="1900">
                <a:solidFill>
                  <a:srgbClr val="FFFFFF"/>
                </a:solidFill>
                <a:latin typeface="Verdana" pitchFamily="34" charset="0"/>
                <a:cs typeface="Times New Roman" pitchFamily="18" charset="0"/>
              </a:rPr>
              <a:t>CPU cores</a:t>
            </a:r>
            <a:endParaRPr lang="en-US" altLang="en-US" sz="1900">
              <a:solidFill>
                <a:srgbClr val="FFFFFF"/>
              </a:solidFill>
              <a:latin typeface="Verdana" pitchFamily="34" charset="0"/>
              <a:cs typeface="Times New Roman" pitchFamily="18" charset="0"/>
            </a:endParaRPr>
          </a:p>
        </p:txBody>
      </p:sp>
      <p:grpSp>
        <p:nvGrpSpPr>
          <p:cNvPr id="120836" name="Group 4"/>
          <p:cNvGrpSpPr>
            <a:grpSpLocks/>
          </p:cNvGrpSpPr>
          <p:nvPr/>
        </p:nvGrpSpPr>
        <p:grpSpPr bwMode="auto">
          <a:xfrm>
            <a:off x="678950" y="2569845"/>
            <a:ext cx="780805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a:solidFill>
                    <a:srgbClr val="FFFFFF"/>
                  </a:solidFill>
                  <a:latin typeface="Verdana" pitchFamily="34" charset="0"/>
                  <a:cs typeface="Times New Roman" pitchFamily="18" charset="0"/>
                </a:rPr>
                <a:t>  1</a:t>
              </a:r>
              <a:r>
                <a:rPr lang="en-US" altLang="en-US" sz="1900">
                  <a:solidFill>
                    <a:srgbClr val="FFFFFF"/>
                  </a:solidFill>
                  <a:latin typeface="Verdana" pitchFamily="34" charset="0"/>
                  <a:cs typeface="Times New Roman" pitchFamily="18" charset="0"/>
                </a:rPr>
                <a:t>.</a:t>
              </a: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Introduction to</a:t>
              </a:r>
              <a:r>
                <a:rPr lang="hu-HU" altLang="en-US" sz="1900">
                  <a:solidFill>
                    <a:srgbClr val="FFFFFF"/>
                  </a:solidFill>
                  <a:latin typeface="Verdana" pitchFamily="34" charset="0"/>
                  <a:cs typeface="Times New Roman" pitchFamily="18" charset="0"/>
                </a:rPr>
                <a:t> ARM</a:t>
              </a:r>
              <a:endParaRPr lang="en-US" altLang="en-US" sz="1900">
                <a:solidFill>
                  <a:srgbClr val="FFFFFF"/>
                </a:solidFill>
                <a:latin typeface="Verdana" pitchFamily="34" charset="0"/>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20837" name="Group 7"/>
          <p:cNvGrpSpPr>
            <a:grpSpLocks/>
          </p:cNvGrpSpPr>
          <p:nvPr/>
        </p:nvGrpSpPr>
        <p:grpSpPr bwMode="auto">
          <a:xfrm>
            <a:off x="677154" y="3040794"/>
            <a:ext cx="7809848"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2.</a:t>
              </a: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Evolution of </a:t>
              </a:r>
              <a:r>
                <a:rPr lang="hu-HU" altLang="en-US" sz="1900">
                  <a:solidFill>
                    <a:srgbClr val="FFFFFF"/>
                  </a:solidFill>
                  <a:latin typeface="Verdana" pitchFamily="34" charset="0"/>
                  <a:cs typeface="Times New Roman" pitchFamily="18" charset="0"/>
                </a:rPr>
                <a:t>the ARM ISA</a:t>
              </a:r>
              <a:r>
                <a:rPr lang="en-US" altLang="en-US" sz="1900">
                  <a:solidFill>
                    <a:srgbClr val="FFFFFF"/>
                  </a:solidFill>
                  <a:latin typeface="Verdana" pitchFamily="34" charset="0"/>
                  <a:cs typeface="Times New Roman" pitchFamily="18" charset="0"/>
                </a:rPr>
                <a:t> up to the Armv8 release</a:t>
              </a: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28" name="Group 16"/>
          <p:cNvGrpSpPr>
            <a:grpSpLocks/>
          </p:cNvGrpSpPr>
          <p:nvPr/>
        </p:nvGrpSpPr>
        <p:grpSpPr bwMode="auto">
          <a:xfrm>
            <a:off x="677762" y="4009617"/>
            <a:ext cx="7809240" cy="683726"/>
            <a:chOff x="702" y="1621"/>
            <a:chExt cx="4457" cy="421"/>
          </a:xfrm>
        </p:grpSpPr>
        <p:sp>
          <p:nvSpPr>
            <p:cNvPr id="29" name="AutoShape 17"/>
            <p:cNvSpPr>
              <a:spLocks noChangeArrowheads="1"/>
            </p:cNvSpPr>
            <p:nvPr/>
          </p:nvSpPr>
          <p:spPr bwMode="auto">
            <a:xfrm>
              <a:off x="963" y="1621"/>
              <a:ext cx="4196" cy="42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fontAlgn="base" hangingPunct="1">
                <a:spcBef>
                  <a:spcPct val="0"/>
                </a:spcBef>
                <a:spcAft>
                  <a:spcPct val="0"/>
                </a:spcAft>
                <a:buNone/>
                <a:defRPr/>
              </a:pP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4</a:t>
              </a:r>
              <a:r>
                <a:rPr lang="hu-HU" altLang="en-US" sz="1900" dirty="0" smtClean="0">
                  <a:solidFill>
                    <a:srgbClr val="FFFFFF"/>
                  </a:solidFill>
                  <a:latin typeface="Verdana" pitchFamily="34" charset="0"/>
                  <a:cs typeface="Times New Roman" pitchFamily="18" charset="0"/>
                </a:rPr>
                <a:t>.</a:t>
              </a:r>
              <a:r>
                <a:rPr lang="en-US"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Arial" charset="0"/>
                </a:rPr>
                <a:t>The </a:t>
              </a:r>
              <a:r>
                <a:rPr lang="en-US" altLang="en-US" sz="1900" dirty="0">
                  <a:solidFill>
                    <a:srgbClr val="FFFFFF"/>
                  </a:solidFill>
                  <a:latin typeface="Verdana" pitchFamily="34" charset="0"/>
                  <a:cs typeface="Arial" charset="0"/>
                </a:rPr>
                <a:t>evolution path of CPU configurations </a:t>
              </a:r>
              <a:endParaRPr lang="en-US" altLang="en-US" sz="1900" dirty="0" smtClean="0">
                <a:solidFill>
                  <a:srgbClr val="FFFFFF"/>
                </a:solidFill>
                <a:latin typeface="Verdana" pitchFamily="34" charset="0"/>
                <a:cs typeface="Arial" charset="0"/>
              </a:endParaRPr>
            </a:p>
            <a:p>
              <a:pPr lvl="0" eaLnBrk="1" fontAlgn="base" hangingPunct="1">
                <a:spcBef>
                  <a:spcPct val="0"/>
                </a:spcBef>
                <a:spcAft>
                  <a:spcPct val="0"/>
                </a:spcAft>
                <a:buNone/>
                <a:defRPr/>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      in </a:t>
              </a:r>
              <a:r>
                <a:rPr lang="en-US" altLang="en-US" sz="1900" dirty="0">
                  <a:solidFill>
                    <a:srgbClr val="FFFFFF"/>
                  </a:solidFill>
                  <a:latin typeface="Verdana" pitchFamily="34" charset="0"/>
                  <a:cs typeface="Arial" charset="0"/>
                </a:rPr>
                <a:t>Arm-based </a:t>
              </a:r>
              <a:r>
                <a:rPr lang="en-US" altLang="en-US" sz="1900" dirty="0" smtClean="0">
                  <a:solidFill>
                    <a:srgbClr val="FFFFFF"/>
                  </a:solidFill>
                  <a:latin typeface="Verdana" pitchFamily="34" charset="0"/>
                  <a:cs typeface="Arial" charset="0"/>
                </a:rPr>
                <a:t>mobile processors</a:t>
              </a:r>
              <a:endParaRPr lang="en-US" altLang="en-US" sz="1900" dirty="0">
                <a:solidFill>
                  <a:srgbClr val="FFFFFF"/>
                </a:solidFill>
                <a:latin typeface="Verdana" pitchFamily="34" charset="0"/>
                <a:cs typeface="Arial" charset="0"/>
              </a:endParaRPr>
            </a:p>
          </p:txBody>
        </p:sp>
        <p:sp>
          <p:nvSpPr>
            <p:cNvPr id="30" name="Text Box 18"/>
            <p:cNvSpPr txBox="1">
              <a:spLocks noChangeArrowheads="1"/>
            </p:cNvSpPr>
            <p:nvPr/>
          </p:nvSpPr>
          <p:spPr bwMode="auto">
            <a:xfrm>
              <a:off x="702"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34" name="Group 16"/>
          <p:cNvGrpSpPr>
            <a:grpSpLocks/>
          </p:cNvGrpSpPr>
          <p:nvPr/>
        </p:nvGrpSpPr>
        <p:grpSpPr bwMode="auto">
          <a:xfrm>
            <a:off x="677974" y="4734370"/>
            <a:ext cx="7809028"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5</a:t>
              </a:r>
              <a:r>
                <a:rPr lang="en-GB" altLang="en-US" sz="1900" dirty="0" smtClean="0">
                  <a:solidFill>
                    <a:srgbClr val="FFFFFF"/>
                  </a:solidFill>
                  <a:latin typeface="Verdana" pitchFamily="34" charset="0"/>
                  <a:cs typeface="Times New Roman" pitchFamily="18" charset="0"/>
                </a:rPr>
                <a:t>. </a:t>
              </a:r>
              <a:r>
                <a:rPr lang="en-GB" altLang="en-US" sz="1900" dirty="0">
                  <a:solidFill>
                    <a:srgbClr val="FFFFFF"/>
                  </a:solidFill>
                  <a:latin typeface="Verdana" pitchFamily="34" charset="0"/>
                  <a:cs typeface="Times New Roman" pitchFamily="18" charset="0"/>
                </a:rPr>
                <a:t>R</a:t>
              </a:r>
              <a:r>
                <a:rPr lang="en-US" altLang="en-US" sz="1900" dirty="0" err="1">
                  <a:solidFill>
                    <a:srgbClr val="FFFFFF"/>
                  </a:solidFill>
                  <a:latin typeface="Verdana" pitchFamily="34" charset="0"/>
                  <a:cs typeface="Times New Roman" pitchFamily="18" charset="0"/>
                </a:rPr>
                <a:t>eferences</a:t>
              </a:r>
              <a:endParaRPr lang="en-US" altLang="en-US" sz="1900" dirty="0">
                <a:solidFill>
                  <a:srgbClr val="FFFFFF"/>
                </a:solidFill>
                <a:latin typeface="Verdana" pitchFamily="34" charset="0"/>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40" name="Group 16"/>
          <p:cNvGrpSpPr>
            <a:grpSpLocks/>
          </p:cNvGrpSpPr>
          <p:nvPr/>
        </p:nvGrpSpPr>
        <p:grpSpPr bwMode="auto">
          <a:xfrm>
            <a:off x="673943" y="3542239"/>
            <a:ext cx="7810513" cy="432000"/>
            <a:chOff x="687" y="1602"/>
            <a:chExt cx="4614" cy="288"/>
          </a:xfrm>
        </p:grpSpPr>
        <p:sp>
          <p:nvSpPr>
            <p:cNvPr id="41" name="AutoShape 17"/>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3</a:t>
              </a:r>
              <a:r>
                <a:rPr lang="hu-HU" altLang="en-US" sz="1900" dirty="0" smtClean="0">
                  <a:solidFill>
                    <a:srgbClr val="FFFFFF"/>
                  </a:solidFill>
                  <a:latin typeface="+mj-lt"/>
                  <a:cs typeface="Times New Roman" pitchFamily="18" charset="0"/>
                </a:rPr>
                <a:t>. </a:t>
              </a:r>
              <a:r>
                <a:rPr lang="en-US" altLang="en-US" sz="1900" dirty="0">
                  <a:solidFill>
                    <a:srgbClr val="FFFFFF"/>
                  </a:solidFill>
                  <a:latin typeface="+mj-lt"/>
                  <a:cs typeface="Times New Roman" pitchFamily="18" charset="0"/>
                </a:rPr>
                <a:t>The Cortex family of CPU </a:t>
              </a:r>
              <a:r>
                <a:rPr lang="en-US" altLang="en-US" sz="1900" dirty="0" smtClean="0">
                  <a:solidFill>
                    <a:srgbClr val="FFFFFF"/>
                  </a:solidFill>
                  <a:latin typeface="+mj-lt"/>
                  <a:cs typeface="Times New Roman" pitchFamily="18" charset="0"/>
                </a:rPr>
                <a:t>cores</a:t>
              </a:r>
              <a:endParaRPr lang="en-US" sz="1900" dirty="0">
                <a:solidFill>
                  <a:schemeClr val="bg1"/>
                </a:solidFill>
                <a:latin typeface="+mj-lt"/>
              </a:endParaRPr>
            </a:p>
          </p:txBody>
        </p:sp>
        <p:sp>
          <p:nvSpPr>
            <p:cNvPr id="42"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3449312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(5)</a:t>
            </a:r>
            <a:endParaRPr lang="en-US" sz="1700" dirty="0"/>
          </a:p>
        </p:txBody>
      </p:sp>
      <p:sp>
        <p:nvSpPr>
          <p:cNvPr id="3" name="TextBox 2"/>
          <p:cNvSpPr txBox="1"/>
          <p:nvPr/>
        </p:nvSpPr>
        <p:spPr>
          <a:xfrm>
            <a:off x="71438" y="448419"/>
            <a:ext cx="5654112" cy="369332"/>
          </a:xfrm>
          <a:prstGeom prst="rect">
            <a:avLst/>
          </a:prstGeom>
          <a:noFill/>
        </p:spPr>
        <p:txBody>
          <a:bodyPr wrap="none" rtlCol="0">
            <a:spAutoFit/>
          </a:bodyPr>
          <a:lstStyle/>
          <a:p>
            <a:r>
              <a:rPr lang="en-US" dirty="0" smtClean="0">
                <a:solidFill>
                  <a:schemeClr val="accent6"/>
                </a:solidFill>
              </a:rPr>
              <a:t>Extending the GPR and secondary register sets</a:t>
            </a:r>
          </a:p>
        </p:txBody>
      </p:sp>
      <p:sp>
        <p:nvSpPr>
          <p:cNvPr id="5" name="Rounded Rectangle 4"/>
          <p:cNvSpPr/>
          <p:nvPr/>
        </p:nvSpPr>
        <p:spPr bwMode="auto">
          <a:xfrm>
            <a:off x="31528" y="842299"/>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Box 5"/>
          <p:cNvSpPr txBox="1"/>
          <p:nvPr/>
        </p:nvSpPr>
        <p:spPr>
          <a:xfrm>
            <a:off x="71438" y="830319"/>
            <a:ext cx="8627490" cy="984885"/>
          </a:xfrm>
          <a:prstGeom prst="rect">
            <a:avLst/>
          </a:prstGeom>
          <a:noFill/>
        </p:spPr>
        <p:txBody>
          <a:bodyPr wrap="none" rtlCol="0">
            <a:spAutoFit/>
          </a:bodyPr>
          <a:lstStyle/>
          <a:p>
            <a:r>
              <a:rPr lang="en-US" sz="1600" dirty="0" smtClean="0"/>
              <a:t>As indicated in the previous Figure, in the course of the dynamic evolution of the </a:t>
            </a:r>
          </a:p>
          <a:p>
            <a:pPr>
              <a:spcAft>
                <a:spcPts val="1200"/>
              </a:spcAft>
            </a:pPr>
            <a:r>
              <a:rPr lang="en-US" sz="1600" dirty="0"/>
              <a:t> </a:t>
            </a:r>
            <a:r>
              <a:rPr lang="en-US" sz="1600" dirty="0" smtClean="0"/>
              <a:t> ARM ISA </a:t>
            </a:r>
            <a:r>
              <a:rPr lang="en-US" sz="1600" dirty="0" smtClean="0">
                <a:solidFill>
                  <a:srgbClr val="0070C0"/>
                </a:solidFill>
              </a:rPr>
              <a:t>both the GPR and the secondary register space became extended,</a:t>
            </a:r>
          </a:p>
          <a:p>
            <a:r>
              <a:rPr lang="en-US" sz="1600" dirty="0">
                <a:solidFill>
                  <a:srgbClr val="0070C0"/>
                </a:solidFill>
              </a:rPr>
              <a:t> </a:t>
            </a:r>
            <a:r>
              <a:rPr lang="en-US" sz="1600" dirty="0" smtClean="0">
                <a:solidFill>
                  <a:srgbClr val="0070C0"/>
                </a:solidFill>
              </a:rPr>
              <a:t> </a:t>
            </a:r>
            <a:r>
              <a:rPr lang="en-US" sz="1600" dirty="0" smtClean="0"/>
              <a:t>as discussed next.</a:t>
            </a:r>
          </a:p>
        </p:txBody>
      </p:sp>
    </p:spTree>
    <p:extLst>
      <p:ext uri="{BB962C8B-B14F-4D97-AF65-F5344CB8AC3E}">
        <p14:creationId xmlns:p14="http://schemas.microsoft.com/office/powerpoint/2010/main" val="9368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(6)</a:t>
            </a:r>
            <a:endParaRPr lang="en-US" dirty="0"/>
          </a:p>
        </p:txBody>
      </p:sp>
      <p:sp>
        <p:nvSpPr>
          <p:cNvPr id="3" name="TextBox 2"/>
          <p:cNvSpPr txBox="1"/>
          <p:nvPr/>
        </p:nvSpPr>
        <p:spPr>
          <a:xfrm>
            <a:off x="113275" y="440668"/>
            <a:ext cx="9194867" cy="369332"/>
          </a:xfrm>
          <a:prstGeom prst="rect">
            <a:avLst/>
          </a:prstGeom>
          <a:noFill/>
        </p:spPr>
        <p:txBody>
          <a:bodyPr wrap="square" rtlCol="0">
            <a:spAutoFit/>
          </a:bodyPr>
          <a:lstStyle/>
          <a:p>
            <a:r>
              <a:rPr lang="en-US" dirty="0">
                <a:solidFill>
                  <a:schemeClr val="accent6"/>
                </a:solidFill>
              </a:rPr>
              <a:t>a) </a:t>
            </a:r>
            <a:r>
              <a:rPr lang="en-US" dirty="0" smtClean="0">
                <a:solidFill>
                  <a:schemeClr val="accent6"/>
                </a:solidFill>
              </a:rPr>
              <a:t>Extending </a:t>
            </a:r>
            <a:r>
              <a:rPr lang="en-US" dirty="0">
                <a:solidFill>
                  <a:schemeClr val="accent6"/>
                </a:solidFill>
              </a:rPr>
              <a:t>the </a:t>
            </a:r>
            <a:r>
              <a:rPr lang="hu-HU" dirty="0">
                <a:solidFill>
                  <a:schemeClr val="accent6"/>
                </a:solidFill>
              </a:rPr>
              <a:t>GPR </a:t>
            </a:r>
            <a:r>
              <a:rPr lang="hu-HU" dirty="0" err="1">
                <a:solidFill>
                  <a:schemeClr val="accent6"/>
                </a:solidFill>
              </a:rPr>
              <a:t>register</a:t>
            </a:r>
            <a:r>
              <a:rPr lang="en-US" dirty="0">
                <a:solidFill>
                  <a:schemeClr val="accent6"/>
                </a:solidFill>
              </a:rPr>
              <a:t> set in the Armv8 ISA </a:t>
            </a:r>
            <a:r>
              <a:rPr lang="en-US" dirty="0" smtClean="0">
                <a:solidFill>
                  <a:schemeClr val="accent6"/>
                </a:solidFill>
              </a:rPr>
              <a:t>(2012) </a:t>
            </a:r>
            <a:r>
              <a:rPr lang="hu-HU" dirty="0" smtClean="0"/>
              <a:t>[63</a:t>
            </a:r>
            <a:r>
              <a:rPr lang="en-US" dirty="0"/>
              <a:t>], [</a:t>
            </a:r>
            <a:r>
              <a:rPr lang="hu-HU" dirty="0"/>
              <a:t>66</a:t>
            </a:r>
            <a:r>
              <a:rPr lang="en-US" dirty="0"/>
              <a:t>]</a:t>
            </a:r>
          </a:p>
        </p:txBody>
      </p:sp>
      <p:sp>
        <p:nvSpPr>
          <p:cNvPr id="6" name="Rounded Rectangle 5"/>
          <p:cNvSpPr/>
          <p:nvPr/>
        </p:nvSpPr>
        <p:spPr bwMode="auto">
          <a:xfrm>
            <a:off x="6357" y="901175"/>
            <a:ext cx="9110940" cy="59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0" name="TextBox 109"/>
          <p:cNvSpPr txBox="1"/>
          <p:nvPr/>
        </p:nvSpPr>
        <p:spPr>
          <a:xfrm>
            <a:off x="1107881" y="1440886"/>
            <a:ext cx="986167" cy="261610"/>
          </a:xfrm>
          <a:prstGeom prst="rect">
            <a:avLst/>
          </a:prstGeom>
          <a:noFill/>
        </p:spPr>
        <p:txBody>
          <a:bodyPr wrap="none" rtlCol="0">
            <a:spAutoFit/>
          </a:bodyPr>
          <a:lstStyle/>
          <a:p>
            <a:r>
              <a:rPr lang="en-US" sz="1100">
                <a:solidFill>
                  <a:srgbClr val="000000"/>
                </a:solidFill>
              </a:rPr>
              <a:t>32-bit wide</a:t>
            </a:r>
          </a:p>
        </p:txBody>
      </p:sp>
      <p:sp>
        <p:nvSpPr>
          <p:cNvPr id="111" name="TextBox 110"/>
          <p:cNvSpPr txBox="1"/>
          <p:nvPr/>
        </p:nvSpPr>
        <p:spPr>
          <a:xfrm>
            <a:off x="4211612" y="1431610"/>
            <a:ext cx="986167" cy="261610"/>
          </a:xfrm>
          <a:prstGeom prst="rect">
            <a:avLst/>
          </a:prstGeom>
          <a:noFill/>
        </p:spPr>
        <p:txBody>
          <a:bodyPr wrap="none" rtlCol="0">
            <a:spAutoFit/>
          </a:bodyPr>
          <a:lstStyle/>
          <a:p>
            <a:r>
              <a:rPr lang="en-US" sz="1100">
                <a:solidFill>
                  <a:srgbClr val="000000"/>
                </a:solidFill>
              </a:rPr>
              <a:t>32-bit wide</a:t>
            </a:r>
          </a:p>
        </p:txBody>
      </p:sp>
      <p:sp>
        <p:nvSpPr>
          <p:cNvPr id="112" name="TextBox 111"/>
          <p:cNvSpPr txBox="1"/>
          <p:nvPr/>
        </p:nvSpPr>
        <p:spPr>
          <a:xfrm>
            <a:off x="6682264" y="1448525"/>
            <a:ext cx="986167" cy="261610"/>
          </a:xfrm>
          <a:prstGeom prst="rect">
            <a:avLst/>
          </a:prstGeom>
          <a:noFill/>
        </p:spPr>
        <p:txBody>
          <a:bodyPr wrap="none" rtlCol="0">
            <a:spAutoFit/>
          </a:bodyPr>
          <a:lstStyle/>
          <a:p>
            <a:r>
              <a:rPr lang="en-US" sz="1100">
                <a:solidFill>
                  <a:srgbClr val="000000"/>
                </a:solidFill>
              </a:rPr>
              <a:t>64-bit wide</a:t>
            </a:r>
          </a:p>
        </p:txBody>
      </p:sp>
      <p:sp>
        <p:nvSpPr>
          <p:cNvPr id="113" name="TextBox 112"/>
          <p:cNvSpPr txBox="1"/>
          <p:nvPr/>
        </p:nvSpPr>
        <p:spPr>
          <a:xfrm>
            <a:off x="4116156" y="5532711"/>
            <a:ext cx="1254337" cy="289431"/>
          </a:xfrm>
          <a:prstGeom prst="rect">
            <a:avLst/>
          </a:prstGeom>
          <a:noFill/>
        </p:spPr>
        <p:txBody>
          <a:bodyPr wrap="none" rtlCol="0">
            <a:spAutoFit/>
          </a:bodyPr>
          <a:lstStyle/>
          <a:p>
            <a:r>
              <a:rPr lang="en-US" sz="1200">
                <a:solidFill>
                  <a:srgbClr val="000000"/>
                </a:solidFill>
              </a:rPr>
              <a:t>32-bit access</a:t>
            </a:r>
          </a:p>
        </p:txBody>
      </p:sp>
      <p:sp>
        <p:nvSpPr>
          <p:cNvPr id="114" name="TextBox 113"/>
          <p:cNvSpPr txBox="1"/>
          <p:nvPr/>
        </p:nvSpPr>
        <p:spPr>
          <a:xfrm>
            <a:off x="6544205" y="5521789"/>
            <a:ext cx="1254337" cy="289431"/>
          </a:xfrm>
          <a:prstGeom prst="rect">
            <a:avLst/>
          </a:prstGeom>
          <a:noFill/>
        </p:spPr>
        <p:txBody>
          <a:bodyPr wrap="none" rtlCol="0">
            <a:spAutoFit/>
          </a:bodyPr>
          <a:lstStyle/>
          <a:p>
            <a:r>
              <a:rPr lang="en-US" sz="1200">
                <a:solidFill>
                  <a:srgbClr val="000000"/>
                </a:solidFill>
              </a:rPr>
              <a:t>64-bit access</a:t>
            </a:r>
          </a:p>
        </p:txBody>
      </p:sp>
      <p:sp>
        <p:nvSpPr>
          <p:cNvPr id="115" name="Left Brace 114"/>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116" name="TextBox 115"/>
          <p:cNvSpPr txBox="1"/>
          <p:nvPr/>
        </p:nvSpPr>
        <p:spPr>
          <a:xfrm>
            <a:off x="4207521" y="6069096"/>
            <a:ext cx="3875542" cy="646331"/>
          </a:xfrm>
          <a:prstGeom prst="rect">
            <a:avLst/>
          </a:prstGeom>
          <a:noFill/>
        </p:spPr>
        <p:txBody>
          <a:bodyPr wrap="square" rtlCol="0">
            <a:spAutoFit/>
          </a:bodyPr>
          <a:lstStyle/>
          <a:p>
            <a:pPr algn="ctr"/>
            <a:r>
              <a:rPr lang="en-US" sz="1200" dirty="0">
                <a:solidFill>
                  <a:srgbClr val="FF0000"/>
                </a:solidFill>
              </a:rPr>
              <a:t>GPRs</a:t>
            </a:r>
            <a:r>
              <a:rPr lang="en-US" sz="1200" dirty="0">
                <a:solidFill>
                  <a:srgbClr val="000000"/>
                </a:solidFill>
              </a:rPr>
              <a:t> in the </a:t>
            </a:r>
            <a:r>
              <a:rPr lang="hu-HU" sz="1200" dirty="0">
                <a:solidFill>
                  <a:srgbClr val="0070C0"/>
                </a:solidFill>
              </a:rPr>
              <a:t>Armv8 </a:t>
            </a:r>
            <a:r>
              <a:rPr lang="en-US" sz="1200" dirty="0" smtClean="0">
                <a:solidFill>
                  <a:srgbClr val="0070C0"/>
                </a:solidFill>
              </a:rPr>
              <a:t>ISA </a:t>
            </a:r>
          </a:p>
          <a:p>
            <a:pPr algn="ctr"/>
            <a:r>
              <a:rPr lang="en-US" sz="1200" dirty="0" smtClean="0">
                <a:solidFill>
                  <a:srgbClr val="0070C0"/>
                </a:solidFill>
              </a:rPr>
              <a:t>in the </a:t>
            </a:r>
            <a:r>
              <a:rPr lang="hu-HU" sz="1200" dirty="0" smtClean="0">
                <a:solidFill>
                  <a:srgbClr val="0070C0"/>
                </a:solidFill>
              </a:rPr>
              <a:t>AArch64 </a:t>
            </a:r>
            <a:r>
              <a:rPr lang="hu-HU" sz="1200" dirty="0" err="1">
                <a:solidFill>
                  <a:srgbClr val="000000"/>
                </a:solidFill>
              </a:rPr>
              <a:t>execution</a:t>
            </a:r>
            <a:r>
              <a:rPr lang="hu-HU" sz="1200" dirty="0">
                <a:solidFill>
                  <a:srgbClr val="000000"/>
                </a:solidFill>
              </a:rPr>
              <a:t> </a:t>
            </a:r>
            <a:r>
              <a:rPr lang="hu-HU" sz="1200" dirty="0" err="1">
                <a:solidFill>
                  <a:srgbClr val="000000"/>
                </a:solidFill>
              </a:rPr>
              <a:t>mode</a:t>
            </a:r>
            <a:r>
              <a:rPr lang="en-US" sz="1200" dirty="0">
                <a:solidFill>
                  <a:srgbClr val="000000"/>
                </a:solidFill>
              </a:rPr>
              <a:t> (2012)</a:t>
            </a:r>
            <a:r>
              <a:rPr lang="hu-HU" sz="1200" dirty="0">
                <a:solidFill>
                  <a:srgbClr val="000000"/>
                </a:solidFill>
              </a:rPr>
              <a:t> </a:t>
            </a:r>
          </a:p>
          <a:p>
            <a:pPr algn="ctr"/>
            <a:endParaRPr lang="en-US" sz="1200" dirty="0">
              <a:solidFill>
                <a:srgbClr val="000000"/>
              </a:solidFill>
            </a:endParaRPr>
          </a:p>
        </p:txBody>
      </p:sp>
      <p:sp>
        <p:nvSpPr>
          <p:cNvPr id="117" name="TextBox 116"/>
          <p:cNvSpPr txBox="1"/>
          <p:nvPr/>
        </p:nvSpPr>
        <p:spPr>
          <a:xfrm>
            <a:off x="26495" y="6069097"/>
            <a:ext cx="3240977"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a:t>
            </a:r>
            <a:r>
              <a:rPr lang="hu-HU" sz="1200">
                <a:solidFill>
                  <a:srgbClr val="000000"/>
                </a:solidFill>
              </a:rPr>
              <a:t> </a:t>
            </a:r>
            <a:r>
              <a:rPr lang="hu-HU" sz="1200">
                <a:solidFill>
                  <a:srgbClr val="0070C0"/>
                </a:solidFill>
              </a:rPr>
              <a:t>Armv3</a:t>
            </a:r>
            <a:r>
              <a:rPr lang="hu-HU" sz="1200">
                <a:solidFill>
                  <a:srgbClr val="000000"/>
                </a:solidFill>
              </a:rPr>
              <a:t>-</a:t>
            </a:r>
            <a:r>
              <a:rPr lang="hu-HU" sz="1200">
                <a:solidFill>
                  <a:srgbClr val="0070C0"/>
                </a:solidFill>
              </a:rPr>
              <a:t>Armv7</a:t>
            </a:r>
            <a:r>
              <a:rPr lang="en-US" sz="1200">
                <a:solidFill>
                  <a:srgbClr val="0070C0"/>
                </a:solidFill>
              </a:rPr>
              <a:t> ISA </a:t>
            </a:r>
          </a:p>
          <a:p>
            <a:pPr algn="ctr"/>
            <a:r>
              <a:rPr lang="en-US" sz="1200"/>
              <a:t>and in the</a:t>
            </a:r>
            <a:r>
              <a:rPr lang="hu-HU" sz="1200"/>
              <a:t> </a:t>
            </a:r>
            <a:r>
              <a:rPr lang="hu-HU" sz="1200">
                <a:solidFill>
                  <a:srgbClr val="0070C0"/>
                </a:solidFill>
              </a:rPr>
              <a:t>Armv8</a:t>
            </a:r>
            <a:r>
              <a:rPr lang="en-US" sz="1200">
                <a:solidFill>
                  <a:srgbClr val="0070C0"/>
                </a:solidFill>
              </a:rPr>
              <a:t> ISA </a:t>
            </a:r>
          </a:p>
          <a:p>
            <a:pPr algn="ctr"/>
            <a:r>
              <a:rPr lang="en-US" sz="1200">
                <a:solidFill>
                  <a:srgbClr val="0070C0"/>
                </a:solidFill>
              </a:rPr>
              <a:t>in the</a:t>
            </a:r>
            <a:r>
              <a:rPr lang="hu-HU" sz="1200">
                <a:solidFill>
                  <a:srgbClr val="0070C0"/>
                </a:solidFill>
              </a:rPr>
              <a:t> </a:t>
            </a:r>
            <a:r>
              <a:rPr lang="en-US" sz="1200">
                <a:solidFill>
                  <a:srgbClr val="0070C0"/>
                </a:solidFill>
              </a:rPr>
              <a:t>AArch32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p>
        </p:txBody>
      </p:sp>
      <p:sp>
        <p:nvSpPr>
          <p:cNvPr id="118" name="Left Brace 117"/>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grpSp>
        <p:nvGrpSpPr>
          <p:cNvPr id="119" name="Group 118"/>
          <p:cNvGrpSpPr/>
          <p:nvPr/>
        </p:nvGrpSpPr>
        <p:grpSpPr>
          <a:xfrm>
            <a:off x="1225916" y="1776828"/>
            <a:ext cx="7885024" cy="3671341"/>
            <a:chOff x="1225916" y="1397068"/>
            <a:chExt cx="7885024" cy="3896931"/>
          </a:xfrm>
        </p:grpSpPr>
        <p:sp>
          <p:nvSpPr>
            <p:cNvPr id="120" name="TextBox 119"/>
            <p:cNvSpPr txBox="1"/>
            <p:nvPr/>
          </p:nvSpPr>
          <p:spPr>
            <a:xfrm>
              <a:off x="5094693" y="5032389"/>
              <a:ext cx="1186543" cy="261610"/>
            </a:xfrm>
            <a:prstGeom prst="rect">
              <a:avLst/>
            </a:prstGeom>
            <a:noFill/>
          </p:spPr>
          <p:txBody>
            <a:bodyPr wrap="none" rtlCol="0">
              <a:spAutoFit/>
            </a:bodyPr>
            <a:lstStyle/>
            <a:p>
              <a:r>
                <a:rPr lang="en-US" sz="1100">
                  <a:solidFill>
                    <a:srgbClr val="000000"/>
                  </a:solidFill>
                </a:rPr>
                <a:t>Dedicated use</a:t>
              </a:r>
            </a:p>
          </p:txBody>
        </p:sp>
        <p:sp>
          <p:nvSpPr>
            <p:cNvPr id="121" name="TextBox 120"/>
            <p:cNvSpPr txBox="1"/>
            <p:nvPr/>
          </p:nvSpPr>
          <p:spPr>
            <a:xfrm>
              <a:off x="7924397" y="5003697"/>
              <a:ext cx="1186543" cy="261610"/>
            </a:xfrm>
            <a:prstGeom prst="rect">
              <a:avLst/>
            </a:prstGeom>
            <a:noFill/>
          </p:spPr>
          <p:txBody>
            <a:bodyPr wrap="none" rtlCol="0">
              <a:spAutoFit/>
            </a:bodyPr>
            <a:lstStyle/>
            <a:p>
              <a:r>
                <a:rPr lang="en-US" sz="1100">
                  <a:solidFill>
                    <a:srgbClr val="000000"/>
                  </a:solidFill>
                </a:rPr>
                <a:t>Dedicated use</a:t>
              </a:r>
            </a:p>
          </p:txBody>
        </p:sp>
        <p:sp>
          <p:nvSpPr>
            <p:cNvPr id="122" name="TextBox 121"/>
            <p:cNvSpPr txBox="1"/>
            <p:nvPr/>
          </p:nvSpPr>
          <p:spPr>
            <a:xfrm>
              <a:off x="2061649" y="3238808"/>
              <a:ext cx="1130438" cy="689932"/>
            </a:xfrm>
            <a:prstGeom prst="rect">
              <a:avLst/>
            </a:prstGeom>
            <a:noFill/>
          </p:spPr>
          <p:txBody>
            <a:bodyPr wrap="none" rtlCol="0">
              <a:spAutoFit/>
            </a:bodyPr>
            <a:lstStyle/>
            <a:p>
              <a:pPr>
                <a:spcAft>
                  <a:spcPts val="300"/>
                </a:spcAft>
              </a:pPr>
              <a:r>
                <a:rPr lang="en-US" sz="1100">
                  <a:solidFill>
                    <a:srgbClr val="000000"/>
                  </a:solidFill>
                </a:rPr>
                <a:t>Stack pointer</a:t>
              </a:r>
            </a:p>
            <a:p>
              <a:pPr>
                <a:spcAft>
                  <a:spcPts val="400"/>
                </a:spcAft>
              </a:pPr>
              <a:r>
                <a:rPr lang="en-US" sz="1100">
                  <a:solidFill>
                    <a:srgbClr val="000000"/>
                  </a:solidFill>
                </a:rPr>
                <a:t>Link register</a:t>
              </a:r>
            </a:p>
            <a:p>
              <a:pPr>
                <a:spcAft>
                  <a:spcPts val="300"/>
                </a:spcAft>
              </a:pPr>
              <a:r>
                <a:rPr lang="en-US" sz="1100">
                  <a:solidFill>
                    <a:srgbClr val="000000"/>
                  </a:solidFill>
                </a:rPr>
                <a:t>PC</a:t>
              </a:r>
            </a:p>
          </p:txBody>
        </p:sp>
        <p:grpSp>
          <p:nvGrpSpPr>
            <p:cNvPr id="123" name="Group 122"/>
            <p:cNvGrpSpPr/>
            <p:nvPr/>
          </p:nvGrpSpPr>
          <p:grpSpPr>
            <a:xfrm>
              <a:off x="1225916" y="1435070"/>
              <a:ext cx="747010" cy="2482641"/>
              <a:chOff x="1457419" y="1998728"/>
              <a:chExt cx="649288" cy="2376487"/>
            </a:xfrm>
          </p:grpSpPr>
          <p:sp>
            <p:nvSpPr>
              <p:cNvPr id="153"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154"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155"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156"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57"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158"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R13(SP)</a:t>
                </a:r>
              </a:p>
            </p:txBody>
          </p:sp>
          <p:sp>
            <p:nvSpPr>
              <p:cNvPr id="159"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R14(LR)</a:t>
                </a:r>
              </a:p>
            </p:txBody>
          </p:sp>
          <p:sp>
            <p:nvSpPr>
              <p:cNvPr id="160"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R15(PC)</a:t>
                </a:r>
              </a:p>
            </p:txBody>
          </p:sp>
        </p:grpSp>
        <p:grpSp>
          <p:nvGrpSpPr>
            <p:cNvPr id="124" name="Group 123"/>
            <p:cNvGrpSpPr/>
            <p:nvPr/>
          </p:nvGrpSpPr>
          <p:grpSpPr>
            <a:xfrm>
              <a:off x="4327662" y="1424767"/>
              <a:ext cx="747009" cy="3836809"/>
              <a:chOff x="4012722" y="1988868"/>
              <a:chExt cx="649288" cy="3671887"/>
            </a:xfrm>
          </p:grpSpPr>
          <p:sp>
            <p:nvSpPr>
              <p:cNvPr id="140"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0</a:t>
                </a:r>
              </a:p>
            </p:txBody>
          </p:sp>
          <p:sp>
            <p:nvSpPr>
              <p:cNvPr id="141"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a:t>
                </a:r>
              </a:p>
            </p:txBody>
          </p:sp>
          <p:sp>
            <p:nvSpPr>
              <p:cNvPr id="142"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2</a:t>
                </a:r>
              </a:p>
            </p:txBody>
          </p:sp>
          <p:sp>
            <p:nvSpPr>
              <p:cNvPr id="143"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44"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12</a:t>
                </a:r>
              </a:p>
            </p:txBody>
          </p:sp>
          <p:sp>
            <p:nvSpPr>
              <p:cNvPr id="145"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13</a:t>
                </a:r>
              </a:p>
            </p:txBody>
          </p:sp>
          <p:sp>
            <p:nvSpPr>
              <p:cNvPr id="146"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14</a:t>
                </a:r>
              </a:p>
            </p:txBody>
          </p:sp>
          <p:sp>
            <p:nvSpPr>
              <p:cNvPr id="147"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48"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9"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X30</a:t>
                </a:r>
              </a:p>
            </p:txBody>
          </p:sp>
          <p:sp>
            <p:nvSpPr>
              <p:cNvPr id="150"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X31</a:t>
                </a:r>
              </a:p>
            </p:txBody>
          </p:sp>
          <p:cxnSp>
            <p:nvCxnSpPr>
              <p:cNvPr id="151"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X3</a:t>
                </a:r>
                <a:endParaRPr lang="hu-HU" altLang="en-US" sz="1050">
                  <a:solidFill>
                    <a:srgbClr val="000000"/>
                  </a:solidFill>
                  <a:latin typeface="Verdana" pitchFamily="34" charset="0"/>
                  <a:ea typeface="Verdana" pitchFamily="34" charset="0"/>
                  <a:cs typeface="Verdana" pitchFamily="34" charset="0"/>
                </a:endParaRPr>
              </a:p>
            </p:txBody>
          </p:sp>
        </p:grpSp>
        <p:grpSp>
          <p:nvGrpSpPr>
            <p:cNvPr id="125" name="Group 124"/>
            <p:cNvGrpSpPr/>
            <p:nvPr/>
          </p:nvGrpSpPr>
          <p:grpSpPr>
            <a:xfrm>
              <a:off x="6410568" y="1397068"/>
              <a:ext cx="1494018" cy="3836691"/>
              <a:chOff x="6020317" y="1962358"/>
              <a:chExt cx="1296988" cy="3671887"/>
            </a:xfrm>
          </p:grpSpPr>
          <p:sp>
            <p:nvSpPr>
              <p:cNvPr id="127"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0</a:t>
                </a:r>
              </a:p>
            </p:txBody>
          </p:sp>
          <p:sp>
            <p:nvSpPr>
              <p:cNvPr id="128"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a:t>
                </a:r>
              </a:p>
            </p:txBody>
          </p:sp>
          <p:sp>
            <p:nvSpPr>
              <p:cNvPr id="129"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2</a:t>
                </a:r>
              </a:p>
            </p:txBody>
          </p:sp>
          <p:sp>
            <p:nvSpPr>
              <p:cNvPr id="130"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31"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12</a:t>
                </a:r>
              </a:p>
            </p:txBody>
          </p:sp>
          <p:sp>
            <p:nvSpPr>
              <p:cNvPr id="132"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13</a:t>
                </a:r>
              </a:p>
            </p:txBody>
          </p:sp>
          <p:sp>
            <p:nvSpPr>
              <p:cNvPr id="133"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14</a:t>
                </a:r>
              </a:p>
            </p:txBody>
          </p:sp>
          <p:sp>
            <p:nvSpPr>
              <p:cNvPr id="134"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35"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6"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W30</a:t>
                </a:r>
              </a:p>
            </p:txBody>
          </p:sp>
          <p:sp>
            <p:nvSpPr>
              <p:cNvPr id="137"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W31</a:t>
                </a:r>
              </a:p>
            </p:txBody>
          </p:sp>
          <p:cxnSp>
            <p:nvCxnSpPr>
              <p:cNvPr id="138"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W3</a:t>
                </a:r>
                <a:endParaRPr lang="hu-HU" altLang="en-US" sz="1050">
                  <a:solidFill>
                    <a:srgbClr val="000000"/>
                  </a:solidFill>
                  <a:latin typeface="Verdana" pitchFamily="34" charset="0"/>
                  <a:ea typeface="Verdana" pitchFamily="34" charset="0"/>
                  <a:cs typeface="Verdana" pitchFamily="34" charset="0"/>
                </a:endParaRPr>
              </a:p>
            </p:txBody>
          </p:sp>
        </p:grpSp>
        <p:sp>
          <p:nvSpPr>
            <p:cNvPr id="126" name="Right Arrow 125"/>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Verdana" pitchFamily="34" charset="0"/>
              </a:endParaRPr>
            </a:p>
          </p:txBody>
        </p:sp>
      </p:grpSp>
      <p:sp>
        <p:nvSpPr>
          <p:cNvPr id="162" name="TextBox 161"/>
          <p:cNvSpPr txBox="1"/>
          <p:nvPr/>
        </p:nvSpPr>
        <p:spPr>
          <a:xfrm>
            <a:off x="115888" y="946180"/>
            <a:ext cx="8870955" cy="338554"/>
          </a:xfrm>
          <a:prstGeom prst="rect">
            <a:avLst/>
          </a:prstGeom>
          <a:noFill/>
        </p:spPr>
        <p:txBody>
          <a:bodyPr wrap="none" rtlCol="0">
            <a:spAutoFit/>
          </a:bodyPr>
          <a:lstStyle/>
          <a:p>
            <a:r>
              <a:rPr lang="en-US" sz="1600"/>
              <a:t>The GPR register set was </a:t>
            </a:r>
            <a:r>
              <a:rPr lang="en-US" sz="1600">
                <a:solidFill>
                  <a:srgbClr val="0070C0"/>
                </a:solidFill>
              </a:rPr>
              <a:t>vastly enlarged </a:t>
            </a:r>
            <a:r>
              <a:rPr lang="en-US" sz="1600"/>
              <a:t>in the </a:t>
            </a:r>
            <a:r>
              <a:rPr lang="en-US" sz="1600">
                <a:solidFill>
                  <a:srgbClr val="0070C0"/>
                </a:solidFill>
              </a:rPr>
              <a:t>Armv8</a:t>
            </a:r>
            <a:r>
              <a:rPr lang="en-US" sz="1600"/>
              <a:t> ISA release, as shown below.</a:t>
            </a:r>
          </a:p>
        </p:txBody>
      </p:sp>
    </p:spTree>
    <p:extLst>
      <p:ext uri="{BB962C8B-B14F-4D97-AF65-F5344CB8AC3E}">
        <p14:creationId xmlns:p14="http://schemas.microsoft.com/office/powerpoint/2010/main" val="25233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500" fill="hold"/>
                                        <p:tgtEl>
                                          <p:spTgt spid="112"/>
                                        </p:tgtEl>
                                        <p:attrNameLst>
                                          <p:attrName>ppt_x</p:attrName>
                                        </p:attrNameLst>
                                      </p:cBhvr>
                                      <p:tavLst>
                                        <p:tav tm="0">
                                          <p:val>
                                            <p:strVal val="#ppt_x"/>
                                          </p:val>
                                        </p:tav>
                                        <p:tav tm="100000">
                                          <p:val>
                                            <p:strVal val="#ppt_x"/>
                                          </p:val>
                                        </p:tav>
                                      </p:tavLst>
                                    </p:anim>
                                    <p:anim calcmode="lin" valueType="num">
                                      <p:cBhvr additive="base">
                                        <p:cTn id="16" dur="500" fill="hold"/>
                                        <p:tgtEl>
                                          <p:spTgt spid="1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fill="hold"/>
                                        <p:tgtEl>
                                          <p:spTgt spid="114"/>
                                        </p:tgtEl>
                                        <p:attrNameLst>
                                          <p:attrName>ppt_x</p:attrName>
                                        </p:attrNameLst>
                                      </p:cBhvr>
                                      <p:tavLst>
                                        <p:tav tm="0">
                                          <p:val>
                                            <p:strVal val="#ppt_x"/>
                                          </p:val>
                                        </p:tav>
                                        <p:tav tm="100000">
                                          <p:val>
                                            <p:strVal val="#ppt_x"/>
                                          </p:val>
                                        </p:tav>
                                      </p:tavLst>
                                    </p:anim>
                                    <p:anim calcmode="lin" valueType="num">
                                      <p:cBhvr additive="base">
                                        <p:cTn id="24" dur="500" fill="hold"/>
                                        <p:tgtEl>
                                          <p:spTgt spid="1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 calcmode="lin" valueType="num">
                                      <p:cBhvr additive="base">
                                        <p:cTn id="35" dur="500" fill="hold"/>
                                        <p:tgtEl>
                                          <p:spTgt spid="117"/>
                                        </p:tgtEl>
                                        <p:attrNameLst>
                                          <p:attrName>ppt_x</p:attrName>
                                        </p:attrNameLst>
                                      </p:cBhvr>
                                      <p:tavLst>
                                        <p:tav tm="0">
                                          <p:val>
                                            <p:strVal val="#ppt_x"/>
                                          </p:val>
                                        </p:tav>
                                        <p:tav tm="100000">
                                          <p:val>
                                            <p:strVal val="#ppt_x"/>
                                          </p:val>
                                        </p:tav>
                                      </p:tavLst>
                                    </p:anim>
                                    <p:anim calcmode="lin" valueType="num">
                                      <p:cBhvr additive="base">
                                        <p:cTn id="36" dur="500" fill="hold"/>
                                        <p:tgtEl>
                                          <p:spTgt spid="1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ppt_x"/>
                                          </p:val>
                                        </p:tav>
                                        <p:tav tm="100000">
                                          <p:val>
                                            <p:strVal val="#ppt_x"/>
                                          </p:val>
                                        </p:tav>
                                      </p:tavLst>
                                    </p:anim>
                                    <p:anim calcmode="lin" valueType="num">
                                      <p:cBhvr additive="base">
                                        <p:cTn id="40" dur="500" fill="hold"/>
                                        <p:tgtEl>
                                          <p:spTgt spid="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additive="base">
                                        <p:cTn id="43" dur="500" fill="hold"/>
                                        <p:tgtEl>
                                          <p:spTgt spid="119"/>
                                        </p:tgtEl>
                                        <p:attrNameLst>
                                          <p:attrName>ppt_x</p:attrName>
                                        </p:attrNameLst>
                                      </p:cBhvr>
                                      <p:tavLst>
                                        <p:tav tm="0">
                                          <p:val>
                                            <p:strVal val="#ppt_x"/>
                                          </p:val>
                                        </p:tav>
                                        <p:tav tm="100000">
                                          <p:val>
                                            <p:strVal val="#ppt_x"/>
                                          </p:val>
                                        </p:tav>
                                      </p:tavLst>
                                    </p:anim>
                                    <p:anim calcmode="lin" valueType="num">
                                      <p:cBhvr additive="base">
                                        <p:cTn id="44" dur="500" fill="hold"/>
                                        <p:tgtEl>
                                          <p:spTgt spid="1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
                                        </p:tgtEl>
                                        <p:attrNameLst>
                                          <p:attrName>style.visibility</p:attrName>
                                        </p:attrNameLst>
                                      </p:cBhvr>
                                      <p:to>
                                        <p:strVal val="visible"/>
                                      </p:to>
                                    </p:set>
                                    <p:anim calcmode="lin" valueType="num">
                                      <p:cBhvr additive="base">
                                        <p:cTn id="47" dur="500" fill="hold"/>
                                        <p:tgtEl>
                                          <p:spTgt spid="162"/>
                                        </p:tgtEl>
                                        <p:attrNameLst>
                                          <p:attrName>ppt_x</p:attrName>
                                        </p:attrNameLst>
                                      </p:cBhvr>
                                      <p:tavLst>
                                        <p:tav tm="0">
                                          <p:val>
                                            <p:strVal val="#ppt_x"/>
                                          </p:val>
                                        </p:tav>
                                        <p:tav tm="100000">
                                          <p:val>
                                            <p:strVal val="#ppt_x"/>
                                          </p:val>
                                        </p:tav>
                                      </p:tavLst>
                                    </p:anim>
                                    <p:anim calcmode="lin" valueType="num">
                                      <p:cBhvr additive="base">
                                        <p:cTn id="48"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0" grpId="0"/>
      <p:bldP spid="111" grpId="0"/>
      <p:bldP spid="112" grpId="0"/>
      <p:bldP spid="113" grpId="0"/>
      <p:bldP spid="114" grpId="0"/>
      <p:bldP spid="115" grpId="0" animBg="1"/>
      <p:bldP spid="116" grpId="0"/>
      <p:bldP spid="117" grpId="0"/>
      <p:bldP spid="118" grpId="0" animBg="1"/>
      <p:bldP spid="1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(7)</a:t>
            </a:r>
            <a:endParaRPr lang="en-US" dirty="0"/>
          </a:p>
        </p:txBody>
      </p:sp>
      <p:sp>
        <p:nvSpPr>
          <p:cNvPr id="3" name="TextBox 2"/>
          <p:cNvSpPr txBox="1"/>
          <p:nvPr/>
        </p:nvSpPr>
        <p:spPr>
          <a:xfrm>
            <a:off x="115888" y="440668"/>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Introducing a </a:t>
            </a:r>
            <a:r>
              <a:rPr kumimoji="0" lang="en-US" sz="1800" b="0" i="0" u="none" strike="noStrike" kern="1200" cap="none" spc="0" normalizeH="0" baseline="0" noProof="0" dirty="0">
                <a:ln>
                  <a:noFill/>
                </a:ln>
                <a:solidFill>
                  <a:srgbClr val="2D2D8A"/>
                </a:solidFill>
                <a:effectLst/>
                <a:uLnTx/>
                <a:uFillTx/>
                <a:latin typeface="Verdana"/>
                <a:ea typeface="+mn-ea"/>
                <a:cs typeface="+mn-cs"/>
              </a:rPr>
              <a:t>secondary</a:t>
            </a:r>
            <a:r>
              <a:rPr kumimoji="0" lang="en-US" sz="1800" b="0" i="0" u="none" strike="noStrike" kern="1200" cap="none" spc="0" normalizeH="0" noProof="0" dirty="0">
                <a:ln>
                  <a:noFill/>
                </a:ln>
                <a:solidFill>
                  <a:srgbClr val="2D2D8A"/>
                </a:solidFill>
                <a:effectLst/>
                <a:uLnTx/>
                <a:uFillTx/>
                <a:latin typeface="Verdana"/>
                <a:ea typeface="+mn-ea"/>
                <a:cs typeface="+mn-cs"/>
              </a:rPr>
              <a:t> register set </a:t>
            </a:r>
            <a:r>
              <a:rPr kumimoji="0" lang="en-US" sz="1800" b="0" i="0" u="none" strike="noStrike" kern="1200" cap="none" spc="0" normalizeH="0" noProof="0" dirty="0" smtClean="0">
                <a:ln>
                  <a:noFill/>
                </a:ln>
                <a:solidFill>
                  <a:srgbClr val="2D2D8A"/>
                </a:solidFill>
                <a:effectLst/>
                <a:uLnTx/>
                <a:uFillTx/>
                <a:latin typeface="Verdana"/>
                <a:ea typeface="+mn-ea"/>
                <a:cs typeface="+mn-cs"/>
              </a:rPr>
              <a:t>into </a:t>
            </a:r>
            <a:r>
              <a:rPr kumimoji="0" lang="en-US" sz="1800" b="0" i="0" u="none" strike="noStrike" kern="1200" cap="none" spc="0" normalizeH="0" noProof="0" dirty="0">
                <a:ln>
                  <a:noFill/>
                </a:ln>
                <a:solidFill>
                  <a:srgbClr val="2D2D8A"/>
                </a:solidFill>
                <a:effectLst/>
                <a:uLnTx/>
                <a:uFillTx/>
                <a:latin typeface="Verdana"/>
                <a:ea typeface="+mn-ea"/>
                <a:cs typeface="+mn-cs"/>
              </a:rPr>
              <a:t>the Arm </a:t>
            </a:r>
            <a:r>
              <a:rPr kumimoji="0" lang="en-US" sz="1800" b="0" i="0" u="none" strike="noStrike" kern="1200" cap="none" spc="0" normalizeH="0" noProof="0" dirty="0" smtClean="0">
                <a:ln>
                  <a:noFill/>
                </a:ln>
                <a:solidFill>
                  <a:srgbClr val="2D2D8A"/>
                </a:solidFill>
                <a:effectLst/>
                <a:uLnTx/>
                <a:uFillTx/>
                <a:latin typeface="Verdana"/>
                <a:ea typeface="+mn-ea"/>
                <a:cs typeface="+mn-cs"/>
              </a:rPr>
              <a:t>ISA and its extension      </a:t>
            </a:r>
            <a:endParaRPr kumimoji="0" lang="en-US" sz="1800" b="0" i="0" u="none" strike="noStrike" kern="1200" cap="none" spc="-40" normalizeH="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6869" y="893728"/>
            <a:ext cx="9117012" cy="194400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pPr>
            <a:r>
              <a:rPr lang="en-US" sz="1600" spc="-40" dirty="0">
                <a:solidFill>
                  <a:srgbClr val="000000"/>
                </a:solidFill>
              </a:rPr>
              <a:t>For </a:t>
            </a:r>
            <a:r>
              <a:rPr lang="en-US" sz="1600" spc="-40" dirty="0">
                <a:solidFill>
                  <a:srgbClr val="0070C0"/>
                </a:solidFill>
              </a:rPr>
              <a:t>efficient implementation of </a:t>
            </a:r>
            <a:r>
              <a:rPr lang="en-US" sz="1600" spc="-40" dirty="0" smtClean="0">
                <a:solidFill>
                  <a:srgbClr val="0070C0"/>
                </a:solidFill>
              </a:rPr>
              <a:t>FP </a:t>
            </a:r>
            <a:r>
              <a:rPr lang="en-US" sz="1600" spc="-40" dirty="0">
                <a:solidFill>
                  <a:srgbClr val="0070C0"/>
                </a:solidFill>
              </a:rPr>
              <a:t>calculations </a:t>
            </a:r>
            <a:r>
              <a:rPr lang="en-US" sz="1600" spc="-40" dirty="0">
                <a:solidFill>
                  <a:srgbClr val="000000"/>
                </a:solidFill>
              </a:rPr>
              <a:t>needed e.g. in </a:t>
            </a:r>
            <a:r>
              <a:rPr lang="en-US" sz="1600" spc="-40" dirty="0" smtClean="0">
                <a:solidFill>
                  <a:srgbClr val="000000"/>
                </a:solidFill>
              </a:rPr>
              <a:t>3D applications, ARM</a:t>
            </a:r>
            <a:endParaRPr lang="en-US" sz="1600" spc="-40" dirty="0">
              <a:solidFill>
                <a:srgbClr val="000000"/>
              </a:solidFill>
            </a:endParaRPr>
          </a:p>
          <a:p>
            <a:pPr lvl="0"/>
            <a:r>
              <a:rPr lang="en-US" sz="1600" spc="-40" dirty="0">
                <a:solidFill>
                  <a:srgbClr val="000000"/>
                </a:solidFill>
              </a:rPr>
              <a:t>  </a:t>
            </a:r>
            <a:r>
              <a:rPr lang="en-US" sz="1600" spc="-40" dirty="0" smtClean="0">
                <a:solidFill>
                  <a:srgbClr val="000000"/>
                </a:solidFill>
              </a:rPr>
              <a:t>    introduced </a:t>
            </a:r>
            <a:r>
              <a:rPr lang="en-US" sz="1600" spc="-40" dirty="0">
                <a:solidFill>
                  <a:srgbClr val="000000"/>
                </a:solidFill>
              </a:rPr>
              <a:t>a </a:t>
            </a:r>
            <a:r>
              <a:rPr lang="en-US" sz="1600" spc="-40" dirty="0">
                <a:solidFill>
                  <a:srgbClr val="FF0000"/>
                </a:solidFill>
              </a:rPr>
              <a:t>secondary register </a:t>
            </a:r>
            <a:r>
              <a:rPr lang="en-US" sz="1600" spc="-40" dirty="0" smtClean="0">
                <a:solidFill>
                  <a:srgbClr val="FF0000"/>
                </a:solidFill>
              </a:rPr>
              <a:t>space of 32 32-bit </a:t>
            </a:r>
            <a:r>
              <a:rPr lang="en-US" sz="1600" spc="-40" dirty="0" smtClean="0">
                <a:solidFill>
                  <a:srgbClr val="0070C0"/>
                </a:solidFill>
              </a:rPr>
              <a:t>wide registers in the Armv5 ISA </a:t>
            </a:r>
          </a:p>
          <a:p>
            <a:pPr lvl="0">
              <a:spcAft>
                <a:spcPts val="600"/>
              </a:spcAft>
            </a:pPr>
            <a:r>
              <a:rPr lang="en-US" sz="1600" spc="-40" dirty="0">
                <a:solidFill>
                  <a:srgbClr val="0070C0"/>
                </a:solidFill>
              </a:rPr>
              <a:t> </a:t>
            </a:r>
            <a:r>
              <a:rPr lang="en-US" sz="1600" spc="-40" dirty="0" smtClean="0">
                <a:solidFill>
                  <a:srgbClr val="0070C0"/>
                </a:solidFill>
              </a:rPr>
              <a:t>     and implemented it in the FP coprocessor in 2000.</a:t>
            </a:r>
          </a:p>
          <a:p>
            <a:pPr marL="285750" lvl="0" indent="-285750">
              <a:buFont typeface="Arial" panose="020B0604020202020204" pitchFamily="34" charset="0"/>
              <a:buChar char="•"/>
            </a:pPr>
            <a:r>
              <a:rPr lang="en-US" sz="1600" spc="-80" dirty="0" smtClean="0">
                <a:solidFill>
                  <a:srgbClr val="FF0000"/>
                </a:solidFill>
              </a:rPr>
              <a:t>Subsequently, </a:t>
            </a:r>
            <a:r>
              <a:rPr lang="en-US" sz="1600" spc="-80" dirty="0" smtClean="0"/>
              <a:t>when the Arm ISA became widely used in mobiles, ARM</a:t>
            </a:r>
            <a:r>
              <a:rPr lang="en-US" sz="1600" spc="-80" dirty="0" smtClean="0">
                <a:solidFill>
                  <a:srgbClr val="0070C0"/>
                </a:solidFill>
              </a:rPr>
              <a:t> extended this </a:t>
            </a:r>
          </a:p>
          <a:p>
            <a:pPr lvl="0"/>
            <a:r>
              <a:rPr lang="en-US" sz="1600" spc="-40" dirty="0">
                <a:solidFill>
                  <a:srgbClr val="0070C0"/>
                </a:solidFill>
              </a:rPr>
              <a:t> </a:t>
            </a:r>
            <a:r>
              <a:rPr lang="en-US" sz="1600" spc="-40" dirty="0" smtClean="0">
                <a:solidFill>
                  <a:srgbClr val="0070C0"/>
                </a:solidFill>
              </a:rPr>
              <a:t>     register space</a:t>
            </a:r>
            <a:r>
              <a:rPr lang="en-US" sz="1600" spc="-40" dirty="0" smtClean="0">
                <a:solidFill>
                  <a:srgbClr val="000000"/>
                </a:solidFill>
              </a:rPr>
              <a:t> to </a:t>
            </a:r>
            <a:r>
              <a:rPr lang="en-US" sz="1600" spc="-40" dirty="0">
                <a:solidFill>
                  <a:srgbClr val="FF0000"/>
                </a:solidFill>
              </a:rPr>
              <a:t>32 </a:t>
            </a:r>
            <a:r>
              <a:rPr lang="en-US" sz="1600" spc="-40" dirty="0" smtClean="0">
                <a:solidFill>
                  <a:srgbClr val="FF0000"/>
                </a:solidFill>
              </a:rPr>
              <a:t>64-bit registers </a:t>
            </a:r>
            <a:r>
              <a:rPr lang="en-US" sz="1600" spc="-40" dirty="0" smtClean="0"/>
              <a:t>and implemented it in</a:t>
            </a:r>
            <a:r>
              <a:rPr lang="en-US" sz="1600" spc="-40" dirty="0" smtClean="0">
                <a:solidFill>
                  <a:srgbClr val="0070C0"/>
                </a:solidFill>
              </a:rPr>
              <a:t> the CPU core, </a:t>
            </a:r>
            <a:r>
              <a:rPr lang="en-US" sz="1600" spc="-40" dirty="0" smtClean="0"/>
              <a:t>to introduce </a:t>
            </a:r>
          </a:p>
          <a:p>
            <a:pPr lvl="0">
              <a:spcAft>
                <a:spcPts val="600"/>
              </a:spcAft>
            </a:pPr>
            <a:r>
              <a:rPr lang="en-US" sz="1600" spc="-40" dirty="0"/>
              <a:t> </a:t>
            </a:r>
            <a:r>
              <a:rPr lang="en-US" sz="1600" spc="-40" dirty="0" smtClean="0"/>
              <a:t>     </a:t>
            </a:r>
            <a:r>
              <a:rPr lang="en-US" sz="1600" spc="-40" dirty="0" smtClean="0">
                <a:solidFill>
                  <a:srgbClr val="0070C0"/>
                </a:solidFill>
              </a:rPr>
              <a:t>64/128-bit SIMD processing in 2004</a:t>
            </a:r>
            <a:r>
              <a:rPr lang="en-US" sz="1600" spc="-40" dirty="0" smtClean="0"/>
              <a:t>. </a:t>
            </a:r>
          </a:p>
          <a:p>
            <a:pPr marL="285750" lvl="0" indent="-285750">
              <a:buFont typeface="Arial" panose="020B0604020202020204" pitchFamily="34" charset="0"/>
              <a:buChar char="•"/>
            </a:pPr>
            <a:r>
              <a:rPr lang="en-US" sz="1600" spc="-80" dirty="0" smtClean="0">
                <a:solidFill>
                  <a:srgbClr val="FF0000"/>
                </a:solidFill>
              </a:rPr>
              <a:t>Finally,</a:t>
            </a:r>
            <a:r>
              <a:rPr lang="en-US" sz="1600" spc="-80" dirty="0" smtClean="0">
                <a:solidFill>
                  <a:srgbClr val="000000"/>
                </a:solidFill>
              </a:rPr>
              <a:t> in the </a:t>
            </a:r>
            <a:r>
              <a:rPr lang="en-US" sz="1600" spc="-80" dirty="0" smtClean="0">
                <a:solidFill>
                  <a:srgbClr val="0070C0"/>
                </a:solidFill>
              </a:rPr>
              <a:t>Armv8 Aarch64 execution </a:t>
            </a:r>
            <a:r>
              <a:rPr lang="en-US" sz="1600" spc="-80" dirty="0">
                <a:solidFill>
                  <a:srgbClr val="0070C0"/>
                </a:solidFill>
              </a:rPr>
              <a:t>mode </a:t>
            </a:r>
            <a:r>
              <a:rPr lang="en-US" sz="1600" spc="-80" dirty="0" smtClean="0">
                <a:solidFill>
                  <a:srgbClr val="0070C0"/>
                </a:solidFill>
              </a:rPr>
              <a:t>ARM </a:t>
            </a:r>
            <a:r>
              <a:rPr lang="en-US" sz="1600" spc="-80" dirty="0" smtClean="0">
                <a:solidFill>
                  <a:srgbClr val="000000"/>
                </a:solidFill>
              </a:rPr>
              <a:t>widened the secondary register set to</a:t>
            </a:r>
          </a:p>
          <a:p>
            <a:pPr lvl="0"/>
            <a:r>
              <a:rPr lang="en-US" sz="1600" spc="-80" dirty="0">
                <a:solidFill>
                  <a:srgbClr val="000000"/>
                </a:solidFill>
              </a:rPr>
              <a:t> </a:t>
            </a:r>
            <a:r>
              <a:rPr lang="en-US" sz="1600" spc="-80" dirty="0" smtClean="0">
                <a:solidFill>
                  <a:srgbClr val="000000"/>
                </a:solidFill>
              </a:rPr>
              <a:t>      </a:t>
            </a:r>
            <a:r>
              <a:rPr lang="en-US" sz="1600" spc="-80" dirty="0" smtClean="0">
                <a:solidFill>
                  <a:srgbClr val="FF0000"/>
                </a:solidFill>
              </a:rPr>
              <a:t>32 128-bit </a:t>
            </a:r>
            <a:r>
              <a:rPr lang="en-US" sz="1600" spc="-80" dirty="0" smtClean="0">
                <a:solidFill>
                  <a:srgbClr val="0070C0"/>
                </a:solidFill>
              </a:rPr>
              <a:t>in 2012</a:t>
            </a:r>
            <a:r>
              <a:rPr lang="en-US" sz="1600" spc="-80" dirty="0" smtClean="0">
                <a:solidFill>
                  <a:srgbClr val="000000"/>
                </a:solidFill>
              </a:rPr>
              <a:t>, to provide better </a:t>
            </a:r>
            <a:r>
              <a:rPr lang="en-US" sz="1600" spc="-80" dirty="0" smtClean="0">
                <a:solidFill>
                  <a:srgbClr val="0070C0"/>
                </a:solidFill>
              </a:rPr>
              <a:t>support for 128-bit processing</a:t>
            </a:r>
            <a:r>
              <a:rPr lang="en-US" sz="1600" spc="-80" dirty="0" smtClean="0">
                <a:solidFill>
                  <a:srgbClr val="000000"/>
                </a:solidFill>
              </a:rPr>
              <a:t>, </a:t>
            </a:r>
            <a:r>
              <a:rPr lang="en-US" sz="1600" spc="-40" dirty="0" smtClean="0">
                <a:solidFill>
                  <a:srgbClr val="000000"/>
                </a:solidFill>
              </a:rPr>
              <a:t>as </a:t>
            </a:r>
            <a:r>
              <a:rPr lang="en-US" sz="1600" spc="-40" dirty="0">
                <a:solidFill>
                  <a:srgbClr val="000000"/>
                </a:solidFill>
              </a:rPr>
              <a:t>illustrated below.</a:t>
            </a:r>
          </a:p>
        </p:txBody>
      </p:sp>
      <p:sp>
        <p:nvSpPr>
          <p:cNvPr id="7" name="Rounded Rectangle 6"/>
          <p:cNvSpPr/>
          <p:nvPr/>
        </p:nvSpPr>
        <p:spPr bwMode="auto">
          <a:xfrm>
            <a:off x="-31531" y="3005957"/>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flipH="1">
            <a:off x="465005" y="5746355"/>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Introducing a </a:t>
            </a:r>
            <a:r>
              <a:rPr kumimoji="0" lang="en-US" sz="1600" b="0" i="0" u="none" strike="noStrike" kern="1200" cap="none" spc="0" normalizeH="0" baseline="0" noProof="0" dirty="0">
                <a:ln>
                  <a:noFill/>
                </a:ln>
                <a:solidFill>
                  <a:srgbClr val="000000"/>
                </a:solidFill>
                <a:effectLst/>
                <a:uLnTx/>
                <a:uFillTx/>
                <a:latin typeface="Verdana"/>
                <a:ea typeface="+mn-ea"/>
                <a:cs typeface="+mn-cs"/>
              </a:rPr>
              <a:t>secondary register set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into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and its evolution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6" name="Rectangle 35"/>
          <p:cNvSpPr/>
          <p:nvPr/>
        </p:nvSpPr>
        <p:spPr bwMode="auto">
          <a:xfrm>
            <a:off x="5463923" y="3904898"/>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p:cNvSpPr/>
          <p:nvPr/>
        </p:nvSpPr>
        <p:spPr bwMode="auto">
          <a:xfrm>
            <a:off x="2822001" y="3887613"/>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p:cNvSpPr/>
          <p:nvPr/>
        </p:nvSpPr>
        <p:spPr bwMode="auto">
          <a:xfrm>
            <a:off x="715485" y="3883527"/>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21861" y="3604162"/>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0" name="TextBox 39"/>
          <p:cNvSpPr txBox="1"/>
          <p:nvPr/>
        </p:nvSpPr>
        <p:spPr>
          <a:xfrm>
            <a:off x="3419507" y="3619692"/>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1" name="TextBox 40"/>
          <p:cNvSpPr txBox="1"/>
          <p:nvPr/>
        </p:nvSpPr>
        <p:spPr>
          <a:xfrm>
            <a:off x="6815248" y="3603695"/>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p:cNvSpPr txBox="1"/>
          <p:nvPr/>
        </p:nvSpPr>
        <p:spPr>
          <a:xfrm>
            <a:off x="2407026" y="4316230"/>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5089689" y="433909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266610" y="4309261"/>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5" name="Right Arrow 44"/>
          <p:cNvSpPr/>
          <p:nvPr/>
        </p:nvSpPr>
        <p:spPr bwMode="auto">
          <a:xfrm>
            <a:off x="4677601" y="4316230"/>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ight Arrow 45"/>
          <p:cNvSpPr/>
          <p:nvPr/>
        </p:nvSpPr>
        <p:spPr bwMode="auto">
          <a:xfrm>
            <a:off x="1909248" y="4294320"/>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TextBox 46"/>
          <p:cNvSpPr txBox="1"/>
          <p:nvPr/>
        </p:nvSpPr>
        <p:spPr>
          <a:xfrm>
            <a:off x="616251" y="5239849"/>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TextBox 47"/>
          <p:cNvSpPr txBox="1"/>
          <p:nvPr/>
        </p:nvSpPr>
        <p:spPr>
          <a:xfrm>
            <a:off x="1992803" y="5239849"/>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9" name="TextBox 48"/>
          <p:cNvSpPr txBox="1"/>
          <p:nvPr/>
        </p:nvSpPr>
        <p:spPr>
          <a:xfrm>
            <a:off x="5697740" y="5240137"/>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50" name="TextBox 49"/>
          <p:cNvSpPr txBox="1"/>
          <p:nvPr/>
        </p:nvSpPr>
        <p:spPr>
          <a:xfrm>
            <a:off x="656729" y="5479683"/>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TextBox 50"/>
          <p:cNvSpPr txBox="1"/>
          <p:nvPr/>
        </p:nvSpPr>
        <p:spPr>
          <a:xfrm>
            <a:off x="3211211" y="5488347"/>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2" name="TextBox 51"/>
          <p:cNvSpPr txBox="1"/>
          <p:nvPr/>
        </p:nvSpPr>
        <p:spPr>
          <a:xfrm>
            <a:off x="6781095" y="5420310"/>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53" name="TextBox 52"/>
          <p:cNvSpPr txBox="1"/>
          <p:nvPr/>
        </p:nvSpPr>
        <p:spPr>
          <a:xfrm>
            <a:off x="311987" y="3119499"/>
            <a:ext cx="1649811" cy="492443"/>
          </a:xfrm>
          <a:prstGeom prst="rect">
            <a:avLst/>
          </a:prstGeom>
          <a:noFill/>
        </p:spPr>
        <p:txBody>
          <a:bodyPr wrap="none" rtlCol="0">
            <a:spAutoFit/>
          </a:bodyPr>
          <a:lstStyle/>
          <a:p>
            <a:r>
              <a:rPr lang="en-US" sz="1300" dirty="0"/>
              <a:t>(</a:t>
            </a:r>
            <a:r>
              <a:rPr lang="en-US" sz="1300" dirty="0" smtClean="0"/>
              <a:t>Implemented </a:t>
            </a:r>
            <a:r>
              <a:rPr lang="en-US" sz="1300" dirty="0"/>
              <a:t>in </a:t>
            </a:r>
          </a:p>
          <a:p>
            <a:pPr algn="ctr"/>
            <a:r>
              <a:rPr lang="en-US" sz="1300" dirty="0"/>
              <a:t>the coprocessor)</a:t>
            </a:r>
          </a:p>
        </p:txBody>
      </p:sp>
      <p:sp>
        <p:nvSpPr>
          <p:cNvPr id="54" name="TextBox 53"/>
          <p:cNvSpPr txBox="1"/>
          <p:nvPr/>
        </p:nvSpPr>
        <p:spPr>
          <a:xfrm>
            <a:off x="2786894" y="3098479"/>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
        <p:nvSpPr>
          <p:cNvPr id="55" name="TextBox 54"/>
          <p:cNvSpPr txBox="1"/>
          <p:nvPr/>
        </p:nvSpPr>
        <p:spPr>
          <a:xfrm>
            <a:off x="6192180" y="3119499"/>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Tree>
    <p:extLst>
      <p:ext uri="{BB962C8B-B14F-4D97-AF65-F5344CB8AC3E}">
        <p14:creationId xmlns:p14="http://schemas.microsoft.com/office/powerpoint/2010/main" val="28809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additive="base">
                                        <p:cTn id="4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 calcmode="lin" valueType="num">
                                      <p:cBhvr additive="base">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ppt_x"/>
                                          </p:val>
                                        </p:tav>
                                        <p:tav tm="100000">
                                          <p:val>
                                            <p:strVal val="#ppt_x"/>
                                          </p:val>
                                        </p:tav>
                                      </p:tavLst>
                                    </p:anim>
                                    <p:anim calcmode="lin" valueType="num">
                                      <p:cBhvr additive="base">
                                        <p:cTn id="8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 calcmode="lin" valueType="num">
                                      <p:cBhvr additive="base">
                                        <p:cTn id="8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
                                            <p:txEl>
                                              <p:pRg st="7" end="7"/>
                                            </p:txEl>
                                          </p:spTgt>
                                        </p:tgtEl>
                                        <p:attrNameLst>
                                          <p:attrName>style.visibility</p:attrName>
                                        </p:attrNameLst>
                                      </p:cBhvr>
                                      <p:to>
                                        <p:strVal val="visible"/>
                                      </p:to>
                                    </p:set>
                                    <p:anim calcmode="lin" valueType="num">
                                      <p:cBhvr additive="base">
                                        <p:cTn id="9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cBhvr additive="base">
                                        <p:cTn id="99" dur="500" fill="hold"/>
                                        <p:tgtEl>
                                          <p:spTgt spid="41"/>
                                        </p:tgtEl>
                                        <p:attrNameLst>
                                          <p:attrName>ppt_x</p:attrName>
                                        </p:attrNameLst>
                                      </p:cBhvr>
                                      <p:tavLst>
                                        <p:tav tm="0">
                                          <p:val>
                                            <p:strVal val="#ppt_x"/>
                                          </p:val>
                                        </p:tav>
                                        <p:tav tm="100000">
                                          <p:val>
                                            <p:strVal val="#ppt_x"/>
                                          </p:val>
                                        </p:tav>
                                      </p:tavLst>
                                    </p:anim>
                                    <p:anim calcmode="lin" valueType="num">
                                      <p:cBhvr additive="base">
                                        <p:cTn id="100" dur="500" fill="hold"/>
                                        <p:tgtEl>
                                          <p:spTgt spid="4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500" fill="hold"/>
                                        <p:tgtEl>
                                          <p:spTgt spid="55"/>
                                        </p:tgtEl>
                                        <p:attrNameLst>
                                          <p:attrName>ppt_x</p:attrName>
                                        </p:attrNameLst>
                                      </p:cBhvr>
                                      <p:tavLst>
                                        <p:tav tm="0">
                                          <p:val>
                                            <p:strVal val="#ppt_x"/>
                                          </p:val>
                                        </p:tav>
                                        <p:tav tm="100000">
                                          <p:val>
                                            <p:strVal val="#ppt_x"/>
                                          </p:val>
                                        </p:tav>
                                      </p:tavLst>
                                    </p:anim>
                                    <p:anim calcmode="lin" valueType="num">
                                      <p:cBhvr additive="base">
                                        <p:cTn id="112" dur="5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500" fill="hold"/>
                                        <p:tgtEl>
                                          <p:spTgt spid="43"/>
                                        </p:tgtEl>
                                        <p:attrNameLst>
                                          <p:attrName>ppt_x</p:attrName>
                                        </p:attrNameLst>
                                      </p:cBhvr>
                                      <p:tavLst>
                                        <p:tav tm="0">
                                          <p:val>
                                            <p:strVal val="#ppt_x"/>
                                          </p:val>
                                        </p:tav>
                                        <p:tav tm="100000">
                                          <p:val>
                                            <p:strVal val="#ppt_x"/>
                                          </p:val>
                                        </p:tav>
                                      </p:tavLst>
                                    </p:anim>
                                    <p:anim calcmode="lin" valueType="num">
                                      <p:cBhvr additive="base">
                                        <p:cTn id="1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ppt_x"/>
                                          </p:val>
                                        </p:tav>
                                        <p:tav tm="100000">
                                          <p:val>
                                            <p:strVal val="#ppt_x"/>
                                          </p:val>
                                        </p:tav>
                                      </p:tavLst>
                                    </p:anim>
                                    <p:anim calcmode="lin" valueType="num">
                                      <p:cBhvr additive="base">
                                        <p:cTn id="1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7"/>
                                        </p:tgtEl>
                                        <p:attrNameLst>
                                          <p:attrName>style.visibility</p:attrName>
                                        </p:attrNameLst>
                                      </p:cBhvr>
                                      <p:to>
                                        <p:strVal val="visible"/>
                                      </p:to>
                                    </p:set>
                                    <p:anim calcmode="lin" valueType="num">
                                      <p:cBhvr additive="base">
                                        <p:cTn id="131" dur="500" fill="hold"/>
                                        <p:tgtEl>
                                          <p:spTgt spid="7"/>
                                        </p:tgtEl>
                                        <p:attrNameLst>
                                          <p:attrName>ppt_x</p:attrName>
                                        </p:attrNameLst>
                                      </p:cBhvr>
                                      <p:tavLst>
                                        <p:tav tm="0">
                                          <p:val>
                                            <p:strVal val="#ppt_x"/>
                                          </p:val>
                                        </p:tav>
                                        <p:tav tm="100000">
                                          <p:val>
                                            <p:strVal val="#ppt_x"/>
                                          </p:val>
                                        </p:tav>
                                      </p:tavLst>
                                    </p:anim>
                                    <p:anim calcmode="lin" valueType="num">
                                      <p:cBhvr additive="base">
                                        <p:cTn id="1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p:bldP spid="36" grpId="0" animBg="1"/>
      <p:bldP spid="37" grpId="0" animBg="1"/>
      <p:bldP spid="38" grpId="0" animBg="1"/>
      <p:bldP spid="39" grpId="0"/>
      <p:bldP spid="40" grpId="0"/>
      <p:bldP spid="41" grpId="0"/>
      <p:bldP spid="42" grpId="0"/>
      <p:bldP spid="43" grpId="0"/>
      <p:bldP spid="44" grpId="0"/>
      <p:bldP spid="45" grpId="0" animBg="1"/>
      <p:bldP spid="46" grpId="0" animBg="1"/>
      <p:bldP spid="47" grpId="0"/>
      <p:bldP spid="48" grpId="0"/>
      <p:bldP spid="49" grpId="0"/>
      <p:bldP spid="50" grpId="0"/>
      <p:bldP spid="51" grpId="0"/>
      <p:bldP spid="52" grpId="0"/>
      <p:bldP spid="53" grpId="0"/>
      <p:bldP spid="54" grpId="0"/>
      <p:bldP spid="5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13485" y="440668"/>
            <a:ext cx="6636238" cy="369332"/>
          </a:xfrm>
          <a:prstGeom prst="rect">
            <a:avLst/>
          </a:prstGeom>
          <a:noFill/>
        </p:spPr>
        <p:txBody>
          <a:bodyPr wrap="square" rtlCol="0">
            <a:spAutoFit/>
          </a:bodyPr>
          <a:lstStyle/>
          <a:p>
            <a:r>
              <a:rPr lang="en-US" dirty="0" smtClean="0">
                <a:solidFill>
                  <a:schemeClr val="accent6"/>
                </a:solidFill>
              </a:rPr>
              <a:t>ARM’s names of </a:t>
            </a:r>
            <a:r>
              <a:rPr lang="en-US" dirty="0">
                <a:solidFill>
                  <a:schemeClr val="accent6"/>
                </a:solidFill>
              </a:rPr>
              <a:t>the introduced </a:t>
            </a:r>
            <a:r>
              <a:rPr lang="en-US" dirty="0" smtClean="0">
                <a:solidFill>
                  <a:schemeClr val="accent6"/>
                </a:solidFill>
              </a:rPr>
              <a:t>secondary register set</a:t>
            </a:r>
            <a:endParaRPr lang="en-US" dirty="0">
              <a:solidFill>
                <a:schemeClr val="accent6"/>
              </a:solidFill>
            </a:endParaRPr>
          </a:p>
        </p:txBody>
      </p:sp>
      <p:sp>
        <p:nvSpPr>
          <p:cNvPr id="29" name="TextBox 28"/>
          <p:cNvSpPr txBox="1"/>
          <p:nvPr/>
        </p:nvSpPr>
        <p:spPr>
          <a:xfrm>
            <a:off x="205898" y="827605"/>
            <a:ext cx="931665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60" normalizeH="0" noProof="0" dirty="0" smtClean="0">
                <a:ln>
                  <a:noFill/>
                </a:ln>
                <a:solidFill>
                  <a:srgbClr val="FF0000"/>
                </a:solidFill>
                <a:effectLst/>
                <a:uLnTx/>
                <a:uFillTx/>
                <a:latin typeface="Verdana"/>
                <a:ea typeface="+mn-ea"/>
                <a:cs typeface="+mn-cs"/>
              </a:rPr>
              <a:t>ARM’s names </a:t>
            </a:r>
            <a:r>
              <a:rPr kumimoji="0" lang="en-US" sz="1600" b="0" i="0" u="none" strike="noStrike" kern="1200" cap="none" spc="-60" normalizeH="0" noProof="0" dirty="0" smtClean="0">
                <a:ln>
                  <a:noFill/>
                </a:ln>
                <a:solidFill>
                  <a:srgbClr val="000000"/>
                </a:solidFill>
                <a:effectLst/>
                <a:uLnTx/>
                <a:uFillTx/>
                <a:latin typeface="Verdana"/>
                <a:ea typeface="+mn-ea"/>
                <a:cs typeface="+mn-cs"/>
              </a:rPr>
              <a:t>for the discussed </a:t>
            </a:r>
            <a:r>
              <a:rPr kumimoji="0" lang="en-US" sz="1600" b="0" i="0" u="none" strike="noStrike" kern="1200" cap="none" spc="-60" normalizeH="0" noProof="0" dirty="0">
                <a:ln>
                  <a:noFill/>
                </a:ln>
                <a:solidFill>
                  <a:srgbClr val="0070C0"/>
                </a:solidFill>
                <a:effectLst/>
                <a:uLnTx/>
                <a:uFillTx/>
                <a:latin typeface="Verdana"/>
                <a:ea typeface="+mn-ea"/>
                <a:cs typeface="+mn-cs"/>
              </a:rPr>
              <a:t>additional register sets </a:t>
            </a:r>
            <a:r>
              <a:rPr kumimoji="0" lang="en-US" sz="1600" b="0" i="0" u="none" strike="noStrike" kern="1200" cap="none" spc="-60" normalizeH="0" noProof="0" dirty="0" smtClean="0">
                <a:ln>
                  <a:noFill/>
                </a:ln>
                <a:solidFill>
                  <a:srgbClr val="000000"/>
                </a:solidFill>
                <a:effectLst/>
                <a:uLnTx/>
                <a:uFillTx/>
                <a:latin typeface="Verdana"/>
                <a:ea typeface="+mn-ea"/>
                <a:cs typeface="+mn-cs"/>
              </a:rPr>
              <a:t>are confusing, </a:t>
            </a:r>
            <a:r>
              <a:rPr kumimoji="0" lang="en-US" sz="1600" b="0" i="0" u="none" strike="noStrike" kern="1200" cap="none" spc="-60" normalizeH="0" noProof="0" dirty="0">
                <a:ln>
                  <a:noFill/>
                </a:ln>
                <a:solidFill>
                  <a:srgbClr val="000000"/>
                </a:solidFill>
                <a:effectLst/>
                <a:uLnTx/>
                <a:uFillTx/>
                <a:latin typeface="Verdana"/>
                <a:ea typeface="+mn-ea"/>
                <a:cs typeface="+mn-cs"/>
              </a:rPr>
              <a:t>as indicated </a:t>
            </a:r>
            <a:r>
              <a:rPr kumimoji="0" lang="en-US" sz="1600" b="0" i="0" u="none" strike="noStrike" kern="1200" cap="none" spc="-60" normalizeH="0" noProof="0" dirty="0" smtClean="0">
                <a:ln>
                  <a:noFill/>
                </a:ln>
                <a:solidFill>
                  <a:srgbClr val="000000"/>
                </a:solidFill>
                <a:effectLst/>
                <a:uLnTx/>
                <a:uFillTx/>
                <a:latin typeface="Verdana"/>
                <a:ea typeface="+mn-ea"/>
                <a:cs typeface="+mn-cs"/>
              </a:rPr>
              <a:t>below.</a:t>
            </a:r>
            <a:endParaRPr kumimoji="0" lang="en-US" sz="1600" b="0" i="0" u="none" strike="noStrike" kern="1200" cap="none" spc="-60" normalizeH="0" noProof="0" dirty="0">
              <a:ln>
                <a:noFill/>
              </a:ln>
              <a:solidFill>
                <a:srgbClr val="000000"/>
              </a:solidFill>
              <a:effectLst/>
              <a:uLnTx/>
              <a:uFillTx/>
              <a:latin typeface="Verdana"/>
              <a:ea typeface="+mn-ea"/>
              <a:cs typeface="+mn-cs"/>
            </a:endParaRPr>
          </a:p>
        </p:txBody>
      </p:sp>
      <p:sp>
        <p:nvSpPr>
          <p:cNvPr id="55" name="TextBox 54"/>
          <p:cNvSpPr txBox="1"/>
          <p:nvPr/>
        </p:nvSpPr>
        <p:spPr>
          <a:xfrm flipH="1">
            <a:off x="572892" y="3982181"/>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Introduction and evolution of the secondary register set in the Arm ISA</a:t>
            </a:r>
          </a:p>
        </p:txBody>
      </p:sp>
      <p:sp>
        <p:nvSpPr>
          <p:cNvPr id="56" name="Rectangle 55"/>
          <p:cNvSpPr/>
          <p:nvPr/>
        </p:nvSpPr>
        <p:spPr bwMode="auto">
          <a:xfrm>
            <a:off x="5463923" y="2048402"/>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p:cNvSpPr/>
          <p:nvPr/>
        </p:nvSpPr>
        <p:spPr bwMode="auto">
          <a:xfrm>
            <a:off x="2822001" y="2031117"/>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p:cNvSpPr/>
          <p:nvPr/>
        </p:nvSpPr>
        <p:spPr bwMode="auto">
          <a:xfrm>
            <a:off x="715485" y="2027031"/>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317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Box 58"/>
          <p:cNvSpPr txBox="1"/>
          <p:nvPr/>
        </p:nvSpPr>
        <p:spPr>
          <a:xfrm>
            <a:off x="921861" y="1695116"/>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0" name="TextBox 59"/>
          <p:cNvSpPr txBox="1"/>
          <p:nvPr/>
        </p:nvSpPr>
        <p:spPr>
          <a:xfrm>
            <a:off x="3352131" y="1710646"/>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1" name="TextBox 60"/>
          <p:cNvSpPr txBox="1"/>
          <p:nvPr/>
        </p:nvSpPr>
        <p:spPr>
          <a:xfrm>
            <a:off x="6815248" y="1694649"/>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p:cNvSpPr txBox="1"/>
          <p:nvPr/>
        </p:nvSpPr>
        <p:spPr>
          <a:xfrm>
            <a:off x="2407026" y="245973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Box 62"/>
          <p:cNvSpPr txBox="1"/>
          <p:nvPr/>
        </p:nvSpPr>
        <p:spPr>
          <a:xfrm>
            <a:off x="5089689" y="2482598"/>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4" name="TextBox 63"/>
          <p:cNvSpPr txBox="1"/>
          <p:nvPr/>
        </p:nvSpPr>
        <p:spPr>
          <a:xfrm>
            <a:off x="161510" y="2452765"/>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5" name="Right Arrow 64"/>
          <p:cNvSpPr/>
          <p:nvPr/>
        </p:nvSpPr>
        <p:spPr bwMode="auto">
          <a:xfrm>
            <a:off x="4635559" y="2459734"/>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ight Arrow 65"/>
          <p:cNvSpPr/>
          <p:nvPr/>
        </p:nvSpPr>
        <p:spPr bwMode="auto">
          <a:xfrm>
            <a:off x="1909248" y="2437824"/>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695861" y="3383353"/>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1710351" y="3393879"/>
            <a:ext cx="3874393"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Armv7</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t>
            </a:r>
            <a:r>
              <a:rPr kumimoji="0" lang="hu-HU" sz="1200" b="1" i="0" u="none" strike="noStrike" kern="1200" cap="none" spc="0" normalizeH="0" baseline="0" noProof="0" err="1">
                <a:ln>
                  <a:noFill/>
                </a:ln>
                <a:solidFill>
                  <a:srgbClr val="000000"/>
                </a:solidFill>
                <a:effectLst/>
                <a:uLnTx/>
                <a:uFillTx/>
                <a:latin typeface="Verdana"/>
                <a:ea typeface="+mn-ea"/>
                <a:cs typeface="+mn-cs"/>
              </a:rPr>
              <a:t>or</a:t>
            </a:r>
            <a:r>
              <a:rPr kumimoji="0" lang="hu-HU" sz="1200" b="1" i="0" u="none" strike="noStrike" kern="1200" cap="none" spc="0" normalizeH="0" baseline="0" noProof="0">
                <a:ln>
                  <a:noFill/>
                </a:ln>
                <a:solidFill>
                  <a:srgbClr val="000000"/>
                </a:solidFill>
                <a:effectLst/>
                <a:uLnTx/>
                <a:uFillTx/>
                <a:latin typeface="Verdana"/>
                <a:ea typeface="+mn-ea"/>
                <a:cs typeface="+mn-cs"/>
              </a:rPr>
              <a:t> Armv8 AArch32 mode) </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69" name="TextBox 68"/>
          <p:cNvSpPr txBox="1"/>
          <p:nvPr/>
        </p:nvSpPr>
        <p:spPr>
          <a:xfrm>
            <a:off x="5697740" y="3383641"/>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70" name="TextBox 69"/>
          <p:cNvSpPr txBox="1"/>
          <p:nvPr/>
        </p:nvSpPr>
        <p:spPr>
          <a:xfrm>
            <a:off x="767869" y="366714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1" name="TextBox 70"/>
          <p:cNvSpPr txBox="1"/>
          <p:nvPr/>
        </p:nvSpPr>
        <p:spPr>
          <a:xfrm>
            <a:off x="3216699" y="36758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2" name="TextBox 71"/>
          <p:cNvSpPr txBox="1"/>
          <p:nvPr/>
        </p:nvSpPr>
        <p:spPr>
          <a:xfrm>
            <a:off x="6749723" y="3670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3" name="Title 2"/>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(8)</a:t>
            </a:r>
            <a:endParaRPr lang="en-US" dirty="0"/>
          </a:p>
        </p:txBody>
      </p:sp>
      <p:sp>
        <p:nvSpPr>
          <p:cNvPr id="5" name="TextBox 4"/>
          <p:cNvSpPr txBox="1"/>
          <p:nvPr/>
        </p:nvSpPr>
        <p:spPr>
          <a:xfrm>
            <a:off x="145015" y="4351289"/>
            <a:ext cx="9030677" cy="584775"/>
          </a:xfrm>
          <a:prstGeom prst="rect">
            <a:avLst/>
          </a:prstGeom>
          <a:noFill/>
        </p:spPr>
        <p:txBody>
          <a:bodyPr wrap="none" rtlCol="0">
            <a:spAutoFit/>
          </a:bodyPr>
          <a:lstStyle/>
          <a:p>
            <a:pPr marL="285750" lvl="0" indent="-285750">
              <a:buFont typeface="Arial" panose="020B0604020202020204" pitchFamily="34" charset="0"/>
              <a:buChar char="•"/>
              <a:defRPr/>
            </a:pPr>
            <a:r>
              <a:rPr lang="en-US" sz="1600" spc="-50" dirty="0">
                <a:solidFill>
                  <a:srgbClr val="000000"/>
                </a:solidFill>
              </a:rPr>
              <a:t>This is the reason why we do not use ARM’s own register designations but refer to them</a:t>
            </a:r>
          </a:p>
          <a:p>
            <a:pPr lvl="0">
              <a:spcAft>
                <a:spcPts val="1200"/>
              </a:spcAft>
              <a:defRPr/>
            </a:pPr>
            <a:r>
              <a:rPr lang="en-US" sz="1600" spc="-30" dirty="0">
                <a:solidFill>
                  <a:srgbClr val="000000"/>
                </a:solidFill>
              </a:rPr>
              <a:t>      collectively as the </a:t>
            </a:r>
            <a:r>
              <a:rPr lang="en-US" sz="1600" spc="-30" dirty="0">
                <a:solidFill>
                  <a:srgbClr val="FF0000"/>
                </a:solidFill>
              </a:rPr>
              <a:t>secondary register set </a:t>
            </a:r>
            <a:r>
              <a:rPr lang="en-US" sz="1600" spc="-30" dirty="0">
                <a:solidFill>
                  <a:srgbClr val="000000"/>
                </a:solidFill>
              </a:rPr>
              <a:t>in this Section.</a:t>
            </a:r>
          </a:p>
        </p:txBody>
      </p:sp>
      <p:sp>
        <p:nvSpPr>
          <p:cNvPr id="27" name="TextBox 26"/>
          <p:cNvSpPr txBox="1"/>
          <p:nvPr/>
        </p:nvSpPr>
        <p:spPr>
          <a:xfrm>
            <a:off x="274154" y="1229692"/>
            <a:ext cx="161133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70C0"/>
                </a:solidFill>
                <a:effectLst/>
                <a:uLnTx/>
                <a:uFillTx/>
                <a:latin typeface="Verdana"/>
                <a:ea typeface="+mn-ea"/>
                <a:cs typeface="+mn-cs"/>
              </a:rPr>
              <a:t>FP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r>
              <a:rPr kumimoji="0" lang="hu-HU" sz="1300" b="1" i="0" u="none" strike="noStrike" kern="1200" cap="none" spc="0" normalizeH="0" baseline="0" noProof="0">
                <a:ln>
                  <a:noFill/>
                </a:ln>
                <a:solidFill>
                  <a:srgbClr val="0070C0"/>
                </a:solidFill>
                <a:effectLst/>
                <a:uLnTx/>
                <a:uFillTx/>
                <a:latin typeface="Verdana"/>
                <a:ea typeface="+mn-ea"/>
                <a:cs typeface="+mn-cs"/>
              </a:rPr>
              <a:t> </a:t>
            </a:r>
            <a:endParaRPr kumimoji="0" lang="en-US" sz="1300" b="1" i="0" u="none" strike="noStrike" kern="1200" cap="none" spc="0" normalizeH="0" baseline="0" noProof="0">
              <a:ln>
                <a:noFill/>
              </a:ln>
              <a:solidFill>
                <a:srgbClr val="0070C0"/>
              </a:solidFill>
              <a:effectLst/>
              <a:uLnTx/>
              <a:uFillTx/>
              <a:latin typeface="Verdana"/>
              <a:ea typeface="+mn-ea"/>
              <a:cs typeface="+mn-cs"/>
            </a:endParaRPr>
          </a:p>
        </p:txBody>
      </p:sp>
      <p:sp>
        <p:nvSpPr>
          <p:cNvPr id="28" name="TextBox 27"/>
          <p:cNvSpPr txBox="1"/>
          <p:nvPr/>
        </p:nvSpPr>
        <p:spPr>
          <a:xfrm>
            <a:off x="1871700" y="1226517"/>
            <a:ext cx="378964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Advanced SIMD 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400" b="0" i="0" u="none" strike="noStrike" kern="1200" cap="none" spc="0" normalizeH="0" baseline="3000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a:ea typeface="+mn-ea"/>
                <a:cs typeface="+mn-cs"/>
              </a:rPr>
              <a:t>(Extension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r>
              <a:rPr kumimoji="0" lang="en-US" sz="1300" b="1" i="0" u="none" strike="noStrike" kern="1200" cap="none" spc="0" normalizeH="0" baseline="0" noProof="0" dirty="0">
                <a:ln>
                  <a:noFill/>
                </a:ln>
                <a:solidFill>
                  <a:srgbClr val="0070C0"/>
                </a:solidFill>
                <a:effectLst/>
                <a:uLnTx/>
                <a:uFillTx/>
                <a:latin typeface="Verdana"/>
                <a:ea typeface="+mn-ea"/>
                <a:cs typeface="+mn-cs"/>
              </a:rPr>
              <a:t>)</a:t>
            </a:r>
            <a:endParaRPr kumimoji="0" lang="en-US" sz="1800" b="0" i="0" u="none" strike="noStrike" kern="1200" cap="none" spc="0" normalizeH="0" baseline="30000" noProof="0" dirty="0">
              <a:ln>
                <a:noFill/>
              </a:ln>
              <a:solidFill>
                <a:srgbClr val="000000"/>
              </a:solidFill>
              <a:effectLst/>
              <a:uLnTx/>
              <a:uFillTx/>
              <a:latin typeface="Verdana"/>
              <a:ea typeface="+mn-ea"/>
              <a:cs typeface="+mn-cs"/>
            </a:endParaRPr>
          </a:p>
        </p:txBody>
      </p:sp>
      <p:sp>
        <p:nvSpPr>
          <p:cNvPr id="30" name="TextBox 29"/>
          <p:cNvSpPr txBox="1"/>
          <p:nvPr/>
        </p:nvSpPr>
        <p:spPr>
          <a:xfrm>
            <a:off x="5820337" y="1226517"/>
            <a:ext cx="257955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SIMD</a:t>
            </a:r>
            <a:r>
              <a:rPr kumimoji="0" lang="en-US"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smtClean="0">
                <a:ln>
                  <a:noFill/>
                </a:ln>
                <a:solidFill>
                  <a:srgbClr val="0070C0"/>
                </a:solidFill>
                <a:effectLst/>
                <a:uLnTx/>
                <a:uFillTx/>
                <a:latin typeface="Verdana"/>
                <a:ea typeface="+mn-ea"/>
                <a:cs typeface="+mn-cs"/>
              </a:rPr>
              <a:t>and </a:t>
            </a:r>
            <a:r>
              <a:rPr kumimoji="0" lang="hu-HU" sz="1300" b="1" i="0" u="none" strike="noStrike" kern="1200" cap="none" spc="0" normalizeH="0" baseline="0" noProof="0" dirty="0">
                <a:ln>
                  <a:noFill/>
                </a:ln>
                <a:solidFill>
                  <a:srgbClr val="0070C0"/>
                </a:solidFill>
                <a:effectLst/>
                <a:uLnTx/>
                <a:uFillTx/>
                <a:latin typeface="Verdana"/>
                <a:ea typeface="+mn-ea"/>
                <a:cs typeface="+mn-cs"/>
              </a:rPr>
              <a:t>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7920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fill="hold"/>
                                        <p:tgtEl>
                                          <p:spTgt spid="70"/>
                                        </p:tgtEl>
                                        <p:attrNameLst>
                                          <p:attrName>ppt_x</p:attrName>
                                        </p:attrNameLst>
                                      </p:cBhvr>
                                      <p:tavLst>
                                        <p:tav tm="0">
                                          <p:val>
                                            <p:strVal val="#ppt_x"/>
                                          </p:val>
                                        </p:tav>
                                        <p:tav tm="100000">
                                          <p:val>
                                            <p:strVal val="#ppt_x"/>
                                          </p:val>
                                        </p:tav>
                                      </p:tavLst>
                                    </p:anim>
                                    <p:anim calcmode="lin" valueType="num">
                                      <p:cBhvr additive="base">
                                        <p:cTn id="72" dur="500" fill="hold"/>
                                        <p:tgtEl>
                                          <p:spTgt spid="7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500" fill="hold"/>
                                        <p:tgtEl>
                                          <p:spTgt spid="71"/>
                                        </p:tgtEl>
                                        <p:attrNameLst>
                                          <p:attrName>ppt_x</p:attrName>
                                        </p:attrNameLst>
                                      </p:cBhvr>
                                      <p:tavLst>
                                        <p:tav tm="0">
                                          <p:val>
                                            <p:strVal val="#ppt_x"/>
                                          </p:val>
                                        </p:tav>
                                        <p:tav tm="100000">
                                          <p:val>
                                            <p:strVal val="#ppt_x"/>
                                          </p:val>
                                        </p:tav>
                                      </p:tavLst>
                                    </p:anim>
                                    <p:anim calcmode="lin" valueType="num">
                                      <p:cBhvr additive="base">
                                        <p:cTn id="76" dur="500" fill="hold"/>
                                        <p:tgtEl>
                                          <p:spTgt spid="7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500" fill="hold"/>
                                        <p:tgtEl>
                                          <p:spTgt spid="72"/>
                                        </p:tgtEl>
                                        <p:attrNameLst>
                                          <p:attrName>ppt_x</p:attrName>
                                        </p:attrNameLst>
                                      </p:cBhvr>
                                      <p:tavLst>
                                        <p:tav tm="0">
                                          <p:val>
                                            <p:strVal val="#ppt_x"/>
                                          </p:val>
                                        </p:tav>
                                        <p:tav tm="100000">
                                          <p:val>
                                            <p:strVal val="#ppt_x"/>
                                          </p:val>
                                        </p:tav>
                                      </p:tavLst>
                                    </p:anim>
                                    <p:anim calcmode="lin" valueType="num">
                                      <p:cBhvr additive="base">
                                        <p:cTn id="80" dur="500" fill="hold"/>
                                        <p:tgtEl>
                                          <p:spTgt spid="7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p:bldP spid="56" grpId="0" animBg="1"/>
      <p:bldP spid="57" grpId="0" animBg="1"/>
      <p:bldP spid="58" grpId="0" animBg="1"/>
      <p:bldP spid="59" grpId="0"/>
      <p:bldP spid="60" grpId="0"/>
      <p:bldP spid="61" grpId="0"/>
      <p:bldP spid="62" grpId="0"/>
      <p:bldP spid="63" grpId="0"/>
      <p:bldP spid="64" grpId="0"/>
      <p:bldP spid="65" grpId="0" animBg="1"/>
      <p:bldP spid="66" grpId="0" animBg="1"/>
      <p:bldP spid="67" grpId="0"/>
      <p:bldP spid="68" grpId="0"/>
      <p:bldP spid="69" grpId="0"/>
      <p:bldP spid="70" grpId="0"/>
      <p:bldP spid="71" grpId="0"/>
      <p:bldP spid="72" grpId="0"/>
      <p:bldP spid="5" grpId="0"/>
      <p:bldP spid="27" grpId="0"/>
      <p:bldP spid="28"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a:t>
            </a:r>
            <a:r>
              <a:rPr lang="en-US" sz="1700" dirty="0" smtClean="0">
                <a:solidFill>
                  <a:srgbClr val="FFFFFF"/>
                </a:solidFill>
              </a:rPr>
              <a:t>(9)</a:t>
            </a:r>
            <a:endParaRPr lang="en-US" sz="1700" dirty="0">
              <a:solidFill>
                <a:srgbClr val="FFFFFF"/>
              </a:solidFill>
            </a:endParaRPr>
          </a:p>
        </p:txBody>
      </p:sp>
      <p:sp>
        <p:nvSpPr>
          <p:cNvPr id="3" name="TextBox 2"/>
          <p:cNvSpPr txBox="1"/>
          <p:nvPr/>
        </p:nvSpPr>
        <p:spPr>
          <a:xfrm>
            <a:off x="73907" y="440668"/>
            <a:ext cx="6993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2D2D8A"/>
                </a:solidFill>
                <a:latin typeface="Verdana"/>
              </a:rPr>
              <a:t>c)</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 Introducing the SVE </a:t>
            </a:r>
            <a:r>
              <a:rPr kumimoji="0" lang="en-GB" sz="1800" b="0" i="0" u="none" strike="noStrike" kern="1200" cap="none" spc="0" normalizeH="0" baseline="0" noProof="0" dirty="0">
                <a:ln>
                  <a:noFill/>
                </a:ln>
                <a:solidFill>
                  <a:srgbClr val="2D2D8A"/>
                </a:solidFill>
                <a:effectLst/>
                <a:uLnTx/>
                <a:uFillTx/>
                <a:latin typeface="Verdana"/>
                <a:ea typeface="+mn-ea"/>
                <a:cs typeface="+mn-cs"/>
              </a:rPr>
              <a:t>register set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into the Arm ISA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20" name="TextBox 19"/>
          <p:cNvSpPr txBox="1"/>
          <p:nvPr/>
        </p:nvSpPr>
        <p:spPr>
          <a:xfrm>
            <a:off x="206515" y="815015"/>
            <a:ext cx="9014840" cy="21236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50" normalizeH="0" baseline="0" noProof="0" dirty="0">
                <a:ln>
                  <a:noFill/>
                </a:ln>
                <a:solidFill>
                  <a:srgbClr val="0070C0"/>
                </a:solidFill>
                <a:effectLst/>
                <a:uLnTx/>
                <a:uFillTx/>
                <a:latin typeface="Verdana"/>
                <a:ea typeface="+mn-ea"/>
                <a:cs typeface="+mn-cs"/>
              </a:rPr>
              <a:t>-based 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en-US" sz="1600" b="0" i="0" u="none" strike="noStrike" kern="1200" cap="none" spc="0" normalizeH="0" baseline="0" noProof="0" dirty="0">
                <a:ln>
                  <a:noFill/>
                </a:ln>
                <a:solidFill>
                  <a:srgbClr val="0070C0"/>
                </a:solidFill>
                <a:effectLst/>
                <a:uLnTx/>
                <a:uFillTx/>
                <a:latin typeface="Verdana"/>
                <a:ea typeface="+mn-ea"/>
                <a:cs typeface="+mn-cs"/>
              </a:rPr>
              <a:t>mode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up to 16 x 128 bit long </a:t>
            </a:r>
          </a:p>
          <a:p>
            <a:pPr marR="0" lvl="0" algn="l" defTabSz="914400" rtl="0" eaLnBrk="1" fontAlgn="auto" latinLnBrk="0" hangingPunct="1">
              <a:lnSpc>
                <a:spcPct val="100000"/>
              </a:lnSpc>
              <a:spcBef>
                <a:spcPts val="0"/>
              </a:spcBef>
              <a:spcAft>
                <a:spcPts val="300"/>
              </a:spcAft>
              <a:buClrTx/>
              <a:buSzTx/>
              <a:tabLst/>
              <a:defRPr/>
            </a:pPr>
            <a:r>
              <a:rPr lang="en-US" sz="1600" dirty="0">
                <a:latin typeface="Verdana"/>
              </a:rPr>
              <a:t> </a:t>
            </a:r>
            <a:r>
              <a:rPr lang="en-US" sz="1600" dirty="0" smtClean="0">
                <a:latin typeface="Verdana"/>
              </a:rPr>
              <a:t>     </a:t>
            </a:r>
            <a:r>
              <a:rPr kumimoji="0" lang="en-US" sz="1600" b="0" i="0" u="none" strike="noStrike" kern="1200" cap="none" spc="0" normalizeH="0" baseline="0" noProof="0" dirty="0" smtClean="0">
                <a:ln>
                  <a:noFill/>
                </a:ln>
                <a:effectLst/>
                <a:uLnTx/>
                <a:uFillTx/>
                <a:latin typeface="Verdana"/>
                <a:ea typeface="+mn-ea"/>
                <a:cs typeface="+mn-cs"/>
              </a:rPr>
              <a:t>(implementation dependent)</a:t>
            </a:r>
            <a:r>
              <a:rPr kumimoji="0" lang="en-US" sz="1600" b="0" i="0" u="none" strike="noStrike" kern="1200" cap="none" spc="0" normalizeH="0" noProof="0" dirty="0" smtClean="0">
                <a:ln>
                  <a:noFill/>
                </a:ln>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0000"/>
                </a:solidFill>
                <a:effectLst/>
                <a:uLnTx/>
                <a:uFillTx/>
                <a:latin typeface="Verdana"/>
                <a:ea typeface="+mn-ea"/>
                <a:cs typeface="+mn-cs"/>
              </a:rPr>
              <a:t>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a:p>
            <a:pPr marL="285750" lvl="0" indent="-285750">
              <a:spcAft>
                <a:spcPts val="300"/>
              </a:spcAft>
              <a:buFont typeface="Arial" panose="020B0604020202020204" pitchFamily="34" charset="0"/>
              <a:buChar char="•"/>
              <a:defRPr/>
            </a:pPr>
            <a:r>
              <a:rPr lang="en-US" sz="1600" spc="-60" dirty="0">
                <a:solidFill>
                  <a:srgbClr val="000000"/>
                </a:solidFill>
              </a:rPr>
              <a:t>SVE </a:t>
            </a:r>
            <a:r>
              <a:rPr lang="hu-HU" sz="1600" spc="-60" dirty="0" err="1">
                <a:solidFill>
                  <a:srgbClr val="000000"/>
                </a:solidFill>
              </a:rPr>
              <a:t>supports</a:t>
            </a:r>
            <a:r>
              <a:rPr lang="hu-HU" sz="1600" spc="-60" dirty="0">
                <a:solidFill>
                  <a:srgbClr val="000000"/>
                </a:solidFill>
              </a:rPr>
              <a:t> </a:t>
            </a:r>
            <a:r>
              <a:rPr lang="hu-HU" sz="1600" spc="-60" dirty="0" err="1">
                <a:solidFill>
                  <a:srgbClr val="0070C0"/>
                </a:solidFill>
              </a:rPr>
              <a:t>both</a:t>
            </a:r>
            <a:r>
              <a:rPr lang="hu-HU" sz="1600" spc="-60" dirty="0">
                <a:solidFill>
                  <a:srgbClr val="0070C0"/>
                </a:solidFill>
              </a:rPr>
              <a:t> FX</a:t>
            </a:r>
            <a:r>
              <a:rPr lang="en-US" sz="1600" spc="-60" dirty="0">
                <a:solidFill>
                  <a:srgbClr val="0070C0"/>
                </a:solidFill>
              </a:rPr>
              <a:t>-</a:t>
            </a:r>
            <a:r>
              <a:rPr lang="hu-HU" sz="1600" spc="-60" dirty="0">
                <a:solidFill>
                  <a:srgbClr val="0070C0"/>
                </a:solidFill>
              </a:rPr>
              <a:t> and FP</a:t>
            </a:r>
            <a:r>
              <a:rPr lang="en-GB" sz="1600" spc="-60" dirty="0">
                <a:solidFill>
                  <a:srgbClr val="0070C0"/>
                </a:solidFill>
              </a:rPr>
              <a:t> SIMD</a:t>
            </a:r>
            <a:r>
              <a:rPr lang="hu-HU" sz="1600" spc="-60" dirty="0">
                <a:solidFill>
                  <a:srgbClr val="0070C0"/>
                </a:solidFill>
              </a:rPr>
              <a:t> </a:t>
            </a:r>
            <a:r>
              <a:rPr lang="hu-HU" sz="1600" spc="-60" dirty="0" err="1">
                <a:solidFill>
                  <a:srgbClr val="0070C0"/>
                </a:solidFill>
              </a:rPr>
              <a:t>processing</a:t>
            </a:r>
            <a:r>
              <a:rPr lang="en-US" sz="1600" spc="-60" dirty="0" smtClean="0">
                <a:solidFill>
                  <a:srgbClr val="0070C0"/>
                </a:solidFill>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24" name="Rectangle 23"/>
          <p:cNvSpPr/>
          <p:nvPr/>
        </p:nvSpPr>
        <p:spPr bwMode="auto">
          <a:xfrm>
            <a:off x="6270301" y="366856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38293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84504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16253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66672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65328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71825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26719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63409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316139"/>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4984510"/>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4858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 calcmode="lin" valueType="num">
                                      <p:cBhvr additive="base">
                                        <p:cTn id="17"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anim calcmode="lin" valueType="num">
                                      <p:cBhvr additive="base">
                                        <p:cTn id="23"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anim calcmode="lin" valueType="num">
                                      <p:cBhvr additive="base">
                                        <p:cTn id="29"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 calcmode="lin" valueType="num">
                                      <p:cBhvr additive="base">
                                        <p:cTn id="33"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0">
                                            <p:txEl>
                                              <p:pRg st="6" end="6"/>
                                            </p:txEl>
                                          </p:spTgt>
                                        </p:tgtEl>
                                        <p:attrNameLst>
                                          <p:attrName>style.visibility</p:attrName>
                                        </p:attrNameLst>
                                      </p:cBhvr>
                                      <p:to>
                                        <p:strVal val="visible"/>
                                      </p:to>
                                    </p:set>
                                    <p:anim calcmode="lin" valueType="num">
                                      <p:cBhvr additive="base">
                                        <p:cTn id="83"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animBg="1"/>
      <p:bldP spid="29" grpId="0" animBg="1"/>
      <p:bldP spid="30" grpId="0"/>
      <p:bldP spid="31" grpId="0" animBg="1"/>
      <p:bldP spid="32" grpId="0"/>
      <p:bldP spid="33"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10)</a:t>
            </a:r>
            <a:endParaRPr lang="en-US" sz="1700" dirty="0"/>
          </a:p>
        </p:txBody>
      </p:sp>
      <p:sp>
        <p:nvSpPr>
          <p:cNvPr id="3" name="TextBox 2"/>
          <p:cNvSpPr txBox="1"/>
          <p:nvPr/>
        </p:nvSpPr>
        <p:spPr>
          <a:xfrm>
            <a:off x="205898" y="775516"/>
            <a:ext cx="9385326" cy="1400383"/>
          </a:xfrm>
          <a:prstGeom prst="rect">
            <a:avLst/>
          </a:prstGeom>
          <a:noFill/>
        </p:spPr>
        <p:txBody>
          <a:bodyPr wrap="none" rtlCol="0">
            <a:spAutoFit/>
          </a:bodyPr>
          <a:lstStyle/>
          <a:p>
            <a:pPr marL="285750" lvl="0" indent="-285750">
              <a:buFont typeface="Arial" panose="020B0604020202020204" pitchFamily="34" charset="0"/>
              <a:buChar char="•"/>
              <a:defRPr/>
            </a:pPr>
            <a:r>
              <a:rPr lang="en-US" sz="1600" spc="-30" dirty="0">
                <a:solidFill>
                  <a:srgbClr val="000000"/>
                </a:solidFill>
              </a:rPr>
              <a:t>Next we are going to </a:t>
            </a:r>
            <a:r>
              <a:rPr lang="en-US" sz="1600" spc="-30" dirty="0" smtClean="0">
                <a:solidFill>
                  <a:srgbClr val="000000"/>
                </a:solidFill>
              </a:rPr>
              <a:t>present ARM’s </a:t>
            </a:r>
            <a:r>
              <a:rPr lang="en-US" sz="1600" spc="-30" dirty="0">
                <a:solidFill>
                  <a:srgbClr val="0070C0"/>
                </a:solidFill>
              </a:rPr>
              <a:t>ISA </a:t>
            </a:r>
            <a:r>
              <a:rPr lang="en-US" sz="1600" spc="-30" dirty="0" smtClean="0">
                <a:solidFill>
                  <a:srgbClr val="0070C0"/>
                </a:solidFill>
              </a:rPr>
              <a:t>extensions introduced </a:t>
            </a:r>
            <a:r>
              <a:rPr lang="en-US" sz="1600" spc="-30" dirty="0" smtClean="0">
                <a:solidFill>
                  <a:srgbClr val="FF0000"/>
                </a:solidFill>
              </a:rPr>
              <a:t>up to the Armv8.0 ISA</a:t>
            </a:r>
          </a:p>
          <a:p>
            <a:pPr lvl="0">
              <a:spcAft>
                <a:spcPts val="600"/>
              </a:spcAft>
              <a:defRPr/>
            </a:pPr>
            <a:r>
              <a:rPr lang="en-US" sz="1600" spc="-30" dirty="0" smtClean="0">
                <a:solidFill>
                  <a:srgbClr val="FF0000"/>
                </a:solidFill>
              </a:rPr>
              <a:t>       </a:t>
            </a:r>
            <a:r>
              <a:rPr lang="en-US" sz="1600" spc="-30" dirty="0" smtClean="0">
                <a:solidFill>
                  <a:srgbClr val="0070C0"/>
                </a:solidFill>
              </a:rPr>
              <a:t>for enhancing compute capabilities.</a:t>
            </a:r>
          </a:p>
          <a:p>
            <a:pPr marL="285750" lvl="0" indent="-285750">
              <a:buFont typeface="Arial" panose="020B0604020202020204" pitchFamily="34" charset="0"/>
              <a:buChar char="•"/>
              <a:defRPr/>
            </a:pPr>
            <a:r>
              <a:rPr lang="en-US" sz="1600" spc="-90" dirty="0" smtClean="0">
                <a:solidFill>
                  <a:srgbClr val="000000"/>
                </a:solidFill>
              </a:rPr>
              <a:t>Key </a:t>
            </a:r>
            <a:r>
              <a:rPr lang="en-US" sz="1600" spc="-90" dirty="0">
                <a:solidFill>
                  <a:srgbClr val="000000"/>
                </a:solidFill>
              </a:rPr>
              <a:t>extensions brought in along with </a:t>
            </a:r>
            <a:r>
              <a:rPr lang="en-US" sz="1600" spc="-90" dirty="0" smtClean="0">
                <a:solidFill>
                  <a:srgbClr val="000000"/>
                </a:solidFill>
              </a:rPr>
              <a:t>the </a:t>
            </a:r>
            <a:r>
              <a:rPr lang="en-US" sz="1600" spc="-90" dirty="0" smtClean="0">
                <a:solidFill>
                  <a:srgbClr val="0070C0"/>
                </a:solidFill>
              </a:rPr>
              <a:t>Armv8.2 </a:t>
            </a:r>
            <a:r>
              <a:rPr lang="en-US" sz="1600" spc="-90" dirty="0">
                <a:solidFill>
                  <a:srgbClr val="0070C0"/>
                </a:solidFill>
              </a:rPr>
              <a:t>and Armv9 ISAs are </a:t>
            </a:r>
            <a:r>
              <a:rPr lang="en-US" sz="1600" spc="-90" dirty="0" smtClean="0">
                <a:solidFill>
                  <a:srgbClr val="0070C0"/>
                </a:solidFill>
              </a:rPr>
              <a:t>described separately</a:t>
            </a:r>
          </a:p>
          <a:p>
            <a:pPr lvl="0">
              <a:defRPr/>
            </a:pPr>
            <a:r>
              <a:rPr lang="en-US" sz="1600" spc="-30" dirty="0">
                <a:solidFill>
                  <a:srgbClr val="0070C0"/>
                </a:solidFill>
              </a:rPr>
              <a:t> </a:t>
            </a:r>
            <a:r>
              <a:rPr lang="en-US" sz="1600" spc="-30" dirty="0" smtClean="0">
                <a:solidFill>
                  <a:srgbClr val="0070C0"/>
                </a:solidFill>
              </a:rPr>
              <a:t>      </a:t>
            </a:r>
            <a:r>
              <a:rPr lang="en-US" sz="1600" spc="-30" dirty="0">
                <a:solidFill>
                  <a:srgbClr val="000000"/>
                </a:solidFill>
              </a:rPr>
              <a:t>in the Sections </a:t>
            </a:r>
            <a:r>
              <a:rPr lang="en-US" sz="1600" spc="-30" dirty="0" smtClean="0">
                <a:solidFill>
                  <a:srgbClr val="000000"/>
                </a:solidFill>
              </a:rPr>
              <a:t>4.2 </a:t>
            </a:r>
            <a:r>
              <a:rPr lang="en-US" sz="1600" spc="-30" dirty="0">
                <a:solidFill>
                  <a:srgbClr val="000000"/>
                </a:solidFill>
              </a:rPr>
              <a:t>and </a:t>
            </a:r>
            <a:r>
              <a:rPr lang="en-US" sz="1600" spc="-30" dirty="0" smtClean="0">
                <a:solidFill>
                  <a:srgbClr val="000000"/>
                </a:solidFill>
              </a:rPr>
              <a:t>5.2, (except the SVE/SVE2 extensions that are described</a:t>
            </a:r>
          </a:p>
          <a:p>
            <a:pPr lvl="0">
              <a:defRPr/>
            </a:pPr>
            <a:r>
              <a:rPr lang="en-US" sz="1600" spc="-30" dirty="0">
                <a:solidFill>
                  <a:srgbClr val="000000"/>
                </a:solidFill>
              </a:rPr>
              <a:t> </a:t>
            </a:r>
            <a:r>
              <a:rPr lang="en-US" sz="1600" spc="-30" dirty="0" smtClean="0">
                <a:solidFill>
                  <a:srgbClr val="000000"/>
                </a:solidFill>
              </a:rPr>
              <a:t>      in the following Section).        </a:t>
            </a:r>
            <a:endParaRPr lang="en-US" sz="1600" spc="-30" dirty="0">
              <a:solidFill>
                <a:srgbClr val="000000"/>
              </a:solidFill>
            </a:endParaRPr>
          </a:p>
        </p:txBody>
      </p:sp>
      <p:sp>
        <p:nvSpPr>
          <p:cNvPr id="4" name="TextBox 3"/>
          <p:cNvSpPr txBox="1"/>
          <p:nvPr/>
        </p:nvSpPr>
        <p:spPr>
          <a:xfrm>
            <a:off x="71438" y="451947"/>
            <a:ext cx="7043275" cy="369332"/>
          </a:xfrm>
          <a:prstGeom prst="rect">
            <a:avLst/>
          </a:prstGeom>
          <a:noFill/>
        </p:spPr>
        <p:txBody>
          <a:bodyPr wrap="none" rtlCol="0">
            <a:spAutoFit/>
          </a:bodyPr>
          <a:lstStyle/>
          <a:p>
            <a:r>
              <a:rPr lang="en-US" dirty="0" smtClean="0">
                <a:solidFill>
                  <a:schemeClr val="accent6"/>
                </a:solidFill>
              </a:rPr>
              <a:t>ISA extensions declared to the introduced register spaces</a:t>
            </a:r>
          </a:p>
        </p:txBody>
      </p:sp>
    </p:spTree>
    <p:extLst>
      <p:ext uri="{BB962C8B-B14F-4D97-AF65-F5344CB8AC3E}">
        <p14:creationId xmlns:p14="http://schemas.microsoft.com/office/powerpoint/2010/main" val="11018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11)</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a:solidFill>
                  <a:schemeClr val="accent6"/>
                </a:solidFill>
              </a:rPr>
              <a:t>-1</a:t>
            </a:r>
          </a:p>
        </p:txBody>
      </p:sp>
      <p:sp>
        <p:nvSpPr>
          <p:cNvPr id="3" name="TextBox 2"/>
          <p:cNvSpPr txBox="1"/>
          <p:nvPr/>
        </p:nvSpPr>
        <p:spPr>
          <a:xfrm>
            <a:off x="-21021" y="888904"/>
            <a:ext cx="9196547" cy="340806"/>
          </a:xfrm>
          <a:prstGeom prst="rect">
            <a:avLst/>
          </a:prstGeom>
          <a:solidFill>
            <a:srgbClr val="DDF2FF"/>
          </a:solidFill>
          <a:ln>
            <a:solidFill>
              <a:srgbClr val="86A4A7"/>
            </a:solidFill>
          </a:ln>
        </p:spPr>
        <p:txBody>
          <a:bodyPr wrap="square" rtlCol="0">
            <a:spAutoFit/>
          </a:bodyPr>
          <a:lstStyle/>
          <a:p>
            <a:pPr marL="285750" indent="-285750">
              <a:spcAft>
                <a:spcPts val="600"/>
              </a:spcAft>
              <a:buFont typeface="Arial" panose="020B0604020202020204" pitchFamily="34" charset="0"/>
              <a:buChar char="•"/>
            </a:pPr>
            <a:endParaRPr lang="en-US" sz="1600" spc="-50" dirty="0"/>
          </a:p>
        </p:txBody>
      </p:sp>
      <p:sp>
        <p:nvSpPr>
          <p:cNvPr id="40" name="Text Box 7"/>
          <p:cNvSpPr txBox="1">
            <a:spLocks noChangeArrowheads="1"/>
          </p:cNvSpPr>
          <p:nvPr/>
        </p:nvSpPr>
        <p:spPr bwMode="auto">
          <a:xfrm>
            <a:off x="-167000" y="3092436"/>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73" name="Right Brace 72"/>
          <p:cNvSpPr/>
          <p:nvPr/>
        </p:nvSpPr>
        <p:spPr bwMode="auto">
          <a:xfrm rot="5400000">
            <a:off x="476196" y="3799051"/>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6" name="TextBox 75"/>
          <p:cNvSpPr txBox="1"/>
          <p:nvPr/>
        </p:nvSpPr>
        <p:spPr>
          <a:xfrm>
            <a:off x="-18510" y="4381155"/>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grpSp>
        <p:nvGrpSpPr>
          <p:cNvPr id="79" name="Group 78"/>
          <p:cNvGrpSpPr/>
          <p:nvPr/>
        </p:nvGrpSpPr>
        <p:grpSpPr>
          <a:xfrm>
            <a:off x="611560" y="2290992"/>
            <a:ext cx="7355898" cy="805084"/>
            <a:chOff x="611560" y="1534248"/>
            <a:chExt cx="7355898" cy="805084"/>
          </a:xfrm>
        </p:grpSpPr>
        <p:sp>
          <p:nvSpPr>
            <p:cNvPr id="80" name="Text Box 16"/>
            <p:cNvSpPr txBox="1">
              <a:spLocks noChangeArrowheads="1"/>
            </p:cNvSpPr>
            <p:nvPr/>
          </p:nvSpPr>
          <p:spPr bwMode="auto">
            <a:xfrm>
              <a:off x="1569131" y="1534248"/>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a:solidFill>
                    <a:srgbClr val="000000"/>
                  </a:solidFill>
                </a:rPr>
                <a:t>ARM’s</a:t>
              </a:r>
              <a:r>
                <a:rPr lang="hu-HU" altLang="en-US" sz="1300" b="1" dirty="0">
                  <a:solidFill>
                    <a:srgbClr val="000000"/>
                  </a:solidFill>
                </a:rPr>
                <a:t> ISA </a:t>
              </a:r>
              <a:r>
                <a:rPr lang="hu-HU" altLang="en-US" sz="1300" b="1" dirty="0" err="1">
                  <a:solidFill>
                    <a:srgbClr val="000000"/>
                  </a:solidFill>
                </a:rPr>
                <a:t>extensions</a:t>
              </a:r>
              <a:r>
                <a:rPr lang="en-US" altLang="en-US" sz="1300" b="1" dirty="0">
                  <a:solidFill>
                    <a:srgbClr val="000000"/>
                  </a:solidFill>
                </a:rPr>
                <a:t> introduced to enhance compute capabilities</a:t>
              </a:r>
              <a:r>
                <a:rPr lang="hu-HU" altLang="en-US" sz="1300" b="1" dirty="0">
                  <a:solidFill>
                    <a:srgbClr val="000000"/>
                  </a:solidFill>
                </a:rPr>
                <a:t> </a:t>
              </a:r>
              <a:endParaRPr lang="en-US" altLang="en-US" sz="1300" b="1" dirty="0">
                <a:solidFill>
                  <a:srgbClr val="000000"/>
                </a:solidFill>
              </a:endParaRPr>
            </a:p>
          </p:txBody>
        </p:sp>
        <p:sp>
          <p:nvSpPr>
            <p:cNvPr id="81" name="Line 17"/>
            <p:cNvSpPr>
              <a:spLocks noChangeShapeType="1"/>
            </p:cNvSpPr>
            <p:nvPr/>
          </p:nvSpPr>
          <p:spPr bwMode="auto">
            <a:xfrm flipV="1">
              <a:off x="656565" y="2102763"/>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2" name="Line 22"/>
            <p:cNvSpPr>
              <a:spLocks noChangeShapeType="1"/>
            </p:cNvSpPr>
            <p:nvPr/>
          </p:nvSpPr>
          <p:spPr bwMode="auto">
            <a:xfrm>
              <a:off x="4569308" y="1848027"/>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3" name="Line 25"/>
            <p:cNvSpPr>
              <a:spLocks noChangeShapeType="1"/>
            </p:cNvSpPr>
            <p:nvPr/>
          </p:nvSpPr>
          <p:spPr bwMode="auto">
            <a:xfrm>
              <a:off x="652379" y="21027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4" name="Line 29"/>
            <p:cNvSpPr>
              <a:spLocks noChangeShapeType="1"/>
            </p:cNvSpPr>
            <p:nvPr/>
          </p:nvSpPr>
          <p:spPr bwMode="auto">
            <a:xfrm flipH="1">
              <a:off x="5661034" y="209639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5" name="Oval 13"/>
            <p:cNvSpPr>
              <a:spLocks noChangeArrowheads="1"/>
            </p:cNvSpPr>
            <p:nvPr/>
          </p:nvSpPr>
          <p:spPr bwMode="auto">
            <a:xfrm>
              <a:off x="3711451" y="227900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6" name="Line 25"/>
            <p:cNvSpPr>
              <a:spLocks noChangeShapeType="1"/>
            </p:cNvSpPr>
            <p:nvPr/>
          </p:nvSpPr>
          <p:spPr bwMode="auto">
            <a:xfrm>
              <a:off x="3744323" y="210759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7" name="Oval 13"/>
            <p:cNvSpPr>
              <a:spLocks noChangeArrowheads="1"/>
            </p:cNvSpPr>
            <p:nvPr/>
          </p:nvSpPr>
          <p:spPr bwMode="auto">
            <a:xfrm>
              <a:off x="611560" y="22551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8" name="Oval 87"/>
            <p:cNvSpPr>
              <a:spLocks noChangeArrowheads="1"/>
            </p:cNvSpPr>
            <p:nvPr/>
          </p:nvSpPr>
          <p:spPr bwMode="auto">
            <a:xfrm>
              <a:off x="5627811" y="225035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9" name="Oval 13"/>
            <p:cNvSpPr>
              <a:spLocks noChangeArrowheads="1"/>
            </p:cNvSpPr>
            <p:nvPr/>
          </p:nvSpPr>
          <p:spPr bwMode="auto">
            <a:xfrm>
              <a:off x="1920705" y="227880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90" name="Line 25"/>
            <p:cNvSpPr>
              <a:spLocks noChangeShapeType="1"/>
            </p:cNvSpPr>
            <p:nvPr/>
          </p:nvSpPr>
          <p:spPr bwMode="auto">
            <a:xfrm>
              <a:off x="1955312" y="210184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1" name="Line 29"/>
            <p:cNvSpPr>
              <a:spLocks noChangeShapeType="1"/>
            </p:cNvSpPr>
            <p:nvPr/>
          </p:nvSpPr>
          <p:spPr bwMode="auto">
            <a:xfrm flipH="1">
              <a:off x="7937958" y="211931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2" name="Oval 91"/>
            <p:cNvSpPr>
              <a:spLocks noChangeArrowheads="1"/>
            </p:cNvSpPr>
            <p:nvPr/>
          </p:nvSpPr>
          <p:spPr bwMode="auto">
            <a:xfrm>
              <a:off x="7902370" y="227327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grpSp>
      <p:sp>
        <p:nvSpPr>
          <p:cNvPr id="7" name="Rounded Rectangle 6"/>
          <p:cNvSpPr/>
          <p:nvPr/>
        </p:nvSpPr>
        <p:spPr bwMode="auto">
          <a:xfrm>
            <a:off x="-10510" y="1322639"/>
            <a:ext cx="9186043" cy="61126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9" name="TextBox 98"/>
          <p:cNvSpPr txBox="1"/>
          <p:nvPr/>
        </p:nvSpPr>
        <p:spPr>
          <a:xfrm>
            <a:off x="136908" y="1375778"/>
            <a:ext cx="87783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Based on the </a:t>
            </a:r>
            <a:r>
              <a:rPr lang="en-US" sz="1600" dirty="0">
                <a:solidFill>
                  <a:srgbClr val="0070C0"/>
                </a:solidFill>
              </a:rPr>
              <a:t>existing </a:t>
            </a:r>
            <a:r>
              <a:rPr lang="en-US" sz="1600" dirty="0">
                <a:solidFill>
                  <a:srgbClr val="FF0000"/>
                </a:solidFill>
              </a:rPr>
              <a:t>GPR register set</a:t>
            </a:r>
            <a:r>
              <a:rPr lang="en-US" sz="1600" dirty="0"/>
              <a:t>, </a:t>
            </a:r>
            <a:r>
              <a:rPr lang="en-US" sz="1600" dirty="0">
                <a:solidFill>
                  <a:srgbClr val="0070C0"/>
                </a:solidFill>
              </a:rPr>
              <a:t>first</a:t>
            </a:r>
            <a:r>
              <a:rPr lang="en-US" sz="1600" dirty="0"/>
              <a:t> </a:t>
            </a:r>
            <a:r>
              <a:rPr lang="en-US" sz="1600" dirty="0">
                <a:solidFill>
                  <a:srgbClr val="0070C0"/>
                </a:solidFill>
              </a:rPr>
              <a:t>FX SIMD instructions </a:t>
            </a:r>
            <a:r>
              <a:rPr lang="en-US" sz="1600" dirty="0"/>
              <a:t>were added to</a:t>
            </a:r>
          </a:p>
          <a:p>
            <a:pPr>
              <a:spcAft>
                <a:spcPts val="600"/>
              </a:spcAft>
            </a:pPr>
            <a:r>
              <a:rPr lang="en-US" sz="1600" dirty="0">
                <a:solidFill>
                  <a:srgbClr val="0070C0"/>
                </a:solidFill>
              </a:rPr>
              <a:t>       </a:t>
            </a:r>
            <a:r>
              <a:rPr lang="en-US" sz="1600" dirty="0"/>
              <a:t>the scalar FX instructions provided by the basic ISA</a:t>
            </a:r>
            <a:r>
              <a:rPr lang="en-US" sz="1600" dirty="0" smtClean="0"/>
              <a:t>.</a:t>
            </a:r>
            <a:endParaRPr lang="en-US" sz="1600" dirty="0"/>
          </a:p>
        </p:txBody>
      </p:sp>
      <p:sp>
        <p:nvSpPr>
          <p:cNvPr id="25" name="TextBox 24"/>
          <p:cNvSpPr txBox="1"/>
          <p:nvPr/>
        </p:nvSpPr>
        <p:spPr>
          <a:xfrm>
            <a:off x="147143" y="945933"/>
            <a:ext cx="912326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spc="-50" dirty="0"/>
              <a:t>The </a:t>
            </a:r>
            <a:r>
              <a:rPr lang="en-US" sz="1600" spc="-50" dirty="0">
                <a:solidFill>
                  <a:srgbClr val="FF0000"/>
                </a:solidFill>
              </a:rPr>
              <a:t>sequence of ARM’s ISA extensions </a:t>
            </a:r>
            <a:r>
              <a:rPr lang="en-US" sz="1600" spc="-50" dirty="0"/>
              <a:t>introduced represents a </a:t>
            </a:r>
            <a:r>
              <a:rPr lang="en-US" sz="1600" spc="-50" dirty="0">
                <a:solidFill>
                  <a:srgbClr val="0070C0"/>
                </a:solidFill>
              </a:rPr>
              <a:t>clear-cut logic </a:t>
            </a:r>
            <a:r>
              <a:rPr lang="en-US" sz="1600" spc="-50" dirty="0"/>
              <a:t>as follows:</a:t>
            </a:r>
          </a:p>
        </p:txBody>
      </p:sp>
    </p:spTree>
    <p:extLst>
      <p:ext uri="{BB962C8B-B14F-4D97-AF65-F5344CB8AC3E}">
        <p14:creationId xmlns:p14="http://schemas.microsoft.com/office/powerpoint/2010/main" val="139457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xEl>
                                              <p:pRg st="0" end="0"/>
                                            </p:txEl>
                                          </p:spTgt>
                                        </p:tgtEl>
                                        <p:attrNameLst>
                                          <p:attrName>style.visibility</p:attrName>
                                        </p:attrNameLst>
                                      </p:cBhvr>
                                      <p:to>
                                        <p:strVal val="visible"/>
                                      </p:to>
                                    </p:set>
                                    <p:anim calcmode="lin" valueType="num">
                                      <p:cBhvr additive="base">
                                        <p:cTn id="13"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9">
                                            <p:txEl>
                                              <p:pRg st="1" end="1"/>
                                            </p:txEl>
                                          </p:spTgt>
                                        </p:tgtEl>
                                        <p:attrNameLst>
                                          <p:attrName>style.visibility</p:attrName>
                                        </p:attrNameLst>
                                      </p:cBhvr>
                                      <p:to>
                                        <p:strVal val="visible"/>
                                      </p:to>
                                    </p:set>
                                    <p:anim calcmode="lin" valueType="num">
                                      <p:cBhvr additive="base">
                                        <p:cTn id="17"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ppt_x"/>
                                          </p:val>
                                        </p:tav>
                                        <p:tav tm="100000">
                                          <p:val>
                                            <p:strVal val="#ppt_x"/>
                                          </p:val>
                                        </p:tav>
                                      </p:tavLst>
                                    </p:anim>
                                    <p:anim calcmode="lin" valueType="num">
                                      <p:cBhvr additive="base">
                                        <p:cTn id="3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P spid="73" grpId="0" animBg="1"/>
      <p:bldP spid="76" grpId="0"/>
      <p:bldP spid="7" grpId="0"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098" y="776862"/>
            <a:ext cx="9295415" cy="2616101"/>
          </a:xfrm>
          <a:prstGeom prst="rect">
            <a:avLst/>
          </a:prstGeom>
          <a:noFill/>
        </p:spPr>
        <p:txBody>
          <a:bodyPr wrap="square" rtlCol="0">
            <a:spAutoFit/>
          </a:bodyPr>
          <a:lstStyle/>
          <a:p>
            <a:pPr marL="285750" indent="-285750" defTabSz="457200" fontAlgn="base">
              <a:buFont typeface="Arial" panose="020B0604020202020204" pitchFamily="34" charset="0"/>
              <a:buChar char="•"/>
            </a:pPr>
            <a:r>
              <a:rPr lang="en-US" sz="1600" dirty="0" smtClean="0">
                <a:solidFill>
                  <a:srgbClr val="FF0000"/>
                </a:solidFill>
                <a:latin typeface="Verdana"/>
              </a:rPr>
              <a:t>SIMD instructions </a:t>
            </a:r>
            <a:r>
              <a:rPr lang="en-US" sz="1600" dirty="0" smtClean="0">
                <a:latin typeface="Verdana"/>
              </a:rPr>
              <a:t>execute the </a:t>
            </a:r>
            <a:r>
              <a:rPr lang="en-US" sz="1600" dirty="0" smtClean="0">
                <a:solidFill>
                  <a:srgbClr val="0070C0"/>
                </a:solidFill>
                <a:latin typeface="Verdana"/>
              </a:rPr>
              <a:t>same operation on a number of data</a:t>
            </a:r>
            <a:r>
              <a:rPr lang="en-US" sz="1600" dirty="0" smtClean="0">
                <a:latin typeface="Verdana"/>
              </a:rPr>
              <a:t>, as indicated </a:t>
            </a:r>
          </a:p>
          <a:p>
            <a:pPr defTabSz="457200" fontAlgn="base">
              <a:spcAft>
                <a:spcPts val="600"/>
              </a:spcAft>
            </a:pPr>
            <a:r>
              <a:rPr lang="en-US" sz="1600" dirty="0">
                <a:latin typeface="Verdana"/>
              </a:rPr>
              <a:t> </a:t>
            </a:r>
            <a:r>
              <a:rPr lang="en-US" sz="1600" dirty="0" smtClean="0">
                <a:latin typeface="Verdana"/>
              </a:rPr>
              <a:t>    in the Figure below.</a:t>
            </a:r>
          </a:p>
          <a:p>
            <a:pPr marL="285750" indent="-285750" defTabSz="457200" fontAlgn="base">
              <a:spcAft>
                <a:spcPts val="600"/>
              </a:spcAft>
              <a:buFont typeface="Arial" panose="020B0604020202020204" pitchFamily="34" charset="0"/>
              <a:buChar char="•"/>
            </a:pPr>
            <a:r>
              <a:rPr lang="en-US" sz="1600" dirty="0">
                <a:solidFill>
                  <a:srgbClr val="000000"/>
                </a:solidFill>
              </a:rPr>
              <a:t>SIMD instructions may refer either to </a:t>
            </a:r>
            <a:r>
              <a:rPr lang="en-US" sz="1600" dirty="0">
                <a:solidFill>
                  <a:srgbClr val="0070C0"/>
                </a:solidFill>
              </a:rPr>
              <a:t>FX or </a:t>
            </a:r>
            <a:r>
              <a:rPr lang="en-US" sz="1600" dirty="0" smtClean="0">
                <a:solidFill>
                  <a:srgbClr val="0070C0"/>
                </a:solidFill>
              </a:rPr>
              <a:t>FP </a:t>
            </a:r>
            <a:r>
              <a:rPr lang="en-US" sz="1600" dirty="0">
                <a:solidFill>
                  <a:srgbClr val="0070C0"/>
                </a:solidFill>
              </a:rPr>
              <a:t>data</a:t>
            </a:r>
            <a:r>
              <a:rPr lang="en-US" sz="1600" dirty="0" smtClean="0">
                <a:solidFill>
                  <a:srgbClr val="0070C0"/>
                </a:solidFill>
              </a:rPr>
              <a:t>.</a:t>
            </a:r>
            <a:endParaRPr lang="en-US" sz="1600" dirty="0" smtClean="0">
              <a:solidFill>
                <a:srgbClr val="0070C0"/>
              </a:solidFill>
              <a:latin typeface="Verdana"/>
            </a:endParaRPr>
          </a:p>
          <a:p>
            <a:pPr marL="285750" indent="-285750" defTabSz="457200" fontAlgn="base">
              <a:buFont typeface="Arial" panose="020B0604020202020204" pitchFamily="34" charset="0"/>
              <a:buChar char="•"/>
            </a:pPr>
            <a:r>
              <a:rPr lang="en-US" sz="1600" dirty="0" smtClean="0">
                <a:solidFill>
                  <a:srgbClr val="FF0000"/>
                </a:solidFill>
                <a:latin typeface="Verdana"/>
              </a:rPr>
              <a:t>FX </a:t>
            </a:r>
            <a:r>
              <a:rPr lang="en-US" sz="1600" dirty="0">
                <a:solidFill>
                  <a:srgbClr val="FF0000"/>
                </a:solidFill>
                <a:latin typeface="Verdana"/>
              </a:rPr>
              <a:t>SIMD instructions </a:t>
            </a:r>
            <a:r>
              <a:rPr lang="en-US" sz="1600" dirty="0">
                <a:solidFill>
                  <a:srgbClr val="000000"/>
                </a:solidFill>
                <a:latin typeface="Verdana"/>
              </a:rPr>
              <a:t>support </a:t>
            </a:r>
            <a:r>
              <a:rPr lang="en-US" sz="1600" dirty="0" smtClean="0">
                <a:solidFill>
                  <a:srgbClr val="000000"/>
                </a:solidFill>
                <a:latin typeface="Verdana"/>
              </a:rPr>
              <a:t>e.g. </a:t>
            </a:r>
            <a:r>
              <a:rPr lang="en-US" sz="1600" dirty="0">
                <a:solidFill>
                  <a:srgbClr val="0070C0"/>
                </a:solidFill>
                <a:latin typeface="Verdana"/>
              </a:rPr>
              <a:t>multimedia applications</a:t>
            </a:r>
            <a:r>
              <a:rPr lang="en-US" sz="1600" dirty="0">
                <a:solidFill>
                  <a:srgbClr val="000000"/>
                </a:solidFill>
                <a:latin typeface="Verdana"/>
              </a:rPr>
              <a:t>, by executing </a:t>
            </a:r>
          </a:p>
          <a:p>
            <a:pPr defTabSz="457200" fontAlgn="base">
              <a:spcAft>
                <a:spcPts val="600"/>
              </a:spcAft>
            </a:pPr>
            <a:r>
              <a:rPr lang="en-US" sz="1600" dirty="0">
                <a:solidFill>
                  <a:srgbClr val="000000"/>
                </a:solidFill>
                <a:latin typeface="Verdana"/>
              </a:rPr>
              <a:t>       (2/4/8 or more) FX-operations on pixels in-parallel, whereas </a:t>
            </a:r>
          </a:p>
          <a:p>
            <a:pPr marL="285750" indent="-285750" defTabSz="457200" fontAlgn="base">
              <a:buFont typeface="Arial" panose="020B0604020202020204" pitchFamily="34" charset="0"/>
              <a:buChar char="•"/>
            </a:pPr>
            <a:r>
              <a:rPr lang="en-US" sz="1600" spc="-40" dirty="0" smtClean="0">
                <a:solidFill>
                  <a:srgbClr val="FF0000"/>
                </a:solidFill>
                <a:latin typeface="Verdana"/>
              </a:rPr>
              <a:t>(FP </a:t>
            </a:r>
            <a:r>
              <a:rPr lang="en-US" sz="1600" spc="-40" dirty="0">
                <a:solidFill>
                  <a:srgbClr val="FF0000"/>
                </a:solidFill>
                <a:latin typeface="Verdana"/>
              </a:rPr>
              <a:t>SIMD instructions accelerate </a:t>
            </a:r>
            <a:r>
              <a:rPr lang="en-US" sz="1600" spc="-40" dirty="0" smtClean="0">
                <a:latin typeface="Verdana"/>
              </a:rPr>
              <a:t>e.g.</a:t>
            </a:r>
            <a:r>
              <a:rPr lang="en-US" sz="1600" spc="-40" dirty="0" smtClean="0">
                <a:solidFill>
                  <a:srgbClr val="000000"/>
                </a:solidFill>
                <a:latin typeface="Verdana"/>
              </a:rPr>
              <a:t> </a:t>
            </a:r>
            <a:r>
              <a:rPr lang="en-US" sz="1600" spc="-40" dirty="0">
                <a:solidFill>
                  <a:srgbClr val="0070C0"/>
                </a:solidFill>
                <a:latin typeface="Verdana"/>
              </a:rPr>
              <a:t>3D graphics </a:t>
            </a:r>
            <a:r>
              <a:rPr lang="en-US" sz="1600" spc="-40" dirty="0">
                <a:solidFill>
                  <a:srgbClr val="000000"/>
                </a:solidFill>
                <a:latin typeface="Verdana"/>
              </a:rPr>
              <a:t>by executing </a:t>
            </a:r>
            <a:r>
              <a:rPr lang="en-US" sz="1600" spc="-40" dirty="0" smtClean="0">
                <a:solidFill>
                  <a:srgbClr val="000000"/>
                </a:solidFill>
                <a:latin typeface="Verdana"/>
              </a:rPr>
              <a:t>multiple FP-operation</a:t>
            </a:r>
          </a:p>
          <a:p>
            <a:pPr defTabSz="457200" fontAlgn="base">
              <a:spcAft>
                <a:spcPts val="600"/>
              </a:spcAft>
            </a:pPr>
            <a:r>
              <a:rPr lang="en-US" sz="1600" spc="-40" dirty="0">
                <a:solidFill>
                  <a:srgbClr val="000000"/>
                </a:solidFill>
                <a:latin typeface="Verdana"/>
              </a:rPr>
              <a:t> </a:t>
            </a:r>
            <a:r>
              <a:rPr lang="en-US" sz="1600" spc="-40" dirty="0" smtClean="0">
                <a:solidFill>
                  <a:srgbClr val="000000"/>
                </a:solidFill>
                <a:latin typeface="Verdana"/>
              </a:rPr>
              <a:t>     on graphics data). </a:t>
            </a:r>
            <a:endParaRPr lang="en-US" sz="1600" spc="-40" dirty="0">
              <a:solidFill>
                <a:srgbClr val="000000"/>
              </a:solidFill>
              <a:latin typeface="Verdana"/>
            </a:endParaRPr>
          </a:p>
          <a:p>
            <a:pPr defTabSz="457200" fontAlgn="base"/>
            <a:r>
              <a:rPr lang="en-US" sz="1600" dirty="0">
                <a:solidFill>
                  <a:srgbClr val="000000"/>
                </a:solidFill>
                <a:latin typeface="Verdana"/>
              </a:rPr>
              <a:t>     Clearly, the introduction of SIMD instructions into a traditional ISA requires</a:t>
            </a:r>
          </a:p>
          <a:p>
            <a:pPr defTabSz="457200" fontAlgn="base">
              <a:spcAft>
                <a:spcPts val="600"/>
              </a:spcAft>
            </a:pPr>
            <a:r>
              <a:rPr lang="en-US" sz="1600" dirty="0">
                <a:solidFill>
                  <a:srgbClr val="000000"/>
                </a:solidFill>
                <a:latin typeface="Verdana"/>
              </a:rPr>
              <a:t>        </a:t>
            </a:r>
            <a:r>
              <a:rPr lang="en-US" sz="1600" dirty="0" smtClean="0">
                <a:solidFill>
                  <a:srgbClr val="000000"/>
                </a:solidFill>
                <a:latin typeface="Verdana"/>
              </a:rPr>
              <a:t>an </a:t>
            </a:r>
            <a:r>
              <a:rPr lang="en-US" sz="1600" dirty="0" smtClean="0">
                <a:solidFill>
                  <a:srgbClr val="0070C0"/>
                </a:solidFill>
                <a:latin typeface="Verdana"/>
              </a:rPr>
              <a:t>appropriate register space and ISA subset</a:t>
            </a:r>
            <a:r>
              <a:rPr lang="en-US" sz="1600" dirty="0" smtClean="0">
                <a:solidFill>
                  <a:srgbClr val="000000"/>
                </a:solidFill>
                <a:latin typeface="Verdana"/>
              </a:rPr>
              <a:t>.</a:t>
            </a:r>
            <a:endParaRPr lang="en-US" sz="1600" dirty="0">
              <a:solidFill>
                <a:srgbClr val="000000"/>
              </a:solidFill>
              <a:latin typeface="Verdana"/>
            </a:endParaRPr>
          </a:p>
        </p:txBody>
      </p:sp>
      <p:sp>
        <p:nvSpPr>
          <p:cNvPr id="3" name="Rectangle 2"/>
          <p:cNvSpPr/>
          <p:nvPr/>
        </p:nvSpPr>
        <p:spPr>
          <a:xfrm>
            <a:off x="107950" y="450978"/>
            <a:ext cx="6311151" cy="338554"/>
          </a:xfrm>
          <a:prstGeom prst="rect">
            <a:avLst/>
          </a:prstGeom>
        </p:spPr>
        <p:txBody>
          <a:bodyPr wrap="none">
            <a:spAutoFit/>
          </a:bodyPr>
          <a:lstStyle/>
          <a:p>
            <a:pPr defTabSz="457200"/>
            <a:r>
              <a:rPr lang="en-US" sz="1600" dirty="0" smtClean="0">
                <a:solidFill>
                  <a:srgbClr val="FF0000"/>
                </a:solidFill>
                <a:latin typeface="Verdana"/>
              </a:rPr>
              <a:t>Remarks to the introduction of SIMD instruction extensions</a:t>
            </a:r>
            <a:endParaRPr lang="en-US" sz="1600" dirty="0">
              <a:solidFill>
                <a:srgbClr val="FF0000"/>
              </a:solidFill>
              <a:latin typeface="Verdana"/>
            </a:endParaRPr>
          </a:p>
        </p:txBody>
      </p:sp>
      <p:sp>
        <p:nvSpPr>
          <p:cNvPr id="9" name="TextBox 8"/>
          <p:cNvSpPr txBox="1"/>
          <p:nvPr/>
        </p:nvSpPr>
        <p:spPr>
          <a:xfrm>
            <a:off x="1229711" y="6390296"/>
            <a:ext cx="7246664" cy="338554"/>
          </a:xfrm>
          <a:prstGeom prst="rect">
            <a:avLst/>
          </a:prstGeom>
          <a:noFill/>
        </p:spPr>
        <p:txBody>
          <a:bodyPr wrap="none" rtlCol="0">
            <a:spAutoFit/>
          </a:bodyPr>
          <a:lstStyle/>
          <a:p>
            <a:pPr defTabSz="457200" fontAlgn="base"/>
            <a:r>
              <a:rPr lang="en-US" sz="1600" dirty="0">
                <a:solidFill>
                  <a:srgbClr val="000000"/>
                </a:solidFill>
                <a:latin typeface="Verdana"/>
              </a:rPr>
              <a:t>Figure: Interpretation of the execution of SIMD instructions </a:t>
            </a:r>
            <a:r>
              <a:rPr lang="en-US" sz="1600" dirty="0" smtClean="0">
                <a:solidFill>
                  <a:srgbClr val="000000"/>
                </a:solidFill>
                <a:latin typeface="Verdana"/>
              </a:rPr>
              <a:t>[179]</a:t>
            </a:r>
            <a:endParaRPr lang="en-US" sz="1600" dirty="0">
              <a:solidFill>
                <a:srgbClr val="000000"/>
              </a:solidFill>
              <a:latin typeface="Verdana"/>
            </a:endParaRPr>
          </a:p>
        </p:txBody>
      </p:sp>
      <p:grpSp>
        <p:nvGrpSpPr>
          <p:cNvPr id="13" name="Group 12"/>
          <p:cNvGrpSpPr/>
          <p:nvPr/>
        </p:nvGrpSpPr>
        <p:grpSpPr>
          <a:xfrm>
            <a:off x="1481959" y="3825767"/>
            <a:ext cx="5049400" cy="2343805"/>
            <a:chOff x="1481959" y="3468414"/>
            <a:chExt cx="5049400" cy="234380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665" y="3468414"/>
              <a:ext cx="3910694" cy="2343805"/>
            </a:xfrm>
            <a:prstGeom prst="rect">
              <a:avLst/>
            </a:prstGeom>
          </p:spPr>
        </p:pic>
        <p:sp>
          <p:nvSpPr>
            <p:cNvPr id="10" name="TextBox 9"/>
            <p:cNvSpPr txBox="1"/>
            <p:nvPr/>
          </p:nvSpPr>
          <p:spPr>
            <a:xfrm>
              <a:off x="2270252" y="3468417"/>
              <a:ext cx="389850" cy="307777"/>
            </a:xfrm>
            <a:prstGeom prst="rect">
              <a:avLst/>
            </a:prstGeom>
            <a:noFill/>
          </p:spPr>
          <p:txBody>
            <a:bodyPr wrap="none" rtlCol="0">
              <a:spAutoFit/>
            </a:bodyPr>
            <a:lstStyle/>
            <a:p>
              <a:pPr defTabSz="457200" fontAlgn="base"/>
              <a:r>
                <a:rPr lang="en-US" sz="1400" dirty="0">
                  <a:solidFill>
                    <a:srgbClr val="000000"/>
                  </a:solidFill>
                  <a:latin typeface="Verdana"/>
                </a:rPr>
                <a:t>X:</a:t>
              </a:r>
            </a:p>
          </p:txBody>
        </p:sp>
        <p:sp>
          <p:nvSpPr>
            <p:cNvPr id="11" name="TextBox 10"/>
            <p:cNvSpPr txBox="1"/>
            <p:nvPr/>
          </p:nvSpPr>
          <p:spPr>
            <a:xfrm>
              <a:off x="2264998" y="4135822"/>
              <a:ext cx="359522" cy="307777"/>
            </a:xfrm>
            <a:prstGeom prst="rect">
              <a:avLst/>
            </a:prstGeom>
            <a:noFill/>
          </p:spPr>
          <p:txBody>
            <a:bodyPr wrap="none" rtlCol="0">
              <a:spAutoFit/>
            </a:bodyPr>
            <a:lstStyle/>
            <a:p>
              <a:pPr defTabSz="457200" fontAlgn="base"/>
              <a:r>
                <a:rPr lang="en-US" sz="1400" dirty="0">
                  <a:solidFill>
                    <a:srgbClr val="000000"/>
                  </a:solidFill>
                  <a:latin typeface="Verdana"/>
                </a:rPr>
                <a:t>Y:</a:t>
              </a:r>
            </a:p>
          </p:txBody>
        </p:sp>
        <p:sp>
          <p:nvSpPr>
            <p:cNvPr id="12" name="TextBox 11"/>
            <p:cNvSpPr txBox="1"/>
            <p:nvPr/>
          </p:nvSpPr>
          <p:spPr>
            <a:xfrm>
              <a:off x="1481959" y="5475894"/>
              <a:ext cx="1160895" cy="307777"/>
            </a:xfrm>
            <a:prstGeom prst="rect">
              <a:avLst/>
            </a:prstGeom>
            <a:noFill/>
          </p:spPr>
          <p:txBody>
            <a:bodyPr wrap="none" rtlCol="0">
              <a:spAutoFit/>
            </a:bodyPr>
            <a:lstStyle/>
            <a:p>
              <a:pPr defTabSz="457200" fontAlgn="base"/>
              <a:r>
                <a:rPr lang="en-US" sz="1400" dirty="0">
                  <a:solidFill>
                    <a:srgbClr val="000000"/>
                  </a:solidFill>
                  <a:latin typeface="Verdana"/>
                </a:rPr>
                <a:t>Z = X op Y</a:t>
              </a:r>
            </a:p>
          </p:txBody>
        </p:sp>
      </p:grpSp>
      <p:sp>
        <p:nvSpPr>
          <p:cNvPr id="14" name="Title 1"/>
          <p:cNvSpPr>
            <a:spLocks noGrp="1"/>
          </p:cNvSpPr>
          <p:nvPr>
            <p:ph type="title"/>
          </p:nvPr>
        </p:nvSpPr>
        <p:spPr>
          <a:xfrm>
            <a:off x="0" y="0"/>
            <a:ext cx="9144000" cy="393700"/>
          </a:xfrm>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12)</a:t>
            </a:r>
            <a:endParaRPr lang="en-US" sz="1700" dirty="0"/>
          </a:p>
        </p:txBody>
      </p:sp>
    </p:spTree>
    <p:extLst>
      <p:ext uri="{BB962C8B-B14F-4D97-AF65-F5344CB8AC3E}">
        <p14:creationId xmlns:p14="http://schemas.microsoft.com/office/powerpoint/2010/main" val="34961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additive="base">
                                        <p:cTn id="4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additive="base">
                                        <p:cTn id="5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13)</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-2</a:t>
            </a:r>
            <a:endParaRPr lang="en-US" altLang="en-US" spc="-50" dirty="0">
              <a:solidFill>
                <a:schemeClr val="accent6"/>
              </a:solidFill>
            </a:endParaRPr>
          </a:p>
        </p:txBody>
      </p:sp>
      <p:sp>
        <p:nvSpPr>
          <p:cNvPr id="40" name="Text Box 16"/>
          <p:cNvSpPr txBox="1">
            <a:spLocks noChangeArrowheads="1"/>
          </p:cNvSpPr>
          <p:nvPr/>
        </p:nvSpPr>
        <p:spPr bwMode="auto">
          <a:xfrm>
            <a:off x="1569131" y="2354049"/>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1" name="Line 17"/>
          <p:cNvSpPr>
            <a:spLocks noChangeShapeType="1"/>
          </p:cNvSpPr>
          <p:nvPr/>
        </p:nvSpPr>
        <p:spPr bwMode="auto">
          <a:xfrm flipV="1">
            <a:off x="656565" y="292256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8" name="Line 22"/>
          <p:cNvSpPr>
            <a:spLocks noChangeShapeType="1"/>
          </p:cNvSpPr>
          <p:nvPr/>
        </p:nvSpPr>
        <p:spPr bwMode="auto">
          <a:xfrm>
            <a:off x="4569308" y="266782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9" name="Line 25"/>
          <p:cNvSpPr>
            <a:spLocks noChangeShapeType="1"/>
          </p:cNvSpPr>
          <p:nvPr/>
        </p:nvSpPr>
        <p:spPr bwMode="auto">
          <a:xfrm>
            <a:off x="652379" y="292256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3" name="Text Box 7"/>
          <p:cNvSpPr txBox="1">
            <a:spLocks noChangeArrowheads="1"/>
          </p:cNvSpPr>
          <p:nvPr/>
        </p:nvSpPr>
        <p:spPr bwMode="auto">
          <a:xfrm>
            <a:off x="3080022" y="3157215"/>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74" name="Oval 13"/>
          <p:cNvSpPr>
            <a:spLocks noChangeArrowheads="1"/>
          </p:cNvSpPr>
          <p:nvPr/>
        </p:nvSpPr>
        <p:spPr bwMode="auto">
          <a:xfrm>
            <a:off x="3711451" y="30988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5" name="Line 25"/>
          <p:cNvSpPr>
            <a:spLocks noChangeShapeType="1"/>
          </p:cNvSpPr>
          <p:nvPr/>
        </p:nvSpPr>
        <p:spPr bwMode="auto">
          <a:xfrm>
            <a:off x="3744323" y="292739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7" name="Oval 13"/>
          <p:cNvSpPr>
            <a:spLocks noChangeArrowheads="1"/>
          </p:cNvSpPr>
          <p:nvPr/>
        </p:nvSpPr>
        <p:spPr bwMode="auto">
          <a:xfrm>
            <a:off x="611560" y="30749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9" name="Text Box 7"/>
          <p:cNvSpPr txBox="1">
            <a:spLocks noChangeArrowheads="1"/>
          </p:cNvSpPr>
          <p:nvPr/>
        </p:nvSpPr>
        <p:spPr bwMode="auto">
          <a:xfrm>
            <a:off x="1342424" y="3145929"/>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80" name="Oval 13"/>
          <p:cNvSpPr>
            <a:spLocks noChangeArrowheads="1"/>
          </p:cNvSpPr>
          <p:nvPr/>
        </p:nvSpPr>
        <p:spPr bwMode="auto">
          <a:xfrm>
            <a:off x="1920705" y="309860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1" name="Line 25"/>
          <p:cNvSpPr>
            <a:spLocks noChangeShapeType="1"/>
          </p:cNvSpPr>
          <p:nvPr/>
        </p:nvSpPr>
        <p:spPr bwMode="auto">
          <a:xfrm>
            <a:off x="1955312" y="292165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4" name="Right Brace 83"/>
          <p:cNvSpPr/>
          <p:nvPr/>
        </p:nvSpPr>
        <p:spPr bwMode="auto">
          <a:xfrm rot="5400000">
            <a:off x="3712343" y="1697655"/>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7" name="TextBox 86"/>
          <p:cNvSpPr txBox="1"/>
          <p:nvPr/>
        </p:nvSpPr>
        <p:spPr>
          <a:xfrm>
            <a:off x="2771800" y="4444212"/>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91" name="TextBox 90"/>
          <p:cNvSpPr txBox="1"/>
          <p:nvPr/>
        </p:nvSpPr>
        <p:spPr>
          <a:xfrm>
            <a:off x="1215676" y="3636733"/>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92" name="TextBox 91"/>
          <p:cNvSpPr txBox="1"/>
          <p:nvPr/>
        </p:nvSpPr>
        <p:spPr>
          <a:xfrm>
            <a:off x="2780865" y="3636733"/>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8" name="Rounded Rectangle 7"/>
          <p:cNvSpPr/>
          <p:nvPr/>
        </p:nvSpPr>
        <p:spPr bwMode="auto">
          <a:xfrm>
            <a:off x="10513" y="1366347"/>
            <a:ext cx="9144000" cy="872092"/>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7" name="TextBox 96"/>
          <p:cNvSpPr txBox="1"/>
          <p:nvPr/>
        </p:nvSpPr>
        <p:spPr>
          <a:xfrm>
            <a:off x="19908" y="1376857"/>
            <a:ext cx="864061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Next </a:t>
            </a:r>
            <a:r>
              <a:rPr lang="en-US" sz="1600" dirty="0"/>
              <a:t>the basic ISA was augmented by </a:t>
            </a:r>
            <a:r>
              <a:rPr lang="en-US" sz="1600" dirty="0">
                <a:solidFill>
                  <a:srgbClr val="0070C0"/>
                </a:solidFill>
              </a:rPr>
              <a:t>a </a:t>
            </a:r>
            <a:r>
              <a:rPr lang="en-US" sz="1600" dirty="0">
                <a:solidFill>
                  <a:srgbClr val="FF0000"/>
                </a:solidFill>
              </a:rPr>
              <a:t>secondary register set </a:t>
            </a:r>
            <a:r>
              <a:rPr lang="en-US" sz="1600" dirty="0"/>
              <a:t>and based on it</a:t>
            </a:r>
          </a:p>
          <a:p>
            <a:r>
              <a:rPr lang="en-US" sz="1600" dirty="0"/>
              <a:t>       </a:t>
            </a:r>
            <a:r>
              <a:rPr lang="en-US" sz="1600" dirty="0">
                <a:solidFill>
                  <a:srgbClr val="0070C0"/>
                </a:solidFill>
              </a:rPr>
              <a:t>scalar FP, </a:t>
            </a:r>
            <a:r>
              <a:rPr lang="en-US" sz="1600" dirty="0" smtClean="0">
                <a:solidFill>
                  <a:srgbClr val="0070C0"/>
                </a:solidFill>
              </a:rPr>
              <a:t>vector </a:t>
            </a:r>
            <a:r>
              <a:rPr lang="en-US" sz="1600" dirty="0">
                <a:solidFill>
                  <a:srgbClr val="0070C0"/>
                </a:solidFill>
              </a:rPr>
              <a:t>FP </a:t>
            </a:r>
            <a:r>
              <a:rPr lang="en-US" sz="1600" dirty="0" smtClean="0">
                <a:solidFill>
                  <a:srgbClr val="0070C0"/>
                </a:solidFill>
              </a:rPr>
              <a:t>(sequentially executed) and </a:t>
            </a:r>
            <a:r>
              <a:rPr lang="en-US" sz="1600" dirty="0">
                <a:solidFill>
                  <a:srgbClr val="0070C0"/>
                </a:solidFill>
              </a:rPr>
              <a:t>FX/FP SIMD instructions on</a:t>
            </a:r>
          </a:p>
          <a:p>
            <a:pPr>
              <a:spcAft>
                <a:spcPts val="600"/>
              </a:spcAft>
            </a:pPr>
            <a:r>
              <a:rPr lang="en-US" sz="1600" dirty="0">
                <a:solidFill>
                  <a:srgbClr val="0070C0"/>
                </a:solidFill>
              </a:rPr>
              <a:t>       64/128-bit data vectors </a:t>
            </a:r>
            <a:r>
              <a:rPr lang="en-US" sz="1600" dirty="0"/>
              <a:t>were introduced. </a:t>
            </a:r>
          </a:p>
        </p:txBody>
      </p:sp>
      <p:sp>
        <p:nvSpPr>
          <p:cNvPr id="99" name="Line 29"/>
          <p:cNvSpPr>
            <a:spLocks noChangeShapeType="1"/>
          </p:cNvSpPr>
          <p:nvPr/>
        </p:nvSpPr>
        <p:spPr bwMode="auto">
          <a:xfrm flipH="1">
            <a:off x="5755624" y="293721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0" name="Text Box 7"/>
          <p:cNvSpPr txBox="1">
            <a:spLocks noChangeArrowheads="1"/>
          </p:cNvSpPr>
          <p:nvPr/>
        </p:nvSpPr>
        <p:spPr bwMode="auto">
          <a:xfrm>
            <a:off x="4718066" y="3207349"/>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101" name="Oval 100"/>
          <p:cNvSpPr>
            <a:spLocks noChangeArrowheads="1"/>
          </p:cNvSpPr>
          <p:nvPr/>
        </p:nvSpPr>
        <p:spPr bwMode="auto">
          <a:xfrm>
            <a:off x="5722401" y="309117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2" name="TextBox 101"/>
          <p:cNvSpPr txBox="1"/>
          <p:nvPr/>
        </p:nvSpPr>
        <p:spPr>
          <a:xfrm>
            <a:off x="5166700" y="3653401"/>
            <a:ext cx="2327881" cy="292388"/>
          </a:xfrm>
          <a:prstGeom prst="rect">
            <a:avLst/>
          </a:prstGeom>
          <a:noFill/>
        </p:spPr>
        <p:txBody>
          <a:bodyPr wrap="none" rtlCol="0">
            <a:spAutoFit/>
          </a:bodyPr>
          <a:lstStyle/>
          <a:p>
            <a:r>
              <a:rPr lang="en-US" sz="1300" dirty="0"/>
              <a:t>(</a:t>
            </a:r>
            <a:r>
              <a:rPr lang="en-US" sz="1300" dirty="0" smtClean="0"/>
              <a:t>64/128-bit, proc. based)</a:t>
            </a:r>
            <a:endParaRPr lang="en-US" sz="1300" dirty="0"/>
          </a:p>
        </p:txBody>
      </p:sp>
      <p:sp>
        <p:nvSpPr>
          <p:cNvPr id="103" name="TextBox 102"/>
          <p:cNvSpPr txBox="1"/>
          <p:nvPr/>
        </p:nvSpPr>
        <p:spPr>
          <a:xfrm>
            <a:off x="5323442" y="3869425"/>
            <a:ext cx="1052101" cy="292388"/>
          </a:xfrm>
          <a:prstGeom prst="rect">
            <a:avLst/>
          </a:prstGeom>
          <a:noFill/>
        </p:spPr>
        <p:txBody>
          <a:bodyPr wrap="square" rtlCol="0">
            <a:spAutoFit/>
          </a:bodyPr>
          <a:lstStyle/>
          <a:p>
            <a:r>
              <a:rPr lang="en-US" sz="1300" dirty="0"/>
              <a:t>(Neon)</a:t>
            </a:r>
          </a:p>
        </p:txBody>
      </p:sp>
    </p:spTree>
    <p:extLst>
      <p:ext uri="{BB962C8B-B14F-4D97-AF65-F5344CB8AC3E}">
        <p14:creationId xmlns:p14="http://schemas.microsoft.com/office/powerpoint/2010/main" val="111743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14)</a:t>
            </a:r>
            <a:endParaRPr lang="en-US" sz="1700" dirty="0"/>
          </a:p>
        </p:txBody>
      </p:sp>
      <p:sp>
        <p:nvSpPr>
          <p:cNvPr id="3" name="TextBox 2"/>
          <p:cNvSpPr txBox="1"/>
          <p:nvPr/>
        </p:nvSpPr>
        <p:spPr>
          <a:xfrm>
            <a:off x="71438" y="449672"/>
            <a:ext cx="5048754" cy="338554"/>
          </a:xfrm>
          <a:prstGeom prst="rect">
            <a:avLst/>
          </a:prstGeom>
          <a:noFill/>
        </p:spPr>
        <p:txBody>
          <a:bodyPr wrap="none" rtlCol="0">
            <a:spAutoFit/>
          </a:bodyPr>
          <a:lstStyle/>
          <a:p>
            <a:r>
              <a:rPr lang="en-US" sz="1600" dirty="0" smtClean="0">
                <a:solidFill>
                  <a:srgbClr val="FF0000"/>
                </a:solidFill>
              </a:rPr>
              <a:t>Remark to sequentially executed FP processing</a:t>
            </a:r>
          </a:p>
        </p:txBody>
      </p:sp>
      <p:sp>
        <p:nvSpPr>
          <p:cNvPr id="4" name="TextBox 3"/>
          <p:cNvSpPr txBox="1"/>
          <p:nvPr/>
        </p:nvSpPr>
        <p:spPr>
          <a:xfrm>
            <a:off x="174171" y="795408"/>
            <a:ext cx="9070945" cy="1400383"/>
          </a:xfrm>
          <a:prstGeom prst="rect">
            <a:avLst/>
          </a:prstGeom>
          <a:noFill/>
        </p:spPr>
        <p:txBody>
          <a:bodyPr wrap="none" rtlCol="0">
            <a:spAutoFit/>
          </a:bodyPr>
          <a:lstStyle/>
          <a:p>
            <a:r>
              <a:rPr lang="en-US" sz="1600" dirty="0" smtClean="0"/>
              <a:t>ARM introduced in their ISA extension </a:t>
            </a:r>
            <a:r>
              <a:rPr lang="en-US" sz="1600" dirty="0" smtClean="0">
                <a:solidFill>
                  <a:srgbClr val="FF0000"/>
                </a:solidFill>
              </a:rPr>
              <a:t>sequentially executed FP vector processing</a:t>
            </a:r>
          </a:p>
          <a:p>
            <a:r>
              <a:rPr lang="en-US" sz="1600" dirty="0" smtClean="0">
                <a:solidFill>
                  <a:srgbClr val="0070C0"/>
                </a:solidFill>
              </a:rPr>
              <a:t>  by the FP coprocessor </a:t>
            </a:r>
            <a:r>
              <a:rPr lang="en-US" sz="1600" dirty="0" smtClean="0"/>
              <a:t>such that the coprocessor executed operations on up to 8</a:t>
            </a:r>
          </a:p>
          <a:p>
            <a:pPr>
              <a:spcAft>
                <a:spcPts val="600"/>
              </a:spcAft>
            </a:pPr>
            <a:r>
              <a:rPr lang="en-US" sz="1600" dirty="0" smtClean="0"/>
              <a:t>  </a:t>
            </a:r>
            <a:r>
              <a:rPr lang="en-US" sz="1600" spc="-40" dirty="0" smtClean="0"/>
              <a:t>elements of two data vectors, held in coprocessor registers, one after another, </a:t>
            </a:r>
            <a:r>
              <a:rPr lang="en-US" sz="1600" dirty="0" smtClean="0">
                <a:solidFill>
                  <a:srgbClr val="0070C0"/>
                </a:solidFill>
              </a:rPr>
              <a:t>in a loop</a:t>
            </a:r>
            <a:r>
              <a:rPr lang="en-US" sz="1600" dirty="0" smtClean="0"/>
              <a:t>.</a:t>
            </a:r>
          </a:p>
          <a:p>
            <a:r>
              <a:rPr lang="en-US" sz="1600" dirty="0" smtClean="0"/>
              <a:t>This is in contrast to SIMD processing, when the operations are executed in parallel</a:t>
            </a:r>
          </a:p>
          <a:p>
            <a:r>
              <a:rPr lang="en-US" sz="1600" dirty="0"/>
              <a:t> </a:t>
            </a:r>
            <a:r>
              <a:rPr lang="en-US" sz="1600" dirty="0" smtClean="0"/>
              <a:t> on all elements of the vectors held in the register space.</a:t>
            </a:r>
          </a:p>
        </p:txBody>
      </p:sp>
    </p:spTree>
    <p:extLst>
      <p:ext uri="{BB962C8B-B14F-4D97-AF65-F5344CB8AC3E}">
        <p14:creationId xmlns:p14="http://schemas.microsoft.com/office/powerpoint/2010/main" val="219601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3548" y="1879322"/>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1</a:t>
            </a:r>
            <a:r>
              <a:rPr lang="hu-HU" sz="1900">
                <a:solidFill>
                  <a:srgbClr val="FFFFFF"/>
                </a:solidFill>
              </a:rPr>
              <a:t>.</a:t>
            </a:r>
            <a:r>
              <a:rPr lang="en-US" sz="1900">
                <a:solidFill>
                  <a:srgbClr val="FFFFFF"/>
                </a:solidFill>
              </a:rPr>
              <a:t> I</a:t>
            </a:r>
            <a:r>
              <a:rPr lang="hu-HU" sz="1900">
                <a:solidFill>
                  <a:srgbClr val="FFFFFF"/>
                </a:solidFill>
              </a:rPr>
              <a:t>ntroduction to ARM</a:t>
            </a:r>
            <a:r>
              <a:rPr lang="en-US" sz="1900">
                <a:solidFill>
                  <a:srgbClr val="FFFFFF"/>
                </a:solidFill>
              </a:rPr>
              <a:t> </a:t>
            </a:r>
            <a:endParaRPr lang="hu-HU" sz="1900">
              <a:solidFill>
                <a:srgbClr val="FFFFFF"/>
              </a:solidFill>
            </a:endParaRPr>
          </a:p>
        </p:txBody>
      </p:sp>
    </p:spTree>
    <p:extLst>
      <p:ext uri="{BB962C8B-B14F-4D97-AF65-F5344CB8AC3E}">
        <p14:creationId xmlns:p14="http://schemas.microsoft.com/office/powerpoint/2010/main" val="11325832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15)</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-3</a:t>
            </a:r>
            <a:endParaRPr lang="en-US" altLang="en-US" spc="-50" dirty="0">
              <a:solidFill>
                <a:schemeClr val="accent6"/>
              </a:solidFill>
            </a:endParaRPr>
          </a:p>
        </p:txBody>
      </p:sp>
      <p:sp>
        <p:nvSpPr>
          <p:cNvPr id="8" name="Rounded Rectangle 7"/>
          <p:cNvSpPr/>
          <p:nvPr/>
        </p:nvSpPr>
        <p:spPr bwMode="auto">
          <a:xfrm>
            <a:off x="-18510" y="1333148"/>
            <a:ext cx="9162510" cy="66001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8" name="TextBox 97"/>
          <p:cNvSpPr txBox="1"/>
          <p:nvPr/>
        </p:nvSpPr>
        <p:spPr>
          <a:xfrm>
            <a:off x="304657" y="1366348"/>
            <a:ext cx="8790265" cy="584775"/>
          </a:xfrm>
          <a:prstGeom prst="rect">
            <a:avLst/>
          </a:prstGeom>
          <a:noFill/>
        </p:spPr>
        <p:txBody>
          <a:bodyPr wrap="square" rtlCol="0">
            <a:spAutoFit/>
          </a:bodyPr>
          <a:lstStyle/>
          <a:p>
            <a:pPr marL="285750" indent="-285750">
              <a:buFont typeface="Arial" panose="020B0604020202020204" pitchFamily="34" charset="0"/>
              <a:buChar char="•"/>
            </a:pPr>
            <a:r>
              <a:rPr lang="en-US" sz="1600" spc="-80" dirty="0" smtClean="0"/>
              <a:t>Finally</a:t>
            </a:r>
            <a:r>
              <a:rPr lang="en-US" sz="1600" spc="-80" dirty="0"/>
              <a:t>, </a:t>
            </a:r>
            <a:r>
              <a:rPr lang="en-US" sz="1600" spc="-80" dirty="0" smtClean="0"/>
              <a:t>based on the </a:t>
            </a:r>
            <a:r>
              <a:rPr lang="en-US" sz="1600" spc="-80" dirty="0" smtClean="0">
                <a:solidFill>
                  <a:srgbClr val="FF0000"/>
                </a:solidFill>
              </a:rPr>
              <a:t>SVE register set</a:t>
            </a:r>
            <a:r>
              <a:rPr lang="en-US" sz="1600" spc="-80" dirty="0" smtClean="0"/>
              <a:t> the </a:t>
            </a:r>
            <a:r>
              <a:rPr lang="en-US" sz="1600" spc="-80" dirty="0">
                <a:solidFill>
                  <a:srgbClr val="0070C0"/>
                </a:solidFill>
              </a:rPr>
              <a:t>very </a:t>
            </a:r>
            <a:r>
              <a:rPr lang="en-US" sz="1600" spc="-80" dirty="0" smtClean="0">
                <a:solidFill>
                  <a:srgbClr val="0070C0"/>
                </a:solidFill>
              </a:rPr>
              <a:t>long </a:t>
            </a:r>
            <a:r>
              <a:rPr lang="en-US" sz="1600" spc="-80" dirty="0">
                <a:solidFill>
                  <a:srgbClr val="0070C0"/>
                </a:solidFill>
              </a:rPr>
              <a:t>FX/FP SIMD </a:t>
            </a:r>
            <a:r>
              <a:rPr lang="en-US" sz="1600" spc="-80" dirty="0" smtClean="0">
                <a:solidFill>
                  <a:srgbClr val="0070C0"/>
                </a:solidFill>
              </a:rPr>
              <a:t>extensions </a:t>
            </a:r>
            <a:r>
              <a:rPr lang="en-US" sz="1600" spc="-80" dirty="0" smtClean="0"/>
              <a:t>were added</a:t>
            </a:r>
            <a:r>
              <a:rPr lang="en-US" sz="1600" spc="-80" dirty="0" smtClean="0">
                <a:solidFill>
                  <a:srgbClr val="0070C0"/>
                </a:solidFill>
              </a:rPr>
              <a:t>,</a:t>
            </a:r>
            <a:endParaRPr lang="en-US" sz="1600" spc="-80" dirty="0">
              <a:solidFill>
                <a:srgbClr val="0070C0"/>
              </a:solidFill>
            </a:endParaRPr>
          </a:p>
          <a:p>
            <a:pPr>
              <a:spcAft>
                <a:spcPts val="1200"/>
              </a:spcAft>
            </a:pPr>
            <a:r>
              <a:rPr lang="en-US" sz="1600" spc="-80" dirty="0"/>
              <a:t>        </a:t>
            </a:r>
            <a:r>
              <a:rPr lang="en-US" sz="1600" spc="-80" dirty="0" smtClean="0"/>
              <a:t>that can operate on </a:t>
            </a:r>
            <a:r>
              <a:rPr lang="en-US" sz="1600" spc="-80" dirty="0" smtClean="0">
                <a:solidFill>
                  <a:srgbClr val="0070C0"/>
                </a:solidFill>
              </a:rPr>
              <a:t>128-2048 </a:t>
            </a:r>
            <a:r>
              <a:rPr lang="en-US" sz="1600" spc="-80" dirty="0">
                <a:solidFill>
                  <a:srgbClr val="0070C0"/>
                </a:solidFill>
              </a:rPr>
              <a:t>bit wide data </a:t>
            </a:r>
            <a:r>
              <a:rPr lang="en-US" sz="1600" spc="-80" dirty="0" smtClean="0">
                <a:solidFill>
                  <a:srgbClr val="0070C0"/>
                </a:solidFill>
              </a:rPr>
              <a:t>vectors, </a:t>
            </a:r>
            <a:r>
              <a:rPr lang="en-US" sz="1600" spc="-80" dirty="0" smtClean="0"/>
              <a:t>as</a:t>
            </a:r>
            <a:r>
              <a:rPr lang="en-US" sz="1600" dirty="0" smtClean="0"/>
              <a:t> </a:t>
            </a:r>
            <a:r>
              <a:rPr lang="en-US" sz="1600" dirty="0"/>
              <a:t>indicated </a:t>
            </a:r>
            <a:r>
              <a:rPr lang="en-US" sz="1600" dirty="0" smtClean="0"/>
              <a:t>below.</a:t>
            </a:r>
            <a:endParaRPr lang="en-US" sz="1600" dirty="0"/>
          </a:p>
        </p:txBody>
      </p:sp>
      <p:sp>
        <p:nvSpPr>
          <p:cNvPr id="12" name="Rounded Rectangle 11"/>
          <p:cNvSpPr/>
          <p:nvPr/>
        </p:nvSpPr>
        <p:spPr bwMode="auto">
          <a:xfrm>
            <a:off x="30419" y="2049249"/>
            <a:ext cx="9144000" cy="2722447"/>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1" name="Text Box 16"/>
          <p:cNvSpPr txBox="1">
            <a:spLocks noChangeArrowheads="1"/>
          </p:cNvSpPr>
          <p:nvPr/>
        </p:nvSpPr>
        <p:spPr bwMode="auto">
          <a:xfrm>
            <a:off x="1569131" y="2101799"/>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102" name="Line 17"/>
          <p:cNvSpPr>
            <a:spLocks noChangeShapeType="1"/>
          </p:cNvSpPr>
          <p:nvPr/>
        </p:nvSpPr>
        <p:spPr bwMode="auto">
          <a:xfrm flipV="1">
            <a:off x="656565" y="267031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3" name="Line 22"/>
          <p:cNvSpPr>
            <a:spLocks noChangeShapeType="1"/>
          </p:cNvSpPr>
          <p:nvPr/>
        </p:nvSpPr>
        <p:spPr bwMode="auto">
          <a:xfrm>
            <a:off x="4569308" y="241557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4" name="Line 25"/>
          <p:cNvSpPr>
            <a:spLocks noChangeShapeType="1"/>
          </p:cNvSpPr>
          <p:nvPr/>
        </p:nvSpPr>
        <p:spPr bwMode="auto">
          <a:xfrm>
            <a:off x="652379" y="267031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5" name="Line 29"/>
          <p:cNvSpPr>
            <a:spLocks noChangeShapeType="1"/>
          </p:cNvSpPr>
          <p:nvPr/>
        </p:nvSpPr>
        <p:spPr bwMode="auto">
          <a:xfrm flipH="1">
            <a:off x="5661034" y="266394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7" name="Oval 13"/>
          <p:cNvSpPr>
            <a:spLocks noChangeArrowheads="1"/>
          </p:cNvSpPr>
          <p:nvPr/>
        </p:nvSpPr>
        <p:spPr bwMode="auto">
          <a:xfrm>
            <a:off x="3711451" y="284655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8" name="Line 25"/>
          <p:cNvSpPr>
            <a:spLocks noChangeShapeType="1"/>
          </p:cNvSpPr>
          <p:nvPr/>
        </p:nvSpPr>
        <p:spPr bwMode="auto">
          <a:xfrm>
            <a:off x="3744323" y="26751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0" name="Oval 13"/>
          <p:cNvSpPr>
            <a:spLocks noChangeArrowheads="1"/>
          </p:cNvSpPr>
          <p:nvPr/>
        </p:nvSpPr>
        <p:spPr bwMode="auto">
          <a:xfrm>
            <a:off x="611560" y="282266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1" name="Oval 110"/>
          <p:cNvSpPr>
            <a:spLocks noChangeArrowheads="1"/>
          </p:cNvSpPr>
          <p:nvPr/>
        </p:nvSpPr>
        <p:spPr bwMode="auto">
          <a:xfrm>
            <a:off x="5627811" y="281790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3" name="Oval 13"/>
          <p:cNvSpPr>
            <a:spLocks noChangeArrowheads="1"/>
          </p:cNvSpPr>
          <p:nvPr/>
        </p:nvSpPr>
        <p:spPr bwMode="auto">
          <a:xfrm>
            <a:off x="1920705" y="284635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4" name="Line 25"/>
          <p:cNvSpPr>
            <a:spLocks noChangeShapeType="1"/>
          </p:cNvSpPr>
          <p:nvPr/>
        </p:nvSpPr>
        <p:spPr bwMode="auto">
          <a:xfrm>
            <a:off x="1955312" y="26694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5" name="Text Box 7"/>
          <p:cNvSpPr txBox="1">
            <a:spLocks noChangeArrowheads="1"/>
          </p:cNvSpPr>
          <p:nvPr/>
        </p:nvSpPr>
        <p:spPr bwMode="auto">
          <a:xfrm>
            <a:off x="6864919" y="2931511"/>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18" name="Right Brace 117"/>
          <p:cNvSpPr/>
          <p:nvPr/>
        </p:nvSpPr>
        <p:spPr bwMode="auto">
          <a:xfrm rot="5400000">
            <a:off x="7672634" y="2795405"/>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1" name="TextBox 120"/>
          <p:cNvSpPr txBox="1"/>
          <p:nvPr/>
        </p:nvSpPr>
        <p:spPr>
          <a:xfrm>
            <a:off x="7024787" y="4191962"/>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122" name="Line 29"/>
          <p:cNvSpPr>
            <a:spLocks noChangeShapeType="1"/>
          </p:cNvSpPr>
          <p:nvPr/>
        </p:nvSpPr>
        <p:spPr bwMode="auto">
          <a:xfrm flipH="1">
            <a:off x="7937958" y="268686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3" name="Oval 122"/>
          <p:cNvSpPr>
            <a:spLocks noChangeArrowheads="1"/>
          </p:cNvSpPr>
          <p:nvPr/>
        </p:nvSpPr>
        <p:spPr bwMode="auto">
          <a:xfrm>
            <a:off x="7902370" y="2840827"/>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27" name="TextBox 126"/>
          <p:cNvSpPr txBox="1"/>
          <p:nvPr/>
        </p:nvSpPr>
        <p:spPr>
          <a:xfrm>
            <a:off x="7128284" y="3384483"/>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129" name="TextBox 128"/>
          <p:cNvSpPr txBox="1"/>
          <p:nvPr/>
        </p:nvSpPr>
        <p:spPr>
          <a:xfrm>
            <a:off x="7264315" y="3611017"/>
            <a:ext cx="1346103" cy="292388"/>
          </a:xfrm>
          <a:prstGeom prst="rect">
            <a:avLst/>
          </a:prstGeom>
          <a:noFill/>
        </p:spPr>
        <p:txBody>
          <a:bodyPr wrap="square" rtlCol="0">
            <a:spAutoFit/>
          </a:bodyPr>
          <a:lstStyle/>
          <a:p>
            <a:r>
              <a:rPr lang="en-US" sz="1300"/>
              <a:t>(SVE/SVE2)</a:t>
            </a:r>
          </a:p>
        </p:txBody>
      </p:sp>
    </p:spTree>
    <p:extLst>
      <p:ext uri="{BB962C8B-B14F-4D97-AF65-F5344CB8AC3E}">
        <p14:creationId xmlns:p14="http://schemas.microsoft.com/office/powerpoint/2010/main" val="232520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15b)</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Summing up </a:t>
            </a:r>
            <a:r>
              <a:rPr lang="en-US" altLang="en-US" spc="-50" dirty="0">
                <a:solidFill>
                  <a:schemeClr val="accent6"/>
                </a:solidFill>
              </a:rPr>
              <a:t>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-4</a:t>
            </a:r>
            <a:endParaRPr lang="en-US" altLang="en-US" spc="-50" dirty="0">
              <a:solidFill>
                <a:schemeClr val="accent6"/>
              </a:solidFill>
            </a:endParaRPr>
          </a:p>
        </p:txBody>
      </p:sp>
      <p:sp>
        <p:nvSpPr>
          <p:cNvPr id="12" name="Rounded Rectangle 11"/>
          <p:cNvSpPr/>
          <p:nvPr/>
        </p:nvSpPr>
        <p:spPr bwMode="auto">
          <a:xfrm>
            <a:off x="30419" y="1324033"/>
            <a:ext cx="9144000" cy="2722447"/>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0" name="Text Box 7"/>
          <p:cNvSpPr txBox="1">
            <a:spLocks noChangeArrowheads="1"/>
          </p:cNvSpPr>
          <p:nvPr/>
        </p:nvSpPr>
        <p:spPr bwMode="auto">
          <a:xfrm>
            <a:off x="-167000" y="217802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101" name="Text Box 16"/>
          <p:cNvSpPr txBox="1">
            <a:spLocks noChangeArrowheads="1"/>
          </p:cNvSpPr>
          <p:nvPr/>
        </p:nvSpPr>
        <p:spPr bwMode="auto">
          <a:xfrm>
            <a:off x="1569131" y="1376583"/>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102" name="Line 17"/>
          <p:cNvSpPr>
            <a:spLocks noChangeShapeType="1"/>
          </p:cNvSpPr>
          <p:nvPr/>
        </p:nvSpPr>
        <p:spPr bwMode="auto">
          <a:xfrm flipV="1">
            <a:off x="656565" y="1945098"/>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3" name="Line 22"/>
          <p:cNvSpPr>
            <a:spLocks noChangeShapeType="1"/>
          </p:cNvSpPr>
          <p:nvPr/>
        </p:nvSpPr>
        <p:spPr bwMode="auto">
          <a:xfrm>
            <a:off x="4569308" y="1690362"/>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4" name="Line 25"/>
          <p:cNvSpPr>
            <a:spLocks noChangeShapeType="1"/>
          </p:cNvSpPr>
          <p:nvPr/>
        </p:nvSpPr>
        <p:spPr bwMode="auto">
          <a:xfrm>
            <a:off x="652379" y="194509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5" name="Line 29"/>
          <p:cNvSpPr>
            <a:spLocks noChangeShapeType="1"/>
          </p:cNvSpPr>
          <p:nvPr/>
        </p:nvSpPr>
        <p:spPr bwMode="auto">
          <a:xfrm flipH="1">
            <a:off x="5661034" y="193872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6" name="Text Box 7"/>
          <p:cNvSpPr txBox="1">
            <a:spLocks noChangeArrowheads="1"/>
          </p:cNvSpPr>
          <p:nvPr/>
        </p:nvSpPr>
        <p:spPr bwMode="auto">
          <a:xfrm>
            <a:off x="3080022" y="217974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107" name="Oval 13"/>
          <p:cNvSpPr>
            <a:spLocks noChangeArrowheads="1"/>
          </p:cNvSpPr>
          <p:nvPr/>
        </p:nvSpPr>
        <p:spPr bwMode="auto">
          <a:xfrm>
            <a:off x="3711451" y="212134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8" name="Line 25"/>
          <p:cNvSpPr>
            <a:spLocks noChangeShapeType="1"/>
          </p:cNvSpPr>
          <p:nvPr/>
        </p:nvSpPr>
        <p:spPr bwMode="auto">
          <a:xfrm>
            <a:off x="3744323" y="194992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9" name="Text Box 7"/>
          <p:cNvSpPr txBox="1">
            <a:spLocks noChangeArrowheads="1"/>
          </p:cNvSpPr>
          <p:nvPr/>
        </p:nvSpPr>
        <p:spPr bwMode="auto">
          <a:xfrm>
            <a:off x="4623476" y="2208859"/>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110" name="Oval 13"/>
          <p:cNvSpPr>
            <a:spLocks noChangeArrowheads="1"/>
          </p:cNvSpPr>
          <p:nvPr/>
        </p:nvSpPr>
        <p:spPr bwMode="auto">
          <a:xfrm>
            <a:off x="611560" y="209745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1" name="Oval 110"/>
          <p:cNvSpPr>
            <a:spLocks noChangeArrowheads="1"/>
          </p:cNvSpPr>
          <p:nvPr/>
        </p:nvSpPr>
        <p:spPr bwMode="auto">
          <a:xfrm>
            <a:off x="5627811" y="209268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2" name="Text Box 7"/>
          <p:cNvSpPr txBox="1">
            <a:spLocks noChangeArrowheads="1"/>
          </p:cNvSpPr>
          <p:nvPr/>
        </p:nvSpPr>
        <p:spPr bwMode="auto">
          <a:xfrm>
            <a:off x="1342424" y="216846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113" name="Oval 13"/>
          <p:cNvSpPr>
            <a:spLocks noChangeArrowheads="1"/>
          </p:cNvSpPr>
          <p:nvPr/>
        </p:nvSpPr>
        <p:spPr bwMode="auto">
          <a:xfrm>
            <a:off x="1920705" y="212114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4" name="Line 25"/>
          <p:cNvSpPr>
            <a:spLocks noChangeShapeType="1"/>
          </p:cNvSpPr>
          <p:nvPr/>
        </p:nvSpPr>
        <p:spPr bwMode="auto">
          <a:xfrm>
            <a:off x="1955312" y="19441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5" name="Text Box 7"/>
          <p:cNvSpPr txBox="1">
            <a:spLocks noChangeArrowheads="1"/>
          </p:cNvSpPr>
          <p:nvPr/>
        </p:nvSpPr>
        <p:spPr bwMode="auto">
          <a:xfrm>
            <a:off x="6864919" y="2206295"/>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16" name="Right Brace 115"/>
          <p:cNvSpPr/>
          <p:nvPr/>
        </p:nvSpPr>
        <p:spPr bwMode="auto">
          <a:xfrm rot="5400000">
            <a:off x="476196" y="2884642"/>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7" name="Right Brace 116"/>
          <p:cNvSpPr/>
          <p:nvPr/>
        </p:nvSpPr>
        <p:spPr bwMode="auto">
          <a:xfrm rot="5400000">
            <a:off x="3712343" y="720189"/>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8" name="Right Brace 117"/>
          <p:cNvSpPr/>
          <p:nvPr/>
        </p:nvSpPr>
        <p:spPr bwMode="auto">
          <a:xfrm rot="5400000">
            <a:off x="7672634" y="2070189"/>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9" name="TextBox 118"/>
          <p:cNvSpPr txBox="1"/>
          <p:nvPr/>
        </p:nvSpPr>
        <p:spPr>
          <a:xfrm>
            <a:off x="-18510" y="3466746"/>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120" name="TextBox 119"/>
          <p:cNvSpPr txBox="1"/>
          <p:nvPr/>
        </p:nvSpPr>
        <p:spPr>
          <a:xfrm>
            <a:off x="2771800" y="3466746"/>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121" name="TextBox 120"/>
          <p:cNvSpPr txBox="1"/>
          <p:nvPr/>
        </p:nvSpPr>
        <p:spPr>
          <a:xfrm>
            <a:off x="7024787" y="3466746"/>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122" name="Line 29"/>
          <p:cNvSpPr>
            <a:spLocks noChangeShapeType="1"/>
          </p:cNvSpPr>
          <p:nvPr/>
        </p:nvSpPr>
        <p:spPr bwMode="auto">
          <a:xfrm flipH="1">
            <a:off x="7937958" y="196164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3" name="Oval 122"/>
          <p:cNvSpPr>
            <a:spLocks noChangeArrowheads="1"/>
          </p:cNvSpPr>
          <p:nvPr/>
        </p:nvSpPr>
        <p:spPr bwMode="auto">
          <a:xfrm>
            <a:off x="7902370" y="211561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24" name="TextBox 123"/>
          <p:cNvSpPr txBox="1"/>
          <p:nvPr/>
        </p:nvSpPr>
        <p:spPr>
          <a:xfrm>
            <a:off x="1215676" y="2659267"/>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125" name="TextBox 124"/>
          <p:cNvSpPr txBox="1"/>
          <p:nvPr/>
        </p:nvSpPr>
        <p:spPr>
          <a:xfrm>
            <a:off x="2780865" y="2659267"/>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126" name="TextBox 125"/>
          <p:cNvSpPr txBox="1"/>
          <p:nvPr/>
        </p:nvSpPr>
        <p:spPr>
          <a:xfrm>
            <a:off x="5072110" y="2654911"/>
            <a:ext cx="1231427" cy="292388"/>
          </a:xfrm>
          <a:prstGeom prst="rect">
            <a:avLst/>
          </a:prstGeom>
          <a:noFill/>
        </p:spPr>
        <p:txBody>
          <a:bodyPr wrap="none" rtlCol="0">
            <a:spAutoFit/>
          </a:bodyPr>
          <a:lstStyle/>
          <a:p>
            <a:r>
              <a:rPr lang="en-US" sz="1300" dirty="0"/>
              <a:t>(64/128-bit)</a:t>
            </a:r>
          </a:p>
        </p:txBody>
      </p:sp>
      <p:sp>
        <p:nvSpPr>
          <p:cNvPr id="127" name="TextBox 126"/>
          <p:cNvSpPr txBox="1"/>
          <p:nvPr/>
        </p:nvSpPr>
        <p:spPr>
          <a:xfrm>
            <a:off x="7128284" y="2659267"/>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128" name="TextBox 127"/>
          <p:cNvSpPr txBox="1"/>
          <p:nvPr/>
        </p:nvSpPr>
        <p:spPr>
          <a:xfrm>
            <a:off x="5228852" y="2870935"/>
            <a:ext cx="1052101" cy="292388"/>
          </a:xfrm>
          <a:prstGeom prst="rect">
            <a:avLst/>
          </a:prstGeom>
          <a:noFill/>
        </p:spPr>
        <p:txBody>
          <a:bodyPr wrap="square" rtlCol="0">
            <a:spAutoFit/>
          </a:bodyPr>
          <a:lstStyle/>
          <a:p>
            <a:r>
              <a:rPr lang="en-US" sz="1300" dirty="0"/>
              <a:t>(Neon)</a:t>
            </a:r>
          </a:p>
        </p:txBody>
      </p:sp>
      <p:sp>
        <p:nvSpPr>
          <p:cNvPr id="129" name="TextBox 128"/>
          <p:cNvSpPr txBox="1"/>
          <p:nvPr/>
        </p:nvSpPr>
        <p:spPr>
          <a:xfrm>
            <a:off x="7264315" y="2885801"/>
            <a:ext cx="1346103" cy="292388"/>
          </a:xfrm>
          <a:prstGeom prst="rect">
            <a:avLst/>
          </a:prstGeom>
          <a:noFill/>
        </p:spPr>
        <p:txBody>
          <a:bodyPr wrap="square" rtlCol="0">
            <a:spAutoFit/>
          </a:bodyPr>
          <a:lstStyle/>
          <a:p>
            <a:r>
              <a:rPr lang="en-US" sz="1300"/>
              <a:t>(SVE/SVE2)</a:t>
            </a:r>
          </a:p>
        </p:txBody>
      </p:sp>
    </p:spTree>
    <p:extLst>
      <p:ext uri="{BB962C8B-B14F-4D97-AF65-F5344CB8AC3E}">
        <p14:creationId xmlns:p14="http://schemas.microsoft.com/office/powerpoint/2010/main" val="22839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16)</a:t>
            </a:r>
            <a:endParaRPr lang="en-US" dirty="0"/>
          </a:p>
        </p:txBody>
      </p:sp>
      <p:sp>
        <p:nvSpPr>
          <p:cNvPr id="3" name="Text Box 7"/>
          <p:cNvSpPr txBox="1">
            <a:spLocks noChangeArrowheads="1"/>
          </p:cNvSpPr>
          <p:nvPr/>
        </p:nvSpPr>
        <p:spPr bwMode="auto">
          <a:xfrm>
            <a:off x="-118480" y="2238644"/>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 name="Text Box 16"/>
          <p:cNvSpPr txBox="1">
            <a:spLocks noChangeArrowheads="1"/>
          </p:cNvSpPr>
          <p:nvPr/>
        </p:nvSpPr>
        <p:spPr bwMode="auto">
          <a:xfrm>
            <a:off x="1056547" y="1459847"/>
            <a:ext cx="64972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a:solidFill>
                  <a:srgbClr val="000000"/>
                </a:solidFill>
              </a:rPr>
              <a:t>ARM’s</a:t>
            </a:r>
            <a:r>
              <a:rPr lang="hu-HU" altLang="en-US" sz="1300" b="1" dirty="0">
                <a:solidFill>
                  <a:srgbClr val="000000"/>
                </a:solidFill>
              </a:rPr>
              <a:t> ISA </a:t>
            </a:r>
            <a:r>
              <a:rPr lang="hu-HU" altLang="en-US" sz="1300" b="1" dirty="0" err="1">
                <a:solidFill>
                  <a:srgbClr val="000000"/>
                </a:solidFill>
              </a:rPr>
              <a:t>extensions</a:t>
            </a:r>
            <a:r>
              <a:rPr lang="en-US" altLang="en-US" sz="1300" b="1" dirty="0">
                <a:solidFill>
                  <a:srgbClr val="000000"/>
                </a:solidFill>
              </a:rPr>
              <a:t> introduced to enhance compute capabilities</a:t>
            </a:r>
            <a:r>
              <a:rPr lang="hu-HU" altLang="en-US" sz="1300" b="1" dirty="0">
                <a:solidFill>
                  <a:srgbClr val="000000"/>
                </a:solidFill>
              </a:rPr>
              <a:t> </a:t>
            </a:r>
            <a:endParaRPr lang="en-US" altLang="en-US" sz="1300" b="1" dirty="0">
              <a:solidFill>
                <a:srgbClr val="000000"/>
              </a:solidFill>
            </a:endParaRPr>
          </a:p>
        </p:txBody>
      </p:sp>
      <p:sp>
        <p:nvSpPr>
          <p:cNvPr id="5" name="Line 17"/>
          <p:cNvSpPr>
            <a:spLocks noChangeShapeType="1"/>
          </p:cNvSpPr>
          <p:nvPr/>
        </p:nvSpPr>
        <p:spPr bwMode="auto">
          <a:xfrm flipV="1">
            <a:off x="656565" y="2005715"/>
            <a:ext cx="720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211960" y="173465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652379" y="200571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5282663" y="19993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 Box 7"/>
          <p:cNvSpPr txBox="1">
            <a:spLocks noChangeArrowheads="1"/>
          </p:cNvSpPr>
          <p:nvPr/>
        </p:nvSpPr>
        <p:spPr bwMode="auto">
          <a:xfrm>
            <a:off x="2329542" y="2240366"/>
            <a:ext cx="19904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 </a:t>
            </a:r>
          </a:p>
          <a:p>
            <a:pPr algn="ctr">
              <a:spcBef>
                <a:spcPct val="0"/>
              </a:spcBef>
              <a:buClrTx/>
              <a:buSzTx/>
              <a:buFontTx/>
              <a:buNone/>
            </a:pPr>
            <a:r>
              <a:rPr lang="en-US" altLang="en-US" sz="1300" b="1" spc="-70">
                <a:solidFill>
                  <a:srgbClr val="000000"/>
                </a:solidFill>
              </a:rPr>
              <a:t> extension</a:t>
            </a:r>
          </a:p>
        </p:txBody>
      </p:sp>
      <p:sp>
        <p:nvSpPr>
          <p:cNvPr id="10" name="Oval 13"/>
          <p:cNvSpPr>
            <a:spLocks noChangeArrowheads="1"/>
          </p:cNvSpPr>
          <p:nvPr/>
        </p:nvSpPr>
        <p:spPr bwMode="auto">
          <a:xfrm>
            <a:off x="3289306" y="218195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 name="Line 25"/>
          <p:cNvSpPr>
            <a:spLocks noChangeShapeType="1"/>
          </p:cNvSpPr>
          <p:nvPr/>
        </p:nvSpPr>
        <p:spPr bwMode="auto">
          <a:xfrm>
            <a:off x="3323914" y="201054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4076945" y="2269476"/>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64/128-bit FX/FP SIMD </a:t>
            </a:r>
            <a:r>
              <a:rPr lang="hu-HU" altLang="en-US" sz="1300" b="1" spc="-70" err="1">
                <a:solidFill>
                  <a:srgbClr val="000000"/>
                </a:solidFill>
              </a:rPr>
              <a:t>extensions</a:t>
            </a:r>
            <a:endParaRPr lang="en-US" altLang="en-US" sz="1300" b="1" spc="-70">
              <a:solidFill>
                <a:srgbClr val="000000"/>
              </a:solidFill>
            </a:endParaRPr>
          </a:p>
        </p:txBody>
      </p:sp>
      <p:sp>
        <p:nvSpPr>
          <p:cNvPr id="13" name="Oval 13"/>
          <p:cNvSpPr>
            <a:spLocks noChangeArrowheads="1"/>
          </p:cNvSpPr>
          <p:nvPr/>
        </p:nvSpPr>
        <p:spPr bwMode="auto">
          <a:xfrm>
            <a:off x="611560" y="21580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4" name="Oval 13"/>
          <p:cNvSpPr>
            <a:spLocks noChangeArrowheads="1"/>
          </p:cNvSpPr>
          <p:nvPr/>
        </p:nvSpPr>
        <p:spPr bwMode="auto">
          <a:xfrm>
            <a:off x="5247075" y="21533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5" name="Text Box 7"/>
          <p:cNvSpPr txBox="1">
            <a:spLocks noChangeArrowheads="1"/>
          </p:cNvSpPr>
          <p:nvPr/>
        </p:nvSpPr>
        <p:spPr bwMode="auto">
          <a:xfrm>
            <a:off x="1188209" y="2229080"/>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16" name="Oval 13"/>
          <p:cNvSpPr>
            <a:spLocks noChangeArrowheads="1"/>
          </p:cNvSpPr>
          <p:nvPr/>
        </p:nvSpPr>
        <p:spPr bwMode="auto">
          <a:xfrm>
            <a:off x="1819042" y="218175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7" name="Line 25"/>
          <p:cNvSpPr>
            <a:spLocks noChangeShapeType="1"/>
          </p:cNvSpPr>
          <p:nvPr/>
        </p:nvSpPr>
        <p:spPr bwMode="auto">
          <a:xfrm>
            <a:off x="1853650" y="200480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9" name="Text Box 7"/>
          <p:cNvSpPr txBox="1">
            <a:spLocks noChangeArrowheads="1"/>
          </p:cNvSpPr>
          <p:nvPr/>
        </p:nvSpPr>
        <p:spPr bwMode="auto">
          <a:xfrm>
            <a:off x="6264188" y="2267904"/>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128</a:t>
            </a:r>
            <a:r>
              <a:rPr lang="en-US" altLang="en-US" sz="1300" b="1" spc="-70">
                <a:solidFill>
                  <a:srgbClr val="000000"/>
                </a:solidFill>
              </a:rPr>
              <a:t> - 2048</a:t>
            </a:r>
            <a:r>
              <a:rPr lang="hu-HU" altLang="en-US" sz="1300" b="1" spc="-70">
                <a:solidFill>
                  <a:srgbClr val="000000"/>
                </a:solidFill>
              </a:rPr>
              <a:t>-bit  FX/FP SIMD</a:t>
            </a:r>
            <a:endParaRPr lang="en-US" altLang="en-US" sz="1300" b="1" spc="-70">
              <a:solidFill>
                <a:srgbClr val="000000"/>
              </a:solidFill>
            </a:endParaRPr>
          </a:p>
          <a:p>
            <a:pPr algn="ctr">
              <a:spcBef>
                <a:spcPct val="0"/>
              </a:spcBef>
              <a:buClrTx/>
              <a:buSzTx/>
              <a:buFontTx/>
              <a:buNone/>
            </a:pPr>
            <a:r>
              <a:rPr lang="en-US" altLang="en-US" sz="1300" b="1" spc="-70">
                <a:solidFill>
                  <a:srgbClr val="000000"/>
                </a:solidFill>
              </a:rPr>
              <a:t> </a:t>
            </a: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20" name="Right Brace 19"/>
          <p:cNvSpPr/>
          <p:nvPr/>
        </p:nvSpPr>
        <p:spPr bwMode="auto">
          <a:xfrm rot="5400000">
            <a:off x="528873" y="4133401"/>
            <a:ext cx="225723" cy="93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3" name="Right Brace 22"/>
          <p:cNvSpPr/>
          <p:nvPr/>
        </p:nvSpPr>
        <p:spPr bwMode="auto">
          <a:xfrm rot="5400000">
            <a:off x="3712343" y="2009401"/>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672634" y="3359401"/>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71500" y="4800963"/>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26" name="TextBox 25"/>
          <p:cNvSpPr txBox="1"/>
          <p:nvPr/>
        </p:nvSpPr>
        <p:spPr>
          <a:xfrm>
            <a:off x="2771800" y="4800963"/>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27" name="TextBox 26"/>
          <p:cNvSpPr txBox="1"/>
          <p:nvPr/>
        </p:nvSpPr>
        <p:spPr>
          <a:xfrm>
            <a:off x="7024787" y="4800963"/>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28" name="TextBox 27"/>
          <p:cNvSpPr txBox="1"/>
          <p:nvPr/>
        </p:nvSpPr>
        <p:spPr>
          <a:xfrm>
            <a:off x="1113427" y="2970490"/>
            <a:ext cx="1499128" cy="492443"/>
          </a:xfrm>
          <a:prstGeom prst="rect">
            <a:avLst/>
          </a:prstGeom>
          <a:noFill/>
        </p:spPr>
        <p:txBody>
          <a:bodyPr wrap="none" rtlCol="0">
            <a:spAutoFit/>
          </a:bodyPr>
          <a:lstStyle/>
          <a:p>
            <a:pPr algn="ctr"/>
            <a:r>
              <a:rPr lang="en-US" sz="1300" b="1" dirty="0">
                <a:solidFill>
                  <a:srgbClr val="002060"/>
                </a:solidFill>
              </a:rPr>
              <a:t>(VFPv1/2)</a:t>
            </a:r>
          </a:p>
          <a:p>
            <a:pPr algn="ctr">
              <a:spcAft>
                <a:spcPts val="200"/>
              </a:spcAft>
            </a:pPr>
            <a:r>
              <a:rPr lang="en-US" sz="1300" dirty="0" smtClean="0">
                <a:solidFill>
                  <a:srgbClr val="002060"/>
                </a:solidFill>
              </a:rPr>
              <a:t>(</a:t>
            </a:r>
            <a:r>
              <a:rPr lang="en-US" sz="1300" dirty="0" err="1" smtClean="0">
                <a:solidFill>
                  <a:srgbClr val="002060"/>
                </a:solidFill>
              </a:rPr>
              <a:t>coproc</a:t>
            </a:r>
            <a:r>
              <a:rPr lang="en-US" sz="1300" dirty="0">
                <a:solidFill>
                  <a:srgbClr val="002060"/>
                </a:solidFill>
              </a:rPr>
              <a:t>. based)</a:t>
            </a:r>
          </a:p>
        </p:txBody>
      </p:sp>
      <p:sp>
        <p:nvSpPr>
          <p:cNvPr id="29" name="TextBox 28"/>
          <p:cNvSpPr txBox="1"/>
          <p:nvPr/>
        </p:nvSpPr>
        <p:spPr>
          <a:xfrm>
            <a:off x="3887924" y="2970490"/>
            <a:ext cx="2853317" cy="1169551"/>
          </a:xfrm>
          <a:prstGeom prst="rect">
            <a:avLst/>
          </a:prstGeom>
          <a:noFill/>
        </p:spPr>
        <p:txBody>
          <a:bodyPr wrap="square" rtlCol="0">
            <a:spAutoFit/>
          </a:bodyPr>
          <a:lstStyle/>
          <a:p>
            <a:pPr algn="ctr"/>
            <a:r>
              <a:rPr lang="en-US" sz="1300" b="1">
                <a:solidFill>
                  <a:srgbClr val="002060"/>
                </a:solidFill>
              </a:rPr>
              <a:t>(Advanced SIMD)</a:t>
            </a:r>
          </a:p>
          <a:p>
            <a:pPr algn="ctr">
              <a:spcAft>
                <a:spcPts val="600"/>
              </a:spcAft>
            </a:pPr>
            <a:r>
              <a:rPr lang="en-US" sz="1300" b="1">
                <a:solidFill>
                  <a:srgbClr val="002060"/>
                </a:solidFill>
              </a:rPr>
              <a:t>(Neon) or (VFPv3/4)</a:t>
            </a:r>
          </a:p>
          <a:p>
            <a:pPr algn="ctr"/>
            <a:r>
              <a:rPr lang="en-US" sz="1300"/>
              <a:t>(implementation </a:t>
            </a:r>
          </a:p>
          <a:p>
            <a:pPr algn="ctr"/>
            <a:r>
              <a:rPr lang="en-US" sz="1300"/>
              <a:t>dependent)</a:t>
            </a:r>
          </a:p>
          <a:p>
            <a:pPr algn="ctr"/>
            <a:endParaRPr lang="en-US" sz="1300" b="1">
              <a:solidFill>
                <a:srgbClr val="002060"/>
              </a:solidFill>
            </a:endParaRPr>
          </a:p>
        </p:txBody>
      </p:sp>
      <p:sp>
        <p:nvSpPr>
          <p:cNvPr id="30" name="TextBox 29"/>
          <p:cNvSpPr txBox="1"/>
          <p:nvPr/>
        </p:nvSpPr>
        <p:spPr>
          <a:xfrm>
            <a:off x="7200292" y="2970490"/>
            <a:ext cx="1319592" cy="292388"/>
          </a:xfrm>
          <a:prstGeom prst="rect">
            <a:avLst/>
          </a:prstGeom>
          <a:noFill/>
        </p:spPr>
        <p:txBody>
          <a:bodyPr wrap="none" rtlCol="0">
            <a:spAutoFit/>
          </a:bodyPr>
          <a:lstStyle/>
          <a:p>
            <a:r>
              <a:rPr lang="en-US" sz="1300" b="1">
                <a:solidFill>
                  <a:srgbClr val="002060"/>
                </a:solidFill>
              </a:rPr>
              <a:t>(SVE/SVE2)</a:t>
            </a:r>
          </a:p>
        </p:txBody>
      </p:sp>
      <p:sp>
        <p:nvSpPr>
          <p:cNvPr id="31" name="TextBox 30"/>
          <p:cNvSpPr txBox="1"/>
          <p:nvPr/>
        </p:nvSpPr>
        <p:spPr>
          <a:xfrm>
            <a:off x="2607009" y="2970490"/>
            <a:ext cx="1499128" cy="969496"/>
          </a:xfrm>
          <a:prstGeom prst="rect">
            <a:avLst/>
          </a:prstGeom>
          <a:noFill/>
        </p:spPr>
        <p:txBody>
          <a:bodyPr wrap="none" rtlCol="0">
            <a:spAutoFit/>
          </a:bodyPr>
          <a:lstStyle/>
          <a:p>
            <a:pPr algn="ctr"/>
            <a:r>
              <a:rPr lang="en-US" sz="1300" b="1" dirty="0">
                <a:solidFill>
                  <a:srgbClr val="002060"/>
                </a:solidFill>
              </a:rPr>
              <a:t>(VFPv1/2)</a:t>
            </a:r>
          </a:p>
          <a:p>
            <a:pPr algn="ctr">
              <a:spcAft>
                <a:spcPts val="600"/>
              </a:spcAft>
            </a:pPr>
            <a:r>
              <a:rPr lang="en-US" sz="1300" dirty="0" smtClean="0"/>
              <a:t>(</a:t>
            </a:r>
            <a:r>
              <a:rPr lang="en-US" sz="1300" dirty="0" err="1" smtClean="0"/>
              <a:t>coproc</a:t>
            </a:r>
            <a:r>
              <a:rPr lang="en-US" sz="1300" dirty="0"/>
              <a:t>. based)</a:t>
            </a:r>
          </a:p>
          <a:p>
            <a:pPr algn="ctr"/>
            <a:r>
              <a:rPr lang="en-US" sz="1300" dirty="0"/>
              <a:t>(Sequentially</a:t>
            </a:r>
          </a:p>
          <a:p>
            <a:pPr algn="ctr"/>
            <a:r>
              <a:rPr lang="en-US" sz="1300" dirty="0"/>
              <a:t> executed)</a:t>
            </a:r>
          </a:p>
        </p:txBody>
      </p:sp>
      <p:sp>
        <p:nvSpPr>
          <p:cNvPr id="32" name="Line 29"/>
          <p:cNvSpPr>
            <a:spLocks noChangeShapeType="1"/>
          </p:cNvSpPr>
          <p:nvPr/>
        </p:nvSpPr>
        <p:spPr bwMode="auto">
          <a:xfrm flipH="1">
            <a:off x="7847948" y="202226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Oval 32"/>
          <p:cNvSpPr>
            <a:spLocks noChangeArrowheads="1"/>
          </p:cNvSpPr>
          <p:nvPr/>
        </p:nvSpPr>
        <p:spPr bwMode="auto">
          <a:xfrm>
            <a:off x="7812360" y="217622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34" name="TextBox 33"/>
          <p:cNvSpPr txBox="1"/>
          <p:nvPr/>
        </p:nvSpPr>
        <p:spPr>
          <a:xfrm>
            <a:off x="187653" y="2970490"/>
            <a:ext cx="873957" cy="292388"/>
          </a:xfrm>
          <a:prstGeom prst="rect">
            <a:avLst/>
          </a:prstGeom>
          <a:noFill/>
        </p:spPr>
        <p:txBody>
          <a:bodyPr wrap="none" rtlCol="0">
            <a:spAutoFit/>
          </a:bodyPr>
          <a:lstStyle/>
          <a:p>
            <a:r>
              <a:rPr lang="en-US" sz="1300" b="1">
                <a:solidFill>
                  <a:srgbClr val="002060"/>
                </a:solidFill>
              </a:rPr>
              <a:t>(SIMD)</a:t>
            </a:r>
          </a:p>
        </p:txBody>
      </p:sp>
      <p:sp>
        <p:nvSpPr>
          <p:cNvPr id="35" name="TextBox 34"/>
          <p:cNvSpPr txBox="1"/>
          <p:nvPr/>
        </p:nvSpPr>
        <p:spPr>
          <a:xfrm>
            <a:off x="270770" y="3926699"/>
            <a:ext cx="855095" cy="492443"/>
          </a:xfrm>
          <a:prstGeom prst="rect">
            <a:avLst/>
          </a:prstGeom>
          <a:noFill/>
        </p:spPr>
        <p:txBody>
          <a:bodyPr wrap="square" rtlCol="0">
            <a:spAutoFit/>
          </a:bodyPr>
          <a:lstStyle/>
          <a:p>
            <a:r>
              <a:rPr lang="en-US" sz="1300"/>
              <a:t>Armv6</a:t>
            </a:r>
          </a:p>
          <a:p>
            <a:r>
              <a:rPr lang="en-US" sz="1300"/>
              <a:t>(2002)</a:t>
            </a:r>
          </a:p>
        </p:txBody>
      </p:sp>
      <p:sp>
        <p:nvSpPr>
          <p:cNvPr id="36" name="TextBox 35"/>
          <p:cNvSpPr txBox="1"/>
          <p:nvPr/>
        </p:nvSpPr>
        <p:spPr>
          <a:xfrm>
            <a:off x="1413234" y="3926699"/>
            <a:ext cx="855095" cy="492443"/>
          </a:xfrm>
          <a:prstGeom prst="rect">
            <a:avLst/>
          </a:prstGeom>
          <a:noFill/>
        </p:spPr>
        <p:txBody>
          <a:bodyPr wrap="square" rtlCol="0">
            <a:spAutoFit/>
          </a:bodyPr>
          <a:lstStyle/>
          <a:p>
            <a:r>
              <a:rPr lang="en-US" sz="1300"/>
              <a:t>Armv5 </a:t>
            </a:r>
          </a:p>
          <a:p>
            <a:r>
              <a:rPr lang="en-US" sz="1300"/>
              <a:t>(2000)</a:t>
            </a:r>
          </a:p>
        </p:txBody>
      </p:sp>
      <p:sp>
        <p:nvSpPr>
          <p:cNvPr id="37" name="TextBox 36"/>
          <p:cNvSpPr txBox="1"/>
          <p:nvPr/>
        </p:nvSpPr>
        <p:spPr>
          <a:xfrm>
            <a:off x="2924817" y="3926699"/>
            <a:ext cx="855095" cy="492443"/>
          </a:xfrm>
          <a:prstGeom prst="rect">
            <a:avLst/>
          </a:prstGeom>
          <a:noFill/>
        </p:spPr>
        <p:txBody>
          <a:bodyPr wrap="square" rtlCol="0">
            <a:spAutoFit/>
          </a:bodyPr>
          <a:lstStyle/>
          <a:p>
            <a:r>
              <a:rPr lang="en-US" sz="1300"/>
              <a:t>Armv5 </a:t>
            </a:r>
          </a:p>
          <a:p>
            <a:r>
              <a:rPr lang="en-US" sz="1300"/>
              <a:t>(2000)</a:t>
            </a:r>
          </a:p>
        </p:txBody>
      </p:sp>
      <p:sp>
        <p:nvSpPr>
          <p:cNvPr id="38" name="TextBox 37"/>
          <p:cNvSpPr txBox="1"/>
          <p:nvPr/>
        </p:nvSpPr>
        <p:spPr>
          <a:xfrm>
            <a:off x="4887035" y="3926699"/>
            <a:ext cx="855095" cy="492443"/>
          </a:xfrm>
          <a:prstGeom prst="rect">
            <a:avLst/>
          </a:prstGeom>
          <a:noFill/>
        </p:spPr>
        <p:txBody>
          <a:bodyPr wrap="square" rtlCol="0">
            <a:spAutoFit/>
          </a:bodyPr>
          <a:lstStyle/>
          <a:p>
            <a:r>
              <a:rPr lang="en-US" sz="1300"/>
              <a:t>Armv7 </a:t>
            </a:r>
          </a:p>
          <a:p>
            <a:r>
              <a:rPr lang="en-US" sz="1300"/>
              <a:t>(2005)</a:t>
            </a:r>
          </a:p>
        </p:txBody>
      </p:sp>
      <p:sp>
        <p:nvSpPr>
          <p:cNvPr id="39" name="TextBox 38"/>
          <p:cNvSpPr txBox="1"/>
          <p:nvPr/>
        </p:nvSpPr>
        <p:spPr>
          <a:xfrm>
            <a:off x="6459177" y="3929311"/>
            <a:ext cx="2703333" cy="692497"/>
          </a:xfrm>
          <a:prstGeom prst="rect">
            <a:avLst/>
          </a:prstGeom>
          <a:noFill/>
        </p:spPr>
        <p:txBody>
          <a:bodyPr wrap="square" rtlCol="0">
            <a:spAutoFit/>
          </a:bodyPr>
          <a:lstStyle/>
          <a:p>
            <a:pPr algn="ctr"/>
            <a:r>
              <a:rPr lang="en-US" sz="1300"/>
              <a:t>SVE: Armv8.2 (opt.) (2016) </a:t>
            </a:r>
          </a:p>
          <a:p>
            <a:pPr algn="ctr"/>
            <a:r>
              <a:rPr lang="en-US" sz="1300"/>
              <a:t>SVE2: Armv9 (mandatory) (2021)</a:t>
            </a:r>
          </a:p>
        </p:txBody>
      </p:sp>
      <p:sp>
        <p:nvSpPr>
          <p:cNvPr id="47" name="TextBox 46"/>
          <p:cNvSpPr txBox="1"/>
          <p:nvPr/>
        </p:nvSpPr>
        <p:spPr>
          <a:xfrm>
            <a:off x="26495" y="3696451"/>
            <a:ext cx="1309974" cy="292388"/>
          </a:xfrm>
          <a:prstGeom prst="rect">
            <a:avLst/>
          </a:prstGeom>
          <a:noFill/>
        </p:spPr>
        <p:txBody>
          <a:bodyPr wrap="none" rtlCol="0">
            <a:spAutoFit/>
          </a:bodyPr>
          <a:lstStyle/>
          <a:p>
            <a:r>
              <a:rPr lang="en-US" sz="1300" i="1"/>
              <a:t>Introduced in</a:t>
            </a:r>
          </a:p>
        </p:txBody>
      </p:sp>
      <p:sp>
        <p:nvSpPr>
          <p:cNvPr id="48" name="TextBox 47"/>
          <p:cNvSpPr txBox="1"/>
          <p:nvPr/>
        </p:nvSpPr>
        <p:spPr>
          <a:xfrm>
            <a:off x="971600" y="6444335"/>
            <a:ext cx="1415644" cy="292388"/>
          </a:xfrm>
          <a:prstGeom prst="rect">
            <a:avLst/>
          </a:prstGeom>
          <a:noFill/>
        </p:spPr>
        <p:txBody>
          <a:bodyPr wrap="none" rtlCol="0">
            <a:spAutoFit/>
          </a:bodyPr>
          <a:lstStyle/>
          <a:p>
            <a:r>
              <a:rPr lang="en-US" sz="1300"/>
              <a:t>VFP: Vector FP</a:t>
            </a:r>
          </a:p>
        </p:txBody>
      </p:sp>
      <p:sp>
        <p:nvSpPr>
          <p:cNvPr id="49" name="TextBox 48"/>
          <p:cNvSpPr txBox="1"/>
          <p:nvPr/>
        </p:nvSpPr>
        <p:spPr>
          <a:xfrm>
            <a:off x="6237185" y="6466693"/>
            <a:ext cx="2811860" cy="292388"/>
          </a:xfrm>
          <a:prstGeom prst="rect">
            <a:avLst/>
          </a:prstGeom>
          <a:noFill/>
        </p:spPr>
        <p:txBody>
          <a:bodyPr wrap="none" rtlCol="0">
            <a:spAutoFit/>
          </a:bodyPr>
          <a:lstStyle/>
          <a:p>
            <a:r>
              <a:rPr lang="en-US" sz="1300"/>
              <a:t>SVE: Scalable Vector Extension</a:t>
            </a:r>
          </a:p>
        </p:txBody>
      </p:sp>
      <p:sp>
        <p:nvSpPr>
          <p:cNvPr id="52" name="TextBox 51"/>
          <p:cNvSpPr txBox="1"/>
          <p:nvPr/>
        </p:nvSpPr>
        <p:spPr>
          <a:xfrm>
            <a:off x="71500" y="440668"/>
            <a:ext cx="9923838" cy="338554"/>
          </a:xfrm>
          <a:prstGeom prst="rect">
            <a:avLst/>
          </a:prstGeom>
          <a:noFill/>
        </p:spPr>
        <p:txBody>
          <a:bodyPr wrap="square" rtlCol="0">
            <a:spAutoFit/>
          </a:bodyPr>
          <a:lstStyle/>
          <a:p>
            <a:pPr>
              <a:spcBef>
                <a:spcPct val="0"/>
              </a:spcBef>
              <a:buClrTx/>
              <a:buSzTx/>
              <a:buFontTx/>
              <a:buNone/>
            </a:pPr>
            <a:r>
              <a:rPr lang="en-US" altLang="en-US" sz="1600" spc="-80" dirty="0" smtClean="0">
                <a:solidFill>
                  <a:srgbClr val="FF0000"/>
                </a:solidFill>
              </a:rPr>
              <a:t>Remark: ARM’s names of their ISA</a:t>
            </a:r>
            <a:r>
              <a:rPr lang="hu-HU" altLang="en-US" sz="1600" spc="-80" dirty="0" smtClean="0">
                <a:solidFill>
                  <a:srgbClr val="FF0000"/>
                </a:solidFill>
              </a:rPr>
              <a:t> </a:t>
            </a:r>
            <a:r>
              <a:rPr lang="hu-HU" altLang="en-US" sz="1600" spc="-80" dirty="0" err="1">
                <a:solidFill>
                  <a:srgbClr val="FF0000"/>
                </a:solidFill>
              </a:rPr>
              <a:t>extensions</a:t>
            </a:r>
            <a:r>
              <a:rPr lang="en-US" altLang="en-US" sz="1600" spc="-80" dirty="0">
                <a:solidFill>
                  <a:srgbClr val="FF0000"/>
                </a:solidFill>
              </a:rPr>
              <a:t> introduced to enhance </a:t>
            </a:r>
            <a:r>
              <a:rPr lang="en-US" altLang="en-US" sz="1600" spc="-80" dirty="0" smtClean="0">
                <a:solidFill>
                  <a:srgbClr val="FF0000"/>
                </a:solidFill>
              </a:rPr>
              <a:t>compute capabilities</a:t>
            </a:r>
            <a:r>
              <a:rPr lang="hu-HU" altLang="en-US" sz="1600" spc="-80" dirty="0" smtClean="0">
                <a:solidFill>
                  <a:srgbClr val="FF0000"/>
                </a:solidFill>
              </a:rPr>
              <a:t> </a:t>
            </a:r>
            <a:endParaRPr lang="en-US" altLang="en-US" sz="1600" spc="-80" dirty="0">
              <a:solidFill>
                <a:srgbClr val="FF0000"/>
              </a:solidFill>
            </a:endParaRPr>
          </a:p>
        </p:txBody>
      </p:sp>
      <p:sp>
        <p:nvSpPr>
          <p:cNvPr id="54" name="TextBox 53"/>
          <p:cNvSpPr txBox="1"/>
          <p:nvPr/>
        </p:nvSpPr>
        <p:spPr>
          <a:xfrm>
            <a:off x="26988" y="2723095"/>
            <a:ext cx="2519786" cy="292388"/>
          </a:xfrm>
          <a:prstGeom prst="rect">
            <a:avLst/>
          </a:prstGeom>
          <a:noFill/>
        </p:spPr>
        <p:txBody>
          <a:bodyPr wrap="square" rtlCol="0">
            <a:spAutoFit/>
          </a:bodyPr>
          <a:lstStyle/>
          <a:p>
            <a:r>
              <a:rPr lang="en-US" sz="1300" i="1"/>
              <a:t>Designated at introduction</a:t>
            </a:r>
          </a:p>
        </p:txBody>
      </p:sp>
      <p:sp>
        <p:nvSpPr>
          <p:cNvPr id="50" name="TextBox 49"/>
          <p:cNvSpPr txBox="1"/>
          <p:nvPr/>
        </p:nvSpPr>
        <p:spPr>
          <a:xfrm>
            <a:off x="125609" y="798433"/>
            <a:ext cx="9221586" cy="584775"/>
          </a:xfrm>
          <a:prstGeom prst="rect">
            <a:avLst/>
          </a:prstGeom>
          <a:noFill/>
        </p:spPr>
        <p:txBody>
          <a:bodyPr wrap="square" rtlCol="0">
            <a:spAutoFit/>
          </a:bodyPr>
          <a:lstStyle/>
          <a:p>
            <a:r>
              <a:rPr lang="en-US" sz="1600" dirty="0" smtClean="0"/>
              <a:t>AMD </a:t>
            </a:r>
            <a:r>
              <a:rPr lang="en-US" sz="1600" dirty="0"/>
              <a:t>refers to </a:t>
            </a:r>
            <a:r>
              <a:rPr lang="en-US" sz="1600" dirty="0" smtClean="0"/>
              <a:t>their </a:t>
            </a:r>
            <a:r>
              <a:rPr lang="en-US" sz="1600" dirty="0"/>
              <a:t>ISA extensions </a:t>
            </a:r>
            <a:r>
              <a:rPr lang="en-US" sz="1600" dirty="0" smtClean="0"/>
              <a:t>aiming at enhancing compute capabilities by</a:t>
            </a:r>
          </a:p>
          <a:p>
            <a:r>
              <a:rPr lang="en-US" sz="1600" dirty="0"/>
              <a:t> </a:t>
            </a:r>
            <a:r>
              <a:rPr lang="en-US" sz="1600" dirty="0" smtClean="0"/>
              <a:t> </a:t>
            </a:r>
            <a:r>
              <a:rPr lang="en-US" sz="1600" dirty="0" smtClean="0">
                <a:solidFill>
                  <a:srgbClr val="0070C0"/>
                </a:solidFill>
              </a:rPr>
              <a:t>confusing names</a:t>
            </a:r>
            <a:r>
              <a:rPr lang="en-US" sz="1600" dirty="0" smtClean="0"/>
              <a:t>, as shown below. </a:t>
            </a:r>
            <a:endParaRPr lang="en-US" sz="1600" dirty="0"/>
          </a:p>
        </p:txBody>
      </p:sp>
      <p:sp>
        <p:nvSpPr>
          <p:cNvPr id="53" name="TextBox 52"/>
          <p:cNvSpPr txBox="1"/>
          <p:nvPr/>
        </p:nvSpPr>
        <p:spPr>
          <a:xfrm>
            <a:off x="6970871" y="5244623"/>
            <a:ext cx="1633577" cy="292388"/>
          </a:xfrm>
          <a:prstGeom prst="rect">
            <a:avLst/>
          </a:prstGeom>
          <a:noFill/>
        </p:spPr>
        <p:txBody>
          <a:bodyPr wrap="square" rtlCol="0">
            <a:spAutoFit/>
          </a:bodyPr>
          <a:lstStyle/>
          <a:p>
            <a:pPr algn="ctr"/>
            <a:r>
              <a:rPr lang="en-US" sz="1300" i="1" dirty="0"/>
              <a:t>(Section </a:t>
            </a:r>
            <a:r>
              <a:rPr lang="en-US" sz="1300" i="1" dirty="0" smtClean="0"/>
              <a:t>2.3</a:t>
            </a:r>
            <a:endParaRPr lang="en-US" sz="1300" i="1" dirty="0"/>
          </a:p>
        </p:txBody>
      </p:sp>
      <p:sp>
        <p:nvSpPr>
          <p:cNvPr id="22" name="Rectangle 21"/>
          <p:cNvSpPr/>
          <p:nvPr/>
        </p:nvSpPr>
        <p:spPr bwMode="auto">
          <a:xfrm>
            <a:off x="0" y="2760347"/>
            <a:ext cx="9144000" cy="684000"/>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TextBox 17"/>
          <p:cNvSpPr txBox="1"/>
          <p:nvPr/>
        </p:nvSpPr>
        <p:spPr>
          <a:xfrm>
            <a:off x="35513" y="5528443"/>
            <a:ext cx="9065302" cy="338554"/>
          </a:xfrm>
          <a:prstGeom prst="rect">
            <a:avLst/>
          </a:prstGeom>
          <a:noFill/>
        </p:spPr>
        <p:txBody>
          <a:bodyPr wrap="none" rtlCol="0">
            <a:spAutoFit/>
          </a:bodyPr>
          <a:lstStyle/>
          <a:p>
            <a:r>
              <a:rPr lang="en-US" sz="1600" spc="-30" dirty="0" smtClean="0"/>
              <a:t>Figure: AMD’s naming of their ISA extensions introduced to enhance compute </a:t>
            </a:r>
            <a:r>
              <a:rPr lang="en-US" sz="1600" spc="-30" dirty="0" err="1" smtClean="0"/>
              <a:t>capabiities</a:t>
            </a:r>
            <a:endParaRPr lang="en-US" sz="1600" spc="-30" dirty="0" smtClean="0"/>
          </a:p>
        </p:txBody>
      </p:sp>
    </p:spTree>
    <p:extLst>
      <p:ext uri="{BB962C8B-B14F-4D97-AF65-F5344CB8AC3E}">
        <p14:creationId xmlns:p14="http://schemas.microsoft.com/office/powerpoint/2010/main" val="147202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additive="base">
                                        <p:cTn id="121" dur="500" fill="hold"/>
                                        <p:tgtEl>
                                          <p:spTgt spid="33"/>
                                        </p:tgtEl>
                                        <p:attrNameLst>
                                          <p:attrName>ppt_x</p:attrName>
                                        </p:attrNameLst>
                                      </p:cBhvr>
                                      <p:tavLst>
                                        <p:tav tm="0">
                                          <p:val>
                                            <p:strVal val="#ppt_x"/>
                                          </p:val>
                                        </p:tav>
                                        <p:tav tm="100000">
                                          <p:val>
                                            <p:strVal val="#ppt_x"/>
                                          </p:val>
                                        </p:tav>
                                      </p:tavLst>
                                    </p:anim>
                                    <p:anim calcmode="lin" valueType="num">
                                      <p:cBhvr additive="base">
                                        <p:cTn id="122" dur="500" fill="hold"/>
                                        <p:tgtEl>
                                          <p:spTgt spid="3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additive="base">
                                        <p:cTn id="125" dur="500" fill="hold"/>
                                        <p:tgtEl>
                                          <p:spTgt spid="34"/>
                                        </p:tgtEl>
                                        <p:attrNameLst>
                                          <p:attrName>ppt_x</p:attrName>
                                        </p:attrNameLst>
                                      </p:cBhvr>
                                      <p:tavLst>
                                        <p:tav tm="0">
                                          <p:val>
                                            <p:strVal val="#ppt_x"/>
                                          </p:val>
                                        </p:tav>
                                        <p:tav tm="100000">
                                          <p:val>
                                            <p:strVal val="#ppt_x"/>
                                          </p:val>
                                        </p:tav>
                                      </p:tavLst>
                                    </p:anim>
                                    <p:anim calcmode="lin" valueType="num">
                                      <p:cBhvr additive="base">
                                        <p:cTn id="126" dur="500" fill="hold"/>
                                        <p:tgtEl>
                                          <p:spTgt spid="3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additive="base">
                                        <p:cTn id="129" dur="500" fill="hold"/>
                                        <p:tgtEl>
                                          <p:spTgt spid="35"/>
                                        </p:tgtEl>
                                        <p:attrNameLst>
                                          <p:attrName>ppt_x</p:attrName>
                                        </p:attrNameLst>
                                      </p:cBhvr>
                                      <p:tavLst>
                                        <p:tav tm="0">
                                          <p:val>
                                            <p:strVal val="#ppt_x"/>
                                          </p:val>
                                        </p:tav>
                                        <p:tav tm="100000">
                                          <p:val>
                                            <p:strVal val="#ppt_x"/>
                                          </p:val>
                                        </p:tav>
                                      </p:tavLst>
                                    </p:anim>
                                    <p:anim calcmode="lin" valueType="num">
                                      <p:cBhvr additive="base">
                                        <p:cTn id="130" dur="500" fill="hold"/>
                                        <p:tgtEl>
                                          <p:spTgt spid="3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additive="base">
                                        <p:cTn id="133" dur="500" fill="hold"/>
                                        <p:tgtEl>
                                          <p:spTgt spid="36"/>
                                        </p:tgtEl>
                                        <p:attrNameLst>
                                          <p:attrName>ppt_x</p:attrName>
                                        </p:attrNameLst>
                                      </p:cBhvr>
                                      <p:tavLst>
                                        <p:tav tm="0">
                                          <p:val>
                                            <p:strVal val="#ppt_x"/>
                                          </p:val>
                                        </p:tav>
                                        <p:tav tm="100000">
                                          <p:val>
                                            <p:strVal val="#ppt_x"/>
                                          </p:val>
                                        </p:tav>
                                      </p:tavLst>
                                    </p:anim>
                                    <p:anim calcmode="lin" valueType="num">
                                      <p:cBhvr additive="base">
                                        <p:cTn id="134" dur="500" fill="hold"/>
                                        <p:tgtEl>
                                          <p:spTgt spid="36"/>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500" fill="hold"/>
                                        <p:tgtEl>
                                          <p:spTgt spid="37"/>
                                        </p:tgtEl>
                                        <p:attrNameLst>
                                          <p:attrName>ppt_x</p:attrName>
                                        </p:attrNameLst>
                                      </p:cBhvr>
                                      <p:tavLst>
                                        <p:tav tm="0">
                                          <p:val>
                                            <p:strVal val="#ppt_x"/>
                                          </p:val>
                                        </p:tav>
                                        <p:tav tm="100000">
                                          <p:val>
                                            <p:strVal val="#ppt_x"/>
                                          </p:val>
                                        </p:tav>
                                      </p:tavLst>
                                    </p:anim>
                                    <p:anim calcmode="lin" valueType="num">
                                      <p:cBhvr additive="base">
                                        <p:cTn id="138" dur="500" fill="hold"/>
                                        <p:tgtEl>
                                          <p:spTgt spid="37"/>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500" fill="hold"/>
                                        <p:tgtEl>
                                          <p:spTgt spid="38"/>
                                        </p:tgtEl>
                                        <p:attrNameLst>
                                          <p:attrName>ppt_x</p:attrName>
                                        </p:attrNameLst>
                                      </p:cBhvr>
                                      <p:tavLst>
                                        <p:tav tm="0">
                                          <p:val>
                                            <p:strVal val="#ppt_x"/>
                                          </p:val>
                                        </p:tav>
                                        <p:tav tm="100000">
                                          <p:val>
                                            <p:strVal val="#ppt_x"/>
                                          </p:val>
                                        </p:tav>
                                      </p:tavLst>
                                    </p:anim>
                                    <p:anim calcmode="lin" valueType="num">
                                      <p:cBhvr additive="base">
                                        <p:cTn id="142" dur="500" fill="hold"/>
                                        <p:tgtEl>
                                          <p:spTgt spid="3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 calcmode="lin" valueType="num">
                                      <p:cBhvr additive="base">
                                        <p:cTn id="149" dur="500" fill="hold"/>
                                        <p:tgtEl>
                                          <p:spTgt spid="47"/>
                                        </p:tgtEl>
                                        <p:attrNameLst>
                                          <p:attrName>ppt_x</p:attrName>
                                        </p:attrNameLst>
                                      </p:cBhvr>
                                      <p:tavLst>
                                        <p:tav tm="0">
                                          <p:val>
                                            <p:strVal val="#ppt_x"/>
                                          </p:val>
                                        </p:tav>
                                        <p:tav tm="100000">
                                          <p:val>
                                            <p:strVal val="#ppt_x"/>
                                          </p:val>
                                        </p:tav>
                                      </p:tavLst>
                                    </p:anim>
                                    <p:anim calcmode="lin" valueType="num">
                                      <p:cBhvr additive="base">
                                        <p:cTn id="150" dur="500" fill="hold"/>
                                        <p:tgtEl>
                                          <p:spTgt spid="4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48"/>
                                        </p:tgtEl>
                                        <p:attrNameLst>
                                          <p:attrName>style.visibility</p:attrName>
                                        </p:attrNameLst>
                                      </p:cBhvr>
                                      <p:to>
                                        <p:strVal val="visible"/>
                                      </p:to>
                                    </p:set>
                                    <p:anim calcmode="lin" valueType="num">
                                      <p:cBhvr additive="base">
                                        <p:cTn id="153" dur="500" fill="hold"/>
                                        <p:tgtEl>
                                          <p:spTgt spid="48"/>
                                        </p:tgtEl>
                                        <p:attrNameLst>
                                          <p:attrName>ppt_x</p:attrName>
                                        </p:attrNameLst>
                                      </p:cBhvr>
                                      <p:tavLst>
                                        <p:tav tm="0">
                                          <p:val>
                                            <p:strVal val="#ppt_x"/>
                                          </p:val>
                                        </p:tav>
                                        <p:tav tm="100000">
                                          <p:val>
                                            <p:strVal val="#ppt_x"/>
                                          </p:val>
                                        </p:tav>
                                      </p:tavLst>
                                    </p:anim>
                                    <p:anim calcmode="lin" valueType="num">
                                      <p:cBhvr additive="base">
                                        <p:cTn id="154" dur="500" fill="hold"/>
                                        <p:tgtEl>
                                          <p:spTgt spid="48"/>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additive="base">
                                        <p:cTn id="157" dur="500" fill="hold"/>
                                        <p:tgtEl>
                                          <p:spTgt spid="49"/>
                                        </p:tgtEl>
                                        <p:attrNameLst>
                                          <p:attrName>ppt_x</p:attrName>
                                        </p:attrNameLst>
                                      </p:cBhvr>
                                      <p:tavLst>
                                        <p:tav tm="0">
                                          <p:val>
                                            <p:strVal val="#ppt_x"/>
                                          </p:val>
                                        </p:tav>
                                        <p:tav tm="100000">
                                          <p:val>
                                            <p:strVal val="#ppt_x"/>
                                          </p:val>
                                        </p:tav>
                                      </p:tavLst>
                                    </p:anim>
                                    <p:anim calcmode="lin" valueType="num">
                                      <p:cBhvr additive="base">
                                        <p:cTn id="158" dur="500" fill="hold"/>
                                        <p:tgtEl>
                                          <p:spTgt spid="49"/>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54"/>
                                        </p:tgtEl>
                                        <p:attrNameLst>
                                          <p:attrName>style.visibility</p:attrName>
                                        </p:attrNameLst>
                                      </p:cBhvr>
                                      <p:to>
                                        <p:strVal val="visible"/>
                                      </p:to>
                                    </p:set>
                                    <p:anim calcmode="lin" valueType="num">
                                      <p:cBhvr additive="base">
                                        <p:cTn id="161" dur="500" fill="hold"/>
                                        <p:tgtEl>
                                          <p:spTgt spid="54"/>
                                        </p:tgtEl>
                                        <p:attrNameLst>
                                          <p:attrName>ppt_x</p:attrName>
                                        </p:attrNameLst>
                                      </p:cBhvr>
                                      <p:tavLst>
                                        <p:tav tm="0">
                                          <p:val>
                                            <p:strVal val="#ppt_x"/>
                                          </p:val>
                                        </p:tav>
                                        <p:tav tm="100000">
                                          <p:val>
                                            <p:strVal val="#ppt_x"/>
                                          </p:val>
                                        </p:tav>
                                      </p:tavLst>
                                    </p:anim>
                                    <p:anim calcmode="lin" valueType="num">
                                      <p:cBhvr additive="base">
                                        <p:cTn id="162" dur="500" fill="hold"/>
                                        <p:tgtEl>
                                          <p:spTgt spid="54"/>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additive="base">
                                        <p:cTn id="165" dur="500" fill="hold"/>
                                        <p:tgtEl>
                                          <p:spTgt spid="53"/>
                                        </p:tgtEl>
                                        <p:attrNameLst>
                                          <p:attrName>ppt_x</p:attrName>
                                        </p:attrNameLst>
                                      </p:cBhvr>
                                      <p:tavLst>
                                        <p:tav tm="0">
                                          <p:val>
                                            <p:strVal val="#ppt_x"/>
                                          </p:val>
                                        </p:tav>
                                        <p:tav tm="100000">
                                          <p:val>
                                            <p:strVal val="#ppt_x"/>
                                          </p:val>
                                        </p:tav>
                                      </p:tavLst>
                                    </p:anim>
                                    <p:anim calcmode="lin" valueType="num">
                                      <p:cBhvr additive="base">
                                        <p:cTn id="166" dur="500" fill="hold"/>
                                        <p:tgtEl>
                                          <p:spTgt spid="53"/>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2"/>
                                        </p:tgtEl>
                                        <p:attrNameLst>
                                          <p:attrName>style.visibility</p:attrName>
                                        </p:attrNameLst>
                                      </p:cBhvr>
                                      <p:to>
                                        <p:strVal val="visible"/>
                                      </p:to>
                                    </p:set>
                                    <p:anim calcmode="lin" valueType="num">
                                      <p:cBhvr additive="base">
                                        <p:cTn id="169" dur="500" fill="hold"/>
                                        <p:tgtEl>
                                          <p:spTgt spid="22"/>
                                        </p:tgtEl>
                                        <p:attrNameLst>
                                          <p:attrName>ppt_x</p:attrName>
                                        </p:attrNameLst>
                                      </p:cBhvr>
                                      <p:tavLst>
                                        <p:tav tm="0">
                                          <p:val>
                                            <p:strVal val="#ppt_x"/>
                                          </p:val>
                                        </p:tav>
                                        <p:tav tm="100000">
                                          <p:val>
                                            <p:strVal val="#ppt_x"/>
                                          </p:val>
                                        </p:tav>
                                      </p:tavLst>
                                    </p:anim>
                                    <p:anim calcmode="lin" valueType="num">
                                      <p:cBhvr additive="base">
                                        <p:cTn id="170" dur="500" fill="hold"/>
                                        <p:tgtEl>
                                          <p:spTgt spid="22"/>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8"/>
                                        </p:tgtEl>
                                        <p:attrNameLst>
                                          <p:attrName>style.visibility</p:attrName>
                                        </p:attrNameLst>
                                      </p:cBhvr>
                                      <p:to>
                                        <p:strVal val="visible"/>
                                      </p:to>
                                    </p:set>
                                    <p:anim calcmode="lin" valueType="num">
                                      <p:cBhvr additive="base">
                                        <p:cTn id="173" dur="500" fill="hold"/>
                                        <p:tgtEl>
                                          <p:spTgt spid="18"/>
                                        </p:tgtEl>
                                        <p:attrNameLst>
                                          <p:attrName>ppt_x</p:attrName>
                                        </p:attrNameLst>
                                      </p:cBhvr>
                                      <p:tavLst>
                                        <p:tav tm="0">
                                          <p:val>
                                            <p:strVal val="#ppt_x"/>
                                          </p:val>
                                        </p:tav>
                                        <p:tav tm="100000">
                                          <p:val>
                                            <p:strVal val="#ppt_x"/>
                                          </p:val>
                                        </p:tav>
                                      </p:tavLst>
                                    </p:anim>
                                    <p:anim calcmode="lin" valueType="num">
                                      <p:cBhvr additive="base">
                                        <p:cTn id="1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animBg="1"/>
      <p:bldP spid="11" grpId="0" animBg="1"/>
      <p:bldP spid="12" grpId="0"/>
      <p:bldP spid="13" grpId="0" animBg="1"/>
      <p:bldP spid="14" grpId="0" animBg="1"/>
      <p:bldP spid="15" grpId="0"/>
      <p:bldP spid="16" grpId="0" animBg="1"/>
      <p:bldP spid="17" grpId="0" animBg="1"/>
      <p:bldP spid="19" grpId="0"/>
      <p:bldP spid="20" grpId="0" animBg="1"/>
      <p:bldP spid="23" grpId="0" animBg="1"/>
      <p:bldP spid="24" grpId="0" animBg="1"/>
      <p:bldP spid="25" grpId="0"/>
      <p:bldP spid="26" grpId="0"/>
      <p:bldP spid="27" grpId="0"/>
      <p:bldP spid="28" grpId="0"/>
      <p:bldP spid="29" grpId="0"/>
      <p:bldP spid="30" grpId="0"/>
      <p:bldP spid="31" grpId="0"/>
      <p:bldP spid="32" grpId="0" animBg="1"/>
      <p:bldP spid="33" grpId="0" animBg="1"/>
      <p:bldP spid="34" grpId="0"/>
      <p:bldP spid="35" grpId="0"/>
      <p:bldP spid="36" grpId="0"/>
      <p:bldP spid="37" grpId="0"/>
      <p:bldP spid="38" grpId="0"/>
      <p:bldP spid="39" grpId="0"/>
      <p:bldP spid="47" grpId="0"/>
      <p:bldP spid="48" grpId="0"/>
      <p:bldP spid="49" grpId="0"/>
      <p:bldP spid="54" grpId="0"/>
      <p:bldP spid="50" grpId="0"/>
      <p:bldP spid="53" grpId="0"/>
      <p:bldP spid="22" grpId="0" animBg="1"/>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96905141"/>
              </p:ext>
            </p:extLst>
          </p:nvPr>
        </p:nvGraphicFramePr>
        <p:xfrm>
          <a:off x="18502" y="862736"/>
          <a:ext cx="9112049" cy="5965624"/>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47128">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Name of the extensions</a:t>
                      </a:r>
                    </a:p>
                  </a:txBody>
                  <a:tcPr anchor="ctr">
                    <a:solidFill>
                      <a:schemeClr val="bg1">
                        <a:lumMod val="50000"/>
                      </a:schemeClr>
                    </a:solidFill>
                  </a:tcPr>
                </a:tc>
                <a:tc gridSpan="2">
                  <a:txBody>
                    <a:bodyPr/>
                    <a:lstStyle/>
                    <a:p>
                      <a:pPr algn="ctr"/>
                      <a:r>
                        <a:rPr lang="en-US" sz="1200">
                          <a:solidFill>
                            <a:schemeClr val="bg1"/>
                          </a:solidFill>
                        </a:rPr>
                        <a:t>Basic arch.</a:t>
                      </a:r>
                    </a:p>
                  </a:txBody>
                  <a:tcPr anchor="ctr">
                    <a:solidFill>
                      <a:srgbClr val="0070C0"/>
                    </a:solidFill>
                  </a:tcPr>
                </a:tc>
                <a:tc hMerge="1">
                  <a:txBody>
                    <a:bodyPr/>
                    <a:lstStyle/>
                    <a:p>
                      <a:pPr algn="ctr"/>
                      <a:endParaRPr lang="en-US" sz="1200"/>
                    </a:p>
                  </a:txBody>
                  <a:tcPr anchor="ctr"/>
                </a:tc>
                <a:tc rowSpan="3">
                  <a:txBody>
                    <a:bodyPr/>
                    <a:lstStyle/>
                    <a:p>
                      <a:pPr algn="ctr"/>
                      <a:r>
                        <a:rPr lang="en-US" sz="1200">
                          <a:solidFill>
                            <a:schemeClr val="bg1"/>
                          </a:solidFill>
                        </a:rPr>
                        <a:t>GPR-based</a:t>
                      </a:r>
                      <a:endParaRPr lang="hu-HU" sz="1200">
                        <a:solidFill>
                          <a:schemeClr val="bg1"/>
                        </a:solidFill>
                      </a:endParaRPr>
                    </a:p>
                    <a:p>
                      <a:pPr algn="ctr"/>
                      <a:r>
                        <a:rPr lang="hu-HU" sz="1200">
                          <a:solidFill>
                            <a:schemeClr val="bg1"/>
                          </a:solidFill>
                        </a:rPr>
                        <a:t>FX-SIMD</a:t>
                      </a:r>
                      <a:r>
                        <a:rPr lang="en-US" sz="1200">
                          <a:solidFill>
                            <a:schemeClr val="bg1"/>
                          </a:solidFill>
                        </a:rPr>
                        <a:t> data type</a:t>
                      </a:r>
                    </a:p>
                    <a:p>
                      <a:pPr algn="ctr"/>
                      <a:r>
                        <a:rPr lang="en-US" sz="1200">
                          <a:solidFill>
                            <a:schemeClr val="bg1"/>
                          </a:solidFill>
                        </a:rPr>
                        <a:t>extension</a:t>
                      </a:r>
                    </a:p>
                  </a:txBody>
                  <a:tcPr anchor="ctr">
                    <a:solidFill>
                      <a:srgbClr val="0070C0"/>
                    </a:solidFill>
                  </a:tcPr>
                </a:tc>
                <a:tc gridSpan="3">
                  <a:txBody>
                    <a:bodyPr/>
                    <a:lstStyle/>
                    <a:p>
                      <a:pPr algn="ctr"/>
                      <a:r>
                        <a:rPr lang="en-US" sz="1200" dirty="0">
                          <a:solidFill>
                            <a:schemeClr val="bg1"/>
                          </a:solidFill>
                        </a:rPr>
                        <a:t>Secondary register set based extension</a:t>
                      </a:r>
                      <a:r>
                        <a:rPr lang="hu-HU" sz="1200" dirty="0">
                          <a:solidFill>
                            <a:schemeClr val="bg1"/>
                          </a:solidFill>
                        </a:rPr>
                        <a:t>s</a:t>
                      </a:r>
                      <a:endParaRPr lang="en-US" sz="1200" dirty="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en-US" sz="1200" err="1">
                          <a:solidFill>
                            <a:schemeClr val="bg1"/>
                          </a:solidFill>
                        </a:rPr>
                        <a:t>GPRs</a:t>
                      </a:r>
                      <a:endParaRPr lang="en-US" sz="1200">
                        <a:solidFill>
                          <a:schemeClr val="bg1"/>
                        </a:solidFill>
                      </a:endParaRPr>
                    </a:p>
                  </a:txBody>
                  <a:tcPr anchor="ctr">
                    <a:solidFill>
                      <a:srgbClr val="0070C0"/>
                    </a:solidFill>
                  </a:tcPr>
                </a:tc>
                <a:tc rowSpan="2">
                  <a:txBody>
                    <a:bodyPr/>
                    <a:lstStyle/>
                    <a:p>
                      <a:pPr algn="ctr"/>
                      <a:r>
                        <a:rPr lang="en-US" sz="1200">
                          <a:solidFill>
                            <a:schemeClr val="bg1"/>
                          </a:solidFill>
                        </a:rPr>
                        <a:t>Data type</a:t>
                      </a:r>
                    </a:p>
                  </a:txBody>
                  <a:tcPr anchor="ctr">
                    <a:solidFill>
                      <a:srgbClr val="0070C0"/>
                    </a:solidFill>
                  </a:tcPr>
                </a:tc>
                <a:tc vMerge="1">
                  <a:txBody>
                    <a:bodyPr/>
                    <a:lstStyle/>
                    <a:p>
                      <a:pPr algn="ctr"/>
                      <a:endParaRPr lang="en-US" sz="1200">
                        <a:solidFill>
                          <a:schemeClr val="bg1"/>
                        </a:solidFill>
                      </a:endParaRPr>
                    </a:p>
                  </a:txBody>
                  <a:tcPr anchor="ctr">
                    <a:solidFill>
                      <a:srgbClr val="0070C0"/>
                    </a:solidFill>
                  </a:tcPr>
                </a:tc>
                <a:tc rowSpan="2">
                  <a:txBody>
                    <a:bodyPr/>
                    <a:lstStyle/>
                    <a:p>
                      <a:pPr algn="ctr"/>
                      <a:r>
                        <a:rPr lang="en-US" sz="1200" dirty="0" smtClean="0">
                          <a:solidFill>
                            <a:schemeClr val="bg1"/>
                          </a:solidFill>
                        </a:rPr>
                        <a:t>Secondary</a:t>
                      </a:r>
                      <a:r>
                        <a:rPr lang="hu-HU" sz="1200" baseline="0" dirty="0" smtClean="0">
                          <a:solidFill>
                            <a:schemeClr val="bg1"/>
                          </a:solidFill>
                        </a:rPr>
                        <a:t> </a:t>
                      </a:r>
                      <a:endParaRPr lang="hu-HU" sz="1200" baseline="0" dirty="0">
                        <a:solidFill>
                          <a:schemeClr val="bg1"/>
                        </a:solidFill>
                      </a:endParaRPr>
                    </a:p>
                    <a:p>
                      <a:pPr algn="ctr"/>
                      <a:r>
                        <a:rPr lang="hu-HU" sz="1200" baseline="0" dirty="0">
                          <a:solidFill>
                            <a:schemeClr val="bg1"/>
                          </a:solidFill>
                        </a:rPr>
                        <a:t>r</a:t>
                      </a:r>
                      <a:r>
                        <a:rPr lang="en-US" sz="1200" dirty="0" err="1">
                          <a:solidFill>
                            <a:schemeClr val="bg1"/>
                          </a:solidFill>
                        </a:rPr>
                        <a:t>eg</a:t>
                      </a:r>
                      <a:r>
                        <a:rPr lang="en-US" sz="1200" dirty="0">
                          <a:solidFill>
                            <a:schemeClr val="bg1"/>
                          </a:solidFill>
                        </a:rPr>
                        <a:t>. </a:t>
                      </a:r>
                      <a:r>
                        <a:rPr lang="hu-HU" sz="1200" dirty="0">
                          <a:solidFill>
                            <a:schemeClr val="bg1"/>
                          </a:solidFill>
                        </a:rPr>
                        <a:t> </a:t>
                      </a:r>
                      <a:r>
                        <a:rPr lang="en-US" sz="1200" dirty="0">
                          <a:solidFill>
                            <a:schemeClr val="bg1"/>
                          </a:solidFill>
                        </a:rPr>
                        <a:t>s</a:t>
                      </a:r>
                      <a:r>
                        <a:rPr lang="hu-HU" sz="1200" dirty="0">
                          <a:solidFill>
                            <a:schemeClr val="bg1"/>
                          </a:solidFill>
                        </a:rPr>
                        <a:t>et</a:t>
                      </a:r>
                      <a:endParaRPr lang="en-US" sz="1200" dirty="0">
                        <a:solidFill>
                          <a:schemeClr val="bg1"/>
                        </a:solidFill>
                      </a:endParaRPr>
                    </a:p>
                  </a:txBody>
                  <a:tcPr anchor="ctr">
                    <a:solidFill>
                      <a:srgbClr val="00B05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00B050"/>
                    </a:solidFill>
                  </a:tcPr>
                </a:tc>
                <a:tc rowSpan="2">
                  <a:txBody>
                    <a:bodyPr/>
                    <a:lstStyle/>
                    <a:p>
                      <a:pPr algn="ctr"/>
                      <a:r>
                        <a:rPr lang="en-US" sz="1200" dirty="0" smtClean="0">
                          <a:solidFill>
                            <a:schemeClr val="bg1"/>
                          </a:solidFill>
                        </a:rPr>
                        <a:t>SIMD (Vector) </a:t>
                      </a:r>
                      <a:endParaRPr lang="en-US" sz="1200" dirty="0">
                        <a:solidFill>
                          <a:schemeClr val="bg1"/>
                        </a:solidFill>
                      </a:endParaRPr>
                    </a:p>
                    <a:p>
                      <a:pPr algn="ctr"/>
                      <a:r>
                        <a:rPr lang="en-US" sz="1200" dirty="0">
                          <a:solidFill>
                            <a:schemeClr val="bg1"/>
                          </a:solidFill>
                        </a:rPr>
                        <a:t> data types</a:t>
                      </a:r>
                    </a:p>
                  </a:txBody>
                  <a:tcPr anchor="ctr">
                    <a:solidFill>
                      <a:srgbClr val="00B050"/>
                    </a:solidFill>
                  </a:tcPr>
                </a:tc>
                <a:extLst>
                  <a:ext uri="{0D108BD9-81ED-4DB2-BD59-A6C34878D82A}">
                    <a16:rowId xmlns:a16="http://schemas.microsoft.com/office/drawing/2014/main" val="10001"/>
                  </a:ext>
                </a:extLst>
              </a:tr>
              <a:tr h="430186">
                <a:tc>
                  <a:txBody>
                    <a:bodyPr/>
                    <a:lstStyle/>
                    <a:p>
                      <a:pPr algn="ctr"/>
                      <a:r>
                        <a:rPr lang="en-US" sz="1200">
                          <a:solidFill>
                            <a:schemeClr val="bg1"/>
                          </a:solidFill>
                        </a:rPr>
                        <a:t>Name</a:t>
                      </a:r>
                    </a:p>
                  </a:txBody>
                  <a:tcPr anchor="ctr">
                    <a:solidFill>
                      <a:srgbClr val="0070C0"/>
                    </a:solidFill>
                  </a:tcPr>
                </a:tc>
                <a:tc>
                  <a:txBody>
                    <a:bodyPr/>
                    <a:lstStyle/>
                    <a:p>
                      <a:endParaRPr lang="en-US"/>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47128">
                <a:tc>
                  <a:txBody>
                    <a:bodyPr/>
                    <a:lstStyle/>
                    <a:p>
                      <a:pPr algn="ctr"/>
                      <a:r>
                        <a:rPr lang="en-US" sz="1200" b="0">
                          <a:solidFill>
                            <a:schemeClr val="bg1"/>
                          </a:solidFill>
                        </a:rPr>
                        <a:t>Armv1</a:t>
                      </a:r>
                    </a:p>
                  </a:txBody>
                  <a:tcPr anchor="ctr">
                    <a:solidFill>
                      <a:srgbClr val="0070C0"/>
                    </a:solidFill>
                  </a:tcPr>
                </a:tc>
                <a:tc>
                  <a:txBody>
                    <a:bodyPr/>
                    <a:lstStyle/>
                    <a:p>
                      <a:pPr algn="ctr"/>
                      <a:r>
                        <a:rPr lang="en-US" sz="1200"/>
                        <a:t>198</a:t>
                      </a:r>
                      <a:r>
                        <a:rPr lang="hu-HU" sz="1200"/>
                        <a:t>5</a:t>
                      </a:r>
                      <a:endParaRPr lang="en-US" sz="1200"/>
                    </a:p>
                  </a:txBody>
                  <a:tcPr anchor="ctr">
                    <a:solidFill>
                      <a:srgbClr val="FFFFCC"/>
                    </a:solidFill>
                  </a:tcPr>
                </a:tc>
                <a:tc>
                  <a:txBody>
                    <a:bodyPr/>
                    <a:lstStyle/>
                    <a:p>
                      <a:pPr algn="ctr"/>
                      <a:endParaRPr lang="en-US" sz="1200"/>
                    </a:p>
                  </a:txBody>
                  <a:tcPr anchor="ctr">
                    <a:solidFill>
                      <a:srgbClr val="FFFFCC"/>
                    </a:solidFill>
                  </a:tcPr>
                </a:tc>
                <a:tc>
                  <a:txBody>
                    <a:bodyPr/>
                    <a:lstStyle/>
                    <a:p>
                      <a:pPr algn="ctr"/>
                      <a:r>
                        <a:rPr lang="en-US" sz="1200" err="1"/>
                        <a:t>n.a</a:t>
                      </a:r>
                      <a:r>
                        <a:rPr lang="en-US" sz="1200"/>
                        <a:t>.</a:t>
                      </a:r>
                    </a:p>
                  </a:txBody>
                  <a:tcPr anchor="ctr">
                    <a:solidFill>
                      <a:srgbClr val="DDF2FF"/>
                    </a:solidFill>
                  </a:tcPr>
                </a:tc>
                <a:tc rowSpan="11">
                  <a:txBody>
                    <a:bodyPr/>
                    <a:lstStyle/>
                    <a:p>
                      <a:pPr algn="ctr"/>
                      <a:endParaRPr lang="en-US" sz="1200"/>
                    </a:p>
                    <a:p>
                      <a:pPr algn="ctr"/>
                      <a:endParaRPr lang="en-US" sz="1200"/>
                    </a:p>
                    <a:p>
                      <a:pPr algn="ctr"/>
                      <a:endParaRPr lang="en-US" sz="1200"/>
                    </a:p>
                    <a:p>
                      <a:pPr algn="ctr"/>
                      <a:r>
                        <a:rPr lang="en-US" sz="1200" err="1"/>
                        <a:t>FX32</a:t>
                      </a:r>
                      <a:endParaRPr lang="en-US" sz="1200"/>
                    </a:p>
                  </a:txBody>
                  <a:tcPr anchor="ctr">
                    <a:solidFill>
                      <a:srgbClr val="DDF2FF"/>
                    </a:solidFill>
                  </a:tcPr>
                </a:tc>
                <a:tc>
                  <a:txBody>
                    <a:bodyPr/>
                    <a:lstStyle/>
                    <a:p>
                      <a:pPr algn="ctr"/>
                      <a:endParaRPr lang="en-US" sz="1200"/>
                    </a:p>
                  </a:txBody>
                  <a:tcPr anchor="ctr">
                    <a:solidFill>
                      <a:srgbClr val="DDF2FF"/>
                    </a:solidFill>
                  </a:tcPr>
                </a:tc>
                <a:tc>
                  <a:txBody>
                    <a:bodyPr/>
                    <a:lstStyle/>
                    <a:p>
                      <a:pPr algn="ctr"/>
                      <a:endParaRPr lang="en-US" sz="120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47128">
                <a:tc>
                  <a:txBody>
                    <a:bodyPr/>
                    <a:lstStyle/>
                    <a:p>
                      <a:pPr algn="ctr"/>
                      <a:r>
                        <a:rPr lang="en-US" sz="1200" b="0">
                          <a:solidFill>
                            <a:schemeClr val="bg1"/>
                          </a:solidFill>
                        </a:rPr>
                        <a:t>Armv2</a:t>
                      </a:r>
                    </a:p>
                  </a:txBody>
                  <a:tcPr anchor="ctr">
                    <a:solidFill>
                      <a:srgbClr val="0070C0"/>
                    </a:solidFill>
                  </a:tcPr>
                </a:tc>
                <a:tc>
                  <a:txBody>
                    <a:bodyPr/>
                    <a:lstStyle/>
                    <a:p>
                      <a:pPr algn="ctr"/>
                      <a:r>
                        <a:rPr lang="en-US" sz="1200"/>
                        <a:t>1989</a:t>
                      </a:r>
                    </a:p>
                  </a:txBody>
                  <a:tcPr anchor="ctr">
                    <a:solidFill>
                      <a:srgbClr val="FFFFCC"/>
                    </a:solidFill>
                  </a:tcPr>
                </a:tc>
                <a:tc>
                  <a:txBody>
                    <a:bodyPr/>
                    <a:lstStyle/>
                    <a:p>
                      <a:endParaRPr lang="en-US" sz="1200"/>
                    </a:p>
                  </a:txBody>
                  <a:tcPr anchor="ctr">
                    <a:solidFill>
                      <a:srgbClr val="FFFFCC"/>
                    </a:solidFill>
                  </a:tcPr>
                </a:tc>
                <a:tc>
                  <a:txBody>
                    <a:bodyPr/>
                    <a:lstStyle/>
                    <a:p>
                      <a:pPr algn="ctr"/>
                      <a:r>
                        <a:rPr lang="en-US" sz="1200" err="1"/>
                        <a:t>n.a</a:t>
                      </a:r>
                      <a:r>
                        <a:rPr lang="en-US" sz="1200"/>
                        <a:t>.</a:t>
                      </a:r>
                    </a:p>
                  </a:txBody>
                  <a:tcPr anchor="ctr">
                    <a:solidFill>
                      <a:srgbClr val="DDF2FF"/>
                    </a:solidFill>
                  </a:tcPr>
                </a:tc>
                <a:tc vMerge="1">
                  <a:txBody>
                    <a:bodyPr/>
                    <a:lstStyle/>
                    <a:p>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47128">
                <a:tc>
                  <a:txBody>
                    <a:bodyPr/>
                    <a:lstStyle/>
                    <a:p>
                      <a:pPr algn="ctr"/>
                      <a:r>
                        <a:rPr lang="en-US" sz="1200" b="0">
                          <a:solidFill>
                            <a:schemeClr val="bg1"/>
                          </a:solidFill>
                        </a:rPr>
                        <a:t>Armv3</a:t>
                      </a:r>
                    </a:p>
                  </a:txBody>
                  <a:tcPr anchor="ctr">
                    <a:solidFill>
                      <a:srgbClr val="0070C0"/>
                    </a:solidFill>
                  </a:tcPr>
                </a:tc>
                <a:tc>
                  <a:txBody>
                    <a:bodyPr/>
                    <a:lstStyle/>
                    <a:p>
                      <a:pPr algn="ctr"/>
                      <a:r>
                        <a:rPr lang="en-US" sz="1200"/>
                        <a:t>1991</a:t>
                      </a:r>
                    </a:p>
                  </a:txBody>
                  <a:tcPr anchor="ctr">
                    <a:solidFill>
                      <a:srgbClr val="FFFFCC"/>
                    </a:solidFill>
                  </a:tcPr>
                </a:tc>
                <a:tc>
                  <a:txBody>
                    <a:bodyPr/>
                    <a:lstStyle/>
                    <a:p>
                      <a:endParaRPr lang="en-US" sz="1200"/>
                    </a:p>
                  </a:txBody>
                  <a:tcPr anchor="ctr">
                    <a:solidFill>
                      <a:srgbClr val="FFFFCC"/>
                    </a:solidFill>
                  </a:tcPr>
                </a:tc>
                <a:tc rowSpan="9">
                  <a:txBody>
                    <a:bodyPr/>
                    <a:lstStyle/>
                    <a:p>
                      <a:r>
                        <a:rPr lang="en-US" sz="1200" err="1"/>
                        <a:t>13x32</a:t>
                      </a:r>
                      <a:endParaRPr lang="en-US" sz="1200"/>
                    </a:p>
                  </a:txBody>
                  <a:tcPr anchor="ctr">
                    <a:solidFill>
                      <a:srgbClr val="DDF2FF"/>
                    </a:solidFill>
                  </a:tcPr>
                </a:tc>
                <a:tc vMerge="1">
                  <a:txBody>
                    <a:bodyPr/>
                    <a:lstStyle/>
                    <a:p>
                      <a:pPr algn="ctr"/>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47128">
                <a:tc>
                  <a:txBody>
                    <a:bodyPr/>
                    <a:lstStyle/>
                    <a:p>
                      <a:pPr algn="ctr"/>
                      <a:r>
                        <a:rPr lang="en-US" sz="1200" b="0">
                          <a:solidFill>
                            <a:schemeClr val="bg1"/>
                          </a:solidFill>
                        </a:rPr>
                        <a:t>Armv4</a:t>
                      </a:r>
                    </a:p>
                  </a:txBody>
                  <a:tcPr anchor="ctr">
                    <a:solidFill>
                      <a:srgbClr val="0070C0"/>
                    </a:solidFill>
                  </a:tcPr>
                </a:tc>
                <a:tc>
                  <a:txBody>
                    <a:bodyPr/>
                    <a:lstStyle/>
                    <a:p>
                      <a:pPr algn="ctr"/>
                      <a:r>
                        <a:rPr lang="en-US" sz="1200"/>
                        <a:t>1996</a:t>
                      </a:r>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47128">
                <a:tc rowSpan="2">
                  <a:txBody>
                    <a:bodyPr/>
                    <a:lstStyle/>
                    <a:p>
                      <a:pPr algn="ctr"/>
                      <a:r>
                        <a:rPr lang="en-US" sz="1200" b="0">
                          <a:solidFill>
                            <a:schemeClr val="bg1"/>
                          </a:solidFill>
                        </a:rPr>
                        <a:t>Armv5</a:t>
                      </a:r>
                    </a:p>
                  </a:txBody>
                  <a:tcPr anchor="ctr">
                    <a:solidFill>
                      <a:srgbClr val="0070C0"/>
                    </a:solidFill>
                  </a:tcPr>
                </a:tc>
                <a:tc rowSpan="2">
                  <a:txBody>
                    <a:bodyPr/>
                    <a:lstStyle/>
                    <a:p>
                      <a:r>
                        <a:rPr lang="en-US" sz="1200">
                          <a:solidFill>
                            <a:schemeClr val="tx1"/>
                          </a:solidFill>
                        </a:rPr>
                        <a:t> 2000</a:t>
                      </a:r>
                    </a:p>
                  </a:txBody>
                  <a:tcPr anchor="ctr">
                    <a:solidFill>
                      <a:srgbClr val="FFFFCC"/>
                    </a:solidFill>
                  </a:tcPr>
                </a:tc>
                <a:tc>
                  <a:txBody>
                    <a:bodyPr/>
                    <a:lstStyle/>
                    <a:p>
                      <a:pPr algn="ctr"/>
                      <a:r>
                        <a:rPr lang="en-US" sz="1200" b="1"/>
                        <a:t>VFP(v1)</a:t>
                      </a:r>
                      <a:r>
                        <a:rPr lang="hu-HU" sz="1200" b="1" baseline="30000"/>
                        <a:t>1</a:t>
                      </a:r>
                      <a:endParaRPr lang="en-US" sz="1200" b="1" baseline="30000"/>
                    </a:p>
                  </a:txBody>
                  <a:tcPr anchor="ctr">
                    <a:solidFill>
                      <a:srgbClr val="FFFFCC"/>
                    </a:solidFill>
                  </a:tcPr>
                </a:tc>
                <a:tc vMerge="1">
                  <a:txBody>
                    <a:bodyPr/>
                    <a:lstStyle/>
                    <a:p>
                      <a:endParaRPr lang="en-US"/>
                    </a:p>
                  </a:txBody>
                  <a:tcPr/>
                </a:tc>
                <a:tc vMerge="1">
                  <a:txBody>
                    <a:bodyPr/>
                    <a:lstStyle/>
                    <a:p>
                      <a:endParaRPr lang="en-US" sz="1200"/>
                    </a:p>
                  </a:txBody>
                  <a:tcPr anchor="ctr"/>
                </a:tc>
                <a:tc rowSpan="2">
                  <a:txBody>
                    <a:bodyPr/>
                    <a:lstStyle/>
                    <a:p>
                      <a:endParaRPr lang="en-US" sz="1200"/>
                    </a:p>
                  </a:txBody>
                  <a:tcPr anchor="ctr">
                    <a:solidFill>
                      <a:srgbClr val="DDF2FF"/>
                    </a:solidFill>
                  </a:tcPr>
                </a:tc>
                <a:tc rowSpan="3">
                  <a:txBody>
                    <a:bodyPr/>
                    <a:lstStyle/>
                    <a:p>
                      <a:pPr algn="ctr"/>
                      <a:r>
                        <a:rPr lang="hu-HU" sz="1200" b="0">
                          <a:solidFill>
                            <a:srgbClr val="C00000"/>
                          </a:solidFill>
                        </a:rPr>
                        <a:t>FP register set</a:t>
                      </a:r>
                    </a:p>
                    <a:p>
                      <a:pPr algn="ctr"/>
                      <a:r>
                        <a:rPr lang="en-US" sz="1200"/>
                        <a:t> </a:t>
                      </a:r>
                      <a:r>
                        <a:rPr lang="en-US" sz="1200">
                          <a:solidFill>
                            <a:schemeClr val="tx1"/>
                          </a:solidFill>
                        </a:rPr>
                        <a:t>32x32/16x64</a:t>
                      </a:r>
                    </a:p>
                  </a:txBody>
                  <a:tcPr anchor="ctr">
                    <a:solidFill>
                      <a:schemeClr val="bg1">
                        <a:lumMod val="9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FP</a:t>
                      </a:r>
                      <a:r>
                        <a:rPr lang="hu-HU" sz="1200"/>
                        <a:t> </a:t>
                      </a:r>
                      <a:r>
                        <a:rPr lang="en-US" sz="1200"/>
                        <a:t>32/64</a:t>
                      </a:r>
                    </a:p>
                  </a:txBody>
                  <a:tcPr anchor="ctr">
                    <a:solidFill>
                      <a:schemeClr val="bg1">
                        <a:lumMod val="95000"/>
                      </a:schemeClr>
                    </a:solidFill>
                  </a:tcPr>
                </a:tc>
                <a:tc rowSpan="3">
                  <a:txBody>
                    <a:bodyPr/>
                    <a:lstStyle/>
                    <a:p>
                      <a:pPr algn="ctr"/>
                      <a:r>
                        <a:rPr lang="hu-HU" sz="1200"/>
                        <a:t>FP 32/64</a:t>
                      </a:r>
                    </a:p>
                    <a:p>
                      <a:pPr algn="ctr"/>
                      <a:r>
                        <a:rPr lang="en-US" sz="1200"/>
                        <a:t>Serially</a:t>
                      </a:r>
                      <a:r>
                        <a:rPr lang="hu-HU" sz="1200"/>
                        <a:t> ex.</a:t>
                      </a:r>
                      <a:endParaRPr lang="en-US" sz="1200"/>
                    </a:p>
                  </a:txBody>
                  <a:tcPr anchor="ctr">
                    <a:solidFill>
                      <a:schemeClr val="bg1">
                        <a:lumMod val="95000"/>
                      </a:schemeClr>
                    </a:solidFill>
                  </a:tcPr>
                </a:tc>
                <a:extLst>
                  <a:ext uri="{0D108BD9-81ED-4DB2-BD59-A6C34878D82A}">
                    <a16:rowId xmlns:a16="http://schemas.microsoft.com/office/drawing/2014/main" val="10007"/>
                  </a:ext>
                </a:extLst>
              </a:tr>
              <a:tr h="241160">
                <a:tc vMerge="1">
                  <a:txBody>
                    <a:bodyPr/>
                    <a:lstStyle/>
                    <a:p>
                      <a:endParaRPr lang="en-US"/>
                    </a:p>
                  </a:txBody>
                  <a:tcPr/>
                </a:tc>
                <a:tc vMerge="1">
                  <a:txBody>
                    <a:bodyPr/>
                    <a:lstStyle/>
                    <a:p>
                      <a:endParaRPr lang="en-US"/>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VFP2</a:t>
                      </a:r>
                      <a:r>
                        <a:rPr lang="hu-HU" sz="1200" b="1" baseline="30000"/>
                        <a:t>1</a:t>
                      </a:r>
                      <a:endParaRPr lang="en-US" sz="1200" b="1" baseline="3000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329504">
                <a:tc rowSpan="2">
                  <a:txBody>
                    <a:bodyPr/>
                    <a:lstStyle/>
                    <a:p>
                      <a:pPr algn="ctr"/>
                      <a:r>
                        <a:rPr lang="en-US" sz="1200" b="0">
                          <a:solidFill>
                            <a:schemeClr val="bg1"/>
                          </a:solidFill>
                        </a:rPr>
                        <a:t>Armv6</a:t>
                      </a:r>
                    </a:p>
                  </a:txBody>
                  <a:tcPr anchor="ctr">
                    <a:solidFill>
                      <a:srgbClr val="0070C0"/>
                    </a:solidFill>
                  </a:tcPr>
                </a:tc>
                <a:tc rowSpan="2">
                  <a:txBody>
                    <a:bodyPr/>
                    <a:lstStyle/>
                    <a:p>
                      <a:r>
                        <a:rPr lang="en-US" sz="1200"/>
                        <a:t> 2002</a:t>
                      </a:r>
                    </a:p>
                  </a:txBody>
                  <a:tcPr anchor="ctr">
                    <a:solidFill>
                      <a:srgbClr val="FFFFCC"/>
                    </a:solidFill>
                  </a:tcPr>
                </a:tc>
                <a:tc vMerge="1">
                  <a:txBody>
                    <a:bodyPr/>
                    <a:lstStyle/>
                    <a:p>
                      <a:pPr algn="ctr"/>
                      <a:endParaRPr lang="en-US" sz="1200" b="1"/>
                    </a:p>
                  </a:txBody>
                  <a:tcPr anchor="ctr">
                    <a:solidFill>
                      <a:srgbClr val="FFFFCC"/>
                    </a:solidFill>
                  </a:tcPr>
                </a:tc>
                <a:tc vMerge="1">
                  <a:txBody>
                    <a:bodyPr/>
                    <a:lstStyle/>
                    <a:p>
                      <a:endParaRPr lang="en-US"/>
                    </a:p>
                  </a:txBody>
                  <a:tcPr/>
                </a:tc>
                <a:tc vMerge="1">
                  <a:txBody>
                    <a:bodyPr/>
                    <a:lstStyle/>
                    <a:p>
                      <a:endParaRPr lang="en-US"/>
                    </a:p>
                  </a:txBody>
                  <a:tcPr anchor="ctr"/>
                </a:tc>
                <a:tc>
                  <a:txBody>
                    <a:bodyPr/>
                    <a:lstStyle/>
                    <a:p>
                      <a:pPr algn="ctr"/>
                      <a:endParaRPr lang="en-US" sz="1200"/>
                    </a:p>
                  </a:txBody>
                  <a:tcPr anchor="ctr">
                    <a:solidFill>
                      <a:srgbClr val="DDF2FF"/>
                    </a:solidFill>
                  </a:tcPr>
                </a:tc>
                <a:tc vMerge="1">
                  <a:txBody>
                    <a:bodyPr/>
                    <a:lstStyle/>
                    <a:p>
                      <a:endParaRPr lang="en-US"/>
                    </a:p>
                  </a:txBody>
                  <a:tcPr anchor="ctr">
                    <a:solidFill>
                      <a:srgbClr val="FFFFAF"/>
                    </a:solidFill>
                  </a:tcPr>
                </a:tc>
                <a:tc vMerge="1">
                  <a:txBody>
                    <a:bodyPr/>
                    <a:lstStyle/>
                    <a:p>
                      <a:endParaRPr lang="en-US"/>
                    </a:p>
                  </a:txBody>
                  <a:tcPr anchor="ctr">
                    <a:solidFill>
                      <a:srgbClr val="FFFFAF"/>
                    </a:solidFill>
                  </a:tcPr>
                </a:tc>
                <a:tc vMerge="1">
                  <a:txBody>
                    <a:bodyPr/>
                    <a:lstStyle/>
                    <a:p>
                      <a:endParaRPr lang="en-US"/>
                    </a:p>
                  </a:txBody>
                  <a:tcPr anchor="ctr">
                    <a:solidFill>
                      <a:srgbClr val="FFFFAF"/>
                    </a:solidFill>
                  </a:tcPr>
                </a:tc>
                <a:extLst>
                  <a:ext uri="{0D108BD9-81ED-4DB2-BD59-A6C34878D82A}">
                    <a16:rowId xmlns:a16="http://schemas.microsoft.com/office/drawing/2014/main" val="10009"/>
                  </a:ext>
                </a:extLst>
              </a:tr>
              <a:tr h="411880">
                <a:tc vMerge="1">
                  <a:txBody>
                    <a:bodyPr/>
                    <a:lstStyle/>
                    <a:p>
                      <a:endParaRPr lang="en-US"/>
                    </a:p>
                  </a:txBody>
                  <a:tcPr/>
                </a:tc>
                <a:tc vMerge="1">
                  <a:txBody>
                    <a:bodyPr/>
                    <a:lstStyle/>
                    <a:p>
                      <a:endParaRPr lang="en-US"/>
                    </a:p>
                  </a:txBody>
                  <a:tcPr/>
                </a:tc>
                <a:tc>
                  <a:txBody>
                    <a:bodyPr/>
                    <a:lstStyle/>
                    <a:p>
                      <a:pPr algn="ctr"/>
                      <a:r>
                        <a:rPr lang="en-US" sz="1200" b="1"/>
                        <a:t>SIMD</a:t>
                      </a:r>
                    </a:p>
                  </a:txBody>
                  <a:tcPr anchor="ctr">
                    <a:solidFill>
                      <a:srgbClr val="FFFFCC"/>
                    </a:solidFill>
                  </a:tcPr>
                </a:tc>
                <a:tc vMerge="1">
                  <a:txBody>
                    <a:bodyPr/>
                    <a:lstStyle/>
                    <a:p>
                      <a:endParaRPr lang="en-US"/>
                    </a:p>
                  </a:txBody>
                  <a:tcPr/>
                </a:tc>
                <a:tc vMerge="1">
                  <a:txBody>
                    <a:bodyPr/>
                    <a:lstStyle/>
                    <a:p>
                      <a:endParaRPr lang="en-US"/>
                    </a:p>
                  </a:txBody>
                  <a:tcPr/>
                </a:tc>
                <a:tc>
                  <a:txBody>
                    <a:bodyPr/>
                    <a:lstStyle/>
                    <a:p>
                      <a:pPr algn="ctr"/>
                      <a:r>
                        <a:rPr lang="en-US" sz="1200"/>
                        <a:t>32-bit</a:t>
                      </a:r>
                      <a:r>
                        <a:rPr lang="hu-HU" sz="1200"/>
                        <a:t> </a:t>
                      </a:r>
                      <a:r>
                        <a:rPr lang="en-US" sz="1200"/>
                        <a:t>w</a:t>
                      </a:r>
                      <a:r>
                        <a:rPr lang="hu-HU" sz="1200"/>
                        <a:t>ide</a:t>
                      </a:r>
                      <a:r>
                        <a:rPr lang="en-US" sz="1200"/>
                        <a:t> FX8/16</a:t>
                      </a:r>
                    </a:p>
                  </a:txBody>
                  <a:tcPr anchor="ctr">
                    <a:solidFill>
                      <a:srgbClr val="DDF2F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3610487503"/>
                  </a:ext>
                </a:extLst>
              </a:tr>
              <a:tr h="348642">
                <a:tc rowSpan="3">
                  <a:txBody>
                    <a:bodyPr/>
                    <a:lstStyle/>
                    <a:p>
                      <a:pPr algn="ctr"/>
                      <a:r>
                        <a:rPr lang="en-US" sz="1200" b="0">
                          <a:solidFill>
                            <a:schemeClr val="bg1"/>
                          </a:solidFill>
                        </a:rPr>
                        <a:t>Armv7</a:t>
                      </a:r>
                    </a:p>
                  </a:txBody>
                  <a:tcPr anchor="ctr">
                    <a:solidFill>
                      <a:srgbClr val="0070C0"/>
                    </a:solidFill>
                  </a:tcPr>
                </a:tc>
                <a:tc rowSpan="3">
                  <a:txBody>
                    <a:bodyPr/>
                    <a:lstStyle/>
                    <a:p>
                      <a:pPr algn="ctr"/>
                      <a:endParaRPr lang="en-US" sz="1200"/>
                    </a:p>
                    <a:p>
                      <a:pPr algn="ctr"/>
                      <a:r>
                        <a:rPr lang="en-US" sz="1200"/>
                        <a:t>2005</a:t>
                      </a:r>
                    </a:p>
                    <a:p>
                      <a:pPr algn="ctr"/>
                      <a:endParaRPr lang="en-US" sz="1200"/>
                    </a:p>
                  </a:txBody>
                  <a:tcPr anchor="ctr">
                    <a:solidFill>
                      <a:srgbClr val="FFFFCC"/>
                    </a:solidFill>
                  </a:tcPr>
                </a:tc>
                <a:tc>
                  <a:txBody>
                    <a:bodyPr/>
                    <a:lstStyle/>
                    <a:p>
                      <a:pPr algn="ctr"/>
                      <a:r>
                        <a:rPr lang="en-US" sz="1200" b="1"/>
                        <a:t>VFPv3</a:t>
                      </a:r>
                      <a:r>
                        <a:rPr lang="hu-HU" sz="1200" b="1" baseline="30000"/>
                        <a:t>2</a:t>
                      </a:r>
                      <a:endParaRPr lang="en-US" sz="1200" b="1" baseline="3000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a:p>
                  </a:txBody>
                  <a:tcPr anchor="ctr">
                    <a:solidFill>
                      <a:srgbClr val="DDF2FF"/>
                    </a:solidFill>
                  </a:tcPr>
                </a:tc>
                <a:tc rowSpan="2">
                  <a:txBody>
                    <a:bodyPr/>
                    <a:lstStyle/>
                    <a:p>
                      <a:pPr algn="ctr"/>
                      <a:r>
                        <a:rPr lang="hu-HU" sz="1200">
                          <a:solidFill>
                            <a:srgbClr val="C00000"/>
                          </a:solidFill>
                        </a:rPr>
                        <a:t>Adv. SIMD and FP register set</a:t>
                      </a:r>
                    </a:p>
                    <a:p>
                      <a:pPr algn="ctr"/>
                      <a:r>
                        <a:rPr lang="en-US" sz="1200">
                          <a:solidFill>
                            <a:schemeClr val="tx1"/>
                          </a:solidFill>
                        </a:rPr>
                        <a:t>32x64</a:t>
                      </a:r>
                      <a:r>
                        <a:rPr lang="hu-HU" sz="1200">
                          <a:solidFill>
                            <a:schemeClr val="tx1"/>
                          </a:solidFill>
                        </a:rPr>
                        <a:t> </a:t>
                      </a:r>
                      <a:endParaRPr lang="en-US" sz="1200">
                        <a:solidFill>
                          <a:schemeClr val="tx1"/>
                        </a:solidFill>
                      </a:endParaRPr>
                    </a:p>
                    <a:p>
                      <a:pPr algn="ctr"/>
                      <a:r>
                        <a:rPr lang="hu-HU" sz="1200" err="1">
                          <a:solidFill>
                            <a:schemeClr val="tx1"/>
                          </a:solidFill>
                        </a:rPr>
                        <a:t>or</a:t>
                      </a:r>
                      <a:r>
                        <a:rPr lang="en-US" sz="1200">
                          <a:solidFill>
                            <a:schemeClr val="tx1"/>
                          </a:solidFill>
                        </a:rPr>
                        <a:t> </a:t>
                      </a:r>
                      <a:r>
                        <a:rPr lang="hu-HU" sz="1200">
                          <a:solidFill>
                            <a:schemeClr val="tx1"/>
                          </a:solidFill>
                        </a:rPr>
                        <a:t>16X128</a:t>
                      </a:r>
                      <a:endParaRPr lang="en-US" sz="120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+FP</a:t>
                      </a:r>
                      <a:r>
                        <a:rPr kumimoji="0" lang="hu-HU" sz="1200" b="0" i="0" u="none" strike="noStrike" kern="1200" cap="none" spc="0" normalizeH="0" baseline="0" noProof="0">
                          <a:ln>
                            <a:noFill/>
                          </a:ln>
                          <a:solidFill>
                            <a:srgbClr val="000000"/>
                          </a:solidFill>
                          <a:effectLst/>
                          <a:uLnTx/>
                          <a:uFillTx/>
                          <a:latin typeface="+mn-lt"/>
                        </a:rPr>
                        <a:t> </a:t>
                      </a:r>
                      <a:r>
                        <a:rPr kumimoji="0" lang="en-US" sz="1200" b="0" i="0" u="none" strike="noStrike" kern="1200" cap="none" spc="0" normalizeH="0" baseline="0" noProof="0">
                          <a:ln>
                            <a:noFill/>
                          </a:ln>
                          <a:solidFill>
                            <a:srgbClr val="000000"/>
                          </a:solidFill>
                          <a:effectLst/>
                          <a:uLnTx/>
                          <a:uFillTx/>
                          <a:latin typeface="+mn-lt"/>
                        </a:rPr>
                        <a:t>16</a:t>
                      </a:r>
                      <a:r>
                        <a:rPr kumimoji="0" lang="en-US" sz="1200" b="0" i="0" u="none" strike="noStrike" kern="1200" cap="none" spc="0" normalizeH="0" baseline="30000" noProof="0">
                          <a:ln>
                            <a:noFill/>
                          </a:ln>
                          <a:solidFill>
                            <a:srgbClr val="000000"/>
                          </a:solidFill>
                          <a:effectLst/>
                          <a:uLnTx/>
                          <a:uFillTx/>
                          <a:latin typeface="+mn-lt"/>
                        </a:rPr>
                        <a:t>5</a:t>
                      </a:r>
                      <a:endParaRPr kumimoji="0" lang="en-US" sz="1200" b="0" i="0" u="none" strike="noStrike" kern="1200" cap="none" spc="0" normalizeH="0" baseline="0" noProof="0">
                        <a:ln>
                          <a:noFill/>
                        </a:ln>
                        <a:solidFill>
                          <a:srgbClr val="000000"/>
                        </a:solidFill>
                        <a:effectLst/>
                        <a:uLnTx/>
                        <a:uFillTx/>
                        <a:latin typeface="+mn-lt"/>
                      </a:endParaRPr>
                    </a:p>
                  </a:txBody>
                  <a:tcPr anchor="ctr">
                    <a:solidFill>
                      <a:srgbClr val="F2F2F2"/>
                    </a:solidFill>
                  </a:tcPr>
                </a:tc>
                <a:tc rowSpan="2">
                  <a:txBody>
                    <a:bodyPr/>
                    <a:lstStyle/>
                    <a:p>
                      <a:pPr algn="ctr"/>
                      <a:r>
                        <a:rPr lang="hu-HU" sz="1200"/>
                        <a:t>FP 16</a:t>
                      </a:r>
                      <a:r>
                        <a:rPr lang="en-US" sz="1200" baseline="30000"/>
                        <a:t>5</a:t>
                      </a:r>
                      <a:r>
                        <a:rPr lang="hu-HU" sz="1200"/>
                        <a:t>/32/64</a:t>
                      </a:r>
                    </a:p>
                  </a:txBody>
                  <a:tcPr anchor="ctr">
                    <a:solidFill>
                      <a:srgbClr val="F2F2F2"/>
                    </a:solidFill>
                  </a:tcPr>
                </a:tc>
                <a:extLst>
                  <a:ext uri="{0D108BD9-81ED-4DB2-BD59-A6C34878D82A}">
                    <a16:rowId xmlns:a16="http://schemas.microsoft.com/office/drawing/2014/main" val="10010"/>
                  </a:ext>
                </a:extLst>
              </a:tr>
              <a:tr h="392742">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VFPv4</a:t>
                      </a:r>
                      <a:r>
                        <a:rPr lang="hu-HU" sz="1200" b="1" baseline="30000"/>
                        <a:t>2,3,4</a:t>
                      </a:r>
                      <a:endParaRPr lang="en-US" sz="1200" b="1" baseline="3000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a:t>
                      </a:r>
                      <a:r>
                        <a:rPr kumimoji="0" lang="hu-HU" sz="1200" b="0" i="0" u="none" strike="noStrike" kern="1200" cap="none" spc="0" normalizeH="0" baseline="0" noProof="0">
                          <a:ln>
                            <a:noFill/>
                          </a:ln>
                          <a:solidFill>
                            <a:srgbClr val="000000"/>
                          </a:solidFill>
                          <a:effectLst/>
                          <a:uLnTx/>
                          <a:uFillTx/>
                          <a:latin typeface="+mn-lt"/>
                        </a:rPr>
                        <a:t> </a:t>
                      </a:r>
                      <a:r>
                        <a:rPr kumimoji="0" lang="en-US" sz="1200" b="0" i="0" u="none" strike="noStrike" kern="1200" cap="none" spc="0" normalizeH="0" baseline="0" noProof="0" err="1">
                          <a:ln>
                            <a:noFill/>
                          </a:ln>
                          <a:solidFill>
                            <a:srgbClr val="000000"/>
                          </a:solidFill>
                          <a:effectLst/>
                          <a:uLnTx/>
                          <a:uFillTx/>
                          <a:latin typeface="+mn-lt"/>
                        </a:rPr>
                        <a:t>FMA</a:t>
                      </a:r>
                      <a:endParaRPr kumimoji="0" lang="en-US" sz="1200" b="0" i="0" u="none" strike="noStrike" kern="1200" cap="none" spc="0" normalizeH="0" baseline="0" noProof="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741384">
                <a:tc vMerge="1">
                  <a:txBody>
                    <a:bodyPr/>
                    <a:lstStyle/>
                    <a:p>
                      <a:endParaRPr lang="en-US"/>
                    </a:p>
                  </a:txBody>
                  <a:tcPr/>
                </a:tc>
                <a:tc vMerge="1">
                  <a:txBody>
                    <a:bodyPr/>
                    <a:lstStyle/>
                    <a:p>
                      <a:endParaRPr lang="en-US"/>
                    </a:p>
                  </a:txBody>
                  <a:tcPr/>
                </a:tc>
                <a:tc>
                  <a:txBody>
                    <a:bodyPr/>
                    <a:lstStyle/>
                    <a:p>
                      <a:pPr algn="ctr">
                        <a:spcAft>
                          <a:spcPts val="200"/>
                        </a:spcAft>
                      </a:pPr>
                      <a:r>
                        <a:rPr lang="en-US" sz="1200" b="1"/>
                        <a:t>Adv. SIMD</a:t>
                      </a:r>
                      <a:endParaRPr lang="hu-HU" sz="1200" b="1"/>
                    </a:p>
                    <a:p>
                      <a:pPr algn="ctr">
                        <a:spcAft>
                          <a:spcPts val="200"/>
                        </a:spcAft>
                      </a:pPr>
                      <a:r>
                        <a:rPr lang="hu-HU" sz="1200" b="1"/>
                        <a:t>(NEON)</a:t>
                      </a:r>
                      <a:r>
                        <a:rPr lang="hu-HU" sz="1200" b="1" baseline="30000"/>
                        <a:t>5</a:t>
                      </a:r>
                      <a:r>
                        <a:rPr lang="en-US" sz="1200" b="1" baseline="30000"/>
                        <a:t>,6</a:t>
                      </a:r>
                      <a:endParaRPr lang="hu-HU" sz="1200" b="1" baseline="30000"/>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DDF2FF"/>
                    </a:solidFill>
                  </a:tcPr>
                </a:tc>
                <a:tc>
                  <a:txBody>
                    <a:bodyPr/>
                    <a:lstStyle/>
                    <a:p>
                      <a:pPr algn="ctr"/>
                      <a:r>
                        <a:rPr lang="en-US" sz="1200">
                          <a:solidFill>
                            <a:schemeClr val="tx1"/>
                          </a:solidFill>
                        </a:rPr>
                        <a:t>32x64</a:t>
                      </a:r>
                      <a:r>
                        <a:rPr lang="hu-HU" sz="1200">
                          <a:solidFill>
                            <a:schemeClr val="tx1"/>
                          </a:solidFill>
                        </a:rPr>
                        <a:t> or</a:t>
                      </a:r>
                      <a:r>
                        <a:rPr lang="en-US" sz="1200">
                          <a:solidFill>
                            <a:schemeClr val="tx1"/>
                          </a:solidFill>
                        </a:rPr>
                        <a:t>16x128</a:t>
                      </a:r>
                    </a:p>
                  </a:txBody>
                  <a:tcPr anchor="ctr">
                    <a:solidFill>
                      <a:srgbClr val="CCE9A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FP</a:t>
                      </a:r>
                      <a:r>
                        <a:rPr lang="hu-HU" sz="1200"/>
                        <a:t> </a:t>
                      </a:r>
                      <a:r>
                        <a:rPr lang="en-US" sz="1200"/>
                        <a:t>32/64</a:t>
                      </a:r>
                    </a:p>
                  </a:txBody>
                  <a:tcPr anchor="ctr">
                    <a:solidFill>
                      <a:srgbClr val="CCE9AD"/>
                    </a:solidFill>
                  </a:tcPr>
                </a:tc>
                <a:tc>
                  <a:txBody>
                    <a:bodyPr/>
                    <a:lstStyle/>
                    <a:p>
                      <a:pPr algn="ctr"/>
                      <a:r>
                        <a:rPr lang="en-US" sz="1200"/>
                        <a:t>64/128-bit wide</a:t>
                      </a:r>
                    </a:p>
                    <a:p>
                      <a:pPr algn="ctr"/>
                      <a:r>
                        <a:rPr lang="en-US" sz="120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FP </a:t>
                      </a:r>
                      <a:r>
                        <a:rPr kumimoji="0" lang="hu-HU" sz="1200" b="0" i="0" u="none" strike="noStrike" kern="1200" cap="none" spc="0" normalizeH="0" baseline="0" noProof="0">
                          <a:ln>
                            <a:noFill/>
                          </a:ln>
                          <a:solidFill>
                            <a:srgbClr val="000000"/>
                          </a:solidFill>
                          <a:effectLst/>
                          <a:uLnTx/>
                          <a:uFillTx/>
                          <a:latin typeface="+mn-lt"/>
                        </a:rPr>
                        <a:t>1</a:t>
                      </a:r>
                      <a:r>
                        <a:rPr kumimoji="0" lang="en-US" sz="1200" b="0" i="0" u="none" strike="noStrike" kern="1200" cap="none" spc="0" normalizeH="0" baseline="0" noProof="0">
                          <a:ln>
                            <a:noFill/>
                          </a:ln>
                          <a:solidFill>
                            <a:srgbClr val="000000"/>
                          </a:solidFill>
                          <a:effectLst/>
                          <a:uLnTx/>
                          <a:uFillTx/>
                          <a:latin typeface="+mn-lt"/>
                        </a:rPr>
                        <a:t>6</a:t>
                      </a:r>
                      <a:r>
                        <a:rPr kumimoji="0" lang="hu-HU" sz="1200" b="0" i="0" u="none" strike="noStrike" kern="1200" cap="none" spc="0" normalizeH="0" baseline="30000" noProof="0">
                          <a:ln>
                            <a:noFill/>
                          </a:ln>
                          <a:solidFill>
                            <a:srgbClr val="000000"/>
                          </a:solidFill>
                          <a:effectLst/>
                          <a:uLnTx/>
                          <a:uFillTx/>
                          <a:latin typeface="+mn-lt"/>
                        </a:rPr>
                        <a:t>5</a:t>
                      </a:r>
                      <a:r>
                        <a:rPr kumimoji="0" lang="en-US" sz="1200" b="0" i="0" u="none" strike="noStrike" kern="1200" cap="none" spc="0" normalizeH="0" baseline="0" noProof="0">
                          <a:ln>
                            <a:noFill/>
                          </a:ln>
                          <a:solidFill>
                            <a:srgbClr val="000000"/>
                          </a:solidFill>
                          <a:effectLst/>
                          <a:uLnTx/>
                          <a:uFillTx/>
                          <a:latin typeface="+mn-lt"/>
                        </a:rPr>
                        <a:t>/32</a:t>
                      </a:r>
                      <a:r>
                        <a:rPr kumimoji="0" lang="hu-HU" sz="1200" b="0" i="0" u="none" strike="noStrike" kern="1200" cap="none" spc="0" normalizeH="0" baseline="0" noProof="0">
                          <a:ln>
                            <a:noFill/>
                          </a:ln>
                          <a:solidFill>
                            <a:srgbClr val="000000"/>
                          </a:solidFill>
                          <a:effectLst/>
                          <a:uLnTx/>
                          <a:uFillTx/>
                          <a:latin typeface="+mn-lt"/>
                        </a:rPr>
                        <a:t>/64</a:t>
                      </a:r>
                      <a:r>
                        <a:rPr kumimoji="0" lang="en-US" sz="1200" b="0" i="0" u="none" strike="noStrike" kern="1200" cap="none" spc="0" normalizeH="0" baseline="0" noProof="0">
                          <a:ln>
                            <a:noFill/>
                          </a:ln>
                          <a:solidFill>
                            <a:srgbClr val="000000"/>
                          </a:solidFill>
                          <a:effectLst/>
                          <a:uLnTx/>
                          <a:uFillTx/>
                          <a:latin typeface="+mn-lt"/>
                        </a:rPr>
                        <a:t> </a:t>
                      </a:r>
                      <a:r>
                        <a:rPr kumimoji="0" lang="hu-HU" sz="1200" b="0" i="0" u="none" strike="noStrike" kern="1200" cap="none" spc="0" normalizeH="0" baseline="0" noProof="0">
                          <a:ln>
                            <a:noFill/>
                          </a:ln>
                          <a:solidFill>
                            <a:srgbClr val="000000"/>
                          </a:solidFill>
                          <a:effectLst/>
                          <a:uLnTx/>
                          <a:uFillTx/>
                          <a:latin typeface="+mn-lt"/>
                        </a:rPr>
                        <a:t>+FMA</a:t>
                      </a:r>
                      <a:r>
                        <a:rPr kumimoji="0" lang="hu-HU" sz="1200" b="0" i="0" u="none" strike="noStrike" kern="1200" cap="none" spc="0" normalizeH="0" baseline="30000" noProof="0">
                          <a:ln>
                            <a:noFill/>
                          </a:ln>
                          <a:solidFill>
                            <a:srgbClr val="000000"/>
                          </a:solidFill>
                          <a:effectLst/>
                          <a:uLnTx/>
                          <a:uFillTx/>
                          <a:latin typeface="+mn-lt"/>
                        </a:rPr>
                        <a:t>5</a:t>
                      </a:r>
                      <a:endParaRPr lang="en-US" sz="1200" baseline="30000"/>
                    </a:p>
                  </a:txBody>
                  <a:tcPr anchor="ctr">
                    <a:solidFill>
                      <a:srgbClr val="CCE9AD"/>
                    </a:solidFill>
                  </a:tcPr>
                </a:tc>
                <a:extLst>
                  <a:ext uri="{0D108BD9-81ED-4DB2-BD59-A6C34878D82A}">
                    <a16:rowId xmlns:a16="http://schemas.microsoft.com/office/drawing/2014/main" val="10012"/>
                  </a:ext>
                </a:extLst>
              </a:tr>
              <a:tr h="422114">
                <a:tc rowSpan="2">
                  <a:txBody>
                    <a:bodyPr/>
                    <a:lstStyle/>
                    <a:p>
                      <a:pPr algn="ctr"/>
                      <a:r>
                        <a:rPr lang="en-US" sz="1200" b="0">
                          <a:solidFill>
                            <a:schemeClr val="bg1"/>
                          </a:solidFill>
                        </a:rPr>
                        <a:t>Armv8</a:t>
                      </a:r>
                    </a:p>
                  </a:txBody>
                  <a:tcPr anchor="ctr">
                    <a:solidFill>
                      <a:srgbClr val="0070C0"/>
                    </a:solidFill>
                  </a:tcPr>
                </a:tc>
                <a:tc rowSpan="2">
                  <a:txBody>
                    <a:bodyPr/>
                    <a:lstStyle/>
                    <a:p>
                      <a:pPr algn="ctr"/>
                      <a:r>
                        <a:rPr lang="en-US" sz="1200"/>
                        <a:t>2012</a:t>
                      </a:r>
                    </a:p>
                  </a:txBody>
                  <a:tcPr anchor="ctr">
                    <a:solidFill>
                      <a:srgbClr val="FFFFCC"/>
                    </a:solidFill>
                  </a:tcPr>
                </a:tc>
                <a:tc>
                  <a:txBody>
                    <a:bodyPr/>
                    <a:lstStyle/>
                    <a:p>
                      <a:pPr algn="ctr"/>
                      <a:r>
                        <a:rPr lang="en-US" sz="1200" b="1" spc="-70" baseline="0"/>
                        <a:t>SIMD/Neon </a:t>
                      </a:r>
                      <a:r>
                        <a:rPr lang="en-US" sz="1200" b="0" spc="-50" baseline="0"/>
                        <a:t>(in AArch32)</a:t>
                      </a:r>
                    </a:p>
                  </a:txBody>
                  <a:tcPr anchor="ctr">
                    <a:solidFill>
                      <a:srgbClr val="FFFFCC"/>
                    </a:solidFill>
                  </a:tcPr>
                </a:tc>
                <a:tc rowSpan="2">
                  <a:txBody>
                    <a:bodyPr/>
                    <a:lstStyle/>
                    <a:p>
                      <a:pPr algn="ctr"/>
                      <a:r>
                        <a:rPr lang="en-US" sz="1200"/>
                        <a:t>31x64</a:t>
                      </a:r>
                    </a:p>
                  </a:txBody>
                  <a:tcPr anchor="ctr">
                    <a:solidFill>
                      <a:srgbClr val="DDF2FF"/>
                    </a:solidFill>
                  </a:tcPr>
                </a:tc>
                <a:tc rowSpan="2">
                  <a:txBody>
                    <a:bodyPr/>
                    <a:lstStyle/>
                    <a:p>
                      <a:pPr algn="ctr"/>
                      <a:r>
                        <a:rPr lang="en-US" sz="1200"/>
                        <a:t>FX32/64</a:t>
                      </a:r>
                    </a:p>
                  </a:txBody>
                  <a:tcPr anchor="ctr">
                    <a:solidFill>
                      <a:srgbClr val="DDF2FF"/>
                    </a:solidFill>
                  </a:tcPr>
                </a:tc>
                <a:tc>
                  <a:txBody>
                    <a:bodyPr/>
                    <a:lstStyle/>
                    <a:p>
                      <a:pPr algn="ctr"/>
                      <a:r>
                        <a:rPr lang="en-US" sz="1200"/>
                        <a:t>32-bit</a:t>
                      </a:r>
                      <a:r>
                        <a:rPr lang="hu-HU" sz="1200"/>
                        <a:t> </a:t>
                      </a:r>
                      <a:r>
                        <a:rPr lang="en-US" sz="1200"/>
                        <a:t>w</a:t>
                      </a:r>
                      <a:r>
                        <a:rPr lang="hu-HU" sz="1200"/>
                        <a:t>ide</a:t>
                      </a:r>
                      <a:r>
                        <a:rPr lang="en-US" sz="1200"/>
                        <a:t> FX8/16</a:t>
                      </a:r>
                    </a:p>
                  </a:txBody>
                  <a:tcPr anchor="ctr">
                    <a:solidFill>
                      <a:srgbClr val="DDF2FF"/>
                    </a:solidFill>
                  </a:tcPr>
                </a:tc>
                <a:tc>
                  <a:txBody>
                    <a:bodyPr/>
                    <a:lstStyle/>
                    <a:p>
                      <a:pPr marL="0" algn="ctr" defTabSz="914400" rtl="0" eaLnBrk="1" latinLnBrk="0" hangingPunct="1"/>
                      <a:r>
                        <a:rPr lang="en-US" sz="1200" kern="1200">
                          <a:solidFill>
                            <a:schemeClr val="tx1"/>
                          </a:solidFill>
                          <a:latin typeface="+mn-lt"/>
                          <a:ea typeface="+mn-ea"/>
                          <a:cs typeface="+mn-cs"/>
                        </a:rPr>
                        <a:t>32x64</a:t>
                      </a:r>
                      <a:r>
                        <a:rPr lang="hu-HU" sz="1200" kern="1200">
                          <a:solidFill>
                            <a:schemeClr val="tx1"/>
                          </a:solidFill>
                          <a:latin typeface="+mn-lt"/>
                          <a:ea typeface="+mn-ea"/>
                          <a:cs typeface="+mn-cs"/>
                        </a:rPr>
                        <a:t> </a:t>
                      </a:r>
                      <a:endParaRPr lang="en-US" sz="1200" kern="1200">
                        <a:solidFill>
                          <a:schemeClr val="tx1"/>
                        </a:solidFill>
                        <a:latin typeface="+mn-lt"/>
                        <a:ea typeface="+mn-ea"/>
                        <a:cs typeface="+mn-cs"/>
                      </a:endParaRPr>
                    </a:p>
                    <a:p>
                      <a:pPr marL="0" algn="ctr" defTabSz="914400" rtl="0" eaLnBrk="1" latinLnBrk="0" hangingPunct="1"/>
                      <a:r>
                        <a:rPr lang="hu-HU" sz="1200" kern="1200">
                          <a:solidFill>
                            <a:schemeClr val="tx1"/>
                          </a:solidFill>
                          <a:latin typeface="+mn-lt"/>
                          <a:ea typeface="+mn-ea"/>
                          <a:cs typeface="+mn-cs"/>
                        </a:rPr>
                        <a:t> </a:t>
                      </a:r>
                      <a:r>
                        <a:rPr lang="en-US" sz="1200" kern="1200">
                          <a:solidFill>
                            <a:schemeClr val="tx1"/>
                          </a:solidFill>
                          <a:latin typeface="+mn-lt"/>
                          <a:ea typeface="+mn-ea"/>
                          <a:cs typeface="+mn-cs"/>
                        </a:rPr>
                        <a:t>or 16x128</a:t>
                      </a:r>
                    </a:p>
                  </a:txBody>
                  <a:tcPr anchor="ctr">
                    <a:solidFill>
                      <a:srgbClr val="3BDAFF"/>
                    </a:solidFill>
                  </a:tcPr>
                </a:tc>
                <a:tc>
                  <a:txBody>
                    <a:bodyPr/>
                    <a:lstStyle/>
                    <a:p>
                      <a:pPr marL="0" algn="ctr" defTabSz="914400" rtl="0" eaLnBrk="1" latinLnBrk="0" hangingPunct="1"/>
                      <a:r>
                        <a:rPr lang="en-US" sz="1200" kern="1200">
                          <a:solidFill>
                            <a:schemeClr val="tx1"/>
                          </a:solidFill>
                          <a:latin typeface="+mn-lt"/>
                          <a:ea typeface="+mn-ea"/>
                          <a:cs typeface="+mn-cs"/>
                        </a:rPr>
                        <a:t>FP</a:t>
                      </a:r>
                      <a:endParaRPr lang="hu-HU" sz="1200" kern="1200">
                        <a:solidFill>
                          <a:schemeClr val="tx1"/>
                        </a:solidFill>
                        <a:latin typeface="+mn-lt"/>
                        <a:ea typeface="+mn-ea"/>
                        <a:cs typeface="+mn-cs"/>
                      </a:endParaRPr>
                    </a:p>
                    <a:p>
                      <a:pPr marL="0" algn="ctr" defTabSz="914400" rtl="0" eaLnBrk="1" latinLnBrk="0" hangingPunct="1"/>
                      <a:r>
                        <a:rPr lang="hu-HU" sz="1200" kern="1200">
                          <a:solidFill>
                            <a:schemeClr val="tx1"/>
                          </a:solidFill>
                          <a:latin typeface="+mn-lt"/>
                          <a:ea typeface="+mn-ea"/>
                          <a:cs typeface="+mn-cs"/>
                        </a:rPr>
                        <a:t>16</a:t>
                      </a:r>
                      <a:r>
                        <a:rPr lang="en-US" sz="1200" kern="1200" baseline="30000">
                          <a:solidFill>
                            <a:schemeClr val="tx1"/>
                          </a:solidFill>
                          <a:latin typeface="+mn-lt"/>
                          <a:ea typeface="+mn-ea"/>
                          <a:cs typeface="+mn-cs"/>
                        </a:rPr>
                        <a:t>5</a:t>
                      </a:r>
                      <a:r>
                        <a:rPr lang="hu-HU" sz="1200" kern="1200">
                          <a:solidFill>
                            <a:schemeClr val="tx1"/>
                          </a:solidFill>
                          <a:latin typeface="+mn-lt"/>
                          <a:ea typeface="+mn-ea"/>
                          <a:cs typeface="+mn-cs"/>
                        </a:rPr>
                        <a:t>/</a:t>
                      </a:r>
                      <a:r>
                        <a:rPr lang="en-US" sz="1200" kern="1200">
                          <a:solidFill>
                            <a:schemeClr val="tx1"/>
                          </a:solidFill>
                          <a:latin typeface="+mn-lt"/>
                          <a:ea typeface="+mn-ea"/>
                          <a:cs typeface="+mn-cs"/>
                        </a:rPr>
                        <a:t>32/64</a:t>
                      </a:r>
                    </a:p>
                  </a:txBody>
                  <a:tcPr anchor="ctr">
                    <a:solidFill>
                      <a:srgbClr val="3BDAFF"/>
                    </a:solidFill>
                  </a:tcPr>
                </a:tc>
                <a:tc>
                  <a:txBody>
                    <a:bodyPr/>
                    <a:lstStyle/>
                    <a:p>
                      <a:pPr algn="ctr"/>
                      <a:r>
                        <a:rPr lang="en-US" sz="1200"/>
                        <a:t>As for Armv7</a:t>
                      </a:r>
                    </a:p>
                    <a:p>
                      <a:pPr algn="ctr"/>
                      <a:r>
                        <a:rPr lang="en-US" sz="1200"/>
                        <a:t>Adv. </a:t>
                      </a:r>
                      <a:r>
                        <a:rPr lang="en-US" sz="1200" err="1"/>
                        <a:t>SIMD</a:t>
                      </a:r>
                      <a:endParaRPr lang="en-US" sz="1200"/>
                    </a:p>
                  </a:txBody>
                  <a:tcPr anchor="ctr">
                    <a:solidFill>
                      <a:srgbClr val="3BDAFF"/>
                    </a:solidFill>
                  </a:tcPr>
                </a:tc>
                <a:extLst>
                  <a:ext uri="{0D108BD9-81ED-4DB2-BD59-A6C34878D82A}">
                    <a16:rowId xmlns:a16="http://schemas.microsoft.com/office/drawing/2014/main" val="10013"/>
                  </a:ext>
                </a:extLst>
              </a:tr>
              <a:tr h="608158">
                <a:tc vMerge="1">
                  <a:txBody>
                    <a:bodyPr/>
                    <a:lstStyle/>
                    <a:p>
                      <a:endParaRPr lang="en-US"/>
                    </a:p>
                  </a:txBody>
                  <a:tcPr/>
                </a:tc>
                <a:tc vMerge="1">
                  <a:txBody>
                    <a:bodyPr/>
                    <a:lstStyle/>
                    <a:p>
                      <a:endParaRPr lang="en-US"/>
                    </a:p>
                  </a:txBody>
                  <a:tcPr/>
                </a:tc>
                <a:tc>
                  <a:txBody>
                    <a:bodyPr/>
                    <a:lstStyle/>
                    <a:p>
                      <a:pPr algn="ctr"/>
                      <a:r>
                        <a:rPr lang="en-US" sz="1200" b="1" spc="-70" baseline="0"/>
                        <a:t>SIMD/Neon </a:t>
                      </a:r>
                      <a:r>
                        <a:rPr lang="en-US" sz="1200" b="0" spc="-50" baseline="0"/>
                        <a:t>(in AArch64)</a:t>
                      </a: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64-bit</a:t>
                      </a:r>
                      <a:r>
                        <a:rPr kumimoji="0" lang="hu-HU" sz="1200" b="0" i="0" u="none" strike="noStrike" kern="1200" cap="none" spc="0" normalizeH="0" baseline="0" noProof="0">
                          <a:ln>
                            <a:noFill/>
                          </a:ln>
                          <a:solidFill>
                            <a:srgbClr val="000000"/>
                          </a:solidFill>
                          <a:effectLst/>
                          <a:uLnTx/>
                          <a:uFillTx/>
                          <a:latin typeface="+mn-lt"/>
                          <a:ea typeface="+mn-ea"/>
                          <a:cs typeface="+mn-cs"/>
                        </a:rPr>
                        <a:t> </a:t>
                      </a:r>
                      <a:r>
                        <a:rPr kumimoji="0" lang="en-US" sz="1200" b="0" i="0" u="none" strike="noStrike" kern="1200" cap="none" spc="0" normalizeH="0" baseline="0" noProof="0">
                          <a:ln>
                            <a:noFill/>
                          </a:ln>
                          <a:solidFill>
                            <a:srgbClr val="000000"/>
                          </a:solidFill>
                          <a:effectLst/>
                          <a:uLnTx/>
                          <a:uFillTx/>
                          <a:latin typeface="+mn-lt"/>
                          <a:ea typeface="+mn-ea"/>
                          <a:cs typeface="+mn-cs"/>
                        </a:rPr>
                        <a:t>w</a:t>
                      </a:r>
                      <a:r>
                        <a:rPr kumimoji="0" lang="hu-HU" sz="1200" b="0" i="0" u="none" strike="noStrike" kern="1200" cap="none" spc="0" normalizeH="0" baseline="0" noProof="0">
                          <a:ln>
                            <a:noFill/>
                          </a:ln>
                          <a:solidFill>
                            <a:srgbClr val="000000"/>
                          </a:solidFill>
                          <a:effectLst/>
                          <a:uLnTx/>
                          <a:uFillTx/>
                          <a:latin typeface="+mn-lt"/>
                          <a:ea typeface="+mn-ea"/>
                          <a:cs typeface="+mn-cs"/>
                        </a:rPr>
                        <a:t>ide</a:t>
                      </a:r>
                      <a:r>
                        <a:rPr kumimoji="0" lang="en-US" sz="1200" b="0" i="0" u="none" strike="noStrike" kern="1200" cap="none" spc="0" normalizeH="0" baseline="0" noProof="0">
                          <a:ln>
                            <a:noFill/>
                          </a:ln>
                          <a:solidFill>
                            <a:srgbClr val="000000"/>
                          </a:solidFill>
                          <a:effectLst/>
                          <a:uLnTx/>
                          <a:uFillTx/>
                          <a:latin typeface="+mn-lt"/>
                          <a:ea typeface="+mn-ea"/>
                          <a:cs typeface="+mn-cs"/>
                        </a:rPr>
                        <a:t> FX8/16/32</a:t>
                      </a:r>
                    </a:p>
                  </a:txBody>
                  <a:tcPr anchor="ctr">
                    <a:solidFill>
                      <a:srgbClr val="DDF2FF"/>
                    </a:solidFill>
                  </a:tcPr>
                </a:tc>
                <a:tc>
                  <a:txBody>
                    <a:bodyPr/>
                    <a:lstStyle/>
                    <a:p>
                      <a:pPr marL="0" algn="ctr" defTabSz="914400" rtl="0" eaLnBrk="1" latinLnBrk="0" hangingPunct="1"/>
                      <a:r>
                        <a:rPr lang="hu-HU" sz="1200" kern="1200">
                          <a:solidFill>
                            <a:srgbClr val="C00000"/>
                          </a:solidFill>
                          <a:latin typeface="+mn-lt"/>
                          <a:ea typeface="+mn-ea"/>
                          <a:cs typeface="+mn-cs"/>
                        </a:rPr>
                        <a:t>SIMD and FP</a:t>
                      </a:r>
                    </a:p>
                    <a:p>
                      <a:pPr marL="0" algn="ctr" defTabSz="914400" rtl="0" eaLnBrk="1" latinLnBrk="0" hangingPunct="1"/>
                      <a:r>
                        <a:rPr lang="hu-HU" sz="1200" kern="1200">
                          <a:solidFill>
                            <a:srgbClr val="C00000"/>
                          </a:solidFill>
                          <a:latin typeface="+mn-lt"/>
                          <a:ea typeface="+mn-ea"/>
                          <a:cs typeface="+mn-cs"/>
                        </a:rPr>
                        <a:t>register set</a:t>
                      </a:r>
                    </a:p>
                    <a:p>
                      <a:pPr marL="0" algn="ctr" defTabSz="914400" rtl="0" eaLnBrk="1" latinLnBrk="0" hangingPunct="1"/>
                      <a:r>
                        <a:rPr lang="en-US" sz="1200" kern="1200">
                          <a:solidFill>
                            <a:schemeClr val="tx1"/>
                          </a:solidFill>
                          <a:latin typeface="+mn-lt"/>
                          <a:ea typeface="+mn-ea"/>
                          <a:cs typeface="+mn-cs"/>
                        </a:rPr>
                        <a:t>32x128</a:t>
                      </a:r>
                    </a:p>
                  </a:txBody>
                  <a:tcPr anchor="ctr">
                    <a:solidFill>
                      <a:srgbClr val="FFCDDE"/>
                    </a:solidFill>
                  </a:tcPr>
                </a:tc>
                <a:tc>
                  <a:txBody>
                    <a:bodyPr/>
                    <a:lstStyle/>
                    <a:p>
                      <a:pPr marL="0" algn="ctr" defTabSz="914400" rtl="0" eaLnBrk="1" latinLnBrk="0" hangingPunct="1"/>
                      <a:r>
                        <a:rPr lang="en-US" sz="1200" kern="1200">
                          <a:solidFill>
                            <a:schemeClr val="tx1"/>
                          </a:solidFill>
                          <a:latin typeface="+mn-lt"/>
                          <a:ea typeface="+mn-ea"/>
                          <a:cs typeface="+mn-cs"/>
                        </a:rPr>
                        <a:t>FX 8/…/64 </a:t>
                      </a:r>
                    </a:p>
                    <a:p>
                      <a:pPr marL="0" algn="ctr" defTabSz="914400" rtl="0" eaLnBrk="1" latinLnBrk="0" hangingPunct="1"/>
                      <a:r>
                        <a:rPr lang="en-US" sz="1200" kern="1200">
                          <a:solidFill>
                            <a:schemeClr val="tx1"/>
                          </a:solidFill>
                          <a:latin typeface="+mn-lt"/>
                          <a:ea typeface="+mn-ea"/>
                          <a:cs typeface="+mn-cs"/>
                        </a:rPr>
                        <a:t>FP </a:t>
                      </a:r>
                      <a:r>
                        <a:rPr lang="hu-HU" sz="1200" kern="1200">
                          <a:solidFill>
                            <a:schemeClr val="tx1"/>
                          </a:solidFill>
                          <a:latin typeface="+mn-lt"/>
                          <a:ea typeface="+mn-ea"/>
                          <a:cs typeface="+mn-cs"/>
                        </a:rPr>
                        <a:t>16</a:t>
                      </a:r>
                      <a:r>
                        <a:rPr lang="en-US" sz="1200" kern="1200" baseline="30000">
                          <a:solidFill>
                            <a:schemeClr val="tx1"/>
                          </a:solidFill>
                          <a:latin typeface="+mn-lt"/>
                          <a:ea typeface="+mn-ea"/>
                          <a:cs typeface="+mn-cs"/>
                        </a:rPr>
                        <a:t>5</a:t>
                      </a:r>
                      <a:r>
                        <a:rPr lang="hu-HU" sz="1200" kern="1200">
                          <a:solidFill>
                            <a:schemeClr val="tx1"/>
                          </a:solidFill>
                          <a:latin typeface="+mn-lt"/>
                          <a:ea typeface="+mn-ea"/>
                          <a:cs typeface="+mn-cs"/>
                        </a:rPr>
                        <a:t>/</a:t>
                      </a:r>
                      <a:r>
                        <a:rPr lang="en-US" sz="1200" kern="1200">
                          <a:solidFill>
                            <a:schemeClr val="tx1"/>
                          </a:solidFill>
                          <a:latin typeface="+mn-lt"/>
                          <a:ea typeface="+mn-ea"/>
                          <a:cs typeface="+mn-cs"/>
                        </a:rPr>
                        <a:t>32/64</a:t>
                      </a:r>
                    </a:p>
                  </a:txBody>
                  <a:tcPr anchor="ctr">
                    <a:solidFill>
                      <a:srgbClr val="FFCDDE"/>
                    </a:solidFill>
                  </a:tcPr>
                </a:tc>
                <a:tc>
                  <a:txBody>
                    <a:bodyPr/>
                    <a:lstStyle/>
                    <a:p>
                      <a:pPr algn="ctr"/>
                      <a:r>
                        <a:rPr lang="en-US" sz="1200" dirty="0"/>
                        <a:t>As for Armv7</a:t>
                      </a:r>
                    </a:p>
                    <a:p>
                      <a:pPr algn="ctr"/>
                      <a:r>
                        <a:rPr lang="en-US" sz="1200" dirty="0"/>
                        <a:t>Adv. SIMD</a:t>
                      </a:r>
                    </a:p>
                  </a:txBody>
                  <a:tcPr anchor="ctr">
                    <a:solidFill>
                      <a:srgbClr val="FFCDDE"/>
                    </a:solidFill>
                  </a:tcPr>
                </a:tc>
                <a:extLst>
                  <a:ext uri="{0D108BD9-81ED-4DB2-BD59-A6C34878D82A}">
                    <a16:rowId xmlns:a16="http://schemas.microsoft.com/office/drawing/2014/main" val="10014"/>
                  </a:ext>
                </a:extLst>
              </a:tr>
            </a:tbl>
          </a:graphicData>
        </a:graphic>
      </p:graphicFrame>
      <p:sp>
        <p:nvSpPr>
          <p:cNvPr id="13" name="Title 1"/>
          <p:cNvSpPr>
            <a:spLocks noGrp="1"/>
          </p:cNvSpPr>
          <p:nvPr>
            <p:ph type="title"/>
          </p:nvPr>
        </p:nvSpPr>
        <p:spPr>
          <a:xfrm>
            <a:off x="0" y="1018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a:t>
            </a:r>
            <a:r>
              <a:rPr lang="en-US" sz="1700" dirty="0" smtClean="0">
                <a:solidFill>
                  <a:srgbClr val="FFFFFF"/>
                </a:solidFill>
              </a:rPr>
              <a:t>17)</a:t>
            </a:r>
            <a:endParaRPr lang="en-US" sz="1700" spc="-70" dirty="0"/>
          </a:p>
        </p:txBody>
      </p:sp>
      <p:sp>
        <p:nvSpPr>
          <p:cNvPr id="6" name="Text Box 4"/>
          <p:cNvSpPr txBox="1">
            <a:spLocks noChangeArrowheads="1"/>
          </p:cNvSpPr>
          <p:nvPr/>
        </p:nvSpPr>
        <p:spPr bwMode="auto">
          <a:xfrm>
            <a:off x="72460" y="440668"/>
            <a:ext cx="10440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spc="-90" dirty="0" smtClean="0">
                <a:solidFill>
                  <a:srgbClr val="2D2D8A"/>
                </a:solidFill>
              </a:rPr>
              <a:t>Recap: </a:t>
            </a:r>
            <a:r>
              <a:rPr lang="en-US" altLang="en-US" sz="1800" spc="-90" dirty="0">
                <a:solidFill>
                  <a:srgbClr val="2D2D8A"/>
                </a:solidFill>
              </a:rPr>
              <a:t>GPR and secondary register set based ISA extensions up to the Armv8.0</a:t>
            </a:r>
          </a:p>
        </p:txBody>
      </p:sp>
    </p:spTree>
    <p:extLst>
      <p:ext uri="{BB962C8B-B14F-4D97-AF65-F5344CB8AC3E}">
        <p14:creationId xmlns:p14="http://schemas.microsoft.com/office/powerpoint/2010/main" val="11145840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18)</a:t>
            </a:r>
            <a:endParaRPr lang="hu-HU" dirty="0"/>
          </a:p>
        </p:txBody>
      </p:sp>
      <p:sp>
        <p:nvSpPr>
          <p:cNvPr id="3" name="TextBox 2"/>
          <p:cNvSpPr txBox="1"/>
          <p:nvPr/>
        </p:nvSpPr>
        <p:spPr>
          <a:xfrm>
            <a:off x="226297" y="764704"/>
            <a:ext cx="8831264" cy="338554"/>
          </a:xfrm>
          <a:prstGeom prst="rect">
            <a:avLst/>
          </a:prstGeom>
          <a:noFill/>
        </p:spPr>
        <p:txBody>
          <a:bodyPr wrap="none" rtlCol="0">
            <a:spAutoFit/>
          </a:bodyPr>
          <a:lstStyle/>
          <a:p>
            <a:pPr>
              <a:spcAft>
                <a:spcPts val="400"/>
              </a:spcAft>
            </a:pPr>
            <a:r>
              <a:rPr lang="hu-HU" sz="1600" baseline="30000"/>
              <a:t>1</a:t>
            </a:r>
            <a:r>
              <a:rPr lang="hu-HU" sz="1600"/>
              <a:t>VFPv2 vs. VFP(v1): VFPv2 adds some enhancements and modifications to VFPv1</a:t>
            </a:r>
          </a:p>
        </p:txBody>
      </p:sp>
      <p:sp>
        <p:nvSpPr>
          <p:cNvPr id="4" name="TextBox 3"/>
          <p:cNvSpPr txBox="1"/>
          <p:nvPr/>
        </p:nvSpPr>
        <p:spPr>
          <a:xfrm>
            <a:off x="73101" y="440668"/>
            <a:ext cx="1085362" cy="338554"/>
          </a:xfrm>
          <a:prstGeom prst="rect">
            <a:avLst/>
          </a:prstGeom>
          <a:noFill/>
        </p:spPr>
        <p:txBody>
          <a:bodyPr wrap="square" rtlCol="0">
            <a:spAutoFit/>
          </a:bodyPr>
          <a:lstStyle/>
          <a:p>
            <a:r>
              <a:rPr lang="hu-HU" sz="1600">
                <a:solidFill>
                  <a:srgbClr val="FF0000"/>
                </a:solidFill>
              </a:rPr>
              <a:t>Remarks</a:t>
            </a:r>
          </a:p>
        </p:txBody>
      </p:sp>
      <p:sp>
        <p:nvSpPr>
          <p:cNvPr id="5" name="TextBox 4"/>
          <p:cNvSpPr txBox="1"/>
          <p:nvPr/>
        </p:nvSpPr>
        <p:spPr>
          <a:xfrm>
            <a:off x="231731" y="1142683"/>
            <a:ext cx="8847137" cy="1774845"/>
          </a:xfrm>
          <a:prstGeom prst="rect">
            <a:avLst/>
          </a:prstGeom>
          <a:noFill/>
        </p:spPr>
        <p:txBody>
          <a:bodyPr wrap="square" rtlCol="0">
            <a:spAutoFit/>
          </a:bodyPr>
          <a:lstStyle/>
          <a:p>
            <a:pPr>
              <a:spcAft>
                <a:spcPts val="400"/>
              </a:spcAft>
            </a:pPr>
            <a:r>
              <a:rPr lang="hu-HU" sz="1600" baseline="30000"/>
              <a:t>2</a:t>
            </a:r>
            <a:r>
              <a:rPr lang="hu-HU" sz="1600"/>
              <a:t>VFPv3/v4 and advanced SIMD register space:</a:t>
            </a:r>
          </a:p>
          <a:p>
            <a:r>
              <a:rPr lang="hu-HU" sz="1600"/>
              <a:t>  Certain processors implement only 16 64-bit wide registers with the option to use</a:t>
            </a:r>
          </a:p>
          <a:p>
            <a:pPr>
              <a:spcAft>
                <a:spcPts val="400"/>
              </a:spcAft>
            </a:pPr>
            <a:r>
              <a:rPr lang="hu-HU" sz="1600"/>
              <a:t>    this register space as 32 32-wide </a:t>
            </a:r>
            <a:r>
              <a:rPr lang="hu-HU" sz="1600" err="1"/>
              <a:t>registers</a:t>
            </a:r>
            <a:r>
              <a:rPr lang="hu-HU" sz="1600"/>
              <a:t>.</a:t>
            </a:r>
            <a:endParaRPr lang="en-US" sz="1600"/>
          </a:p>
          <a:p>
            <a:pPr>
              <a:spcAft>
                <a:spcPts val="400"/>
              </a:spcAft>
            </a:pPr>
            <a:r>
              <a:rPr lang="en-US" sz="1600" baseline="30000"/>
              <a:t>3</a:t>
            </a:r>
            <a:r>
              <a:rPr lang="en-US" sz="1600"/>
              <a:t>VFP3/v4 is a subset of Neon</a:t>
            </a:r>
            <a:endParaRPr lang="hu-HU" sz="1600"/>
          </a:p>
          <a:p>
            <a:pPr>
              <a:spcAft>
                <a:spcPts val="400"/>
              </a:spcAft>
            </a:pPr>
            <a:r>
              <a:rPr lang="en-US" sz="1600" baseline="30000"/>
              <a:t>4</a:t>
            </a:r>
            <a:r>
              <a:rPr lang="hu-HU" sz="1600"/>
              <a:t>VFP4 is implemented on certain ARMv7 processors.</a:t>
            </a:r>
          </a:p>
          <a:p>
            <a:r>
              <a:rPr lang="hu-HU" sz="1600"/>
              <a:t>  It adds FMA (Fused Multiply Accumulate) instructons to the VFPv3 instructon set.</a:t>
            </a:r>
          </a:p>
        </p:txBody>
      </p:sp>
      <p:sp>
        <p:nvSpPr>
          <p:cNvPr id="6" name="TextBox 5"/>
          <p:cNvSpPr txBox="1"/>
          <p:nvPr/>
        </p:nvSpPr>
        <p:spPr>
          <a:xfrm>
            <a:off x="277813" y="3024519"/>
            <a:ext cx="8404032" cy="946413"/>
          </a:xfrm>
          <a:prstGeom prst="rect">
            <a:avLst/>
          </a:prstGeom>
          <a:noFill/>
        </p:spPr>
        <p:txBody>
          <a:bodyPr wrap="none" rtlCol="0">
            <a:spAutoFit/>
          </a:bodyPr>
          <a:lstStyle/>
          <a:p>
            <a:pPr>
              <a:spcAft>
                <a:spcPts val="600"/>
              </a:spcAft>
            </a:pPr>
            <a:r>
              <a:rPr lang="en-US" sz="1600" baseline="30000"/>
              <a:t>5</a:t>
            </a:r>
            <a:r>
              <a:rPr lang="hu-HU" sz="1600"/>
              <a:t>FP16 supports only data conversion between FP16 and FP32/FP64. </a:t>
            </a:r>
            <a:endParaRPr lang="hu-HU" sz="1600" baseline="30000"/>
          </a:p>
          <a:p>
            <a:pPr>
              <a:spcAft>
                <a:spcPts val="300"/>
              </a:spcAft>
            </a:pPr>
            <a:r>
              <a:rPr lang="en-US" sz="1600" baseline="30000"/>
              <a:t>6</a:t>
            </a:r>
            <a:r>
              <a:rPr lang="hu-HU" sz="1600"/>
              <a:t>In the Advanced SIMD (NEON) extension FP16 is  supported only if VFP3/VFP4</a:t>
            </a:r>
          </a:p>
          <a:p>
            <a:pPr>
              <a:spcAft>
                <a:spcPts val="300"/>
              </a:spcAft>
            </a:pPr>
            <a:r>
              <a:rPr lang="hu-HU" sz="1600"/>
              <a:t>    is implemented </a:t>
            </a:r>
            <a:r>
              <a:rPr lang="en-US" sz="1600"/>
              <a:t>respectively,</a:t>
            </a:r>
            <a:r>
              <a:rPr lang="hu-HU" sz="1600"/>
              <a:t> FMA if VFP4 is implemented.</a:t>
            </a:r>
          </a:p>
        </p:txBody>
      </p:sp>
    </p:spTree>
    <p:extLst>
      <p:ext uri="{BB962C8B-B14F-4D97-AF65-F5344CB8AC3E}">
        <p14:creationId xmlns:p14="http://schemas.microsoft.com/office/powerpoint/2010/main" val="2914211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19)</a:t>
            </a:r>
            <a:endParaRPr lang="en-US" dirty="0"/>
          </a:p>
        </p:txBody>
      </p:sp>
      <p:sp>
        <p:nvSpPr>
          <p:cNvPr id="22" name="Rounded Rectangle 21"/>
          <p:cNvSpPr/>
          <p:nvPr/>
        </p:nvSpPr>
        <p:spPr bwMode="auto">
          <a:xfrm>
            <a:off x="5475" y="2145757"/>
            <a:ext cx="9144000" cy="2952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2" name="Text Box 7"/>
          <p:cNvSpPr txBox="1">
            <a:spLocks noChangeArrowheads="1"/>
          </p:cNvSpPr>
          <p:nvPr/>
        </p:nvSpPr>
        <p:spPr bwMode="auto">
          <a:xfrm>
            <a:off x="-198530" y="3081931"/>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3" name="Text Box 16"/>
          <p:cNvSpPr txBox="1">
            <a:spLocks noChangeArrowheads="1"/>
          </p:cNvSpPr>
          <p:nvPr/>
        </p:nvSpPr>
        <p:spPr bwMode="auto">
          <a:xfrm>
            <a:off x="1569131" y="2280487"/>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4" name="Line 17"/>
          <p:cNvSpPr>
            <a:spLocks noChangeShapeType="1"/>
          </p:cNvSpPr>
          <p:nvPr/>
        </p:nvSpPr>
        <p:spPr bwMode="auto">
          <a:xfrm flipV="1">
            <a:off x="656565" y="2849002"/>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5" name="Line 22"/>
          <p:cNvSpPr>
            <a:spLocks noChangeShapeType="1"/>
          </p:cNvSpPr>
          <p:nvPr/>
        </p:nvSpPr>
        <p:spPr bwMode="auto">
          <a:xfrm>
            <a:off x="4211960" y="257793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6" name="Line 25"/>
          <p:cNvSpPr>
            <a:spLocks noChangeShapeType="1"/>
          </p:cNvSpPr>
          <p:nvPr/>
        </p:nvSpPr>
        <p:spPr bwMode="auto">
          <a:xfrm>
            <a:off x="652379" y="284900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Line 29"/>
          <p:cNvSpPr>
            <a:spLocks noChangeShapeType="1"/>
          </p:cNvSpPr>
          <p:nvPr/>
        </p:nvSpPr>
        <p:spPr bwMode="auto">
          <a:xfrm flipH="1">
            <a:off x="5282663" y="284263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8" name="Text Box 7"/>
          <p:cNvSpPr txBox="1">
            <a:spLocks noChangeArrowheads="1"/>
          </p:cNvSpPr>
          <p:nvPr/>
        </p:nvSpPr>
        <p:spPr bwMode="auto">
          <a:xfrm>
            <a:off x="2617574" y="3083653"/>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a:t>
            </a:r>
          </a:p>
          <a:p>
            <a:pPr algn="ctr">
              <a:spcBef>
                <a:spcPct val="0"/>
              </a:spcBef>
              <a:buClrTx/>
              <a:buSzTx/>
              <a:buFontTx/>
              <a:buNone/>
            </a:pPr>
            <a:r>
              <a:rPr lang="en-US" altLang="en-US" sz="1300" b="1" spc="-70">
                <a:solidFill>
                  <a:srgbClr val="000000"/>
                </a:solidFill>
              </a:rPr>
              <a:t> extension</a:t>
            </a:r>
          </a:p>
        </p:txBody>
      </p:sp>
      <p:sp>
        <p:nvSpPr>
          <p:cNvPr id="49" name="Oval 13"/>
          <p:cNvSpPr>
            <a:spLocks noChangeArrowheads="1"/>
          </p:cNvSpPr>
          <p:nvPr/>
        </p:nvSpPr>
        <p:spPr bwMode="auto">
          <a:xfrm>
            <a:off x="3289306" y="302524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0" name="Line 25"/>
          <p:cNvSpPr>
            <a:spLocks noChangeShapeType="1"/>
          </p:cNvSpPr>
          <p:nvPr/>
        </p:nvSpPr>
        <p:spPr bwMode="auto">
          <a:xfrm>
            <a:off x="3323914" y="285383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Text Box 7"/>
          <p:cNvSpPr txBox="1">
            <a:spLocks noChangeArrowheads="1"/>
          </p:cNvSpPr>
          <p:nvPr/>
        </p:nvSpPr>
        <p:spPr bwMode="auto">
          <a:xfrm>
            <a:off x="4076945" y="3112763"/>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52" name="Oval 13"/>
          <p:cNvSpPr>
            <a:spLocks noChangeArrowheads="1"/>
          </p:cNvSpPr>
          <p:nvPr/>
        </p:nvSpPr>
        <p:spPr bwMode="auto">
          <a:xfrm>
            <a:off x="611560" y="300135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3" name="Oval 52"/>
          <p:cNvSpPr>
            <a:spLocks noChangeArrowheads="1"/>
          </p:cNvSpPr>
          <p:nvPr/>
        </p:nvSpPr>
        <p:spPr bwMode="auto">
          <a:xfrm>
            <a:off x="5247075" y="299659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4" name="Text Box 7"/>
          <p:cNvSpPr txBox="1">
            <a:spLocks noChangeArrowheads="1"/>
          </p:cNvSpPr>
          <p:nvPr/>
        </p:nvSpPr>
        <p:spPr bwMode="auto">
          <a:xfrm>
            <a:off x="1016605" y="3072367"/>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55" name="Oval 13"/>
          <p:cNvSpPr>
            <a:spLocks noChangeArrowheads="1"/>
          </p:cNvSpPr>
          <p:nvPr/>
        </p:nvSpPr>
        <p:spPr bwMode="auto">
          <a:xfrm>
            <a:off x="1647438" y="302504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6" name="Line 25"/>
          <p:cNvSpPr>
            <a:spLocks noChangeShapeType="1"/>
          </p:cNvSpPr>
          <p:nvPr/>
        </p:nvSpPr>
        <p:spPr bwMode="auto">
          <a:xfrm>
            <a:off x="1682046" y="284808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Text Box 7"/>
          <p:cNvSpPr txBox="1">
            <a:spLocks noChangeArrowheads="1"/>
          </p:cNvSpPr>
          <p:nvPr/>
        </p:nvSpPr>
        <p:spPr bwMode="auto">
          <a:xfrm>
            <a:off x="6147175" y="3109827"/>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58" name="Right Brace 57"/>
          <p:cNvSpPr/>
          <p:nvPr/>
        </p:nvSpPr>
        <p:spPr bwMode="auto">
          <a:xfrm rot="5400000">
            <a:off x="476196" y="3914666"/>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9" name="Right Brace 58"/>
          <p:cNvSpPr/>
          <p:nvPr/>
        </p:nvSpPr>
        <p:spPr bwMode="auto">
          <a:xfrm rot="5400000">
            <a:off x="3712343" y="1750213"/>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0" name="Right Brace 59"/>
          <p:cNvSpPr/>
          <p:nvPr/>
        </p:nvSpPr>
        <p:spPr bwMode="auto">
          <a:xfrm rot="5400000">
            <a:off x="7672634" y="3100214"/>
            <a:ext cx="225723" cy="248400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1" name="TextBox 60"/>
          <p:cNvSpPr txBox="1"/>
          <p:nvPr/>
        </p:nvSpPr>
        <p:spPr>
          <a:xfrm>
            <a:off x="-18510" y="4496770"/>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62" name="TextBox 61"/>
          <p:cNvSpPr txBox="1"/>
          <p:nvPr/>
        </p:nvSpPr>
        <p:spPr>
          <a:xfrm>
            <a:off x="2771800" y="4496770"/>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63" name="TextBox 62"/>
          <p:cNvSpPr txBox="1"/>
          <p:nvPr/>
        </p:nvSpPr>
        <p:spPr>
          <a:xfrm>
            <a:off x="7024787" y="4496770"/>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64" name="Line 29"/>
          <p:cNvSpPr>
            <a:spLocks noChangeShapeType="1"/>
          </p:cNvSpPr>
          <p:nvPr/>
        </p:nvSpPr>
        <p:spPr bwMode="auto">
          <a:xfrm flipH="1">
            <a:off x="7937958" y="286555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5" name="Oval 64"/>
          <p:cNvSpPr>
            <a:spLocks noChangeArrowheads="1"/>
          </p:cNvSpPr>
          <p:nvPr/>
        </p:nvSpPr>
        <p:spPr bwMode="auto">
          <a:xfrm>
            <a:off x="7902370" y="301951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66" name="TextBox 65"/>
          <p:cNvSpPr txBox="1"/>
          <p:nvPr/>
        </p:nvSpPr>
        <p:spPr>
          <a:xfrm>
            <a:off x="927179" y="3563171"/>
            <a:ext cx="1529586" cy="292388"/>
          </a:xfrm>
          <a:prstGeom prst="rect">
            <a:avLst/>
          </a:prstGeom>
          <a:noFill/>
        </p:spPr>
        <p:txBody>
          <a:bodyPr wrap="none" rtlCol="0">
            <a:spAutoFit/>
          </a:bodyPr>
          <a:lstStyle/>
          <a:p>
            <a:pPr lvl="0" algn="ctr">
              <a:spcAft>
                <a:spcPts val="200"/>
              </a:spcAft>
            </a:pPr>
            <a:r>
              <a:rPr lang="en-US" sz="1300" dirty="0">
                <a:solidFill>
                  <a:srgbClr val="000000"/>
                </a:solidFill>
              </a:rPr>
              <a:t>(</a:t>
            </a:r>
            <a:r>
              <a:rPr lang="en-US" sz="1300" dirty="0" err="1">
                <a:solidFill>
                  <a:srgbClr val="000000"/>
                </a:solidFill>
              </a:rPr>
              <a:t>Coproc</a:t>
            </a:r>
            <a:r>
              <a:rPr lang="en-US" sz="1300" dirty="0">
                <a:solidFill>
                  <a:srgbClr val="000000"/>
                </a:solidFill>
              </a:rPr>
              <a:t>. based)</a:t>
            </a:r>
          </a:p>
        </p:txBody>
      </p:sp>
      <p:sp>
        <p:nvSpPr>
          <p:cNvPr id="67" name="TextBox 66"/>
          <p:cNvSpPr txBox="1"/>
          <p:nvPr/>
        </p:nvSpPr>
        <p:spPr>
          <a:xfrm>
            <a:off x="2219708" y="3563171"/>
            <a:ext cx="2184893" cy="518091"/>
          </a:xfrm>
          <a:prstGeom prst="rect">
            <a:avLst/>
          </a:prstGeom>
          <a:noFill/>
        </p:spPr>
        <p:txBody>
          <a:bodyPr wrap="none" rtlCol="0">
            <a:spAutoFit/>
          </a:bodyPr>
          <a:lstStyle/>
          <a:p>
            <a:pPr lvl="0" algn="ctr">
              <a:spcAft>
                <a:spcPts val="200"/>
              </a:spcAft>
            </a:pPr>
            <a:r>
              <a:rPr lang="en-US" sz="1300">
                <a:solidFill>
                  <a:srgbClr val="000000"/>
                </a:solidFill>
              </a:rPr>
              <a:t>(</a:t>
            </a:r>
            <a:r>
              <a:rPr lang="en-US" sz="1300" err="1">
                <a:solidFill>
                  <a:srgbClr val="000000"/>
                </a:solidFill>
              </a:rPr>
              <a:t>Coproc</a:t>
            </a:r>
            <a:r>
              <a:rPr lang="en-US" sz="1300">
                <a:solidFill>
                  <a:srgbClr val="000000"/>
                </a:solidFill>
              </a:rPr>
              <a:t>. based)</a:t>
            </a:r>
          </a:p>
          <a:p>
            <a:pPr lvl="0" algn="ctr">
              <a:spcAft>
                <a:spcPts val="200"/>
              </a:spcAft>
            </a:pPr>
            <a:r>
              <a:rPr lang="en-US" sz="1300">
                <a:solidFill>
                  <a:srgbClr val="000000"/>
                </a:solidFill>
              </a:rPr>
              <a:t>(Sequentially executed)</a:t>
            </a:r>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Arm ISA </a:t>
            </a:r>
            <a:r>
              <a:rPr lang="hu-HU" altLang="en-US" spc="-50" dirty="0" err="1" smtClean="0">
                <a:solidFill>
                  <a:schemeClr val="accent6"/>
                </a:solidFill>
              </a:rPr>
              <a:t>extensions</a:t>
            </a:r>
            <a:r>
              <a:rPr lang="en-US" altLang="en-US" spc="-50" dirty="0" smtClean="0">
                <a:solidFill>
                  <a:schemeClr val="accent6"/>
                </a:solidFill>
              </a:rPr>
              <a:t> used at present in numeric computations</a:t>
            </a:r>
            <a:endParaRPr lang="en-US" altLang="en-US" spc="-50" dirty="0">
              <a:solidFill>
                <a:schemeClr val="accent6"/>
              </a:solidFill>
            </a:endParaRPr>
          </a:p>
        </p:txBody>
      </p:sp>
      <p:sp>
        <p:nvSpPr>
          <p:cNvPr id="4" name="TextBox 3"/>
          <p:cNvSpPr txBox="1"/>
          <p:nvPr/>
        </p:nvSpPr>
        <p:spPr>
          <a:xfrm>
            <a:off x="4672721" y="3558815"/>
            <a:ext cx="1231427" cy="292388"/>
          </a:xfrm>
          <a:prstGeom prst="rect">
            <a:avLst/>
          </a:prstGeom>
          <a:noFill/>
        </p:spPr>
        <p:txBody>
          <a:bodyPr wrap="none" rtlCol="0">
            <a:spAutoFit/>
          </a:bodyPr>
          <a:lstStyle/>
          <a:p>
            <a:r>
              <a:rPr lang="en-US" sz="1300" dirty="0"/>
              <a:t>(64/128-bit)</a:t>
            </a:r>
          </a:p>
        </p:txBody>
      </p:sp>
      <p:sp>
        <p:nvSpPr>
          <p:cNvPr id="35" name="TextBox 34"/>
          <p:cNvSpPr txBox="1"/>
          <p:nvPr/>
        </p:nvSpPr>
        <p:spPr>
          <a:xfrm>
            <a:off x="7128284" y="3563171"/>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5" name="TextBox 4"/>
          <p:cNvSpPr txBox="1"/>
          <p:nvPr/>
        </p:nvSpPr>
        <p:spPr>
          <a:xfrm>
            <a:off x="4924055" y="3774839"/>
            <a:ext cx="1052101" cy="518091"/>
          </a:xfrm>
          <a:prstGeom prst="rect">
            <a:avLst/>
          </a:prstGeom>
          <a:noFill/>
        </p:spPr>
        <p:txBody>
          <a:bodyPr wrap="square" rtlCol="0">
            <a:spAutoFit/>
          </a:bodyPr>
          <a:lstStyle/>
          <a:p>
            <a:pPr>
              <a:spcAft>
                <a:spcPts val="200"/>
              </a:spcAft>
            </a:pPr>
            <a:r>
              <a:rPr lang="en-US" sz="1300" dirty="0"/>
              <a:t>(Neon</a:t>
            </a:r>
            <a:r>
              <a:rPr lang="en-US" sz="1300" dirty="0" smtClean="0"/>
              <a:t>)</a:t>
            </a:r>
          </a:p>
          <a:p>
            <a:r>
              <a:rPr lang="en-US" sz="1300" dirty="0" smtClean="0"/>
              <a:t>(2005)</a:t>
            </a:r>
            <a:endParaRPr lang="en-US" sz="1300" dirty="0"/>
          </a:p>
        </p:txBody>
      </p:sp>
      <p:sp>
        <p:nvSpPr>
          <p:cNvPr id="37" name="TextBox 36"/>
          <p:cNvSpPr txBox="1"/>
          <p:nvPr/>
        </p:nvSpPr>
        <p:spPr>
          <a:xfrm>
            <a:off x="7264315" y="3789705"/>
            <a:ext cx="1346103" cy="518091"/>
          </a:xfrm>
          <a:prstGeom prst="rect">
            <a:avLst/>
          </a:prstGeom>
          <a:noFill/>
        </p:spPr>
        <p:txBody>
          <a:bodyPr wrap="square" rtlCol="0">
            <a:spAutoFit/>
          </a:bodyPr>
          <a:lstStyle/>
          <a:p>
            <a:pPr>
              <a:spcAft>
                <a:spcPts val="200"/>
              </a:spcAft>
            </a:pPr>
            <a:r>
              <a:rPr lang="en-US" sz="1300" dirty="0"/>
              <a:t>(SVE/SVE2</a:t>
            </a:r>
            <a:r>
              <a:rPr lang="en-US" sz="1300" dirty="0" smtClean="0"/>
              <a:t>)</a:t>
            </a:r>
          </a:p>
          <a:p>
            <a:r>
              <a:rPr lang="en-US" sz="1300" dirty="0" smtClean="0"/>
              <a:t>(2017/2021)</a:t>
            </a:r>
            <a:endParaRPr lang="en-US" sz="1300" dirty="0"/>
          </a:p>
        </p:txBody>
      </p:sp>
      <p:sp>
        <p:nvSpPr>
          <p:cNvPr id="6" name="Rounded Rectangle 5"/>
          <p:cNvSpPr/>
          <p:nvPr/>
        </p:nvSpPr>
        <p:spPr bwMode="auto">
          <a:xfrm>
            <a:off x="4603529" y="2858811"/>
            <a:ext cx="4284000" cy="144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18510" y="876843"/>
            <a:ext cx="9146964" cy="107721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61946" y="876843"/>
            <a:ext cx="9066508" cy="1077218"/>
          </a:xfrm>
          <a:prstGeom prst="rect">
            <a:avLst/>
          </a:prstGeom>
          <a:noFill/>
        </p:spPr>
        <p:txBody>
          <a:bodyPr wrap="square" rtlCol="0">
            <a:spAutoFit/>
          </a:bodyPr>
          <a:lstStyle/>
          <a:p>
            <a:r>
              <a:rPr lang="en-US" sz="1600" spc="-40" dirty="0" smtClean="0"/>
              <a:t>From all extensions introduced for enhancing the compute capabilities of the Arm ISA, </a:t>
            </a:r>
          </a:p>
          <a:p>
            <a:r>
              <a:rPr lang="en-US" sz="1600" dirty="0" smtClean="0"/>
              <a:t>  recently </a:t>
            </a:r>
            <a:r>
              <a:rPr lang="en-US" sz="1600" dirty="0" smtClean="0">
                <a:solidFill>
                  <a:srgbClr val="FF0000"/>
                </a:solidFill>
              </a:rPr>
              <a:t>only</a:t>
            </a:r>
            <a:r>
              <a:rPr lang="en-US" sz="1600" dirty="0" smtClean="0"/>
              <a:t> the </a:t>
            </a:r>
            <a:r>
              <a:rPr lang="en-US" sz="1600" dirty="0" smtClean="0">
                <a:solidFill>
                  <a:srgbClr val="0070C0"/>
                </a:solidFill>
              </a:rPr>
              <a:t>64/128-bit FX/FP SIMD </a:t>
            </a:r>
            <a:r>
              <a:rPr lang="en-US" sz="1600" dirty="0" smtClean="0"/>
              <a:t>extension (commonly called </a:t>
            </a:r>
            <a:r>
              <a:rPr lang="en-US" sz="1600" dirty="0" smtClean="0">
                <a:solidFill>
                  <a:srgbClr val="FF0000"/>
                </a:solidFill>
              </a:rPr>
              <a:t>Neon</a:t>
            </a:r>
            <a:r>
              <a:rPr lang="en-US" sz="1600" dirty="0" smtClean="0"/>
              <a:t>) and </a:t>
            </a:r>
          </a:p>
          <a:p>
            <a:r>
              <a:rPr lang="en-US" sz="1600" dirty="0" smtClean="0"/>
              <a:t>  the </a:t>
            </a:r>
            <a:r>
              <a:rPr lang="en-US" sz="1600" dirty="0" smtClean="0">
                <a:solidFill>
                  <a:srgbClr val="0070C0"/>
                </a:solidFill>
              </a:rPr>
              <a:t>128-2028-bit long FX/FP SIMD </a:t>
            </a:r>
            <a:r>
              <a:rPr lang="en-US" sz="1600" dirty="0" smtClean="0"/>
              <a:t>extensions, called </a:t>
            </a:r>
            <a:r>
              <a:rPr lang="en-US" sz="1600" dirty="0" smtClean="0">
                <a:solidFill>
                  <a:srgbClr val="FF0000"/>
                </a:solidFill>
              </a:rPr>
              <a:t>SVE/SVE2</a:t>
            </a:r>
            <a:r>
              <a:rPr lang="en-US" sz="1600" dirty="0" smtClean="0"/>
              <a:t> </a:t>
            </a:r>
            <a:r>
              <a:rPr lang="en-US" sz="1600" dirty="0" smtClean="0">
                <a:solidFill>
                  <a:srgbClr val="0070C0"/>
                </a:solidFill>
              </a:rPr>
              <a:t>are of importance</a:t>
            </a:r>
            <a:r>
              <a:rPr lang="en-US" sz="1600" dirty="0" smtClean="0"/>
              <a:t>, </a:t>
            </a:r>
          </a:p>
          <a:p>
            <a:r>
              <a:rPr lang="en-US" sz="1600" dirty="0" smtClean="0"/>
              <a:t>  since they absorb</a:t>
            </a:r>
            <a:r>
              <a:rPr lang="en-US" sz="1600" dirty="0" smtClean="0">
                <a:solidFill>
                  <a:srgbClr val="0070C0"/>
                </a:solidFill>
              </a:rPr>
              <a:t> all previous extensions.</a:t>
            </a:r>
            <a:endParaRPr lang="en-US" sz="1600" dirty="0"/>
          </a:p>
        </p:txBody>
      </p:sp>
    </p:spTree>
    <p:extLst>
      <p:ext uri="{BB962C8B-B14F-4D97-AF65-F5344CB8AC3E}">
        <p14:creationId xmlns:p14="http://schemas.microsoft.com/office/powerpoint/2010/main" val="203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 calcmode="lin" valueType="num">
                                      <p:cBhvr additive="base">
                                        <p:cTn id="7"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xEl>
                                              <p:pRg st="1" end="1"/>
                                            </p:txEl>
                                          </p:spTgt>
                                        </p:tgtEl>
                                        <p:attrNameLst>
                                          <p:attrName>style.visibility</p:attrName>
                                        </p:attrNameLst>
                                      </p:cBhvr>
                                      <p:to>
                                        <p:strVal val="visible"/>
                                      </p:to>
                                    </p:set>
                                    <p:anim calcmode="lin" valueType="num">
                                      <p:cBhvr additive="base">
                                        <p:cTn id="11" dur="500" fill="hold"/>
                                        <p:tgtEl>
                                          <p:spTgt spid="6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
                                            <p:txEl>
                                              <p:pRg st="2" end="2"/>
                                            </p:txEl>
                                          </p:spTgt>
                                        </p:tgtEl>
                                        <p:attrNameLst>
                                          <p:attrName>style.visibility</p:attrName>
                                        </p:attrNameLst>
                                      </p:cBhvr>
                                      <p:to>
                                        <p:strVal val="visible"/>
                                      </p:to>
                                    </p:set>
                                    <p:anim calcmode="lin" valueType="num">
                                      <p:cBhvr additive="base">
                                        <p:cTn id="15" dur="500" fill="hold"/>
                                        <p:tgtEl>
                                          <p:spTgt spid="6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9">
                                            <p:txEl>
                                              <p:pRg st="3" end="3"/>
                                            </p:txEl>
                                          </p:spTgt>
                                        </p:tgtEl>
                                        <p:attrNameLst>
                                          <p:attrName>style.visibility</p:attrName>
                                        </p:attrNameLst>
                                      </p:cBhvr>
                                      <p:to>
                                        <p:strVal val="visible"/>
                                      </p:to>
                                    </p:set>
                                    <p:anim calcmode="lin" valueType="num">
                                      <p:cBhvr additive="base">
                                        <p:cTn id="19" dur="500" fill="hold"/>
                                        <p:tgtEl>
                                          <p:spTgt spid="6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ppt_x"/>
                                          </p:val>
                                        </p:tav>
                                        <p:tav tm="100000">
                                          <p:val>
                                            <p:strVal val="#ppt_x"/>
                                          </p:val>
                                        </p:tav>
                                      </p:tavLst>
                                    </p:anim>
                                    <p:anim calcmode="lin" valueType="num">
                                      <p:cBhvr additive="base">
                                        <p:cTn id="58" dur="500" fill="hold"/>
                                        <p:tgtEl>
                                          <p:spTgt spid="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ppt_x"/>
                                          </p:val>
                                        </p:tav>
                                        <p:tav tm="100000">
                                          <p:val>
                                            <p:strVal val="#ppt_x"/>
                                          </p:val>
                                        </p:tav>
                                      </p:tavLst>
                                    </p:anim>
                                    <p:anim calcmode="lin" valueType="num">
                                      <p:cBhvr additive="base">
                                        <p:cTn id="74" dur="500" fill="hold"/>
                                        <p:tgtEl>
                                          <p:spTgt spid="5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fill="hold"/>
                                        <p:tgtEl>
                                          <p:spTgt spid="54"/>
                                        </p:tgtEl>
                                        <p:attrNameLst>
                                          <p:attrName>ppt_x</p:attrName>
                                        </p:attrNameLst>
                                      </p:cBhvr>
                                      <p:tavLst>
                                        <p:tav tm="0">
                                          <p:val>
                                            <p:strVal val="#ppt_x"/>
                                          </p:val>
                                        </p:tav>
                                        <p:tav tm="100000">
                                          <p:val>
                                            <p:strVal val="#ppt_x"/>
                                          </p:val>
                                        </p:tav>
                                      </p:tavLst>
                                    </p:anim>
                                    <p:anim calcmode="lin" valueType="num">
                                      <p:cBhvr additive="base">
                                        <p:cTn id="82" dur="500" fill="hold"/>
                                        <p:tgtEl>
                                          <p:spTgt spid="5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anim calcmode="lin" valueType="num">
                                      <p:cBhvr additive="base">
                                        <p:cTn id="89" dur="500" fill="hold"/>
                                        <p:tgtEl>
                                          <p:spTgt spid="56"/>
                                        </p:tgtEl>
                                        <p:attrNameLst>
                                          <p:attrName>ppt_x</p:attrName>
                                        </p:attrNameLst>
                                      </p:cBhvr>
                                      <p:tavLst>
                                        <p:tav tm="0">
                                          <p:val>
                                            <p:strVal val="#ppt_x"/>
                                          </p:val>
                                        </p:tav>
                                        <p:tav tm="100000">
                                          <p:val>
                                            <p:strVal val="#ppt_x"/>
                                          </p:val>
                                        </p:tav>
                                      </p:tavLst>
                                    </p:anim>
                                    <p:anim calcmode="lin" valueType="num">
                                      <p:cBhvr additive="base">
                                        <p:cTn id="90" dur="500" fill="hold"/>
                                        <p:tgtEl>
                                          <p:spTgt spid="5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 calcmode="lin" valueType="num">
                                      <p:cBhvr additive="base">
                                        <p:cTn id="93" dur="500" fill="hold"/>
                                        <p:tgtEl>
                                          <p:spTgt spid="57"/>
                                        </p:tgtEl>
                                        <p:attrNameLst>
                                          <p:attrName>ppt_x</p:attrName>
                                        </p:attrNameLst>
                                      </p:cBhvr>
                                      <p:tavLst>
                                        <p:tav tm="0">
                                          <p:val>
                                            <p:strVal val="#ppt_x"/>
                                          </p:val>
                                        </p:tav>
                                        <p:tav tm="100000">
                                          <p:val>
                                            <p:strVal val="#ppt_x"/>
                                          </p:val>
                                        </p:tav>
                                      </p:tavLst>
                                    </p:anim>
                                    <p:anim calcmode="lin" valueType="num">
                                      <p:cBhvr additive="base">
                                        <p:cTn id="94" dur="500" fill="hold"/>
                                        <p:tgtEl>
                                          <p:spTgt spid="5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fill="hold"/>
                                        <p:tgtEl>
                                          <p:spTgt spid="58"/>
                                        </p:tgtEl>
                                        <p:attrNameLst>
                                          <p:attrName>ppt_x</p:attrName>
                                        </p:attrNameLst>
                                      </p:cBhvr>
                                      <p:tavLst>
                                        <p:tav tm="0">
                                          <p:val>
                                            <p:strVal val="#ppt_x"/>
                                          </p:val>
                                        </p:tav>
                                        <p:tav tm="100000">
                                          <p:val>
                                            <p:strVal val="#ppt_x"/>
                                          </p:val>
                                        </p:tav>
                                      </p:tavLst>
                                    </p:anim>
                                    <p:anim calcmode="lin" valueType="num">
                                      <p:cBhvr additive="base">
                                        <p:cTn id="98" dur="500" fill="hold"/>
                                        <p:tgtEl>
                                          <p:spTgt spid="5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additive="base">
                                        <p:cTn id="101" dur="500" fill="hold"/>
                                        <p:tgtEl>
                                          <p:spTgt spid="59"/>
                                        </p:tgtEl>
                                        <p:attrNameLst>
                                          <p:attrName>ppt_x</p:attrName>
                                        </p:attrNameLst>
                                      </p:cBhvr>
                                      <p:tavLst>
                                        <p:tav tm="0">
                                          <p:val>
                                            <p:strVal val="#ppt_x"/>
                                          </p:val>
                                        </p:tav>
                                        <p:tav tm="100000">
                                          <p:val>
                                            <p:strVal val="#ppt_x"/>
                                          </p:val>
                                        </p:tav>
                                      </p:tavLst>
                                    </p:anim>
                                    <p:anim calcmode="lin" valueType="num">
                                      <p:cBhvr additive="base">
                                        <p:cTn id="102" dur="500" fill="hold"/>
                                        <p:tgtEl>
                                          <p:spTgt spid="5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 calcmode="lin" valueType="num">
                                      <p:cBhvr additive="base">
                                        <p:cTn id="105" dur="500" fill="hold"/>
                                        <p:tgtEl>
                                          <p:spTgt spid="60"/>
                                        </p:tgtEl>
                                        <p:attrNameLst>
                                          <p:attrName>ppt_x</p:attrName>
                                        </p:attrNameLst>
                                      </p:cBhvr>
                                      <p:tavLst>
                                        <p:tav tm="0">
                                          <p:val>
                                            <p:strVal val="#ppt_x"/>
                                          </p:val>
                                        </p:tav>
                                        <p:tav tm="100000">
                                          <p:val>
                                            <p:strVal val="#ppt_x"/>
                                          </p:val>
                                        </p:tav>
                                      </p:tavLst>
                                    </p:anim>
                                    <p:anim calcmode="lin" valueType="num">
                                      <p:cBhvr additive="base">
                                        <p:cTn id="106" dur="500" fill="hold"/>
                                        <p:tgtEl>
                                          <p:spTgt spid="6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 calcmode="lin" valueType="num">
                                      <p:cBhvr additive="base">
                                        <p:cTn id="109" dur="500" fill="hold"/>
                                        <p:tgtEl>
                                          <p:spTgt spid="61"/>
                                        </p:tgtEl>
                                        <p:attrNameLst>
                                          <p:attrName>ppt_x</p:attrName>
                                        </p:attrNameLst>
                                      </p:cBhvr>
                                      <p:tavLst>
                                        <p:tav tm="0">
                                          <p:val>
                                            <p:strVal val="#ppt_x"/>
                                          </p:val>
                                        </p:tav>
                                        <p:tav tm="100000">
                                          <p:val>
                                            <p:strVal val="#ppt_x"/>
                                          </p:val>
                                        </p:tav>
                                      </p:tavLst>
                                    </p:anim>
                                    <p:anim calcmode="lin" valueType="num">
                                      <p:cBhvr additive="base">
                                        <p:cTn id="110" dur="500" fill="hold"/>
                                        <p:tgtEl>
                                          <p:spTgt spid="6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additive="base">
                                        <p:cTn id="113" dur="500" fill="hold"/>
                                        <p:tgtEl>
                                          <p:spTgt spid="62"/>
                                        </p:tgtEl>
                                        <p:attrNameLst>
                                          <p:attrName>ppt_x</p:attrName>
                                        </p:attrNameLst>
                                      </p:cBhvr>
                                      <p:tavLst>
                                        <p:tav tm="0">
                                          <p:val>
                                            <p:strVal val="#ppt_x"/>
                                          </p:val>
                                        </p:tav>
                                        <p:tav tm="100000">
                                          <p:val>
                                            <p:strVal val="#ppt_x"/>
                                          </p:val>
                                        </p:tav>
                                      </p:tavLst>
                                    </p:anim>
                                    <p:anim calcmode="lin" valueType="num">
                                      <p:cBhvr additive="base">
                                        <p:cTn id="114" dur="500" fill="hold"/>
                                        <p:tgtEl>
                                          <p:spTgt spid="62"/>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additive="base">
                                        <p:cTn id="117" dur="500" fill="hold"/>
                                        <p:tgtEl>
                                          <p:spTgt spid="63"/>
                                        </p:tgtEl>
                                        <p:attrNameLst>
                                          <p:attrName>ppt_x</p:attrName>
                                        </p:attrNameLst>
                                      </p:cBhvr>
                                      <p:tavLst>
                                        <p:tav tm="0">
                                          <p:val>
                                            <p:strVal val="#ppt_x"/>
                                          </p:val>
                                        </p:tav>
                                        <p:tav tm="100000">
                                          <p:val>
                                            <p:strVal val="#ppt_x"/>
                                          </p:val>
                                        </p:tav>
                                      </p:tavLst>
                                    </p:anim>
                                    <p:anim calcmode="lin" valueType="num">
                                      <p:cBhvr additive="base">
                                        <p:cTn id="118" dur="500" fill="hold"/>
                                        <p:tgtEl>
                                          <p:spTgt spid="6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4"/>
                                        </p:tgtEl>
                                        <p:attrNameLst>
                                          <p:attrName>style.visibility</p:attrName>
                                        </p:attrNameLst>
                                      </p:cBhvr>
                                      <p:to>
                                        <p:strVal val="visible"/>
                                      </p:to>
                                    </p:set>
                                    <p:anim calcmode="lin" valueType="num">
                                      <p:cBhvr additive="base">
                                        <p:cTn id="121" dur="500" fill="hold"/>
                                        <p:tgtEl>
                                          <p:spTgt spid="64"/>
                                        </p:tgtEl>
                                        <p:attrNameLst>
                                          <p:attrName>ppt_x</p:attrName>
                                        </p:attrNameLst>
                                      </p:cBhvr>
                                      <p:tavLst>
                                        <p:tav tm="0">
                                          <p:val>
                                            <p:strVal val="#ppt_x"/>
                                          </p:val>
                                        </p:tav>
                                        <p:tav tm="100000">
                                          <p:val>
                                            <p:strVal val="#ppt_x"/>
                                          </p:val>
                                        </p:tav>
                                      </p:tavLst>
                                    </p:anim>
                                    <p:anim calcmode="lin" valueType="num">
                                      <p:cBhvr additive="base">
                                        <p:cTn id="122" dur="500" fill="hold"/>
                                        <p:tgtEl>
                                          <p:spTgt spid="6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additive="base">
                                        <p:cTn id="125" dur="500" fill="hold"/>
                                        <p:tgtEl>
                                          <p:spTgt spid="65"/>
                                        </p:tgtEl>
                                        <p:attrNameLst>
                                          <p:attrName>ppt_x</p:attrName>
                                        </p:attrNameLst>
                                      </p:cBhvr>
                                      <p:tavLst>
                                        <p:tav tm="0">
                                          <p:val>
                                            <p:strVal val="#ppt_x"/>
                                          </p:val>
                                        </p:tav>
                                        <p:tav tm="100000">
                                          <p:val>
                                            <p:strVal val="#ppt_x"/>
                                          </p:val>
                                        </p:tav>
                                      </p:tavLst>
                                    </p:anim>
                                    <p:anim calcmode="lin" valueType="num">
                                      <p:cBhvr additive="base">
                                        <p:cTn id="126" dur="500" fill="hold"/>
                                        <p:tgtEl>
                                          <p:spTgt spid="65"/>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7"/>
                                        </p:tgtEl>
                                        <p:attrNameLst>
                                          <p:attrName>style.visibility</p:attrName>
                                        </p:attrNameLst>
                                      </p:cBhvr>
                                      <p:to>
                                        <p:strVal val="visible"/>
                                      </p:to>
                                    </p:set>
                                    <p:anim calcmode="lin" valueType="num">
                                      <p:cBhvr additive="base">
                                        <p:cTn id="133" dur="500" fill="hold"/>
                                        <p:tgtEl>
                                          <p:spTgt spid="67"/>
                                        </p:tgtEl>
                                        <p:attrNameLst>
                                          <p:attrName>ppt_x</p:attrName>
                                        </p:attrNameLst>
                                      </p:cBhvr>
                                      <p:tavLst>
                                        <p:tav tm="0">
                                          <p:val>
                                            <p:strVal val="#ppt_x"/>
                                          </p:val>
                                        </p:tav>
                                        <p:tav tm="100000">
                                          <p:val>
                                            <p:strVal val="#ppt_x"/>
                                          </p:val>
                                        </p:tav>
                                      </p:tavLst>
                                    </p:anim>
                                    <p:anim calcmode="lin" valueType="num">
                                      <p:cBhvr additive="base">
                                        <p:cTn id="134" dur="500" fill="hold"/>
                                        <p:tgtEl>
                                          <p:spTgt spid="6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
                                        </p:tgtEl>
                                        <p:attrNameLst>
                                          <p:attrName>style.visibility</p:attrName>
                                        </p:attrNameLst>
                                      </p:cBhvr>
                                      <p:to>
                                        <p:strVal val="visible"/>
                                      </p:to>
                                    </p:set>
                                    <p:anim calcmode="lin" valueType="num">
                                      <p:cBhvr additive="base">
                                        <p:cTn id="137" dur="500" fill="hold"/>
                                        <p:tgtEl>
                                          <p:spTgt spid="4"/>
                                        </p:tgtEl>
                                        <p:attrNameLst>
                                          <p:attrName>ppt_x</p:attrName>
                                        </p:attrNameLst>
                                      </p:cBhvr>
                                      <p:tavLst>
                                        <p:tav tm="0">
                                          <p:val>
                                            <p:strVal val="#ppt_x"/>
                                          </p:val>
                                        </p:tav>
                                        <p:tav tm="100000">
                                          <p:val>
                                            <p:strVal val="#ppt_x"/>
                                          </p:val>
                                        </p:tav>
                                      </p:tavLst>
                                    </p:anim>
                                    <p:anim calcmode="lin" valueType="num">
                                      <p:cBhvr additive="base">
                                        <p:cTn id="138" dur="500" fill="hold"/>
                                        <p:tgtEl>
                                          <p:spTgt spid="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 calcmode="lin" valueType="num">
                                      <p:cBhvr additive="base">
                                        <p:cTn id="141" dur="500" fill="hold"/>
                                        <p:tgtEl>
                                          <p:spTgt spid="35"/>
                                        </p:tgtEl>
                                        <p:attrNameLst>
                                          <p:attrName>ppt_x</p:attrName>
                                        </p:attrNameLst>
                                      </p:cBhvr>
                                      <p:tavLst>
                                        <p:tav tm="0">
                                          <p:val>
                                            <p:strVal val="#ppt_x"/>
                                          </p:val>
                                        </p:tav>
                                        <p:tav tm="100000">
                                          <p:val>
                                            <p:strVal val="#ppt_x"/>
                                          </p:val>
                                        </p:tav>
                                      </p:tavLst>
                                    </p:anim>
                                    <p:anim calcmode="lin" valueType="num">
                                      <p:cBhvr additive="base">
                                        <p:cTn id="142" dur="500" fill="hold"/>
                                        <p:tgtEl>
                                          <p:spTgt spid="35"/>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5"/>
                                        </p:tgtEl>
                                        <p:attrNameLst>
                                          <p:attrName>style.visibility</p:attrName>
                                        </p:attrNameLst>
                                      </p:cBhvr>
                                      <p:to>
                                        <p:strVal val="visible"/>
                                      </p:to>
                                    </p:set>
                                    <p:anim calcmode="lin" valueType="num">
                                      <p:cBhvr additive="base">
                                        <p:cTn id="145" dur="500" fill="hold"/>
                                        <p:tgtEl>
                                          <p:spTgt spid="5"/>
                                        </p:tgtEl>
                                        <p:attrNameLst>
                                          <p:attrName>ppt_x</p:attrName>
                                        </p:attrNameLst>
                                      </p:cBhvr>
                                      <p:tavLst>
                                        <p:tav tm="0">
                                          <p:val>
                                            <p:strVal val="#ppt_x"/>
                                          </p:val>
                                        </p:tav>
                                        <p:tav tm="100000">
                                          <p:val>
                                            <p:strVal val="#ppt_x"/>
                                          </p:val>
                                        </p:tav>
                                      </p:tavLst>
                                    </p:anim>
                                    <p:anim calcmode="lin" valueType="num">
                                      <p:cBhvr additive="base">
                                        <p:cTn id="146" dur="500" fill="hold"/>
                                        <p:tgtEl>
                                          <p:spTgt spid="5"/>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7"/>
                                        </p:tgtEl>
                                        <p:attrNameLst>
                                          <p:attrName>style.visibility</p:attrName>
                                        </p:attrNameLst>
                                      </p:cBhvr>
                                      <p:to>
                                        <p:strVal val="visible"/>
                                      </p:to>
                                    </p:set>
                                    <p:anim calcmode="lin" valueType="num">
                                      <p:cBhvr additive="base">
                                        <p:cTn id="149" dur="500" fill="hold"/>
                                        <p:tgtEl>
                                          <p:spTgt spid="37"/>
                                        </p:tgtEl>
                                        <p:attrNameLst>
                                          <p:attrName>ppt_x</p:attrName>
                                        </p:attrNameLst>
                                      </p:cBhvr>
                                      <p:tavLst>
                                        <p:tav tm="0">
                                          <p:val>
                                            <p:strVal val="#ppt_x"/>
                                          </p:val>
                                        </p:tav>
                                        <p:tav tm="100000">
                                          <p:val>
                                            <p:strVal val="#ppt_x"/>
                                          </p:val>
                                        </p:tav>
                                      </p:tavLst>
                                    </p:anim>
                                    <p:anim calcmode="lin" valueType="num">
                                      <p:cBhvr additive="base">
                                        <p:cTn id="150" dur="500" fill="hold"/>
                                        <p:tgtEl>
                                          <p:spTgt spid="3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6"/>
                                        </p:tgtEl>
                                        <p:attrNameLst>
                                          <p:attrName>style.visibility</p:attrName>
                                        </p:attrNameLst>
                                      </p:cBhvr>
                                      <p:to>
                                        <p:strVal val="visible"/>
                                      </p:to>
                                    </p:set>
                                    <p:anim calcmode="lin" valueType="num">
                                      <p:cBhvr additive="base">
                                        <p:cTn id="153" dur="500" fill="hold"/>
                                        <p:tgtEl>
                                          <p:spTgt spid="6"/>
                                        </p:tgtEl>
                                        <p:attrNameLst>
                                          <p:attrName>ppt_x</p:attrName>
                                        </p:attrNameLst>
                                      </p:cBhvr>
                                      <p:tavLst>
                                        <p:tav tm="0">
                                          <p:val>
                                            <p:strVal val="#ppt_x"/>
                                          </p:val>
                                        </p:tav>
                                        <p:tav tm="100000">
                                          <p:val>
                                            <p:strVal val="#ppt_x"/>
                                          </p:val>
                                        </p:tav>
                                      </p:tavLst>
                                    </p:anim>
                                    <p:anim calcmode="lin" valueType="num">
                                      <p:cBhvr additive="base">
                                        <p:cTn id="1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P spid="43" grpId="0"/>
      <p:bldP spid="44" grpId="0" animBg="1"/>
      <p:bldP spid="45" grpId="0" animBg="1"/>
      <p:bldP spid="46" grpId="0" animBg="1"/>
      <p:bldP spid="47" grpId="0" animBg="1"/>
      <p:bldP spid="48" grpId="0"/>
      <p:bldP spid="49" grpId="0" animBg="1"/>
      <p:bldP spid="50" grpId="0" animBg="1"/>
      <p:bldP spid="51" grpId="0"/>
      <p:bldP spid="52" grpId="0" animBg="1"/>
      <p:bldP spid="53" grpId="0" animBg="1"/>
      <p:bldP spid="54" grpId="0"/>
      <p:bldP spid="55" grpId="0" animBg="1"/>
      <p:bldP spid="56" grpId="0" animBg="1"/>
      <p:bldP spid="57" grpId="0"/>
      <p:bldP spid="58" grpId="0" animBg="1"/>
      <p:bldP spid="59" grpId="0" animBg="1"/>
      <p:bldP spid="60" grpId="0" animBg="1"/>
      <p:bldP spid="61" grpId="0"/>
      <p:bldP spid="62" grpId="0"/>
      <p:bldP spid="63" grpId="0"/>
      <p:bldP spid="64" grpId="0" animBg="1"/>
      <p:bldP spid="65" grpId="0" animBg="1"/>
      <p:bldP spid="66" grpId="0"/>
      <p:bldP spid="67" grpId="0"/>
      <p:bldP spid="4" grpId="0"/>
      <p:bldP spid="35" grpId="0"/>
      <p:bldP spid="5" grpId="0"/>
      <p:bldP spid="37" grpId="0"/>
      <p:bldP spid="6"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(20)</a:t>
            </a:r>
            <a:endParaRPr lang="en-US" sz="1700" dirty="0"/>
          </a:p>
        </p:txBody>
      </p:sp>
      <p:sp>
        <p:nvSpPr>
          <p:cNvPr id="5" name="TextBox 4"/>
          <p:cNvSpPr txBox="1"/>
          <p:nvPr/>
        </p:nvSpPr>
        <p:spPr>
          <a:xfrm>
            <a:off x="192637" y="773705"/>
            <a:ext cx="893507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50" normalizeH="0" baseline="0" noProof="0" dirty="0" smtClean="0">
                <a:ln>
                  <a:noFill/>
                </a:ln>
                <a:solidFill>
                  <a:srgbClr val="FF0000"/>
                </a:solidFill>
                <a:effectLst/>
                <a:uLnTx/>
                <a:uFillTx/>
                <a:latin typeface="Verdana"/>
                <a:ea typeface="+mn-ea"/>
                <a:cs typeface="+mn-cs"/>
              </a:rPr>
              <a:t>comparing</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 the </a:t>
            </a:r>
            <a:r>
              <a:rPr kumimoji="0" lang="en-US" sz="1600" b="0" i="0" u="none" strike="noStrike" kern="1200" cap="none" spc="-50" normalizeH="0" baseline="0" noProof="0" dirty="0">
                <a:ln>
                  <a:noFill/>
                </a:ln>
                <a:solidFill>
                  <a:srgbClr val="0070C0"/>
                </a:solidFill>
                <a:effectLst/>
                <a:uLnTx/>
                <a:uFillTx/>
                <a:latin typeface="Verdana"/>
                <a:ea typeface="+mn-ea"/>
                <a:cs typeface="+mn-cs"/>
              </a:rPr>
              <a:t>evolution of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SIMD </a:t>
            </a:r>
            <a:r>
              <a:rPr kumimoji="0" lang="en-US" sz="1600" b="0" i="0" u="none" strike="noStrike" kern="1200" cap="none" spc="-50" normalizeH="0" baseline="0" noProof="0" dirty="0">
                <a:ln>
                  <a:noFill/>
                </a:ln>
                <a:solidFill>
                  <a:srgbClr val="0070C0"/>
                </a:solidFill>
                <a:effectLst/>
                <a:uLnTx/>
                <a:uFillTx/>
                <a:latin typeface="Verdana"/>
                <a:ea typeface="+mn-ea"/>
                <a:cs typeface="+mn-cs"/>
              </a:rPr>
              <a:t>extensions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provided by </a:t>
            </a:r>
            <a:r>
              <a:rPr kumimoji="0" lang="en-US" sz="1600" b="0" i="0" u="none" strike="noStrike" kern="1200" cap="none" spc="-50" normalizeH="0" baseline="0" noProof="0" dirty="0">
                <a:ln>
                  <a:noFill/>
                </a:ln>
                <a:solidFill>
                  <a:srgbClr val="0070C0"/>
                </a:solidFill>
                <a:effectLst/>
                <a:uLnTx/>
                <a:uFillTx/>
                <a:latin typeface="Verdana"/>
                <a:ea typeface="+mn-ea"/>
                <a:cs typeface="+mn-cs"/>
              </a:rPr>
              <a:t>the x86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ISA with</a:t>
            </a:r>
          </a:p>
          <a:p>
            <a:pPr marR="0" lvl="0" algn="l" defTabSz="914400" rtl="0" eaLnBrk="1" fontAlgn="auto" latinLnBrk="0" hangingPunct="1">
              <a:lnSpc>
                <a:spcPct val="100000"/>
              </a:lnSpc>
              <a:spcBef>
                <a:spcPts val="0"/>
              </a:spcBef>
              <a:spcAft>
                <a:spcPts val="600"/>
              </a:spcAft>
              <a:buClrTx/>
              <a:buSzTx/>
              <a:tabLst/>
              <a:defRPr/>
            </a:pPr>
            <a:r>
              <a:rPr lang="en-US" sz="1600" spc="-50" noProof="0" dirty="0">
                <a:solidFill>
                  <a:srgbClr val="0070C0"/>
                </a:solidFill>
                <a:latin typeface="Verdana"/>
              </a:rPr>
              <a:t> </a:t>
            </a:r>
            <a:r>
              <a:rPr lang="en-US" sz="1600" spc="-50" noProof="0" dirty="0" smtClean="0">
                <a:solidFill>
                  <a:srgbClr val="0070C0"/>
                </a:solidFill>
                <a:latin typeface="Verdana"/>
              </a:rPr>
              <a:t>     those introduced by the Arm ISA.</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 </a:t>
            </a:r>
            <a:endParaRPr kumimoji="0" lang="en-US"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smtClean="0">
                <a:ln>
                  <a:noFill/>
                </a:ln>
                <a:solidFill>
                  <a:srgbClr val="000000"/>
                </a:solidFill>
                <a:effectLst/>
                <a:uLnTx/>
                <a:uFillTx/>
                <a:latin typeface="Verdana"/>
                <a:ea typeface="+mn-ea"/>
                <a:cs typeface="+mn-cs"/>
              </a:rPr>
              <a:t>Intel introduced their </a:t>
            </a:r>
            <a:r>
              <a:rPr kumimoji="0" lang="en-US" sz="1600" b="0" i="0" u="none" strike="noStrike" kern="1200" cap="none" spc="-40" normalizeH="0" baseline="0" noProof="0" dirty="0" smtClean="0">
                <a:ln>
                  <a:noFill/>
                </a:ln>
                <a:effectLst/>
                <a:uLnTx/>
                <a:uFillTx/>
                <a:latin typeface="Verdana"/>
                <a:ea typeface="+mn-ea"/>
                <a:cs typeface="+mn-cs"/>
              </a:rPr>
              <a:t>first </a:t>
            </a:r>
            <a:r>
              <a:rPr kumimoji="0" lang="en-US" sz="1600" b="0" i="0" u="none" strike="noStrike" kern="1200" cap="none" spc="-40" normalizeH="0" baseline="0" noProof="0" dirty="0">
                <a:ln>
                  <a:noFill/>
                </a:ln>
                <a:effectLst/>
                <a:uLnTx/>
                <a:uFillTx/>
                <a:latin typeface="Verdana"/>
                <a:ea typeface="+mn-ea"/>
                <a:cs typeface="+mn-cs"/>
              </a:rPr>
              <a:t>multimedia inspired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MMX</a:t>
            </a:r>
            <a:r>
              <a:rPr kumimoji="0" lang="en-US" sz="1600" b="0" i="0" u="none" strike="noStrike" kern="1200" cap="none" spc="-40" normalizeH="0" baseline="0" noProof="0" dirty="0">
                <a:ln>
                  <a:noFill/>
                </a:ln>
                <a:effectLst/>
                <a:uLnTx/>
                <a:uFillTx/>
                <a:latin typeface="Verdana"/>
                <a:ea typeface="+mn-ea"/>
                <a:cs typeface="+mn-cs"/>
              </a:rPr>
              <a:t>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extension</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1997</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while using the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64-bit mantissa part of the FP registers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pPr>
            <a:r>
              <a:rPr lang="en-US" sz="1600" spc="-40" dirty="0" smtClean="0">
                <a:solidFill>
                  <a:srgbClr val="000000"/>
                </a:solidFill>
                <a:latin typeface="Verdana"/>
              </a:rPr>
              <a:t>Subsequently, Intel defined a </a:t>
            </a:r>
            <a:r>
              <a:rPr lang="en-US" sz="1600" spc="-40" dirty="0" smtClean="0">
                <a:solidFill>
                  <a:srgbClr val="FF0000"/>
                </a:solidFill>
                <a:latin typeface="Verdana"/>
              </a:rPr>
              <a:t>dedicated register space </a:t>
            </a:r>
            <a:r>
              <a:rPr lang="en-US" sz="1600" spc="-40" dirty="0" smtClean="0">
                <a:solidFill>
                  <a:srgbClr val="000000"/>
                </a:solidFill>
                <a:latin typeface="Verdana"/>
              </a:rPr>
              <a:t>in the </a:t>
            </a:r>
            <a:r>
              <a:rPr lang="en-US" sz="1600" spc="-40" dirty="0" smtClean="0">
                <a:solidFill>
                  <a:srgbClr val="0070C0"/>
                </a:solidFill>
                <a:latin typeface="Verdana"/>
              </a:rPr>
              <a:t>SSE extension </a:t>
            </a:r>
            <a:r>
              <a:rPr lang="en-US" sz="1600" spc="-40" dirty="0" smtClean="0">
                <a:latin typeface="Verdana"/>
              </a:rPr>
              <a:t>in the</a:t>
            </a:r>
          </a:p>
          <a:p>
            <a:pPr lvl="0"/>
            <a:r>
              <a:rPr lang="en-US" sz="1600" dirty="0">
                <a:solidFill>
                  <a:srgbClr val="000000"/>
                </a:solidFill>
                <a:latin typeface="Verdana"/>
              </a:rPr>
              <a:t> </a:t>
            </a:r>
            <a:r>
              <a:rPr lang="en-US" sz="1600" dirty="0" smtClean="0">
                <a:solidFill>
                  <a:srgbClr val="000000"/>
                </a:solidFill>
                <a:latin typeface="Verdana"/>
              </a:rPr>
              <a:t>     </a:t>
            </a:r>
            <a:r>
              <a:rPr lang="en-US" sz="1600" dirty="0" smtClean="0">
                <a:solidFill>
                  <a:srgbClr val="0070C0"/>
                </a:solidFill>
              </a:rPr>
              <a:t>Pentium III </a:t>
            </a:r>
            <a:r>
              <a:rPr lang="en-US" sz="1600" spc="-40" dirty="0" smtClean="0">
                <a:solidFill>
                  <a:srgbClr val="000000"/>
                </a:solidFill>
              </a:rPr>
              <a:t>(Katmai) core </a:t>
            </a:r>
            <a:r>
              <a:rPr lang="en-US" sz="1600" spc="-40" dirty="0">
                <a:solidFill>
                  <a:srgbClr val="000000"/>
                </a:solidFill>
              </a:rPr>
              <a:t>in </a:t>
            </a:r>
            <a:r>
              <a:rPr lang="en-US" sz="1600" spc="-40" dirty="0" smtClean="0">
                <a:solidFill>
                  <a:srgbClr val="0070C0"/>
                </a:solidFill>
              </a:rPr>
              <a:t>1999, </a:t>
            </a:r>
            <a:r>
              <a:rPr lang="en-US" sz="1600" spc="-40" dirty="0" smtClean="0"/>
              <a:t>as seen in the next Figure.</a:t>
            </a:r>
          </a:p>
        </p:txBody>
      </p:sp>
      <p:sp>
        <p:nvSpPr>
          <p:cNvPr id="6" name="TextBox 5"/>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on the evolution of Intel’s x86 ISA SIMD extensions [142] -1 </a:t>
            </a:r>
          </a:p>
        </p:txBody>
      </p:sp>
    </p:spTree>
    <p:extLst>
      <p:ext uri="{BB962C8B-B14F-4D97-AF65-F5344CB8AC3E}">
        <p14:creationId xmlns:p14="http://schemas.microsoft.com/office/powerpoint/2010/main" val="392576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(21</a:t>
            </a:r>
            <a:r>
              <a:rPr lang="en-US" sz="1700" dirty="0">
                <a:solidFill>
                  <a:srgbClr val="FFFFFF"/>
                </a:solidFill>
              </a:rPr>
              <a:t>)</a:t>
            </a:r>
            <a:endParaRPr lang="en-US" sz="1700" dirty="0"/>
          </a:p>
        </p:txBody>
      </p:sp>
      <p:grpSp>
        <p:nvGrpSpPr>
          <p:cNvPr id="6" name="Group 5"/>
          <p:cNvGrpSpPr/>
          <p:nvPr/>
        </p:nvGrpSpPr>
        <p:grpSpPr>
          <a:xfrm>
            <a:off x="746575" y="2518920"/>
            <a:ext cx="7772978" cy="4089937"/>
            <a:chOff x="746575" y="1201120"/>
            <a:chExt cx="7772978" cy="4061462"/>
          </a:xfrm>
        </p:grpSpPr>
        <p:grpSp>
          <p:nvGrpSpPr>
            <p:cNvPr id="7" name="Group 6"/>
            <p:cNvGrpSpPr/>
            <p:nvPr/>
          </p:nvGrpSpPr>
          <p:grpSpPr>
            <a:xfrm>
              <a:off x="836585" y="1201120"/>
              <a:ext cx="7682968" cy="3848060"/>
              <a:chOff x="1241630" y="1201120"/>
              <a:chExt cx="7682968" cy="3848060"/>
            </a:xfrm>
          </p:grpSpPr>
          <p:pic>
            <p:nvPicPr>
              <p:cNvPr id="12" name="Picture 6" descr="https://images.anandtech.com/doci/11550/basin_falls_june_6-page-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30" t="14680" b="22933"/>
              <a:stretch/>
            </p:blipFill>
            <p:spPr bwMode="auto">
              <a:xfrm>
                <a:off x="2231740" y="1988840"/>
                <a:ext cx="6692858" cy="3060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642230" y="3654024"/>
                <a:ext cx="1710190"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6642230" y="4014064"/>
                <a:ext cx="1755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(xmm0-xmm31)</a:t>
                </a:r>
              </a:p>
            </p:txBody>
          </p:sp>
          <p:sp>
            <p:nvSpPr>
              <p:cNvPr id="15" name="Rectangle 14"/>
              <p:cNvSpPr/>
              <p:nvPr/>
            </p:nvSpPr>
            <p:spPr bwMode="auto">
              <a:xfrm>
                <a:off x="2231740" y="2259399"/>
                <a:ext cx="6165685" cy="22449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6597225" y="2483894"/>
                <a:ext cx="1755195" cy="54006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6676812" y="2483894"/>
                <a:ext cx="1731036" cy="52322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SSE (32-bit)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  (xmm0-xmm7)</a:t>
                </a:r>
              </a:p>
            </p:txBody>
          </p:sp>
          <p:sp>
            <p:nvSpPr>
              <p:cNvPr id="18" name="Rectangle 17"/>
              <p:cNvSpPr/>
              <p:nvPr/>
            </p:nvSpPr>
            <p:spPr bwMode="auto">
              <a:xfrm>
                <a:off x="6597225" y="3036003"/>
                <a:ext cx="1755196" cy="58506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4797024" y="2483894"/>
                <a:ext cx="1869365" cy="1137174"/>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sp>
            <p:nvSpPr>
              <p:cNvPr id="21" name="TextBox 20"/>
              <p:cNvSpPr txBox="1"/>
              <p:nvPr/>
            </p:nvSpPr>
            <p:spPr>
              <a:xfrm>
                <a:off x="4959475" y="2774393"/>
                <a:ext cx="15263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AVX/AVX2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  ymm0-ymm15) </a:t>
                </a:r>
              </a:p>
            </p:txBody>
          </p:sp>
          <p:sp>
            <p:nvSpPr>
              <p:cNvPr id="22" name="Rectangle 21"/>
              <p:cNvSpPr/>
              <p:nvPr/>
            </p:nvSpPr>
            <p:spPr bwMode="auto">
              <a:xfrm>
                <a:off x="4797025" y="3654024"/>
                <a:ext cx="1879786"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35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145951" y="4016934"/>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(ymm0-ymm31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4" name="Rectangle 23"/>
              <p:cNvSpPr/>
              <p:nvPr/>
            </p:nvSpPr>
            <p:spPr bwMode="auto">
              <a:xfrm>
                <a:off x="1241630" y="2483894"/>
                <a:ext cx="3598866" cy="2513023"/>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556215" y="3293985"/>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(zmm0-zmm31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6" name="TextBox 25"/>
              <p:cNvSpPr txBox="1"/>
              <p:nvPr/>
            </p:nvSpPr>
            <p:spPr>
              <a:xfrm>
                <a:off x="8458985" y="2393885"/>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0</a:t>
                </a:r>
              </a:p>
            </p:txBody>
          </p:sp>
          <p:sp>
            <p:nvSpPr>
              <p:cNvPr id="27" name="TextBox 26"/>
              <p:cNvSpPr txBox="1"/>
              <p:nvPr/>
            </p:nvSpPr>
            <p:spPr>
              <a:xfrm>
                <a:off x="8458985" y="2806188"/>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7</a:t>
                </a:r>
              </a:p>
            </p:txBody>
          </p:sp>
          <p:sp>
            <p:nvSpPr>
              <p:cNvPr id="28" name="TextBox 27"/>
              <p:cNvSpPr txBox="1"/>
              <p:nvPr/>
            </p:nvSpPr>
            <p:spPr>
              <a:xfrm>
                <a:off x="8352420" y="3346248"/>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15</a:t>
                </a:r>
              </a:p>
            </p:txBody>
          </p:sp>
          <p:sp>
            <p:nvSpPr>
              <p:cNvPr id="29" name="TextBox 28"/>
              <p:cNvSpPr txBox="1"/>
              <p:nvPr/>
            </p:nvSpPr>
            <p:spPr>
              <a:xfrm>
                <a:off x="8390178" y="4689140"/>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31</a:t>
                </a:r>
              </a:p>
            </p:txBody>
          </p:sp>
          <p:sp>
            <p:nvSpPr>
              <p:cNvPr id="30" name="Rectangle 29"/>
              <p:cNvSpPr/>
              <p:nvPr/>
            </p:nvSpPr>
            <p:spPr bwMode="auto">
              <a:xfrm>
                <a:off x="6597225" y="2043289"/>
                <a:ext cx="17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6777509" y="2033845"/>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xmm</a:t>
                </a:r>
                <a:r>
                  <a:rPr kumimoji="0" lang="en-US" sz="1400" b="0" i="0" u="none" strike="noStrike" kern="1200" cap="none" spc="0" normalizeH="0" baseline="0" noProof="0">
                    <a:ln>
                      <a:noFill/>
                    </a:ln>
                    <a:solidFill>
                      <a:srgbClr val="FFFFFF"/>
                    </a:solidFill>
                    <a:effectLst/>
                    <a:uLnTx/>
                    <a:uFillTx/>
                    <a:latin typeface="Verdana"/>
                    <a:ea typeface="+mn-ea"/>
                    <a:cs typeface="+mn-cs"/>
                  </a:rPr>
                  <a:t> (128-0)</a:t>
                </a:r>
              </a:p>
            </p:txBody>
          </p:sp>
          <p:sp>
            <p:nvSpPr>
              <p:cNvPr id="32" name="Rectangle 31"/>
              <p:cNvSpPr/>
              <p:nvPr/>
            </p:nvSpPr>
            <p:spPr bwMode="auto">
              <a:xfrm>
                <a:off x="4800145" y="1638244"/>
                <a:ext cx="35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697125" y="1612670"/>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ymm</a:t>
                </a:r>
                <a:r>
                  <a:rPr kumimoji="0" lang="en-US" sz="1400" b="0" i="0" u="none" strike="noStrike" kern="1200" cap="none" spc="0" normalizeH="0" baseline="0" noProof="0">
                    <a:ln>
                      <a:noFill/>
                    </a:ln>
                    <a:solidFill>
                      <a:srgbClr val="FFFFFF"/>
                    </a:solidFill>
                    <a:effectLst/>
                    <a:uLnTx/>
                    <a:uFillTx/>
                    <a:latin typeface="Verdana"/>
                    <a:ea typeface="+mn-ea"/>
                    <a:cs typeface="+mn-cs"/>
                  </a:rPr>
                  <a:t> (255-0)</a:t>
                </a:r>
              </a:p>
            </p:txBody>
          </p:sp>
          <p:sp>
            <p:nvSpPr>
              <p:cNvPr id="34" name="Rectangle 33"/>
              <p:cNvSpPr/>
              <p:nvPr/>
            </p:nvSpPr>
            <p:spPr bwMode="auto">
              <a:xfrm>
                <a:off x="1241630" y="1226694"/>
                <a:ext cx="7128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4249172" y="1201120"/>
                <a:ext cx="1391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zmm</a:t>
                </a:r>
                <a:r>
                  <a:rPr kumimoji="0" lang="en-US" sz="1400" b="0" i="0" u="none" strike="noStrike" kern="1200" cap="none" spc="0" normalizeH="0" baseline="0" noProof="0">
                    <a:ln>
                      <a:noFill/>
                    </a:ln>
                    <a:solidFill>
                      <a:srgbClr val="FFFFFF"/>
                    </a:solidFill>
                    <a:effectLst/>
                    <a:uLnTx/>
                    <a:uFillTx/>
                    <a:latin typeface="Verdana"/>
                    <a:ea typeface="+mn-ea"/>
                    <a:cs typeface="+mn-cs"/>
                  </a:rPr>
                  <a:t> (511-0)</a:t>
                </a:r>
              </a:p>
            </p:txBody>
          </p:sp>
        </p:grpSp>
        <p:sp>
          <p:nvSpPr>
            <p:cNvPr id="8" name="TextBox 7"/>
            <p:cNvSpPr txBox="1"/>
            <p:nvPr/>
          </p:nvSpPr>
          <p:spPr>
            <a:xfrm>
              <a:off x="7775412" y="4982785"/>
              <a:ext cx="298480"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0</a:t>
              </a:r>
            </a:p>
          </p:txBody>
        </p:sp>
        <p:sp>
          <p:nvSpPr>
            <p:cNvPr id="9" name="TextBox 8"/>
            <p:cNvSpPr txBox="1"/>
            <p:nvPr/>
          </p:nvSpPr>
          <p:spPr>
            <a:xfrm>
              <a:off x="6198675" y="4966636"/>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127</a:t>
              </a:r>
            </a:p>
          </p:txBody>
        </p:sp>
        <p:sp>
          <p:nvSpPr>
            <p:cNvPr id="10" name="TextBox 9"/>
            <p:cNvSpPr txBox="1"/>
            <p:nvPr/>
          </p:nvSpPr>
          <p:spPr>
            <a:xfrm>
              <a:off x="4301970"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255</a:t>
              </a:r>
            </a:p>
          </p:txBody>
        </p:sp>
        <p:sp>
          <p:nvSpPr>
            <p:cNvPr id="11" name="TextBox 10"/>
            <p:cNvSpPr txBox="1"/>
            <p:nvPr/>
          </p:nvSpPr>
          <p:spPr>
            <a:xfrm>
              <a:off x="746575"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511</a:t>
              </a:r>
            </a:p>
          </p:txBody>
        </p:sp>
      </p:grpSp>
      <p:sp>
        <p:nvSpPr>
          <p:cNvPr id="36" name="Rectangle 35"/>
          <p:cNvSpPr/>
          <p:nvPr/>
        </p:nvSpPr>
        <p:spPr bwMode="auto">
          <a:xfrm>
            <a:off x="6271766" y="3792069"/>
            <a:ext cx="1720614" cy="54126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38" name="Rectangle 37"/>
          <p:cNvSpPr/>
          <p:nvPr/>
        </p:nvSpPr>
        <p:spPr bwMode="auto">
          <a:xfrm>
            <a:off x="836585" y="3792069"/>
            <a:ext cx="7128000" cy="2520000"/>
          </a:xfrm>
          <a:prstGeom prst="rect">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72516" y="6491368"/>
            <a:ext cx="9402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noProof="0" dirty="0">
                <a:ln>
                  <a:noFill/>
                </a:ln>
                <a:solidFill>
                  <a:srgbClr val="000000"/>
                </a:solidFill>
                <a:effectLst/>
                <a:uLnTx/>
                <a:uFillTx/>
                <a:latin typeface="Verdana"/>
                <a:ea typeface="+mn-ea"/>
                <a:cs typeface="+mn-cs"/>
              </a:rPr>
              <a:t>Figure: Dedicated register space of the x86 ISA for SIMD processing and its extension </a:t>
            </a:r>
            <a:r>
              <a:rPr kumimoji="0" lang="en-US" sz="1600" b="0" i="0" u="none" strike="noStrike" kern="1200" cap="none" spc="-40" normalizeH="0" noProof="0" dirty="0" smtClean="0">
                <a:ln>
                  <a:noFill/>
                </a:ln>
                <a:solidFill>
                  <a:srgbClr val="000000"/>
                </a:solidFill>
                <a:effectLst/>
                <a:uLnTx/>
                <a:uFillTx/>
                <a:latin typeface="Verdana"/>
                <a:ea typeface="+mn-ea"/>
                <a:cs typeface="+mn-cs"/>
              </a:rPr>
              <a:t>[180]</a:t>
            </a:r>
            <a:endParaRPr kumimoji="0" lang="en-US" sz="1600" b="0" i="0" u="none" strike="noStrike" kern="1200" cap="none" spc="-40" normalizeH="0" noProof="0" dirty="0">
              <a:ln>
                <a:noFill/>
              </a:ln>
              <a:solidFill>
                <a:srgbClr val="000000"/>
              </a:solidFill>
              <a:effectLst/>
              <a:uLnTx/>
              <a:uFillTx/>
              <a:latin typeface="Verdana"/>
              <a:ea typeface="+mn-ea"/>
              <a:cs typeface="+mn-cs"/>
            </a:endParaRPr>
          </a:p>
        </p:txBody>
      </p:sp>
      <p:sp>
        <p:nvSpPr>
          <p:cNvPr id="41" name="TextBox 40"/>
          <p:cNvSpPr txBox="1"/>
          <p:nvPr/>
        </p:nvSpPr>
        <p:spPr>
          <a:xfrm>
            <a:off x="110416" y="743684"/>
            <a:ext cx="9643184" cy="6104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introduced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dedicated </a:t>
            </a:r>
            <a:r>
              <a:rPr kumimoji="0" lang="en-US" sz="1600" b="0" i="0" u="none" strike="noStrike" kern="1200" cap="none" spc="0" normalizeH="0" baseline="0" noProof="0" dirty="0">
                <a:ln>
                  <a:noFill/>
                </a:ln>
                <a:solidFill>
                  <a:srgbClr val="FF0000"/>
                </a:solidFill>
                <a:effectLst/>
                <a:uLnTx/>
                <a:uFillTx/>
                <a:latin typeface="Verdana"/>
                <a:ea typeface="+mn-ea"/>
                <a:cs typeface="+mn-cs"/>
              </a:rPr>
              <a:t>register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space </a:t>
            </a:r>
            <a:r>
              <a:rPr kumimoji="0" lang="en-US" sz="1600" b="0" i="0" u="none" strike="noStrike" kern="1200" cap="none" spc="0" normalizeH="0" baseline="0" noProof="0" dirty="0" smtClean="0">
                <a:ln>
                  <a:noFill/>
                </a:ln>
                <a:effectLst/>
                <a:uLnTx/>
                <a:uFillTx/>
                <a:latin typeface="Verdana"/>
                <a:ea typeface="+mn-ea"/>
                <a:cs typeface="+mn-cs"/>
              </a:rPr>
              <a:t>was</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8x128-bit </a:t>
            </a:r>
            <a:r>
              <a:rPr kumimoji="0" lang="en-US" sz="1600" b="0" i="0" u="none" strike="noStrike" kern="1200" cap="none" spc="0" normalizeH="0" baseline="0" noProof="0" dirty="0" smtClean="0">
                <a:ln>
                  <a:noFill/>
                </a:ln>
                <a:effectLst/>
                <a:uLnTx/>
                <a:uFillTx/>
                <a:latin typeface="Verdana"/>
                <a:ea typeface="+mn-ea"/>
                <a:cs typeface="+mn-cs"/>
              </a:rPr>
              <a:t>in size.</a:t>
            </a:r>
          </a:p>
          <a:p>
            <a:pPr marR="0" lvl="0" algn="l" defTabSz="914400" rtl="0" eaLnBrk="1" fontAlgn="auto" latinLnBrk="0" hangingPunct="1">
              <a:lnSpc>
                <a:spcPct val="100000"/>
              </a:lnSpc>
              <a:spcBef>
                <a:spcPts val="0"/>
              </a:spcBef>
              <a:spcAft>
                <a:spcPts val="0"/>
              </a:spcAft>
              <a:buClrTx/>
              <a:buSzTx/>
              <a:tabLst/>
              <a:defRPr/>
            </a:pPr>
            <a:r>
              <a:rPr lang="en-US" sz="1600" dirty="0">
                <a:latin typeface="Verdana"/>
              </a:rPr>
              <a:t> </a:t>
            </a:r>
            <a:r>
              <a:rPr lang="en-US" sz="1600" dirty="0" smtClean="0">
                <a:latin typeface="Verdana"/>
              </a:rPr>
              <a:t>It was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extended</a:t>
            </a:r>
            <a:r>
              <a:rPr kumimoji="0" lang="en-US" sz="1600" b="0" i="0" u="none" strike="noStrike" kern="1200" cap="none" spc="0" normalizeH="0" baseline="0" noProof="0" dirty="0" smtClean="0">
                <a:ln>
                  <a:noFill/>
                </a:ln>
                <a:effectLst/>
                <a:uLnTx/>
                <a:uFillTx/>
                <a:latin typeface="Verdana"/>
                <a:ea typeface="+mn-ea"/>
                <a:cs typeface="+mn-cs"/>
              </a:rPr>
              <a:t> in the</a:t>
            </a:r>
            <a:r>
              <a:rPr kumimoji="0" lang="en-US" sz="1600" b="0" i="0" u="none" strike="noStrike" kern="1200" cap="none" spc="0" normalizeH="0" noProof="0" dirty="0" smtClean="0">
                <a:ln>
                  <a:noFill/>
                </a:ln>
                <a:effectLst/>
                <a:uLnTx/>
                <a:uFillTx/>
                <a:latin typeface="Verdana"/>
                <a:ea typeface="+mn-ea"/>
                <a:cs typeface="+mn-cs"/>
              </a:rPr>
              <a:t> following </a:t>
            </a:r>
            <a:r>
              <a:rPr kumimoji="0" lang="en-US" sz="1600" b="0" i="0" u="none" strike="noStrike" kern="1200" cap="none" spc="0" normalizeH="0" noProof="0" dirty="0" smtClean="0">
                <a:ln>
                  <a:noFill/>
                </a:ln>
                <a:solidFill>
                  <a:srgbClr val="FF0000"/>
                </a:solidFill>
                <a:effectLst/>
                <a:uLnTx/>
                <a:uFillTx/>
                <a:latin typeface="Verdana"/>
                <a:ea typeface="+mn-ea"/>
                <a:cs typeface="+mn-cs"/>
              </a:rPr>
              <a:t>three steps: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746575" y="1301900"/>
            <a:ext cx="6495624"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first to </a:t>
            </a:r>
            <a:r>
              <a:rPr lang="en-US" sz="1600" dirty="0">
                <a:solidFill>
                  <a:srgbClr val="0070C0"/>
                </a:solidFill>
              </a:rPr>
              <a:t>16x128-bit</a:t>
            </a:r>
            <a:r>
              <a:rPr lang="en-US" sz="1600" dirty="0">
                <a:solidFill>
                  <a:srgbClr val="000000"/>
                </a:solidFill>
              </a:rPr>
              <a:t> (in the </a:t>
            </a:r>
            <a:r>
              <a:rPr lang="en-US" sz="1600" dirty="0" smtClean="0">
                <a:solidFill>
                  <a:srgbClr val="0070C0"/>
                </a:solidFill>
              </a:rPr>
              <a:t>SSE3</a:t>
            </a:r>
            <a:r>
              <a:rPr lang="en-US" sz="1600" dirty="0" smtClean="0">
                <a:solidFill>
                  <a:srgbClr val="000000"/>
                </a:solidFill>
              </a:rPr>
              <a:t> extension,</a:t>
            </a:r>
            <a:r>
              <a:rPr lang="en-US" sz="1600" spc="-70" dirty="0" smtClean="0">
                <a:solidFill>
                  <a:srgbClr val="000000"/>
                </a:solidFill>
              </a:rPr>
              <a:t> in </a:t>
            </a:r>
            <a:r>
              <a:rPr lang="en-US" sz="1600" spc="-70" dirty="0">
                <a:solidFill>
                  <a:srgbClr val="0070C0"/>
                </a:solidFill>
              </a:rPr>
              <a:t>2004</a:t>
            </a:r>
            <a:r>
              <a:rPr lang="en-US" sz="1600" spc="-70" dirty="0" smtClean="0">
                <a:solidFill>
                  <a:srgbClr val="000000"/>
                </a:solidFill>
              </a:rPr>
              <a:t>),</a:t>
            </a:r>
          </a:p>
          <a:p>
            <a:pPr marL="285750" lvl="0" indent="-285750">
              <a:buFont typeface="Arial" panose="020B0604020202020204" pitchFamily="34" charset="0"/>
              <a:buChar char="•"/>
              <a:defRPr/>
            </a:pPr>
            <a:r>
              <a:rPr lang="en-US" sz="1600" spc="-70" dirty="0" smtClean="0">
                <a:solidFill>
                  <a:srgbClr val="000000"/>
                </a:solidFill>
              </a:rPr>
              <a:t>then </a:t>
            </a:r>
            <a:r>
              <a:rPr lang="en-US" sz="1600" spc="-70" dirty="0">
                <a:solidFill>
                  <a:srgbClr val="000000"/>
                </a:solidFill>
              </a:rPr>
              <a:t>to </a:t>
            </a:r>
            <a:r>
              <a:rPr lang="en-US" sz="1600" spc="-70" dirty="0">
                <a:solidFill>
                  <a:srgbClr val="0070C0"/>
                </a:solidFill>
              </a:rPr>
              <a:t>16x256-bit</a:t>
            </a:r>
            <a:r>
              <a:rPr lang="en-US" sz="1600" spc="-70" dirty="0">
                <a:solidFill>
                  <a:srgbClr val="000000"/>
                </a:solidFill>
              </a:rPr>
              <a:t> (in the </a:t>
            </a:r>
            <a:r>
              <a:rPr lang="en-US" sz="1600" spc="-70" dirty="0" smtClean="0">
                <a:solidFill>
                  <a:srgbClr val="0070C0"/>
                </a:solidFill>
              </a:rPr>
              <a:t>AVX</a:t>
            </a:r>
            <a:r>
              <a:rPr lang="en-US" sz="1600" spc="-70" dirty="0" smtClean="0">
                <a:solidFill>
                  <a:srgbClr val="000000"/>
                </a:solidFill>
              </a:rPr>
              <a:t> extension, in </a:t>
            </a:r>
            <a:r>
              <a:rPr lang="en-US" sz="1600" spc="-70" dirty="0">
                <a:solidFill>
                  <a:srgbClr val="0070C0"/>
                </a:solidFill>
              </a:rPr>
              <a:t>2011</a:t>
            </a:r>
            <a:r>
              <a:rPr lang="en-US" sz="1600" spc="-70" dirty="0">
                <a:solidFill>
                  <a:srgbClr val="000000"/>
                </a:solidFill>
              </a:rPr>
              <a:t>) </a:t>
            </a:r>
            <a:r>
              <a:rPr lang="en-US" sz="1600" spc="-70" dirty="0" smtClean="0">
                <a:solidFill>
                  <a:srgbClr val="000000"/>
                </a:solidFill>
              </a:rPr>
              <a:t>and</a:t>
            </a:r>
          </a:p>
          <a:p>
            <a:pPr marL="285750" lvl="0" indent="-285750">
              <a:buFont typeface="Arial" panose="020B0604020202020204" pitchFamily="34" charset="0"/>
              <a:buChar char="•"/>
              <a:defRPr/>
            </a:pPr>
            <a:r>
              <a:rPr lang="en-US" sz="1600" spc="-70" dirty="0" smtClean="0">
                <a:solidFill>
                  <a:srgbClr val="000000"/>
                </a:solidFill>
              </a:rPr>
              <a:t>finally, </a:t>
            </a:r>
            <a:r>
              <a:rPr lang="en-US" sz="1600" dirty="0" smtClean="0">
                <a:solidFill>
                  <a:srgbClr val="000000"/>
                </a:solidFill>
              </a:rPr>
              <a:t>to </a:t>
            </a:r>
            <a:r>
              <a:rPr lang="en-US" sz="1600" dirty="0">
                <a:solidFill>
                  <a:srgbClr val="0070C0"/>
                </a:solidFill>
              </a:rPr>
              <a:t>32x512-bit</a:t>
            </a:r>
            <a:r>
              <a:rPr lang="en-US" sz="1600" dirty="0">
                <a:solidFill>
                  <a:srgbClr val="000000"/>
                </a:solidFill>
              </a:rPr>
              <a:t> (in the </a:t>
            </a:r>
            <a:r>
              <a:rPr lang="en-US" sz="1600" dirty="0" smtClean="0">
                <a:solidFill>
                  <a:srgbClr val="0070C0"/>
                </a:solidFill>
              </a:rPr>
              <a:t>AVX512</a:t>
            </a:r>
            <a:r>
              <a:rPr lang="en-US" sz="1600" dirty="0" smtClean="0">
                <a:solidFill>
                  <a:srgbClr val="000000"/>
                </a:solidFill>
              </a:rPr>
              <a:t> extension, </a:t>
            </a:r>
            <a:r>
              <a:rPr lang="en-US" sz="1600" dirty="0">
                <a:solidFill>
                  <a:srgbClr val="000000"/>
                </a:solidFill>
              </a:rPr>
              <a:t>in </a:t>
            </a:r>
            <a:r>
              <a:rPr lang="en-US" sz="1600" dirty="0">
                <a:solidFill>
                  <a:srgbClr val="0070C0"/>
                </a:solidFill>
              </a:rPr>
              <a:t>2017</a:t>
            </a:r>
            <a:r>
              <a:rPr lang="en-US" sz="1600" dirty="0" smtClean="0">
                <a:solidFill>
                  <a:srgbClr val="000000"/>
                </a:solidFill>
              </a:rPr>
              <a:t>). </a:t>
            </a:r>
            <a:endParaRPr lang="en-US" sz="1600" dirty="0">
              <a:solidFill>
                <a:srgbClr val="000000"/>
              </a:solidFill>
            </a:endParaRPr>
          </a:p>
        </p:txBody>
      </p:sp>
      <p:sp>
        <p:nvSpPr>
          <p:cNvPr id="43" name="TextBox 42"/>
          <p:cNvSpPr txBox="1"/>
          <p:nvPr/>
        </p:nvSpPr>
        <p:spPr>
          <a:xfrm>
            <a:off x="336330" y="2135841"/>
            <a:ext cx="8387256" cy="338554"/>
          </a:xfrm>
          <a:prstGeom prst="rect">
            <a:avLst/>
          </a:prstGeom>
          <a:noFill/>
        </p:spPr>
        <p:txBody>
          <a:bodyPr wrap="square" rtlCol="0">
            <a:spAutoFit/>
          </a:bodyPr>
          <a:lstStyle/>
          <a:p>
            <a:pPr lvl="0">
              <a:defRPr/>
            </a:pPr>
            <a:r>
              <a:rPr lang="en-US" sz="1600" dirty="0" smtClean="0">
                <a:solidFill>
                  <a:srgbClr val="000000"/>
                </a:solidFill>
              </a:rPr>
              <a:t>The extension was implemented in an </a:t>
            </a:r>
            <a:r>
              <a:rPr lang="en-US" sz="1600" dirty="0" smtClean="0">
                <a:solidFill>
                  <a:srgbClr val="FF0000"/>
                </a:solidFill>
              </a:rPr>
              <a:t>aliased</a:t>
            </a:r>
            <a:r>
              <a:rPr lang="en-US" sz="1600" dirty="0" smtClean="0">
                <a:solidFill>
                  <a:srgbClr val="000000"/>
                </a:solidFill>
              </a:rPr>
              <a:t> way, as discussed next.</a:t>
            </a:r>
            <a:endParaRPr lang="en-US" sz="1600" dirty="0">
              <a:solidFill>
                <a:srgbClr val="000000"/>
              </a:solidFill>
            </a:endParaRPr>
          </a:p>
        </p:txBody>
      </p:sp>
      <p:sp>
        <p:nvSpPr>
          <p:cNvPr id="44" name="Rectangle 43"/>
          <p:cNvSpPr/>
          <p:nvPr/>
        </p:nvSpPr>
        <p:spPr bwMode="auto">
          <a:xfrm>
            <a:off x="6261343" y="3792069"/>
            <a:ext cx="1723789" cy="1163765"/>
          </a:xfrm>
          <a:prstGeom prst="rect">
            <a:avLst/>
          </a:prstGeom>
          <a:noFill/>
          <a:ln w="38100" cap="flat" cmpd="sng" algn="ctr">
            <a:solidFill>
              <a:srgbClr val="FFC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5" name="Rectangle 44"/>
          <p:cNvSpPr/>
          <p:nvPr/>
        </p:nvSpPr>
        <p:spPr bwMode="auto">
          <a:xfrm>
            <a:off x="4435451" y="3792069"/>
            <a:ext cx="3520729" cy="1196952"/>
          </a:xfrm>
          <a:prstGeom prst="rect">
            <a:avLst/>
          </a:prstGeom>
          <a:noFill/>
          <a:ln w="3810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6" name="TextBox 45"/>
          <p:cNvSpPr txBox="1"/>
          <p:nvPr/>
        </p:nvSpPr>
        <p:spPr>
          <a:xfrm>
            <a:off x="6233275" y="4399855"/>
            <a:ext cx="1800201" cy="526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SSE3 (64-bit)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(xmm0-xmm15)</a:t>
            </a:r>
          </a:p>
        </p:txBody>
      </p:sp>
      <p:sp>
        <p:nvSpPr>
          <p:cNvPr id="48" name="TextBox 47"/>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on the evolution of Intel’s x86 ISA SIMD extensions [142]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-2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56912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 calcmode="lin" valueType="num">
                                      <p:cBhvr additive="base">
                                        <p:cTn id="7"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xEl>
                                              <p:pRg st="1" end="1"/>
                                            </p:txEl>
                                          </p:spTgt>
                                        </p:tgtEl>
                                        <p:attrNameLst>
                                          <p:attrName>style.visibility</p:attrName>
                                        </p:attrNameLst>
                                      </p:cBhvr>
                                      <p:to>
                                        <p:strVal val="visible"/>
                                      </p:to>
                                    </p:set>
                                    <p:anim calcmode="lin" valueType="num">
                                      <p:cBhvr additive="base">
                                        <p:cTn id="2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anim calcmode="lin" valueType="num">
                                      <p:cBhvr additive="base">
                                        <p:cTn id="3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P spid="44" grpId="0" animBg="1"/>
      <p:bldP spid="4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(22)</a:t>
            </a:r>
            <a:endParaRPr lang="en-US" sz="1700" dirty="0"/>
          </a:p>
        </p:txBody>
      </p:sp>
      <p:sp>
        <p:nvSpPr>
          <p:cNvPr id="5" name="TextBox 4"/>
          <p:cNvSpPr txBox="1"/>
          <p:nvPr/>
        </p:nvSpPr>
        <p:spPr>
          <a:xfrm>
            <a:off x="71438" y="445585"/>
            <a:ext cx="977960" cy="338554"/>
          </a:xfrm>
          <a:prstGeom prst="rect">
            <a:avLst/>
          </a:prstGeom>
          <a:noFill/>
        </p:spPr>
        <p:txBody>
          <a:bodyPr wrap="none" rtlCol="0">
            <a:spAutoFit/>
          </a:bodyPr>
          <a:lstStyle/>
          <a:p>
            <a:r>
              <a:rPr lang="en-US" sz="1600" dirty="0" smtClean="0">
                <a:solidFill>
                  <a:srgbClr val="FF0000"/>
                </a:solidFill>
              </a:rPr>
              <a:t>Remark</a:t>
            </a:r>
          </a:p>
        </p:txBody>
      </p:sp>
      <p:sp>
        <p:nvSpPr>
          <p:cNvPr id="6" name="TextBox 5"/>
          <p:cNvSpPr txBox="1"/>
          <p:nvPr/>
        </p:nvSpPr>
        <p:spPr>
          <a:xfrm>
            <a:off x="71438" y="714930"/>
            <a:ext cx="9408345" cy="584775"/>
          </a:xfrm>
          <a:prstGeom prst="rect">
            <a:avLst/>
          </a:prstGeom>
          <a:noFill/>
        </p:spPr>
        <p:txBody>
          <a:bodyPr wrap="none" rtlCol="0">
            <a:spAutoFit/>
          </a:bodyPr>
          <a:lstStyle/>
          <a:p>
            <a:pPr>
              <a:defRPr/>
            </a:pPr>
            <a:r>
              <a:rPr lang="en-US" sz="1600" dirty="0" smtClean="0">
                <a:solidFill>
                  <a:srgbClr val="000000"/>
                </a:solidFill>
              </a:rPr>
              <a:t>In an </a:t>
            </a:r>
            <a:r>
              <a:rPr lang="en-US" sz="1600" dirty="0" smtClean="0">
                <a:solidFill>
                  <a:srgbClr val="FF0000"/>
                </a:solidFill>
              </a:rPr>
              <a:t>aliased extension </a:t>
            </a:r>
            <a:r>
              <a:rPr lang="en-US" sz="1600" dirty="0" smtClean="0">
                <a:solidFill>
                  <a:srgbClr val="000000"/>
                </a:solidFill>
              </a:rPr>
              <a:t>the lower parts of the extended registers (e.g. 256-bit registers) </a:t>
            </a:r>
          </a:p>
          <a:p>
            <a:pPr>
              <a:defRPr/>
            </a:pPr>
            <a:r>
              <a:rPr lang="en-US" sz="1600" dirty="0">
                <a:solidFill>
                  <a:srgbClr val="000000"/>
                </a:solidFill>
              </a:rPr>
              <a:t> </a:t>
            </a:r>
            <a:r>
              <a:rPr lang="en-US" sz="1600" dirty="0" smtClean="0">
                <a:solidFill>
                  <a:srgbClr val="000000"/>
                </a:solidFill>
              </a:rPr>
              <a:t> are the initial (e.g. 128-bit) registers, as illustrated below.</a:t>
            </a:r>
            <a:endParaRPr lang="en-US" sz="1600" b="1" dirty="0">
              <a:solidFill>
                <a:srgbClr val="0070C0"/>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089"/>
          <a:stretch/>
        </p:blipFill>
        <p:spPr bwMode="auto">
          <a:xfrm>
            <a:off x="2975621" y="1457842"/>
            <a:ext cx="3242850" cy="267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9393" y="4288225"/>
            <a:ext cx="8050924" cy="584775"/>
          </a:xfrm>
          <a:prstGeom prst="rect">
            <a:avLst/>
          </a:prstGeom>
          <a:noFill/>
        </p:spPr>
        <p:txBody>
          <a:bodyPr wrap="square" rtlCol="0">
            <a:spAutoFit/>
          </a:bodyPr>
          <a:lstStyle/>
          <a:p>
            <a:pPr>
              <a:defRPr/>
            </a:pPr>
            <a:r>
              <a:rPr lang="en-US" sz="1600" dirty="0" smtClean="0"/>
              <a:t>Figure: Extending </a:t>
            </a:r>
            <a:r>
              <a:rPr lang="en-US" sz="1600" dirty="0"/>
              <a:t>the existing 128-bit wide XMM [0, 15] SIMD register set</a:t>
            </a:r>
          </a:p>
          <a:p>
            <a:pPr>
              <a:defRPr/>
            </a:pPr>
            <a:r>
              <a:rPr lang="en-US" sz="1600" dirty="0"/>
              <a:t>       to the 256-bit YMM [0, 15] register set </a:t>
            </a:r>
            <a:r>
              <a:rPr lang="en-US" sz="1600" dirty="0" smtClean="0"/>
              <a:t>in an aliased way [181</a:t>
            </a:r>
            <a:endParaRPr lang="en-US" sz="2000" dirty="0">
              <a:solidFill>
                <a:srgbClr val="FF0000"/>
              </a:solidFill>
            </a:endParaRPr>
          </a:p>
        </p:txBody>
      </p:sp>
    </p:spTree>
    <p:extLst>
      <p:ext uri="{BB962C8B-B14F-4D97-AF65-F5344CB8AC3E}">
        <p14:creationId xmlns:p14="http://schemas.microsoft.com/office/powerpoint/2010/main" val="27754799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393700"/>
          </a:xfrm>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(23)</a:t>
            </a:r>
            <a:endParaRPr lang="en-US" sz="1700" dirty="0"/>
          </a:p>
        </p:txBody>
      </p:sp>
      <p:grpSp>
        <p:nvGrpSpPr>
          <p:cNvPr id="6" name="Group 5"/>
          <p:cNvGrpSpPr/>
          <p:nvPr/>
        </p:nvGrpSpPr>
        <p:grpSpPr>
          <a:xfrm>
            <a:off x="66780" y="504549"/>
            <a:ext cx="9077219" cy="6416839"/>
            <a:chOff x="66780" y="468917"/>
            <a:chExt cx="9077219" cy="6416839"/>
          </a:xfrm>
        </p:grpSpPr>
        <p:grpSp>
          <p:nvGrpSpPr>
            <p:cNvPr id="14" name="Group 13"/>
            <p:cNvGrpSpPr/>
            <p:nvPr/>
          </p:nvGrpSpPr>
          <p:grpSpPr>
            <a:xfrm>
              <a:off x="66780" y="468917"/>
              <a:ext cx="9077219" cy="6416839"/>
              <a:chOff x="66780" y="468917"/>
              <a:chExt cx="9077219" cy="6416839"/>
            </a:xfrm>
          </p:grpSpPr>
          <p:pic>
            <p:nvPicPr>
              <p:cNvPr id="5" name="Picture 4"/>
              <p:cNvPicPr>
                <a:picLocks noChangeAspect="1"/>
              </p:cNvPicPr>
              <p:nvPr/>
            </p:nvPicPr>
            <p:blipFill rotWithShape="1">
              <a:blip r:embed="rId2"/>
              <a:srcRect r="7508"/>
              <a:stretch/>
            </p:blipFill>
            <p:spPr>
              <a:xfrm>
                <a:off x="476466" y="468917"/>
                <a:ext cx="8359527" cy="6266667"/>
              </a:xfrm>
              <a:prstGeom prst="rect">
                <a:avLst/>
              </a:prstGeom>
            </p:spPr>
          </p:pic>
          <p:pic>
            <p:nvPicPr>
              <p:cNvPr id="8" name="Picture 7"/>
              <p:cNvPicPr>
                <a:picLocks noChangeAspect="1"/>
              </p:cNvPicPr>
              <p:nvPr/>
            </p:nvPicPr>
            <p:blipFill rotWithShape="1">
              <a:blip r:embed="rId2"/>
              <a:srcRect l="4313" t="82910" r="87169" b="10029"/>
              <a:stretch/>
            </p:blipFill>
            <p:spPr>
              <a:xfrm>
                <a:off x="149514" y="5661355"/>
                <a:ext cx="769918" cy="442530"/>
              </a:xfrm>
              <a:prstGeom prst="rect">
                <a:avLst/>
              </a:prstGeom>
            </p:spPr>
          </p:pic>
          <p:sp>
            <p:nvSpPr>
              <p:cNvPr id="3" name="Rounded Rectangle 2"/>
              <p:cNvSpPr/>
              <p:nvPr/>
            </p:nvSpPr>
            <p:spPr bwMode="auto">
              <a:xfrm>
                <a:off x="1104472" y="6146543"/>
                <a:ext cx="559941" cy="43151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945223" y="6079763"/>
                <a:ext cx="71405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PII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Klamath,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9" name="TextBox 8"/>
              <p:cNvSpPr txBox="1"/>
              <p:nvPr/>
            </p:nvSpPr>
            <p:spPr>
              <a:xfrm>
                <a:off x="66780" y="6083190"/>
                <a:ext cx="994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Arial Rounded MT Bold" panose="020F0704030504030204" pitchFamily="34" charset="0"/>
                    <a:ea typeface="+mn-ea"/>
                    <a:cs typeface="+mn-cs"/>
                  </a:rPr>
                  <a:t>Pentium_MMX</a:t>
                </a:r>
                <a:endPar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11" name="Rounded Rectangle 10"/>
              <p:cNvSpPr/>
              <p:nvPr/>
            </p:nvSpPr>
            <p:spPr bwMode="auto">
              <a:xfrm>
                <a:off x="8178229" y="6103885"/>
                <a:ext cx="585627" cy="304649"/>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2" name="TextBox 11"/>
              <p:cNvSpPr txBox="1"/>
              <p:nvPr/>
            </p:nvSpPr>
            <p:spPr>
              <a:xfrm>
                <a:off x="8094678" y="6062454"/>
                <a:ext cx="1049321" cy="8233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Cannon-Lake,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srgbClr val="808080">
                        <a:lumMod val="50000"/>
                      </a:srgbClr>
                    </a:solidFill>
                    <a:effectLst/>
                    <a:uLnTx/>
                    <a:uFillTx/>
                    <a:latin typeface="Arial Rounded MT Bold" panose="020F0704030504030204" pitchFamily="34" charset="0"/>
                    <a:ea typeface="+mn-ea"/>
                    <a:cs typeface="+mn-cs"/>
                  </a:rPr>
                  <a:t>Skylake</a:t>
                </a: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-X/SP,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(2017)</a:t>
                </a:r>
              </a:p>
            </p:txBody>
          </p:sp>
          <p:sp>
            <p:nvSpPr>
              <p:cNvPr id="13" name="TextBox 12"/>
              <p:cNvSpPr txBox="1"/>
              <p:nvPr/>
            </p:nvSpPr>
            <p:spPr>
              <a:xfrm>
                <a:off x="7376847" y="6469443"/>
                <a:ext cx="559769" cy="2385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(2016)</a:t>
                </a:r>
              </a:p>
            </p:txBody>
          </p:sp>
        </p:grpSp>
        <p:sp>
          <p:nvSpPr>
            <p:cNvPr id="16" name="Rectangle 15"/>
            <p:cNvSpPr/>
            <p:nvPr/>
          </p:nvSpPr>
          <p:spPr bwMode="auto">
            <a:xfrm>
              <a:off x="904775" y="789272"/>
              <a:ext cx="3936732" cy="58714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2" name="Rectangle 1"/>
            <p:cNvSpPr/>
            <p:nvPr/>
          </p:nvSpPr>
          <p:spPr bwMode="auto">
            <a:xfrm>
              <a:off x="476466" y="1806561"/>
              <a:ext cx="5103646" cy="478624"/>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5" name="Picture 14"/>
            <p:cNvPicPr>
              <a:picLocks noChangeAspect="1"/>
            </p:cNvPicPr>
            <p:nvPr/>
          </p:nvPicPr>
          <p:blipFill rotWithShape="1">
            <a:blip r:embed="rId2"/>
            <a:srcRect l="11054" t="12763" r="84165" b="78741"/>
            <a:stretch/>
          </p:blipFill>
          <p:spPr>
            <a:xfrm>
              <a:off x="1449529" y="1672448"/>
              <a:ext cx="496632" cy="612000"/>
            </a:xfrm>
            <a:prstGeom prst="rect">
              <a:avLst/>
            </a:prstGeom>
          </p:spPr>
        </p:pic>
      </p:grpSp>
      <p:sp>
        <p:nvSpPr>
          <p:cNvPr id="22" name="TextBox 21"/>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Overview of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7" name="TextBox 6"/>
          <p:cNvSpPr txBox="1"/>
          <p:nvPr/>
        </p:nvSpPr>
        <p:spPr>
          <a:xfrm>
            <a:off x="71438" y="830320"/>
            <a:ext cx="4782078" cy="830997"/>
          </a:xfrm>
          <a:prstGeom prst="rect">
            <a:avLst/>
          </a:prstGeom>
          <a:noFill/>
        </p:spPr>
        <p:txBody>
          <a:bodyPr wrap="none" rtlCol="0">
            <a:spAutoFit/>
          </a:bodyPr>
          <a:lstStyle/>
          <a:p>
            <a:r>
              <a:rPr lang="en-US" sz="1600" dirty="0" smtClean="0"/>
              <a:t>Based on the register space extensions Intel</a:t>
            </a:r>
          </a:p>
          <a:p>
            <a:r>
              <a:rPr lang="en-US" sz="1600" dirty="0" smtClean="0"/>
              <a:t>  introduced the following </a:t>
            </a:r>
            <a:r>
              <a:rPr lang="en-US" sz="1600" dirty="0" smtClean="0">
                <a:solidFill>
                  <a:srgbClr val="FF0000"/>
                </a:solidFill>
              </a:rPr>
              <a:t>SIMD extensions</a:t>
            </a:r>
          </a:p>
          <a:p>
            <a:r>
              <a:rPr lang="en-US" sz="1600" dirty="0" smtClean="0"/>
              <a:t>  of the x86 ISA:</a:t>
            </a:r>
          </a:p>
        </p:txBody>
      </p:sp>
    </p:spTree>
    <p:extLst>
      <p:ext uri="{BB962C8B-B14F-4D97-AF65-F5344CB8AC3E}">
        <p14:creationId xmlns:p14="http://schemas.microsoft.com/office/powerpoint/2010/main" val="2168831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10" y="440668"/>
            <a:ext cx="2826415" cy="369332"/>
          </a:xfrm>
          <a:prstGeom prst="rect">
            <a:avLst/>
          </a:prstGeom>
          <a:noFill/>
        </p:spPr>
        <p:txBody>
          <a:bodyPr wrap="square" rtlCol="0">
            <a:spAutoFit/>
          </a:bodyPr>
          <a:lstStyle/>
          <a:p>
            <a:r>
              <a:rPr lang="en-US" dirty="0">
                <a:solidFill>
                  <a:srgbClr val="333399"/>
                </a:solidFill>
              </a:rPr>
              <a:t>1. </a:t>
            </a:r>
            <a:r>
              <a:rPr lang="hu-HU" dirty="0" err="1">
                <a:solidFill>
                  <a:srgbClr val="333399"/>
                </a:solidFill>
              </a:rPr>
              <a:t>Introduction</a:t>
            </a:r>
            <a:r>
              <a:rPr lang="hu-HU" dirty="0">
                <a:solidFill>
                  <a:srgbClr val="333399"/>
                </a:solidFill>
              </a:rPr>
              <a:t> </a:t>
            </a:r>
            <a:r>
              <a:rPr lang="hu-HU" dirty="0" err="1">
                <a:solidFill>
                  <a:srgbClr val="333399"/>
                </a:solidFill>
              </a:rPr>
              <a:t>to</a:t>
            </a:r>
            <a:r>
              <a:rPr lang="en-US" dirty="0">
                <a:solidFill>
                  <a:srgbClr val="333399"/>
                </a:solidFill>
              </a:rPr>
              <a:t> </a:t>
            </a:r>
            <a:r>
              <a:rPr lang="hu-HU" dirty="0">
                <a:solidFill>
                  <a:srgbClr val="333399"/>
                </a:solidFill>
              </a:rPr>
              <a:t>ARM</a:t>
            </a:r>
            <a:endParaRPr lang="en-US" dirty="0">
              <a:solidFill>
                <a:srgbClr val="333399"/>
              </a:solidFill>
            </a:endParaRPr>
          </a:p>
        </p:txBody>
      </p:sp>
      <p:sp>
        <p:nvSpPr>
          <p:cNvPr id="9" name="TextBox 8"/>
          <p:cNvSpPr txBox="1"/>
          <p:nvPr/>
        </p:nvSpPr>
        <p:spPr>
          <a:xfrm>
            <a:off x="4167763" y="6420816"/>
            <a:ext cx="4335802" cy="338554"/>
          </a:xfrm>
          <a:prstGeom prst="rect">
            <a:avLst/>
          </a:prstGeom>
          <a:noFill/>
        </p:spPr>
        <p:txBody>
          <a:bodyPr wrap="none" rtlCol="0">
            <a:spAutoFit/>
          </a:bodyPr>
          <a:lstStyle/>
          <a:p>
            <a:r>
              <a:rPr lang="en-GB" sz="1600" dirty="0"/>
              <a:t>I</a:t>
            </a:r>
            <a:r>
              <a:rPr lang="hu-HU" sz="1600" dirty="0" err="1"/>
              <a:t>ntellectual</a:t>
            </a:r>
            <a:r>
              <a:rPr lang="hu-HU" sz="1600" dirty="0"/>
              <a:t> </a:t>
            </a:r>
            <a:r>
              <a:rPr lang="en-GB" sz="1600" dirty="0"/>
              <a:t>P</a:t>
            </a:r>
            <a:r>
              <a:rPr lang="hu-HU" sz="1600" dirty="0" err="1"/>
              <a:t>roperty</a:t>
            </a:r>
            <a:r>
              <a:rPr lang="hu-HU" sz="1600" dirty="0"/>
              <a:t>: szellemi tulajdon</a:t>
            </a:r>
            <a:endParaRPr lang="en-US" sz="1600" dirty="0"/>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a:t>
            </a:r>
            <a:r>
              <a:rPr lang="hu-HU" sz="1700">
                <a:solidFill>
                  <a:srgbClr val="FFFFFF"/>
                </a:solidFill>
              </a:rPr>
              <a:t>)</a:t>
            </a:r>
            <a:endParaRPr lang="en-US" sz="1700">
              <a:solidFill>
                <a:srgbClr val="FFFFFF"/>
              </a:solidFill>
            </a:endParaRPr>
          </a:p>
        </p:txBody>
      </p:sp>
      <p:sp>
        <p:nvSpPr>
          <p:cNvPr id="12" name="TextBox 11"/>
          <p:cNvSpPr txBox="1"/>
          <p:nvPr/>
        </p:nvSpPr>
        <p:spPr>
          <a:xfrm>
            <a:off x="117313" y="6420816"/>
            <a:ext cx="3376070" cy="338554"/>
          </a:xfrm>
          <a:prstGeom prst="rect">
            <a:avLst/>
          </a:prstGeom>
          <a:noFill/>
        </p:spPr>
        <p:txBody>
          <a:bodyPr wrap="square" rtlCol="0">
            <a:spAutoFit/>
          </a:bodyPr>
          <a:lstStyle/>
          <a:p>
            <a:r>
              <a:rPr lang="en-GB" sz="1600" dirty="0"/>
              <a:t>NPU: Neural Processing Unit </a:t>
            </a:r>
          </a:p>
        </p:txBody>
      </p:sp>
      <p:sp>
        <p:nvSpPr>
          <p:cNvPr id="16" name="TextBox 15"/>
          <p:cNvSpPr txBox="1"/>
          <p:nvPr/>
        </p:nvSpPr>
        <p:spPr>
          <a:xfrm>
            <a:off x="117313" y="6129300"/>
            <a:ext cx="4299190" cy="338554"/>
          </a:xfrm>
          <a:prstGeom prst="rect">
            <a:avLst/>
          </a:prstGeom>
          <a:noFill/>
        </p:spPr>
        <p:txBody>
          <a:bodyPr wrap="none" rtlCol="0">
            <a:spAutoFit/>
          </a:bodyPr>
          <a:lstStyle/>
          <a:p>
            <a:r>
              <a:rPr lang="en-US" sz="1600" dirty="0">
                <a:solidFill>
                  <a:srgbClr val="000000"/>
                </a:solidFill>
              </a:rPr>
              <a:t>plc: Public Limited Company (a.m. </a:t>
            </a:r>
            <a:r>
              <a:rPr lang="en-US" sz="1600" dirty="0" err="1">
                <a:solidFill>
                  <a:srgbClr val="000000"/>
                </a:solidFill>
              </a:rPr>
              <a:t>kft</a:t>
            </a:r>
            <a:r>
              <a:rPr lang="en-US" sz="1600" dirty="0">
                <a:solidFill>
                  <a:srgbClr val="000000"/>
                </a:solidFill>
              </a:rPr>
              <a:t>)</a:t>
            </a:r>
          </a:p>
        </p:txBody>
      </p:sp>
      <p:sp>
        <p:nvSpPr>
          <p:cNvPr id="3" name="Rounded Rectangle 2"/>
          <p:cNvSpPr/>
          <p:nvPr/>
        </p:nvSpPr>
        <p:spPr bwMode="auto">
          <a:xfrm>
            <a:off x="18510" y="881171"/>
            <a:ext cx="9144000" cy="26828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391881" y="1468834"/>
            <a:ext cx="3101502"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The company</a:t>
            </a:r>
            <a:endParaRPr lang="en-US" sz="1600" dirty="0">
              <a:solidFill>
                <a:srgbClr val="0070C0"/>
              </a:solidFill>
            </a:endParaRPr>
          </a:p>
        </p:txBody>
      </p:sp>
      <p:sp>
        <p:nvSpPr>
          <p:cNvPr id="17" name="TextBox 16"/>
          <p:cNvSpPr txBox="1"/>
          <p:nvPr/>
        </p:nvSpPr>
        <p:spPr>
          <a:xfrm>
            <a:off x="403490" y="902299"/>
            <a:ext cx="872937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a:solidFill>
                  <a:srgbClr val="FF0000"/>
                </a:solidFill>
              </a:rPr>
              <a:t>ARM</a:t>
            </a:r>
            <a:r>
              <a:rPr lang="en-US" sz="1600">
                <a:solidFill>
                  <a:srgbClr val="000000"/>
                </a:solidFill>
              </a:rPr>
              <a:t> (</a:t>
            </a:r>
            <a:r>
              <a:rPr lang="en-US" sz="1600">
                <a:solidFill>
                  <a:srgbClr val="0070C0"/>
                </a:solidFill>
              </a:rPr>
              <a:t>ARM Holdings plc</a:t>
            </a:r>
            <a:r>
              <a:rPr lang="en-US" sz="1600">
                <a:solidFill>
                  <a:srgbClr val="000000"/>
                </a:solidFill>
              </a:rPr>
              <a:t>) was a </a:t>
            </a:r>
            <a:r>
              <a:rPr lang="en-US" sz="1600">
                <a:solidFill>
                  <a:srgbClr val="0070C0"/>
                </a:solidFill>
              </a:rPr>
              <a:t>British semiconductor design company </a:t>
            </a:r>
            <a:r>
              <a:rPr lang="en-US" sz="1600">
                <a:solidFill>
                  <a:srgbClr val="000000"/>
                </a:solidFill>
              </a:rPr>
              <a:t>with </a:t>
            </a:r>
          </a:p>
          <a:p>
            <a:r>
              <a:rPr lang="hu-HU" sz="1600">
                <a:solidFill>
                  <a:srgbClr val="000000"/>
                </a:solidFill>
              </a:rPr>
              <a:t>    </a:t>
            </a:r>
            <a:r>
              <a:rPr lang="en-US" sz="1600">
                <a:solidFill>
                  <a:srgbClr val="000000"/>
                </a:solidFill>
              </a:rPr>
              <a:t>  </a:t>
            </a:r>
            <a:r>
              <a:rPr lang="hu-HU" sz="1600" err="1">
                <a:solidFill>
                  <a:srgbClr val="000000"/>
                </a:solidFill>
              </a:rPr>
              <a:t>its</a:t>
            </a:r>
            <a:r>
              <a:rPr lang="hu-HU" sz="1600">
                <a:solidFill>
                  <a:srgbClr val="000000"/>
                </a:solidFill>
              </a:rPr>
              <a:t> </a:t>
            </a:r>
            <a:r>
              <a:rPr lang="en-US" sz="1600">
                <a:solidFill>
                  <a:srgbClr val="000000"/>
                </a:solidFill>
              </a:rPr>
              <a:t>headquarter in Cambridge, that was </a:t>
            </a:r>
            <a:r>
              <a:rPr lang="en-US" sz="1600">
                <a:solidFill>
                  <a:srgbClr val="0070C0"/>
                </a:solidFill>
              </a:rPr>
              <a:t>acquired by Softbank </a:t>
            </a:r>
            <a:r>
              <a:rPr lang="en-US" sz="1600">
                <a:solidFill>
                  <a:srgbClr val="000000"/>
                </a:solidFill>
              </a:rPr>
              <a:t>(Japan) in 2016.</a:t>
            </a:r>
            <a:endParaRPr lang="en-US" sz="1600"/>
          </a:p>
        </p:txBody>
      </p:sp>
      <p:sp>
        <p:nvSpPr>
          <p:cNvPr id="18" name="TextBox 17"/>
          <p:cNvSpPr txBox="1"/>
          <p:nvPr/>
        </p:nvSpPr>
        <p:spPr>
          <a:xfrm>
            <a:off x="823362" y="1763815"/>
            <a:ext cx="8747884" cy="1154162"/>
          </a:xfrm>
          <a:prstGeom prst="rect">
            <a:avLst/>
          </a:prstGeom>
          <a:noFill/>
        </p:spPr>
        <p:txBody>
          <a:bodyPr wrap="square" rtlCol="0">
            <a:spAutoFit/>
          </a:bodyPr>
          <a:lstStyle/>
          <a:p>
            <a:pPr marL="285750" indent="-285750">
              <a:buFont typeface="Arial" panose="020B0604020202020204" pitchFamily="34" charset="0"/>
              <a:buChar char="•"/>
            </a:pPr>
            <a:r>
              <a:rPr lang="en-US" sz="1600" spc="-50" dirty="0">
                <a:solidFill>
                  <a:srgbClr val="0070C0"/>
                </a:solidFill>
              </a:rPr>
              <a:t>designs</a:t>
            </a:r>
            <a:r>
              <a:rPr lang="en-US" sz="1600" spc="-50" dirty="0"/>
              <a:t> low power </a:t>
            </a:r>
            <a:r>
              <a:rPr lang="en-US" sz="1600" spc="-50" dirty="0">
                <a:solidFill>
                  <a:srgbClr val="FF0000"/>
                </a:solidFill>
              </a:rPr>
              <a:t>processor components</a:t>
            </a:r>
            <a:r>
              <a:rPr lang="hu-HU" sz="1600" spc="-50" dirty="0">
                <a:solidFill>
                  <a:srgbClr val="FF0000"/>
                </a:solidFill>
              </a:rPr>
              <a:t> </a:t>
            </a:r>
            <a:r>
              <a:rPr lang="hu-HU" sz="1600" spc="-50" dirty="0" err="1"/>
              <a:t>for</a:t>
            </a:r>
            <a:r>
              <a:rPr lang="hu-HU" sz="1600" spc="-50" dirty="0"/>
              <a:t> </a:t>
            </a:r>
            <a:r>
              <a:rPr lang="hu-HU" sz="1600" spc="-50" dirty="0" err="1"/>
              <a:t>the</a:t>
            </a:r>
            <a:r>
              <a:rPr lang="hu-HU" sz="1600" spc="-50" dirty="0"/>
              <a:t> </a:t>
            </a:r>
            <a:r>
              <a:rPr lang="en-US" sz="1600" spc="-50" dirty="0">
                <a:solidFill>
                  <a:srgbClr val="0070C0"/>
                </a:solidFill>
              </a:rPr>
              <a:t>embedded</a:t>
            </a:r>
            <a:r>
              <a:rPr lang="hu-HU" sz="1600" spc="-50" dirty="0">
                <a:solidFill>
                  <a:srgbClr val="0070C0"/>
                </a:solidFill>
              </a:rPr>
              <a:t>,</a:t>
            </a:r>
            <a:r>
              <a:rPr lang="en-US" sz="1600" spc="-50" dirty="0">
                <a:solidFill>
                  <a:srgbClr val="0070C0"/>
                </a:solidFill>
              </a:rPr>
              <a:t> mobile</a:t>
            </a:r>
            <a:r>
              <a:rPr lang="hu-HU" sz="1600" spc="-50" dirty="0">
                <a:solidFill>
                  <a:srgbClr val="0070C0"/>
                </a:solidFill>
              </a:rPr>
              <a:t> and server</a:t>
            </a:r>
            <a:endParaRPr lang="en-US" sz="1600" spc="-50" dirty="0">
              <a:solidFill>
                <a:srgbClr val="0070C0"/>
              </a:solidFill>
            </a:endParaRPr>
          </a:p>
          <a:p>
            <a:r>
              <a:rPr lang="en-US" sz="1600" dirty="0">
                <a:solidFill>
                  <a:srgbClr val="0070C0"/>
                </a:solidFill>
              </a:rPr>
              <a:t>   </a:t>
            </a:r>
            <a:r>
              <a:rPr lang="hu-HU" sz="1600" dirty="0">
                <a:solidFill>
                  <a:srgbClr val="0070C0"/>
                </a:solidFill>
              </a:rPr>
              <a:t> </a:t>
            </a:r>
            <a:r>
              <a:rPr lang="en-US" sz="1600" dirty="0">
                <a:solidFill>
                  <a:srgbClr val="0070C0"/>
                </a:solidFill>
              </a:rPr>
              <a:t>  </a:t>
            </a:r>
            <a:r>
              <a:rPr lang="hu-HU" sz="1600" dirty="0">
                <a:solidFill>
                  <a:srgbClr val="0070C0"/>
                </a:solidFill>
              </a:rPr>
              <a:t>market</a:t>
            </a:r>
            <a:r>
              <a:rPr lang="en-US" sz="1600" dirty="0">
                <a:solidFill>
                  <a:srgbClr val="0070C0"/>
                </a:solidFill>
              </a:rPr>
              <a:t>,</a:t>
            </a:r>
            <a:r>
              <a:rPr lang="en-US" sz="1600" dirty="0">
                <a:solidFill>
                  <a:srgbClr val="000000"/>
                </a:solidFill>
              </a:rPr>
              <a:t> </a:t>
            </a:r>
            <a:r>
              <a:rPr lang="en-US" sz="1600" dirty="0">
                <a:solidFill>
                  <a:srgbClr val="0070C0"/>
                </a:solidFill>
              </a:rPr>
              <a:t>such as Cortex CPUs, Mali GPUs, Ethos NPUs, Memory Controllers</a:t>
            </a:r>
          </a:p>
          <a:p>
            <a:pPr>
              <a:spcAft>
                <a:spcPts val="600"/>
              </a:spcAft>
            </a:pPr>
            <a:r>
              <a:rPr lang="en-US" sz="1600" dirty="0">
                <a:solidFill>
                  <a:srgbClr val="0070C0"/>
                </a:solidFill>
              </a:rPr>
              <a:t>      (DMC), on-chip interconnects </a:t>
            </a:r>
            <a:r>
              <a:rPr lang="en-US" sz="1600" dirty="0"/>
              <a:t>etc</a:t>
            </a:r>
            <a:r>
              <a:rPr lang="en-US" sz="1600" dirty="0">
                <a:solidFill>
                  <a:srgbClr val="FF0000"/>
                </a:solidFill>
              </a:rPr>
              <a:t>.</a:t>
            </a:r>
            <a:r>
              <a:rPr lang="en-US" sz="1600" dirty="0">
                <a:solidFill>
                  <a:srgbClr val="000000"/>
                </a:solidFill>
              </a:rPr>
              <a:t> as well as</a:t>
            </a:r>
          </a:p>
          <a:p>
            <a:pPr marL="285750" indent="-285750">
              <a:buFont typeface="Arial" panose="020B0604020202020204" pitchFamily="34" charset="0"/>
              <a:buChar char="•"/>
            </a:pPr>
            <a:r>
              <a:rPr lang="en-US" sz="1600" dirty="0">
                <a:solidFill>
                  <a:srgbClr val="0070C0"/>
                </a:solidFill>
              </a:rPr>
              <a:t>develops</a:t>
            </a:r>
            <a:r>
              <a:rPr lang="en-US" sz="1600" dirty="0">
                <a:solidFill>
                  <a:srgbClr val="FF0000"/>
                </a:solidFill>
              </a:rPr>
              <a:t> </a:t>
            </a:r>
            <a:r>
              <a:rPr lang="en-US" sz="1600" dirty="0"/>
              <a:t>related</a:t>
            </a:r>
            <a:r>
              <a:rPr lang="en-US" sz="1600" dirty="0">
                <a:solidFill>
                  <a:srgbClr val="FF0000"/>
                </a:solidFill>
              </a:rPr>
              <a:t> software tools </a:t>
            </a:r>
            <a:r>
              <a:rPr lang="en-US" sz="1600" dirty="0"/>
              <a:t>(e.g. development studios etc.), </a:t>
            </a:r>
          </a:p>
        </p:txBody>
      </p:sp>
      <p:sp>
        <p:nvSpPr>
          <p:cNvPr id="19" name="TextBox 18"/>
          <p:cNvSpPr txBox="1"/>
          <p:nvPr/>
        </p:nvSpPr>
        <p:spPr>
          <a:xfrm>
            <a:off x="820455" y="2888940"/>
            <a:ext cx="7813549"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and </a:t>
            </a:r>
            <a:r>
              <a:rPr lang="en-US" sz="1600" dirty="0" err="1">
                <a:solidFill>
                  <a:srgbClr val="0070C0"/>
                </a:solidFill>
              </a:rPr>
              <a:t>licences</a:t>
            </a:r>
            <a:r>
              <a:rPr lang="en-US" sz="1600" dirty="0">
                <a:solidFill>
                  <a:srgbClr val="0070C0"/>
                </a:solidFill>
              </a:rPr>
              <a:t> </a:t>
            </a:r>
            <a:r>
              <a:rPr lang="hu-HU" sz="1600" dirty="0" err="1">
                <a:solidFill>
                  <a:srgbClr val="000000"/>
                </a:solidFill>
              </a:rPr>
              <a:t>their</a:t>
            </a:r>
            <a:r>
              <a:rPr lang="hu-HU" sz="1600" dirty="0">
                <a:solidFill>
                  <a:srgbClr val="000000"/>
                </a:solidFill>
              </a:rPr>
              <a:t> </a:t>
            </a:r>
            <a:r>
              <a:rPr lang="hu-HU" sz="1600" dirty="0">
                <a:solidFill>
                  <a:srgbClr val="FF0000"/>
                </a:solidFill>
              </a:rPr>
              <a:t>IP (</a:t>
            </a:r>
            <a:r>
              <a:rPr lang="hu-HU" sz="1600" dirty="0" err="1">
                <a:solidFill>
                  <a:srgbClr val="FF0000"/>
                </a:solidFill>
              </a:rPr>
              <a:t>Intellectual</a:t>
            </a:r>
            <a:r>
              <a:rPr lang="hu-HU" sz="1600" dirty="0">
                <a:solidFill>
                  <a:srgbClr val="FF0000"/>
                </a:solidFill>
              </a:rPr>
              <a:t> </a:t>
            </a:r>
            <a:r>
              <a:rPr lang="hu-HU" sz="1600" dirty="0" err="1">
                <a:solidFill>
                  <a:srgbClr val="FF0000"/>
                </a:solidFill>
              </a:rPr>
              <a:t>Property</a:t>
            </a:r>
            <a:r>
              <a:rPr lang="hu-HU" sz="1600" dirty="0">
                <a:solidFill>
                  <a:srgbClr val="FF0000"/>
                </a:solidFill>
              </a:rPr>
              <a:t>) </a:t>
            </a:r>
            <a:r>
              <a:rPr lang="hu-HU" sz="1600" dirty="0" err="1">
                <a:solidFill>
                  <a:srgbClr val="0070C0"/>
                </a:solidFill>
              </a:rPr>
              <a:t>including</a:t>
            </a:r>
            <a:r>
              <a:rPr lang="hu-HU" sz="1600" dirty="0">
                <a:solidFill>
                  <a:srgbClr val="0070C0"/>
                </a:solidFill>
              </a:rPr>
              <a:t> </a:t>
            </a:r>
            <a:r>
              <a:rPr lang="hu-HU" sz="1600" dirty="0" err="1">
                <a:solidFill>
                  <a:srgbClr val="0070C0"/>
                </a:solidFill>
              </a:rPr>
              <a:t>their</a:t>
            </a:r>
            <a:r>
              <a:rPr lang="hu-HU" sz="1600" dirty="0">
                <a:solidFill>
                  <a:srgbClr val="0070C0"/>
                </a:solidFill>
              </a:rPr>
              <a:t> </a:t>
            </a:r>
            <a:r>
              <a:rPr lang="en-US" sz="1600" dirty="0">
                <a:solidFill>
                  <a:srgbClr val="0070C0"/>
                </a:solidFill>
              </a:rPr>
              <a:t>Arm </a:t>
            </a:r>
            <a:r>
              <a:rPr lang="hu-HU" sz="1600" dirty="0">
                <a:solidFill>
                  <a:srgbClr val="0070C0"/>
                </a:solidFill>
              </a:rPr>
              <a:t>ISA </a:t>
            </a:r>
            <a:r>
              <a:rPr lang="en-US" sz="1600" dirty="0">
                <a:solidFill>
                  <a:srgbClr val="000000"/>
                </a:solidFill>
              </a:rPr>
              <a:t>but</a:t>
            </a:r>
          </a:p>
          <a:p>
            <a:pPr>
              <a:spcAft>
                <a:spcPts val="1200"/>
              </a:spcAft>
            </a:pPr>
            <a:r>
              <a:rPr lang="en-US" sz="1600" dirty="0">
                <a:solidFill>
                  <a:srgbClr val="000000"/>
                </a:solidFill>
              </a:rPr>
              <a:t>      </a:t>
            </a:r>
            <a:r>
              <a:rPr lang="en-US" sz="1600" dirty="0">
                <a:solidFill>
                  <a:srgbClr val="0070C0"/>
                </a:solidFill>
              </a:rPr>
              <a:t>does not fabricate </a:t>
            </a:r>
            <a:r>
              <a:rPr lang="hu-HU" sz="1600" dirty="0">
                <a:solidFill>
                  <a:srgbClr val="0070C0"/>
                </a:solidFill>
              </a:rPr>
              <a:t>s</a:t>
            </a:r>
            <a:r>
              <a:rPr lang="en-US" sz="1600" dirty="0" err="1">
                <a:solidFill>
                  <a:srgbClr val="0070C0"/>
                </a:solidFill>
              </a:rPr>
              <a:t>emiconductors</a:t>
            </a:r>
            <a:r>
              <a:rPr lang="en-US" sz="1600" dirty="0">
                <a:solidFill>
                  <a:srgbClr val="000000"/>
                </a:solidFill>
              </a:rPr>
              <a:t>.</a:t>
            </a:r>
            <a:endParaRPr lang="en-US" sz="1600" dirty="0"/>
          </a:p>
        </p:txBody>
      </p:sp>
      <p:sp>
        <p:nvSpPr>
          <p:cNvPr id="2" name="TextBox 1"/>
          <p:cNvSpPr txBox="1"/>
          <p:nvPr/>
        </p:nvSpPr>
        <p:spPr>
          <a:xfrm>
            <a:off x="807837" y="3645024"/>
            <a:ext cx="8660707" cy="1077218"/>
          </a:xfrm>
          <a:prstGeom prst="rect">
            <a:avLst/>
          </a:prstGeom>
          <a:noFill/>
        </p:spPr>
        <p:txBody>
          <a:bodyPr wrap="square" rtlCol="0">
            <a:spAutoFit/>
          </a:bodyPr>
          <a:lstStyle/>
          <a:p>
            <a:pPr marL="285750" indent="-285750">
              <a:buFont typeface="Arial" panose="020B0604020202020204" pitchFamily="34" charset="0"/>
              <a:buChar char="•"/>
            </a:pPr>
            <a:r>
              <a:rPr lang="en-US" sz="1600" spc="-30" dirty="0"/>
              <a:t>Here we note that ARM announced in </a:t>
            </a:r>
            <a:r>
              <a:rPr lang="en-US" sz="1600" spc="-30" dirty="0">
                <a:solidFill>
                  <a:srgbClr val="0070C0"/>
                </a:solidFill>
              </a:rPr>
              <a:t>2018</a:t>
            </a:r>
            <a:r>
              <a:rPr lang="en-US" sz="1600" spc="-30" dirty="0"/>
              <a:t> a </a:t>
            </a:r>
            <a:r>
              <a:rPr lang="en-US" sz="1600" spc="-30" dirty="0">
                <a:solidFill>
                  <a:srgbClr val="0070C0"/>
                </a:solidFill>
              </a:rPr>
              <a:t>new CPU family branding </a:t>
            </a:r>
            <a:r>
              <a:rPr lang="en-US" sz="1600" spc="-30" dirty="0"/>
              <a:t>as well</a:t>
            </a:r>
            <a:r>
              <a:rPr lang="en-US" sz="1600" spc="-30" dirty="0">
                <a:solidFill>
                  <a:srgbClr val="0070C0"/>
                </a:solidFill>
              </a:rPr>
              <a:t>,</a:t>
            </a:r>
            <a:r>
              <a:rPr lang="en-US" sz="1600" spc="-30" dirty="0"/>
              <a:t> </a:t>
            </a:r>
          </a:p>
          <a:p>
            <a:r>
              <a:rPr lang="en-US" sz="1600" dirty="0"/>
              <a:t>      called </a:t>
            </a:r>
            <a:r>
              <a:rPr lang="en-US" sz="1600" dirty="0" err="1">
                <a:solidFill>
                  <a:srgbClr val="FF0000"/>
                </a:solidFill>
              </a:rPr>
              <a:t>Neoverse</a:t>
            </a:r>
            <a:r>
              <a:rPr lang="en-US" sz="1600" dirty="0">
                <a:solidFill>
                  <a:srgbClr val="FF0000"/>
                </a:solidFill>
              </a:rPr>
              <a:t> </a:t>
            </a:r>
            <a:r>
              <a:rPr lang="en-US" sz="1600" dirty="0"/>
              <a:t>for processors and platforms, aiming at </a:t>
            </a:r>
            <a:r>
              <a:rPr lang="en-US" sz="1600" dirty="0">
                <a:solidFill>
                  <a:srgbClr val="0070C0"/>
                </a:solidFill>
              </a:rPr>
              <a:t>information </a:t>
            </a:r>
          </a:p>
          <a:p>
            <a:r>
              <a:rPr lang="en-US" sz="1600" dirty="0">
                <a:solidFill>
                  <a:srgbClr val="0070C0"/>
                </a:solidFill>
              </a:rPr>
              <a:t>      infrastructures </a:t>
            </a:r>
            <a:r>
              <a:rPr lang="en-US" sz="1600" dirty="0"/>
              <a:t>(datacenters, routers, switches etc.), not discussed in this</a:t>
            </a:r>
          </a:p>
          <a:p>
            <a:r>
              <a:rPr lang="en-US" sz="1600" dirty="0"/>
              <a:t>      Lecture.</a:t>
            </a:r>
          </a:p>
        </p:txBody>
      </p:sp>
    </p:spTree>
    <p:extLst>
      <p:ext uri="{BB962C8B-B14F-4D97-AF65-F5344CB8AC3E}">
        <p14:creationId xmlns:p14="http://schemas.microsoft.com/office/powerpoint/2010/main" val="530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additive="base">
                                        <p:cTn id="2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 calcmode="lin" valueType="num">
                                      <p:cBhvr additive="base">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 calcmode="lin" valueType="num">
                                      <p:cBhvr additive="base">
                                        <p:cTn id="4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additive="base">
                                        <p:cTn id="4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 calcmode="lin" valueType="num">
                                      <p:cBhvr additive="base">
                                        <p:cTn id="5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additive="base">
                                        <p:cTn id="5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 calcmode="lin" valueType="num">
                                      <p:cBhvr additive="base">
                                        <p:cTn id="6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 calcmode="lin" valueType="num">
                                      <p:cBhvr additive="base">
                                        <p:cTn id="6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 calcmode="lin" valueType="num">
                                      <p:cBhvr additive="base">
                                        <p:cTn id="7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 calcmode="lin" valueType="num">
                                      <p:cBhvr additive="base">
                                        <p:cTn id="7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(24)</a:t>
            </a:r>
            <a:endParaRPr lang="en-US" sz="1700" dirty="0"/>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 SIMD extensions</a:t>
            </a:r>
            <a:endParaRPr lang="en-US" altLang="en-US" sz="1300" b="1" dirty="0">
              <a:solidFill>
                <a:srgbClr val="000000"/>
              </a:solidFill>
            </a:endParaRP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r>
              <a:rPr lang="en-US" altLang="en-US" sz="1300" b="1" dirty="0" smtClean="0">
                <a:solidFill>
                  <a:srgbClr val="000000"/>
                </a:solidFill>
              </a:rPr>
              <a:t>SIMD extensions of Intel’s x86 ISA</a:t>
            </a:r>
            <a:endParaRPr lang="en-US" altLang="en-US" sz="1300" b="1" dirty="0">
              <a:solidFill>
                <a:srgbClr val="000000"/>
              </a:solidFill>
            </a:endParaRP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AVX-512</a:t>
            </a:r>
          </a:p>
          <a:p>
            <a:pPr algn="ctr">
              <a:spcBef>
                <a:spcPct val="0"/>
              </a:spcBef>
              <a:buClrTx/>
              <a:buSzTx/>
              <a:buFontTx/>
              <a:buNone/>
              <a:defRPr/>
            </a:pPr>
            <a:r>
              <a:rPr lang="en-US" altLang="en-US" sz="1300" b="1" dirty="0" smtClean="0">
                <a:solidFill>
                  <a:srgbClr val="000000"/>
                </a:solidFill>
              </a:rPr>
              <a:t>SIMD</a:t>
            </a:r>
            <a:r>
              <a:rPr lang="hu-HU" altLang="en-US" sz="1300" b="1" dirty="0" smtClean="0">
                <a:solidFill>
                  <a:srgbClr val="000000"/>
                </a:solidFill>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AVX2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18" name="TextBox 17"/>
          <p:cNvSpPr txBox="1"/>
          <p:nvPr/>
        </p:nvSpPr>
        <p:spPr>
          <a:xfrm>
            <a:off x="6271778"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19" name="TextBox 18"/>
          <p:cNvSpPr txBox="1"/>
          <p:nvPr/>
        </p:nvSpPr>
        <p:spPr>
          <a:xfrm>
            <a:off x="7673549" y="2427027"/>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512-bit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MMX SIMD</a:t>
            </a:r>
          </a:p>
          <a:p>
            <a:pPr algn="ctr">
              <a:spcBef>
                <a:spcPct val="0"/>
              </a:spcBef>
              <a:buClrTx/>
              <a:buSzTx/>
              <a:buFontTx/>
              <a:buNone/>
              <a:defRPr/>
            </a:pPr>
            <a:r>
              <a:rPr lang="en-US" altLang="en-US" sz="1300" b="1" dirty="0" smtClean="0">
                <a:solidFill>
                  <a:srgbClr val="000000"/>
                </a:solidFill>
              </a:rPr>
              <a:t>extensions</a:t>
            </a:r>
            <a:endParaRPr lang="en-US" altLang="en-US" sz="1300" b="1" dirty="0">
              <a:solidFill>
                <a:srgbClr val="000000"/>
              </a:solidFill>
            </a:endParaRP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64-bit</a:t>
            </a:r>
          </a:p>
          <a:p>
            <a:pPr algn="ctr" defTabSz="457200" fontAlgn="base"/>
            <a:r>
              <a:rPr lang="en-US" sz="1300" dirty="0" smtClean="0">
                <a:solidFill>
                  <a:srgbClr val="000000"/>
                </a:solidFill>
                <a:latin typeface="Verdana"/>
              </a:rPr>
              <a:t> FX SIMD</a:t>
            </a:r>
            <a:endParaRPr lang="en-US" sz="1300" dirty="0">
              <a:solidFill>
                <a:srgbClr val="000000"/>
              </a:solidFill>
              <a:latin typeface="Verdana"/>
            </a:endParaRPr>
          </a:p>
        </p:txBody>
      </p:sp>
      <p:sp>
        <p:nvSpPr>
          <p:cNvPr id="24" name="TextBox 23"/>
          <p:cNvSpPr txBox="1"/>
          <p:nvPr/>
        </p:nvSpPr>
        <p:spPr>
          <a:xfrm>
            <a:off x="216856" y="3436641"/>
            <a:ext cx="1488677"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(Pentium-MMX)</a:t>
            </a:r>
          </a:p>
          <a:p>
            <a:pPr algn="ctr" defTabSz="457200" fontAlgn="base"/>
            <a:r>
              <a:rPr lang="en-US" sz="1300" i="1" dirty="0">
                <a:solidFill>
                  <a:srgbClr val="000000"/>
                </a:solidFill>
                <a:latin typeface="Verdana"/>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 III)</a:t>
            </a:r>
          </a:p>
          <a:p>
            <a:pPr algn="ctr" defTabSz="457200" fontAlgn="base"/>
            <a:r>
              <a:rPr lang="en-US" sz="1300" i="1" dirty="0">
                <a:solidFill>
                  <a:srgbClr val="000000"/>
                </a:solidFill>
                <a:latin typeface="Verdana"/>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algn="ctr" defTabSz="457200" fontAlgn="base"/>
            <a:r>
              <a:rPr lang="en-US" sz="1300" i="1" dirty="0" smtClean="0">
                <a:solidFill>
                  <a:srgbClr val="000000"/>
                </a:solidFill>
                <a:latin typeface="Verdana"/>
              </a:rPr>
              <a:t>(</a:t>
            </a:r>
            <a:r>
              <a:rPr lang="en-US" sz="1300" i="1" dirty="0" err="1" smtClean="0">
                <a:solidFill>
                  <a:srgbClr val="000000"/>
                </a:solidFill>
                <a:latin typeface="Verdana"/>
              </a:rPr>
              <a:t>Haswell</a:t>
            </a:r>
            <a:endParaRPr lang="en-US" sz="1300" i="1" dirty="0" smtClean="0">
              <a:solidFill>
                <a:srgbClr val="000000"/>
              </a:solidFill>
              <a:latin typeface="Verdana"/>
            </a:endParaRPr>
          </a:p>
          <a:p>
            <a:pPr algn="ctr" defTabSz="457200" fontAlgn="base"/>
            <a:r>
              <a:rPr lang="en-US" sz="1300" i="1" dirty="0" smtClean="0">
                <a:solidFill>
                  <a:srgbClr val="000000"/>
                </a:solidFill>
                <a:latin typeface="Verdana"/>
              </a:rPr>
              <a:t>(</a:t>
            </a:r>
            <a:r>
              <a:rPr lang="en-US" sz="1300" i="1" dirty="0" smtClean="0">
                <a:solidFill>
                  <a:srgbClr val="000000"/>
                </a:solidFill>
                <a:latin typeface="Verdana"/>
              </a:rPr>
              <a:t>2013)</a:t>
            </a:r>
            <a:endParaRPr lang="en-US" sz="1300" i="1" dirty="0">
              <a:solidFill>
                <a:srgbClr val="000000"/>
              </a:solidFill>
              <a:latin typeface="Verdana"/>
            </a:endParaRPr>
          </a:p>
        </p:txBody>
      </p:sp>
      <p:sp>
        <p:nvSpPr>
          <p:cNvPr id="27" name="TextBox 26"/>
          <p:cNvSpPr txBox="1"/>
          <p:nvPr/>
        </p:nvSpPr>
        <p:spPr>
          <a:xfrm>
            <a:off x="7599217" y="3436709"/>
            <a:ext cx="1418978" cy="492443"/>
          </a:xfrm>
          <a:prstGeom prst="rect">
            <a:avLst/>
          </a:prstGeom>
          <a:noFill/>
        </p:spPr>
        <p:txBody>
          <a:bodyPr wrap="none" rtlCol="0">
            <a:spAutoFit/>
          </a:bodyPr>
          <a:lstStyle/>
          <a:p>
            <a:pPr algn="ctr" defTabSz="457200" fontAlgn="base"/>
            <a:r>
              <a:rPr lang="en-US" sz="1300" i="1" dirty="0">
                <a:solidFill>
                  <a:srgbClr val="000000"/>
                </a:solidFill>
                <a:latin typeface="Verdana"/>
              </a:rPr>
              <a:t>(Cannon Lake)</a:t>
            </a:r>
          </a:p>
          <a:p>
            <a:pPr algn="ctr" defTabSz="457200" fontAlgn="base"/>
            <a:r>
              <a:rPr lang="en-US" sz="1300" i="1" dirty="0">
                <a:solidFill>
                  <a:srgbClr val="000000"/>
                </a:solidFill>
                <a:latin typeface="Verdana"/>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defTabSz="457200" fontAlgn="base"/>
            <a:r>
              <a:rPr lang="en-US" sz="1300" i="1" dirty="0" smtClean="0">
                <a:solidFill>
                  <a:srgbClr val="000000"/>
                </a:solidFill>
                <a:latin typeface="Verdana"/>
              </a:rPr>
              <a:t>Introduced in</a:t>
            </a:r>
          </a:p>
          <a:p>
            <a:pPr defTabSz="457200" fontAlgn="base"/>
            <a:r>
              <a:rPr lang="en-US" sz="1300" i="1" dirty="0" smtClean="0">
                <a:solidFill>
                  <a:srgbClr val="000000"/>
                </a:solidFill>
                <a:latin typeface="Verdana"/>
              </a:rPr>
              <a:t> </a:t>
            </a:r>
            <a:r>
              <a:rPr lang="en-US" sz="1300" i="1" dirty="0">
                <a:solidFill>
                  <a:srgbClr val="000000"/>
                </a:solidFill>
                <a:latin typeface="Verdana"/>
              </a:rPr>
              <a:t>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39" name="TextBox 38"/>
          <p:cNvSpPr txBox="1"/>
          <p:nvPr/>
        </p:nvSpPr>
        <p:spPr>
          <a:xfrm>
            <a:off x="4749288" y="3437080"/>
            <a:ext cx="1455848" cy="492443"/>
          </a:xfrm>
          <a:prstGeom prst="rect">
            <a:avLst/>
          </a:prstGeom>
          <a:noFill/>
        </p:spPr>
        <p:txBody>
          <a:bodyPr wrap="none" rtlCol="0">
            <a:spAutoFit/>
          </a:bodyPr>
          <a:lstStyle/>
          <a:p>
            <a:pPr algn="ctr" defTabSz="457200" fontAlgn="base"/>
            <a:r>
              <a:rPr lang="en-US" sz="1300" i="1" dirty="0">
                <a:solidFill>
                  <a:srgbClr val="000000"/>
                </a:solidFill>
                <a:latin typeface="Verdana"/>
              </a:rPr>
              <a:t>(Sandy Bridge)</a:t>
            </a:r>
          </a:p>
          <a:p>
            <a:pPr algn="ctr" defTabSz="457200" fontAlgn="base"/>
            <a:r>
              <a:rPr lang="en-US" sz="1300" i="1" dirty="0">
                <a:solidFill>
                  <a:srgbClr val="000000"/>
                </a:solidFill>
                <a:latin typeface="Verdana"/>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SSE2.SSE4.2 SIMD extensions</a:t>
            </a:r>
            <a:endParaRPr lang="en-US" altLang="en-US" sz="1300" b="1" dirty="0">
              <a:solidFill>
                <a:srgbClr val="000000"/>
              </a:solidFill>
            </a:endParaRP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45" name="TextBox 44"/>
          <p:cNvSpPr txBox="1"/>
          <p:nvPr/>
        </p:nvSpPr>
        <p:spPr>
          <a:xfrm>
            <a:off x="3384518" y="3436330"/>
            <a:ext cx="1156087" cy="692497"/>
          </a:xfrm>
          <a:prstGeom prst="rect">
            <a:avLst/>
          </a:prstGeom>
          <a:noFill/>
        </p:spPr>
        <p:txBody>
          <a:bodyPr wrap="none" rtlCol="0">
            <a:spAutoFit/>
          </a:bodyPr>
          <a:lstStyle/>
          <a:p>
            <a:pPr algn="ctr" defTabSz="457200" fontAlgn="base"/>
            <a:r>
              <a:rPr lang="en-US" sz="1300" i="1" dirty="0">
                <a:solidFill>
                  <a:srgbClr val="000000"/>
                </a:solidFill>
                <a:latin typeface="Verdana"/>
              </a:rPr>
              <a:t>(Pentium </a:t>
            </a:r>
            <a:r>
              <a:rPr lang="en-US" sz="1300" i="1" dirty="0" smtClean="0">
                <a:solidFill>
                  <a:srgbClr val="000000"/>
                </a:solidFill>
                <a:latin typeface="Verdana"/>
              </a:rPr>
              <a:t>4</a:t>
            </a:r>
          </a:p>
          <a:p>
            <a:pPr algn="ctr" defTabSz="457200" fontAlgn="base"/>
            <a:r>
              <a:rPr lang="en-US" sz="1300" i="1" dirty="0" smtClean="0">
                <a:solidFill>
                  <a:srgbClr val="000000"/>
                </a:solidFill>
                <a:latin typeface="Verdana"/>
              </a:rPr>
              <a:t>Willamette)</a:t>
            </a:r>
            <a:endParaRPr lang="en-US" sz="1300" i="1" dirty="0">
              <a:solidFill>
                <a:srgbClr val="000000"/>
              </a:solidFill>
              <a:latin typeface="Verdana"/>
            </a:endParaRPr>
          </a:p>
          <a:p>
            <a:pPr algn="ctr" defTabSz="457200" fontAlgn="base"/>
            <a:r>
              <a:rPr lang="en-US" sz="1300" i="1" dirty="0" smtClean="0">
                <a:solidFill>
                  <a:srgbClr val="000000"/>
                </a:solidFill>
                <a:latin typeface="Verdana"/>
              </a:rPr>
              <a:t>(2000)</a:t>
            </a:r>
            <a:endParaRPr lang="en-US" sz="1300" i="1" dirty="0">
              <a:solidFill>
                <a:srgbClr val="000000"/>
              </a:solidFill>
              <a:latin typeface="Verdana"/>
            </a:endParaRP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Summing up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596320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(25)</a:t>
            </a:r>
            <a:endParaRPr lang="en-US" sz="1700" dirty="0"/>
          </a:p>
        </p:txBody>
      </p:sp>
      <p:sp>
        <p:nvSpPr>
          <p:cNvPr id="5" name="TextBox 4"/>
          <p:cNvSpPr txBox="1"/>
          <p:nvPr/>
        </p:nvSpPr>
        <p:spPr>
          <a:xfrm>
            <a:off x="71438" y="435457"/>
            <a:ext cx="6375720" cy="369332"/>
          </a:xfrm>
          <a:prstGeom prst="rect">
            <a:avLst/>
          </a:prstGeom>
          <a:noFill/>
        </p:spPr>
        <p:txBody>
          <a:bodyPr wrap="none" rtlCol="0">
            <a:spAutoFit/>
          </a:bodyPr>
          <a:lstStyle/>
          <a:p>
            <a:r>
              <a:rPr lang="en-US" dirty="0" smtClean="0">
                <a:solidFill>
                  <a:schemeClr val="accent6"/>
                </a:solidFill>
              </a:rPr>
              <a:t>Comparing Intel’s and AMD’s recent SIMD extensions</a:t>
            </a:r>
          </a:p>
        </p:txBody>
      </p:sp>
      <p:sp>
        <p:nvSpPr>
          <p:cNvPr id="7" name="Rounded Rectangle 6"/>
          <p:cNvSpPr/>
          <p:nvPr/>
        </p:nvSpPr>
        <p:spPr bwMode="auto">
          <a:xfrm>
            <a:off x="-10510" y="863322"/>
            <a:ext cx="9144000" cy="3888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145008" y="893380"/>
            <a:ext cx="8955337" cy="384720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Beyond the general purpose 16x64-bit GPR and 8x80-bit FP architectural register </a:t>
            </a:r>
          </a:p>
          <a:p>
            <a:r>
              <a:rPr lang="en-US" sz="1600" dirty="0">
                <a:solidFill>
                  <a:srgbClr val="0070C0"/>
                </a:solidFill>
              </a:rPr>
              <a:t> </a:t>
            </a:r>
            <a:r>
              <a:rPr lang="en-US" sz="1600" dirty="0" smtClean="0">
                <a:solidFill>
                  <a:srgbClr val="0070C0"/>
                </a:solidFill>
              </a:rPr>
              <a:t>     spaces</a:t>
            </a:r>
            <a:r>
              <a:rPr lang="en-US" sz="1600" dirty="0" smtClean="0"/>
              <a:t>, </a:t>
            </a:r>
            <a:r>
              <a:rPr lang="en-US" sz="1600" dirty="0" smtClean="0">
                <a:solidFill>
                  <a:srgbClr val="FF0000"/>
                </a:solidFill>
              </a:rPr>
              <a:t>Intel’s</a:t>
            </a:r>
            <a:r>
              <a:rPr lang="en-US" sz="1600" dirty="0" smtClean="0"/>
              <a:t> x86-64 ISA declares </a:t>
            </a:r>
            <a:r>
              <a:rPr lang="en-US" sz="1600" dirty="0" smtClean="0">
                <a:solidFill>
                  <a:srgbClr val="0070C0"/>
                </a:solidFill>
              </a:rPr>
              <a:t>three dedicated register spaces </a:t>
            </a:r>
            <a:r>
              <a:rPr lang="en-US" sz="1600" spc="-50" dirty="0" smtClean="0"/>
              <a:t>(of 16x128-,</a:t>
            </a:r>
          </a:p>
          <a:p>
            <a:r>
              <a:rPr lang="en-US" sz="1600" spc="-50" dirty="0"/>
              <a:t> </a:t>
            </a:r>
            <a:r>
              <a:rPr lang="en-US" sz="1600" spc="-50" dirty="0" smtClean="0"/>
              <a:t>     16x256- and 32x512-bit) f</a:t>
            </a:r>
            <a:r>
              <a:rPr lang="en-US" sz="1600" spc="-50" dirty="0" smtClean="0">
                <a:solidFill>
                  <a:srgbClr val="0070C0"/>
                </a:solidFill>
              </a:rPr>
              <a:t>or SIMD operations</a:t>
            </a:r>
            <a:r>
              <a:rPr lang="en-US" sz="1600" spc="-50" dirty="0" smtClean="0"/>
              <a:t>, where the longer registers </a:t>
            </a:r>
            <a:r>
              <a:rPr lang="en-US" sz="1600" spc="-60" dirty="0" smtClean="0"/>
              <a:t>are </a:t>
            </a:r>
            <a:r>
              <a:rPr lang="en-US" sz="1600" spc="-60" dirty="0" smtClean="0">
                <a:solidFill>
                  <a:srgbClr val="0070C0"/>
                </a:solidFill>
              </a:rPr>
              <a:t>aliased</a:t>
            </a:r>
          </a:p>
          <a:p>
            <a:pPr>
              <a:spcAft>
                <a:spcPts val="600"/>
              </a:spcAft>
            </a:pPr>
            <a:r>
              <a:rPr lang="en-US" sz="1600" spc="-60" dirty="0">
                <a:solidFill>
                  <a:srgbClr val="0070C0"/>
                </a:solidFill>
              </a:rPr>
              <a:t> </a:t>
            </a:r>
            <a:r>
              <a:rPr lang="en-US" sz="1600" spc="-60" dirty="0" smtClean="0">
                <a:solidFill>
                  <a:srgbClr val="0070C0"/>
                </a:solidFill>
              </a:rPr>
              <a:t>      </a:t>
            </a:r>
            <a:r>
              <a:rPr lang="en-US" sz="1600" spc="-60" dirty="0" smtClean="0"/>
              <a:t>with the smaller ones.</a:t>
            </a:r>
          </a:p>
          <a:p>
            <a:pPr>
              <a:spcAft>
                <a:spcPts val="600"/>
              </a:spcAft>
            </a:pPr>
            <a:r>
              <a:rPr lang="en-US" sz="1600" dirty="0" smtClean="0"/>
              <a:t>    Intel introduced for each major ISA extension a </a:t>
            </a:r>
            <a:r>
              <a:rPr lang="en-US" sz="1600" dirty="0" smtClean="0">
                <a:solidFill>
                  <a:srgbClr val="0070C0"/>
                </a:solidFill>
              </a:rPr>
              <a:t>different instructions set</a:t>
            </a:r>
            <a:r>
              <a:rPr lang="en-US" sz="1600" dirty="0" smtClean="0"/>
              <a:t>.</a:t>
            </a:r>
          </a:p>
          <a:p>
            <a:pPr marL="285750" indent="-285750">
              <a:buFont typeface="Arial" panose="020B0604020202020204" pitchFamily="34" charset="0"/>
              <a:buChar char="•"/>
            </a:pPr>
            <a:r>
              <a:rPr lang="en-US" sz="1600" spc="-30" dirty="0" smtClean="0"/>
              <a:t>By contrast, </a:t>
            </a:r>
            <a:r>
              <a:rPr lang="en-US" sz="1600" spc="-30" dirty="0" smtClean="0">
                <a:solidFill>
                  <a:srgbClr val="FF0000"/>
                </a:solidFill>
              </a:rPr>
              <a:t>AMD</a:t>
            </a:r>
            <a:r>
              <a:rPr lang="en-US" sz="1600" spc="-30" dirty="0" smtClean="0"/>
              <a:t> now makes use of </a:t>
            </a:r>
            <a:r>
              <a:rPr lang="en-US" sz="1600" spc="-30" dirty="0" smtClean="0">
                <a:solidFill>
                  <a:srgbClr val="0070C0"/>
                </a:solidFill>
              </a:rPr>
              <a:t>two distinct register spaces for SIMD operations,</a:t>
            </a:r>
          </a:p>
          <a:p>
            <a:r>
              <a:rPr lang="en-US" sz="1600" dirty="0" smtClean="0"/>
              <a:t>      a 32x128-bit secondary register space for the Neon extension and a 32x128 to </a:t>
            </a:r>
          </a:p>
          <a:p>
            <a:pPr>
              <a:spcAft>
                <a:spcPts val="600"/>
              </a:spcAft>
            </a:pPr>
            <a:r>
              <a:rPr lang="en-US" sz="1600" dirty="0"/>
              <a:t> </a:t>
            </a:r>
            <a:r>
              <a:rPr lang="en-US" sz="1600" dirty="0" smtClean="0"/>
              <a:t>     2048-bit SVE register space for the SVE/SVE2 extensions.</a:t>
            </a:r>
          </a:p>
          <a:p>
            <a:r>
              <a:rPr lang="en-US" sz="1600" dirty="0" smtClean="0"/>
              <a:t>    </a:t>
            </a:r>
            <a:r>
              <a:rPr lang="en-US" sz="1600" spc="-40" dirty="0" smtClean="0"/>
              <a:t>The </a:t>
            </a:r>
            <a:r>
              <a:rPr lang="en-US" sz="1600" spc="-40" dirty="0" smtClean="0">
                <a:solidFill>
                  <a:srgbClr val="0070C0"/>
                </a:solidFill>
              </a:rPr>
              <a:t>Neon</a:t>
            </a:r>
            <a:r>
              <a:rPr lang="en-US" sz="1600" spc="-40" dirty="0" smtClean="0"/>
              <a:t> and </a:t>
            </a:r>
            <a:r>
              <a:rPr lang="en-US" sz="1600" spc="-40" dirty="0" smtClean="0">
                <a:solidFill>
                  <a:srgbClr val="0070C0"/>
                </a:solidFill>
              </a:rPr>
              <a:t>SVE ISA </a:t>
            </a:r>
            <a:r>
              <a:rPr lang="en-US" sz="1600" spc="-40" dirty="0" smtClean="0"/>
              <a:t>extensions make use of </a:t>
            </a:r>
            <a:r>
              <a:rPr lang="en-US" sz="1600" spc="-40" dirty="0" smtClean="0">
                <a:solidFill>
                  <a:srgbClr val="0070C0"/>
                </a:solidFill>
              </a:rPr>
              <a:t>different ISA subsets</a:t>
            </a:r>
            <a:r>
              <a:rPr lang="en-US" sz="1600" spc="-40" dirty="0" smtClean="0"/>
              <a:t>, where the </a:t>
            </a:r>
          </a:p>
          <a:p>
            <a:r>
              <a:rPr lang="en-US" sz="1600" spc="-40" dirty="0"/>
              <a:t> </a:t>
            </a:r>
            <a:r>
              <a:rPr lang="en-US" sz="1600" spc="-40" dirty="0" smtClean="0"/>
              <a:t>     </a:t>
            </a:r>
            <a:r>
              <a:rPr lang="en-US" sz="1600" spc="-40" dirty="0" smtClean="0">
                <a:solidFill>
                  <a:srgbClr val="0070C0"/>
                </a:solidFill>
              </a:rPr>
              <a:t>SVE/SVE2</a:t>
            </a:r>
            <a:r>
              <a:rPr lang="en-US" sz="1600" spc="-40" dirty="0" smtClean="0"/>
              <a:t> extensions </a:t>
            </a:r>
            <a:r>
              <a:rPr lang="en-US" sz="1600" dirty="0" smtClean="0"/>
              <a:t>are </a:t>
            </a:r>
            <a:r>
              <a:rPr lang="en-US" sz="1600" dirty="0" smtClean="0">
                <a:solidFill>
                  <a:srgbClr val="0070C0"/>
                </a:solidFill>
              </a:rPr>
              <a:t>data length agnostic</a:t>
            </a:r>
            <a:r>
              <a:rPr lang="en-US" sz="1600" dirty="0" smtClean="0"/>
              <a:t>, i.e. the same instructions may be</a:t>
            </a:r>
          </a:p>
          <a:p>
            <a:pPr>
              <a:spcAft>
                <a:spcPts val="600"/>
              </a:spcAft>
            </a:pPr>
            <a:r>
              <a:rPr lang="en-US" sz="1600" dirty="0"/>
              <a:t> </a:t>
            </a:r>
            <a:r>
              <a:rPr lang="en-US" sz="1600" dirty="0" smtClean="0"/>
              <a:t>     used for different long data, e.g. for 128-, 256- or 512-bit data.</a:t>
            </a:r>
          </a:p>
          <a:p>
            <a:r>
              <a:rPr lang="en-US" sz="1600" dirty="0" smtClean="0"/>
              <a:t>    Here we note also that the </a:t>
            </a:r>
            <a:r>
              <a:rPr lang="en-US" sz="1600" dirty="0" smtClean="0">
                <a:solidFill>
                  <a:srgbClr val="0070C0"/>
                </a:solidFill>
              </a:rPr>
              <a:t>Neon</a:t>
            </a:r>
            <a:r>
              <a:rPr lang="en-US" sz="1600" dirty="0" smtClean="0"/>
              <a:t> extension is </a:t>
            </a:r>
            <a:r>
              <a:rPr lang="en-US" sz="1600" dirty="0" smtClean="0">
                <a:solidFill>
                  <a:srgbClr val="0070C0"/>
                </a:solidFill>
              </a:rPr>
              <a:t>expected to be replaced </a:t>
            </a:r>
            <a:r>
              <a:rPr lang="en-US" sz="1600" dirty="0" smtClean="0"/>
              <a:t>in the</a:t>
            </a:r>
          </a:p>
          <a:p>
            <a:r>
              <a:rPr lang="en-US" sz="1600" dirty="0"/>
              <a:t> </a:t>
            </a:r>
            <a:r>
              <a:rPr lang="en-US" sz="1600" dirty="0" smtClean="0"/>
              <a:t>     future </a:t>
            </a:r>
            <a:r>
              <a:rPr lang="en-US" sz="1600" dirty="0" smtClean="0">
                <a:solidFill>
                  <a:srgbClr val="0070C0"/>
                </a:solidFill>
              </a:rPr>
              <a:t>by the SVE2 </a:t>
            </a:r>
            <a:r>
              <a:rPr lang="en-US" sz="1600" dirty="0" smtClean="0"/>
              <a:t>extension, then all of ARM’s SIMD extensions may be used</a:t>
            </a:r>
          </a:p>
          <a:p>
            <a:r>
              <a:rPr lang="en-US" sz="1600" dirty="0"/>
              <a:t> </a:t>
            </a:r>
            <a:r>
              <a:rPr lang="en-US" sz="1600" dirty="0" smtClean="0"/>
              <a:t>     in a unified way irrespective of their implementation width in the cores.</a:t>
            </a:r>
          </a:p>
        </p:txBody>
      </p:sp>
    </p:spTree>
    <p:extLst>
      <p:ext uri="{BB962C8B-B14F-4D97-AF65-F5344CB8AC3E}">
        <p14:creationId xmlns:p14="http://schemas.microsoft.com/office/powerpoint/2010/main" val="326360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 calcmode="lin" valueType="num">
                                      <p:cBhvr additive="base">
                                        <p:cTn id="4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anim calcmode="lin" valueType="num">
                                      <p:cBhvr additive="base">
                                        <p:cTn id="5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(26)</a:t>
            </a:r>
            <a:endParaRPr lang="en-US" sz="1700" dirty="0"/>
          </a:p>
        </p:txBody>
      </p:sp>
      <p:sp>
        <p:nvSpPr>
          <p:cNvPr id="5" name="TextBox 4"/>
          <p:cNvSpPr txBox="1"/>
          <p:nvPr/>
        </p:nvSpPr>
        <p:spPr>
          <a:xfrm>
            <a:off x="84358" y="445935"/>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-1</a:t>
            </a:r>
            <a:r>
              <a:rPr lang="en-US" spc="-120" dirty="0">
                <a:solidFill>
                  <a:schemeClr val="accent6"/>
                </a:solidFill>
              </a:rPr>
              <a:t>  </a:t>
            </a:r>
          </a:p>
        </p:txBody>
      </p:sp>
      <p:sp>
        <p:nvSpPr>
          <p:cNvPr id="6" name="TextBox 5"/>
          <p:cNvSpPr txBox="1"/>
          <p:nvPr/>
        </p:nvSpPr>
        <p:spPr>
          <a:xfrm>
            <a:off x="80562" y="768818"/>
            <a:ext cx="7344126" cy="369332"/>
          </a:xfrm>
          <a:prstGeom prst="rect">
            <a:avLst/>
          </a:prstGeom>
          <a:noFill/>
        </p:spPr>
        <p:txBody>
          <a:bodyPr wrap="none" rtlCol="0">
            <a:spAutoFit/>
          </a:bodyPr>
          <a:lstStyle/>
          <a:p>
            <a:r>
              <a:rPr lang="en-GB" dirty="0" smtClean="0">
                <a:solidFill>
                  <a:schemeClr val="accent6"/>
                </a:solidFill>
              </a:rPr>
              <a:t>The starting point: ARM’s </a:t>
            </a:r>
            <a:r>
              <a:rPr lang="en-GB" dirty="0">
                <a:solidFill>
                  <a:schemeClr val="accent6"/>
                </a:solidFill>
              </a:rPr>
              <a:t>basic ISA (Armv3, 1992) </a:t>
            </a:r>
            <a:r>
              <a:rPr lang="hu-HU" dirty="0">
                <a:solidFill>
                  <a:schemeClr val="accent6"/>
                </a:solidFill>
              </a:rPr>
              <a:t>[63</a:t>
            </a:r>
            <a:r>
              <a:rPr lang="en-US" dirty="0">
                <a:solidFill>
                  <a:schemeClr val="accent6"/>
                </a:solidFill>
              </a:rPr>
              <a:t>], [</a:t>
            </a:r>
            <a:r>
              <a:rPr lang="hu-HU" dirty="0">
                <a:solidFill>
                  <a:schemeClr val="accent6"/>
                </a:solidFill>
              </a:rPr>
              <a:t>66</a:t>
            </a:r>
            <a:r>
              <a:rPr lang="en-US" dirty="0">
                <a:solidFill>
                  <a:schemeClr val="accent6"/>
                </a:solidFill>
              </a:rPr>
              <a:t>]</a:t>
            </a:r>
            <a:endParaRPr lang="en-GB" dirty="0">
              <a:solidFill>
                <a:schemeClr val="accent6"/>
              </a:solidFill>
            </a:endParaRPr>
          </a:p>
        </p:txBody>
      </p:sp>
      <p:sp>
        <p:nvSpPr>
          <p:cNvPr id="7" name="Rounded Rectangle 6"/>
          <p:cNvSpPr/>
          <p:nvPr/>
        </p:nvSpPr>
        <p:spPr bwMode="auto">
          <a:xfrm>
            <a:off x="7245" y="1199714"/>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190075" y="1281778"/>
            <a:ext cx="9108134" cy="830997"/>
          </a:xfrm>
          <a:prstGeom prst="rect">
            <a:avLst/>
          </a:prstGeom>
          <a:noFill/>
        </p:spPr>
        <p:txBody>
          <a:bodyPr wrap="none" rtlCol="0">
            <a:spAutoFit/>
          </a:bodyPr>
          <a:lstStyle/>
          <a:p>
            <a:pPr marL="285750" indent="-285750">
              <a:buFont typeface="Arial" panose="020B0604020202020204" pitchFamily="34" charset="0"/>
              <a:buChar char="•"/>
            </a:pPr>
            <a:r>
              <a:rPr lang="en-US" sz="1600" spc="-30" dirty="0"/>
              <a:t>As already discussed and indicated in the Figure below, ARM’s </a:t>
            </a:r>
            <a:r>
              <a:rPr lang="en-US" sz="1600" spc="-30" dirty="0">
                <a:solidFill>
                  <a:srgbClr val="FF0000"/>
                </a:solidFill>
              </a:rPr>
              <a:t>basic ISA </a:t>
            </a:r>
            <a:r>
              <a:rPr lang="en-US" sz="1600" spc="-30" dirty="0">
                <a:solidFill>
                  <a:srgbClr val="0070C0"/>
                </a:solidFill>
              </a:rPr>
              <a:t>only provides </a:t>
            </a:r>
          </a:p>
          <a:p>
            <a:r>
              <a:rPr lang="en-US" sz="1600" spc="-30" dirty="0">
                <a:solidFill>
                  <a:srgbClr val="0070C0"/>
                </a:solidFill>
              </a:rPr>
              <a:t>      </a:t>
            </a:r>
            <a:r>
              <a:rPr lang="en-US" sz="1600" spc="-70" dirty="0">
                <a:solidFill>
                  <a:srgbClr val="0070C0"/>
                </a:solidFill>
              </a:rPr>
              <a:t>13 32-bit wide GPR registers and supports scalar computing with FX32 and Boolean data</a:t>
            </a:r>
            <a:r>
              <a:rPr lang="en-US" sz="1600" spc="-70" dirty="0"/>
              <a:t>, </a:t>
            </a:r>
          </a:p>
          <a:p>
            <a:r>
              <a:rPr lang="en-US" sz="1600" spc="-30" dirty="0"/>
              <a:t>      since it is mainly aimed at </a:t>
            </a:r>
            <a:r>
              <a:rPr lang="en-US" sz="1600" dirty="0"/>
              <a:t>embedded microcontrollers.</a:t>
            </a:r>
          </a:p>
        </p:txBody>
      </p:sp>
      <p:sp>
        <p:nvSpPr>
          <p:cNvPr id="9" name="Rounded Rectangle 8"/>
          <p:cNvSpPr/>
          <p:nvPr/>
        </p:nvSpPr>
        <p:spPr bwMode="auto">
          <a:xfrm>
            <a:off x="3483415" y="5584614"/>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3716905" y="5799844"/>
            <a:ext cx="1999265" cy="270582"/>
          </a:xfrm>
          <a:prstGeom prst="rect">
            <a:avLst/>
          </a:prstGeom>
          <a:noFill/>
        </p:spPr>
        <p:txBody>
          <a:bodyPr wrap="none" rtlCol="0">
            <a:spAutoFit/>
          </a:bodyPr>
          <a:lstStyle/>
          <a:p>
            <a:r>
              <a:rPr lang="hu-HU" sz="1200" i="1">
                <a:solidFill>
                  <a:srgbClr val="0070C0"/>
                </a:solidFill>
              </a:rPr>
              <a:t>Scalar data</a:t>
            </a:r>
            <a:r>
              <a:rPr lang="en-GB" sz="1200" i="1">
                <a:solidFill>
                  <a:srgbClr val="0070C0"/>
                </a:solidFill>
              </a:rPr>
              <a:t> (+Boolean)</a:t>
            </a:r>
            <a:endParaRPr lang="en-US" sz="1200" i="1">
              <a:solidFill>
                <a:srgbClr val="0070C0"/>
              </a:solidFill>
            </a:endParaRPr>
          </a:p>
        </p:txBody>
      </p:sp>
      <p:sp>
        <p:nvSpPr>
          <p:cNvPr id="11" name="TextBox 10"/>
          <p:cNvSpPr txBox="1"/>
          <p:nvPr/>
        </p:nvSpPr>
        <p:spPr>
          <a:xfrm>
            <a:off x="4346975" y="5996759"/>
            <a:ext cx="574196" cy="245983"/>
          </a:xfrm>
          <a:prstGeom prst="rect">
            <a:avLst/>
          </a:prstGeom>
          <a:noFill/>
        </p:spPr>
        <p:txBody>
          <a:bodyPr wrap="none" rtlCol="0">
            <a:spAutoFit/>
          </a:bodyPr>
          <a:lstStyle/>
          <a:p>
            <a:r>
              <a:rPr lang="hu-HU" sz="1200"/>
              <a:t>FX32</a:t>
            </a:r>
            <a:endParaRPr lang="en-US" sz="1200"/>
          </a:p>
        </p:txBody>
      </p:sp>
      <p:grpSp>
        <p:nvGrpSpPr>
          <p:cNvPr id="12" name="Group 11"/>
          <p:cNvGrpSpPr/>
          <p:nvPr/>
        </p:nvGrpSpPr>
        <p:grpSpPr>
          <a:xfrm>
            <a:off x="3097344" y="2301955"/>
            <a:ext cx="3566213" cy="3534826"/>
            <a:chOff x="3086835" y="1975675"/>
            <a:chExt cx="3150350" cy="3319689"/>
          </a:xfrm>
        </p:grpSpPr>
        <p:sp>
          <p:nvSpPr>
            <p:cNvPr id="13" name="TextBox 12"/>
            <p:cNvSpPr txBox="1"/>
            <p:nvPr/>
          </p:nvSpPr>
          <p:spPr>
            <a:xfrm>
              <a:off x="5010083" y="3961699"/>
              <a:ext cx="1085554" cy="638874"/>
            </a:xfrm>
            <a:prstGeom prst="rect">
              <a:avLst/>
            </a:prstGeom>
            <a:noFill/>
          </p:spPr>
          <p:txBody>
            <a:bodyPr wrap="none" rtlCol="0">
              <a:spAutoFit/>
            </a:bodyPr>
            <a:lstStyle/>
            <a:p>
              <a:pPr>
                <a:spcAft>
                  <a:spcPts val="300"/>
                </a:spcAft>
              </a:pPr>
              <a:r>
                <a:rPr lang="en-US" sz="1050">
                  <a:solidFill>
                    <a:srgbClr val="000000"/>
                  </a:solidFill>
                </a:rPr>
                <a:t>Stack pointer</a:t>
              </a:r>
            </a:p>
            <a:p>
              <a:pPr>
                <a:spcAft>
                  <a:spcPts val="300"/>
                </a:spcAft>
              </a:pPr>
              <a:r>
                <a:rPr lang="en-US" sz="1050">
                  <a:solidFill>
                    <a:srgbClr val="000000"/>
                  </a:solidFill>
                </a:rPr>
                <a:t>Link register</a:t>
              </a:r>
            </a:p>
            <a:p>
              <a:pPr>
                <a:spcAft>
                  <a:spcPts val="300"/>
                </a:spcAft>
              </a:pPr>
              <a:r>
                <a:rPr lang="en-US" sz="1050">
                  <a:solidFill>
                    <a:srgbClr val="000000"/>
                  </a:solidFill>
                </a:rPr>
                <a:t>PC</a:t>
              </a:r>
            </a:p>
          </p:txBody>
        </p:sp>
        <p:sp>
          <p:nvSpPr>
            <p:cNvPr id="14" name="TextBox 13"/>
            <p:cNvSpPr txBox="1"/>
            <p:nvPr/>
          </p:nvSpPr>
          <p:spPr>
            <a:xfrm>
              <a:off x="4081523" y="1975675"/>
              <a:ext cx="947695" cy="248034"/>
            </a:xfrm>
            <a:prstGeom prst="rect">
              <a:avLst/>
            </a:prstGeom>
            <a:noFill/>
          </p:spPr>
          <p:txBody>
            <a:bodyPr wrap="none" rtlCol="0">
              <a:spAutoFit/>
            </a:bodyPr>
            <a:lstStyle/>
            <a:p>
              <a:r>
                <a:rPr lang="en-US" sz="1050">
                  <a:solidFill>
                    <a:srgbClr val="000000"/>
                  </a:solidFill>
                </a:rPr>
                <a:t>32-bit wide</a:t>
              </a:r>
            </a:p>
          </p:txBody>
        </p:sp>
        <p:sp>
          <p:nvSpPr>
            <p:cNvPr id="15" name="TextBox 14"/>
            <p:cNvSpPr txBox="1"/>
            <p:nvPr/>
          </p:nvSpPr>
          <p:spPr>
            <a:xfrm>
              <a:off x="3086835" y="4754101"/>
              <a:ext cx="3150350" cy="270582"/>
            </a:xfrm>
            <a:prstGeom prst="rect">
              <a:avLst/>
            </a:prstGeom>
            <a:noFill/>
          </p:spPr>
          <p:txBody>
            <a:bodyPr wrap="square" rtlCol="0">
              <a:spAutoFit/>
            </a:bodyPr>
            <a:lstStyle/>
            <a:p>
              <a:pPr algn="ctr"/>
              <a:r>
                <a:rPr lang="en-US" sz="1200">
                  <a:solidFill>
                    <a:srgbClr val="000000"/>
                  </a:solidFill>
                </a:rPr>
                <a:t>GPRs in the</a:t>
              </a:r>
              <a:r>
                <a:rPr lang="hu-HU" sz="1200">
                  <a:solidFill>
                    <a:srgbClr val="000000"/>
                  </a:solidFill>
                </a:rPr>
                <a:t> </a:t>
              </a:r>
              <a:r>
                <a:rPr lang="hu-HU" sz="1200">
                  <a:solidFill>
                    <a:srgbClr val="0070C0"/>
                  </a:solidFill>
                </a:rPr>
                <a:t>A</a:t>
              </a:r>
              <a:r>
                <a:rPr lang="en-GB" sz="1200" err="1">
                  <a:solidFill>
                    <a:srgbClr val="0070C0"/>
                  </a:solidFill>
                </a:rPr>
                <a:t>rm</a:t>
              </a:r>
              <a:r>
                <a:rPr lang="hu-HU" sz="1200">
                  <a:solidFill>
                    <a:srgbClr val="0070C0"/>
                  </a:solidFill>
                </a:rPr>
                <a:t>v3</a:t>
              </a:r>
              <a:r>
                <a:rPr lang="hu-HU" sz="1200">
                  <a:solidFill>
                    <a:srgbClr val="000000"/>
                  </a:solidFill>
                </a:rPr>
                <a:t>-</a:t>
              </a:r>
              <a:r>
                <a:rPr lang="hu-HU" sz="1200">
                  <a:solidFill>
                    <a:srgbClr val="0070C0"/>
                  </a:solidFill>
                </a:rPr>
                <a:t>A</a:t>
              </a:r>
              <a:r>
                <a:rPr lang="en-GB" sz="1200" err="1">
                  <a:solidFill>
                    <a:srgbClr val="0070C0"/>
                  </a:solidFill>
                </a:rPr>
                <a:t>rm</a:t>
              </a:r>
              <a:r>
                <a:rPr lang="hu-HU" sz="1200">
                  <a:solidFill>
                    <a:srgbClr val="0070C0"/>
                  </a:solidFill>
                </a:rPr>
                <a:t>v7</a:t>
              </a:r>
              <a:r>
                <a:rPr lang="en-GB" sz="1200">
                  <a:solidFill>
                    <a:srgbClr val="0070C0"/>
                  </a:solidFill>
                </a:rPr>
                <a:t> ISA</a:t>
              </a:r>
              <a:endParaRPr lang="en-US" sz="1200">
                <a:solidFill>
                  <a:srgbClr val="000000"/>
                </a:solidFill>
              </a:endParaRPr>
            </a:p>
          </p:txBody>
        </p:sp>
        <p:sp>
          <p:nvSpPr>
            <p:cNvPr id="16" name="Left Brace 15"/>
            <p:cNvSpPr/>
            <p:nvPr/>
          </p:nvSpPr>
          <p:spPr bwMode="auto">
            <a:xfrm rot="16200000">
              <a:off x="4523511" y="3811979"/>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50">
                <a:solidFill>
                  <a:srgbClr val="000000"/>
                </a:solidFill>
              </a:endParaRPr>
            </a:p>
          </p:txBody>
        </p:sp>
        <p:grpSp>
          <p:nvGrpSpPr>
            <p:cNvPr id="17" name="Group 16"/>
            <p:cNvGrpSpPr/>
            <p:nvPr/>
          </p:nvGrpSpPr>
          <p:grpSpPr>
            <a:xfrm>
              <a:off x="4204568" y="2275430"/>
              <a:ext cx="720000" cy="2320958"/>
              <a:chOff x="1457419" y="1998728"/>
              <a:chExt cx="649287" cy="2376487"/>
            </a:xfrm>
          </p:grpSpPr>
          <p:sp>
            <p:nvSpPr>
              <p:cNvPr id="1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2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2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2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2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2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R13(SP)</a:t>
                </a:r>
              </a:p>
            </p:txBody>
          </p:sp>
          <p:sp>
            <p:nvSpPr>
              <p:cNvPr id="2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R14(LR</a:t>
                </a:r>
                <a:r>
                  <a:rPr lang="hu-HU" sz="1050">
                    <a:solidFill>
                      <a:srgbClr val="000000"/>
                    </a:solidFill>
                    <a:ea typeface="Verdana" panose="020B0604030504040204" pitchFamily="34" charset="0"/>
                    <a:cs typeface="Verdana" panose="020B0604030504040204" pitchFamily="34" charset="0"/>
                  </a:rPr>
                  <a:t>)</a:t>
                </a:r>
              </a:p>
            </p:txBody>
          </p:sp>
          <p:sp>
            <p:nvSpPr>
              <p:cNvPr id="2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R15(PC)</a:t>
                </a:r>
              </a:p>
            </p:txBody>
          </p:sp>
        </p:grpSp>
        <p:sp>
          <p:nvSpPr>
            <p:cNvPr id="18" name="TextBox 17"/>
            <p:cNvSpPr txBox="1"/>
            <p:nvPr/>
          </p:nvSpPr>
          <p:spPr>
            <a:xfrm>
              <a:off x="4002961" y="5009749"/>
              <a:ext cx="1074332" cy="285615"/>
            </a:xfrm>
            <a:prstGeom prst="rect">
              <a:avLst/>
            </a:prstGeom>
            <a:noFill/>
          </p:spPr>
          <p:txBody>
            <a:bodyPr wrap="none" rtlCol="0">
              <a:spAutoFit/>
            </a:bodyPr>
            <a:lstStyle/>
            <a:p>
              <a:pPr algn="ctr"/>
              <a:r>
                <a:rPr lang="hu-HU" sz="1300" b="1" dirty="0">
                  <a:solidFill>
                    <a:srgbClr val="FF0000"/>
                  </a:solidFill>
                </a:rPr>
                <a:t>Basic ISA</a:t>
              </a:r>
              <a:endParaRPr lang="en-US" sz="1300" b="1" dirty="0">
                <a:solidFill>
                  <a:srgbClr val="FF0000"/>
                </a:solidFill>
              </a:endParaRPr>
            </a:p>
          </p:txBody>
        </p:sp>
      </p:grpSp>
      <p:sp>
        <p:nvSpPr>
          <p:cNvPr id="27" name="TextBox 26"/>
          <p:cNvSpPr txBox="1"/>
          <p:nvPr/>
        </p:nvSpPr>
        <p:spPr>
          <a:xfrm>
            <a:off x="2439923" y="2566199"/>
            <a:ext cx="1709121" cy="481035"/>
          </a:xfrm>
          <a:prstGeom prst="rect">
            <a:avLst/>
          </a:prstGeom>
          <a:noFill/>
        </p:spPr>
        <p:txBody>
          <a:bodyPr wrap="none" rtlCol="0">
            <a:spAutoFit/>
          </a:bodyPr>
          <a:lstStyle/>
          <a:p>
            <a:pPr algn="ctr"/>
            <a:r>
              <a:rPr lang="en-GB" sz="1300" b="1" dirty="0">
                <a:solidFill>
                  <a:srgbClr val="FF0000"/>
                </a:solidFill>
              </a:rPr>
              <a:t>GPR register </a:t>
            </a:r>
            <a:r>
              <a:rPr lang="en-GB" sz="1300" b="1" dirty="0" smtClean="0">
                <a:solidFill>
                  <a:srgbClr val="FF0000"/>
                </a:solidFill>
              </a:rPr>
              <a:t>set</a:t>
            </a:r>
          </a:p>
          <a:p>
            <a:pPr algn="ctr"/>
            <a:r>
              <a:rPr lang="en-GB" sz="1300" b="1" dirty="0" smtClean="0">
                <a:solidFill>
                  <a:srgbClr val="FF0000"/>
                </a:solidFill>
              </a:rPr>
              <a:t>(Basic ISA)</a:t>
            </a:r>
            <a:endParaRPr lang="en-GB" sz="1300" b="1" dirty="0">
              <a:solidFill>
                <a:srgbClr val="FF0000"/>
              </a:solidFill>
            </a:endParaRPr>
          </a:p>
        </p:txBody>
      </p:sp>
      <p:sp>
        <p:nvSpPr>
          <p:cNvPr id="28" name="TextBox 27"/>
          <p:cNvSpPr txBox="1"/>
          <p:nvPr/>
        </p:nvSpPr>
        <p:spPr>
          <a:xfrm>
            <a:off x="431540" y="5927419"/>
            <a:ext cx="2637902" cy="330711"/>
          </a:xfrm>
          <a:prstGeom prst="rect">
            <a:avLst/>
          </a:prstGeom>
          <a:noFill/>
        </p:spPr>
        <p:txBody>
          <a:bodyPr wrap="none" rtlCol="0">
            <a:spAutoFit/>
          </a:bodyPr>
          <a:lstStyle/>
          <a:p>
            <a:r>
              <a:rPr lang="en-US" sz="1600"/>
              <a:t>Figure: ARM’s basic ISA</a:t>
            </a:r>
          </a:p>
        </p:txBody>
      </p:sp>
    </p:spTree>
    <p:extLst>
      <p:ext uri="{BB962C8B-B14F-4D97-AF65-F5344CB8AC3E}">
        <p14:creationId xmlns:p14="http://schemas.microsoft.com/office/powerpoint/2010/main" val="18238866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(27)</a:t>
            </a:r>
            <a:endParaRPr lang="en-US" sz="1700" dirty="0"/>
          </a:p>
        </p:txBody>
      </p:sp>
      <p:sp>
        <p:nvSpPr>
          <p:cNvPr id="5" name="TextBox 4"/>
          <p:cNvSpPr txBox="1"/>
          <p:nvPr/>
        </p:nvSpPr>
        <p:spPr>
          <a:xfrm>
            <a:off x="71500" y="759316"/>
            <a:ext cx="7051289" cy="369332"/>
          </a:xfrm>
          <a:prstGeom prst="rect">
            <a:avLst/>
          </a:prstGeom>
          <a:noFill/>
        </p:spPr>
        <p:txBody>
          <a:bodyPr wrap="none" rtlCol="0">
            <a:spAutoFit/>
          </a:bodyPr>
          <a:lstStyle/>
          <a:p>
            <a:r>
              <a:rPr lang="en-US" dirty="0">
                <a:solidFill>
                  <a:schemeClr val="accent6"/>
                </a:solidFill>
              </a:rPr>
              <a:t>ISA extensions introduced to enhance compute </a:t>
            </a:r>
            <a:r>
              <a:rPr lang="en-US" dirty="0" smtClean="0">
                <a:solidFill>
                  <a:schemeClr val="accent6"/>
                </a:solidFill>
              </a:rPr>
              <a:t>capabilities</a:t>
            </a:r>
          </a:p>
        </p:txBody>
      </p:sp>
      <p:sp>
        <p:nvSpPr>
          <p:cNvPr id="6" name="Rounded Rectangle 5"/>
          <p:cNvSpPr/>
          <p:nvPr/>
        </p:nvSpPr>
        <p:spPr bwMode="auto">
          <a:xfrm>
            <a:off x="21024" y="1151681"/>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71500" y="1172702"/>
            <a:ext cx="9240666" cy="830997"/>
          </a:xfrm>
          <a:prstGeom prst="rect">
            <a:avLst/>
          </a:prstGeom>
          <a:noFill/>
        </p:spPr>
        <p:txBody>
          <a:bodyPr wrap="square" rtlCol="0">
            <a:spAutoFit/>
          </a:bodyPr>
          <a:lstStyle/>
          <a:p>
            <a:r>
              <a:rPr lang="en-US" sz="1600" spc="-40" dirty="0" smtClean="0"/>
              <a:t>ARM’s ISA </a:t>
            </a:r>
            <a:r>
              <a:rPr lang="en-US" sz="1600" spc="-40" dirty="0"/>
              <a:t>extensions </a:t>
            </a:r>
            <a:r>
              <a:rPr lang="en-US" sz="1600" spc="-40" dirty="0" smtClean="0"/>
              <a:t>for enhancing </a:t>
            </a:r>
            <a:r>
              <a:rPr lang="en-US" sz="1600" spc="-40" dirty="0"/>
              <a:t>compute capabilities </a:t>
            </a:r>
            <a:r>
              <a:rPr lang="en-US" sz="1600" spc="-40" dirty="0" smtClean="0"/>
              <a:t>may best be described by</a:t>
            </a:r>
          </a:p>
          <a:p>
            <a:r>
              <a:rPr lang="en-US" sz="1600" spc="-40" dirty="0"/>
              <a:t> </a:t>
            </a:r>
            <a:r>
              <a:rPr lang="en-US" sz="1600" spc="-40" dirty="0" smtClean="0"/>
              <a:t> considering the </a:t>
            </a:r>
            <a:r>
              <a:rPr lang="en-US" sz="1600" spc="-40" dirty="0" smtClean="0">
                <a:solidFill>
                  <a:srgbClr val="FF0000"/>
                </a:solidFill>
              </a:rPr>
              <a:t>register sets introduced</a:t>
            </a:r>
            <a:r>
              <a:rPr lang="en-US" sz="1600" spc="-40" dirty="0" smtClean="0"/>
              <a:t> for this reason and the declared </a:t>
            </a:r>
            <a:r>
              <a:rPr lang="en-US" sz="1600" spc="-40" dirty="0" smtClean="0">
                <a:solidFill>
                  <a:srgbClr val="FF0000"/>
                </a:solidFill>
              </a:rPr>
              <a:t>ISA extensions </a:t>
            </a:r>
          </a:p>
          <a:p>
            <a:r>
              <a:rPr lang="en-US" sz="1600" spc="-40" dirty="0">
                <a:solidFill>
                  <a:srgbClr val="FF0000"/>
                </a:solidFill>
              </a:rPr>
              <a:t> </a:t>
            </a:r>
            <a:r>
              <a:rPr lang="en-US" sz="1600" spc="-40" dirty="0" smtClean="0">
                <a:solidFill>
                  <a:srgbClr val="FF0000"/>
                </a:solidFill>
              </a:rPr>
              <a:t> </a:t>
            </a:r>
            <a:r>
              <a:rPr lang="en-US" sz="1600" spc="-40" dirty="0" smtClean="0"/>
              <a:t>provided for </a:t>
            </a:r>
            <a:r>
              <a:rPr lang="en-US" sz="1600" spc="-40" dirty="0" smtClean="0">
                <a:solidFill>
                  <a:srgbClr val="0070C0"/>
                </a:solidFill>
              </a:rPr>
              <a:t>manipulating data in the declared register spaces. </a:t>
            </a:r>
            <a:endParaRPr lang="en-US" sz="1600" dirty="0">
              <a:solidFill>
                <a:srgbClr val="0070C0"/>
              </a:solidFill>
            </a:endParaRPr>
          </a:p>
        </p:txBody>
      </p:sp>
      <p:sp>
        <p:nvSpPr>
          <p:cNvPr id="8" name="TextBox 7"/>
          <p:cNvSpPr txBox="1"/>
          <p:nvPr/>
        </p:nvSpPr>
        <p:spPr>
          <a:xfrm>
            <a:off x="71437" y="406782"/>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-2</a:t>
            </a:r>
            <a:r>
              <a:rPr lang="en-US" spc="-120" dirty="0" smtClean="0">
                <a:solidFill>
                  <a:schemeClr val="accent6"/>
                </a:solidFill>
              </a:rPr>
              <a:t>  </a:t>
            </a:r>
            <a:endParaRPr lang="en-US" spc="-120" dirty="0">
              <a:solidFill>
                <a:schemeClr val="accent6"/>
              </a:solidFill>
            </a:endParaRPr>
          </a:p>
        </p:txBody>
      </p:sp>
      <p:sp>
        <p:nvSpPr>
          <p:cNvPr id="9" name="Rounded Rectangle 8"/>
          <p:cNvSpPr/>
          <p:nvPr/>
        </p:nvSpPr>
        <p:spPr bwMode="auto">
          <a:xfrm>
            <a:off x="9001" y="3131073"/>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Line 17"/>
          <p:cNvSpPr>
            <a:spLocks noChangeShapeType="1"/>
          </p:cNvSpPr>
          <p:nvPr/>
        </p:nvSpPr>
        <p:spPr bwMode="auto">
          <a:xfrm flipV="1">
            <a:off x="1503908" y="3726434"/>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5"/>
          <p:cNvSpPr>
            <a:spLocks noChangeShapeType="1"/>
          </p:cNvSpPr>
          <p:nvPr/>
        </p:nvSpPr>
        <p:spPr bwMode="auto">
          <a:xfrm>
            <a:off x="1501958" y="374081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9"/>
          <p:cNvSpPr>
            <a:spLocks noChangeShapeType="1"/>
          </p:cNvSpPr>
          <p:nvPr/>
        </p:nvSpPr>
        <p:spPr bwMode="auto">
          <a:xfrm flipH="1">
            <a:off x="7659437" y="37344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Oval 13"/>
          <p:cNvSpPr>
            <a:spLocks noChangeArrowheads="1"/>
          </p:cNvSpPr>
          <p:nvPr/>
        </p:nvSpPr>
        <p:spPr bwMode="auto">
          <a:xfrm>
            <a:off x="4534424" y="389489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67929" y="3566653"/>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Oval 13"/>
          <p:cNvSpPr>
            <a:spLocks noChangeArrowheads="1"/>
          </p:cNvSpPr>
          <p:nvPr/>
        </p:nvSpPr>
        <p:spPr bwMode="auto">
          <a:xfrm>
            <a:off x="1467350" y="38931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Oval 13"/>
          <p:cNvSpPr>
            <a:spLocks noChangeArrowheads="1"/>
          </p:cNvSpPr>
          <p:nvPr/>
        </p:nvSpPr>
        <p:spPr bwMode="auto">
          <a:xfrm>
            <a:off x="7628172" y="38884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Text Box 6"/>
          <p:cNvSpPr txBox="1">
            <a:spLocks noChangeArrowheads="1"/>
          </p:cNvSpPr>
          <p:nvPr/>
        </p:nvSpPr>
        <p:spPr bwMode="auto">
          <a:xfrm>
            <a:off x="595643" y="3949483"/>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dirty="0">
                <a:solidFill>
                  <a:srgbClr val="000000"/>
                </a:solidFill>
              </a:rPr>
              <a:t>(</a:t>
            </a:r>
            <a:r>
              <a:rPr lang="hu-HU" sz="1300" b="1" dirty="0">
                <a:solidFill>
                  <a:srgbClr val="000000"/>
                </a:solidFill>
              </a:rPr>
              <a:t>GPR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r>
              <a:rPr lang="en-US" sz="1300" b="1" dirty="0">
                <a:solidFill>
                  <a:srgbClr val="000000"/>
                </a:solidFill>
              </a:rPr>
              <a:t> </a:t>
            </a:r>
          </a:p>
          <a:p>
            <a:pPr algn="ctr" eaLnBrk="1" hangingPunct="1"/>
            <a:r>
              <a:rPr lang="en-US" sz="1300" b="1" dirty="0">
                <a:solidFill>
                  <a:srgbClr val="000000"/>
                </a:solidFill>
              </a:rPr>
              <a:t>of the basic ISA)</a:t>
            </a:r>
          </a:p>
        </p:txBody>
      </p:sp>
      <p:sp>
        <p:nvSpPr>
          <p:cNvPr id="18" name="Text Box 5"/>
          <p:cNvSpPr txBox="1">
            <a:spLocks noChangeArrowheads="1"/>
          </p:cNvSpPr>
          <p:nvPr/>
        </p:nvSpPr>
        <p:spPr bwMode="auto">
          <a:xfrm>
            <a:off x="3352514" y="3949340"/>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a:solidFill>
                  <a:srgbClr val="000000"/>
                </a:solidFill>
              </a:rPr>
              <a:t> Sec</a:t>
            </a:r>
            <a:r>
              <a:rPr lang="hu-HU" sz="1300" b="1" dirty="0" err="1">
                <a:solidFill>
                  <a:srgbClr val="000000"/>
                </a:solidFill>
              </a:rPr>
              <a:t>ondary</a:t>
            </a:r>
            <a:r>
              <a:rPr lang="hu-HU" sz="1300" b="1" dirty="0">
                <a:solidFill>
                  <a:srgbClr val="000000"/>
                </a:solidFill>
              </a:rPr>
              <a:t>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endParaRPr lang="hu-HU" sz="1300" b="1" dirty="0">
              <a:solidFill>
                <a:srgbClr val="000000"/>
              </a:solidFill>
            </a:endParaRPr>
          </a:p>
        </p:txBody>
      </p:sp>
      <p:sp>
        <p:nvSpPr>
          <p:cNvPr id="19" name="TextBox 18"/>
          <p:cNvSpPr txBox="1"/>
          <p:nvPr/>
        </p:nvSpPr>
        <p:spPr>
          <a:xfrm>
            <a:off x="6847350" y="3979525"/>
            <a:ext cx="1739579" cy="292388"/>
          </a:xfrm>
          <a:prstGeom prst="rect">
            <a:avLst/>
          </a:prstGeom>
          <a:noFill/>
        </p:spPr>
        <p:txBody>
          <a:bodyPr wrap="none" rtlCol="0">
            <a:spAutoFit/>
          </a:bodyPr>
          <a:lstStyle/>
          <a:p>
            <a:pPr algn="ctr"/>
            <a:r>
              <a:rPr lang="en-US" sz="1300" b="1" dirty="0">
                <a:solidFill>
                  <a:srgbClr val="000000"/>
                </a:solidFill>
              </a:rPr>
              <a:t>SVE register set</a:t>
            </a:r>
            <a:endParaRPr lang="hu-HU" sz="1300" b="1" dirty="0">
              <a:solidFill>
                <a:srgbClr val="000000"/>
              </a:solidFill>
            </a:endParaRPr>
          </a:p>
        </p:txBody>
      </p:sp>
      <p:sp>
        <p:nvSpPr>
          <p:cNvPr id="20" name="Text Box 16"/>
          <p:cNvSpPr txBox="1">
            <a:spLocks noChangeArrowheads="1"/>
          </p:cNvSpPr>
          <p:nvPr/>
        </p:nvSpPr>
        <p:spPr bwMode="auto">
          <a:xfrm>
            <a:off x="2605324" y="3229260"/>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Register sets introduced in the Arm </a:t>
            </a:r>
            <a:r>
              <a:rPr lang="hu-HU" altLang="en-US" sz="1300" b="1">
                <a:solidFill>
                  <a:srgbClr val="000000"/>
                </a:solidFill>
              </a:rPr>
              <a:t>ISA</a:t>
            </a:r>
            <a:endParaRPr lang="en-US" altLang="en-US" sz="1300" b="1">
              <a:solidFill>
                <a:srgbClr val="000000"/>
              </a:solidFill>
            </a:endParaRPr>
          </a:p>
        </p:txBody>
      </p:sp>
      <p:sp>
        <p:nvSpPr>
          <p:cNvPr id="22" name="TextBox 21"/>
          <p:cNvSpPr txBox="1"/>
          <p:nvPr/>
        </p:nvSpPr>
        <p:spPr>
          <a:xfrm>
            <a:off x="71437" y="2124882"/>
            <a:ext cx="7453969" cy="369332"/>
          </a:xfrm>
          <a:prstGeom prst="rect">
            <a:avLst/>
          </a:prstGeom>
          <a:noFill/>
        </p:spPr>
        <p:txBody>
          <a:bodyPr wrap="square" rtlCol="0">
            <a:spAutoFit/>
          </a:bodyPr>
          <a:lstStyle/>
          <a:p>
            <a:r>
              <a:rPr lang="en-US" dirty="0" smtClean="0">
                <a:solidFill>
                  <a:schemeClr val="accent6"/>
                </a:solidFill>
              </a:rPr>
              <a:t>Register sets introduced in </a:t>
            </a:r>
            <a:r>
              <a:rPr lang="en-US" dirty="0">
                <a:solidFill>
                  <a:schemeClr val="accent6"/>
                </a:solidFill>
              </a:rPr>
              <a:t>the Arm </a:t>
            </a:r>
            <a:r>
              <a:rPr lang="en-US" dirty="0" smtClean="0">
                <a:solidFill>
                  <a:schemeClr val="accent6"/>
                </a:solidFill>
              </a:rPr>
              <a:t>ISA </a:t>
            </a:r>
            <a:endParaRPr lang="en-US" dirty="0">
              <a:solidFill>
                <a:schemeClr val="accent6"/>
              </a:solidFill>
            </a:endParaRPr>
          </a:p>
        </p:txBody>
      </p:sp>
      <p:sp>
        <p:nvSpPr>
          <p:cNvPr id="23" name="Rounded Rectangle 22"/>
          <p:cNvSpPr/>
          <p:nvPr/>
        </p:nvSpPr>
        <p:spPr bwMode="auto">
          <a:xfrm>
            <a:off x="9001" y="2483003"/>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71438" y="2483003"/>
            <a:ext cx="8830879" cy="584775"/>
          </a:xfrm>
          <a:prstGeom prst="rect">
            <a:avLst/>
          </a:prstGeom>
          <a:noFill/>
        </p:spPr>
        <p:txBody>
          <a:bodyPr wrap="none" rtlCol="0">
            <a:spAutoFit/>
          </a:bodyPr>
          <a:lstStyle/>
          <a:p>
            <a:r>
              <a:rPr lang="en-US" sz="1600" dirty="0" smtClean="0"/>
              <a:t>In the long history of the Arm ISA, the firm </a:t>
            </a:r>
            <a:r>
              <a:rPr lang="en-US" sz="1600" dirty="0" smtClean="0">
                <a:solidFill>
                  <a:srgbClr val="FF0000"/>
                </a:solidFill>
              </a:rPr>
              <a:t>introduced three different register sets</a:t>
            </a:r>
            <a:r>
              <a:rPr lang="en-US" sz="1600" dirty="0" smtClean="0"/>
              <a:t>,</a:t>
            </a:r>
          </a:p>
          <a:p>
            <a:r>
              <a:rPr lang="en-US" sz="1600" dirty="0"/>
              <a:t> </a:t>
            </a:r>
            <a:r>
              <a:rPr lang="en-US" sz="1600" dirty="0" smtClean="0"/>
              <a:t> as shown below.</a:t>
            </a:r>
          </a:p>
        </p:txBody>
      </p:sp>
      <p:sp>
        <p:nvSpPr>
          <p:cNvPr id="25" name="TextBox 24"/>
          <p:cNvSpPr txBox="1"/>
          <p:nvPr/>
        </p:nvSpPr>
        <p:spPr>
          <a:xfrm>
            <a:off x="71438" y="4679654"/>
            <a:ext cx="5654112" cy="369332"/>
          </a:xfrm>
          <a:prstGeom prst="rect">
            <a:avLst/>
          </a:prstGeom>
          <a:noFill/>
        </p:spPr>
        <p:txBody>
          <a:bodyPr wrap="none" rtlCol="0">
            <a:spAutoFit/>
          </a:bodyPr>
          <a:lstStyle/>
          <a:p>
            <a:r>
              <a:rPr lang="en-US" dirty="0" smtClean="0">
                <a:solidFill>
                  <a:schemeClr val="accent6"/>
                </a:solidFill>
              </a:rPr>
              <a:t>Extending the GPR and secondary register sets</a:t>
            </a:r>
          </a:p>
        </p:txBody>
      </p:sp>
      <p:sp>
        <p:nvSpPr>
          <p:cNvPr id="26" name="Rounded Rectangle 25"/>
          <p:cNvSpPr/>
          <p:nvPr/>
        </p:nvSpPr>
        <p:spPr bwMode="auto">
          <a:xfrm>
            <a:off x="31528" y="5048986"/>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TextBox 26"/>
          <p:cNvSpPr txBox="1"/>
          <p:nvPr/>
        </p:nvSpPr>
        <p:spPr>
          <a:xfrm>
            <a:off x="71438" y="5037006"/>
            <a:ext cx="8627490" cy="984885"/>
          </a:xfrm>
          <a:prstGeom prst="rect">
            <a:avLst/>
          </a:prstGeom>
          <a:noFill/>
        </p:spPr>
        <p:txBody>
          <a:bodyPr wrap="none" rtlCol="0">
            <a:spAutoFit/>
          </a:bodyPr>
          <a:lstStyle/>
          <a:p>
            <a:r>
              <a:rPr lang="en-US" sz="1600" dirty="0" smtClean="0"/>
              <a:t>As indicated in the previous Figure, in the course of the dynamic evolution of the </a:t>
            </a:r>
          </a:p>
          <a:p>
            <a:pPr>
              <a:spcAft>
                <a:spcPts val="1200"/>
              </a:spcAft>
            </a:pPr>
            <a:r>
              <a:rPr lang="en-US" sz="1600" dirty="0"/>
              <a:t> </a:t>
            </a:r>
            <a:r>
              <a:rPr lang="en-US" sz="1600" dirty="0" smtClean="0"/>
              <a:t> ARM ISA </a:t>
            </a:r>
            <a:r>
              <a:rPr lang="en-US" sz="1600" dirty="0" smtClean="0">
                <a:solidFill>
                  <a:srgbClr val="0070C0"/>
                </a:solidFill>
              </a:rPr>
              <a:t>both the GPR and the secondary register space became extended,</a:t>
            </a:r>
          </a:p>
          <a:p>
            <a:r>
              <a:rPr lang="en-US" sz="1600" dirty="0">
                <a:solidFill>
                  <a:srgbClr val="0070C0"/>
                </a:solidFill>
              </a:rPr>
              <a:t> </a:t>
            </a:r>
            <a:r>
              <a:rPr lang="en-US" sz="1600" dirty="0" smtClean="0">
                <a:solidFill>
                  <a:srgbClr val="0070C0"/>
                </a:solidFill>
              </a:rPr>
              <a:t> </a:t>
            </a:r>
            <a:r>
              <a:rPr lang="en-US" sz="1600" dirty="0" smtClean="0"/>
              <a:t>as discussed next.</a:t>
            </a:r>
          </a:p>
        </p:txBody>
      </p:sp>
    </p:spTree>
    <p:extLst>
      <p:ext uri="{BB962C8B-B14F-4D97-AF65-F5344CB8AC3E}">
        <p14:creationId xmlns:p14="http://schemas.microsoft.com/office/powerpoint/2010/main" val="2763366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(28)</a:t>
            </a:r>
            <a:endParaRPr lang="en-US" sz="1700" dirty="0"/>
          </a:p>
        </p:txBody>
      </p:sp>
      <p:grpSp>
        <p:nvGrpSpPr>
          <p:cNvPr id="59" name="Group 58"/>
          <p:cNvGrpSpPr/>
          <p:nvPr/>
        </p:nvGrpSpPr>
        <p:grpSpPr>
          <a:xfrm>
            <a:off x="6357" y="702024"/>
            <a:ext cx="9301785" cy="6125392"/>
            <a:chOff x="6357" y="485982"/>
            <a:chExt cx="9301785" cy="6296044"/>
          </a:xfrm>
        </p:grpSpPr>
        <p:sp>
          <p:nvSpPr>
            <p:cNvPr id="5" name="TextBox 4"/>
            <p:cNvSpPr txBox="1"/>
            <p:nvPr/>
          </p:nvSpPr>
          <p:spPr>
            <a:xfrm>
              <a:off x="113275" y="485982"/>
              <a:ext cx="9194867" cy="369332"/>
            </a:xfrm>
            <a:prstGeom prst="rect">
              <a:avLst/>
            </a:prstGeom>
            <a:noFill/>
          </p:spPr>
          <p:txBody>
            <a:bodyPr wrap="square" rtlCol="0">
              <a:spAutoFit/>
            </a:bodyPr>
            <a:lstStyle/>
            <a:p>
              <a:r>
                <a:rPr lang="en-US" dirty="0">
                  <a:solidFill>
                    <a:schemeClr val="accent6"/>
                  </a:solidFill>
                </a:rPr>
                <a:t>a) </a:t>
              </a:r>
              <a:r>
                <a:rPr lang="en-US" dirty="0" smtClean="0">
                  <a:solidFill>
                    <a:schemeClr val="accent6"/>
                  </a:solidFill>
                </a:rPr>
                <a:t>Extending </a:t>
              </a:r>
              <a:r>
                <a:rPr lang="en-US" dirty="0">
                  <a:solidFill>
                    <a:schemeClr val="accent6"/>
                  </a:solidFill>
                </a:rPr>
                <a:t>the </a:t>
              </a:r>
              <a:r>
                <a:rPr lang="hu-HU" dirty="0">
                  <a:solidFill>
                    <a:schemeClr val="accent6"/>
                  </a:solidFill>
                </a:rPr>
                <a:t>GPR </a:t>
              </a:r>
              <a:r>
                <a:rPr lang="hu-HU" dirty="0" err="1">
                  <a:solidFill>
                    <a:schemeClr val="accent6"/>
                  </a:solidFill>
                </a:rPr>
                <a:t>register</a:t>
              </a:r>
              <a:r>
                <a:rPr lang="en-US" dirty="0">
                  <a:solidFill>
                    <a:schemeClr val="accent6"/>
                  </a:solidFill>
                </a:rPr>
                <a:t> set in the Armv8 ISA </a:t>
              </a:r>
              <a:r>
                <a:rPr lang="en-US" dirty="0" smtClean="0">
                  <a:solidFill>
                    <a:schemeClr val="accent6"/>
                  </a:solidFill>
                </a:rPr>
                <a:t>(2012) </a:t>
              </a:r>
              <a:r>
                <a:rPr lang="hu-HU" dirty="0" smtClean="0"/>
                <a:t>[63</a:t>
              </a:r>
              <a:r>
                <a:rPr lang="en-US" dirty="0"/>
                <a:t>], [</a:t>
              </a:r>
              <a:r>
                <a:rPr lang="hu-HU" dirty="0"/>
                <a:t>66</a:t>
              </a:r>
              <a:r>
                <a:rPr lang="en-US" dirty="0"/>
                <a:t>]</a:t>
              </a:r>
            </a:p>
          </p:txBody>
        </p:sp>
        <p:sp>
          <p:nvSpPr>
            <p:cNvPr id="6" name="Rounded Rectangle 5"/>
            <p:cNvSpPr/>
            <p:nvPr/>
          </p:nvSpPr>
          <p:spPr bwMode="auto">
            <a:xfrm>
              <a:off x="6357" y="935560"/>
              <a:ext cx="9110940" cy="584646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1107881" y="1440886"/>
              <a:ext cx="986167" cy="261610"/>
            </a:xfrm>
            <a:prstGeom prst="rect">
              <a:avLst/>
            </a:prstGeom>
            <a:noFill/>
          </p:spPr>
          <p:txBody>
            <a:bodyPr wrap="none" rtlCol="0">
              <a:spAutoFit/>
            </a:bodyPr>
            <a:lstStyle/>
            <a:p>
              <a:r>
                <a:rPr lang="en-US" sz="1100">
                  <a:solidFill>
                    <a:srgbClr val="000000"/>
                  </a:solidFill>
                </a:rPr>
                <a:t>32-bit wide</a:t>
              </a:r>
            </a:p>
          </p:txBody>
        </p:sp>
        <p:sp>
          <p:nvSpPr>
            <p:cNvPr id="8" name="TextBox 7"/>
            <p:cNvSpPr txBox="1"/>
            <p:nvPr/>
          </p:nvSpPr>
          <p:spPr>
            <a:xfrm>
              <a:off x="4211612" y="1431610"/>
              <a:ext cx="986167" cy="261610"/>
            </a:xfrm>
            <a:prstGeom prst="rect">
              <a:avLst/>
            </a:prstGeom>
            <a:noFill/>
          </p:spPr>
          <p:txBody>
            <a:bodyPr wrap="none" rtlCol="0">
              <a:spAutoFit/>
            </a:bodyPr>
            <a:lstStyle/>
            <a:p>
              <a:r>
                <a:rPr lang="en-US" sz="1100">
                  <a:solidFill>
                    <a:srgbClr val="000000"/>
                  </a:solidFill>
                </a:rPr>
                <a:t>32-bit wide</a:t>
              </a:r>
            </a:p>
          </p:txBody>
        </p:sp>
        <p:sp>
          <p:nvSpPr>
            <p:cNvPr id="9" name="TextBox 8"/>
            <p:cNvSpPr txBox="1"/>
            <p:nvPr/>
          </p:nvSpPr>
          <p:spPr>
            <a:xfrm>
              <a:off x="6682264" y="1448525"/>
              <a:ext cx="986167" cy="261610"/>
            </a:xfrm>
            <a:prstGeom prst="rect">
              <a:avLst/>
            </a:prstGeom>
            <a:noFill/>
          </p:spPr>
          <p:txBody>
            <a:bodyPr wrap="none" rtlCol="0">
              <a:spAutoFit/>
            </a:bodyPr>
            <a:lstStyle/>
            <a:p>
              <a:r>
                <a:rPr lang="en-US" sz="1100">
                  <a:solidFill>
                    <a:srgbClr val="000000"/>
                  </a:solidFill>
                </a:rPr>
                <a:t>64-bit wide</a:t>
              </a:r>
            </a:p>
          </p:txBody>
        </p:sp>
        <p:sp>
          <p:nvSpPr>
            <p:cNvPr id="10" name="TextBox 9"/>
            <p:cNvSpPr txBox="1"/>
            <p:nvPr/>
          </p:nvSpPr>
          <p:spPr>
            <a:xfrm>
              <a:off x="4116156" y="5532711"/>
              <a:ext cx="1254337" cy="289431"/>
            </a:xfrm>
            <a:prstGeom prst="rect">
              <a:avLst/>
            </a:prstGeom>
            <a:noFill/>
          </p:spPr>
          <p:txBody>
            <a:bodyPr wrap="none" rtlCol="0">
              <a:spAutoFit/>
            </a:bodyPr>
            <a:lstStyle/>
            <a:p>
              <a:r>
                <a:rPr lang="en-US" sz="1200">
                  <a:solidFill>
                    <a:srgbClr val="000000"/>
                  </a:solidFill>
                </a:rPr>
                <a:t>32-bit access</a:t>
              </a:r>
            </a:p>
          </p:txBody>
        </p:sp>
        <p:sp>
          <p:nvSpPr>
            <p:cNvPr id="11" name="TextBox 10"/>
            <p:cNvSpPr txBox="1"/>
            <p:nvPr/>
          </p:nvSpPr>
          <p:spPr>
            <a:xfrm>
              <a:off x="6544205" y="5521789"/>
              <a:ext cx="1254337" cy="289431"/>
            </a:xfrm>
            <a:prstGeom prst="rect">
              <a:avLst/>
            </a:prstGeom>
            <a:noFill/>
          </p:spPr>
          <p:txBody>
            <a:bodyPr wrap="none" rtlCol="0">
              <a:spAutoFit/>
            </a:bodyPr>
            <a:lstStyle/>
            <a:p>
              <a:r>
                <a:rPr lang="en-US" sz="1200">
                  <a:solidFill>
                    <a:srgbClr val="000000"/>
                  </a:solidFill>
                </a:rPr>
                <a:t>64-bit access</a:t>
              </a:r>
            </a:p>
          </p:txBody>
        </p:sp>
        <p:sp>
          <p:nvSpPr>
            <p:cNvPr id="12" name="Left Brace 11"/>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13" name="TextBox 12"/>
            <p:cNvSpPr txBox="1"/>
            <p:nvPr/>
          </p:nvSpPr>
          <p:spPr>
            <a:xfrm>
              <a:off x="4207521" y="6069096"/>
              <a:ext cx="3875542"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 </a:t>
              </a:r>
              <a:r>
                <a:rPr lang="hu-HU" sz="1200">
                  <a:solidFill>
                    <a:srgbClr val="0070C0"/>
                  </a:solidFill>
                </a:rPr>
                <a:t>Armv8 AArch64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r>
                <a:rPr lang="hu-HU" sz="1200">
                  <a:solidFill>
                    <a:srgbClr val="000000"/>
                  </a:solidFill>
                </a:rPr>
                <a:t> </a:t>
              </a:r>
            </a:p>
            <a:p>
              <a:pPr algn="ctr"/>
              <a:endParaRPr lang="en-US" sz="1200">
                <a:solidFill>
                  <a:srgbClr val="000000"/>
                </a:solidFill>
              </a:endParaRPr>
            </a:p>
          </p:txBody>
        </p:sp>
        <p:sp>
          <p:nvSpPr>
            <p:cNvPr id="14" name="TextBox 13"/>
            <p:cNvSpPr txBox="1"/>
            <p:nvPr/>
          </p:nvSpPr>
          <p:spPr>
            <a:xfrm>
              <a:off x="26495" y="6069097"/>
              <a:ext cx="3240977"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a:t>
              </a:r>
              <a:r>
                <a:rPr lang="hu-HU" sz="1200">
                  <a:solidFill>
                    <a:srgbClr val="000000"/>
                  </a:solidFill>
                </a:rPr>
                <a:t> </a:t>
              </a:r>
              <a:r>
                <a:rPr lang="hu-HU" sz="1200">
                  <a:solidFill>
                    <a:srgbClr val="0070C0"/>
                  </a:solidFill>
                </a:rPr>
                <a:t>Armv3</a:t>
              </a:r>
              <a:r>
                <a:rPr lang="hu-HU" sz="1200">
                  <a:solidFill>
                    <a:srgbClr val="000000"/>
                  </a:solidFill>
                </a:rPr>
                <a:t>-</a:t>
              </a:r>
              <a:r>
                <a:rPr lang="hu-HU" sz="1200">
                  <a:solidFill>
                    <a:srgbClr val="0070C0"/>
                  </a:solidFill>
                </a:rPr>
                <a:t>Armv7</a:t>
              </a:r>
              <a:r>
                <a:rPr lang="en-US" sz="1200">
                  <a:solidFill>
                    <a:srgbClr val="0070C0"/>
                  </a:solidFill>
                </a:rPr>
                <a:t> ISA </a:t>
              </a:r>
            </a:p>
            <a:p>
              <a:pPr algn="ctr"/>
              <a:r>
                <a:rPr lang="en-US" sz="1200"/>
                <a:t>and in the</a:t>
              </a:r>
              <a:r>
                <a:rPr lang="hu-HU" sz="1200"/>
                <a:t> </a:t>
              </a:r>
              <a:r>
                <a:rPr lang="hu-HU" sz="1200">
                  <a:solidFill>
                    <a:srgbClr val="0070C0"/>
                  </a:solidFill>
                </a:rPr>
                <a:t>Armv8</a:t>
              </a:r>
              <a:r>
                <a:rPr lang="en-US" sz="1200">
                  <a:solidFill>
                    <a:srgbClr val="0070C0"/>
                  </a:solidFill>
                </a:rPr>
                <a:t> ISA </a:t>
              </a:r>
            </a:p>
            <a:p>
              <a:pPr algn="ctr"/>
              <a:r>
                <a:rPr lang="en-US" sz="1200">
                  <a:solidFill>
                    <a:srgbClr val="0070C0"/>
                  </a:solidFill>
                </a:rPr>
                <a:t>in the</a:t>
              </a:r>
              <a:r>
                <a:rPr lang="hu-HU" sz="1200">
                  <a:solidFill>
                    <a:srgbClr val="0070C0"/>
                  </a:solidFill>
                </a:rPr>
                <a:t> </a:t>
              </a:r>
              <a:r>
                <a:rPr lang="en-US" sz="1200">
                  <a:solidFill>
                    <a:srgbClr val="0070C0"/>
                  </a:solidFill>
                </a:rPr>
                <a:t>AArch32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p>
          </p:txBody>
        </p:sp>
        <p:sp>
          <p:nvSpPr>
            <p:cNvPr id="15" name="Left Brace 14"/>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grpSp>
          <p:nvGrpSpPr>
            <p:cNvPr id="16" name="Group 15"/>
            <p:cNvGrpSpPr/>
            <p:nvPr/>
          </p:nvGrpSpPr>
          <p:grpSpPr>
            <a:xfrm>
              <a:off x="1225916" y="1776828"/>
              <a:ext cx="7885024" cy="3671341"/>
              <a:chOff x="1225916" y="1397068"/>
              <a:chExt cx="7885024" cy="3896931"/>
            </a:xfrm>
          </p:grpSpPr>
          <p:sp>
            <p:nvSpPr>
              <p:cNvPr id="17" name="TextBox 16"/>
              <p:cNvSpPr txBox="1"/>
              <p:nvPr/>
            </p:nvSpPr>
            <p:spPr>
              <a:xfrm>
                <a:off x="5094693" y="5032389"/>
                <a:ext cx="1186543" cy="261610"/>
              </a:xfrm>
              <a:prstGeom prst="rect">
                <a:avLst/>
              </a:prstGeom>
              <a:noFill/>
            </p:spPr>
            <p:txBody>
              <a:bodyPr wrap="none" rtlCol="0">
                <a:spAutoFit/>
              </a:bodyPr>
              <a:lstStyle/>
              <a:p>
                <a:r>
                  <a:rPr lang="en-US" sz="1100">
                    <a:solidFill>
                      <a:srgbClr val="000000"/>
                    </a:solidFill>
                  </a:rPr>
                  <a:t>Dedicated use</a:t>
                </a:r>
              </a:p>
            </p:txBody>
          </p:sp>
          <p:sp>
            <p:nvSpPr>
              <p:cNvPr id="18" name="TextBox 17"/>
              <p:cNvSpPr txBox="1"/>
              <p:nvPr/>
            </p:nvSpPr>
            <p:spPr>
              <a:xfrm>
                <a:off x="7924397" y="5003697"/>
                <a:ext cx="1186543" cy="261610"/>
              </a:xfrm>
              <a:prstGeom prst="rect">
                <a:avLst/>
              </a:prstGeom>
              <a:noFill/>
            </p:spPr>
            <p:txBody>
              <a:bodyPr wrap="none" rtlCol="0">
                <a:spAutoFit/>
              </a:bodyPr>
              <a:lstStyle/>
              <a:p>
                <a:r>
                  <a:rPr lang="en-US" sz="1100">
                    <a:solidFill>
                      <a:srgbClr val="000000"/>
                    </a:solidFill>
                  </a:rPr>
                  <a:t>Dedicated use</a:t>
                </a:r>
              </a:p>
            </p:txBody>
          </p:sp>
          <p:sp>
            <p:nvSpPr>
              <p:cNvPr id="19" name="TextBox 18"/>
              <p:cNvSpPr txBox="1"/>
              <p:nvPr/>
            </p:nvSpPr>
            <p:spPr>
              <a:xfrm>
                <a:off x="2061649" y="3238808"/>
                <a:ext cx="1130438" cy="689932"/>
              </a:xfrm>
              <a:prstGeom prst="rect">
                <a:avLst/>
              </a:prstGeom>
              <a:noFill/>
            </p:spPr>
            <p:txBody>
              <a:bodyPr wrap="none" rtlCol="0">
                <a:spAutoFit/>
              </a:bodyPr>
              <a:lstStyle/>
              <a:p>
                <a:pPr>
                  <a:spcAft>
                    <a:spcPts val="300"/>
                  </a:spcAft>
                </a:pPr>
                <a:r>
                  <a:rPr lang="en-US" sz="1100">
                    <a:solidFill>
                      <a:srgbClr val="000000"/>
                    </a:solidFill>
                  </a:rPr>
                  <a:t>Stack pointer</a:t>
                </a:r>
              </a:p>
              <a:p>
                <a:pPr>
                  <a:spcAft>
                    <a:spcPts val="400"/>
                  </a:spcAft>
                </a:pPr>
                <a:r>
                  <a:rPr lang="en-US" sz="1100">
                    <a:solidFill>
                      <a:srgbClr val="000000"/>
                    </a:solidFill>
                  </a:rPr>
                  <a:t>Link register</a:t>
                </a:r>
              </a:p>
              <a:p>
                <a:pPr>
                  <a:spcAft>
                    <a:spcPts val="300"/>
                  </a:spcAft>
                </a:pPr>
                <a:r>
                  <a:rPr lang="en-US" sz="1100">
                    <a:solidFill>
                      <a:srgbClr val="000000"/>
                    </a:solidFill>
                  </a:rPr>
                  <a:t>PC</a:t>
                </a:r>
              </a:p>
            </p:txBody>
          </p:sp>
          <p:grpSp>
            <p:nvGrpSpPr>
              <p:cNvPr id="20" name="Group 19"/>
              <p:cNvGrpSpPr/>
              <p:nvPr/>
            </p:nvGrpSpPr>
            <p:grpSpPr>
              <a:xfrm>
                <a:off x="1225916" y="1435070"/>
                <a:ext cx="747010" cy="2482641"/>
                <a:chOff x="1457419" y="1998728"/>
                <a:chExt cx="649288" cy="2376487"/>
              </a:xfrm>
            </p:grpSpPr>
            <p:sp>
              <p:nvSpPr>
                <p:cNvPr id="50"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51"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52"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53"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54"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55"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R13(SP)</a:t>
                  </a:r>
                </a:p>
              </p:txBody>
            </p:sp>
            <p:sp>
              <p:nvSpPr>
                <p:cNvPr id="56"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R14(LR)</a:t>
                  </a:r>
                </a:p>
              </p:txBody>
            </p:sp>
            <p:sp>
              <p:nvSpPr>
                <p:cNvPr id="57"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R15(PC)</a:t>
                  </a:r>
                </a:p>
              </p:txBody>
            </p:sp>
          </p:grpSp>
          <p:grpSp>
            <p:nvGrpSpPr>
              <p:cNvPr id="21" name="Group 20"/>
              <p:cNvGrpSpPr/>
              <p:nvPr/>
            </p:nvGrpSpPr>
            <p:grpSpPr>
              <a:xfrm>
                <a:off x="4327662" y="1424767"/>
                <a:ext cx="747009" cy="3836809"/>
                <a:chOff x="4012722" y="1988868"/>
                <a:chExt cx="649288" cy="3671887"/>
              </a:xfrm>
            </p:grpSpPr>
            <p:sp>
              <p:nvSpPr>
                <p:cNvPr id="37"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0</a:t>
                  </a:r>
                </a:p>
              </p:txBody>
            </p:sp>
            <p:sp>
              <p:nvSpPr>
                <p:cNvPr id="38"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a:t>
                  </a:r>
                </a:p>
              </p:txBody>
            </p:sp>
            <p:sp>
              <p:nvSpPr>
                <p:cNvPr id="39"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2</a:t>
                  </a:r>
                </a:p>
              </p:txBody>
            </p:sp>
            <p:sp>
              <p:nvSpPr>
                <p:cNvPr id="40"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41"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12</a:t>
                  </a:r>
                </a:p>
              </p:txBody>
            </p:sp>
            <p:sp>
              <p:nvSpPr>
                <p:cNvPr id="42"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13</a:t>
                  </a:r>
                </a:p>
              </p:txBody>
            </p:sp>
            <p:sp>
              <p:nvSpPr>
                <p:cNvPr id="43"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14</a:t>
                  </a:r>
                </a:p>
              </p:txBody>
            </p:sp>
            <p:sp>
              <p:nvSpPr>
                <p:cNvPr id="44"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45"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6"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X30</a:t>
                  </a:r>
                </a:p>
              </p:txBody>
            </p:sp>
            <p:sp>
              <p:nvSpPr>
                <p:cNvPr id="47"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X31</a:t>
                  </a:r>
                </a:p>
              </p:txBody>
            </p:sp>
            <p:cxnSp>
              <p:nvCxnSpPr>
                <p:cNvPr id="48"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X3</a:t>
                  </a:r>
                  <a:endParaRPr lang="hu-HU" altLang="en-US" sz="1050">
                    <a:solidFill>
                      <a:srgbClr val="000000"/>
                    </a:solidFill>
                    <a:latin typeface="Verdana" pitchFamily="34" charset="0"/>
                    <a:ea typeface="Verdana" pitchFamily="34" charset="0"/>
                    <a:cs typeface="Verdana" pitchFamily="34" charset="0"/>
                  </a:endParaRPr>
                </a:p>
              </p:txBody>
            </p:sp>
          </p:grpSp>
          <p:grpSp>
            <p:nvGrpSpPr>
              <p:cNvPr id="22" name="Group 21"/>
              <p:cNvGrpSpPr/>
              <p:nvPr/>
            </p:nvGrpSpPr>
            <p:grpSpPr>
              <a:xfrm>
                <a:off x="6410568" y="1397068"/>
                <a:ext cx="1494018" cy="3836691"/>
                <a:chOff x="6020317" y="1962358"/>
                <a:chExt cx="1296988" cy="3671887"/>
              </a:xfrm>
            </p:grpSpPr>
            <p:sp>
              <p:nvSpPr>
                <p:cNvPr id="24"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0</a:t>
                  </a:r>
                </a:p>
              </p:txBody>
            </p:sp>
            <p:sp>
              <p:nvSpPr>
                <p:cNvPr id="25"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a:t>
                  </a:r>
                </a:p>
              </p:txBody>
            </p:sp>
            <p:sp>
              <p:nvSpPr>
                <p:cNvPr id="26"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2</a:t>
                  </a:r>
                </a:p>
              </p:txBody>
            </p:sp>
            <p:sp>
              <p:nvSpPr>
                <p:cNvPr id="27"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28"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12</a:t>
                  </a:r>
                </a:p>
              </p:txBody>
            </p:sp>
            <p:sp>
              <p:nvSpPr>
                <p:cNvPr id="29"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13</a:t>
                  </a:r>
                </a:p>
              </p:txBody>
            </p:sp>
            <p:sp>
              <p:nvSpPr>
                <p:cNvPr id="30"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14</a:t>
                  </a:r>
                </a:p>
              </p:txBody>
            </p:sp>
            <p:sp>
              <p:nvSpPr>
                <p:cNvPr id="31"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32"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33"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W30</a:t>
                  </a:r>
                </a:p>
              </p:txBody>
            </p:sp>
            <p:sp>
              <p:nvSpPr>
                <p:cNvPr id="34"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W31</a:t>
                  </a:r>
                </a:p>
              </p:txBody>
            </p:sp>
            <p:cxnSp>
              <p:nvCxnSpPr>
                <p:cNvPr id="35"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W3</a:t>
                  </a:r>
                  <a:endParaRPr lang="hu-HU" altLang="en-US" sz="1050">
                    <a:solidFill>
                      <a:srgbClr val="000000"/>
                    </a:solidFill>
                    <a:latin typeface="Verdana" pitchFamily="34" charset="0"/>
                    <a:ea typeface="Verdana" pitchFamily="34" charset="0"/>
                    <a:cs typeface="Verdana" pitchFamily="34" charset="0"/>
                  </a:endParaRPr>
                </a:p>
              </p:txBody>
            </p:sp>
          </p:grpSp>
          <p:sp>
            <p:nvSpPr>
              <p:cNvPr id="23" name="Right Arrow 22"/>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Verdana" pitchFamily="34" charset="0"/>
                </a:endParaRPr>
              </a:p>
            </p:txBody>
          </p:sp>
        </p:grpSp>
      </p:grpSp>
      <p:sp>
        <p:nvSpPr>
          <p:cNvPr id="114" name="TextBox 113"/>
          <p:cNvSpPr txBox="1"/>
          <p:nvPr/>
        </p:nvSpPr>
        <p:spPr>
          <a:xfrm>
            <a:off x="71437" y="400428"/>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-3</a:t>
            </a:r>
            <a:r>
              <a:rPr lang="en-US" spc="-120" dirty="0" smtClean="0">
                <a:solidFill>
                  <a:schemeClr val="accent6"/>
                </a:solidFill>
              </a:rPr>
              <a:t>  </a:t>
            </a:r>
            <a:endParaRPr lang="en-US" spc="-120" dirty="0">
              <a:solidFill>
                <a:schemeClr val="accent6"/>
              </a:solidFill>
            </a:endParaRPr>
          </a:p>
        </p:txBody>
      </p:sp>
      <p:sp>
        <p:nvSpPr>
          <p:cNvPr id="60" name="TextBox 59"/>
          <p:cNvSpPr txBox="1"/>
          <p:nvPr/>
        </p:nvSpPr>
        <p:spPr>
          <a:xfrm>
            <a:off x="115888" y="1223318"/>
            <a:ext cx="8870955" cy="329378"/>
          </a:xfrm>
          <a:prstGeom prst="rect">
            <a:avLst/>
          </a:prstGeom>
          <a:noFill/>
        </p:spPr>
        <p:txBody>
          <a:bodyPr wrap="none" rtlCol="0">
            <a:spAutoFit/>
          </a:bodyPr>
          <a:lstStyle/>
          <a:p>
            <a:r>
              <a:rPr lang="en-US" sz="1600" dirty="0"/>
              <a:t>The GPR register set was </a:t>
            </a:r>
            <a:r>
              <a:rPr lang="en-US" sz="1600" dirty="0">
                <a:solidFill>
                  <a:srgbClr val="0070C0"/>
                </a:solidFill>
              </a:rPr>
              <a:t>vastly enlarged </a:t>
            </a:r>
            <a:r>
              <a:rPr lang="en-US" sz="1600" dirty="0"/>
              <a:t>in the </a:t>
            </a:r>
            <a:r>
              <a:rPr lang="en-US" sz="1600" dirty="0">
                <a:solidFill>
                  <a:srgbClr val="0070C0"/>
                </a:solidFill>
              </a:rPr>
              <a:t>Armv8</a:t>
            </a:r>
            <a:r>
              <a:rPr lang="en-US" sz="1600" dirty="0"/>
              <a:t> ISA release, as shown below.</a:t>
            </a:r>
          </a:p>
        </p:txBody>
      </p:sp>
    </p:spTree>
    <p:extLst>
      <p:ext uri="{BB962C8B-B14F-4D97-AF65-F5344CB8AC3E}">
        <p14:creationId xmlns:p14="http://schemas.microsoft.com/office/powerpoint/2010/main" val="30029953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(29)</a:t>
            </a:r>
            <a:endParaRPr lang="en-US" sz="1700" dirty="0"/>
          </a:p>
        </p:txBody>
      </p:sp>
      <p:sp>
        <p:nvSpPr>
          <p:cNvPr id="5" name="TextBox 4"/>
          <p:cNvSpPr txBox="1"/>
          <p:nvPr/>
        </p:nvSpPr>
        <p:spPr>
          <a:xfrm>
            <a:off x="115888" y="749590"/>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Introducing a </a:t>
            </a:r>
            <a:r>
              <a:rPr kumimoji="0" lang="en-US" sz="1800" b="0" i="0" u="none" strike="noStrike" kern="1200" cap="none" spc="0" normalizeH="0" baseline="0" noProof="0" dirty="0">
                <a:ln>
                  <a:noFill/>
                </a:ln>
                <a:solidFill>
                  <a:srgbClr val="2D2D8A"/>
                </a:solidFill>
                <a:effectLst/>
                <a:uLnTx/>
                <a:uFillTx/>
                <a:latin typeface="Verdana"/>
                <a:ea typeface="+mn-ea"/>
                <a:cs typeface="+mn-cs"/>
              </a:rPr>
              <a:t>secondary</a:t>
            </a:r>
            <a:r>
              <a:rPr kumimoji="0" lang="en-US" sz="1800" b="0" i="0" u="none" strike="noStrike" kern="1200" cap="none" spc="0" normalizeH="0" noProof="0" dirty="0">
                <a:ln>
                  <a:noFill/>
                </a:ln>
                <a:solidFill>
                  <a:srgbClr val="2D2D8A"/>
                </a:solidFill>
                <a:effectLst/>
                <a:uLnTx/>
                <a:uFillTx/>
                <a:latin typeface="Verdana"/>
                <a:ea typeface="+mn-ea"/>
                <a:cs typeface="+mn-cs"/>
              </a:rPr>
              <a:t> register set </a:t>
            </a:r>
            <a:r>
              <a:rPr kumimoji="0" lang="en-US" sz="1800" b="0" i="0" u="none" strike="noStrike" kern="1200" cap="none" spc="0" normalizeH="0" noProof="0" dirty="0" smtClean="0">
                <a:ln>
                  <a:noFill/>
                </a:ln>
                <a:solidFill>
                  <a:srgbClr val="2D2D8A"/>
                </a:solidFill>
                <a:effectLst/>
                <a:uLnTx/>
                <a:uFillTx/>
                <a:latin typeface="Verdana"/>
                <a:ea typeface="+mn-ea"/>
                <a:cs typeface="+mn-cs"/>
              </a:rPr>
              <a:t>into </a:t>
            </a:r>
            <a:r>
              <a:rPr kumimoji="0" lang="en-US" sz="1800" b="0" i="0" u="none" strike="noStrike" kern="1200" cap="none" spc="0" normalizeH="0" noProof="0" dirty="0">
                <a:ln>
                  <a:noFill/>
                </a:ln>
                <a:solidFill>
                  <a:srgbClr val="2D2D8A"/>
                </a:solidFill>
                <a:effectLst/>
                <a:uLnTx/>
                <a:uFillTx/>
                <a:latin typeface="Verdana"/>
                <a:ea typeface="+mn-ea"/>
                <a:cs typeface="+mn-cs"/>
              </a:rPr>
              <a:t>the Arm </a:t>
            </a:r>
            <a:r>
              <a:rPr kumimoji="0" lang="en-US" sz="1800" b="0" i="0" u="none" strike="noStrike" kern="1200" cap="none" spc="0" normalizeH="0" noProof="0" dirty="0" smtClean="0">
                <a:ln>
                  <a:noFill/>
                </a:ln>
                <a:solidFill>
                  <a:srgbClr val="2D2D8A"/>
                </a:solidFill>
                <a:effectLst/>
                <a:uLnTx/>
                <a:uFillTx/>
                <a:latin typeface="Verdana"/>
                <a:ea typeface="+mn-ea"/>
                <a:cs typeface="+mn-cs"/>
              </a:rPr>
              <a:t>ISA and its extension      </a:t>
            </a:r>
            <a:endParaRPr kumimoji="0" lang="en-US" sz="1800" b="0" i="0" u="none" strike="noStrike" kern="1200" cap="none" spc="-40" normalizeH="0" noProof="0" dirty="0">
              <a:ln>
                <a:noFill/>
              </a:ln>
              <a:solidFill>
                <a:srgbClr val="2D2D8A"/>
              </a:solidFill>
              <a:effectLst/>
              <a:uLnTx/>
              <a:uFillTx/>
              <a:latin typeface="Verdana"/>
              <a:ea typeface="+mn-ea"/>
              <a:cs typeface="+mn-cs"/>
            </a:endParaRPr>
          </a:p>
        </p:txBody>
      </p:sp>
      <p:sp>
        <p:nvSpPr>
          <p:cNvPr id="6" name="TextBox 5"/>
          <p:cNvSpPr txBox="1"/>
          <p:nvPr/>
        </p:nvSpPr>
        <p:spPr>
          <a:xfrm>
            <a:off x="71437" y="445551"/>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-4</a:t>
            </a:r>
            <a:r>
              <a:rPr lang="en-US" spc="-120" dirty="0" smtClean="0">
                <a:solidFill>
                  <a:schemeClr val="accent6"/>
                </a:solidFill>
              </a:rPr>
              <a:t>  </a:t>
            </a:r>
            <a:endParaRPr lang="en-US" spc="-120" dirty="0">
              <a:solidFill>
                <a:schemeClr val="accent6"/>
              </a:solidFill>
            </a:endParaRPr>
          </a:p>
        </p:txBody>
      </p:sp>
      <p:sp>
        <p:nvSpPr>
          <p:cNvPr id="7" name="Rounded Rectangle 6"/>
          <p:cNvSpPr/>
          <p:nvPr/>
        </p:nvSpPr>
        <p:spPr bwMode="auto">
          <a:xfrm>
            <a:off x="-31531" y="1213184"/>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flipH="1">
            <a:off x="465005" y="3922052"/>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Introducing a </a:t>
            </a:r>
            <a:r>
              <a:rPr kumimoji="0" lang="en-US" sz="1600" b="0" i="0" u="none" strike="noStrike" kern="1200" cap="none" spc="0" normalizeH="0" baseline="0" noProof="0" dirty="0">
                <a:ln>
                  <a:noFill/>
                </a:ln>
                <a:solidFill>
                  <a:srgbClr val="000000"/>
                </a:solidFill>
                <a:effectLst/>
                <a:uLnTx/>
                <a:uFillTx/>
                <a:latin typeface="Verdana"/>
                <a:ea typeface="+mn-ea"/>
                <a:cs typeface="+mn-cs"/>
              </a:rPr>
              <a:t>secondary register set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into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and its evolution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Rectangle 8"/>
          <p:cNvSpPr/>
          <p:nvPr/>
        </p:nvSpPr>
        <p:spPr bwMode="auto">
          <a:xfrm>
            <a:off x="5463923" y="2112125"/>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2822001" y="2094840"/>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15485" y="2090754"/>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921861" y="1811389"/>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13" name="TextBox 12"/>
          <p:cNvSpPr txBox="1"/>
          <p:nvPr/>
        </p:nvSpPr>
        <p:spPr>
          <a:xfrm>
            <a:off x="3419507" y="1826919"/>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3"/>
          <p:cNvSpPr txBox="1"/>
          <p:nvPr/>
        </p:nvSpPr>
        <p:spPr>
          <a:xfrm>
            <a:off x="6815248" y="1810922"/>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5" name="TextBox 14"/>
          <p:cNvSpPr txBox="1"/>
          <p:nvPr/>
        </p:nvSpPr>
        <p:spPr>
          <a:xfrm>
            <a:off x="2407026" y="2523457"/>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p:cNvSpPr txBox="1"/>
          <p:nvPr/>
        </p:nvSpPr>
        <p:spPr>
          <a:xfrm>
            <a:off x="5089689" y="2546321"/>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p:cNvSpPr txBox="1"/>
          <p:nvPr/>
        </p:nvSpPr>
        <p:spPr>
          <a:xfrm>
            <a:off x="266610" y="2516488"/>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18" name="Right Arrow 17"/>
          <p:cNvSpPr/>
          <p:nvPr/>
        </p:nvSpPr>
        <p:spPr bwMode="auto">
          <a:xfrm>
            <a:off x="4677601" y="2523457"/>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ight Arrow 18"/>
          <p:cNvSpPr/>
          <p:nvPr/>
        </p:nvSpPr>
        <p:spPr bwMode="auto">
          <a:xfrm>
            <a:off x="1909248" y="2501547"/>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616251" y="3447076"/>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a:off x="1992803" y="3447076"/>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697740" y="3447364"/>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23" name="TextBox 22"/>
          <p:cNvSpPr txBox="1"/>
          <p:nvPr/>
        </p:nvSpPr>
        <p:spPr>
          <a:xfrm>
            <a:off x="688259" y="36869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TextBox 23"/>
          <p:cNvSpPr txBox="1"/>
          <p:nvPr/>
        </p:nvSpPr>
        <p:spPr>
          <a:xfrm>
            <a:off x="3211211" y="3695574"/>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6781095" y="3627537"/>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26" name="TextBox 25"/>
          <p:cNvSpPr txBox="1"/>
          <p:nvPr/>
        </p:nvSpPr>
        <p:spPr>
          <a:xfrm>
            <a:off x="251520" y="1326726"/>
            <a:ext cx="1649811" cy="492443"/>
          </a:xfrm>
          <a:prstGeom prst="rect">
            <a:avLst/>
          </a:prstGeom>
          <a:noFill/>
        </p:spPr>
        <p:txBody>
          <a:bodyPr wrap="none" rtlCol="0">
            <a:spAutoFit/>
          </a:bodyPr>
          <a:lstStyle/>
          <a:p>
            <a:r>
              <a:rPr lang="en-US" sz="1300" dirty="0"/>
              <a:t>(</a:t>
            </a:r>
            <a:r>
              <a:rPr lang="en-US" sz="1300" dirty="0" smtClean="0"/>
              <a:t>Implemented </a:t>
            </a:r>
            <a:r>
              <a:rPr lang="en-US" sz="1300" dirty="0"/>
              <a:t>in </a:t>
            </a:r>
          </a:p>
          <a:p>
            <a:pPr algn="ctr"/>
            <a:r>
              <a:rPr lang="en-US" sz="1300" dirty="0"/>
              <a:t>the coprocessor)</a:t>
            </a:r>
          </a:p>
        </p:txBody>
      </p:sp>
      <p:sp>
        <p:nvSpPr>
          <p:cNvPr id="27" name="TextBox 26"/>
          <p:cNvSpPr txBox="1"/>
          <p:nvPr/>
        </p:nvSpPr>
        <p:spPr>
          <a:xfrm>
            <a:off x="2786894" y="1305706"/>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
        <p:nvSpPr>
          <p:cNvPr id="28" name="TextBox 27"/>
          <p:cNvSpPr txBox="1"/>
          <p:nvPr/>
        </p:nvSpPr>
        <p:spPr>
          <a:xfrm>
            <a:off x="6192180" y="1326726"/>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Tree>
    <p:extLst>
      <p:ext uri="{BB962C8B-B14F-4D97-AF65-F5344CB8AC3E}">
        <p14:creationId xmlns:p14="http://schemas.microsoft.com/office/powerpoint/2010/main" val="11856775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(30)</a:t>
            </a:r>
            <a:endParaRPr lang="en-US" sz="1700" dirty="0"/>
          </a:p>
        </p:txBody>
      </p:sp>
      <p:sp>
        <p:nvSpPr>
          <p:cNvPr id="5" name="TextBox 4"/>
          <p:cNvSpPr txBox="1"/>
          <p:nvPr/>
        </p:nvSpPr>
        <p:spPr>
          <a:xfrm>
            <a:off x="103988" y="763370"/>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a:solidFill>
                  <a:schemeClr val="accent6"/>
                </a:solidFill>
              </a:rPr>
              <a:t>-1</a:t>
            </a:r>
          </a:p>
        </p:txBody>
      </p:sp>
      <p:sp>
        <p:nvSpPr>
          <p:cNvPr id="6" name="TextBox 5"/>
          <p:cNvSpPr txBox="1"/>
          <p:nvPr/>
        </p:nvSpPr>
        <p:spPr>
          <a:xfrm>
            <a:off x="31526" y="1204214"/>
            <a:ext cx="9144000" cy="396000"/>
          </a:xfrm>
          <a:prstGeom prst="rect">
            <a:avLst/>
          </a:prstGeom>
          <a:solidFill>
            <a:srgbClr val="DDF2FF"/>
          </a:solidFill>
        </p:spPr>
        <p:txBody>
          <a:bodyPr wrap="square" rtlCol="0">
            <a:spAutoFit/>
          </a:bodyPr>
          <a:lstStyle/>
          <a:p>
            <a:pPr marL="285750" indent="-285750">
              <a:spcAft>
                <a:spcPts val="600"/>
              </a:spcAft>
              <a:buFont typeface="Arial" panose="020B0604020202020204" pitchFamily="34" charset="0"/>
              <a:buChar char="•"/>
            </a:pPr>
            <a:endParaRPr lang="en-US" sz="1600" spc="-50" dirty="0"/>
          </a:p>
        </p:txBody>
      </p:sp>
      <p:sp>
        <p:nvSpPr>
          <p:cNvPr id="7" name="Rounded Rectangle 6"/>
          <p:cNvSpPr/>
          <p:nvPr/>
        </p:nvSpPr>
        <p:spPr bwMode="auto">
          <a:xfrm>
            <a:off x="21022" y="1637949"/>
            <a:ext cx="9154511" cy="61126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136908" y="1691088"/>
            <a:ext cx="87783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Based on the </a:t>
            </a:r>
            <a:r>
              <a:rPr lang="en-US" sz="1600" dirty="0">
                <a:solidFill>
                  <a:srgbClr val="0070C0"/>
                </a:solidFill>
              </a:rPr>
              <a:t>existing </a:t>
            </a:r>
            <a:r>
              <a:rPr lang="en-US" sz="1600" dirty="0">
                <a:solidFill>
                  <a:srgbClr val="FF0000"/>
                </a:solidFill>
              </a:rPr>
              <a:t>GPR register set</a:t>
            </a:r>
            <a:r>
              <a:rPr lang="en-US" sz="1600" dirty="0"/>
              <a:t>, </a:t>
            </a:r>
            <a:r>
              <a:rPr lang="en-US" sz="1600" dirty="0">
                <a:solidFill>
                  <a:srgbClr val="0070C0"/>
                </a:solidFill>
              </a:rPr>
              <a:t>first</a:t>
            </a:r>
            <a:r>
              <a:rPr lang="en-US" sz="1600" dirty="0"/>
              <a:t> </a:t>
            </a:r>
            <a:r>
              <a:rPr lang="en-US" sz="1600" dirty="0">
                <a:solidFill>
                  <a:srgbClr val="0070C0"/>
                </a:solidFill>
              </a:rPr>
              <a:t>FX SIMD instructions </a:t>
            </a:r>
            <a:r>
              <a:rPr lang="en-US" sz="1600" dirty="0"/>
              <a:t>were added to</a:t>
            </a:r>
          </a:p>
          <a:p>
            <a:pPr>
              <a:spcAft>
                <a:spcPts val="600"/>
              </a:spcAft>
            </a:pPr>
            <a:r>
              <a:rPr lang="en-US" sz="1600" dirty="0">
                <a:solidFill>
                  <a:srgbClr val="0070C0"/>
                </a:solidFill>
              </a:rPr>
              <a:t>       </a:t>
            </a:r>
            <a:r>
              <a:rPr lang="en-US" sz="1600" dirty="0"/>
              <a:t>the scalar FX instructions provided by the basic ISA</a:t>
            </a:r>
            <a:r>
              <a:rPr lang="en-US" sz="1600" dirty="0" smtClean="0"/>
              <a:t>.</a:t>
            </a:r>
            <a:endParaRPr lang="en-US" sz="1600" dirty="0"/>
          </a:p>
        </p:txBody>
      </p:sp>
      <p:sp>
        <p:nvSpPr>
          <p:cNvPr id="9" name="TextBox 8"/>
          <p:cNvSpPr txBox="1"/>
          <p:nvPr/>
        </p:nvSpPr>
        <p:spPr>
          <a:xfrm>
            <a:off x="147143" y="1261243"/>
            <a:ext cx="912326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spc="-50"/>
              <a:t>The </a:t>
            </a:r>
            <a:r>
              <a:rPr lang="en-US" sz="1600" spc="-50">
                <a:solidFill>
                  <a:srgbClr val="FF0000"/>
                </a:solidFill>
              </a:rPr>
              <a:t>sequence of ARM’s ISA extensions </a:t>
            </a:r>
            <a:r>
              <a:rPr lang="en-US" sz="1600" spc="-50"/>
              <a:t>introduced represents a </a:t>
            </a:r>
            <a:r>
              <a:rPr lang="en-US" sz="1600" spc="-50">
                <a:solidFill>
                  <a:srgbClr val="0070C0"/>
                </a:solidFill>
              </a:rPr>
              <a:t>clear-cut logic </a:t>
            </a:r>
            <a:r>
              <a:rPr lang="en-US" sz="1600" spc="-50"/>
              <a:t>as follows:</a:t>
            </a:r>
            <a:endParaRPr lang="en-US" sz="1600" spc="-50" dirty="0"/>
          </a:p>
        </p:txBody>
      </p:sp>
      <p:sp>
        <p:nvSpPr>
          <p:cNvPr id="10" name="TextBox 9"/>
          <p:cNvSpPr txBox="1"/>
          <p:nvPr/>
        </p:nvSpPr>
        <p:spPr>
          <a:xfrm>
            <a:off x="71437" y="362178"/>
            <a:ext cx="9597554" cy="369332"/>
          </a:xfrm>
          <a:prstGeom prst="rect">
            <a:avLst/>
          </a:prstGeom>
          <a:noFill/>
        </p:spPr>
        <p:txBody>
          <a:bodyPr wrap="square" rtlCol="0">
            <a:spAutoFit/>
          </a:bodyPr>
          <a:lstStyle/>
          <a:p>
            <a:r>
              <a:rPr lang="en-US" dirty="0">
                <a:solidFill>
                  <a:srgbClr val="FFFFFF"/>
                </a:solidFill>
              </a:rPr>
              <a:t>2.2 ISA extensions introduced to enhance compute capabilities (1)</a:t>
            </a:r>
            <a:endParaRPr lang="en-US" spc="-120" dirty="0">
              <a:solidFill>
                <a:schemeClr val="accent6"/>
              </a:solidFill>
            </a:endParaRPr>
          </a:p>
        </p:txBody>
      </p:sp>
      <p:sp>
        <p:nvSpPr>
          <p:cNvPr id="11" name="Rounded Rectangle 10"/>
          <p:cNvSpPr/>
          <p:nvPr/>
        </p:nvSpPr>
        <p:spPr bwMode="auto">
          <a:xfrm>
            <a:off x="21022" y="2312277"/>
            <a:ext cx="9175531" cy="872092"/>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125008" y="2322787"/>
            <a:ext cx="864061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Then the basic ISA was augmented by </a:t>
            </a:r>
            <a:r>
              <a:rPr lang="en-US" sz="1600" dirty="0">
                <a:solidFill>
                  <a:srgbClr val="0070C0"/>
                </a:solidFill>
              </a:rPr>
              <a:t>a </a:t>
            </a:r>
            <a:r>
              <a:rPr lang="en-US" sz="1600" dirty="0">
                <a:solidFill>
                  <a:srgbClr val="FF0000"/>
                </a:solidFill>
              </a:rPr>
              <a:t>secondary register set </a:t>
            </a:r>
            <a:r>
              <a:rPr lang="en-US" sz="1600" dirty="0"/>
              <a:t>and based on it</a:t>
            </a:r>
          </a:p>
          <a:p>
            <a:r>
              <a:rPr lang="en-US" sz="1600" dirty="0"/>
              <a:t>       </a:t>
            </a:r>
            <a:r>
              <a:rPr lang="en-US" sz="1600" dirty="0">
                <a:solidFill>
                  <a:srgbClr val="0070C0"/>
                </a:solidFill>
              </a:rPr>
              <a:t>scalar FP, </a:t>
            </a:r>
            <a:r>
              <a:rPr lang="en-US" sz="1600" dirty="0" smtClean="0">
                <a:solidFill>
                  <a:srgbClr val="0070C0"/>
                </a:solidFill>
              </a:rPr>
              <a:t>vector </a:t>
            </a:r>
            <a:r>
              <a:rPr lang="en-US" sz="1600" dirty="0">
                <a:solidFill>
                  <a:srgbClr val="0070C0"/>
                </a:solidFill>
              </a:rPr>
              <a:t>FP </a:t>
            </a:r>
            <a:r>
              <a:rPr lang="en-US" sz="1600" dirty="0" smtClean="0">
                <a:solidFill>
                  <a:srgbClr val="0070C0"/>
                </a:solidFill>
              </a:rPr>
              <a:t>(sequentially executed) and </a:t>
            </a:r>
            <a:r>
              <a:rPr lang="en-US" sz="1600" dirty="0">
                <a:solidFill>
                  <a:srgbClr val="0070C0"/>
                </a:solidFill>
              </a:rPr>
              <a:t>FX/FP SIMD instructions on</a:t>
            </a:r>
          </a:p>
          <a:p>
            <a:pPr>
              <a:spcAft>
                <a:spcPts val="600"/>
              </a:spcAft>
            </a:pPr>
            <a:r>
              <a:rPr lang="en-US" sz="1600" dirty="0">
                <a:solidFill>
                  <a:srgbClr val="0070C0"/>
                </a:solidFill>
              </a:rPr>
              <a:t>       64/128-bit data vectors </a:t>
            </a:r>
            <a:r>
              <a:rPr lang="en-US" sz="1600" dirty="0"/>
              <a:t>were introduced. </a:t>
            </a:r>
          </a:p>
        </p:txBody>
      </p:sp>
      <p:sp>
        <p:nvSpPr>
          <p:cNvPr id="43" name="Rounded Rectangle 42"/>
          <p:cNvSpPr/>
          <p:nvPr/>
        </p:nvSpPr>
        <p:spPr bwMode="auto">
          <a:xfrm>
            <a:off x="-18510" y="3246031"/>
            <a:ext cx="9162510" cy="66001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4" name="TextBox 43"/>
          <p:cNvSpPr txBox="1"/>
          <p:nvPr/>
        </p:nvSpPr>
        <p:spPr>
          <a:xfrm>
            <a:off x="125374" y="3279231"/>
            <a:ext cx="8790265" cy="584775"/>
          </a:xfrm>
          <a:prstGeom prst="rect">
            <a:avLst/>
          </a:prstGeom>
          <a:noFill/>
        </p:spPr>
        <p:txBody>
          <a:bodyPr wrap="square" rtlCol="0">
            <a:spAutoFit/>
          </a:bodyPr>
          <a:lstStyle/>
          <a:p>
            <a:pPr marL="285750" indent="-285750">
              <a:buFont typeface="Arial" panose="020B0604020202020204" pitchFamily="34" charset="0"/>
              <a:buChar char="•"/>
            </a:pPr>
            <a:r>
              <a:rPr lang="en-US" sz="1600" spc="-80" dirty="0" smtClean="0"/>
              <a:t>Finally</a:t>
            </a:r>
            <a:r>
              <a:rPr lang="en-US" sz="1600" spc="-80" dirty="0"/>
              <a:t>, the very long </a:t>
            </a:r>
            <a:r>
              <a:rPr lang="en-US" sz="1600" spc="-80" dirty="0">
                <a:solidFill>
                  <a:srgbClr val="FF0000"/>
                </a:solidFill>
              </a:rPr>
              <a:t>SVE register set </a:t>
            </a:r>
            <a:r>
              <a:rPr lang="en-US" sz="1600" spc="-80" dirty="0">
                <a:solidFill>
                  <a:srgbClr val="0070C0"/>
                </a:solidFill>
              </a:rPr>
              <a:t>and</a:t>
            </a:r>
            <a:r>
              <a:rPr lang="en-US" sz="1600" spc="-80" dirty="0"/>
              <a:t> </a:t>
            </a:r>
            <a:r>
              <a:rPr lang="en-US" sz="1600" spc="-80" dirty="0">
                <a:solidFill>
                  <a:srgbClr val="0070C0"/>
                </a:solidFill>
              </a:rPr>
              <a:t>FX/FP SIMD</a:t>
            </a:r>
            <a:r>
              <a:rPr lang="en-US" sz="1600" spc="-80" dirty="0"/>
              <a:t> </a:t>
            </a:r>
            <a:r>
              <a:rPr lang="en-US" sz="1600" dirty="0"/>
              <a:t>instructions on </a:t>
            </a:r>
            <a:r>
              <a:rPr lang="en-US" sz="1600" spc="-80" dirty="0">
                <a:solidFill>
                  <a:srgbClr val="0070C0"/>
                </a:solidFill>
              </a:rPr>
              <a:t>very long,</a:t>
            </a:r>
          </a:p>
          <a:p>
            <a:pPr>
              <a:spcAft>
                <a:spcPts val="1200"/>
              </a:spcAft>
            </a:pPr>
            <a:r>
              <a:rPr lang="en-US" sz="1600" spc="-80" dirty="0">
                <a:solidFill>
                  <a:srgbClr val="0070C0"/>
                </a:solidFill>
              </a:rPr>
              <a:t>        128-2048 bit wide data vectors </a:t>
            </a:r>
            <a:r>
              <a:rPr lang="en-US" sz="1600" dirty="0"/>
              <a:t>were added, as indicated </a:t>
            </a:r>
            <a:r>
              <a:rPr lang="en-US" sz="1600" dirty="0" smtClean="0"/>
              <a:t>below.</a:t>
            </a:r>
            <a:endParaRPr lang="en-US" sz="1600" dirty="0"/>
          </a:p>
        </p:txBody>
      </p:sp>
      <p:sp>
        <p:nvSpPr>
          <p:cNvPr id="45" name="Rounded Rectangle 44"/>
          <p:cNvSpPr/>
          <p:nvPr/>
        </p:nvSpPr>
        <p:spPr bwMode="auto">
          <a:xfrm>
            <a:off x="21022" y="3975024"/>
            <a:ext cx="9144000" cy="2772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6" name="Text Box 7"/>
          <p:cNvSpPr txBox="1">
            <a:spLocks noChangeArrowheads="1"/>
          </p:cNvSpPr>
          <p:nvPr/>
        </p:nvSpPr>
        <p:spPr bwMode="auto">
          <a:xfrm>
            <a:off x="-167000" y="4868676"/>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7" name="Text Box 16"/>
          <p:cNvSpPr txBox="1">
            <a:spLocks noChangeArrowheads="1"/>
          </p:cNvSpPr>
          <p:nvPr/>
        </p:nvSpPr>
        <p:spPr bwMode="auto">
          <a:xfrm>
            <a:off x="1569131" y="4067232"/>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8" name="Line 17"/>
          <p:cNvSpPr>
            <a:spLocks noChangeShapeType="1"/>
          </p:cNvSpPr>
          <p:nvPr/>
        </p:nvSpPr>
        <p:spPr bwMode="auto">
          <a:xfrm flipV="1">
            <a:off x="656565" y="4635747"/>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9" name="Line 22"/>
          <p:cNvSpPr>
            <a:spLocks noChangeShapeType="1"/>
          </p:cNvSpPr>
          <p:nvPr/>
        </p:nvSpPr>
        <p:spPr bwMode="auto">
          <a:xfrm>
            <a:off x="4569308" y="438101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Line 25"/>
          <p:cNvSpPr>
            <a:spLocks noChangeShapeType="1"/>
          </p:cNvSpPr>
          <p:nvPr/>
        </p:nvSpPr>
        <p:spPr bwMode="auto">
          <a:xfrm>
            <a:off x="652379" y="46357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Line 29"/>
          <p:cNvSpPr>
            <a:spLocks noChangeShapeType="1"/>
          </p:cNvSpPr>
          <p:nvPr/>
        </p:nvSpPr>
        <p:spPr bwMode="auto">
          <a:xfrm flipH="1">
            <a:off x="5661034" y="46293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2" name="Text Box 7"/>
          <p:cNvSpPr txBox="1">
            <a:spLocks noChangeArrowheads="1"/>
          </p:cNvSpPr>
          <p:nvPr/>
        </p:nvSpPr>
        <p:spPr bwMode="auto">
          <a:xfrm>
            <a:off x="3080022" y="4870398"/>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53" name="Oval 13"/>
          <p:cNvSpPr>
            <a:spLocks noChangeArrowheads="1"/>
          </p:cNvSpPr>
          <p:nvPr/>
        </p:nvSpPr>
        <p:spPr bwMode="auto">
          <a:xfrm>
            <a:off x="3711451" y="481199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4" name="Line 25"/>
          <p:cNvSpPr>
            <a:spLocks noChangeShapeType="1"/>
          </p:cNvSpPr>
          <p:nvPr/>
        </p:nvSpPr>
        <p:spPr bwMode="auto">
          <a:xfrm>
            <a:off x="3744323" y="464057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5" name="Text Box 7"/>
          <p:cNvSpPr txBox="1">
            <a:spLocks noChangeArrowheads="1"/>
          </p:cNvSpPr>
          <p:nvPr/>
        </p:nvSpPr>
        <p:spPr bwMode="auto">
          <a:xfrm>
            <a:off x="4623476" y="4899508"/>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56" name="Oval 13"/>
          <p:cNvSpPr>
            <a:spLocks noChangeArrowheads="1"/>
          </p:cNvSpPr>
          <p:nvPr/>
        </p:nvSpPr>
        <p:spPr bwMode="auto">
          <a:xfrm>
            <a:off x="611560" y="47881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7" name="Oval 56"/>
          <p:cNvSpPr>
            <a:spLocks noChangeArrowheads="1"/>
          </p:cNvSpPr>
          <p:nvPr/>
        </p:nvSpPr>
        <p:spPr bwMode="auto">
          <a:xfrm>
            <a:off x="5627811" y="47833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8" name="Text Box 7"/>
          <p:cNvSpPr txBox="1">
            <a:spLocks noChangeArrowheads="1"/>
          </p:cNvSpPr>
          <p:nvPr/>
        </p:nvSpPr>
        <p:spPr bwMode="auto">
          <a:xfrm>
            <a:off x="1342424" y="4859112"/>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59" name="Oval 13"/>
          <p:cNvSpPr>
            <a:spLocks noChangeArrowheads="1"/>
          </p:cNvSpPr>
          <p:nvPr/>
        </p:nvSpPr>
        <p:spPr bwMode="auto">
          <a:xfrm>
            <a:off x="1920705" y="48117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60" name="Line 25"/>
          <p:cNvSpPr>
            <a:spLocks noChangeShapeType="1"/>
          </p:cNvSpPr>
          <p:nvPr/>
        </p:nvSpPr>
        <p:spPr bwMode="auto">
          <a:xfrm>
            <a:off x="1955312" y="463483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1" name="Text Box 7"/>
          <p:cNvSpPr txBox="1">
            <a:spLocks noChangeArrowheads="1"/>
          </p:cNvSpPr>
          <p:nvPr/>
        </p:nvSpPr>
        <p:spPr bwMode="auto">
          <a:xfrm>
            <a:off x="6864919" y="4896944"/>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62" name="Right Brace 61"/>
          <p:cNvSpPr/>
          <p:nvPr/>
        </p:nvSpPr>
        <p:spPr bwMode="auto">
          <a:xfrm rot="5400000">
            <a:off x="476196" y="5575291"/>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3" name="Right Brace 62"/>
          <p:cNvSpPr/>
          <p:nvPr/>
        </p:nvSpPr>
        <p:spPr bwMode="auto">
          <a:xfrm rot="5400000">
            <a:off x="3712343" y="3410838"/>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4" name="Right Brace 63"/>
          <p:cNvSpPr/>
          <p:nvPr/>
        </p:nvSpPr>
        <p:spPr bwMode="auto">
          <a:xfrm rot="5400000">
            <a:off x="7672634" y="4760838"/>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5" name="TextBox 64"/>
          <p:cNvSpPr txBox="1"/>
          <p:nvPr/>
        </p:nvSpPr>
        <p:spPr>
          <a:xfrm>
            <a:off x="-18510" y="6157395"/>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66" name="TextBox 65"/>
          <p:cNvSpPr txBox="1"/>
          <p:nvPr/>
        </p:nvSpPr>
        <p:spPr>
          <a:xfrm>
            <a:off x="2771800" y="6157395"/>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67" name="TextBox 66"/>
          <p:cNvSpPr txBox="1"/>
          <p:nvPr/>
        </p:nvSpPr>
        <p:spPr>
          <a:xfrm>
            <a:off x="7024787" y="6157395"/>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68" name="Line 29"/>
          <p:cNvSpPr>
            <a:spLocks noChangeShapeType="1"/>
          </p:cNvSpPr>
          <p:nvPr/>
        </p:nvSpPr>
        <p:spPr bwMode="auto">
          <a:xfrm flipH="1">
            <a:off x="7937958" y="465229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9" name="Oval 68"/>
          <p:cNvSpPr>
            <a:spLocks noChangeArrowheads="1"/>
          </p:cNvSpPr>
          <p:nvPr/>
        </p:nvSpPr>
        <p:spPr bwMode="auto">
          <a:xfrm>
            <a:off x="7902370" y="480626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0" name="TextBox 69"/>
          <p:cNvSpPr txBox="1"/>
          <p:nvPr/>
        </p:nvSpPr>
        <p:spPr>
          <a:xfrm>
            <a:off x="1215676" y="5349916"/>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71" name="TextBox 70"/>
          <p:cNvSpPr txBox="1"/>
          <p:nvPr/>
        </p:nvSpPr>
        <p:spPr>
          <a:xfrm>
            <a:off x="2780865" y="5349916"/>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72" name="TextBox 71"/>
          <p:cNvSpPr txBox="1"/>
          <p:nvPr/>
        </p:nvSpPr>
        <p:spPr>
          <a:xfrm>
            <a:off x="5072110" y="5345560"/>
            <a:ext cx="1231427" cy="292388"/>
          </a:xfrm>
          <a:prstGeom prst="rect">
            <a:avLst/>
          </a:prstGeom>
          <a:noFill/>
        </p:spPr>
        <p:txBody>
          <a:bodyPr wrap="none" rtlCol="0">
            <a:spAutoFit/>
          </a:bodyPr>
          <a:lstStyle/>
          <a:p>
            <a:r>
              <a:rPr lang="en-US" sz="1300" dirty="0"/>
              <a:t>(64/128-bit)</a:t>
            </a:r>
          </a:p>
        </p:txBody>
      </p:sp>
      <p:sp>
        <p:nvSpPr>
          <p:cNvPr id="73" name="TextBox 72"/>
          <p:cNvSpPr txBox="1"/>
          <p:nvPr/>
        </p:nvSpPr>
        <p:spPr>
          <a:xfrm>
            <a:off x="7128284" y="5349916"/>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74" name="TextBox 73"/>
          <p:cNvSpPr txBox="1"/>
          <p:nvPr/>
        </p:nvSpPr>
        <p:spPr>
          <a:xfrm>
            <a:off x="5228852" y="5561584"/>
            <a:ext cx="1052101" cy="292388"/>
          </a:xfrm>
          <a:prstGeom prst="rect">
            <a:avLst/>
          </a:prstGeom>
          <a:noFill/>
        </p:spPr>
        <p:txBody>
          <a:bodyPr wrap="square" rtlCol="0">
            <a:spAutoFit/>
          </a:bodyPr>
          <a:lstStyle/>
          <a:p>
            <a:r>
              <a:rPr lang="en-US" sz="1300" dirty="0"/>
              <a:t>(Neon)</a:t>
            </a:r>
          </a:p>
        </p:txBody>
      </p:sp>
      <p:sp>
        <p:nvSpPr>
          <p:cNvPr id="75" name="TextBox 74"/>
          <p:cNvSpPr txBox="1"/>
          <p:nvPr/>
        </p:nvSpPr>
        <p:spPr>
          <a:xfrm>
            <a:off x="7264315" y="5576450"/>
            <a:ext cx="1346103" cy="292388"/>
          </a:xfrm>
          <a:prstGeom prst="rect">
            <a:avLst/>
          </a:prstGeom>
          <a:noFill/>
        </p:spPr>
        <p:txBody>
          <a:bodyPr wrap="square" rtlCol="0">
            <a:spAutoFit/>
          </a:bodyPr>
          <a:lstStyle/>
          <a:p>
            <a:r>
              <a:rPr lang="en-US" sz="1300"/>
              <a:t>(SVE/SVE2)</a:t>
            </a:r>
          </a:p>
        </p:txBody>
      </p:sp>
      <p:sp>
        <p:nvSpPr>
          <p:cNvPr id="76" name="TextBox 75"/>
          <p:cNvSpPr txBox="1"/>
          <p:nvPr/>
        </p:nvSpPr>
        <p:spPr>
          <a:xfrm>
            <a:off x="71437" y="446589"/>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-5</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13747124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(31</a:t>
            </a:r>
            <a:r>
              <a:rPr lang="en-US" sz="1700" dirty="0">
                <a:solidFill>
                  <a:srgbClr val="FFFFFF"/>
                </a:solidFill>
              </a:rPr>
              <a:t>)</a:t>
            </a:r>
            <a:endParaRPr lang="en-US" sz="1700" dirty="0"/>
          </a:p>
        </p:txBody>
      </p:sp>
      <p:sp>
        <p:nvSpPr>
          <p:cNvPr id="5" name="Rounded Rectangle 4"/>
          <p:cNvSpPr/>
          <p:nvPr/>
        </p:nvSpPr>
        <p:spPr bwMode="auto">
          <a:xfrm>
            <a:off x="26495" y="2519380"/>
            <a:ext cx="9144000" cy="292504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Text Box 7"/>
          <p:cNvSpPr txBox="1">
            <a:spLocks noChangeArrowheads="1"/>
          </p:cNvSpPr>
          <p:nvPr/>
        </p:nvSpPr>
        <p:spPr bwMode="auto">
          <a:xfrm>
            <a:off x="-198530" y="3455554"/>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7" name="Text Box 16"/>
          <p:cNvSpPr txBox="1">
            <a:spLocks noChangeArrowheads="1"/>
          </p:cNvSpPr>
          <p:nvPr/>
        </p:nvSpPr>
        <p:spPr bwMode="auto">
          <a:xfrm>
            <a:off x="1569131" y="2654110"/>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8" name="Line 17"/>
          <p:cNvSpPr>
            <a:spLocks noChangeShapeType="1"/>
          </p:cNvSpPr>
          <p:nvPr/>
        </p:nvSpPr>
        <p:spPr bwMode="auto">
          <a:xfrm flipV="1">
            <a:off x="656565" y="3222625"/>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2"/>
          <p:cNvSpPr>
            <a:spLocks noChangeShapeType="1"/>
          </p:cNvSpPr>
          <p:nvPr/>
        </p:nvSpPr>
        <p:spPr bwMode="auto">
          <a:xfrm>
            <a:off x="4211960" y="295156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5"/>
          <p:cNvSpPr>
            <a:spLocks noChangeShapeType="1"/>
          </p:cNvSpPr>
          <p:nvPr/>
        </p:nvSpPr>
        <p:spPr bwMode="auto">
          <a:xfrm>
            <a:off x="652379" y="32226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9"/>
          <p:cNvSpPr>
            <a:spLocks noChangeShapeType="1"/>
          </p:cNvSpPr>
          <p:nvPr/>
        </p:nvSpPr>
        <p:spPr bwMode="auto">
          <a:xfrm flipH="1">
            <a:off x="5282663" y="321625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2617574" y="3457276"/>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a:t>
            </a:r>
          </a:p>
          <a:p>
            <a:pPr algn="ctr">
              <a:spcBef>
                <a:spcPct val="0"/>
              </a:spcBef>
              <a:buClrTx/>
              <a:buSzTx/>
              <a:buFontTx/>
              <a:buNone/>
            </a:pPr>
            <a:r>
              <a:rPr lang="en-US" altLang="en-US" sz="1300" b="1" spc="-70">
                <a:solidFill>
                  <a:srgbClr val="000000"/>
                </a:solidFill>
              </a:rPr>
              <a:t> extension</a:t>
            </a:r>
          </a:p>
        </p:txBody>
      </p:sp>
      <p:sp>
        <p:nvSpPr>
          <p:cNvPr id="13" name="Oval 13"/>
          <p:cNvSpPr>
            <a:spLocks noChangeArrowheads="1"/>
          </p:cNvSpPr>
          <p:nvPr/>
        </p:nvSpPr>
        <p:spPr bwMode="auto">
          <a:xfrm>
            <a:off x="3289306" y="33988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4" name="Line 25"/>
          <p:cNvSpPr>
            <a:spLocks noChangeShapeType="1"/>
          </p:cNvSpPr>
          <p:nvPr/>
        </p:nvSpPr>
        <p:spPr bwMode="auto">
          <a:xfrm>
            <a:off x="3323914" y="322745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Text Box 7"/>
          <p:cNvSpPr txBox="1">
            <a:spLocks noChangeArrowheads="1"/>
          </p:cNvSpPr>
          <p:nvPr/>
        </p:nvSpPr>
        <p:spPr bwMode="auto">
          <a:xfrm>
            <a:off x="4076945" y="3486386"/>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6" name="Oval 13"/>
          <p:cNvSpPr>
            <a:spLocks noChangeArrowheads="1"/>
          </p:cNvSpPr>
          <p:nvPr/>
        </p:nvSpPr>
        <p:spPr bwMode="auto">
          <a:xfrm>
            <a:off x="611560" y="337497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7" name="Oval 16"/>
          <p:cNvSpPr>
            <a:spLocks noChangeArrowheads="1"/>
          </p:cNvSpPr>
          <p:nvPr/>
        </p:nvSpPr>
        <p:spPr bwMode="auto">
          <a:xfrm>
            <a:off x="5247075" y="337021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8" name="Text Box 7"/>
          <p:cNvSpPr txBox="1">
            <a:spLocks noChangeArrowheads="1"/>
          </p:cNvSpPr>
          <p:nvPr/>
        </p:nvSpPr>
        <p:spPr bwMode="auto">
          <a:xfrm>
            <a:off x="1016605" y="3445990"/>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19" name="Oval 13"/>
          <p:cNvSpPr>
            <a:spLocks noChangeArrowheads="1"/>
          </p:cNvSpPr>
          <p:nvPr/>
        </p:nvSpPr>
        <p:spPr bwMode="auto">
          <a:xfrm>
            <a:off x="1647438" y="339866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20" name="Line 25"/>
          <p:cNvSpPr>
            <a:spLocks noChangeShapeType="1"/>
          </p:cNvSpPr>
          <p:nvPr/>
        </p:nvSpPr>
        <p:spPr bwMode="auto">
          <a:xfrm>
            <a:off x="1682046" y="32217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Text Box 7"/>
          <p:cNvSpPr txBox="1">
            <a:spLocks noChangeArrowheads="1"/>
          </p:cNvSpPr>
          <p:nvPr/>
        </p:nvSpPr>
        <p:spPr bwMode="auto">
          <a:xfrm>
            <a:off x="6147175" y="3483450"/>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22" name="Right Brace 21"/>
          <p:cNvSpPr/>
          <p:nvPr/>
        </p:nvSpPr>
        <p:spPr bwMode="auto">
          <a:xfrm rot="5400000">
            <a:off x="476196" y="4351356"/>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3" name="Right Brace 22"/>
          <p:cNvSpPr/>
          <p:nvPr/>
        </p:nvSpPr>
        <p:spPr bwMode="auto">
          <a:xfrm rot="5400000">
            <a:off x="3712343" y="2186903"/>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672634" y="3536904"/>
            <a:ext cx="225723" cy="248400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18510" y="4933460"/>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26" name="TextBox 25"/>
          <p:cNvSpPr txBox="1"/>
          <p:nvPr/>
        </p:nvSpPr>
        <p:spPr>
          <a:xfrm>
            <a:off x="2771800" y="4933460"/>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27" name="TextBox 26"/>
          <p:cNvSpPr txBox="1"/>
          <p:nvPr/>
        </p:nvSpPr>
        <p:spPr>
          <a:xfrm>
            <a:off x="7024787" y="4933460"/>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28" name="Line 29"/>
          <p:cNvSpPr>
            <a:spLocks noChangeShapeType="1"/>
          </p:cNvSpPr>
          <p:nvPr/>
        </p:nvSpPr>
        <p:spPr bwMode="auto">
          <a:xfrm flipH="1">
            <a:off x="7937958" y="32391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28"/>
          <p:cNvSpPr>
            <a:spLocks noChangeArrowheads="1"/>
          </p:cNvSpPr>
          <p:nvPr/>
        </p:nvSpPr>
        <p:spPr bwMode="auto">
          <a:xfrm>
            <a:off x="7902370" y="33931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30" name="TextBox 29"/>
          <p:cNvSpPr txBox="1"/>
          <p:nvPr/>
        </p:nvSpPr>
        <p:spPr>
          <a:xfrm>
            <a:off x="927179" y="3936794"/>
            <a:ext cx="1529586" cy="292388"/>
          </a:xfrm>
          <a:prstGeom prst="rect">
            <a:avLst/>
          </a:prstGeom>
          <a:noFill/>
        </p:spPr>
        <p:txBody>
          <a:bodyPr wrap="none" rtlCol="0">
            <a:spAutoFit/>
          </a:bodyPr>
          <a:lstStyle/>
          <a:p>
            <a:pPr lvl="0" algn="ctr">
              <a:spcAft>
                <a:spcPts val="200"/>
              </a:spcAft>
            </a:pPr>
            <a:r>
              <a:rPr lang="en-US" sz="1300" dirty="0">
                <a:solidFill>
                  <a:srgbClr val="000000"/>
                </a:solidFill>
              </a:rPr>
              <a:t>(</a:t>
            </a:r>
            <a:r>
              <a:rPr lang="en-US" sz="1300" dirty="0" err="1">
                <a:solidFill>
                  <a:srgbClr val="000000"/>
                </a:solidFill>
              </a:rPr>
              <a:t>Coproc</a:t>
            </a:r>
            <a:r>
              <a:rPr lang="en-US" sz="1300" dirty="0">
                <a:solidFill>
                  <a:srgbClr val="000000"/>
                </a:solidFill>
              </a:rPr>
              <a:t>. based)</a:t>
            </a:r>
          </a:p>
        </p:txBody>
      </p:sp>
      <p:sp>
        <p:nvSpPr>
          <p:cNvPr id="31" name="TextBox 30"/>
          <p:cNvSpPr txBox="1"/>
          <p:nvPr/>
        </p:nvSpPr>
        <p:spPr>
          <a:xfrm>
            <a:off x="2219708" y="3936794"/>
            <a:ext cx="2184893" cy="518091"/>
          </a:xfrm>
          <a:prstGeom prst="rect">
            <a:avLst/>
          </a:prstGeom>
          <a:noFill/>
        </p:spPr>
        <p:txBody>
          <a:bodyPr wrap="none" rtlCol="0">
            <a:spAutoFit/>
          </a:bodyPr>
          <a:lstStyle/>
          <a:p>
            <a:pPr lvl="0" algn="ctr">
              <a:spcAft>
                <a:spcPts val="200"/>
              </a:spcAft>
            </a:pPr>
            <a:r>
              <a:rPr lang="en-US" sz="1300">
                <a:solidFill>
                  <a:srgbClr val="000000"/>
                </a:solidFill>
              </a:rPr>
              <a:t>(</a:t>
            </a:r>
            <a:r>
              <a:rPr lang="en-US" sz="1300" err="1">
                <a:solidFill>
                  <a:srgbClr val="000000"/>
                </a:solidFill>
              </a:rPr>
              <a:t>Coproc</a:t>
            </a:r>
            <a:r>
              <a:rPr lang="en-US" sz="1300">
                <a:solidFill>
                  <a:srgbClr val="000000"/>
                </a:solidFill>
              </a:rPr>
              <a:t>. based)</a:t>
            </a:r>
          </a:p>
          <a:p>
            <a:pPr lvl="0" algn="ctr">
              <a:spcAft>
                <a:spcPts val="200"/>
              </a:spcAft>
            </a:pPr>
            <a:r>
              <a:rPr lang="en-US" sz="1300">
                <a:solidFill>
                  <a:srgbClr val="000000"/>
                </a:solidFill>
              </a:rPr>
              <a:t>(Sequentially executed)</a:t>
            </a:r>
          </a:p>
        </p:txBody>
      </p:sp>
      <p:sp>
        <p:nvSpPr>
          <p:cNvPr id="32" name="TextBox 31"/>
          <p:cNvSpPr txBox="1"/>
          <p:nvPr/>
        </p:nvSpPr>
        <p:spPr>
          <a:xfrm>
            <a:off x="103988" y="776835"/>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Arm ISA </a:t>
            </a:r>
            <a:r>
              <a:rPr lang="hu-HU" altLang="en-US" spc="-50" dirty="0" err="1" smtClean="0">
                <a:solidFill>
                  <a:schemeClr val="accent6"/>
                </a:solidFill>
              </a:rPr>
              <a:t>extensions</a:t>
            </a:r>
            <a:r>
              <a:rPr lang="en-US" altLang="en-US" spc="-50" dirty="0" smtClean="0">
                <a:solidFill>
                  <a:schemeClr val="accent6"/>
                </a:solidFill>
              </a:rPr>
              <a:t> used at present in numeric computations</a:t>
            </a:r>
            <a:endParaRPr lang="en-US" altLang="en-US" spc="-50" dirty="0">
              <a:solidFill>
                <a:schemeClr val="accent6"/>
              </a:solidFill>
            </a:endParaRPr>
          </a:p>
        </p:txBody>
      </p:sp>
      <p:sp>
        <p:nvSpPr>
          <p:cNvPr id="33" name="TextBox 32"/>
          <p:cNvSpPr txBox="1"/>
          <p:nvPr/>
        </p:nvSpPr>
        <p:spPr>
          <a:xfrm>
            <a:off x="4672721" y="3932438"/>
            <a:ext cx="1231427" cy="292388"/>
          </a:xfrm>
          <a:prstGeom prst="rect">
            <a:avLst/>
          </a:prstGeom>
          <a:noFill/>
        </p:spPr>
        <p:txBody>
          <a:bodyPr wrap="none" rtlCol="0">
            <a:spAutoFit/>
          </a:bodyPr>
          <a:lstStyle/>
          <a:p>
            <a:r>
              <a:rPr lang="en-US" sz="1300"/>
              <a:t>(64/128-bit)</a:t>
            </a:r>
          </a:p>
        </p:txBody>
      </p:sp>
      <p:sp>
        <p:nvSpPr>
          <p:cNvPr id="34" name="TextBox 33"/>
          <p:cNvSpPr txBox="1"/>
          <p:nvPr/>
        </p:nvSpPr>
        <p:spPr>
          <a:xfrm>
            <a:off x="7128284" y="3936794"/>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35" name="TextBox 34"/>
          <p:cNvSpPr txBox="1"/>
          <p:nvPr/>
        </p:nvSpPr>
        <p:spPr>
          <a:xfrm>
            <a:off x="4924055" y="4148462"/>
            <a:ext cx="1052101" cy="518091"/>
          </a:xfrm>
          <a:prstGeom prst="rect">
            <a:avLst/>
          </a:prstGeom>
          <a:noFill/>
        </p:spPr>
        <p:txBody>
          <a:bodyPr wrap="square" rtlCol="0">
            <a:spAutoFit/>
          </a:bodyPr>
          <a:lstStyle/>
          <a:p>
            <a:pPr>
              <a:spcAft>
                <a:spcPts val="200"/>
              </a:spcAft>
            </a:pPr>
            <a:r>
              <a:rPr lang="en-US" sz="1300" dirty="0"/>
              <a:t>(Neon</a:t>
            </a:r>
            <a:r>
              <a:rPr lang="en-US" sz="1300" dirty="0" smtClean="0"/>
              <a:t>)</a:t>
            </a:r>
          </a:p>
          <a:p>
            <a:r>
              <a:rPr lang="en-US" sz="1300" dirty="0" smtClean="0"/>
              <a:t>(2005)</a:t>
            </a:r>
            <a:endParaRPr lang="en-US" sz="1300" dirty="0"/>
          </a:p>
        </p:txBody>
      </p:sp>
      <p:sp>
        <p:nvSpPr>
          <p:cNvPr id="36" name="TextBox 35"/>
          <p:cNvSpPr txBox="1"/>
          <p:nvPr/>
        </p:nvSpPr>
        <p:spPr>
          <a:xfrm>
            <a:off x="7264315" y="4163328"/>
            <a:ext cx="1346103" cy="518091"/>
          </a:xfrm>
          <a:prstGeom prst="rect">
            <a:avLst/>
          </a:prstGeom>
          <a:noFill/>
        </p:spPr>
        <p:txBody>
          <a:bodyPr wrap="square" rtlCol="0">
            <a:spAutoFit/>
          </a:bodyPr>
          <a:lstStyle/>
          <a:p>
            <a:pPr>
              <a:spcAft>
                <a:spcPts val="200"/>
              </a:spcAft>
            </a:pPr>
            <a:r>
              <a:rPr lang="en-US" sz="1300" dirty="0"/>
              <a:t>(SVE/SVE2</a:t>
            </a:r>
            <a:r>
              <a:rPr lang="en-US" sz="1300" dirty="0" smtClean="0"/>
              <a:t>)</a:t>
            </a:r>
          </a:p>
          <a:p>
            <a:r>
              <a:rPr lang="en-US" sz="1300" dirty="0" smtClean="0"/>
              <a:t>(2017/2021)</a:t>
            </a:r>
            <a:endParaRPr lang="en-US" sz="1300" dirty="0"/>
          </a:p>
        </p:txBody>
      </p:sp>
      <p:sp>
        <p:nvSpPr>
          <p:cNvPr id="37" name="Rounded Rectangle 36"/>
          <p:cNvSpPr/>
          <p:nvPr/>
        </p:nvSpPr>
        <p:spPr bwMode="auto">
          <a:xfrm>
            <a:off x="4603529" y="3232434"/>
            <a:ext cx="4284000" cy="144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8" name="Rounded Rectangle 37"/>
          <p:cNvSpPr/>
          <p:nvPr/>
        </p:nvSpPr>
        <p:spPr bwMode="auto">
          <a:xfrm>
            <a:off x="26494" y="1250466"/>
            <a:ext cx="9101959" cy="107721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9" name="TextBox 38"/>
          <p:cNvSpPr txBox="1"/>
          <p:nvPr/>
        </p:nvSpPr>
        <p:spPr>
          <a:xfrm>
            <a:off x="61946" y="1250466"/>
            <a:ext cx="9066508" cy="1077218"/>
          </a:xfrm>
          <a:prstGeom prst="rect">
            <a:avLst/>
          </a:prstGeom>
          <a:noFill/>
        </p:spPr>
        <p:txBody>
          <a:bodyPr wrap="square" rtlCol="0">
            <a:spAutoFit/>
          </a:bodyPr>
          <a:lstStyle/>
          <a:p>
            <a:r>
              <a:rPr lang="en-US" sz="1600" spc="-40" dirty="0" smtClean="0"/>
              <a:t>From all extensions introduced for enhancing the compute capabilities of the Arm ISA, </a:t>
            </a:r>
          </a:p>
          <a:p>
            <a:r>
              <a:rPr lang="en-US" sz="1600" dirty="0" smtClean="0"/>
              <a:t>  recently </a:t>
            </a:r>
            <a:r>
              <a:rPr lang="en-US" sz="1600" dirty="0" smtClean="0">
                <a:solidFill>
                  <a:srgbClr val="FF0000"/>
                </a:solidFill>
              </a:rPr>
              <a:t>only</a:t>
            </a:r>
            <a:r>
              <a:rPr lang="en-US" sz="1600" dirty="0" smtClean="0"/>
              <a:t> the </a:t>
            </a:r>
            <a:r>
              <a:rPr lang="en-US" sz="1600" dirty="0" smtClean="0">
                <a:solidFill>
                  <a:srgbClr val="0070C0"/>
                </a:solidFill>
              </a:rPr>
              <a:t>64/128-bit FX/FP SIMD </a:t>
            </a:r>
            <a:r>
              <a:rPr lang="en-US" sz="1600" dirty="0" smtClean="0"/>
              <a:t>extension (commonly called </a:t>
            </a:r>
            <a:r>
              <a:rPr lang="en-US" sz="1600" dirty="0" smtClean="0">
                <a:solidFill>
                  <a:srgbClr val="FF0000"/>
                </a:solidFill>
              </a:rPr>
              <a:t>Neon</a:t>
            </a:r>
            <a:r>
              <a:rPr lang="en-US" sz="1600" dirty="0" smtClean="0"/>
              <a:t>) and </a:t>
            </a:r>
          </a:p>
          <a:p>
            <a:r>
              <a:rPr lang="en-US" sz="1600" dirty="0" smtClean="0"/>
              <a:t>  the </a:t>
            </a:r>
            <a:r>
              <a:rPr lang="en-US" sz="1600" dirty="0" smtClean="0">
                <a:solidFill>
                  <a:srgbClr val="0070C0"/>
                </a:solidFill>
              </a:rPr>
              <a:t>128-2028-bit long FX/FP SIMD </a:t>
            </a:r>
            <a:r>
              <a:rPr lang="en-US" sz="1600" dirty="0" smtClean="0"/>
              <a:t>extensions, called </a:t>
            </a:r>
            <a:r>
              <a:rPr lang="en-US" sz="1600" dirty="0" smtClean="0">
                <a:solidFill>
                  <a:srgbClr val="FF0000"/>
                </a:solidFill>
              </a:rPr>
              <a:t>SVE/SVE2</a:t>
            </a:r>
            <a:r>
              <a:rPr lang="en-US" sz="1600" dirty="0" smtClean="0"/>
              <a:t> </a:t>
            </a:r>
            <a:r>
              <a:rPr lang="en-US" sz="1600" dirty="0" smtClean="0">
                <a:solidFill>
                  <a:srgbClr val="0070C0"/>
                </a:solidFill>
              </a:rPr>
              <a:t>are of importance</a:t>
            </a:r>
            <a:r>
              <a:rPr lang="en-US" sz="1600" dirty="0" smtClean="0"/>
              <a:t>, </a:t>
            </a:r>
          </a:p>
          <a:p>
            <a:r>
              <a:rPr lang="en-US" sz="1600" dirty="0" smtClean="0"/>
              <a:t>  since they absorb</a:t>
            </a:r>
            <a:r>
              <a:rPr lang="en-US" sz="1600" dirty="0" smtClean="0">
                <a:solidFill>
                  <a:srgbClr val="0070C0"/>
                </a:solidFill>
              </a:rPr>
              <a:t> all previous extensions.</a:t>
            </a:r>
            <a:endParaRPr lang="en-US" sz="1600" dirty="0"/>
          </a:p>
        </p:txBody>
      </p:sp>
      <p:sp>
        <p:nvSpPr>
          <p:cNvPr id="40" name="TextBox 39"/>
          <p:cNvSpPr txBox="1"/>
          <p:nvPr/>
        </p:nvSpPr>
        <p:spPr>
          <a:xfrm>
            <a:off x="71438" y="445370"/>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-6</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33529445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(24)</a:t>
            </a:r>
            <a:endParaRPr lang="en-US" sz="1700" dirty="0"/>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 SIMD extensions</a:t>
            </a:r>
            <a:endParaRPr lang="en-US" altLang="en-US" sz="1300" b="1" dirty="0">
              <a:solidFill>
                <a:srgbClr val="000000"/>
              </a:solidFill>
            </a:endParaRP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r>
              <a:rPr lang="en-US" altLang="en-US" sz="1300" b="1" dirty="0" smtClean="0">
                <a:solidFill>
                  <a:srgbClr val="000000"/>
                </a:solidFill>
              </a:rPr>
              <a:t>SIMD extensions of Intel’s x86 ISA</a:t>
            </a:r>
            <a:endParaRPr lang="en-US" altLang="en-US" sz="1300" b="1" dirty="0">
              <a:solidFill>
                <a:srgbClr val="000000"/>
              </a:solidFill>
            </a:endParaRP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AVX-512</a:t>
            </a:r>
          </a:p>
          <a:p>
            <a:pPr algn="ctr">
              <a:spcBef>
                <a:spcPct val="0"/>
              </a:spcBef>
              <a:buClrTx/>
              <a:buSzTx/>
              <a:buFontTx/>
              <a:buNone/>
              <a:defRPr/>
            </a:pPr>
            <a:r>
              <a:rPr lang="en-US" altLang="en-US" sz="1300" b="1" dirty="0" smtClean="0">
                <a:solidFill>
                  <a:srgbClr val="000000"/>
                </a:solidFill>
              </a:rPr>
              <a:t>SIMD</a:t>
            </a:r>
            <a:r>
              <a:rPr lang="hu-HU" altLang="en-US" sz="1300" b="1" dirty="0" smtClean="0">
                <a:solidFill>
                  <a:srgbClr val="000000"/>
                </a:solidFill>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AVX2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18" name="TextBox 17"/>
          <p:cNvSpPr txBox="1"/>
          <p:nvPr/>
        </p:nvSpPr>
        <p:spPr>
          <a:xfrm>
            <a:off x="6271778"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19" name="TextBox 18"/>
          <p:cNvSpPr txBox="1"/>
          <p:nvPr/>
        </p:nvSpPr>
        <p:spPr>
          <a:xfrm>
            <a:off x="7673549" y="2427027"/>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512-bit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MMX SIMD</a:t>
            </a:r>
          </a:p>
          <a:p>
            <a:pPr algn="ctr">
              <a:spcBef>
                <a:spcPct val="0"/>
              </a:spcBef>
              <a:buClrTx/>
              <a:buSzTx/>
              <a:buFontTx/>
              <a:buNone/>
              <a:defRPr/>
            </a:pPr>
            <a:r>
              <a:rPr lang="en-US" altLang="en-US" sz="1300" b="1" dirty="0" smtClean="0">
                <a:solidFill>
                  <a:srgbClr val="000000"/>
                </a:solidFill>
              </a:rPr>
              <a:t>extensions</a:t>
            </a:r>
            <a:endParaRPr lang="en-US" altLang="en-US" sz="1300" b="1" dirty="0">
              <a:solidFill>
                <a:srgbClr val="000000"/>
              </a:solidFill>
            </a:endParaRP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64-bit</a:t>
            </a:r>
          </a:p>
          <a:p>
            <a:pPr algn="ctr" defTabSz="457200" fontAlgn="base"/>
            <a:r>
              <a:rPr lang="en-US" sz="1300" dirty="0" smtClean="0">
                <a:solidFill>
                  <a:srgbClr val="000000"/>
                </a:solidFill>
                <a:latin typeface="Verdana"/>
              </a:rPr>
              <a:t> FX SIMD</a:t>
            </a:r>
            <a:endParaRPr lang="en-US" sz="1300" dirty="0">
              <a:solidFill>
                <a:srgbClr val="000000"/>
              </a:solidFill>
              <a:latin typeface="Verdana"/>
            </a:endParaRPr>
          </a:p>
        </p:txBody>
      </p:sp>
      <p:sp>
        <p:nvSpPr>
          <p:cNvPr id="24" name="TextBox 23"/>
          <p:cNvSpPr txBox="1"/>
          <p:nvPr/>
        </p:nvSpPr>
        <p:spPr>
          <a:xfrm>
            <a:off x="216856" y="3436641"/>
            <a:ext cx="1488677"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(Pentium-MMX)</a:t>
            </a:r>
          </a:p>
          <a:p>
            <a:pPr algn="ctr" defTabSz="457200" fontAlgn="base"/>
            <a:r>
              <a:rPr lang="en-US" sz="1300" i="1" dirty="0">
                <a:solidFill>
                  <a:srgbClr val="000000"/>
                </a:solidFill>
                <a:latin typeface="Verdana"/>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 III)</a:t>
            </a:r>
          </a:p>
          <a:p>
            <a:pPr algn="ctr" defTabSz="457200" fontAlgn="base"/>
            <a:r>
              <a:rPr lang="en-US" sz="1300" i="1" dirty="0">
                <a:solidFill>
                  <a:srgbClr val="000000"/>
                </a:solidFill>
                <a:latin typeface="Verdana"/>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algn="ctr" defTabSz="457200" fontAlgn="base"/>
            <a:r>
              <a:rPr lang="en-US" sz="1300" i="1" dirty="0" smtClean="0">
                <a:solidFill>
                  <a:srgbClr val="000000"/>
                </a:solidFill>
                <a:latin typeface="Verdana"/>
              </a:rPr>
              <a:t>(</a:t>
            </a:r>
            <a:r>
              <a:rPr lang="en-US" sz="1300" i="1" dirty="0" err="1" smtClean="0">
                <a:solidFill>
                  <a:srgbClr val="000000"/>
                </a:solidFill>
                <a:latin typeface="Verdana"/>
              </a:rPr>
              <a:t>Haswell</a:t>
            </a:r>
            <a:endParaRPr lang="en-US" sz="1300" i="1" dirty="0" smtClean="0">
              <a:solidFill>
                <a:srgbClr val="000000"/>
              </a:solidFill>
              <a:latin typeface="Verdana"/>
            </a:endParaRPr>
          </a:p>
          <a:p>
            <a:pPr algn="ctr" defTabSz="457200" fontAlgn="base"/>
            <a:r>
              <a:rPr lang="en-US" sz="1300" i="1" dirty="0" smtClean="0">
                <a:solidFill>
                  <a:srgbClr val="000000"/>
                </a:solidFill>
                <a:latin typeface="Verdana"/>
              </a:rPr>
              <a:t>(</a:t>
            </a:r>
            <a:r>
              <a:rPr lang="en-US" sz="1300" i="1" dirty="0" smtClean="0">
                <a:solidFill>
                  <a:srgbClr val="000000"/>
                </a:solidFill>
                <a:latin typeface="Verdana"/>
              </a:rPr>
              <a:t>2013)</a:t>
            </a:r>
            <a:endParaRPr lang="en-US" sz="1300" i="1" dirty="0">
              <a:solidFill>
                <a:srgbClr val="000000"/>
              </a:solidFill>
              <a:latin typeface="Verdana"/>
            </a:endParaRPr>
          </a:p>
        </p:txBody>
      </p:sp>
      <p:sp>
        <p:nvSpPr>
          <p:cNvPr id="27" name="TextBox 26"/>
          <p:cNvSpPr txBox="1"/>
          <p:nvPr/>
        </p:nvSpPr>
        <p:spPr>
          <a:xfrm>
            <a:off x="7599217" y="3436709"/>
            <a:ext cx="1418978" cy="492443"/>
          </a:xfrm>
          <a:prstGeom prst="rect">
            <a:avLst/>
          </a:prstGeom>
          <a:noFill/>
        </p:spPr>
        <p:txBody>
          <a:bodyPr wrap="none" rtlCol="0">
            <a:spAutoFit/>
          </a:bodyPr>
          <a:lstStyle/>
          <a:p>
            <a:pPr algn="ctr" defTabSz="457200" fontAlgn="base"/>
            <a:r>
              <a:rPr lang="en-US" sz="1300" i="1" dirty="0">
                <a:solidFill>
                  <a:srgbClr val="000000"/>
                </a:solidFill>
                <a:latin typeface="Verdana"/>
              </a:rPr>
              <a:t>(Cannon Lake)</a:t>
            </a:r>
          </a:p>
          <a:p>
            <a:pPr algn="ctr" defTabSz="457200" fontAlgn="base"/>
            <a:r>
              <a:rPr lang="en-US" sz="1300" i="1" dirty="0">
                <a:solidFill>
                  <a:srgbClr val="000000"/>
                </a:solidFill>
                <a:latin typeface="Verdana"/>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defTabSz="457200" fontAlgn="base"/>
            <a:r>
              <a:rPr lang="en-US" sz="1300" i="1" dirty="0" smtClean="0">
                <a:solidFill>
                  <a:srgbClr val="000000"/>
                </a:solidFill>
                <a:latin typeface="Verdana"/>
              </a:rPr>
              <a:t>Introduced in</a:t>
            </a:r>
          </a:p>
          <a:p>
            <a:pPr defTabSz="457200" fontAlgn="base"/>
            <a:r>
              <a:rPr lang="en-US" sz="1300" i="1" dirty="0" smtClean="0">
                <a:solidFill>
                  <a:srgbClr val="000000"/>
                </a:solidFill>
                <a:latin typeface="Verdana"/>
              </a:rPr>
              <a:t> </a:t>
            </a:r>
            <a:r>
              <a:rPr lang="en-US" sz="1300" i="1" dirty="0">
                <a:solidFill>
                  <a:srgbClr val="000000"/>
                </a:solidFill>
                <a:latin typeface="Verdana"/>
              </a:rPr>
              <a:t>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39" name="TextBox 38"/>
          <p:cNvSpPr txBox="1"/>
          <p:nvPr/>
        </p:nvSpPr>
        <p:spPr>
          <a:xfrm>
            <a:off x="4749288" y="3437080"/>
            <a:ext cx="1455848" cy="492443"/>
          </a:xfrm>
          <a:prstGeom prst="rect">
            <a:avLst/>
          </a:prstGeom>
          <a:noFill/>
        </p:spPr>
        <p:txBody>
          <a:bodyPr wrap="none" rtlCol="0">
            <a:spAutoFit/>
          </a:bodyPr>
          <a:lstStyle/>
          <a:p>
            <a:pPr algn="ctr" defTabSz="457200" fontAlgn="base"/>
            <a:r>
              <a:rPr lang="en-US" sz="1300" i="1" dirty="0">
                <a:solidFill>
                  <a:srgbClr val="000000"/>
                </a:solidFill>
                <a:latin typeface="Verdana"/>
              </a:rPr>
              <a:t>(Sandy Bridge)</a:t>
            </a:r>
          </a:p>
          <a:p>
            <a:pPr algn="ctr" defTabSz="457200" fontAlgn="base"/>
            <a:r>
              <a:rPr lang="en-US" sz="1300" i="1" dirty="0">
                <a:solidFill>
                  <a:srgbClr val="000000"/>
                </a:solidFill>
                <a:latin typeface="Verdana"/>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SSE2.SSE4.2 SIMD extensions</a:t>
            </a:r>
            <a:endParaRPr lang="en-US" altLang="en-US" sz="1300" b="1" dirty="0">
              <a:solidFill>
                <a:srgbClr val="000000"/>
              </a:solidFill>
            </a:endParaRP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45" name="TextBox 44"/>
          <p:cNvSpPr txBox="1"/>
          <p:nvPr/>
        </p:nvSpPr>
        <p:spPr>
          <a:xfrm>
            <a:off x="3384518" y="3436330"/>
            <a:ext cx="1156087" cy="692497"/>
          </a:xfrm>
          <a:prstGeom prst="rect">
            <a:avLst/>
          </a:prstGeom>
          <a:noFill/>
        </p:spPr>
        <p:txBody>
          <a:bodyPr wrap="none" rtlCol="0">
            <a:spAutoFit/>
          </a:bodyPr>
          <a:lstStyle/>
          <a:p>
            <a:pPr algn="ctr" defTabSz="457200" fontAlgn="base"/>
            <a:r>
              <a:rPr lang="en-US" sz="1300" i="1" dirty="0">
                <a:solidFill>
                  <a:srgbClr val="000000"/>
                </a:solidFill>
                <a:latin typeface="Verdana"/>
              </a:rPr>
              <a:t>(Pentium </a:t>
            </a:r>
            <a:r>
              <a:rPr lang="en-US" sz="1300" i="1" dirty="0" smtClean="0">
                <a:solidFill>
                  <a:srgbClr val="000000"/>
                </a:solidFill>
                <a:latin typeface="Verdana"/>
              </a:rPr>
              <a:t>4</a:t>
            </a:r>
          </a:p>
          <a:p>
            <a:pPr algn="ctr" defTabSz="457200" fontAlgn="base"/>
            <a:r>
              <a:rPr lang="en-US" sz="1300" i="1" dirty="0" smtClean="0">
                <a:solidFill>
                  <a:srgbClr val="000000"/>
                </a:solidFill>
                <a:latin typeface="Verdana"/>
              </a:rPr>
              <a:t>Willamette)</a:t>
            </a:r>
            <a:endParaRPr lang="en-US" sz="1300" i="1" dirty="0">
              <a:solidFill>
                <a:srgbClr val="000000"/>
              </a:solidFill>
              <a:latin typeface="Verdana"/>
            </a:endParaRPr>
          </a:p>
          <a:p>
            <a:pPr algn="ctr" defTabSz="457200" fontAlgn="base"/>
            <a:r>
              <a:rPr lang="en-US" sz="1300" i="1" dirty="0" smtClean="0">
                <a:solidFill>
                  <a:srgbClr val="000000"/>
                </a:solidFill>
                <a:latin typeface="Verdana"/>
              </a:rPr>
              <a:t>(2000)</a:t>
            </a:r>
            <a:endParaRPr lang="en-US" sz="1300" i="1" dirty="0">
              <a:solidFill>
                <a:srgbClr val="000000"/>
              </a:solidFill>
              <a:latin typeface="Verdana"/>
            </a:endParaRP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Summing up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008808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(32)</a:t>
            </a:r>
            <a:endParaRPr lang="en-US" sz="1700" dirty="0"/>
          </a:p>
        </p:txBody>
      </p:sp>
      <p:sp>
        <p:nvSpPr>
          <p:cNvPr id="5" name="TextBox 4"/>
          <p:cNvSpPr txBox="1"/>
          <p:nvPr/>
        </p:nvSpPr>
        <p:spPr>
          <a:xfrm>
            <a:off x="71438" y="776572"/>
            <a:ext cx="5603072" cy="369332"/>
          </a:xfrm>
          <a:prstGeom prst="rect">
            <a:avLst/>
          </a:prstGeom>
          <a:noFill/>
        </p:spPr>
        <p:txBody>
          <a:bodyPr wrap="none" rtlCol="0">
            <a:spAutoFit/>
          </a:bodyPr>
          <a:lstStyle/>
          <a:p>
            <a:r>
              <a:rPr lang="en-US" dirty="0" smtClean="0">
                <a:solidFill>
                  <a:schemeClr val="accent6"/>
                </a:solidFill>
              </a:rPr>
              <a:t>Comparing Intel’s and AMD’s SIMD extensions</a:t>
            </a:r>
          </a:p>
        </p:txBody>
      </p:sp>
      <p:sp>
        <p:nvSpPr>
          <p:cNvPr id="6" name="Rounded Rectangle 5"/>
          <p:cNvSpPr/>
          <p:nvPr/>
        </p:nvSpPr>
        <p:spPr bwMode="auto">
          <a:xfrm>
            <a:off x="-10510" y="1204137"/>
            <a:ext cx="9144000" cy="3672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145008" y="1234195"/>
            <a:ext cx="9106404" cy="360098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Beyond the general purpose 16x64-bit GPR register space</a:t>
            </a:r>
            <a:r>
              <a:rPr lang="en-US" sz="1600" dirty="0" smtClean="0"/>
              <a:t>, </a:t>
            </a:r>
            <a:r>
              <a:rPr lang="en-US" sz="1600" dirty="0" smtClean="0">
                <a:solidFill>
                  <a:srgbClr val="FF0000"/>
                </a:solidFill>
              </a:rPr>
              <a:t>Intel’s</a:t>
            </a:r>
            <a:r>
              <a:rPr lang="en-US" sz="1600" dirty="0" smtClean="0"/>
              <a:t> x86-64 ISA</a:t>
            </a:r>
          </a:p>
          <a:p>
            <a:r>
              <a:rPr lang="en-US" sz="1600" dirty="0"/>
              <a:t> </a:t>
            </a:r>
            <a:r>
              <a:rPr lang="en-US" sz="1600" dirty="0" smtClean="0"/>
              <a:t>     declares </a:t>
            </a:r>
            <a:r>
              <a:rPr lang="en-US" sz="1600" dirty="0" smtClean="0">
                <a:solidFill>
                  <a:srgbClr val="0070C0"/>
                </a:solidFill>
              </a:rPr>
              <a:t>three dedicated register spaces </a:t>
            </a:r>
            <a:r>
              <a:rPr lang="en-US" sz="1600" dirty="0" smtClean="0"/>
              <a:t>(of 16x128-, 16x256- and 32x512-bit)</a:t>
            </a:r>
          </a:p>
          <a:p>
            <a:pPr>
              <a:spcAft>
                <a:spcPts val="600"/>
              </a:spcAft>
            </a:pPr>
            <a:r>
              <a:rPr lang="en-US" sz="1600" spc="-60" dirty="0"/>
              <a:t> </a:t>
            </a:r>
            <a:r>
              <a:rPr lang="en-US" sz="1600" spc="-60" dirty="0" smtClean="0"/>
              <a:t>     </a:t>
            </a:r>
            <a:r>
              <a:rPr lang="en-US" sz="1600" spc="-60" dirty="0" smtClean="0">
                <a:solidFill>
                  <a:srgbClr val="0070C0"/>
                </a:solidFill>
              </a:rPr>
              <a:t>for SIMD operations</a:t>
            </a:r>
            <a:r>
              <a:rPr lang="en-US" sz="1600" spc="-60" dirty="0" smtClean="0"/>
              <a:t>, where the longer registers are </a:t>
            </a:r>
            <a:r>
              <a:rPr lang="en-US" sz="1600" spc="-60" dirty="0" smtClean="0">
                <a:solidFill>
                  <a:srgbClr val="0070C0"/>
                </a:solidFill>
              </a:rPr>
              <a:t>aliased</a:t>
            </a:r>
            <a:r>
              <a:rPr lang="en-US" sz="1600" spc="-60" dirty="0" smtClean="0"/>
              <a:t> with the smaller ones.</a:t>
            </a:r>
          </a:p>
          <a:p>
            <a:pPr>
              <a:spcAft>
                <a:spcPts val="600"/>
              </a:spcAft>
            </a:pPr>
            <a:r>
              <a:rPr lang="en-US" sz="1600" dirty="0" smtClean="0"/>
              <a:t>    Intel introduced for each major ISA extension a </a:t>
            </a:r>
            <a:r>
              <a:rPr lang="en-US" sz="1600" dirty="0" smtClean="0">
                <a:solidFill>
                  <a:srgbClr val="0070C0"/>
                </a:solidFill>
              </a:rPr>
              <a:t>different instructions set</a:t>
            </a:r>
            <a:r>
              <a:rPr lang="en-US" sz="1600" dirty="0" smtClean="0"/>
              <a:t>.</a:t>
            </a:r>
          </a:p>
          <a:p>
            <a:pPr marL="285750" indent="-285750">
              <a:buFont typeface="Arial" panose="020B0604020202020204" pitchFamily="34" charset="0"/>
              <a:buChar char="•"/>
            </a:pPr>
            <a:r>
              <a:rPr lang="en-US" sz="1600" dirty="0" smtClean="0"/>
              <a:t>By contrast, </a:t>
            </a:r>
            <a:r>
              <a:rPr lang="en-US" sz="1600" dirty="0" smtClean="0">
                <a:solidFill>
                  <a:srgbClr val="FF0000"/>
                </a:solidFill>
              </a:rPr>
              <a:t>AMD</a:t>
            </a:r>
            <a:r>
              <a:rPr lang="en-US" sz="1600" dirty="0" smtClean="0"/>
              <a:t> recently, makes use of </a:t>
            </a:r>
            <a:r>
              <a:rPr lang="en-US" sz="1600" dirty="0" smtClean="0">
                <a:solidFill>
                  <a:srgbClr val="0070C0"/>
                </a:solidFill>
              </a:rPr>
              <a:t>two distinct register spaces</a:t>
            </a:r>
            <a:r>
              <a:rPr lang="en-US" sz="1600" dirty="0" smtClean="0"/>
              <a:t>, a 32x128-bit </a:t>
            </a:r>
          </a:p>
          <a:p>
            <a:r>
              <a:rPr lang="en-US" sz="1600" dirty="0"/>
              <a:t> </a:t>
            </a:r>
            <a:r>
              <a:rPr lang="en-US" sz="1600" dirty="0" smtClean="0"/>
              <a:t>     secondary register space for the Neon extension and a 32x128 to 2048-bit SVE</a:t>
            </a:r>
          </a:p>
          <a:p>
            <a:pPr>
              <a:spcAft>
                <a:spcPts val="600"/>
              </a:spcAft>
            </a:pPr>
            <a:r>
              <a:rPr lang="en-US" sz="1600" dirty="0"/>
              <a:t> </a:t>
            </a:r>
            <a:r>
              <a:rPr lang="en-US" sz="1600" dirty="0" smtClean="0"/>
              <a:t>     register space for the SVE/SVE2 extensions.</a:t>
            </a:r>
          </a:p>
          <a:p>
            <a:r>
              <a:rPr lang="en-US" sz="1600" dirty="0" smtClean="0"/>
              <a:t>    </a:t>
            </a:r>
            <a:r>
              <a:rPr lang="en-US" sz="1600" spc="-40" dirty="0" smtClean="0"/>
              <a:t>The </a:t>
            </a:r>
            <a:r>
              <a:rPr lang="en-US" sz="1600" spc="-40" dirty="0" smtClean="0">
                <a:solidFill>
                  <a:srgbClr val="0070C0"/>
                </a:solidFill>
              </a:rPr>
              <a:t>Neon</a:t>
            </a:r>
            <a:r>
              <a:rPr lang="en-US" sz="1600" spc="-40" dirty="0" smtClean="0"/>
              <a:t> and </a:t>
            </a:r>
            <a:r>
              <a:rPr lang="en-US" sz="1600" spc="-40" dirty="0" smtClean="0">
                <a:solidFill>
                  <a:srgbClr val="0070C0"/>
                </a:solidFill>
              </a:rPr>
              <a:t>SVE ISA </a:t>
            </a:r>
            <a:r>
              <a:rPr lang="en-US" sz="1600" spc="-40" dirty="0" smtClean="0"/>
              <a:t>extensions make use of </a:t>
            </a:r>
            <a:r>
              <a:rPr lang="en-US" sz="1600" spc="-40" dirty="0" smtClean="0">
                <a:solidFill>
                  <a:srgbClr val="0070C0"/>
                </a:solidFill>
              </a:rPr>
              <a:t>different ISA subsets</a:t>
            </a:r>
            <a:r>
              <a:rPr lang="en-US" sz="1600" spc="-40" dirty="0" smtClean="0"/>
              <a:t>, where the </a:t>
            </a:r>
          </a:p>
          <a:p>
            <a:r>
              <a:rPr lang="en-US" sz="1600" spc="-40" dirty="0"/>
              <a:t> </a:t>
            </a:r>
            <a:r>
              <a:rPr lang="en-US" sz="1600" spc="-40" dirty="0" smtClean="0"/>
              <a:t>     </a:t>
            </a:r>
            <a:r>
              <a:rPr lang="en-US" sz="1600" spc="-40" dirty="0" smtClean="0">
                <a:solidFill>
                  <a:srgbClr val="0070C0"/>
                </a:solidFill>
              </a:rPr>
              <a:t>SVE/SVE2</a:t>
            </a:r>
            <a:r>
              <a:rPr lang="en-US" sz="1600" spc="-40" dirty="0" smtClean="0"/>
              <a:t> extensions </a:t>
            </a:r>
            <a:r>
              <a:rPr lang="en-US" sz="1600" dirty="0" smtClean="0"/>
              <a:t>are </a:t>
            </a:r>
            <a:r>
              <a:rPr lang="en-US" sz="1600" dirty="0" smtClean="0">
                <a:solidFill>
                  <a:srgbClr val="0070C0"/>
                </a:solidFill>
              </a:rPr>
              <a:t>data length agnostic</a:t>
            </a:r>
            <a:r>
              <a:rPr lang="en-US" sz="1600" dirty="0" smtClean="0"/>
              <a:t>, i.e. the same instructions may be</a:t>
            </a:r>
          </a:p>
          <a:p>
            <a:pPr>
              <a:spcAft>
                <a:spcPts val="600"/>
              </a:spcAft>
            </a:pPr>
            <a:r>
              <a:rPr lang="en-US" sz="1600" dirty="0"/>
              <a:t> </a:t>
            </a:r>
            <a:r>
              <a:rPr lang="en-US" sz="1600" dirty="0" smtClean="0"/>
              <a:t>     used for different long data, e.g. for 128-, 256- or 512-bit data.</a:t>
            </a:r>
          </a:p>
          <a:p>
            <a:r>
              <a:rPr lang="en-US" sz="1600" dirty="0" smtClean="0"/>
              <a:t>    Here we note also that the </a:t>
            </a:r>
            <a:r>
              <a:rPr lang="en-US" sz="1600" dirty="0" smtClean="0">
                <a:solidFill>
                  <a:srgbClr val="0070C0"/>
                </a:solidFill>
              </a:rPr>
              <a:t>Neon</a:t>
            </a:r>
            <a:r>
              <a:rPr lang="en-US" sz="1600" dirty="0" smtClean="0"/>
              <a:t> extension is </a:t>
            </a:r>
            <a:r>
              <a:rPr lang="en-US" sz="1600" dirty="0" smtClean="0">
                <a:solidFill>
                  <a:srgbClr val="0070C0"/>
                </a:solidFill>
              </a:rPr>
              <a:t>expected to be replaced </a:t>
            </a:r>
            <a:r>
              <a:rPr lang="en-US" sz="1600" dirty="0" smtClean="0"/>
              <a:t>in the</a:t>
            </a:r>
          </a:p>
          <a:p>
            <a:r>
              <a:rPr lang="en-US" sz="1600" dirty="0"/>
              <a:t> </a:t>
            </a:r>
            <a:r>
              <a:rPr lang="en-US" sz="1600" dirty="0" smtClean="0"/>
              <a:t>     future </a:t>
            </a:r>
            <a:r>
              <a:rPr lang="en-US" sz="1600" dirty="0" smtClean="0">
                <a:solidFill>
                  <a:srgbClr val="0070C0"/>
                </a:solidFill>
              </a:rPr>
              <a:t>by the SVE2 </a:t>
            </a:r>
            <a:r>
              <a:rPr lang="en-US" sz="1600" dirty="0" smtClean="0"/>
              <a:t>extension, then all of ARM’s SIMD extensions may be used</a:t>
            </a:r>
          </a:p>
          <a:p>
            <a:r>
              <a:rPr lang="en-US" sz="1600" dirty="0"/>
              <a:t> </a:t>
            </a:r>
            <a:r>
              <a:rPr lang="en-US" sz="1600" dirty="0" smtClean="0"/>
              <a:t>     in a unified way irrespective of their implementation width in the cores.</a:t>
            </a:r>
          </a:p>
        </p:txBody>
      </p:sp>
      <p:sp>
        <p:nvSpPr>
          <p:cNvPr id="8" name="TextBox 7"/>
          <p:cNvSpPr txBox="1"/>
          <p:nvPr/>
        </p:nvSpPr>
        <p:spPr>
          <a:xfrm>
            <a:off x="71437" y="445551"/>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-7</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2275902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2847383"/>
              </p:ext>
            </p:extLst>
          </p:nvPr>
        </p:nvGraphicFramePr>
        <p:xfrm>
          <a:off x="296862" y="1016732"/>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a:t> </a:t>
                      </a:r>
                      <a:r>
                        <a:rPr lang="en-US" sz="1400" u="none" dirty="0"/>
                        <a:t>ARM Mali™-G71 </a:t>
                      </a:r>
                    </a:p>
                    <a:p>
                      <a:pPr>
                        <a:spcAft>
                          <a:spcPts val="300"/>
                        </a:spcAft>
                        <a:buFont typeface="Arial" panose="020B0604020202020204" pitchFamily="34" charset="0"/>
                        <a:buChar char="•"/>
                      </a:pPr>
                      <a:r>
                        <a:rPr lang="hu-HU" sz="1400" u="none" dirty="0"/>
                        <a:t> </a:t>
                      </a:r>
                      <a:r>
                        <a:rPr lang="en-US" sz="1400" u="none" dirty="0"/>
                        <a:t>Mali-DP550</a:t>
                      </a:r>
                      <a:endParaRPr lang="hu-HU" sz="1400" u="none" dirty="0"/>
                    </a:p>
                    <a:p>
                      <a:pPr>
                        <a:spcAft>
                          <a:spcPts val="300"/>
                        </a:spcAft>
                        <a:buFont typeface="Arial" panose="020B0604020202020204" pitchFamily="34" charset="0"/>
                        <a:buNone/>
                      </a:pPr>
                      <a:r>
                        <a:rPr lang="en-US" sz="1400" u="none" dirty="0"/>
                        <a:t> </a:t>
                      </a:r>
                      <a:r>
                        <a:rPr lang="hu-HU" sz="1400" u="none" dirty="0"/>
                        <a:t>  </a:t>
                      </a:r>
                      <a:r>
                        <a:rPr lang="en-US" sz="1400" u="none" dirty="0"/>
                        <a:t>(Display processor) </a:t>
                      </a:r>
                    </a:p>
                    <a:p>
                      <a:pPr>
                        <a:spcAft>
                          <a:spcPts val="300"/>
                        </a:spcAft>
                        <a:buFont typeface="Arial" panose="020B0604020202020204" pitchFamily="34" charset="0"/>
                        <a:buChar char="•"/>
                      </a:pPr>
                      <a:r>
                        <a:rPr lang="hu-HU" sz="1400" u="none" dirty="0"/>
                        <a:t> </a:t>
                      </a:r>
                      <a:r>
                        <a:rPr lang="en-US" sz="1400" u="none" dirty="0"/>
                        <a:t>Mali-V550</a:t>
                      </a:r>
                      <a:endParaRPr lang="hu-HU" sz="1400" u="none" dirty="0"/>
                    </a:p>
                    <a:p>
                      <a:pPr>
                        <a:spcAft>
                          <a:spcPts val="300"/>
                        </a:spcAft>
                        <a:buFont typeface="Arial" panose="020B0604020202020204" pitchFamily="34" charset="0"/>
                        <a:buNone/>
                      </a:pPr>
                      <a:r>
                        <a:rPr lang="hu-HU" sz="1400" u="none" dirty="0"/>
                        <a:t>  </a:t>
                      </a:r>
                      <a:r>
                        <a:rPr lang="en-US" sz="1400" u="none" dirty="0"/>
                        <a:t> (Video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a:t> </a:t>
                      </a:r>
                      <a:r>
                        <a:rPr lang="en-US" sz="1400"/>
                        <a:t>ARM </a:t>
                      </a:r>
                      <a:r>
                        <a:rPr lang="en-US" sz="1400" u="sng" err="1"/>
                        <a:t>CoreLink</a:t>
                      </a:r>
                      <a:r>
                        <a:rPr lang="en-US" sz="1400"/>
                        <a:t>™ CCI-550</a:t>
                      </a:r>
                      <a:endParaRPr lang="hu-HU" sz="1400"/>
                    </a:p>
                    <a:p>
                      <a:pPr>
                        <a:spcAft>
                          <a:spcPts val="300"/>
                        </a:spcAft>
                        <a:buFont typeface="Arial" panose="020B0604020202020204" pitchFamily="34" charset="0"/>
                        <a:buNone/>
                      </a:pPr>
                      <a:r>
                        <a:rPr lang="hu-HU" sz="1400"/>
                        <a:t>  </a:t>
                      </a:r>
                      <a:r>
                        <a:rPr lang="en-US" sz="1400"/>
                        <a:t> (Cache Coherent Interconnect) </a:t>
                      </a:r>
                    </a:p>
                    <a:p>
                      <a:pPr>
                        <a:spcAft>
                          <a:spcPts val="300"/>
                        </a:spcAft>
                        <a:buFont typeface="Arial" panose="020B0604020202020204" pitchFamily="34" charset="0"/>
                        <a:buChar char="•"/>
                      </a:pPr>
                      <a:r>
                        <a:rPr lang="hu-HU" sz="1400"/>
                        <a:t> </a:t>
                      </a:r>
                      <a:r>
                        <a:rPr lang="en-US" sz="1400" err="1"/>
                        <a:t>CoreLink</a:t>
                      </a:r>
                      <a:r>
                        <a:rPr lang="en-US" sz="1400"/>
                        <a:t> GIC-500</a:t>
                      </a:r>
                      <a:endParaRPr lang="hu-HU" sz="1400"/>
                    </a:p>
                    <a:p>
                      <a:pPr>
                        <a:spcAft>
                          <a:spcPts val="300"/>
                        </a:spcAft>
                        <a:buFont typeface="Arial" panose="020B0604020202020204" pitchFamily="34" charset="0"/>
                        <a:buNone/>
                      </a:pPr>
                      <a:r>
                        <a:rPr lang="hu-HU" sz="1400"/>
                        <a:t>  </a:t>
                      </a:r>
                      <a:r>
                        <a:rPr lang="en-US" sz="1400"/>
                        <a:t> (Interrupt Controller) </a:t>
                      </a:r>
                    </a:p>
                    <a:p>
                      <a:pPr>
                        <a:spcAft>
                          <a:spcPts val="300"/>
                        </a:spcAft>
                        <a:buFont typeface="Arial" panose="020B0604020202020204" pitchFamily="34" charset="0"/>
                        <a:buChar char="•"/>
                      </a:pPr>
                      <a:r>
                        <a:rPr lang="hu-HU" sz="1400"/>
                        <a:t> </a:t>
                      </a:r>
                      <a:r>
                        <a:rPr lang="en-US" sz="1400" err="1"/>
                        <a:t>CoreLink</a:t>
                      </a:r>
                      <a:r>
                        <a:rPr lang="en-US" sz="1400"/>
                        <a:t> MMU-500</a:t>
                      </a:r>
                      <a:endParaRPr lang="hu-HU" sz="1400"/>
                    </a:p>
                    <a:p>
                      <a:pPr>
                        <a:spcAft>
                          <a:spcPts val="300"/>
                        </a:spcAft>
                        <a:buFont typeface="Arial" panose="020B0604020202020204" pitchFamily="34" charset="0"/>
                        <a:buNone/>
                      </a:pPr>
                      <a:r>
                        <a:rPr lang="hu-HU" sz="1400"/>
                        <a:t>  </a:t>
                      </a:r>
                      <a:r>
                        <a:rPr lang="en-US" sz="1400"/>
                        <a:t> (System Memory Management </a:t>
                      </a:r>
                      <a:endParaRPr lang="hu-HU" sz="1400"/>
                    </a:p>
                    <a:p>
                      <a:pPr>
                        <a:spcAft>
                          <a:spcPts val="300"/>
                        </a:spcAft>
                        <a:buFont typeface="Arial" panose="020B0604020202020204" pitchFamily="34" charset="0"/>
                        <a:buNone/>
                      </a:pPr>
                      <a:r>
                        <a:rPr lang="hu-HU" sz="1400"/>
                        <a:t>    </a:t>
                      </a:r>
                      <a:r>
                        <a:rPr lang="en-US" sz="1400"/>
                        <a:t>Unit) </a:t>
                      </a:r>
                    </a:p>
                    <a:p>
                      <a:pPr>
                        <a:spcAft>
                          <a:spcPts val="300"/>
                        </a:spcAft>
                        <a:buFont typeface="Arial" panose="020B0604020202020204" pitchFamily="34" charset="0"/>
                        <a:buChar char="•"/>
                      </a:pPr>
                      <a:r>
                        <a:rPr lang="hu-HU" sz="1400"/>
                        <a:t> </a:t>
                      </a:r>
                      <a:r>
                        <a:rPr lang="en-US" sz="1400" err="1"/>
                        <a:t>CoreLink</a:t>
                      </a:r>
                      <a:r>
                        <a:rPr lang="en-US" sz="1400"/>
                        <a:t> TZC-400</a:t>
                      </a:r>
                      <a:endParaRPr lang="hu-HU" sz="1400"/>
                    </a:p>
                    <a:p>
                      <a:pPr>
                        <a:spcAft>
                          <a:spcPts val="300"/>
                        </a:spcAft>
                        <a:buFont typeface="Arial" panose="020B0604020202020204" pitchFamily="34" charset="0"/>
                        <a:buNone/>
                      </a:pPr>
                      <a:r>
                        <a:rPr lang="hu-HU" sz="1400"/>
                        <a:t>   </a:t>
                      </a:r>
                      <a:r>
                        <a:rPr lang="en-US" sz="1400"/>
                        <a:t> (ARM </a:t>
                      </a:r>
                      <a:r>
                        <a:rPr lang="en-US" sz="1400" err="1"/>
                        <a:t>TrustZone</a:t>
                      </a:r>
                      <a:r>
                        <a:rPr lang="en-US" sz="1400"/>
                        <a:t>® Controller) </a:t>
                      </a:r>
                    </a:p>
                    <a:p>
                      <a:pPr>
                        <a:spcAft>
                          <a:spcPts val="300"/>
                        </a:spcAft>
                        <a:buFont typeface="Arial" panose="020B0604020202020204" pitchFamily="34" charset="0"/>
                        <a:buChar char="•"/>
                      </a:pPr>
                      <a:r>
                        <a:rPr lang="hu-HU" sz="1400"/>
                        <a:t> </a:t>
                      </a:r>
                      <a:r>
                        <a:rPr lang="en-US" sz="1400" err="1"/>
                        <a:t>CoreLink</a:t>
                      </a:r>
                      <a:r>
                        <a:rPr lang="en-US" sz="1400"/>
                        <a:t> DMC-500</a:t>
                      </a:r>
                      <a:r>
                        <a:rPr lang="hu-HU" sz="1400"/>
                        <a:t>/</a:t>
                      </a:r>
                      <a:r>
                        <a:rPr lang="en-US" sz="1400"/>
                        <a:t>DMC-520 </a:t>
                      </a:r>
                      <a:r>
                        <a:rPr lang="hu-HU" sz="1400"/>
                        <a:t> </a:t>
                      </a:r>
                    </a:p>
                    <a:p>
                      <a:pPr>
                        <a:spcAft>
                          <a:spcPts val="300"/>
                        </a:spcAft>
                        <a:buFont typeface="Arial" panose="020B0604020202020204" pitchFamily="34" charset="0"/>
                        <a:buNone/>
                      </a:pPr>
                      <a:r>
                        <a:rPr lang="hu-HU" sz="1400" baseline="0"/>
                        <a:t>    </a:t>
                      </a:r>
                      <a:r>
                        <a:rPr lang="en-US" sz="1400"/>
                        <a:t>(Dynamic Memory Controller) </a:t>
                      </a:r>
                    </a:p>
                    <a:p>
                      <a:pPr>
                        <a:spcAft>
                          <a:spcPts val="300"/>
                        </a:spcAft>
                        <a:buFont typeface="Arial" panose="020B0604020202020204" pitchFamily="34" charset="0"/>
                        <a:buChar char="•"/>
                      </a:pPr>
                      <a:r>
                        <a:rPr lang="hu-HU" sz="1400"/>
                        <a:t> </a:t>
                      </a:r>
                      <a:r>
                        <a:rPr lang="en-US" sz="1400"/>
                        <a:t>ARM </a:t>
                      </a:r>
                      <a:r>
                        <a:rPr lang="en-US" sz="1400" err="1"/>
                        <a:t>CoreSight</a:t>
                      </a:r>
                      <a:r>
                        <a:rPr lang="en-US" sz="1400"/>
                        <a:t>™ SoC-400 </a:t>
                      </a:r>
                      <a:r>
                        <a:rPr lang="hu-HU" sz="1400"/>
                        <a:t>   </a:t>
                      </a:r>
                    </a:p>
                    <a:p>
                      <a:pPr>
                        <a:spcAft>
                          <a:spcPts val="300"/>
                        </a:spcAft>
                        <a:buFont typeface="Arial" panose="020B0604020202020204" pitchFamily="34" charset="0"/>
                        <a:buNone/>
                      </a:pPr>
                      <a:r>
                        <a:rPr lang="hu-HU" sz="1400" baseline="0"/>
                        <a:t>    </a:t>
                      </a:r>
                      <a:r>
                        <a:rPr lang="en-US" sz="1400"/>
                        <a:t>(Debug and Trace) </a:t>
                      </a:r>
                    </a:p>
                    <a:p>
                      <a:pPr>
                        <a:spcAft>
                          <a:spcPts val="300"/>
                        </a:spcAft>
                        <a:buFont typeface="Arial" panose="020B0604020202020204" pitchFamily="34" charset="0"/>
                        <a:buChar char="•"/>
                      </a:pPr>
                      <a:r>
                        <a:rPr lang="hu-HU" sz="1400"/>
                        <a:t> </a:t>
                      </a:r>
                      <a:r>
                        <a:rPr lang="en-US" sz="1400"/>
                        <a:t>ARM 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a:t> </a:t>
                      </a:r>
                      <a:r>
                        <a:rPr lang="en-US" sz="1400" dirty="0"/>
                        <a:t>ARM DS-5 Development Studio </a:t>
                      </a:r>
                    </a:p>
                    <a:p>
                      <a:pPr>
                        <a:spcAft>
                          <a:spcPts val="300"/>
                        </a:spcAft>
                        <a:buFont typeface="Arial" panose="020B0604020202020204" pitchFamily="34" charset="0"/>
                        <a:buChar char="•"/>
                      </a:pPr>
                      <a:r>
                        <a:rPr lang="hu-HU" sz="1400" dirty="0"/>
                        <a:t> </a:t>
                      </a:r>
                      <a:r>
                        <a:rPr lang="en-US" sz="1400" dirty="0"/>
                        <a:t>Fixed Virtual Platforms </a:t>
                      </a:r>
                    </a:p>
                    <a:p>
                      <a:pPr>
                        <a:spcAft>
                          <a:spcPts val="300"/>
                        </a:spcAft>
                        <a:buFont typeface="Arial" panose="020B0604020202020204" pitchFamily="34" charset="0"/>
                        <a:buChar char="•"/>
                      </a:pPr>
                      <a:r>
                        <a:rPr lang="hu-HU" sz="1400" dirty="0"/>
                        <a:t> </a:t>
                      </a:r>
                      <a:r>
                        <a:rPr lang="en-US" sz="1400" dirty="0"/>
                        <a:t>ARM Versatile™ Express </a:t>
                      </a:r>
                    </a:p>
                    <a:p>
                      <a:pPr>
                        <a:spcAft>
                          <a:spcPts val="300"/>
                        </a:spcAft>
                        <a:buFont typeface="Arial" panose="020B0604020202020204" pitchFamily="34" charset="0"/>
                        <a:buChar char="•"/>
                      </a:pPr>
                      <a:r>
                        <a:rPr lang="hu-HU" sz="1400" dirty="0"/>
                        <a:t> </a:t>
                      </a:r>
                      <a:r>
                        <a:rPr lang="en-US" sz="1400" dirty="0"/>
                        <a:t>ARM Compiler 6 </a:t>
                      </a:r>
                    </a:p>
                    <a:p>
                      <a:pPr>
                        <a:spcAft>
                          <a:spcPts val="300"/>
                        </a:spcAft>
                        <a:buFont typeface="Arial" panose="020B0604020202020204" pitchFamily="34" charset="0"/>
                        <a:buChar char="•"/>
                      </a:pPr>
                      <a:r>
                        <a:rPr lang="hu-HU" sz="1400" dirty="0"/>
                        <a:t> </a:t>
                      </a:r>
                      <a:r>
                        <a:rPr lang="en-US" sz="1400" dirty="0"/>
                        <a:t>ARM 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440668"/>
            <a:ext cx="7412542" cy="369332"/>
          </a:xfrm>
          <a:prstGeom prst="rect">
            <a:avLst/>
          </a:prstGeom>
          <a:noFill/>
        </p:spPr>
        <p:txBody>
          <a:bodyPr wrap="square" rtlCol="0">
            <a:spAutoFit/>
          </a:bodyPr>
          <a:lstStyle/>
          <a:p>
            <a:r>
              <a:rPr lang="hu-HU" dirty="0" err="1">
                <a:solidFill>
                  <a:schemeClr val="accent6"/>
                </a:solidFill>
              </a:rPr>
              <a:t>Example</a:t>
            </a:r>
            <a:r>
              <a:rPr lang="en-US" dirty="0">
                <a:solidFill>
                  <a:schemeClr val="accent6"/>
                </a:solidFill>
              </a:rPr>
              <a:t> 1</a:t>
            </a:r>
            <a:r>
              <a:rPr lang="hu-HU" dirty="0">
                <a:solidFill>
                  <a:schemeClr val="accent6"/>
                </a:solidFill>
              </a:rPr>
              <a:t>: </a:t>
            </a:r>
            <a:r>
              <a:rPr lang="hu-HU" dirty="0" err="1">
                <a:solidFill>
                  <a:schemeClr val="accent6"/>
                </a:solidFill>
              </a:rPr>
              <a:t>ARM's</a:t>
            </a:r>
            <a:r>
              <a:rPr lang="hu-HU" dirty="0">
                <a:solidFill>
                  <a:schemeClr val="accent6"/>
                </a:solidFill>
              </a:rPr>
              <a:t> IP </a:t>
            </a:r>
            <a:r>
              <a:rPr lang="hu-HU" dirty="0" err="1">
                <a:solidFill>
                  <a:schemeClr val="accent6"/>
                </a:solidFill>
              </a:rPr>
              <a:t>offer</a:t>
            </a:r>
            <a:r>
              <a:rPr lang="hu-HU" dirty="0">
                <a:solidFill>
                  <a:schemeClr val="accent6"/>
                </a:solidFill>
              </a:rPr>
              <a:t> </a:t>
            </a:r>
            <a:r>
              <a:rPr lang="en-US" dirty="0">
                <a:solidFill>
                  <a:schemeClr val="accent6"/>
                </a:solidFill>
              </a:rPr>
              <a:t>related to </a:t>
            </a:r>
            <a:r>
              <a:rPr lang="hu-HU" dirty="0" err="1">
                <a:solidFill>
                  <a:schemeClr val="accent6"/>
                </a:solidFill>
              </a:rPr>
              <a:t>the</a:t>
            </a:r>
            <a:r>
              <a:rPr lang="hu-HU" dirty="0">
                <a:solidFill>
                  <a:schemeClr val="accent6"/>
                </a:solidFill>
              </a:rPr>
              <a:t> Cortex-A73 </a:t>
            </a:r>
            <a:r>
              <a:rPr lang="en-GB" dirty="0">
                <a:solidFill>
                  <a:schemeClr val="accent6"/>
                </a:solidFill>
              </a:rPr>
              <a:t>CPU</a:t>
            </a:r>
            <a:r>
              <a:rPr lang="hu-HU" dirty="0">
                <a:solidFill>
                  <a:schemeClr val="accent6"/>
                </a:solidFill>
              </a:rPr>
              <a:t> </a:t>
            </a:r>
            <a:r>
              <a:rPr lang="hu-HU" dirty="0"/>
              <a:t>[89]</a:t>
            </a:r>
            <a:endParaRPr lang="en-US" dirty="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(2)</a:t>
            </a:r>
            <a:endParaRPr lang="en-US" sz="1700">
              <a:solidFill>
                <a:srgbClr val="FFFFFF"/>
              </a:solidFill>
            </a:endParaRPr>
          </a:p>
        </p:txBody>
      </p:sp>
    </p:spTree>
    <p:extLst>
      <p:ext uri="{BB962C8B-B14F-4D97-AF65-F5344CB8AC3E}">
        <p14:creationId xmlns:p14="http://schemas.microsoft.com/office/powerpoint/2010/main" val="25436266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32444" y="188983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2.3 </a:t>
            </a:r>
            <a:r>
              <a:rPr kumimoji="0" lang="en-US" sz="1900" b="0" i="0" u="none" strike="noStrike" kern="1200" cap="none" spc="0" normalizeH="0" baseline="0" noProof="0" dirty="0">
                <a:ln>
                  <a:noFill/>
                </a:ln>
                <a:solidFill>
                  <a:srgbClr val="FFFFFF"/>
                </a:solidFill>
                <a:effectLst/>
                <a:uLnTx/>
                <a:uFillTx/>
                <a:latin typeface="Verdana"/>
                <a:ea typeface="+mn-ea"/>
                <a:cs typeface="+mn-cs"/>
              </a:rPr>
              <a:t>The </a:t>
            </a:r>
            <a:r>
              <a:rPr kumimoji="0" lang="en-GB" sz="1900" b="0" i="0" u="none" strike="noStrike" kern="1200" cap="none" spc="0" normalizeH="0" baseline="0" noProof="0" dirty="0">
                <a:ln>
                  <a:noFill/>
                </a:ln>
                <a:solidFill>
                  <a:srgbClr val="FFFFFF"/>
                </a:solidFill>
                <a:effectLst/>
                <a:uLnTx/>
                <a:uFillTx/>
                <a:latin typeface="Verdana"/>
                <a:ea typeface="+mn-ea"/>
                <a:cs typeface="+mn-cs"/>
              </a:rPr>
              <a:t>SVE register set-based ISA extensions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901243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504" y="5235273"/>
            <a:ext cx="309251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the previous Sections</a:t>
            </a:r>
          </a:p>
        </p:txBody>
      </p:sp>
      <p:sp>
        <p:nvSpPr>
          <p:cNvPr id="3" name="TextBox 2"/>
          <p:cNvSpPr txBox="1"/>
          <p:nvPr/>
        </p:nvSpPr>
        <p:spPr>
          <a:xfrm>
            <a:off x="6563016" y="5235273"/>
            <a:ext cx="233429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this Section</a:t>
            </a:r>
          </a:p>
        </p:txBody>
      </p:sp>
      <p:sp>
        <p:nvSpPr>
          <p:cNvPr id="5" name="TextBox 4"/>
          <p:cNvSpPr txBox="1"/>
          <p:nvPr/>
        </p:nvSpPr>
        <p:spPr>
          <a:xfrm>
            <a:off x="349600" y="3676505"/>
            <a:ext cx="21965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a:t>
            </a:r>
            <a:r>
              <a:rPr kumimoji="0" lang="hu-HU" sz="1300" b="0" i="0" u="none" strike="noStrike" kern="1200" cap="none" spc="0" normalizeH="0" baseline="0" noProof="0" dirty="0">
                <a:ln>
                  <a:noFill/>
                </a:ln>
                <a:solidFill>
                  <a:srgbClr val="000000"/>
                </a:solidFill>
                <a:effectLst/>
                <a:uLnTx/>
                <a:uFillTx/>
                <a:latin typeface="Verdana"/>
                <a:ea typeface="+mn-ea"/>
                <a:cs typeface="+mn-cs"/>
              </a:rPr>
              <a:t> FX-SIMD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3413503" y="3701475"/>
            <a:ext cx="2235163"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scalar </a:t>
            </a:r>
            <a:r>
              <a:rPr kumimoji="0" lang="hu-HU" sz="1300" b="0" i="0" u="none" strike="noStrike" kern="1200" cap="none" spc="0" normalizeH="0" baseline="0" noProof="0">
                <a:ln>
                  <a:noFill/>
                </a:ln>
                <a:solidFill>
                  <a:srgbClr val="000000"/>
                </a:solidFill>
                <a:effectLst/>
                <a:uLnTx/>
                <a:uFillTx/>
                <a:latin typeface="Verdana"/>
                <a:ea typeface="+mn-ea"/>
                <a:cs typeface="+mn-cs"/>
              </a:rPr>
              <a:t>FP</a:t>
            </a:r>
            <a:r>
              <a:rPr kumimoji="0" lang="en-US" sz="1300" b="0" i="0" u="none" strike="noStrike" kern="1200" cap="none" spc="0" normalizeH="0" baseline="0" noProof="0">
                <a:ln>
                  <a:noFill/>
                </a:ln>
                <a:solidFill>
                  <a:srgbClr val="000000"/>
                </a:solidFill>
                <a:effectLst/>
                <a:uLnTx/>
                <a:uFillTx/>
                <a:latin typeface="Verdana"/>
                <a:ea typeface="+mn-ea"/>
                <a:cs typeface="+mn-cs"/>
              </a:rPr>
              <a:t>/vector FP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GB" sz="1300" b="0" i="0" u="none" strike="noStrike" kern="1200" cap="none" spc="0" normalizeH="0" baseline="0" noProof="0">
                <a:ln>
                  <a:noFill/>
                </a:ln>
                <a:solidFill>
                  <a:srgbClr val="000000"/>
                </a:solidFill>
                <a:effectLst/>
                <a:uLnTx/>
                <a:uFillTx/>
                <a:latin typeface="Verdana"/>
                <a:ea typeface="+mn-ea"/>
                <a:cs typeface="+mn-cs"/>
              </a:rPr>
              <a:t>FX/FP</a:t>
            </a:r>
            <a:r>
              <a:rPr kumimoji="0" lang="hu-HU" sz="1300" b="0" i="0" u="none" strike="noStrike" kern="1200" cap="none" spc="0" normalizeH="0" baseline="0" noProof="0">
                <a:ln>
                  <a:noFill/>
                </a:ln>
                <a:solidFill>
                  <a:srgbClr val="000000"/>
                </a:solidFill>
                <a:effectLst/>
                <a:uLnTx/>
                <a:uFillTx/>
                <a:latin typeface="Verdana"/>
                <a:ea typeface="+mn-ea"/>
                <a:cs typeface="+mn-cs"/>
              </a:rPr>
              <a:t> SIMD </a:t>
            </a:r>
            <a:r>
              <a:rPr kumimoji="0" lang="hu-HU" sz="1300" b="0" i="0" u="none" strike="noStrike" kern="1200" cap="none" spc="0" normalizeH="0" baseline="0" noProof="0" err="1">
                <a:ln>
                  <a:noFill/>
                </a:ln>
                <a:solidFill>
                  <a:srgbClr val="000000"/>
                </a:solidFill>
                <a:effectLst/>
                <a:uLnTx/>
                <a:uFillTx/>
                <a:latin typeface="Verdana"/>
                <a:ea typeface="+mn-ea"/>
                <a:cs typeface="+mn-cs"/>
              </a:rPr>
              <a:t>operations</a:t>
            </a:r>
            <a:endParaRPr kumimoji="0" lang="en-GB"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6207367" y="3698863"/>
            <a:ext cx="2861682"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FX/FP SIMD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on long </a:t>
            </a:r>
            <a:r>
              <a:rPr kumimoji="0" lang="en-GB" sz="1300" b="0" i="0" u="none" strike="noStrike" kern="1200" cap="none" spc="0" normalizeH="0" baseline="0" noProof="0">
                <a:ln>
                  <a:noFill/>
                </a:ln>
                <a:solidFill>
                  <a:srgbClr val="000000"/>
                </a:solidFill>
                <a:effectLst/>
                <a:uLnTx/>
                <a:uFillTx/>
                <a:latin typeface="Verdana"/>
                <a:ea typeface="+mn-ea"/>
                <a:cs typeface="+mn-cs"/>
              </a:rPr>
              <a:t>(up to 16x128-bit) </a:t>
            </a:r>
            <a:r>
              <a:rPr kumimoji="0" lang="hu-HU" sz="1300" b="0" i="0" u="none" strike="noStrike" kern="1200" cap="none" spc="0" normalizeH="0" baseline="0" noProof="0">
                <a:ln>
                  <a:noFill/>
                </a:ln>
                <a:solidFill>
                  <a:srgbClr val="000000"/>
                </a:solidFill>
                <a:effectLst/>
                <a:uLnTx/>
                <a:uFillTx/>
                <a:latin typeface="Verdana"/>
                <a:ea typeface="+mn-ea"/>
                <a:cs typeface="+mn-cs"/>
              </a:rPr>
              <a:t>data</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p:cNvSpPr txBox="1"/>
          <p:nvPr/>
        </p:nvSpPr>
        <p:spPr>
          <a:xfrm>
            <a:off x="765783" y="4485476"/>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Armv1/Armv6</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3913968" y="4472574"/>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Armv5/Armv7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76230" y="4477110"/>
            <a:ext cx="90120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Armv8.2</a:t>
            </a:r>
          </a:p>
        </p:txBody>
      </p:sp>
      <p:sp>
        <p:nvSpPr>
          <p:cNvPr id="11" name="Line 17"/>
          <p:cNvSpPr>
            <a:spLocks noChangeShapeType="1"/>
          </p:cNvSpPr>
          <p:nvPr/>
        </p:nvSpPr>
        <p:spPr bwMode="auto">
          <a:xfrm flipV="1">
            <a:off x="1481226" y="3208863"/>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5"/>
          <p:cNvSpPr>
            <a:spLocks noChangeShapeType="1"/>
          </p:cNvSpPr>
          <p:nvPr/>
        </p:nvSpPr>
        <p:spPr bwMode="auto">
          <a:xfrm>
            <a:off x="1479276" y="32232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ne 29"/>
          <p:cNvSpPr>
            <a:spLocks noChangeShapeType="1"/>
          </p:cNvSpPr>
          <p:nvPr/>
        </p:nvSpPr>
        <p:spPr bwMode="auto">
          <a:xfrm flipH="1">
            <a:off x="7636755" y="321687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Oval 13"/>
          <p:cNvSpPr>
            <a:spLocks noChangeArrowheads="1"/>
          </p:cNvSpPr>
          <p:nvPr/>
        </p:nvSpPr>
        <p:spPr bwMode="auto">
          <a:xfrm>
            <a:off x="4511742" y="337732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Line 25"/>
          <p:cNvSpPr>
            <a:spLocks noChangeShapeType="1"/>
          </p:cNvSpPr>
          <p:nvPr/>
        </p:nvSpPr>
        <p:spPr bwMode="auto">
          <a:xfrm>
            <a:off x="4545247" y="3049082"/>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Oval 13"/>
          <p:cNvSpPr>
            <a:spLocks noChangeArrowheads="1"/>
          </p:cNvSpPr>
          <p:nvPr/>
        </p:nvSpPr>
        <p:spPr bwMode="auto">
          <a:xfrm>
            <a:off x="1444668" y="33755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Oval 13"/>
          <p:cNvSpPr>
            <a:spLocks noChangeArrowheads="1"/>
          </p:cNvSpPr>
          <p:nvPr/>
        </p:nvSpPr>
        <p:spPr bwMode="auto">
          <a:xfrm>
            <a:off x="7605490" y="337083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 Box 6"/>
          <p:cNvSpPr txBox="1">
            <a:spLocks noChangeArrowheads="1"/>
          </p:cNvSpPr>
          <p:nvPr/>
        </p:nvSpPr>
        <p:spPr bwMode="auto">
          <a:xfrm>
            <a:off x="337498" y="3431912"/>
            <a:ext cx="21098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The GPR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5"/>
          <p:cNvSpPr txBox="1">
            <a:spLocks noChangeArrowheads="1"/>
          </p:cNvSpPr>
          <p:nvPr/>
        </p:nvSpPr>
        <p:spPr bwMode="auto">
          <a:xfrm>
            <a:off x="3139076" y="3431769"/>
            <a:ext cx="27414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 The sec</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ondary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6653148" y="3461954"/>
            <a:ext cx="208262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The SVE register set</a:t>
            </a:r>
            <a:endParaRPr kumimoji="0" lang="hu-HU" sz="1300" b="1" i="0" u="none" strike="noStrike" kern="1200" cap="none" spc="0" normalizeH="0" baseline="0" noProof="0">
              <a:ln>
                <a:noFill/>
              </a:ln>
              <a:solidFill>
                <a:srgbClr val="000000"/>
              </a:solidFill>
              <a:effectLst/>
              <a:uLnTx/>
              <a:uFillTx/>
              <a:latin typeface="Verdana"/>
              <a:ea typeface="+mn-ea"/>
              <a:cs typeface="+mn-cs"/>
            </a:endParaRPr>
          </a:p>
        </p:txBody>
      </p:sp>
      <p:sp>
        <p:nvSpPr>
          <p:cNvPr id="21" name="Text Box 16"/>
          <p:cNvSpPr txBox="1">
            <a:spLocks noChangeArrowheads="1"/>
          </p:cNvSpPr>
          <p:nvPr/>
        </p:nvSpPr>
        <p:spPr bwMode="auto">
          <a:xfrm>
            <a:off x="2582642" y="2711689"/>
            <a:ext cx="3884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Register sets provided by the Arm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71500" y="4267938"/>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23" name="TextBox 22"/>
          <p:cNvSpPr txBox="1"/>
          <p:nvPr/>
        </p:nvSpPr>
        <p:spPr>
          <a:xfrm>
            <a:off x="762144" y="4763136"/>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smtClean="0">
                <a:ln>
                  <a:noFill/>
                </a:ln>
                <a:solidFill>
                  <a:srgbClr val="000000"/>
                </a:solidFill>
                <a:effectLst/>
                <a:uLnTx/>
                <a:uFillTx/>
                <a:latin typeface="Verdana"/>
                <a:ea typeface="+mn-ea"/>
                <a:cs typeface="+mn-cs"/>
              </a:rPr>
              <a:t>(1985/2002</a:t>
            </a:r>
            <a:r>
              <a:rPr kumimoji="0" lang="en-GB" sz="13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4" name="TextBox 23"/>
          <p:cNvSpPr txBox="1"/>
          <p:nvPr/>
        </p:nvSpPr>
        <p:spPr>
          <a:xfrm>
            <a:off x="3909527" y="4762993"/>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a:t>
            </a:r>
            <a:r>
              <a:rPr kumimoji="0" lang="en-GB" sz="1300" b="0" i="1" u="none" strike="noStrike" kern="1200" cap="none" spc="0" normalizeH="0" baseline="0" noProof="0" dirty="0" smtClean="0">
                <a:ln>
                  <a:noFill/>
                </a:ln>
                <a:solidFill>
                  <a:srgbClr val="000000"/>
                </a:solidFill>
                <a:effectLst/>
                <a:uLnTx/>
                <a:uFillTx/>
                <a:latin typeface="Verdana"/>
                <a:ea typeface="+mn-ea"/>
                <a:cs typeface="+mn-cs"/>
              </a:rPr>
              <a:t>2000/2005)</a:t>
            </a:r>
            <a:endParaRPr kumimoji="0" lang="en-GB"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7264139" y="4764798"/>
            <a:ext cx="75854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(2017)</a:t>
            </a:r>
          </a:p>
        </p:txBody>
      </p:sp>
      <p:sp>
        <p:nvSpPr>
          <p:cNvPr id="26" name="Left Brace 25"/>
          <p:cNvSpPr/>
          <p:nvPr/>
        </p:nvSpPr>
        <p:spPr bwMode="auto">
          <a:xfrm rot="16200000">
            <a:off x="2962930" y="2402618"/>
            <a:ext cx="238860" cy="5472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7" name="Left Brace 26"/>
          <p:cNvSpPr/>
          <p:nvPr/>
        </p:nvSpPr>
        <p:spPr bwMode="auto">
          <a:xfrm rot="16200000">
            <a:off x="7579386" y="4299748"/>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8" name="Title 27"/>
          <p:cNvSpPr>
            <a:spLocks noGrp="1"/>
          </p:cNvSpPr>
          <p:nvPr>
            <p:ph type="title"/>
          </p:nvPr>
        </p:nvSpPr>
        <p:spPr/>
        <p:txBody>
          <a:bodyPr/>
          <a:lstStyle/>
          <a:p>
            <a:r>
              <a:rPr lang="en-US" sz="1700" dirty="0" smtClean="0"/>
              <a:t>2.3 </a:t>
            </a:r>
            <a:r>
              <a:rPr lang="en-US" sz="1700" dirty="0"/>
              <a:t>The SVE register set-based ISA extensions (1)</a:t>
            </a:r>
          </a:p>
        </p:txBody>
      </p:sp>
      <p:sp>
        <p:nvSpPr>
          <p:cNvPr id="29" name="Rounded Rectangle 28"/>
          <p:cNvSpPr/>
          <p:nvPr/>
        </p:nvSpPr>
        <p:spPr bwMode="auto">
          <a:xfrm>
            <a:off x="6196857" y="3399969"/>
            <a:ext cx="2896457" cy="2295255"/>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71500" y="440668"/>
            <a:ext cx="61803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2.3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SVE register set-based ISA extensions </a:t>
            </a:r>
          </a:p>
        </p:txBody>
      </p:sp>
      <p:sp>
        <p:nvSpPr>
          <p:cNvPr id="4" name="TextBox 3"/>
          <p:cNvSpPr txBox="1"/>
          <p:nvPr/>
        </p:nvSpPr>
        <p:spPr>
          <a:xfrm>
            <a:off x="183141" y="1872226"/>
            <a:ext cx="9088001" cy="830997"/>
          </a:xfrm>
          <a:prstGeom prst="rect">
            <a:avLst/>
          </a:prstGeom>
          <a:noFill/>
        </p:spPr>
        <p:txBody>
          <a:bodyPr wrap="none" rtlCol="0">
            <a:spAutoFit/>
          </a:bodyPr>
          <a:lstStyle/>
          <a:p>
            <a:pPr marL="285750" indent="-285750">
              <a:buFont typeface="Arial" panose="020B0604020202020204" pitchFamily="34" charset="0"/>
              <a:buChar char="•"/>
            </a:pPr>
            <a:r>
              <a:rPr lang="en-US" sz="1600" spc="-20" dirty="0" smtClean="0"/>
              <a:t>Both the SVE and SVE2 extensions are </a:t>
            </a:r>
            <a:r>
              <a:rPr lang="en-US" sz="1600" spc="-20" dirty="0"/>
              <a:t>based on the </a:t>
            </a:r>
            <a:r>
              <a:rPr lang="en-US" sz="1600" spc="-20" dirty="0">
                <a:solidFill>
                  <a:srgbClr val="FF0000"/>
                </a:solidFill>
              </a:rPr>
              <a:t>SVE (Scalable Vector Extension</a:t>
            </a:r>
            <a:r>
              <a:rPr lang="en-US" sz="1600" spc="-20" dirty="0" smtClean="0">
                <a:solidFill>
                  <a:srgbClr val="FF0000"/>
                </a:solidFill>
              </a:rPr>
              <a:t>)</a:t>
            </a:r>
          </a:p>
          <a:p>
            <a:r>
              <a:rPr lang="en-US" sz="1600" spc="-20" dirty="0" smtClean="0">
                <a:solidFill>
                  <a:srgbClr val="FF0000"/>
                </a:solidFill>
              </a:rPr>
              <a:t>      </a:t>
            </a:r>
            <a:r>
              <a:rPr lang="en-US" sz="1600" spc="-20" dirty="0">
                <a:solidFill>
                  <a:srgbClr val="FF0000"/>
                </a:solidFill>
              </a:rPr>
              <a:t>register set</a:t>
            </a:r>
            <a:r>
              <a:rPr lang="en-US" sz="1600" spc="-20" dirty="0"/>
              <a:t>, which is the </a:t>
            </a:r>
            <a:r>
              <a:rPr lang="en-US" sz="1600" spc="-20" dirty="0" smtClean="0">
                <a:solidFill>
                  <a:srgbClr val="0070C0"/>
                </a:solidFill>
              </a:rPr>
              <a:t>third </a:t>
            </a:r>
            <a:r>
              <a:rPr lang="en-US" sz="1600" spc="-20" dirty="0">
                <a:solidFill>
                  <a:srgbClr val="0070C0"/>
                </a:solidFill>
              </a:rPr>
              <a:t>register </a:t>
            </a:r>
            <a:r>
              <a:rPr lang="en-US" sz="1600" spc="-20" dirty="0"/>
              <a:t>set introduced into the Arm ISA, as </a:t>
            </a:r>
            <a:r>
              <a:rPr lang="en-US" sz="1600" spc="-20" dirty="0" smtClean="0"/>
              <a:t>indicated</a:t>
            </a:r>
          </a:p>
          <a:p>
            <a:r>
              <a:rPr lang="en-US" sz="1600" dirty="0"/>
              <a:t> </a:t>
            </a:r>
            <a:r>
              <a:rPr lang="en-US" sz="1600" dirty="0" smtClean="0"/>
              <a:t>     </a:t>
            </a:r>
            <a:r>
              <a:rPr lang="en-US" sz="1600" dirty="0"/>
              <a:t>below.  </a:t>
            </a:r>
          </a:p>
        </p:txBody>
      </p:sp>
      <p:sp>
        <p:nvSpPr>
          <p:cNvPr id="31" name="TextBox 30"/>
          <p:cNvSpPr txBox="1"/>
          <p:nvPr/>
        </p:nvSpPr>
        <p:spPr>
          <a:xfrm>
            <a:off x="204406" y="788280"/>
            <a:ext cx="9141862" cy="1077218"/>
          </a:xfrm>
          <a:prstGeom prst="rect">
            <a:avLst/>
          </a:prstGeom>
          <a:noFill/>
        </p:spPr>
        <p:txBody>
          <a:bodyPr wrap="none" rtlCol="0">
            <a:spAutoFit/>
          </a:bodyPr>
          <a:lstStyle/>
          <a:p>
            <a:pPr marL="285750" indent="-285750">
              <a:buFont typeface="Arial" panose="020B0604020202020204" pitchFamily="34" charset="0"/>
              <a:buChar char="•"/>
            </a:pPr>
            <a:r>
              <a:rPr lang="en-US" sz="1600" spc="-80" dirty="0" smtClean="0"/>
              <a:t>Although the </a:t>
            </a:r>
            <a:r>
              <a:rPr lang="en-US" sz="1600" spc="-80" dirty="0" smtClean="0">
                <a:solidFill>
                  <a:srgbClr val="FF0000"/>
                </a:solidFill>
              </a:rPr>
              <a:t>SVE</a:t>
            </a:r>
            <a:r>
              <a:rPr lang="en-US" sz="1600" spc="-80" dirty="0" smtClean="0"/>
              <a:t> extension was introduced in the </a:t>
            </a:r>
            <a:r>
              <a:rPr lang="en-US" sz="1600" spc="-80" dirty="0" smtClean="0">
                <a:solidFill>
                  <a:srgbClr val="0070C0"/>
                </a:solidFill>
              </a:rPr>
              <a:t>Armv8.2-A</a:t>
            </a:r>
            <a:r>
              <a:rPr lang="en-US" sz="1600" spc="-80" dirty="0" smtClean="0"/>
              <a:t> ISA, (as an </a:t>
            </a:r>
            <a:r>
              <a:rPr lang="en-US" sz="1600" spc="-80" dirty="0" smtClean="0">
                <a:solidFill>
                  <a:srgbClr val="0070C0"/>
                </a:solidFill>
              </a:rPr>
              <a:t>optional feature),</a:t>
            </a:r>
          </a:p>
          <a:p>
            <a:r>
              <a:rPr lang="en-US" sz="1600" spc="-30" dirty="0"/>
              <a:t> </a:t>
            </a:r>
            <a:r>
              <a:rPr lang="en-US" sz="1600" spc="-30" dirty="0" smtClean="0"/>
              <a:t>     whereas </a:t>
            </a:r>
            <a:r>
              <a:rPr lang="en-US" sz="1600" spc="-40" dirty="0" smtClean="0"/>
              <a:t>the </a:t>
            </a:r>
            <a:r>
              <a:rPr lang="en-US" sz="1600" spc="-40" dirty="0" smtClean="0">
                <a:solidFill>
                  <a:srgbClr val="FF0000"/>
                </a:solidFill>
              </a:rPr>
              <a:t>SVE2</a:t>
            </a:r>
            <a:r>
              <a:rPr lang="en-US" sz="1600" spc="-40" dirty="0" smtClean="0"/>
              <a:t> in the </a:t>
            </a:r>
            <a:r>
              <a:rPr lang="en-US" sz="1600" spc="-40" dirty="0" smtClean="0">
                <a:solidFill>
                  <a:srgbClr val="0070C0"/>
                </a:solidFill>
              </a:rPr>
              <a:t>Armv9-A</a:t>
            </a:r>
            <a:r>
              <a:rPr lang="en-US" sz="1600" spc="-40" dirty="0" smtClean="0"/>
              <a:t> ISA, (as a </a:t>
            </a:r>
            <a:r>
              <a:rPr lang="en-US" sz="1600" spc="-40" dirty="0" smtClean="0">
                <a:solidFill>
                  <a:srgbClr val="0070C0"/>
                </a:solidFill>
              </a:rPr>
              <a:t>mandatory</a:t>
            </a:r>
            <a:r>
              <a:rPr lang="en-US" sz="1600" spc="-40" dirty="0" smtClean="0"/>
              <a:t> one), we discuss both</a:t>
            </a:r>
          </a:p>
          <a:p>
            <a:r>
              <a:rPr lang="en-US" sz="1600" dirty="0"/>
              <a:t> </a:t>
            </a:r>
            <a:r>
              <a:rPr lang="en-US" sz="1600" dirty="0" smtClean="0"/>
              <a:t>     extensions within this Section in order to </a:t>
            </a:r>
            <a:r>
              <a:rPr lang="en-US" sz="1600" dirty="0" smtClean="0">
                <a:solidFill>
                  <a:srgbClr val="0070C0"/>
                </a:solidFill>
              </a:rPr>
              <a:t>give a comprehensive overview of all </a:t>
            </a:r>
          </a:p>
          <a:p>
            <a:r>
              <a:rPr lang="en-US" sz="1600" dirty="0">
                <a:solidFill>
                  <a:srgbClr val="0070C0"/>
                </a:solidFill>
              </a:rPr>
              <a:t> </a:t>
            </a:r>
            <a:r>
              <a:rPr lang="en-US" sz="1600" dirty="0" smtClean="0">
                <a:solidFill>
                  <a:srgbClr val="0070C0"/>
                </a:solidFill>
              </a:rPr>
              <a:t>     ISA extensions</a:t>
            </a:r>
            <a:r>
              <a:rPr lang="en-US" sz="1600" dirty="0" smtClean="0"/>
              <a:t> based on additional register spaces.  </a:t>
            </a:r>
          </a:p>
        </p:txBody>
      </p:sp>
    </p:spTree>
    <p:extLst>
      <p:ext uri="{BB962C8B-B14F-4D97-AF65-F5344CB8AC3E}">
        <p14:creationId xmlns:p14="http://schemas.microsoft.com/office/powerpoint/2010/main" val="31369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500" fill="hold"/>
                                        <p:tgtEl>
                                          <p:spTgt spid="27"/>
                                        </p:tgtEl>
                                        <p:attrNameLst>
                                          <p:attrName>ppt_x</p:attrName>
                                        </p:attrNameLst>
                                      </p:cBhvr>
                                      <p:tavLst>
                                        <p:tav tm="0">
                                          <p:val>
                                            <p:strVal val="#ppt_x"/>
                                          </p:val>
                                        </p:tav>
                                        <p:tav tm="100000">
                                          <p:val>
                                            <p:strVal val="#ppt_x"/>
                                          </p:val>
                                        </p:tav>
                                      </p:tavLst>
                                    </p:anim>
                                    <p:anim calcmode="lin" valueType="num">
                                      <p:cBhvr additive="base">
                                        <p:cTn id="114" dur="500" fill="hold"/>
                                        <p:tgtEl>
                                          <p:spTgt spid="27"/>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500" fill="hold"/>
                                        <p:tgtEl>
                                          <p:spTgt spid="29"/>
                                        </p:tgtEl>
                                        <p:attrNameLst>
                                          <p:attrName>ppt_x</p:attrName>
                                        </p:attrNameLst>
                                      </p:cBhvr>
                                      <p:tavLst>
                                        <p:tav tm="0">
                                          <p:val>
                                            <p:strVal val="#ppt_x"/>
                                          </p:val>
                                        </p:tav>
                                        <p:tav tm="100000">
                                          <p:val>
                                            <p:strVal val="#ppt_x"/>
                                          </p:val>
                                        </p:tav>
                                      </p:tavLst>
                                    </p:anim>
                                    <p:anim calcmode="lin" valueType="num">
                                      <p:cBhvr additive="base">
                                        <p:cTn id="1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p:bldP spid="26" grpId="0" animBg="1"/>
      <p:bldP spid="27" grpId="0" animBg="1"/>
      <p:bldP spid="29" grpId="0" animBg="1"/>
      <p:bldP spid="4" grpId="0"/>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(2)</a:t>
            </a:r>
            <a:endParaRPr lang="en-US" sz="1700" dirty="0">
              <a:solidFill>
                <a:srgbClr val="FFFFFF"/>
              </a:solidFill>
            </a:endParaRPr>
          </a:p>
        </p:txBody>
      </p:sp>
      <p:sp>
        <p:nvSpPr>
          <p:cNvPr id="3" name="TextBox 2"/>
          <p:cNvSpPr txBox="1"/>
          <p:nvPr/>
        </p:nvSpPr>
        <p:spPr>
          <a:xfrm>
            <a:off x="73907" y="440668"/>
            <a:ext cx="6942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D2D8A"/>
                </a:solidFill>
                <a:latin typeface="Verdana"/>
              </a:rPr>
              <a:t>a)</a:t>
            </a:r>
            <a:r>
              <a:rPr kumimoji="0" lang="en-GB" sz="1800" b="0" i="0" u="none" strike="noStrike" kern="1200" cap="none" spc="0" normalizeH="0" baseline="0" noProof="0" dirty="0">
                <a:ln>
                  <a:noFill/>
                </a:ln>
                <a:solidFill>
                  <a:srgbClr val="2D2D8A"/>
                </a:solidFill>
                <a:effectLst/>
                <a:uLnTx/>
                <a:uFillTx/>
                <a:latin typeface="Verdana"/>
                <a:ea typeface="+mn-ea"/>
                <a:cs typeface="+mn-cs"/>
              </a:rPr>
              <a:t> The SVE register set based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SVE SIMD </a:t>
            </a:r>
            <a:r>
              <a:rPr kumimoji="0" lang="en-GB" sz="1800" b="0" i="0" u="none" strike="noStrike" kern="1200" cap="none" spc="0" normalizeH="0" baseline="0" noProof="0" dirty="0">
                <a:ln>
                  <a:noFill/>
                </a:ln>
                <a:solidFill>
                  <a:srgbClr val="2D2D8A"/>
                </a:solidFill>
                <a:effectLst/>
                <a:uLnTx/>
                <a:uFillTx/>
                <a:latin typeface="Verdana"/>
                <a:ea typeface="+mn-ea"/>
                <a:cs typeface="+mn-cs"/>
              </a:rPr>
              <a:t>extension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19" name="Rounded Rectangle 18"/>
          <p:cNvSpPr/>
          <p:nvPr/>
        </p:nvSpPr>
        <p:spPr bwMode="auto">
          <a:xfrm>
            <a:off x="5475" y="863382"/>
            <a:ext cx="9105497" cy="21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238040" y="899095"/>
            <a:ext cx="9033370" cy="208518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Armv8.2-based </a:t>
            </a:r>
            <a:r>
              <a:rPr kumimoji="0" lang="en-US" sz="1600" b="0" i="0" u="none" strike="noStrike" kern="1200" cap="none" spc="-50" normalizeH="0" baseline="0" noProof="0" dirty="0">
                <a:ln>
                  <a:noFill/>
                </a:ln>
                <a:solidFill>
                  <a:srgbClr val="0070C0"/>
                </a:solidFill>
                <a:effectLst/>
                <a:uLnTx/>
                <a:uFillTx/>
                <a:latin typeface="Verdana"/>
                <a:ea typeface="+mn-ea"/>
                <a:cs typeface="+mn-cs"/>
              </a:rPr>
              <a:t>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of </a:t>
            </a:r>
            <a:r>
              <a:rPr kumimoji="0" lang="hu-HU" sz="1600" b="0" i="0" u="none" strike="noStrike" kern="1200" cap="none" spc="0" normalizeH="0" baseline="0" noProof="0" dirty="0">
                <a:ln>
                  <a:noFill/>
                </a:ln>
                <a:solidFill>
                  <a:srgbClr val="000000"/>
                </a:solidFill>
                <a:effectLst/>
                <a:uLnTx/>
                <a:uFillTx/>
                <a:latin typeface="Verdana"/>
                <a:ea typeface="+mn-ea"/>
                <a:cs typeface="+mn-cs"/>
              </a:rPr>
              <a:t>Armv8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a:t>
            </a:r>
            <a:r>
              <a:rPr lang="en-US" sz="1600" dirty="0">
                <a:solidFill>
                  <a:srgbClr val="000000"/>
                </a:solidFill>
                <a:latin typeface="Verdana"/>
              </a:rPr>
              <a:t> </a:t>
            </a:r>
            <a:r>
              <a:rPr lang="en-US" sz="1600" dirty="0" smtClean="0">
                <a:solidFill>
                  <a:srgbClr val="000000"/>
                </a:solidFill>
                <a:latin typeface="Verdana"/>
              </a:rPr>
              <a:t>and supports both</a:t>
            </a: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noProof="0" dirty="0">
                <a:ln>
                  <a:noFill/>
                </a:ln>
                <a:solidFill>
                  <a:srgbClr val="0070C0"/>
                </a:solidFill>
                <a:effectLst/>
                <a:uLnTx/>
                <a:uFillTx/>
                <a:latin typeface="Verdana"/>
                <a:ea typeface="+mn-ea"/>
                <a:cs typeface="+mn-cs"/>
              </a:rPr>
              <a:t> </a:t>
            </a:r>
            <a:r>
              <a:rPr kumimoji="0" lang="en-US" sz="1600" b="0" i="0" u="none" strike="noStrike" kern="1200" cap="none" spc="0" normalizeH="0" noProof="0" dirty="0" smtClean="0">
                <a:ln>
                  <a:noFill/>
                </a:ln>
                <a:solidFill>
                  <a:srgbClr val="0070C0"/>
                </a:solidFill>
                <a:effectLst/>
                <a:uLnTx/>
                <a:uFillTx/>
                <a:latin typeface="Verdana"/>
                <a:ea typeface="+mn-ea"/>
                <a:cs typeface="+mn-cs"/>
              </a:rPr>
              <a:t>      FX- and FP processing</a:t>
            </a:r>
            <a:r>
              <a:rPr kumimoji="0" lang="en-US" sz="1600" b="0" i="0" u="none" strike="noStrike" kern="1200" cap="none" spc="0" normalizeH="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at</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16 x 128 bit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lanes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(fields)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en-US" sz="1600" b="0" i="0" u="none" strike="noStrike" kern="1200" cap="none" spc="-6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22" name="Rounded Rectangle 21"/>
          <p:cNvSpPr/>
          <p:nvPr/>
        </p:nvSpPr>
        <p:spPr bwMode="auto">
          <a:xfrm>
            <a:off x="-14489" y="3176972"/>
            <a:ext cx="9131992" cy="26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6270301" y="375264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46701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92912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24661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75080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73736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80233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35127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71817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400219"/>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5068590"/>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2969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 calcmode="lin" valueType="num">
                                      <p:cBhvr additive="base">
                                        <p:cTn id="1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 calcmode="lin" valueType="num">
                                      <p:cBhvr additive="base">
                                        <p:cTn id="2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5" end="5"/>
                                            </p:txEl>
                                          </p:spTgt>
                                        </p:tgtEl>
                                        <p:attrNameLst>
                                          <p:attrName>style.visibility</p:attrName>
                                        </p:attrNameLst>
                                      </p:cBhvr>
                                      <p:to>
                                        <p:strVal val="visible"/>
                                      </p:to>
                                    </p:set>
                                    <p:anim calcmode="lin" valueType="num">
                                      <p:cBhvr additive="base">
                                        <p:cTn id="31"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anim calcmode="lin" valueType="num">
                                      <p:cBhvr additive="base">
                                        <p:cTn id="35"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25" grpId="0"/>
      <p:bldP spid="26" grpId="0"/>
      <p:bldP spid="27" grpId="0"/>
      <p:bldP spid="28" grpId="0" animBg="1"/>
      <p:bldP spid="29" grpId="0" animBg="1"/>
      <p:bldP spid="30" grpId="0"/>
      <p:bldP spid="31" grpId="0" animBg="1"/>
      <p:bldP spid="32" grpId="0"/>
      <p:bldP spid="33" grpId="0"/>
      <p:bldP spid="3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442540"/>
            <a:ext cx="2743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The SVE register set</a:t>
            </a:r>
            <a:r>
              <a:rPr kumimoji="0" lang="hu-HU" sz="1800" b="0" i="0" u="none" strike="noStrike" kern="1200" cap="none" spc="0" normalizeH="0" baseline="0" noProof="0">
                <a:ln>
                  <a:noFill/>
                </a:ln>
                <a:solidFill>
                  <a:srgbClr val="2D2D8A"/>
                </a:solidFill>
                <a:effectLst/>
                <a:uLnTx/>
                <a:uFillTx/>
                <a:latin typeface="Verdana"/>
                <a:ea typeface="+mn-ea"/>
                <a:cs typeface="+mn-cs"/>
              </a:rPr>
              <a:t> </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a:blip r:embed="rId2"/>
          <a:stretch>
            <a:fillRect/>
          </a:stretch>
        </p:blipFill>
        <p:spPr>
          <a:xfrm>
            <a:off x="1781690" y="2779591"/>
            <a:ext cx="5175575" cy="1784774"/>
          </a:xfrm>
          <a:prstGeom prst="rect">
            <a:avLst/>
          </a:prstGeom>
        </p:spPr>
      </p:pic>
      <p:sp>
        <p:nvSpPr>
          <p:cNvPr id="7" name="TextBox 6"/>
          <p:cNvSpPr txBox="1"/>
          <p:nvPr/>
        </p:nvSpPr>
        <p:spPr>
          <a:xfrm>
            <a:off x="3806915" y="4564212"/>
            <a:ext cx="1486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LEN: 1 to 16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(3)</a:t>
            </a:r>
            <a:endParaRPr lang="en-US" sz="1700" dirty="0">
              <a:solidFill>
                <a:srgbClr val="FFFFFF"/>
              </a:solidFill>
            </a:endParaRPr>
          </a:p>
        </p:txBody>
      </p:sp>
      <p:sp>
        <p:nvSpPr>
          <p:cNvPr id="3" name="Rounded Rectangle 2"/>
          <p:cNvSpPr/>
          <p:nvPr/>
        </p:nvSpPr>
        <p:spPr bwMode="auto">
          <a:xfrm>
            <a:off x="-21021" y="2011485"/>
            <a:ext cx="92249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5564" y="2011485"/>
            <a:ext cx="889891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noProof="0" dirty="0">
                <a:ln>
                  <a:noFill/>
                </a:ln>
                <a:solidFill>
                  <a:srgbClr val="000000"/>
                </a:solidFill>
                <a:effectLst/>
                <a:uLnTx/>
                <a:uFillTx/>
                <a:latin typeface="Verdana"/>
                <a:ea typeface="+mn-ea"/>
                <a:cs typeface="+mn-cs"/>
              </a:rPr>
              <a:t>The </a:t>
            </a:r>
            <a:r>
              <a:rPr kumimoji="0" lang="en-US" sz="1600" b="0" i="0" u="none" strike="noStrike" kern="1200" cap="none" spc="-30" normalizeH="0" noProof="0" dirty="0">
                <a:ln>
                  <a:noFill/>
                </a:ln>
                <a:solidFill>
                  <a:srgbClr val="0070C0"/>
                </a:solidFill>
                <a:effectLst/>
                <a:uLnTx/>
                <a:uFillTx/>
                <a:latin typeface="Verdana"/>
                <a:ea typeface="+mn-ea"/>
                <a:cs typeface="+mn-cs"/>
              </a:rPr>
              <a:t>1. lanes </a:t>
            </a:r>
            <a:r>
              <a:rPr kumimoji="0" lang="en-US" sz="1600" b="0" i="0" u="none" strike="noStrike" kern="1200" cap="none" spc="-30" normalizeH="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as indicated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TextBox 1"/>
          <p:cNvSpPr txBox="1"/>
          <p:nvPr/>
        </p:nvSpPr>
        <p:spPr>
          <a:xfrm>
            <a:off x="235054" y="782773"/>
            <a:ext cx="9014747"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a:t>
            </a:r>
            <a:r>
              <a:rPr lang="en-US" sz="1600" dirty="0" smtClean="0">
                <a:solidFill>
                  <a:srgbClr val="FF0000"/>
                </a:solidFill>
              </a:rPr>
              <a:t>length</a:t>
            </a:r>
            <a:r>
              <a:rPr lang="en-US" sz="1600" dirty="0" smtClean="0"/>
              <a:t> of the SVE registers is </a:t>
            </a:r>
            <a:r>
              <a:rPr lang="en-US" sz="1600" dirty="0">
                <a:solidFill>
                  <a:srgbClr val="0070C0"/>
                </a:solidFill>
              </a:rPr>
              <a:t>implementation defined</a:t>
            </a:r>
            <a:r>
              <a:rPr lang="en-US" sz="1600" dirty="0"/>
              <a:t>, </a:t>
            </a:r>
            <a:r>
              <a:rPr lang="en-US" sz="1600" dirty="0" smtClean="0"/>
              <a:t>though</a:t>
            </a:r>
            <a:r>
              <a:rPr lang="en-US" sz="1600" dirty="0"/>
              <a:t>, their length </a:t>
            </a:r>
            <a:endParaRPr lang="en-US" sz="1600" dirty="0" smtClean="0"/>
          </a:p>
          <a:p>
            <a:pPr>
              <a:spcAft>
                <a:spcPts val="600"/>
              </a:spcAft>
            </a:pPr>
            <a:r>
              <a:rPr lang="en-US" sz="1600" dirty="0"/>
              <a:t> </a:t>
            </a:r>
            <a:r>
              <a:rPr lang="en-US" sz="1600" dirty="0" smtClean="0"/>
              <a:t>     </a:t>
            </a:r>
            <a:r>
              <a:rPr lang="en-US" sz="1600" dirty="0" smtClean="0"/>
              <a:t>should </a:t>
            </a:r>
            <a:r>
              <a:rPr lang="en-US" sz="1600" dirty="0"/>
              <a:t>be </a:t>
            </a:r>
            <a:r>
              <a:rPr lang="en-US" sz="1600" dirty="0">
                <a:solidFill>
                  <a:srgbClr val="0070C0"/>
                </a:solidFill>
              </a:rPr>
              <a:t>multiples of 128 bit</a:t>
            </a:r>
            <a:r>
              <a:rPr lang="en-US" sz="1600" dirty="0">
                <a:solidFill>
                  <a:schemeClr val="accent6"/>
                </a:solidFill>
              </a:rPr>
              <a:t>,</a:t>
            </a:r>
            <a:r>
              <a:rPr lang="en-US" sz="1600" dirty="0"/>
              <a:t> </a:t>
            </a:r>
            <a:r>
              <a:rPr lang="en-US" sz="1600" dirty="0">
                <a:solidFill>
                  <a:srgbClr val="0070C0"/>
                </a:solidFill>
              </a:rPr>
              <a:t>up to 16x128 (2048) bit.</a:t>
            </a:r>
            <a:r>
              <a:rPr lang="en-US" sz="1600" dirty="0"/>
              <a:t> </a:t>
            </a:r>
          </a:p>
          <a:p>
            <a:pPr marL="285750" indent="-285750">
              <a:buFont typeface="Arial" panose="020B0604020202020204" pitchFamily="34" charset="0"/>
              <a:buChar char="•"/>
            </a:pPr>
            <a:r>
              <a:rPr lang="hu-HU" sz="1600" dirty="0">
                <a:solidFill>
                  <a:srgbClr val="000000"/>
                </a:solidFill>
              </a:rPr>
              <a:t>The</a:t>
            </a:r>
            <a:r>
              <a:rPr lang="en-US" sz="1600" dirty="0">
                <a:solidFill>
                  <a:srgbClr val="000000"/>
                </a:solidFill>
              </a:rPr>
              <a:t> </a:t>
            </a:r>
            <a:r>
              <a:rPr lang="en-US" sz="1600" dirty="0">
                <a:solidFill>
                  <a:srgbClr val="FF0000"/>
                </a:solidFill>
              </a:rPr>
              <a:t>actual length of the SVE registers </a:t>
            </a:r>
            <a:r>
              <a:rPr lang="en-US" sz="1600" dirty="0">
                <a:solidFill>
                  <a:srgbClr val="000000"/>
                </a:solidFill>
              </a:rPr>
              <a:t>is held in</a:t>
            </a:r>
            <a:r>
              <a:rPr lang="hu-HU" sz="1600" dirty="0">
                <a:solidFill>
                  <a:srgbClr val="000000"/>
                </a:solidFill>
              </a:rPr>
              <a:t> a </a:t>
            </a:r>
            <a:r>
              <a:rPr lang="en-US" sz="1600" dirty="0">
                <a:solidFill>
                  <a:srgbClr val="0070C0"/>
                </a:solidFill>
              </a:rPr>
              <a:t>field </a:t>
            </a:r>
            <a:r>
              <a:rPr lang="en-US" sz="1600" dirty="0"/>
              <a:t>(called LEN) </a:t>
            </a:r>
            <a:r>
              <a:rPr lang="en-US" sz="1600" dirty="0">
                <a:solidFill>
                  <a:srgbClr val="0070C0"/>
                </a:solidFill>
              </a:rPr>
              <a:t>in a control</a:t>
            </a:r>
          </a:p>
          <a:p>
            <a:pPr lvl="0">
              <a:defRPr/>
            </a:pPr>
            <a:r>
              <a:rPr lang="en-US" sz="1600" dirty="0">
                <a:solidFill>
                  <a:srgbClr val="0070C0"/>
                </a:solidFill>
              </a:rPr>
              <a:t>       </a:t>
            </a:r>
            <a:r>
              <a:rPr lang="hu-HU" sz="1600" dirty="0" err="1">
                <a:solidFill>
                  <a:srgbClr val="0070C0"/>
                </a:solidFill>
              </a:rPr>
              <a:t>register</a:t>
            </a:r>
            <a:r>
              <a:rPr lang="hu-HU" sz="1600" dirty="0">
                <a:solidFill>
                  <a:srgbClr val="000000"/>
                </a:solidFill>
              </a:rPr>
              <a:t>,</a:t>
            </a:r>
            <a:r>
              <a:rPr lang="en-US" sz="1600" dirty="0">
                <a:solidFill>
                  <a:srgbClr val="000000"/>
                </a:solidFill>
              </a:rPr>
              <a:t> </a:t>
            </a:r>
            <a:r>
              <a:rPr lang="hu-HU" sz="1600" dirty="0" err="1">
                <a:solidFill>
                  <a:srgbClr val="000000"/>
                </a:solidFill>
              </a:rPr>
              <a:t>not</a:t>
            </a:r>
            <a:r>
              <a:rPr lang="hu-HU" sz="1600" dirty="0">
                <a:solidFill>
                  <a:srgbClr val="000000"/>
                </a:solidFill>
              </a:rPr>
              <a:t> </a:t>
            </a:r>
            <a:r>
              <a:rPr lang="hu-HU" sz="1600" dirty="0" err="1">
                <a:solidFill>
                  <a:srgbClr val="000000"/>
                </a:solidFill>
              </a:rPr>
              <a:t>discussed</a:t>
            </a:r>
            <a:r>
              <a:rPr lang="hu-HU" sz="1600" dirty="0">
                <a:solidFill>
                  <a:srgbClr val="000000"/>
                </a:solidFill>
              </a:rPr>
              <a:t> here. </a:t>
            </a:r>
            <a:r>
              <a:rPr lang="en-US" sz="1600" dirty="0"/>
              <a:t>   </a:t>
            </a:r>
          </a:p>
        </p:txBody>
      </p:sp>
      <p:sp>
        <p:nvSpPr>
          <p:cNvPr id="4" name="TextBox 3"/>
          <p:cNvSpPr txBox="1"/>
          <p:nvPr/>
        </p:nvSpPr>
        <p:spPr>
          <a:xfrm>
            <a:off x="2338215" y="4938770"/>
            <a:ext cx="4047903" cy="338554"/>
          </a:xfrm>
          <a:prstGeom prst="rect">
            <a:avLst/>
          </a:prstGeom>
          <a:noFill/>
        </p:spPr>
        <p:txBody>
          <a:bodyPr wrap="none" rtlCol="0">
            <a:spAutoFit/>
          </a:bodyPr>
          <a:lstStyle/>
          <a:p>
            <a:r>
              <a:rPr lang="en-US" sz="1600"/>
              <a:t>Designation of the SVE registers [96]</a:t>
            </a:r>
          </a:p>
        </p:txBody>
      </p:sp>
    </p:spTree>
    <p:extLst>
      <p:ext uri="{BB962C8B-B14F-4D97-AF65-F5344CB8AC3E}">
        <p14:creationId xmlns:p14="http://schemas.microsoft.com/office/powerpoint/2010/main" val="248916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(4)</a:t>
            </a:r>
            <a:endParaRPr lang="en-US" sz="1700" dirty="0">
              <a:solidFill>
                <a:srgbClr val="FFFFFF"/>
              </a:solidFill>
            </a:endParaRPr>
          </a:p>
        </p:txBody>
      </p:sp>
      <p:pic>
        <p:nvPicPr>
          <p:cNvPr id="9" name="Picture 8"/>
          <p:cNvPicPr>
            <a:picLocks noChangeAspect="1"/>
          </p:cNvPicPr>
          <p:nvPr/>
        </p:nvPicPr>
        <p:blipFill rotWithShape="1">
          <a:blip r:embed="rId2"/>
          <a:srcRect l="2506" t="52625" b="6688"/>
          <a:stretch/>
        </p:blipFill>
        <p:spPr>
          <a:xfrm>
            <a:off x="-18510" y="953725"/>
            <a:ext cx="8754823" cy="3915436"/>
          </a:xfrm>
          <a:prstGeom prst="rect">
            <a:avLst/>
          </a:prstGeom>
        </p:spPr>
      </p:pic>
      <p:sp>
        <p:nvSpPr>
          <p:cNvPr id="3" name="TextBox 2"/>
          <p:cNvSpPr txBox="1"/>
          <p:nvPr/>
        </p:nvSpPr>
        <p:spPr>
          <a:xfrm>
            <a:off x="73288" y="440668"/>
            <a:ext cx="5533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Possible data elements per 128-bit lane </a:t>
            </a:r>
            <a:r>
              <a:rPr kumimoji="0" lang="en-US" sz="1800" b="0" i="0" u="none" strike="noStrike" kern="1200" cap="none" spc="0" normalizeH="0" baseline="0" noProof="0">
                <a:ln>
                  <a:noFill/>
                </a:ln>
                <a:solidFill>
                  <a:srgbClr val="000000"/>
                </a:solidFill>
                <a:effectLst/>
                <a:uLnTx/>
                <a:uFillTx/>
                <a:latin typeface="Verdana"/>
                <a:ea typeface="+mn-ea"/>
                <a:cs typeface="+mn-cs"/>
              </a:rPr>
              <a:t>[116]</a:t>
            </a:r>
          </a:p>
        </p:txBody>
      </p:sp>
      <p:sp>
        <p:nvSpPr>
          <p:cNvPr id="4" name="TextBox 3"/>
          <p:cNvSpPr txBox="1"/>
          <p:nvPr/>
        </p:nvSpPr>
        <p:spPr>
          <a:xfrm>
            <a:off x="521550" y="2934524"/>
            <a:ext cx="1433406"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8-bit 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16-bit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32-bit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64-bit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128-bit FX</a:t>
            </a:r>
          </a:p>
        </p:txBody>
      </p:sp>
      <p:sp>
        <p:nvSpPr>
          <p:cNvPr id="5" name="TextBox 4"/>
          <p:cNvSpPr txBox="1"/>
          <p:nvPr/>
        </p:nvSpPr>
        <p:spPr>
          <a:xfrm>
            <a:off x="262525" y="2393885"/>
            <a:ext cx="21042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Possible data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 in the </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128-bit lanes</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096472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(5)</a:t>
            </a:r>
            <a:endParaRPr lang="en-US" sz="1700" dirty="0">
              <a:solidFill>
                <a:srgbClr val="FFFFFF"/>
              </a:solidFill>
            </a:endParaRPr>
          </a:p>
        </p:txBody>
      </p:sp>
      <p:sp>
        <p:nvSpPr>
          <p:cNvPr id="3" name="Rounded Rectangle 2"/>
          <p:cNvSpPr/>
          <p:nvPr/>
        </p:nvSpPr>
        <p:spPr bwMode="auto">
          <a:xfrm>
            <a:off x="268590" y="3834045"/>
            <a:ext cx="8676000" cy="1548000"/>
          </a:xfrm>
          <a:prstGeom prst="roundRect">
            <a:avLst/>
          </a:prstGeom>
          <a:solidFill>
            <a:srgbClr val="CCFFCC"/>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2795217" y="4640707"/>
            <a:ext cx="3475631" cy="692497"/>
          </a:xfrm>
          <a:prstGeom prst="rect">
            <a:avLst/>
          </a:prstGeom>
          <a:solidFill>
            <a:srgbClr val="CC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Each </a:t>
            </a:r>
            <a:r>
              <a:rPr kumimoji="0" lang="hu-HU" sz="1300" b="0" i="0" u="none" strike="noStrike" kern="1200" cap="none" spc="0" normalizeH="0" baseline="0" noProof="0">
                <a:ln>
                  <a:noFill/>
                </a:ln>
                <a:solidFill>
                  <a:srgbClr val="000000"/>
                </a:solidFill>
                <a:effectLst/>
                <a:uLnTx/>
                <a:uFillTx/>
                <a:latin typeface="Verdana"/>
                <a:ea typeface="+mn-ea"/>
                <a:cs typeface="+mn-cs"/>
              </a:rPr>
              <a:t>128-bit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r>
              <a:rPr kumimoji="0" lang="en-US" sz="1300" b="0" i="0" u="none" strike="noStrike" kern="1200" cap="none" spc="0" normalizeH="0" baseline="0" noProof="0">
                <a:ln>
                  <a:noFill/>
                </a:ln>
                <a:solidFill>
                  <a:srgbClr val="000000"/>
                </a:solidFill>
                <a:effectLst/>
                <a:uLnTx/>
                <a:uFillTx/>
                <a:latin typeface="Verdana"/>
                <a:ea typeface="+mn-ea"/>
                <a:cs typeface="+mn-cs"/>
              </a:rPr>
              <a:t> holds</a:t>
            </a:r>
            <a:r>
              <a:rPr kumimoji="0" lang="hu-HU" sz="1300" b="0" i="0" u="none" strike="noStrike" kern="1200" cap="none" spc="0" normalizeH="0" baseline="0" noProof="0">
                <a:ln>
                  <a:noFill/>
                </a:ln>
                <a:solidFill>
                  <a:srgbClr val="000000"/>
                </a:solidFill>
                <a:effectLst/>
                <a:uLnTx/>
                <a:uFillTx/>
                <a:latin typeface="Verdana"/>
                <a:ea typeface="+mn-ea"/>
                <a:cs typeface="+mn-cs"/>
              </a:rPr>
              <a:t>: FX8/16/32/64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FP16</a:t>
            </a:r>
            <a:r>
              <a:rPr kumimoji="0" lang="en-US" sz="1300" b="0" i="0" u="none" strike="noStrike" kern="1200" cap="none" spc="0" normalizeH="0" baseline="30000" noProof="0">
                <a:ln>
                  <a:noFill/>
                </a:ln>
                <a:solidFill>
                  <a:srgbClr val="000000"/>
                </a:solidFill>
                <a:effectLst/>
                <a:uLnTx/>
                <a:uFillTx/>
                <a:latin typeface="Verdana"/>
                <a:ea typeface="+mn-ea"/>
                <a:cs typeface="+mn-cs"/>
              </a:rPr>
              <a:t>1</a:t>
            </a:r>
            <a:r>
              <a:rPr kumimoji="0" lang="hu-HU" sz="1300" b="0" i="0" u="none" strike="noStrike" kern="1200" cap="none" spc="0" normalizeH="0" baseline="0" noProof="0">
                <a:ln>
                  <a:noFill/>
                </a:ln>
                <a:solidFill>
                  <a:srgbClr val="000000"/>
                </a:solidFill>
                <a:effectLst/>
                <a:uLnTx/>
                <a:uFillTx/>
                <a:latin typeface="Verdana"/>
                <a:ea typeface="+mn-ea"/>
                <a:cs typeface="+mn-cs"/>
              </a:rPr>
              <a:t>/32/64</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000000"/>
                </a:solidFill>
                <a:effectLst/>
                <a:uLnTx/>
                <a:uFillTx/>
                <a:latin typeface="Verdana"/>
                <a:ea typeface="+mn-ea"/>
                <a:cs typeface="+mn-cs"/>
              </a:rPr>
              <a:t>data elements</a:t>
            </a:r>
          </a:p>
        </p:txBody>
      </p:sp>
      <p:sp>
        <p:nvSpPr>
          <p:cNvPr id="6" name="TextBox 5"/>
          <p:cNvSpPr txBox="1"/>
          <p:nvPr/>
        </p:nvSpPr>
        <p:spPr>
          <a:xfrm>
            <a:off x="2845273" y="3898055"/>
            <a:ext cx="357982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FF0000"/>
                </a:solidFill>
                <a:effectLst/>
                <a:uLnTx/>
                <a:uFillTx/>
                <a:latin typeface="Verdana"/>
                <a:ea typeface="+mn-ea"/>
                <a:cs typeface="+mn-cs"/>
              </a:rPr>
              <a:t>S</a:t>
            </a:r>
            <a:r>
              <a:rPr kumimoji="0" lang="en-US" sz="1300" b="1" i="0" u="none" strike="noStrike" kern="1200" cap="none" spc="0" normalizeH="0" baseline="0" noProof="0">
                <a:ln>
                  <a:noFill/>
                </a:ln>
                <a:solidFill>
                  <a:srgbClr val="FF0000"/>
                </a:solidFill>
                <a:effectLst/>
                <a:uLnTx/>
                <a:uFillTx/>
                <a:latin typeface="Verdana"/>
                <a:ea typeface="+mn-ea"/>
                <a:cs typeface="+mn-cs"/>
              </a:rPr>
              <a:t>VE </a:t>
            </a:r>
            <a:r>
              <a:rPr kumimoji="0" lang="en-US" sz="1300" b="0" i="0" u="none" strike="noStrike" kern="1200" cap="none" spc="0" normalizeH="0" baseline="0" noProof="0">
                <a:ln>
                  <a:noFill/>
                </a:ln>
                <a:solidFill>
                  <a:srgbClr val="000000"/>
                </a:solidFill>
                <a:effectLst/>
                <a:uLnTx/>
                <a:uFillTx/>
                <a:latin typeface="Verdana"/>
                <a:ea typeface="+mn-ea"/>
                <a:cs typeface="+mn-cs"/>
              </a:rPr>
              <a:t>(2017)</a:t>
            </a:r>
            <a:r>
              <a:rPr kumimoji="0" lang="hu-HU" sz="1300" b="1" i="0" u="none" strike="noStrike" kern="1200" cap="none" spc="0" normalizeH="0" baseline="0" noProof="0">
                <a:ln>
                  <a:noFill/>
                </a:ln>
                <a:solidFill>
                  <a:srgbClr val="FF0000"/>
                </a:solidFill>
                <a:effectLst/>
                <a:uLnTx/>
                <a:uFillTx/>
                <a:latin typeface="Verdana"/>
                <a:ea typeface="+mn-ea"/>
                <a:cs typeface="+mn-cs"/>
              </a:rPr>
              <a:t>/SVE2 </a:t>
            </a:r>
            <a:r>
              <a:rPr kumimoji="0" lang="en-GB" sz="1300" b="0" i="0" u="none" strike="noStrike" kern="1200" cap="none" spc="0" normalizeH="0" baseline="0" noProof="0">
                <a:ln>
                  <a:noFill/>
                </a:ln>
                <a:solidFill>
                  <a:srgbClr val="000000"/>
                </a:solidFill>
                <a:effectLst/>
                <a:uLnTx/>
                <a:uFillTx/>
                <a:latin typeface="Verdana"/>
                <a:ea typeface="+mn-ea"/>
                <a:cs typeface="+mn-cs"/>
              </a:rPr>
              <a:t>(2021)</a:t>
            </a:r>
            <a:r>
              <a:rPr kumimoji="0" lang="en-GB" sz="1300" b="1" i="0" u="none" strike="noStrike" kern="1200" cap="none" spc="0" normalizeH="0" baseline="0" noProof="0">
                <a:ln>
                  <a:noFill/>
                </a:ln>
                <a:solidFill>
                  <a:srgbClr val="FF0000"/>
                </a:solidFill>
                <a:effectLst/>
                <a:uLnTx/>
                <a:uFillTx/>
                <a:latin typeface="Verdana"/>
                <a:ea typeface="+mn-ea"/>
                <a:cs typeface="+mn-cs"/>
              </a:rPr>
              <a:t> </a:t>
            </a:r>
            <a:r>
              <a:rPr kumimoji="0" lang="hu-HU" sz="1300" b="1" i="0" u="none" strike="noStrike" kern="1200" cap="none" spc="0" normalizeH="0" baseline="0" noProof="0">
                <a:ln>
                  <a:noFill/>
                </a:ln>
                <a:solidFill>
                  <a:srgbClr val="FF0000"/>
                </a:solidFill>
                <a:effectLst/>
                <a:uLnTx/>
                <a:uFillTx/>
                <a:latin typeface="Verdana"/>
                <a:ea typeface="+mn-ea"/>
                <a:cs typeface="+mn-cs"/>
              </a:rPr>
              <a:t>extension</a:t>
            </a:r>
            <a:r>
              <a:rPr kumimoji="0" lang="en-GB" sz="1300" b="1" i="0" u="none" strike="noStrike" kern="1200" cap="none" spc="0" normalizeH="0" baseline="0" noProof="0">
                <a:ln>
                  <a:noFill/>
                </a:ln>
                <a:solidFill>
                  <a:srgbClr val="FF0000"/>
                </a:solidFill>
                <a:effectLst/>
                <a:uLnTx/>
                <a:uFillTx/>
                <a:latin typeface="Verdana"/>
                <a:ea typeface="+mn-ea"/>
                <a:cs typeface="+mn-cs"/>
              </a:rPr>
              <a:t>s</a:t>
            </a:r>
            <a:endParaRPr kumimoji="0" lang="hu-HU" sz="1300" b="1" i="0" u="none" strike="noStrike" kern="1200" cap="none" spc="0" normalizeH="0" baseline="0" noProof="0">
              <a:ln>
                <a:noFill/>
              </a:ln>
              <a:solidFill>
                <a:srgbClr val="FF0000"/>
              </a:solidFill>
              <a:effectLst/>
              <a:uLnTx/>
              <a:uFillTx/>
              <a:latin typeface="Verdana"/>
              <a:ea typeface="+mn-ea"/>
              <a:cs typeface="+mn-cs"/>
            </a:endParaRPr>
          </a:p>
        </p:txBody>
      </p:sp>
      <p:sp>
        <p:nvSpPr>
          <p:cNvPr id="7" name="TextBox 6"/>
          <p:cNvSpPr txBox="1"/>
          <p:nvPr/>
        </p:nvSpPr>
        <p:spPr>
          <a:xfrm>
            <a:off x="3221850" y="1396032"/>
            <a:ext cx="266825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0000"/>
                </a:solidFill>
                <a:effectLst/>
                <a:uLnTx/>
                <a:uFillTx/>
                <a:latin typeface="Verdana"/>
                <a:ea typeface="+mn-ea"/>
                <a:cs typeface="+mn-cs"/>
              </a:rPr>
              <a:t>Armv8</a:t>
            </a:r>
            <a:r>
              <a:rPr kumimoji="0" lang="en-US" sz="1300" b="1" i="0" u="none" strike="noStrike" kern="1200" cap="none" spc="0" normalizeH="0" baseline="0" noProof="0">
                <a:ln>
                  <a:noFill/>
                </a:ln>
                <a:solidFill>
                  <a:srgbClr val="000000"/>
                </a:solidFill>
                <a:effectLst/>
                <a:uLnTx/>
                <a:uFillTx/>
                <a:latin typeface="Verdana"/>
                <a:ea typeface="+mn-ea"/>
                <a:cs typeface="+mn-cs"/>
              </a:rPr>
              <a:t>.2 </a:t>
            </a:r>
            <a:r>
              <a:rPr kumimoji="0" lang="hu-HU" sz="1300" b="1" i="0" u="none" strike="noStrike" kern="1200" cap="none" spc="0" normalizeH="0" baseline="0" noProof="0">
                <a:ln>
                  <a:noFill/>
                </a:ln>
                <a:solidFill>
                  <a:srgbClr val="000000"/>
                </a:solidFill>
                <a:effectLst/>
                <a:uLnTx/>
                <a:uFillTx/>
                <a:latin typeface="Verdana"/>
                <a:ea typeface="+mn-ea"/>
                <a:cs typeface="+mn-cs"/>
              </a:rPr>
              <a:t>(AArch64 </a:t>
            </a:r>
            <a:r>
              <a:rPr kumimoji="0" lang="hu-HU" sz="1300" b="1" i="0" u="none" strike="noStrike" kern="1200" cap="none" spc="0" normalizeH="0" baseline="0" noProof="0" err="1">
                <a:ln>
                  <a:noFill/>
                </a:ln>
                <a:solidFill>
                  <a:srgbClr val="000000"/>
                </a:solidFill>
                <a:effectLst/>
                <a:uLnTx/>
                <a:uFillTx/>
                <a:latin typeface="Verdana"/>
                <a:ea typeface="+mn-ea"/>
                <a:cs typeface="+mn-cs"/>
              </a:rPr>
              <a:t>mode</a:t>
            </a:r>
            <a:r>
              <a:rPr kumimoji="0" lang="hu-HU" sz="1300" b="1" i="0" u="none" strike="noStrike" kern="1200" cap="none" spc="0" normalizeH="0" baseline="0" noProof="0">
                <a:ln>
                  <a:noFill/>
                </a:ln>
                <a:solidFill>
                  <a:srgbClr val="000000"/>
                </a:solidFill>
                <a:effectLst/>
                <a:uLnTx/>
                <a:uFillTx/>
                <a:latin typeface="Verdana"/>
                <a:ea typeface="+mn-ea"/>
                <a:cs typeface="+mn-cs"/>
              </a:rPr>
              <a:t>)</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rgbClr val="000000"/>
                </a:solidFill>
                <a:latin typeface="Verdana"/>
              </a:rPr>
              <a:t>(optional)</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p:cNvSpPr/>
          <p:nvPr/>
        </p:nvSpPr>
        <p:spPr bwMode="auto">
          <a:xfrm>
            <a:off x="6270301" y="2438950"/>
            <a:ext cx="2385594" cy="540000"/>
          </a:xfrm>
          <a:prstGeom prst="rect">
            <a:avLst/>
          </a:prstGeom>
          <a:gradFill flip="none" rotWithShape="1">
            <a:gsLst>
              <a:gs pos="0">
                <a:srgbClr val="7DCDFF">
                  <a:shade val="30000"/>
                  <a:satMod val="115000"/>
                </a:srgbClr>
              </a:gs>
              <a:gs pos="50000">
                <a:srgbClr val="7DCDFF">
                  <a:shade val="67500"/>
                  <a:satMod val="115000"/>
                </a:srgbClr>
              </a:gs>
              <a:gs pos="100000">
                <a:srgbClr val="7DCD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7244334" y="3011210"/>
            <a:ext cx="502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128</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8647263" y="2570785"/>
            <a:ext cx="39626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32</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3655214" y="1836684"/>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Box 12"/>
          <p:cNvSpPr txBox="1"/>
          <p:nvPr/>
        </p:nvSpPr>
        <p:spPr>
          <a:xfrm>
            <a:off x="3337789" y="4189527"/>
            <a:ext cx="26180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Up to 16x 128-bit wide</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lanes</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FX/FP </a:t>
            </a:r>
            <a:r>
              <a:rPr kumimoji="0" lang="hu-HU" sz="1300" b="0" i="1" u="none" strike="noStrike" kern="1200" cap="none" spc="0" normalizeH="0" baseline="0" noProof="0">
                <a:ln>
                  <a:noFill/>
                </a:ln>
                <a:solidFill>
                  <a:srgbClr val="0070C0"/>
                </a:solidFill>
                <a:effectLst/>
                <a:uLnTx/>
                <a:uFillTx/>
                <a:latin typeface="Verdana"/>
                <a:ea typeface="+mn-ea"/>
                <a:cs typeface="+mn-cs"/>
              </a:rPr>
              <a:t>SIMD (</a:t>
            </a:r>
            <a:r>
              <a:rPr kumimoji="0" lang="hu-HU" sz="1300" b="0" i="1" u="none" strike="noStrike" kern="1200" cap="none" spc="0" normalizeH="0" baseline="0" noProof="0" err="1">
                <a:ln>
                  <a:noFill/>
                </a:ln>
                <a:solidFill>
                  <a:srgbClr val="0070C0"/>
                </a:solidFill>
                <a:effectLst/>
                <a:uLnTx/>
                <a:uFillTx/>
                <a:latin typeface="Verdana"/>
                <a:ea typeface="+mn-ea"/>
                <a:cs typeface="+mn-cs"/>
              </a:rPr>
              <a:t>vector</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data</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p:txBody>
      </p:sp>
      <p:sp>
        <p:nvSpPr>
          <p:cNvPr id="16" name="Rectangle 15"/>
          <p:cNvSpPr/>
          <p:nvPr/>
        </p:nvSpPr>
        <p:spPr bwMode="auto">
          <a:xfrm>
            <a:off x="3877349" y="2437112"/>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277278" y="2423665"/>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031366" y="2447227"/>
            <a:ext cx="41069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p>
        </p:txBody>
      </p:sp>
      <p:sp>
        <p:nvSpPr>
          <p:cNvPr id="19" name="Left Brace 18"/>
          <p:cNvSpPr/>
          <p:nvPr/>
        </p:nvSpPr>
        <p:spPr bwMode="auto">
          <a:xfrm rot="16200000">
            <a:off x="4333774" y="-888967"/>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p:cNvSpPr txBox="1"/>
          <p:nvPr/>
        </p:nvSpPr>
        <p:spPr>
          <a:xfrm>
            <a:off x="2996825" y="3476198"/>
            <a:ext cx="3171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Up to 16 x 128-bit (Up to 2048-bit)</a:t>
            </a:r>
          </a:p>
        </p:txBody>
      </p:sp>
      <p:sp>
        <p:nvSpPr>
          <p:cNvPr id="21" name="TextBox 20"/>
          <p:cNvSpPr txBox="1"/>
          <p:nvPr/>
        </p:nvSpPr>
        <p:spPr>
          <a:xfrm>
            <a:off x="68170" y="446849"/>
            <a:ext cx="75257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Summing up the layout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extension (2017)</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Rounded Rectangle 4"/>
          <p:cNvSpPr/>
          <p:nvPr/>
        </p:nvSpPr>
        <p:spPr bwMode="auto">
          <a:xfrm>
            <a:off x="250825" y="1315216"/>
            <a:ext cx="8731665" cy="4066829"/>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w="28575">
                <a:solidFill>
                  <a:srgbClr val="000000"/>
                </a:solidFill>
              </a:ln>
              <a:solidFill>
                <a:srgbClr val="000000"/>
              </a:solidFill>
              <a:effectLst/>
              <a:uLnTx/>
              <a:uFillTx/>
              <a:latin typeface="Verdana" pitchFamily="34" charset="0"/>
              <a:ea typeface="+mn-ea"/>
              <a:cs typeface="+mn-cs"/>
            </a:endParaRPr>
          </a:p>
        </p:txBody>
      </p:sp>
      <p:sp>
        <p:nvSpPr>
          <p:cNvPr id="23" name="TextBox 22"/>
          <p:cNvSpPr txBox="1"/>
          <p:nvPr/>
        </p:nvSpPr>
        <p:spPr>
          <a:xfrm>
            <a:off x="7137285" y="215144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extBox 24"/>
          <p:cNvSpPr txBox="1"/>
          <p:nvPr/>
        </p:nvSpPr>
        <p:spPr>
          <a:xfrm>
            <a:off x="4800242" y="215144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2.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1016605" y="2151442"/>
            <a:ext cx="80823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a:t>
            </a:r>
            <a:r>
              <a:rPr kumimoji="0" lang="en-US" sz="1300" b="0" i="0" u="none" strike="noStrike" kern="1200" cap="none" spc="0" normalizeH="0" baseline="0" noProof="0">
                <a:ln>
                  <a:noFill/>
                </a:ln>
                <a:solidFill>
                  <a:srgbClr val="000000"/>
                </a:solidFill>
                <a:effectLst/>
                <a:uLnTx/>
                <a:uFillTx/>
                <a:latin typeface="Verdana"/>
                <a:ea typeface="+mn-ea"/>
                <a:cs typeface="+mn-cs"/>
              </a:rPr>
              <a:t>5</a:t>
            </a:r>
            <a:r>
              <a:rPr kumimoji="0" lang="hu-HU" sz="1300" b="0" i="0" u="none" strike="noStrike" kern="1200" cap="none" spc="0" normalizeH="0" baseline="0" noProof="0">
                <a:ln>
                  <a:noFill/>
                </a:ln>
                <a:solidFill>
                  <a:srgbClr val="000000"/>
                </a:solidFill>
                <a:effectLst/>
                <a:uLnTx/>
                <a:uFillTx/>
                <a:latin typeface="Verdana"/>
                <a:ea typeface="+mn-ea"/>
                <a:cs typeface="+mn-cs"/>
              </a:rPr>
              <a:t>.</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Szövegdoboz 11"/>
          <p:cNvSpPr txBox="1"/>
          <p:nvPr/>
        </p:nvSpPr>
        <p:spPr>
          <a:xfrm>
            <a:off x="250825" y="5510516"/>
            <a:ext cx="8911685"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width </a:t>
            </a:r>
            <a:r>
              <a:rPr kumimoji="0" lang="en-US" sz="1600" b="0" i="0" u="none" strike="noStrike" kern="1200" cap="none" spc="0" normalizeH="0" baseline="0" noProof="0" dirty="0">
                <a:ln>
                  <a:noFill/>
                </a:ln>
                <a:solidFill>
                  <a:srgbClr val="000000"/>
                </a:solidFill>
                <a:effectLst/>
                <a:uLnTx/>
                <a:uFillTx/>
                <a:latin typeface="Verdana"/>
                <a:ea typeface="+mn-ea"/>
                <a:cs typeface="+mn-cs"/>
              </a:rPr>
              <a:t>must be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multiples of 128 bits</a:t>
            </a:r>
            <a:r>
              <a:rPr kumimoji="0" lang="en-US" sz="1600" b="0" i="0" u="none" strike="noStrike" kern="1200" cap="none" spc="0" normalizeH="0" baseline="0" noProof="0" dirty="0">
                <a:ln>
                  <a:noFill/>
                </a:ln>
                <a:solidFill>
                  <a:srgbClr val="000000"/>
                </a:solidFill>
                <a:effectLst/>
                <a:uLnTx/>
                <a:uFillTx/>
                <a:latin typeface="Verdana"/>
                <a:ea typeface="+mn-ea"/>
                <a:cs typeface="+mn-cs"/>
              </a:rPr>
              <a:t>, up to 16x128-bit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30" dirty="0">
                <a:solidFill>
                  <a:srgbClr val="000000"/>
                </a:solidFill>
              </a:rPr>
              <a:t>The </a:t>
            </a:r>
            <a:r>
              <a:rPr lang="en-US" sz="1600" spc="-30" dirty="0">
                <a:solidFill>
                  <a:srgbClr val="0070C0"/>
                </a:solidFill>
              </a:rPr>
              <a:t>1. lanes </a:t>
            </a:r>
            <a:r>
              <a:rPr lang="en-US" sz="1600" spc="-30" dirty="0">
                <a:solidFill>
                  <a:srgbClr val="000000"/>
                </a:solidFill>
              </a:rPr>
              <a:t>(first 128 bits) of the SVE Z register set are </a:t>
            </a:r>
            <a:r>
              <a:rPr lang="en-US" sz="1600" spc="-30" dirty="0">
                <a:solidFill>
                  <a:srgbClr val="0070C0"/>
                </a:solidFill>
              </a:rPr>
              <a:t>shared with the 32 128-bit </a:t>
            </a:r>
          </a:p>
          <a:p>
            <a:pPr lvl="0">
              <a:defRPr/>
            </a:pPr>
            <a:r>
              <a:rPr lang="en-US" sz="1600" dirty="0">
                <a:solidFill>
                  <a:srgbClr val="0070C0"/>
                </a:solidFill>
              </a:rPr>
              <a:t>      wide SIMD registers (V0-31) </a:t>
            </a:r>
            <a:r>
              <a:rPr lang="en-US" sz="1600" dirty="0">
                <a:solidFill>
                  <a:srgbClr val="000000"/>
                </a:solidFill>
              </a:rPr>
              <a:t>of the Armv8.0 ISA</a:t>
            </a:r>
            <a:r>
              <a:rPr lang="en-US" sz="1600" dirty="0" smtClean="0">
                <a:solidFill>
                  <a:srgbClr val="000000"/>
                </a:solidFill>
              </a:rPr>
              <a: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115888" y="6424930"/>
            <a:ext cx="4684354" cy="338554"/>
          </a:xfrm>
          <a:prstGeom prst="rect">
            <a:avLst/>
          </a:prstGeom>
          <a:noFill/>
        </p:spPr>
        <p:txBody>
          <a:bodyPr wrap="square" rtlCol="0">
            <a:spAutoFit/>
          </a:bodyPr>
          <a:lstStyle/>
          <a:p>
            <a:r>
              <a:rPr lang="en-US" sz="1600" baseline="30000" dirty="0"/>
              <a:t>1</a:t>
            </a:r>
            <a:r>
              <a:rPr lang="en-US" sz="1600" dirty="0"/>
              <a:t>: Only data conversions are supported</a:t>
            </a:r>
          </a:p>
        </p:txBody>
      </p:sp>
    </p:spTree>
    <p:extLst>
      <p:ext uri="{BB962C8B-B14F-4D97-AF65-F5344CB8AC3E}">
        <p14:creationId xmlns:p14="http://schemas.microsoft.com/office/powerpoint/2010/main" val="26700039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(6)</a:t>
            </a:r>
            <a:endParaRPr lang="en-US" sz="1700" dirty="0"/>
          </a:p>
        </p:txBody>
      </p:sp>
      <p:sp>
        <p:nvSpPr>
          <p:cNvPr id="3" name="Szövegdoboz 2"/>
          <p:cNvSpPr txBox="1"/>
          <p:nvPr/>
        </p:nvSpPr>
        <p:spPr>
          <a:xfrm>
            <a:off x="71500" y="452165"/>
            <a:ext cx="903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4" name="Rounded Rectangle 3"/>
          <p:cNvSpPr/>
          <p:nvPr/>
        </p:nvSpPr>
        <p:spPr bwMode="auto">
          <a:xfrm>
            <a:off x="-18510" y="2701374"/>
            <a:ext cx="9175732"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5"/>
          <p:cNvSpPr txBox="1"/>
          <p:nvPr/>
        </p:nvSpPr>
        <p:spPr>
          <a:xfrm>
            <a:off x="269377" y="817670"/>
            <a:ext cx="9024202" cy="278537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As discussed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for the x86 and Arm ISAs</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evolution of instruction sets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is marked by supporting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continuously wider SIMD execution</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e.g.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x86 ISA</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first 64-bit, then 128-, 256- and lastly 512-bit long SIMD execution.</a:t>
            </a:r>
          </a:p>
          <a:p>
            <a:pPr marR="0" lvl="0" algn="l" defTabSz="914400" rtl="0" eaLnBrk="1" fontAlgn="auto" latinLnBrk="0" hangingPunct="1">
              <a:lnSpc>
                <a:spcPct val="100000"/>
              </a:lnSpc>
              <a:spcBef>
                <a:spcPts val="0"/>
              </a:spcBef>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way of evolution has however, a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drawback in the x86 ISA</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as each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SIMD</a:t>
            </a:r>
          </a:p>
          <a:p>
            <a:pPr marR="0" lvl="0" algn="l" defTabSz="914400" rtl="0" eaLnBrk="1" fontAlgn="auto" latinLnBrk="0" hangingPunct="1">
              <a:lnSpc>
                <a:spcPct val="100000"/>
              </a:lnSpc>
              <a:spcBef>
                <a:spcPts val="0"/>
              </a:spcBef>
              <a:buClrTx/>
              <a:buSzTx/>
              <a:tabLst/>
              <a:defRPr/>
            </a:pPr>
            <a:r>
              <a:rPr lang="en-US" sz="1600" dirty="0">
                <a:solidFill>
                  <a:srgbClr val="FF0000"/>
                </a:solidFill>
                <a:latin typeface="Verdana"/>
              </a:rPr>
              <a:t> </a:t>
            </a:r>
            <a:r>
              <a:rPr lang="en-US" sz="1600" dirty="0" smtClean="0">
                <a:solidFill>
                  <a:srgbClr val="FF0000"/>
                </a:solidFill>
                <a:latin typeface="Verdana"/>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extension</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brought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it a </a:t>
            </a:r>
            <a:r>
              <a:rPr kumimoji="0" lang="en-US" sz="1600" b="0" i="0" u="none" strike="noStrike" kern="1200" cap="none" spc="0" normalizeH="0" baseline="0" noProof="0" dirty="0">
                <a:ln>
                  <a:noFill/>
                </a:ln>
                <a:solidFill>
                  <a:srgbClr val="FF0000"/>
                </a:solidFill>
                <a:effectLst/>
                <a:uLnTx/>
                <a:uFillTx/>
                <a:latin typeface="Verdana"/>
                <a:ea typeface="+mn-ea"/>
                <a:cs typeface="+mn-cs"/>
              </a:rPr>
              <a:t>new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subset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of instructions,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MMX, SSE, SSE2</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SSE3, AVX,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AVX512, </a:t>
            </a:r>
            <a:r>
              <a:rPr kumimoji="0" lang="en-US" sz="1600" b="0" i="0" u="none" strike="noStrike" kern="1200" cap="none" spc="0" normalizeH="0" baseline="0" noProof="0" dirty="0">
                <a:ln>
                  <a:noFill/>
                </a:ln>
                <a:solidFill>
                  <a:srgbClr val="000000"/>
                </a:solidFill>
                <a:effectLst/>
                <a:uLnTx/>
                <a:uFillTx/>
                <a:latin typeface="Verdana"/>
                <a:ea typeface="+mn-ea"/>
                <a:cs typeface="+mn-cs"/>
              </a:rPr>
              <a:t>so in order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utilize the benefits of wider and wider SIMD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execution </a:t>
            </a:r>
            <a:r>
              <a:rPr lang="en-US" sz="1600" dirty="0">
                <a:solidFill>
                  <a:srgbClr val="000000"/>
                </a:solidFill>
                <a:latin typeface="Verdana"/>
              </a:rPr>
              <a:t>resources </a:t>
            </a:r>
            <a:r>
              <a:rPr kumimoji="0" lang="en-US" sz="1600" b="0" i="0" u="none" strike="noStrike" kern="1200" cap="none" spc="0" normalizeH="0" baseline="0" noProof="0" dirty="0">
                <a:ln>
                  <a:noFill/>
                </a:ln>
                <a:solidFill>
                  <a:srgbClr val="0070C0"/>
                </a:solidFill>
                <a:effectLst/>
                <a:uLnTx/>
                <a:uFillTx/>
                <a:latin typeface="Verdana"/>
                <a:ea typeface="+mn-ea"/>
                <a:cs typeface="+mn-cs"/>
              </a:rPr>
              <a:t>software had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SVE extension</a:t>
            </a:r>
            <a:r>
              <a:rPr kumimoji="0" lang="en-US" sz="1600" b="0" i="0" u="none" strike="noStrike" kern="1200" cap="none" spc="0" normalizeH="0" baseline="0" noProof="0" dirty="0">
                <a:ln>
                  <a:noFill/>
                </a:ln>
                <a:effectLst/>
                <a:uLnTx/>
                <a:uFillTx/>
                <a:latin typeface="Verdana"/>
                <a:ea typeface="+mn-ea"/>
                <a:cs typeface="+mn-cs"/>
              </a:rPr>
              <a:t> makes programming </a:t>
            </a:r>
            <a:r>
              <a:rPr kumimoji="0" lang="en-US" sz="1600" b="0" i="0" u="none" strike="noStrike" kern="1200" cap="none" spc="-30" normalizeH="0" noProof="0" dirty="0">
                <a:ln>
                  <a:noFill/>
                </a:ln>
                <a:solidFill>
                  <a:srgbClr val="FF0000"/>
                </a:solidFill>
                <a:effectLst/>
                <a:uLnTx/>
                <a:uFillTx/>
                <a:latin typeface="Verdana"/>
                <a:ea typeface="+mn-ea"/>
                <a:cs typeface="+mn-cs"/>
              </a:rPr>
              <a:t>“vector length agnostic</a:t>
            </a:r>
            <a:r>
              <a:rPr kumimoji="0" lang="en-US" sz="1600" b="0" i="0" u="none" strike="noStrike" kern="1200" cap="none" spc="-30" normalizeH="0" noProof="0" dirty="0">
                <a:ln>
                  <a:noFill/>
                </a:ln>
                <a:solidFill>
                  <a:srgbClr val="000000"/>
                </a:solidFill>
                <a:effectLst/>
                <a:uLnTx/>
                <a:uFillTx/>
                <a:latin typeface="Verdana"/>
                <a:ea typeface="+mn-ea"/>
                <a:cs typeface="+mn-cs"/>
              </a:rPr>
              <a:t>” i.e. the</a:t>
            </a:r>
          </a:p>
          <a:p>
            <a:pPr marR="0" lvl="0" algn="l" defTabSz="914400" rtl="0" eaLnBrk="1" fontAlgn="auto" latinLnBrk="0" hangingPunct="1">
              <a:lnSpc>
                <a:spcPct val="100000"/>
              </a:lnSpc>
              <a:spcBef>
                <a:spcPts val="0"/>
              </a:spcBef>
              <a:spcAft>
                <a:spcPts val="0"/>
              </a:spcAft>
              <a:buClrTx/>
              <a:buSzTx/>
              <a:tabLst/>
              <a:defRPr/>
            </a:pPr>
            <a:r>
              <a:rPr lang="en-US" sz="1600" spc="-30" dirty="0">
                <a:solidFill>
                  <a:srgbClr val="000000"/>
                </a:solidFill>
                <a:latin typeface="Verdana"/>
              </a:rPr>
              <a:t>       </a:t>
            </a:r>
            <a:r>
              <a:rPr kumimoji="0" lang="en-US" sz="1600" b="0" i="0" u="none" strike="noStrike" kern="1200" cap="none" spc="-30" normalizeH="0" noProof="0" dirty="0">
                <a:ln>
                  <a:noFill/>
                </a:ln>
                <a:solidFill>
                  <a:srgbClr val="000000"/>
                </a:solidFill>
                <a:effectLst/>
                <a:uLnTx/>
                <a:uFillTx/>
                <a:latin typeface="Verdana"/>
                <a:ea typeface="+mn-ea"/>
                <a:cs typeface="+mn-cs"/>
              </a:rPr>
              <a:t>programmer </a:t>
            </a:r>
            <a:r>
              <a:rPr kumimoji="0" lang="en-US" sz="1600" b="0" i="0" u="none" strike="noStrike" kern="1200" cap="none" spc="-30" normalizeH="0" noProof="0" dirty="0">
                <a:ln>
                  <a:noFill/>
                </a:ln>
                <a:solidFill>
                  <a:srgbClr val="0070C0"/>
                </a:solidFill>
                <a:effectLst/>
                <a:uLnTx/>
                <a:uFillTx/>
                <a:latin typeface="Verdana"/>
                <a:ea typeface="+mn-ea"/>
                <a:cs typeface="+mn-cs"/>
              </a:rPr>
              <a:t>doesn’t not need to </a:t>
            </a:r>
            <a:r>
              <a:rPr kumimoji="0" lang="hu-HU" sz="1600" b="0" i="0" u="none" strike="noStrike" kern="1200" cap="none" spc="-30" normalizeH="0" noProof="0" dirty="0" err="1">
                <a:ln>
                  <a:noFill/>
                </a:ln>
                <a:solidFill>
                  <a:srgbClr val="0070C0"/>
                </a:solidFill>
                <a:effectLst/>
                <a:uLnTx/>
                <a:uFillTx/>
                <a:latin typeface="Verdana"/>
                <a:ea typeface="+mn-ea"/>
                <a:cs typeface="+mn-cs"/>
              </a:rPr>
              <a:t>use</a:t>
            </a:r>
            <a:r>
              <a:rPr kumimoji="0" lang="en-US"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different</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instruction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subsets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while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using</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different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977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(7)</a:t>
            </a:r>
            <a:endParaRPr lang="en-US" sz="17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a:ln>
                  <a:noFill/>
                </a:ln>
                <a:solidFill>
                  <a:srgbClr val="2D2D8A"/>
                </a:solidFill>
                <a:effectLst/>
                <a:uLnTx/>
                <a:uFillTx/>
                <a:latin typeface="Verdana"/>
                <a:ea typeface="+mn-ea"/>
                <a:cs typeface="+mn-cs"/>
              </a:rPr>
              <a:t>173</a:t>
            </a:r>
            <a:r>
              <a:rPr kumimoji="0" lang="en-US" sz="1800" b="0" i="0" u="none" strike="noStrike" kern="1200" cap="none" spc="0" normalizeH="0" baseline="0" noProof="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3318259" cy="292388"/>
          </a:xfrm>
          <a:prstGeom prst="rect">
            <a:avLst/>
          </a:prstGeom>
          <a:noFill/>
        </p:spPr>
        <p:txBody>
          <a:bodyPr wrap="square" rtlCol="0">
            <a:spAutoFit/>
          </a:bodyPr>
          <a:lstStyle/>
          <a:p>
            <a:r>
              <a:rPr lang="en-US" sz="1300" dirty="0" smtClean="0">
                <a:solidFill>
                  <a:schemeClr val="bg1"/>
                </a:solidFill>
              </a:rPr>
              <a:t>(implemented by masking)</a:t>
            </a:r>
          </a:p>
        </p:txBody>
      </p:sp>
    </p:spTree>
    <p:extLst>
      <p:ext uri="{BB962C8B-B14F-4D97-AF65-F5344CB8AC3E}">
        <p14:creationId xmlns:p14="http://schemas.microsoft.com/office/powerpoint/2010/main" val="33124492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(8)</a:t>
            </a:r>
            <a:endParaRPr lang="en-US" sz="1700" dirty="0"/>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26495" y="875380"/>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5"/>
          <p:cNvSpPr txBox="1"/>
          <p:nvPr/>
        </p:nvSpPr>
        <p:spPr>
          <a:xfrm>
            <a:off x="341530" y="911093"/>
            <a:ext cx="9191875"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0000"/>
                </a:solidFill>
                <a:latin typeface="Verdana"/>
              </a:rPr>
              <a:t>VLA</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simplifies programming and provides </a:t>
            </a:r>
            <a:r>
              <a:rPr kumimoji="0" lang="en-US" sz="1600" b="0" i="0" u="none" strike="noStrike" kern="1200" cap="none" spc="0" normalizeH="0" baseline="0" noProof="0" dirty="0">
                <a:ln>
                  <a:noFill/>
                </a:ln>
                <a:solidFill>
                  <a:srgbClr val="FF0000"/>
                </a:solidFill>
                <a:effectLst/>
                <a:uLnTx/>
                <a:uFillTx/>
                <a:latin typeface="Verdana"/>
                <a:ea typeface="+mn-ea"/>
                <a:cs typeface="+mn-cs"/>
              </a:rPr>
              <a:t>portability</a:t>
            </a:r>
            <a:r>
              <a:rPr kumimoji="0" lang="en-US" sz="1600" b="0" i="0" u="none" strike="noStrike" kern="1200" cap="none" spc="0" normalizeH="0" baseline="0" noProof="0" dirty="0">
                <a:ln>
                  <a:noFill/>
                </a:ln>
                <a:solidFill>
                  <a:srgbClr val="0070C0"/>
                </a:solidFill>
                <a:effectLst/>
                <a:uLnTx/>
                <a:uFillTx/>
                <a:latin typeface="Verdana"/>
                <a:ea typeface="+mn-ea"/>
                <a:cs typeface="+mn-cs"/>
              </a:rPr>
              <a:t> for binary code </a:t>
            </a:r>
            <a:r>
              <a:rPr kumimoji="0" lang="en-US" sz="1600" b="0" i="0" u="none" strike="noStrike" kern="1200" cap="none" spc="0" normalizeH="0" baseline="0" noProof="0" dirty="0">
                <a:ln>
                  <a:noFill/>
                </a:ln>
                <a:solidFill>
                  <a:srgbClr val="000000"/>
                </a:solidFill>
                <a:effectLst/>
                <a:uLnTx/>
                <a:uFillTx/>
                <a:latin typeface="Verdana"/>
                <a:ea typeface="+mn-ea"/>
                <a:cs typeface="+mn-cs"/>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with different wide SIMD execution units, since instruction execution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will automatically be scaled to the width of the available execution resources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further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benefit of </a:t>
            </a:r>
            <a:r>
              <a:rPr kumimoji="0" lang="en-US" sz="1600" b="0" i="0" u="none" strike="noStrike" kern="1200" cap="none" spc="0" normalizeH="0" baseline="0" noProof="0" dirty="0">
                <a:ln>
                  <a:noFill/>
                </a:ln>
                <a:solidFill>
                  <a:srgbClr val="000000"/>
                </a:solidFill>
                <a:effectLst/>
                <a:uLnTx/>
                <a:uFillTx/>
                <a:latin typeface="Verdana"/>
                <a:ea typeface="+mn-ea"/>
                <a:cs typeface="+mn-cs"/>
              </a:rPr>
              <a:t>vector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length</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agnostic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programming</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that</a:t>
            </a:r>
            <a:r>
              <a:rPr kumimoji="0" lang="hu-HU" sz="1600" b="0" i="0" u="none" strike="noStrike" kern="1200" cap="none" spc="0" normalizeH="0" baseline="0" noProof="0" dirty="0">
                <a:ln>
                  <a:noFill/>
                </a:ln>
                <a:solidFill>
                  <a:srgbClr val="000000"/>
                </a:solidFill>
                <a:effectLst/>
                <a:uLnTx/>
                <a:uFillTx/>
                <a:latin typeface="Verdana"/>
                <a:ea typeface="+mn-ea"/>
                <a:cs typeface="+mn-cs"/>
              </a:rPr>
              <a:t> it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allows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auto-vectorization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advanced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compilers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037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(9)</a:t>
            </a:r>
            <a:endParaRPr lang="en-US" sz="1700" dirty="0"/>
          </a:p>
        </p:txBody>
      </p:sp>
      <p:sp>
        <p:nvSpPr>
          <p:cNvPr id="3" name="Szövegdoboz 2"/>
          <p:cNvSpPr txBox="1"/>
          <p:nvPr/>
        </p:nvSpPr>
        <p:spPr>
          <a:xfrm>
            <a:off x="71499" y="446849"/>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How ARM implements data vector length agnostic programming?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Kép 5"/>
          <p:cNvPicPr>
            <a:picLocks noChangeAspect="1"/>
          </p:cNvPicPr>
          <p:nvPr/>
        </p:nvPicPr>
        <p:blipFill rotWithShape="1">
          <a:blip r:embed="rId2"/>
          <a:srcRect l="25391" t="32500" r="51723" b="41250"/>
          <a:stretch/>
        </p:blipFill>
        <p:spPr>
          <a:xfrm>
            <a:off x="2951820" y="2811529"/>
            <a:ext cx="3487888" cy="2250250"/>
          </a:xfrm>
          <a:prstGeom prst="rect">
            <a:avLst/>
          </a:prstGeom>
        </p:spPr>
      </p:pic>
      <p:sp>
        <p:nvSpPr>
          <p:cNvPr id="7" name="Szövegdoboz 6"/>
          <p:cNvSpPr txBox="1"/>
          <p:nvPr/>
        </p:nvSpPr>
        <p:spPr>
          <a:xfrm flipH="1">
            <a:off x="3289358" y="2496494"/>
            <a:ext cx="17101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err="1">
                <a:ln>
                  <a:noFill/>
                </a:ln>
                <a:solidFill>
                  <a:srgbClr val="000000"/>
                </a:solidFill>
                <a:effectLst/>
                <a:uLnTx/>
                <a:uFillTx/>
                <a:latin typeface="Verdana"/>
                <a:ea typeface="+mn-ea"/>
                <a:cs typeface="+mn-cs"/>
              </a:rPr>
              <a:t>Up</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err="1">
                <a:ln>
                  <a:noFill/>
                </a:ln>
                <a:solidFill>
                  <a:srgbClr val="000000"/>
                </a:solidFill>
                <a:effectLst/>
                <a:uLnTx/>
                <a:uFillTx/>
                <a:latin typeface="Verdana"/>
                <a:ea typeface="+mn-ea"/>
                <a:cs typeface="+mn-cs"/>
              </a:rPr>
              <a:t>to</a:t>
            </a:r>
            <a:r>
              <a:rPr kumimoji="0" lang="hu-HU" sz="1300" b="0" i="0" u="none" strike="noStrike" kern="1200" cap="none" spc="0" normalizeH="0" baseline="0" noProof="0">
                <a:ln>
                  <a:noFill/>
                </a:ln>
                <a:solidFill>
                  <a:srgbClr val="000000"/>
                </a:solidFill>
                <a:effectLst/>
                <a:uLnTx/>
                <a:uFillTx/>
                <a:latin typeface="Verdana"/>
                <a:ea typeface="+mn-ea"/>
                <a:cs typeface="+mn-cs"/>
              </a:rPr>
              <a:t> 16x16 bit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Szövegdoboz 8"/>
          <p:cNvSpPr txBox="1"/>
          <p:nvPr/>
        </p:nvSpPr>
        <p:spPr>
          <a:xfrm>
            <a:off x="3401870" y="5016774"/>
            <a:ext cx="297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registers</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18510" y="809656"/>
            <a:ext cx="9144000" cy="98761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Szövegdoboz 4"/>
          <p:cNvSpPr txBox="1"/>
          <p:nvPr/>
        </p:nvSpPr>
        <p:spPr>
          <a:xfrm>
            <a:off x="206514" y="845660"/>
            <a:ext cx="9496055" cy="15927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utilizes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dirty="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FF0000"/>
                </a:solidFill>
                <a:latin typeface="Verdana"/>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indicate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which</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active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elements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Z-registers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are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involved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operation</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There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exist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16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seen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below</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P0-P7 </a:t>
            </a:r>
            <a:r>
              <a:rPr kumimoji="0" lang="en-US" sz="1600" b="0" i="0" u="none" strike="noStrike" kern="1200" cap="none" spc="0" normalizeH="0" baseline="0" noProof="0" dirty="0">
                <a:ln>
                  <a:noFill/>
                </a:ln>
                <a:effectLst/>
                <a:uLnTx/>
                <a:uFillTx/>
                <a:latin typeface="Verdana"/>
                <a:ea typeface="+mn-ea"/>
                <a:cs typeface="+mn-cs"/>
              </a:rPr>
              <a:t>include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load</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store</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arithmetic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P8-P15</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extra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loop management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Rounded Rectangle 7"/>
          <p:cNvSpPr/>
          <p:nvPr/>
        </p:nvSpPr>
        <p:spPr bwMode="auto">
          <a:xfrm>
            <a:off x="-18510" y="5517937"/>
            <a:ext cx="9162510" cy="987966"/>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71499" y="5517937"/>
            <a:ext cx="8792728" cy="907941"/>
          </a:xfrm>
          <a:prstGeom prst="rect">
            <a:avLst/>
          </a:prstGeom>
          <a:noFill/>
        </p:spPr>
        <p:txBody>
          <a:bodyPr wrap="none" rtlCol="0">
            <a:spAutoFit/>
          </a:bodyPr>
          <a:lstStyle/>
          <a:p>
            <a:pPr marL="285750" indent="-285750">
              <a:spcAft>
                <a:spcPts val="600"/>
              </a:spcAft>
              <a:buFont typeface="Arial" panose="020B0604020202020204" pitchFamily="34" charset="0"/>
              <a:buChar char="•"/>
              <a:defRPr/>
            </a:pPr>
            <a:r>
              <a:rPr lang="en-US" sz="1600" dirty="0"/>
              <a:t>Predicate registers hold </a:t>
            </a:r>
            <a:r>
              <a:rPr lang="en-US" sz="1600" dirty="0">
                <a:solidFill>
                  <a:srgbClr val="0070C0"/>
                </a:solidFill>
              </a:rPr>
              <a:t>one bit for each byte </a:t>
            </a:r>
            <a:r>
              <a:rPr lang="en-US" sz="1600" dirty="0"/>
              <a:t>available in a Z register.</a:t>
            </a:r>
          </a:p>
          <a:p>
            <a:pPr>
              <a:defRPr/>
            </a:pPr>
            <a:r>
              <a:rPr lang="en-US" sz="1600" dirty="0"/>
              <a:t>    For example, an implementation providing 1024-bit Z registers has 128-bit wide</a:t>
            </a:r>
          </a:p>
          <a:p>
            <a:pPr>
              <a:spcAft>
                <a:spcPts val="600"/>
              </a:spcAft>
              <a:defRPr/>
            </a:pPr>
            <a:r>
              <a:rPr lang="en-US" sz="1600" dirty="0"/>
              <a:t>      Predicate registers.</a:t>
            </a:r>
            <a:endParaRPr lang="en-US" sz="1600" dirty="0" smtClean="0"/>
          </a:p>
        </p:txBody>
      </p:sp>
    </p:spTree>
    <p:extLst>
      <p:ext uri="{BB962C8B-B14F-4D97-AF65-F5344CB8AC3E}">
        <p14:creationId xmlns:p14="http://schemas.microsoft.com/office/powerpoint/2010/main" val="11682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 calcmode="lin" valueType="num">
                                      <p:cBhvr additive="base">
                                        <p:cTn id="3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 calcmode="lin" valueType="num">
                                      <p:cBhvr additive="base">
                                        <p:cTn id="5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754" y="1313765"/>
            <a:ext cx="8010676" cy="4950550"/>
          </a:xfrm>
          <a:prstGeom prst="rect">
            <a:avLst/>
          </a:prstGeom>
        </p:spPr>
      </p:pic>
      <p:sp>
        <p:nvSpPr>
          <p:cNvPr id="9" name="TextBox 8"/>
          <p:cNvSpPr txBox="1"/>
          <p:nvPr/>
        </p:nvSpPr>
        <p:spPr>
          <a:xfrm>
            <a:off x="6192180" y="5814265"/>
            <a:ext cx="255711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ADB: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(to implement DVFS)</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70283" y="440668"/>
            <a:ext cx="8444876"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a:ln>
                  <a:noFill/>
                </a:ln>
                <a:solidFill>
                  <a:srgbClr val="2D2D8A"/>
                </a:solidFill>
                <a:effectLst/>
                <a:uLnTx/>
                <a:uFillTx/>
                <a:latin typeface="Verdana"/>
                <a:ea typeface="+mn-ea"/>
                <a:cs typeface="+mn-cs"/>
              </a:rPr>
              <a:t>Example 2: Armv8.0-based </a:t>
            </a:r>
            <a:r>
              <a:rPr kumimoji="0" lang="en-US" sz="1800" b="0" i="0" u="none" strike="noStrike" kern="1200" cap="none" spc="-20" normalizeH="0" baseline="0" noProof="0" err="1">
                <a:ln>
                  <a:noFill/>
                </a:ln>
                <a:solidFill>
                  <a:srgbClr val="2D2D8A"/>
                </a:solidFill>
                <a:effectLst/>
                <a:uLnTx/>
                <a:uFillTx/>
                <a:latin typeface="Verdana"/>
                <a:ea typeface="+mn-ea"/>
                <a:cs typeface="+mn-cs"/>
              </a:rPr>
              <a:t>SoC</a:t>
            </a:r>
            <a:r>
              <a:rPr kumimoji="0" lang="en-US" sz="1800" b="0" i="0" u="none" strike="noStrike" kern="1200" cap="none" spc="-20" normalizeH="0" baseline="0" noProof="0">
                <a:ln>
                  <a:noFill/>
                </a:ln>
                <a:solidFill>
                  <a:srgbClr val="2D2D8A"/>
                </a:solidFill>
                <a:effectLst/>
                <a:uLnTx/>
                <a:uFillTx/>
                <a:latin typeface="Verdana"/>
                <a:ea typeface="+mn-ea"/>
                <a:cs typeface="+mn-cs"/>
              </a:rPr>
              <a:t> design</a:t>
            </a:r>
            <a:r>
              <a:rPr kumimoji="0" lang="en-US" sz="1800" b="0" i="0" u="none" strike="noStrike" kern="1200" cap="none" spc="-20" normalizeH="0" noProof="0">
                <a:ln>
                  <a:noFill/>
                </a:ln>
                <a:solidFill>
                  <a:srgbClr val="2D2D8A"/>
                </a:solidFill>
                <a:effectLst/>
                <a:uLnTx/>
                <a:uFillTx/>
                <a:latin typeface="Verdana"/>
                <a:ea typeface="+mn-ea"/>
                <a:cs typeface="+mn-cs"/>
              </a:rPr>
              <a:t> with </a:t>
            </a:r>
            <a:r>
              <a:rPr kumimoji="0" lang="hu-HU" sz="1800" b="0" i="0" u="none" strike="noStrike" kern="1200" cap="none" spc="-20" normalizeH="0" baseline="0" noProof="0">
                <a:ln>
                  <a:noFill/>
                </a:ln>
                <a:solidFill>
                  <a:srgbClr val="2D2D8A"/>
                </a:solidFill>
                <a:effectLst/>
                <a:uLnTx/>
                <a:uFillTx/>
                <a:latin typeface="Verdana"/>
                <a:ea typeface="+mn-ea"/>
                <a:cs typeface="+mn-cs"/>
              </a:rPr>
              <a:t>Cortex-A57/A53 </a:t>
            </a:r>
            <a:r>
              <a:rPr kumimoji="0" lang="en-GB" sz="1800" b="0" i="0" u="none" strike="noStrike" kern="1200" cap="none" spc="-20" normalizeH="0" baseline="0" noProof="0">
                <a:ln>
                  <a:noFill/>
                </a:ln>
                <a:solidFill>
                  <a:srgbClr val="2D2D8A"/>
                </a:solidFill>
                <a:effectLst/>
                <a:uLnTx/>
                <a:uFillTx/>
                <a:latin typeface="Verdana"/>
                <a:ea typeface="+mn-ea"/>
                <a:cs typeface="+mn-cs"/>
              </a:rPr>
              <a:t>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pc="-20">
                <a:solidFill>
                  <a:srgbClr val="2D2D8A"/>
                </a:solidFill>
                <a:latin typeface="Verdana"/>
              </a:rPr>
              <a:t>   </a:t>
            </a:r>
            <a:r>
              <a:rPr kumimoji="0" lang="en-US" sz="1800" b="0" i="0" u="none" strike="noStrike" kern="1200" cap="none" spc="-20" normalizeH="0" baseline="0" noProof="0">
                <a:ln>
                  <a:noFill/>
                </a:ln>
                <a:solidFill>
                  <a:srgbClr val="2D2D8A"/>
                </a:solidFill>
                <a:effectLst/>
                <a:uLnTx/>
                <a:uFillTx/>
                <a:latin typeface="Verdana"/>
                <a:ea typeface="+mn-ea"/>
                <a:cs typeface="+mn-cs"/>
              </a:rPr>
              <a:t>CCI-400 interconnect (2012)</a:t>
            </a:r>
            <a:r>
              <a:rPr kumimoji="0" lang="en-US" sz="1800" b="0" i="0" u="none" strike="noStrike" kern="1200" cap="none" spc="-20" normalizeH="0" noProof="0">
                <a:ln>
                  <a:noFill/>
                </a:ln>
                <a:solidFill>
                  <a:srgbClr val="2D2D8A"/>
                </a:solidFill>
                <a:effectLst/>
                <a:uLnTx/>
                <a:uFillTx/>
                <a:latin typeface="Verdana"/>
                <a:ea typeface="+mn-ea"/>
                <a:cs typeface="+mn-cs"/>
              </a:rPr>
              <a:t> </a:t>
            </a:r>
            <a:r>
              <a:rPr kumimoji="0" lang="en-US" sz="1800" b="0" i="0" u="none" strike="noStrike" kern="1200" cap="none" spc="-20" normalizeH="0" baseline="0" noProof="0">
                <a:ln>
                  <a:noFill/>
                </a:ln>
                <a:effectLst/>
                <a:uLnTx/>
                <a:uFillTx/>
                <a:latin typeface="Verdana"/>
                <a:ea typeface="+mn-ea"/>
                <a:cs typeface="+mn-cs"/>
              </a:rPr>
              <a:t>[</a:t>
            </a:r>
            <a:r>
              <a:rPr kumimoji="0" lang="hu-HU" sz="1800" b="0" i="0" u="none" strike="noStrike" kern="1200" cap="none" spc="-20" normalizeH="0" baseline="0" noProof="0">
                <a:ln>
                  <a:noFill/>
                </a:ln>
                <a:effectLst/>
                <a:uLnTx/>
                <a:uFillTx/>
                <a:latin typeface="Verdana"/>
                <a:ea typeface="+mn-ea"/>
                <a:cs typeface="+mn-cs"/>
              </a:rPr>
              <a:t>134</a:t>
            </a:r>
            <a:r>
              <a:rPr kumimoji="0" lang="en-US" sz="1800" b="0" i="0" u="none" strike="noStrike" kern="1200" cap="none" spc="-20" normalizeH="0" baseline="0" noProof="0">
                <a:ln>
                  <a:noFill/>
                </a:ln>
                <a:effectLst/>
                <a:uLnTx/>
                <a:uFillTx/>
                <a:latin typeface="Verdana"/>
                <a:ea typeface="+mn-ea"/>
                <a:cs typeface="+mn-cs"/>
              </a:rPr>
              <a:t>]</a:t>
            </a:r>
            <a:r>
              <a:rPr lang="en-US" spc="-20">
                <a:latin typeface="Verdana"/>
              </a:rPr>
              <a:t>  </a:t>
            </a:r>
            <a:endParaRPr kumimoji="0" lang="en-US" sz="1600" b="0" i="0" u="none" strike="noStrike" kern="1200" cap="none" spc="-20" normalizeH="0" baseline="0" noProof="0">
              <a:ln>
                <a:noFill/>
              </a:ln>
              <a:solidFill>
                <a:schemeClr val="accent6"/>
              </a:solidFill>
              <a:effectLst/>
              <a:uLnTx/>
              <a:uFillTx/>
              <a:latin typeface="Verdana"/>
            </a:endParaRPr>
          </a:p>
        </p:txBody>
      </p:sp>
      <p:sp>
        <p:nvSpPr>
          <p:cNvPr id="11" name="TextBox 10"/>
          <p:cNvSpPr txBox="1"/>
          <p:nvPr/>
        </p:nvSpPr>
        <p:spPr>
          <a:xfrm>
            <a:off x="250825" y="6402715"/>
            <a:ext cx="5004319" cy="307777"/>
          </a:xfrm>
          <a:prstGeom prst="rect">
            <a:avLst/>
          </a:prstGeom>
          <a:noFill/>
        </p:spPr>
        <p:txBody>
          <a:bodyPr wrap="none" rtlCol="0">
            <a:spAutoFit/>
          </a:bodyPr>
          <a:lstStyle/>
          <a:p>
            <a:r>
              <a:rPr lang="en-GB" sz="1400"/>
              <a:t>Published by ARM and used in LG's Odin/</a:t>
            </a:r>
            <a:r>
              <a:rPr lang="en-GB" sz="1400" err="1"/>
              <a:t>Nuclun</a:t>
            </a:r>
            <a:r>
              <a:rPr lang="en-GB" sz="1400"/>
              <a:t> </a:t>
            </a:r>
            <a:r>
              <a:rPr lang="en-GB" sz="1400" err="1"/>
              <a:t>SoC.</a:t>
            </a:r>
            <a:endParaRPr lang="en-GB" sz="1400"/>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(3)</a:t>
            </a:r>
            <a:endParaRPr lang="en-US" sz="1700">
              <a:solidFill>
                <a:srgbClr val="FFFFFF"/>
              </a:solidFill>
            </a:endParaRPr>
          </a:p>
        </p:txBody>
      </p:sp>
    </p:spTree>
    <p:extLst>
      <p:ext uri="{BB962C8B-B14F-4D97-AF65-F5344CB8AC3E}">
        <p14:creationId xmlns:p14="http://schemas.microsoft.com/office/powerpoint/2010/main" val="22682055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10)</a:t>
            </a:r>
            <a:endParaRPr lang="en-US" sz="1700" dirty="0"/>
          </a:p>
        </p:txBody>
      </p:sp>
      <p:sp>
        <p:nvSpPr>
          <p:cNvPr id="5" name="Rounded Rectangle 4"/>
          <p:cNvSpPr/>
          <p:nvPr/>
        </p:nvSpPr>
        <p:spPr bwMode="auto">
          <a:xfrm flipV="1">
            <a:off x="7245" y="895733"/>
            <a:ext cx="9136755"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Szövegdoboz 2"/>
          <p:cNvSpPr txBox="1"/>
          <p:nvPr/>
        </p:nvSpPr>
        <p:spPr>
          <a:xfrm>
            <a:off x="71438" y="904855"/>
            <a:ext cx="9469114"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dirty="0" smtClean="0">
                <a:ln>
                  <a:noFill/>
                </a:ln>
                <a:effectLst/>
                <a:uLnTx/>
                <a:uFillTx/>
                <a:latin typeface="Verdana"/>
                <a:ea typeface="+mn-ea"/>
                <a:cs typeface="+mn-cs"/>
              </a:rPr>
              <a:t>(1 bit for each byte)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are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masks for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data operations.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0000"/>
                </a:solidFill>
                <a:effectLst/>
                <a:uLnTx/>
                <a:uFillTx/>
                <a:latin typeface="Verdana"/>
                <a:ea typeface="+mn-ea"/>
                <a:cs typeface="+mn-cs"/>
              </a:rPr>
              <a:t>„1”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r>
              <a:rPr kumimoji="0" lang="en-US" sz="1600" b="0" i="0" u="none" strike="noStrike" kern="1200" cap="none" spc="0" normalizeH="0" baseline="0" noProof="0" dirty="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will</a:t>
            </a:r>
            <a:r>
              <a:rPr kumimoji="0" lang="en-US" sz="1600" b="0" i="0" u="none" strike="noStrike" kern="1200" cap="none" spc="0" normalizeH="0" baseline="0" noProof="0" dirty="0">
                <a:ln>
                  <a:noFill/>
                </a:ln>
                <a:solidFill>
                  <a:srgbClr val="000000"/>
                </a:solidFill>
                <a:effectLst/>
                <a:uLnTx/>
                <a:uFillTx/>
                <a:latin typeface="Verdana"/>
                <a:ea typeface="+mn-ea"/>
                <a:cs typeface="+mn-cs"/>
              </a:rPr>
              <a:t> neglect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next example demonstrates this.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45251"/>
            <a:ext cx="8420921" cy="369332"/>
          </a:xfrm>
          <a:prstGeom prst="rect">
            <a:avLst/>
          </a:prstGeom>
          <a:noFill/>
        </p:spPr>
        <p:txBody>
          <a:bodyPr wrap="squar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en-US" dirty="0" smtClean="0">
                <a:solidFill>
                  <a:srgbClr val="2D2D8A"/>
                </a:solidFill>
              </a:rPr>
              <a:t>word length (vector lengths) </a:t>
            </a:r>
            <a:r>
              <a:rPr lang="hu-HU" dirty="0" smtClean="0">
                <a:solidFill>
                  <a:srgbClr val="2D2D8A"/>
                </a:solidFill>
              </a:rPr>
              <a:t>in </a:t>
            </a:r>
            <a:r>
              <a:rPr lang="hu-HU" dirty="0" err="1">
                <a:solidFill>
                  <a:srgbClr val="2D2D8A"/>
                </a:solidFill>
              </a:rPr>
              <a:t>the</a:t>
            </a:r>
            <a:r>
              <a:rPr lang="hu-HU" dirty="0">
                <a:solidFill>
                  <a:srgbClr val="2D2D8A"/>
                </a:solidFill>
              </a:rPr>
              <a:t> </a:t>
            </a:r>
            <a:r>
              <a:rPr lang="hu-HU" dirty="0" err="1" smtClean="0">
                <a:solidFill>
                  <a:srgbClr val="2D2D8A"/>
                </a:solidFill>
              </a:rPr>
              <a:t>instructions</a:t>
            </a:r>
            <a:r>
              <a:rPr lang="en-US" dirty="0" smtClean="0">
                <a:solidFill>
                  <a:srgbClr val="2D2D8A"/>
                </a:solidFill>
              </a:rPr>
              <a:t> -1</a:t>
            </a:r>
            <a:endParaRPr lang="hu-HU" dirty="0">
              <a:solidFill>
                <a:srgbClr val="2D2D8A"/>
              </a:solidFill>
            </a:endParaRPr>
          </a:p>
        </p:txBody>
      </p:sp>
    </p:spTree>
    <p:extLst>
      <p:ext uri="{BB962C8B-B14F-4D97-AF65-F5344CB8AC3E}">
        <p14:creationId xmlns:p14="http://schemas.microsoft.com/office/powerpoint/2010/main" val="12672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11)</a:t>
            </a:r>
            <a:endParaRPr lang="en-US" sz="1700" dirty="0"/>
          </a:p>
        </p:txBody>
      </p:sp>
      <p:sp>
        <p:nvSpPr>
          <p:cNvPr id="4" name="Szövegdoboz 3"/>
          <p:cNvSpPr txBox="1"/>
          <p:nvPr/>
        </p:nvSpPr>
        <p:spPr>
          <a:xfrm>
            <a:off x="71438" y="446849"/>
            <a:ext cx="8866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Masking</a:t>
            </a:r>
            <a:r>
              <a:rPr kumimoji="0" lang="hu-HU" sz="1800" b="0" i="0" u="none" strike="noStrike" kern="1200" cap="none" spc="0" normalizeH="0" baseline="0" noProof="0" dirty="0">
                <a:ln>
                  <a:noFill/>
                </a:ln>
                <a:solidFill>
                  <a:srgbClr val="2D2D8A"/>
                </a:solidFill>
                <a:effectLst/>
                <a:uLnTx/>
                <a:uFillTx/>
                <a:latin typeface="Verdana"/>
                <a:ea typeface="+mn-ea"/>
                <a:cs typeface="+mn-cs"/>
              </a:rPr>
              <a:t> out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active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elements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from</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SVE-</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using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predicates</a:t>
            </a:r>
            <a:r>
              <a:rPr kumimoji="0" lang="en-GB" sz="1800" b="0" i="0" u="none" strike="noStrike" kern="1200" cap="none" spc="0" normalizeH="0" baseline="0" noProof="0" dirty="0">
                <a:ln>
                  <a:noFill/>
                </a:ln>
                <a:solidFill>
                  <a:srgbClr val="2D2D8A"/>
                </a:solidFill>
                <a:effectLst/>
                <a:uLnTx/>
                <a:uFillTx/>
                <a:latin typeface="Verdana"/>
                <a:ea typeface="+mn-ea"/>
                <a:cs typeface="+mn-cs"/>
              </a:rPr>
              <a:t> while performing the zo &lt; z1 + z0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386535" y="4689141"/>
            <a:ext cx="882098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active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source registers Z0 and Z1</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(indicated by the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 values per byte in the Predicate register P0)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added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result is</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written into the destination register Z0.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masked out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data </a:t>
            </a:r>
            <a:r>
              <a:rPr kumimoji="0" lang="en-US" sz="1600" b="0" i="0" u="none" strike="noStrike" kern="1200" cap="none" spc="0" normalizeH="0" baseline="0" noProof="0" dirty="0">
                <a:ln>
                  <a:noFill/>
                </a:ln>
                <a:solidFill>
                  <a:srgbClr val="0070C0"/>
                </a:solidFill>
                <a:effectLst/>
                <a:uLnTx/>
                <a:uFillTx/>
                <a:latin typeface="Verdana"/>
                <a:ea typeface="+mn-ea"/>
                <a:cs typeface="+mn-cs"/>
              </a:rPr>
              <a:t>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SVE source register Z0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copied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destination register Z0.  </a:t>
            </a:r>
          </a:p>
        </p:txBody>
      </p:sp>
      <p:grpSp>
        <p:nvGrpSpPr>
          <p:cNvPr id="15" name="Group 14"/>
          <p:cNvGrpSpPr/>
          <p:nvPr/>
        </p:nvGrpSpPr>
        <p:grpSpPr>
          <a:xfrm>
            <a:off x="746575" y="1358770"/>
            <a:ext cx="7335815" cy="3298839"/>
            <a:chOff x="746575" y="1358770"/>
            <a:chExt cx="7335815" cy="3298839"/>
          </a:xfrm>
        </p:grpSpPr>
        <p:pic>
          <p:nvPicPr>
            <p:cNvPr id="3" name="Kép 2"/>
            <p:cNvPicPr>
              <a:picLocks noChangeAspect="1"/>
            </p:cNvPicPr>
            <p:nvPr/>
          </p:nvPicPr>
          <p:blipFill rotWithShape="1">
            <a:blip r:embed="rId2"/>
            <a:srcRect l="29330" t="51620" r="30558" b="16313"/>
            <a:stretch/>
          </p:blipFill>
          <p:spPr>
            <a:xfrm>
              <a:off x="746575" y="1358770"/>
              <a:ext cx="7335815" cy="3298839"/>
            </a:xfrm>
            <a:prstGeom prst="rect">
              <a:avLst/>
            </a:prstGeom>
          </p:spPr>
        </p:pic>
        <p:pic>
          <p:nvPicPr>
            <p:cNvPr id="7" name="Kép 2"/>
            <p:cNvPicPr>
              <a:picLocks noChangeAspect="1"/>
            </p:cNvPicPr>
            <p:nvPr/>
          </p:nvPicPr>
          <p:blipFill rotWithShape="1">
            <a:blip r:embed="rId2"/>
            <a:srcRect l="48771" t="54682" r="48768" b="43130"/>
            <a:stretch/>
          </p:blipFill>
          <p:spPr>
            <a:xfrm>
              <a:off x="2257495" y="1673805"/>
              <a:ext cx="450050" cy="225025"/>
            </a:xfrm>
            <a:prstGeom prst="rect">
              <a:avLst/>
            </a:prstGeom>
          </p:spPr>
        </p:pic>
        <p:pic>
          <p:nvPicPr>
            <p:cNvPr id="8" name="Kép 2"/>
            <p:cNvPicPr>
              <a:picLocks noChangeAspect="1"/>
            </p:cNvPicPr>
            <p:nvPr/>
          </p:nvPicPr>
          <p:blipFill rotWithShape="1">
            <a:blip r:embed="rId2"/>
            <a:srcRect l="48771" t="54682" r="48768" b="43130"/>
            <a:stretch/>
          </p:blipFill>
          <p:spPr>
            <a:xfrm>
              <a:off x="3401870" y="1673805"/>
              <a:ext cx="450050" cy="225025"/>
            </a:xfrm>
            <a:prstGeom prst="rect">
              <a:avLst/>
            </a:prstGeom>
          </p:spPr>
        </p:pic>
        <p:pic>
          <p:nvPicPr>
            <p:cNvPr id="9" name="Kép 2"/>
            <p:cNvPicPr>
              <a:picLocks noChangeAspect="1"/>
            </p:cNvPicPr>
            <p:nvPr/>
          </p:nvPicPr>
          <p:blipFill rotWithShape="1">
            <a:blip r:embed="rId2"/>
            <a:srcRect l="48771" t="54682" r="48768" b="43130"/>
            <a:stretch/>
          </p:blipFill>
          <p:spPr>
            <a:xfrm>
              <a:off x="5697125" y="1673805"/>
              <a:ext cx="450050" cy="225025"/>
            </a:xfrm>
            <a:prstGeom prst="rect">
              <a:avLst/>
            </a:prstGeom>
          </p:spPr>
        </p:pic>
        <p:pic>
          <p:nvPicPr>
            <p:cNvPr id="10" name="Kép 2"/>
            <p:cNvPicPr>
              <a:picLocks noChangeAspect="1"/>
            </p:cNvPicPr>
            <p:nvPr/>
          </p:nvPicPr>
          <p:blipFill rotWithShape="1">
            <a:blip r:embed="rId2"/>
            <a:srcRect l="48771" t="54682" r="48768" b="43130"/>
            <a:stretch/>
          </p:blipFill>
          <p:spPr>
            <a:xfrm>
              <a:off x="6867255" y="1673805"/>
              <a:ext cx="450050" cy="225025"/>
            </a:xfrm>
            <a:prstGeom prst="rect">
              <a:avLst/>
            </a:prstGeom>
          </p:spPr>
        </p:pic>
        <p:sp>
          <p:nvSpPr>
            <p:cNvPr id="5" name="TextBox 4"/>
            <p:cNvSpPr txBox="1"/>
            <p:nvPr/>
          </p:nvSpPr>
          <p:spPr>
            <a:xfrm>
              <a:off x="2144850" y="1645683"/>
              <a:ext cx="655825" cy="307777"/>
            </a:xfrm>
            <a:prstGeom prst="rect">
              <a:avLst/>
            </a:prstGeom>
            <a:noFill/>
          </p:spPr>
          <p:txBody>
            <a:bodyPr wrap="square" rtlCol="0">
              <a:spAutoFit/>
            </a:bodyPr>
            <a:lstStyle/>
            <a:p>
              <a:r>
                <a:rPr lang="en-US" sz="1400">
                  <a:solidFill>
                    <a:srgbClr val="00B0F0"/>
                  </a:solidFill>
                </a:rPr>
                <a:t>1111</a:t>
              </a:r>
            </a:p>
          </p:txBody>
        </p:sp>
        <p:sp>
          <p:nvSpPr>
            <p:cNvPr id="11" name="TextBox 10"/>
            <p:cNvSpPr txBox="1"/>
            <p:nvPr/>
          </p:nvSpPr>
          <p:spPr>
            <a:xfrm>
              <a:off x="5626365" y="1648050"/>
              <a:ext cx="670923" cy="307777"/>
            </a:xfrm>
            <a:prstGeom prst="rect">
              <a:avLst/>
            </a:prstGeom>
            <a:noFill/>
          </p:spPr>
          <p:txBody>
            <a:bodyPr wrap="square" rtlCol="0">
              <a:spAutoFit/>
            </a:bodyPr>
            <a:lstStyle/>
            <a:p>
              <a:r>
                <a:rPr lang="en-US" sz="1400">
                  <a:solidFill>
                    <a:srgbClr val="00B0F0"/>
                  </a:solidFill>
                </a:rPr>
                <a:t>1111</a:t>
              </a:r>
            </a:p>
          </p:txBody>
        </p:sp>
        <p:sp>
          <p:nvSpPr>
            <p:cNvPr id="12" name="TextBox 11"/>
            <p:cNvSpPr txBox="1"/>
            <p:nvPr/>
          </p:nvSpPr>
          <p:spPr>
            <a:xfrm>
              <a:off x="3364511" y="1628391"/>
              <a:ext cx="654232" cy="307777"/>
            </a:xfrm>
            <a:prstGeom prst="rect">
              <a:avLst/>
            </a:prstGeom>
            <a:noFill/>
          </p:spPr>
          <p:txBody>
            <a:bodyPr wrap="square" rtlCol="0">
              <a:spAutoFit/>
            </a:bodyPr>
            <a:lstStyle/>
            <a:p>
              <a:r>
                <a:rPr lang="en-US" sz="1400"/>
                <a:t>0000</a:t>
              </a:r>
            </a:p>
          </p:txBody>
        </p:sp>
        <p:sp>
          <p:nvSpPr>
            <p:cNvPr id="13" name="TextBox 12"/>
            <p:cNvSpPr txBox="1"/>
            <p:nvPr/>
          </p:nvSpPr>
          <p:spPr>
            <a:xfrm>
              <a:off x="6822675" y="1648050"/>
              <a:ext cx="719655" cy="307777"/>
            </a:xfrm>
            <a:prstGeom prst="rect">
              <a:avLst/>
            </a:prstGeom>
            <a:noFill/>
          </p:spPr>
          <p:txBody>
            <a:bodyPr wrap="square" rtlCol="0">
              <a:spAutoFit/>
            </a:bodyPr>
            <a:lstStyle/>
            <a:p>
              <a:r>
                <a:rPr lang="en-US" sz="1400"/>
                <a:t>0000</a:t>
              </a:r>
            </a:p>
          </p:txBody>
        </p:sp>
        <p:sp>
          <p:nvSpPr>
            <p:cNvPr id="14" name="Oval 13"/>
            <p:cNvSpPr/>
            <p:nvPr/>
          </p:nvSpPr>
          <p:spPr bwMode="auto">
            <a:xfrm>
              <a:off x="6793800" y="4194085"/>
              <a:ext cx="764235" cy="463524"/>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grpSp>
      <p:sp>
        <p:nvSpPr>
          <p:cNvPr id="16" name="Rectangle 15"/>
          <p:cNvSpPr/>
          <p:nvPr/>
        </p:nvSpPr>
        <p:spPr bwMode="auto">
          <a:xfrm>
            <a:off x="3174123" y="3951889"/>
            <a:ext cx="945931" cy="536028"/>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9082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12)</a:t>
            </a:r>
            <a:endParaRPr lang="en-US" sz="1700" dirty="0"/>
          </a:p>
        </p:txBody>
      </p:sp>
      <p:sp>
        <p:nvSpPr>
          <p:cNvPr id="5" name="Rounded Rectangle 4"/>
          <p:cNvSpPr/>
          <p:nvPr/>
        </p:nvSpPr>
        <p:spPr bwMode="auto">
          <a:xfrm flipV="1">
            <a:off x="7245" y="874713"/>
            <a:ext cx="9136755"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Szövegdoboz 2"/>
          <p:cNvSpPr txBox="1"/>
          <p:nvPr/>
        </p:nvSpPr>
        <p:spPr>
          <a:xfrm>
            <a:off x="71438" y="904855"/>
            <a:ext cx="946911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While </a:t>
            </a:r>
            <a:r>
              <a:rPr kumimoji="0" lang="en-US" sz="1600" b="0" i="0" u="none" strike="noStrike" kern="1200" cap="none" spc="0" normalizeH="0" baseline="0" noProof="0" dirty="0">
                <a:ln>
                  <a:noFill/>
                </a:ln>
                <a:solidFill>
                  <a:srgbClr val="000000"/>
                </a:solidFill>
                <a:effectLst/>
                <a:uLnTx/>
                <a:uFillTx/>
                <a:latin typeface="Verdana"/>
                <a:ea typeface="+mn-ea"/>
                <a:cs typeface="+mn-cs"/>
              </a:rPr>
              <a:t>writing programs, beyond the operation code, source and destination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registers </a:t>
            </a:r>
            <a:r>
              <a:rPr kumimoji="0" lang="en-US" sz="1600" b="0" i="0" u="none" strike="noStrike" kern="1200" cap="none" spc="-20" normalizeH="0" noProof="0" dirty="0">
                <a:ln>
                  <a:noFill/>
                </a:ln>
                <a:solidFill>
                  <a:srgbClr val="0070C0"/>
                </a:solidFill>
                <a:effectLst/>
                <a:uLnTx/>
                <a:uFillTx/>
                <a:latin typeface="Verdana"/>
                <a:ea typeface="+mn-ea"/>
                <a:cs typeface="+mn-cs"/>
              </a:rPr>
              <a:t>also a Predicate register has to be specified (that had been previously set)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identify which data elements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shou</a:t>
            </a:r>
            <a:r>
              <a:rPr kumimoji="0" lang="hu-HU" sz="1600" b="0" i="0" u="none" strike="noStrike" kern="1200" cap="none" spc="0" normalizeH="0" baseline="0" noProof="0" dirty="0">
                <a:ln>
                  <a:noFill/>
                </a:ln>
                <a:solidFill>
                  <a:srgbClr val="000000"/>
                </a:solidFill>
                <a:effectLst/>
                <a:uLnTx/>
                <a:uFillTx/>
                <a:latin typeface="Verdana"/>
                <a:ea typeface="+mn-ea"/>
                <a:cs typeface="+mn-cs"/>
              </a:rPr>
              <a:t>l</a:t>
            </a:r>
            <a:r>
              <a:rPr kumimoji="0" lang="en-US" sz="1600" b="0" i="0" u="none" strike="noStrike" kern="1200" cap="none" spc="0" normalizeH="0" baseline="0" noProof="0" dirty="0">
                <a:ln>
                  <a:noFill/>
                </a:ln>
                <a:solidFill>
                  <a:srgbClr val="000000"/>
                </a:solidFill>
                <a:effectLst/>
                <a:uLnTx/>
                <a:uFillTx/>
                <a:latin typeface="Verdana"/>
                <a:ea typeface="+mn-ea"/>
                <a:cs typeface="+mn-cs"/>
              </a:rPr>
              <a:t>d be used in the referenced SVE registers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13719"/>
            <a:ext cx="8505003" cy="369332"/>
          </a:xfrm>
          <a:prstGeom prst="rect">
            <a:avLst/>
          </a:prstGeom>
          <a:noFill/>
        </p:spPr>
        <p:txBody>
          <a:bodyPr wrap="squar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hu-HU" dirty="0" err="1">
                <a:solidFill>
                  <a:srgbClr val="2D2D8A"/>
                </a:solidFill>
              </a:rPr>
              <a:t>length</a:t>
            </a:r>
            <a:r>
              <a:rPr lang="hu-HU" dirty="0">
                <a:solidFill>
                  <a:srgbClr val="2D2D8A"/>
                </a:solidFill>
              </a:rPr>
              <a:t> of </a:t>
            </a:r>
            <a:r>
              <a:rPr lang="hu-HU" dirty="0" err="1">
                <a:solidFill>
                  <a:srgbClr val="2D2D8A"/>
                </a:solidFill>
              </a:rPr>
              <a:t>the</a:t>
            </a:r>
            <a:r>
              <a:rPr lang="hu-HU" dirty="0">
                <a:solidFill>
                  <a:srgbClr val="2D2D8A"/>
                </a:solidFill>
              </a:rPr>
              <a:t> </a:t>
            </a:r>
            <a:r>
              <a:rPr lang="en-US" dirty="0">
                <a:solidFill>
                  <a:srgbClr val="2D2D8A"/>
                </a:solidFill>
              </a:rPr>
              <a:t>vectors (</a:t>
            </a:r>
            <a:r>
              <a:rPr lang="hu-HU" dirty="0" err="1">
                <a:solidFill>
                  <a:srgbClr val="2D2D8A"/>
                </a:solidFill>
              </a:rPr>
              <a:t>data</a:t>
            </a:r>
            <a:r>
              <a:rPr lang="hu-HU" dirty="0">
                <a:solidFill>
                  <a:srgbClr val="2D2D8A"/>
                </a:solidFill>
              </a:rPr>
              <a:t> </a:t>
            </a:r>
            <a:r>
              <a:rPr lang="hu-HU" dirty="0" err="1">
                <a:solidFill>
                  <a:srgbClr val="2D2D8A"/>
                </a:solidFill>
              </a:rPr>
              <a:t>words</a:t>
            </a:r>
            <a:r>
              <a:rPr lang="en-US" dirty="0">
                <a:solidFill>
                  <a:srgbClr val="2D2D8A"/>
                </a:solidFill>
              </a:rPr>
              <a:t>)</a:t>
            </a:r>
            <a:r>
              <a:rPr lang="hu-HU" dirty="0">
                <a:solidFill>
                  <a:srgbClr val="2D2D8A"/>
                </a:solidFill>
              </a:rPr>
              <a:t> in </a:t>
            </a:r>
            <a:r>
              <a:rPr lang="hu-HU" dirty="0" err="1">
                <a:solidFill>
                  <a:srgbClr val="2D2D8A"/>
                </a:solidFill>
              </a:rPr>
              <a:t>the</a:t>
            </a:r>
            <a:r>
              <a:rPr lang="hu-HU" dirty="0">
                <a:solidFill>
                  <a:srgbClr val="2D2D8A"/>
                </a:solidFill>
              </a:rPr>
              <a:t> </a:t>
            </a:r>
            <a:r>
              <a:rPr lang="hu-HU" dirty="0" err="1" smtClean="0">
                <a:solidFill>
                  <a:srgbClr val="2D2D8A"/>
                </a:solidFill>
              </a:rPr>
              <a:t>instructions</a:t>
            </a:r>
            <a:r>
              <a:rPr lang="en-US" dirty="0" smtClean="0">
                <a:solidFill>
                  <a:srgbClr val="2D2D8A"/>
                </a:solidFill>
              </a:rPr>
              <a:t> -2</a:t>
            </a:r>
            <a:endParaRPr lang="hu-HU" dirty="0">
              <a:solidFill>
                <a:srgbClr val="2D2D8A"/>
              </a:solidFill>
            </a:endParaRPr>
          </a:p>
        </p:txBody>
      </p:sp>
    </p:spTree>
    <p:extLst>
      <p:ext uri="{BB962C8B-B14F-4D97-AF65-F5344CB8AC3E}">
        <p14:creationId xmlns:p14="http://schemas.microsoft.com/office/powerpoint/2010/main" val="35925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13)</a:t>
            </a:r>
            <a:endParaRPr lang="en-US" sz="1700" dirty="0"/>
          </a:p>
        </p:txBody>
      </p:sp>
      <p:sp>
        <p:nvSpPr>
          <p:cNvPr id="3" name="Szövegdoboz 2"/>
          <p:cNvSpPr txBox="1"/>
          <p:nvPr/>
        </p:nvSpPr>
        <p:spPr>
          <a:xfrm>
            <a:off x="71438" y="413665"/>
            <a:ext cx="8866047" cy="8822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a:ln>
                  <a:noFill/>
                </a:ln>
                <a:solidFill>
                  <a:srgbClr val="FF0000"/>
                </a:solidFill>
                <a:effectLst/>
                <a:uLnTx/>
                <a:uFillTx/>
                <a:latin typeface="Verdana"/>
                <a:ea typeface="+mn-ea"/>
                <a:cs typeface="+mn-cs"/>
              </a:rPr>
              <a:t>Remark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Our previous discussion of interpreting the use of Predicate registers is </a:t>
            </a:r>
            <a:r>
              <a:rPr kumimoji="0" lang="hu-HU" sz="1600" b="0" i="0" u="none" strike="noStrike" kern="1200" cap="none" spc="0" normalizeH="0" baseline="0" noProof="0">
                <a:ln>
                  <a:noFill/>
                </a:ln>
                <a:solidFill>
                  <a:srgbClr val="0070C0"/>
                </a:solidFill>
                <a:effectLst/>
                <a:uLnTx/>
                <a:uFillTx/>
                <a:latin typeface="Verdana"/>
                <a:ea typeface="+mn-ea"/>
                <a:cs typeface="+mn-cs"/>
              </a:rPr>
              <a:t>strongly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70C0"/>
                </a:solidFill>
                <a:effectLst/>
                <a:uLnTx/>
                <a:uFillTx/>
                <a:latin typeface="Verdana"/>
                <a:ea typeface="+mn-ea"/>
                <a:cs typeface="+mn-cs"/>
              </a:rPr>
              <a:t>  simplified, </a:t>
            </a:r>
            <a:r>
              <a:rPr kumimoji="0" lang="hu-HU" sz="1600" b="0" i="0" u="none" strike="noStrike" kern="1200" cap="none" spc="0" normalizeH="0" baseline="0" noProof="0">
                <a:ln>
                  <a:noFill/>
                </a:ln>
                <a:solidFill>
                  <a:srgbClr val="000000"/>
                </a:solidFill>
                <a:effectLst/>
                <a:uLnTx/>
                <a:uFillTx/>
                <a:latin typeface="Verdana"/>
                <a:ea typeface="+mn-ea"/>
                <a:cs typeface="+mn-cs"/>
              </a:rPr>
              <a:t>for a more detailed explanation we refer to [116] </a:t>
            </a:r>
            <a:r>
              <a:rPr kumimoji="0" lang="hu-HU" sz="1600" b="0" i="0" u="none" strike="noStrike" kern="1200" cap="none" spc="0" normalizeH="0" baseline="0" noProof="0" err="1">
                <a:ln>
                  <a:noFill/>
                </a:ln>
                <a:solidFill>
                  <a:srgbClr val="000000"/>
                </a:solidFill>
                <a:effectLst/>
                <a:uLnTx/>
                <a:uFillTx/>
                <a:latin typeface="Verdana"/>
                <a:ea typeface="+mn-ea"/>
                <a:cs typeface="+mn-cs"/>
              </a:rPr>
              <a:t>or</a:t>
            </a:r>
            <a:r>
              <a:rPr kumimoji="0" lang="hu-HU" sz="1600" b="0" i="0" u="none" strike="noStrike" kern="1200" cap="none" spc="0" normalizeH="0" baseline="0" noProof="0">
                <a:ln>
                  <a:noFill/>
                </a:ln>
                <a:solidFill>
                  <a:srgbClr val="000000"/>
                </a:solidFill>
                <a:effectLst/>
                <a:uLnTx/>
                <a:uFillTx/>
                <a:latin typeface="Verdana"/>
                <a:ea typeface="+mn-ea"/>
                <a:cs typeface="+mn-cs"/>
              </a:rPr>
              <a:t> [136].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7221228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430036"/>
            <a:ext cx="3828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Speed-up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potential</a:t>
            </a:r>
            <a:r>
              <a:rPr kumimoji="0" lang="hu-HU" sz="1800" b="0" i="0" u="none" strike="noStrike" kern="1200" cap="none" spc="0" normalizeH="0" baseline="0" noProof="0" dirty="0">
                <a:ln>
                  <a:noFill/>
                </a:ln>
                <a:solidFill>
                  <a:srgbClr val="2D2D8A"/>
                </a:solidFill>
                <a:effectLst/>
                <a:uLnTx/>
                <a:uFillTx/>
                <a:latin typeface="Verdana"/>
                <a:ea typeface="+mn-ea"/>
                <a:cs typeface="+mn-cs"/>
              </a:rPr>
              <a:t> of SVE </a:t>
            </a:r>
            <a:r>
              <a:rPr kumimoji="0" lang="hu-HU" sz="1800" b="0" i="0" u="none" strike="noStrike" kern="1200" cap="none" spc="0" normalizeH="0" baseline="0" noProof="0" dirty="0">
                <a:ln>
                  <a:noFill/>
                </a:ln>
                <a:solidFill>
                  <a:srgbClr val="000000"/>
                </a:solidFill>
                <a:effectLst/>
                <a:uLnTx/>
                <a:uFillTx/>
                <a:latin typeface="Verdana"/>
                <a:ea typeface="+mn-ea"/>
                <a:cs typeface="+mn-cs"/>
              </a:rPr>
              <a:t>[96]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14)</a:t>
            </a:r>
            <a:endParaRPr lang="en-US" sz="1700" dirty="0">
              <a:solidFill>
                <a:srgbClr val="FFFFFF"/>
              </a:solidFill>
            </a:endParaRPr>
          </a:p>
        </p:txBody>
      </p:sp>
      <p:sp>
        <p:nvSpPr>
          <p:cNvPr id="2" name="TextBox 1"/>
          <p:cNvSpPr txBox="1"/>
          <p:nvPr/>
        </p:nvSpPr>
        <p:spPr>
          <a:xfrm>
            <a:off x="26988" y="5826750"/>
            <a:ext cx="9374618" cy="338554"/>
          </a:xfrm>
          <a:prstGeom prst="rect">
            <a:avLst/>
          </a:prstGeom>
          <a:noFill/>
        </p:spPr>
        <p:txBody>
          <a:bodyPr wrap="none" rtlCol="0">
            <a:spAutoFit/>
          </a:bodyPr>
          <a:lstStyle/>
          <a:p>
            <a:r>
              <a:rPr lang="en-US" sz="1600"/>
              <a:t>As the above Figure indicates, SVE brings real speed-up </a:t>
            </a:r>
            <a:r>
              <a:rPr lang="en-US" sz="1600">
                <a:solidFill>
                  <a:srgbClr val="0070C0"/>
                </a:solidFill>
              </a:rPr>
              <a:t>only for appropriate workloads</a:t>
            </a:r>
            <a:r>
              <a:rPr lang="en-US" sz="1600"/>
              <a:t>.</a:t>
            </a:r>
          </a:p>
        </p:txBody>
      </p:sp>
    </p:spTree>
    <p:extLst>
      <p:ext uri="{BB962C8B-B14F-4D97-AF65-F5344CB8AC3E}">
        <p14:creationId xmlns:p14="http://schemas.microsoft.com/office/powerpoint/2010/main" val="22772052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15)</a:t>
            </a:r>
            <a:endParaRPr lang="en-GB" sz="1700" dirty="0">
              <a:solidFill>
                <a:srgbClr val="FFFFFF"/>
              </a:solidFill>
            </a:endParaRPr>
          </a:p>
        </p:txBody>
      </p:sp>
      <p:sp>
        <p:nvSpPr>
          <p:cNvPr id="5" name="TextBox 4"/>
          <p:cNvSpPr txBox="1"/>
          <p:nvPr/>
        </p:nvSpPr>
        <p:spPr>
          <a:xfrm>
            <a:off x="71438" y="452165"/>
            <a:ext cx="8352736" cy="646331"/>
          </a:xfrm>
          <a:prstGeom prst="rect">
            <a:avLst/>
          </a:prstGeom>
          <a:noFill/>
        </p:spPr>
        <p:txBody>
          <a:bodyPr wrap="none" rtlCol="0">
            <a:spAutoFit/>
          </a:bodyPr>
          <a:lstStyle/>
          <a:p>
            <a:r>
              <a:rPr kumimoji="0" lang="en-GB" sz="1800" b="0" i="0" u="none" strike="noStrike" kern="1200" cap="none" spc="0" normalizeH="0" baseline="0" noProof="0">
                <a:ln>
                  <a:noFill/>
                </a:ln>
                <a:solidFill>
                  <a:srgbClr val="2D2D8A"/>
                </a:solidFill>
                <a:effectLst/>
                <a:uLnTx/>
                <a:uFillTx/>
                <a:latin typeface="Verdana"/>
                <a:ea typeface="+mn-ea"/>
                <a:cs typeface="+mn-cs"/>
              </a:rPr>
              <a:t>b) </a:t>
            </a:r>
            <a:r>
              <a:rPr lang="en-US">
                <a:solidFill>
                  <a:schemeClr val="accent6"/>
                </a:solidFill>
              </a:rPr>
              <a:t>The 2. generation 128 – 2048-bit FX/FP SIMD extension, called the</a:t>
            </a:r>
          </a:p>
          <a:p>
            <a:r>
              <a:rPr lang="en-US">
                <a:solidFill>
                  <a:schemeClr val="accent6"/>
                </a:solidFill>
              </a:rPr>
              <a:t>       SVE2 ISA extension</a:t>
            </a:r>
          </a:p>
        </p:txBody>
      </p:sp>
      <p:sp>
        <p:nvSpPr>
          <p:cNvPr id="3" name="Rounded Rectangle 2"/>
          <p:cNvSpPr/>
          <p:nvPr/>
        </p:nvSpPr>
        <p:spPr bwMode="auto">
          <a:xfrm>
            <a:off x="24478" y="1134369"/>
            <a:ext cx="9117012" cy="121513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Szövegdoboz 3"/>
          <p:cNvSpPr txBox="1"/>
          <p:nvPr/>
        </p:nvSpPr>
        <p:spPr>
          <a:xfrm>
            <a:off x="211170" y="1134369"/>
            <a:ext cx="889751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was introduced in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Armv9-A ISA in 2021 as a mandatory </a:t>
            </a:r>
            <a:r>
              <a:rPr kumimoji="0" lang="en-GB" sz="1600" b="0" i="0" u="none" strike="noStrike" kern="1200" cap="none" spc="0" normalizeH="0" baseline="0" noProof="0" dirty="0">
                <a:ln>
                  <a:noFill/>
                </a:ln>
                <a:effectLst/>
                <a:uLnTx/>
                <a:uFillTx/>
                <a:latin typeface="Verdana"/>
                <a:ea typeface="+mn-ea"/>
                <a:cs typeface="+mn-cs"/>
              </a:rPr>
              <a:t>feature.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targeted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mainly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HPC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High</a:t>
            </a:r>
            <a:r>
              <a:rPr kumimoji="0" lang="hu-HU" sz="1600" b="0" i="0" u="none" strike="noStrike" kern="1200" cap="none" spc="0" normalizeH="0" baseline="0" noProof="0" dirty="0">
                <a:ln>
                  <a:noFill/>
                </a:ln>
                <a:solidFill>
                  <a:srgbClr val="000000"/>
                </a:solidFill>
                <a:effectLst/>
                <a:uLnTx/>
                <a:uFillTx/>
                <a:latin typeface="Verdana"/>
                <a:ea typeface="+mn-ea"/>
                <a:cs typeface="+mn-cs"/>
              </a:rPr>
              <a:t> Performance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SVE2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has a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much</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richer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instruction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subset</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and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can</a:t>
            </a:r>
            <a:r>
              <a:rPr kumimoji="0" lang="hu-HU" sz="1600" b="0" i="0" u="none" strike="noStrike" kern="1200" cap="none" spc="0" normalizeH="0" baseline="0" noProof="0" dirty="0">
                <a:ln>
                  <a:noFill/>
                </a:ln>
                <a:solidFill>
                  <a:srgbClr val="000000"/>
                </a:solidFill>
                <a:effectLst/>
                <a:uLnTx/>
                <a:uFillTx/>
                <a:latin typeface="Verdana"/>
                <a:ea typeface="+mn-ea"/>
                <a:cs typeface="+mn-cs"/>
              </a:rPr>
              <a:t>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considered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future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replacement</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of </a:t>
            </a:r>
            <a:r>
              <a:rPr kumimoji="0" lang="en-GB" sz="1600" b="0" i="0" u="none" strike="noStrike" kern="1200" cap="none" spc="0" normalizeH="0" baseline="0" noProof="0" dirty="0">
                <a:ln>
                  <a:noFill/>
                </a:ln>
                <a:solidFill>
                  <a:srgbClr val="0070C0"/>
                </a:solidFill>
                <a:effectLst/>
                <a:uLnTx/>
                <a:uFillTx/>
                <a:latin typeface="Verdana"/>
                <a:ea typeface="+mn-ea"/>
                <a:cs typeface="+mn-cs"/>
              </a:rPr>
              <a:t>the recent </a:t>
            </a:r>
            <a:r>
              <a:rPr kumimoji="0" lang="hu-HU" sz="1600" b="0" i="0" u="none" strike="noStrike" kern="1200" cap="none" spc="0" normalizeH="0" baseline="0" noProof="0" dirty="0">
                <a:ln>
                  <a:noFill/>
                </a:ln>
                <a:solidFill>
                  <a:srgbClr val="0070C0"/>
                </a:solidFill>
                <a:effectLst/>
                <a:uLnTx/>
                <a:uFillTx/>
                <a:latin typeface="Verdana"/>
                <a:ea typeface="+mn-ea"/>
                <a:cs typeface="+mn-cs"/>
              </a:rPr>
              <a:t>SIMD </a:t>
            </a:r>
            <a:r>
              <a:rPr kumimoji="0" lang="en-GB" sz="1600" b="0" i="0" u="none" strike="noStrike" kern="1200" cap="none" spc="0" normalizeH="0" baseline="0" noProof="0" dirty="0">
                <a:ln>
                  <a:noFill/>
                </a:ln>
                <a:solidFill>
                  <a:srgbClr val="0070C0"/>
                </a:solidFill>
                <a:effectLst/>
                <a:uLnTx/>
                <a:uFillTx/>
                <a:latin typeface="Verdana"/>
                <a:ea typeface="+mn-ea"/>
                <a:cs typeface="+mn-cs"/>
              </a:rPr>
              <a:t>extension </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called</a:t>
            </a:r>
            <a:r>
              <a:rPr kumimoji="0" lang="hu-HU" sz="1600" b="0" i="0" u="none" strike="noStrike" kern="1200" cap="none" spc="0" normalizeH="0" baseline="0" noProof="0" dirty="0">
                <a:ln>
                  <a:noFill/>
                </a:ln>
                <a:solidFill>
                  <a:srgbClr val="0070C0"/>
                </a:solidFill>
                <a:effectLst/>
                <a:uLnTx/>
                <a:uFillTx/>
                <a:latin typeface="Verdana"/>
                <a:ea typeface="+mn-ea"/>
                <a:cs typeface="+mn-cs"/>
              </a:rPr>
              <a:t> Neon)</a:t>
            </a:r>
            <a:r>
              <a:rPr kumimoji="0" lang="en-GB"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69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16)</a:t>
            </a:r>
            <a:endParaRPr lang="en-US" sz="1700" dirty="0">
              <a:solidFill>
                <a:srgbClr val="FFFFFF"/>
              </a:solidFill>
            </a:endParaRPr>
          </a:p>
        </p:txBody>
      </p:sp>
      <p:sp>
        <p:nvSpPr>
          <p:cNvPr id="7" name="Text Box 4"/>
          <p:cNvSpPr txBox="1">
            <a:spLocks noChangeArrowheads="1"/>
          </p:cNvSpPr>
          <p:nvPr/>
        </p:nvSpPr>
        <p:spPr bwMode="auto">
          <a:xfrm>
            <a:off x="85324" y="449378"/>
            <a:ext cx="9131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2D2D8A"/>
                </a:solidFill>
                <a:effectLst/>
                <a:uLnTx/>
                <a:uFillTx/>
                <a:latin typeface="Verdana" pitchFamily="34" charset="0"/>
                <a:ea typeface="+mn-ea"/>
                <a:cs typeface="+mn-cs"/>
              </a:rPr>
              <a:t>Contrasting the SVE and SVE2 SIMD extensions</a:t>
            </a:r>
          </a:p>
        </p:txBody>
      </p:sp>
      <p:graphicFrame>
        <p:nvGraphicFramePr>
          <p:cNvPr id="8" name="Table 7"/>
          <p:cNvGraphicFramePr>
            <a:graphicFrameLocks noGrp="1"/>
          </p:cNvGraphicFramePr>
          <p:nvPr>
            <p:extLst>
              <p:ext uri="{D42A27DB-BD31-4B8C-83A1-F6EECF244321}">
                <p14:modId xmlns:p14="http://schemas.microsoft.com/office/powerpoint/2010/main" val="2242504885"/>
              </p:ext>
            </p:extLst>
          </p:nvPr>
        </p:nvGraphicFramePr>
        <p:xfrm>
          <a:off x="71500" y="1235267"/>
          <a:ext cx="9009275" cy="3001951"/>
        </p:xfrm>
        <a:graphic>
          <a:graphicData uri="http://schemas.openxmlformats.org/drawingml/2006/table">
            <a:tbl>
              <a:tblPr firstRow="1" bandRow="1">
                <a:tableStyleId>{5940675A-B579-460E-94D1-54222C63F5DA}</a:tableStyleId>
              </a:tblPr>
              <a:tblGrid>
                <a:gridCol w="1125125">
                  <a:extLst>
                    <a:ext uri="{9D8B030D-6E8A-4147-A177-3AD203B41FA5}">
                      <a16:colId xmlns:a16="http://schemas.microsoft.com/office/drawing/2014/main" val="20000"/>
                    </a:ext>
                  </a:extLst>
                </a:gridCol>
                <a:gridCol w="675075">
                  <a:extLst>
                    <a:ext uri="{9D8B030D-6E8A-4147-A177-3AD203B41FA5}">
                      <a16:colId xmlns:a16="http://schemas.microsoft.com/office/drawing/2014/main" val="20001"/>
                    </a:ext>
                  </a:extLst>
                </a:gridCol>
                <a:gridCol w="1038977">
                  <a:extLst>
                    <a:ext uri="{9D8B030D-6E8A-4147-A177-3AD203B41FA5}">
                      <a16:colId xmlns:a16="http://schemas.microsoft.com/office/drawing/2014/main" val="20002"/>
                    </a:ext>
                  </a:extLst>
                </a:gridCol>
                <a:gridCol w="1616318">
                  <a:extLst>
                    <a:ext uri="{9D8B030D-6E8A-4147-A177-3AD203B41FA5}">
                      <a16:colId xmlns:a16="http://schemas.microsoft.com/office/drawing/2014/main" val="20003"/>
                    </a:ext>
                  </a:extLst>
                </a:gridCol>
                <a:gridCol w="1170130">
                  <a:extLst>
                    <a:ext uri="{9D8B030D-6E8A-4147-A177-3AD203B41FA5}">
                      <a16:colId xmlns:a16="http://schemas.microsoft.com/office/drawing/2014/main" val="20004"/>
                    </a:ext>
                  </a:extLst>
                </a:gridCol>
                <a:gridCol w="1794255">
                  <a:extLst>
                    <a:ext uri="{9D8B030D-6E8A-4147-A177-3AD203B41FA5}">
                      <a16:colId xmlns:a16="http://schemas.microsoft.com/office/drawing/2014/main" val="20005"/>
                    </a:ext>
                  </a:extLst>
                </a:gridCol>
                <a:gridCol w="1589395">
                  <a:extLst>
                    <a:ext uri="{9D8B030D-6E8A-4147-A177-3AD203B41FA5}">
                      <a16:colId xmlns:a16="http://schemas.microsoft.com/office/drawing/2014/main" val="2337066772"/>
                    </a:ext>
                  </a:extLst>
                </a:gridCol>
              </a:tblGrid>
              <a:tr h="364330">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ISA</a:t>
                      </a:r>
                    </a:p>
                    <a:p>
                      <a:pPr algn="ctr"/>
                      <a:r>
                        <a:rPr lang="en-US" sz="1200">
                          <a:solidFill>
                            <a:schemeClr val="bg1"/>
                          </a:solidFill>
                        </a:rPr>
                        <a:t> extension</a:t>
                      </a:r>
                    </a:p>
                  </a:txBody>
                  <a:tcPr anchor="ctr">
                    <a:solidFill>
                      <a:schemeClr val="bg1">
                        <a:lumMod val="50000"/>
                      </a:schemeClr>
                    </a:solidFill>
                  </a:tcPr>
                </a:tc>
                <a:tc gridSpan="4">
                  <a:txBody>
                    <a:bodyPr/>
                    <a:lstStyle/>
                    <a:p>
                      <a:pPr algn="ctr"/>
                      <a:r>
                        <a:rPr lang="en-US" sz="1200">
                          <a:solidFill>
                            <a:schemeClr val="bg1"/>
                          </a:solidFill>
                        </a:rPr>
                        <a:t>The SVE register set based SIMD extensions</a:t>
                      </a:r>
                    </a:p>
                  </a:txBody>
                  <a:tcPr anchor="ctr">
                    <a:solidFill>
                      <a:srgbClr val="CC9900"/>
                    </a:solidFill>
                  </a:tcPr>
                </a:tc>
                <a:tc hMerge="1">
                  <a:txBody>
                    <a:bodyPr/>
                    <a:lstStyle/>
                    <a:p>
                      <a:endParaRPr lang="en-US"/>
                    </a:p>
                  </a:txBody>
                  <a:tcPr/>
                </a:tc>
                <a:tc hMerge="1">
                  <a:txBody>
                    <a:bodyPr/>
                    <a:lstStyle/>
                    <a:p>
                      <a:endParaRPr lang="en-US"/>
                    </a:p>
                  </a:txBody>
                  <a:tcPr/>
                </a:tc>
                <a:tc hMerge="1">
                  <a:txBody>
                    <a:bodyPr/>
                    <a:lstStyle/>
                    <a:p>
                      <a:pPr algn="ctr"/>
                      <a:endParaRPr lang="en-US" sz="1200">
                        <a:solidFill>
                          <a:schemeClr val="bg1"/>
                        </a:solidFill>
                      </a:endParaRPr>
                    </a:p>
                  </a:txBody>
                  <a:tcPr anchor="ctr">
                    <a:solidFill>
                      <a:srgbClr val="CC9900"/>
                    </a:solidFill>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hu-HU" sz="1200">
                          <a:solidFill>
                            <a:schemeClr val="bg1"/>
                          </a:solidFill>
                        </a:rPr>
                        <a:t>Available</a:t>
                      </a:r>
                      <a:r>
                        <a:rPr lang="hu-HU" sz="1200" baseline="0">
                          <a:solidFill>
                            <a:schemeClr val="bg1"/>
                          </a:solidFill>
                        </a:rPr>
                        <a:t> </a:t>
                      </a:r>
                    </a:p>
                    <a:p>
                      <a:pPr algn="ctr"/>
                      <a:r>
                        <a:rPr lang="hu-HU" sz="1200" baseline="0">
                          <a:solidFill>
                            <a:schemeClr val="bg1"/>
                          </a:solidFill>
                        </a:rPr>
                        <a:t>r</a:t>
                      </a:r>
                      <a:r>
                        <a:rPr lang="en-US" sz="1200" err="1">
                          <a:solidFill>
                            <a:schemeClr val="bg1"/>
                          </a:solidFill>
                        </a:rPr>
                        <a:t>egister</a:t>
                      </a:r>
                      <a:r>
                        <a:rPr lang="en-US" sz="1200">
                          <a:solidFill>
                            <a:schemeClr val="bg1"/>
                          </a:solidFill>
                        </a:rPr>
                        <a:t> s</a:t>
                      </a:r>
                      <a:r>
                        <a:rPr lang="hu-HU" sz="1200">
                          <a:solidFill>
                            <a:schemeClr val="bg1"/>
                          </a:solidFill>
                        </a:rPr>
                        <a:t>et</a:t>
                      </a:r>
                      <a:endParaRPr lang="en-US" sz="1200">
                        <a:solidFill>
                          <a:schemeClr val="bg1"/>
                        </a:solidFill>
                      </a:endParaRPr>
                    </a:p>
                  </a:txBody>
                  <a:tcPr anchor="ctr">
                    <a:solidFill>
                      <a:srgbClr val="CC990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Vector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Instruction</a:t>
                      </a:r>
                    </a:p>
                    <a:p>
                      <a:pPr algn="ctr"/>
                      <a:r>
                        <a:rPr lang="en-US" sz="1200">
                          <a:solidFill>
                            <a:schemeClr val="bg1"/>
                          </a:solidFill>
                        </a:rPr>
                        <a:t>subset</a:t>
                      </a: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a:solidFill>
                            <a:schemeClr val="bg1"/>
                          </a:solidFill>
                        </a:rPr>
                        <a:t>Name</a:t>
                      </a:r>
                    </a:p>
                  </a:txBody>
                  <a:tcPr anchor="ctr">
                    <a:solidFill>
                      <a:srgbClr val="0070C0"/>
                    </a:solidFill>
                  </a:tcPr>
                </a:tc>
                <a:tc>
                  <a:txBody>
                    <a:bodyPr/>
                    <a:lstStyle/>
                    <a:p>
                      <a:pPr algn="ctr"/>
                      <a:r>
                        <a:rPr lang="en-US" sz="1200"/>
                        <a:t>Year</a:t>
                      </a:r>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GB"/>
                    </a:p>
                  </a:txBody>
                  <a:tcPr/>
                </a:tc>
                <a:extLst>
                  <a:ext uri="{0D108BD9-81ED-4DB2-BD59-A6C34878D82A}">
                    <a16:rowId xmlns:a16="http://schemas.microsoft.com/office/drawing/2014/main" val="10002"/>
                  </a:ext>
                </a:extLst>
              </a:tr>
              <a:tr h="792348">
                <a:tc>
                  <a:txBody>
                    <a:bodyPr/>
                    <a:lstStyle/>
                    <a:p>
                      <a:pPr algn="ctr">
                        <a:spcAft>
                          <a:spcPts val="100"/>
                        </a:spcAft>
                      </a:pPr>
                      <a:r>
                        <a:rPr lang="en-US" sz="1200">
                          <a:solidFill>
                            <a:schemeClr val="bg1"/>
                          </a:solidFill>
                        </a:rPr>
                        <a:t>Armv8.2</a:t>
                      </a:r>
                    </a:p>
                    <a:p>
                      <a:pPr algn="ctr"/>
                      <a:r>
                        <a:rPr lang="en-US" sz="1200">
                          <a:solidFill>
                            <a:schemeClr val="bg1"/>
                          </a:solidFill>
                        </a:rPr>
                        <a:t>(optional)</a:t>
                      </a:r>
                    </a:p>
                  </a:txBody>
                  <a:tcPr anchor="ctr">
                    <a:solidFill>
                      <a:srgbClr val="0070C0"/>
                    </a:solidFill>
                  </a:tcPr>
                </a:tc>
                <a:tc>
                  <a:txBody>
                    <a:bodyPr/>
                    <a:lstStyle/>
                    <a:p>
                      <a:pPr algn="ctr"/>
                      <a:r>
                        <a:rPr lang="en-US" sz="1200"/>
                        <a:t>2017</a:t>
                      </a:r>
                    </a:p>
                  </a:txBody>
                  <a:tcPr anchor="ctr">
                    <a:solidFill>
                      <a:srgbClr val="FFFFCC"/>
                    </a:solidFill>
                  </a:tcPr>
                </a:tc>
                <a:tc>
                  <a:txBody>
                    <a:bodyPr/>
                    <a:lstStyle/>
                    <a:p>
                      <a:pPr algn="ctr"/>
                      <a:r>
                        <a:rPr lang="en-US" sz="1200" err="1">
                          <a:solidFill>
                            <a:schemeClr val="bg1"/>
                          </a:solidFill>
                        </a:rPr>
                        <a:t>SVE</a:t>
                      </a:r>
                      <a:endParaRPr lang="en-US" sz="1200">
                        <a:solidFill>
                          <a:schemeClr val="bg1"/>
                        </a:solidFill>
                      </a:endParaRPr>
                    </a:p>
                  </a:txBody>
                  <a:tcPr anchor="ctr">
                    <a:solidFill>
                      <a:schemeClr val="bg1">
                        <a:lumMod val="50000"/>
                      </a:schemeClr>
                    </a:solidFill>
                  </a:tcPr>
                </a:tc>
                <a:tc rowSpan="3">
                  <a:txBody>
                    <a:bodyPr/>
                    <a:lstStyle/>
                    <a:p>
                      <a:pPr algn="ctr">
                        <a:spcAft>
                          <a:spcPts val="200"/>
                        </a:spcAft>
                      </a:pPr>
                      <a:r>
                        <a:rPr lang="en-US" sz="1200">
                          <a:solidFill>
                            <a:srgbClr val="FF0000"/>
                          </a:solidFill>
                        </a:rPr>
                        <a:t>SVE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32 registers each </a:t>
                      </a:r>
                      <a:r>
                        <a:rPr lang="hu-HU" sz="1200" kern="1200">
                          <a:solidFill>
                            <a:schemeClr val="tx1"/>
                          </a:solidFill>
                          <a:latin typeface="+mn-lt"/>
                          <a:ea typeface="+mn-ea"/>
                          <a:cs typeface="+mn-cs"/>
                        </a:rPr>
                        <a:t>(1...16)x128</a:t>
                      </a:r>
                      <a:r>
                        <a:rPr lang="en-US" sz="1200" kern="1200">
                          <a:solidFill>
                            <a:schemeClr val="tx1"/>
                          </a:solidFill>
                          <a:latin typeface="+mn-lt"/>
                          <a:ea typeface="+mn-ea"/>
                          <a:cs typeface="+mn-cs"/>
                        </a:rPr>
                        <a:t>-bit wide</a:t>
                      </a:r>
                      <a:endParaRPr lang="en-US" sz="1200">
                        <a:solidFill>
                          <a:schemeClr val="bg1"/>
                        </a:solidFill>
                      </a:endParaRPr>
                    </a:p>
                  </a:txBody>
                  <a:tcPr anchor="ctr">
                    <a:solidFill>
                      <a:srgbClr val="CCFFCC"/>
                    </a:solidFill>
                  </a:tcPr>
                </a:tc>
                <a:tc rowSpan="3">
                  <a:txBody>
                    <a:bodyPr/>
                    <a:lstStyle/>
                    <a:p>
                      <a:pPr algn="ctr"/>
                      <a:r>
                        <a:rPr lang="en-US" sz="1200">
                          <a:solidFill>
                            <a:schemeClr val="tx1"/>
                          </a:solidFill>
                        </a:rPr>
                        <a:t>---</a:t>
                      </a:r>
                    </a:p>
                  </a:txBody>
                  <a:tcPr anchor="ctr">
                    <a:solidFill>
                      <a:srgbClr val="CCFFCC"/>
                    </a:solidFill>
                  </a:tcPr>
                </a:tc>
                <a:tc rowSpan="3">
                  <a:txBody>
                    <a:bodyPr/>
                    <a:lstStyle/>
                    <a:p>
                      <a:pPr algn="ctr"/>
                      <a:r>
                        <a:rPr lang="en-US" sz="1200">
                          <a:solidFill>
                            <a:schemeClr val="tx1"/>
                          </a:solidFill>
                        </a:rPr>
                        <a:t>FX 8/16/32/64/128 </a:t>
                      </a:r>
                    </a:p>
                    <a:p>
                      <a:pPr algn="ctr"/>
                      <a:r>
                        <a:rPr lang="en-US" sz="1200">
                          <a:solidFill>
                            <a:schemeClr val="tx1"/>
                          </a:solidFill>
                        </a:rPr>
                        <a:t>FP 16/32/64</a:t>
                      </a:r>
                    </a:p>
                    <a:p>
                      <a:pPr algn="ctr"/>
                      <a:r>
                        <a:rPr lang="en-US" sz="1200">
                          <a:solidFill>
                            <a:schemeClr val="tx1"/>
                          </a:solidFill>
                        </a:rPr>
                        <a:t>(1...16)x128-bit wide SIMD data</a:t>
                      </a:r>
                    </a:p>
                    <a:p>
                      <a:pPr algn="ctr"/>
                      <a:r>
                        <a:rPr lang="en-US" sz="1200">
                          <a:solidFill>
                            <a:schemeClr val="tx1"/>
                          </a:solidFill>
                        </a:rPr>
                        <a:t>(FMA available)</a:t>
                      </a:r>
                    </a:p>
                  </a:txBody>
                  <a:tcPr anchor="ctr">
                    <a:solidFill>
                      <a:srgbClr val="CCFFCC"/>
                    </a:solidFill>
                  </a:tcPr>
                </a:tc>
                <a:tc rowSpan="2">
                  <a:txBody>
                    <a:bodyPr/>
                    <a:lstStyle/>
                    <a:p>
                      <a:pPr algn="ctr"/>
                      <a:r>
                        <a:rPr lang="en-US" sz="1200">
                          <a:solidFill>
                            <a:schemeClr val="tx1"/>
                          </a:solidFill>
                        </a:rPr>
                        <a:t>Small basic</a:t>
                      </a:r>
                    </a:p>
                    <a:p>
                      <a:pPr algn="ctr"/>
                      <a:r>
                        <a:rPr lang="en-US" sz="1200">
                          <a:solidFill>
                            <a:schemeClr val="tx1"/>
                          </a:solidFill>
                        </a:rPr>
                        <a:t>instruction subset</a:t>
                      </a:r>
                    </a:p>
                    <a:p>
                      <a:pPr algn="ctr"/>
                      <a:r>
                        <a:rPr lang="en-US" sz="1200">
                          <a:solidFill>
                            <a:schemeClr val="tx1"/>
                          </a:solidFill>
                        </a:rPr>
                        <a:t>aiming at</a:t>
                      </a:r>
                    </a:p>
                    <a:p>
                      <a:pPr algn="ctr"/>
                      <a:r>
                        <a:rPr lang="en-US" sz="1200">
                          <a:solidFill>
                            <a:schemeClr val="tx1"/>
                          </a:solidFill>
                        </a:rPr>
                        <a:t>HPC workloads</a:t>
                      </a:r>
                    </a:p>
                  </a:txBody>
                  <a:tcPr anchor="ctr">
                    <a:solidFill>
                      <a:srgbClr val="CCFFCC"/>
                    </a:solidFill>
                  </a:tcPr>
                </a:tc>
                <a:extLst>
                  <a:ext uri="{0D108BD9-81ED-4DB2-BD59-A6C34878D82A}">
                    <a16:rowId xmlns:a16="http://schemas.microsoft.com/office/drawing/2014/main" val="10003"/>
                  </a:ext>
                </a:extLst>
              </a:tr>
              <a:tr h="119446">
                <a:tc rowSpan="2">
                  <a:txBody>
                    <a:bodyPr/>
                    <a:lstStyle/>
                    <a:p>
                      <a:pPr algn="ctr">
                        <a:spcAft>
                          <a:spcPts val="100"/>
                        </a:spcAft>
                      </a:pPr>
                      <a:r>
                        <a:rPr lang="hu-HU" sz="1200">
                          <a:solidFill>
                            <a:schemeClr val="bg1"/>
                          </a:solidFill>
                        </a:rPr>
                        <a:t>Armv9</a:t>
                      </a:r>
                      <a:endParaRPr lang="en-US" sz="1200">
                        <a:solidFill>
                          <a:schemeClr val="bg1"/>
                        </a:solidFill>
                      </a:endParaRPr>
                    </a:p>
                    <a:p>
                      <a:pPr algn="ctr"/>
                      <a:r>
                        <a:rPr lang="en-US" sz="1200" spc="-40" baseline="0">
                          <a:solidFill>
                            <a:schemeClr val="bg1"/>
                          </a:solidFill>
                        </a:rPr>
                        <a:t>(mandatory)</a:t>
                      </a:r>
                    </a:p>
                  </a:txBody>
                  <a:tcPr anchor="ctr">
                    <a:solidFill>
                      <a:srgbClr val="0070C0"/>
                    </a:solidFill>
                  </a:tcPr>
                </a:tc>
                <a:tc rowSpan="2">
                  <a:txBody>
                    <a:bodyPr/>
                    <a:lstStyle/>
                    <a:p>
                      <a:pPr algn="ctr"/>
                      <a:r>
                        <a:rPr lang="hu-HU" sz="1200"/>
                        <a:t>2021</a:t>
                      </a:r>
                      <a:endParaRPr lang="en-US" sz="1200"/>
                    </a:p>
                  </a:txBody>
                  <a:tcPr anchor="ctr">
                    <a:solidFill>
                      <a:srgbClr val="FFFFCC"/>
                    </a:solidFill>
                  </a:tcPr>
                </a:tc>
                <a:tc rowSpan="2">
                  <a:txBody>
                    <a:bodyPr/>
                    <a:lstStyle/>
                    <a:p>
                      <a:pPr algn="ctr">
                        <a:spcAft>
                          <a:spcPts val="200"/>
                        </a:spcAft>
                      </a:pPr>
                      <a:r>
                        <a:rPr lang="hu-HU" sz="1200">
                          <a:solidFill>
                            <a:schemeClr val="bg1"/>
                          </a:solidFill>
                        </a:rPr>
                        <a:t>SVE2</a:t>
                      </a:r>
                      <a:endParaRPr lang="en-GB" sz="1200">
                        <a:solidFill>
                          <a:schemeClr val="bg1"/>
                        </a:solidFill>
                      </a:endParaRPr>
                    </a:p>
                  </a:txBody>
                  <a:tcPr anchor="ctr">
                    <a:solidFill>
                      <a:schemeClr val="bg1">
                        <a:lumMod val="50000"/>
                      </a:schemeClr>
                    </a:solidFill>
                  </a:tcPr>
                </a:tc>
                <a:tc vMerge="1">
                  <a:txBody>
                    <a:bodyPr/>
                    <a:lstStyle/>
                    <a:p>
                      <a:pPr algn="ctr"/>
                      <a:endParaRPr lang="en-US" sz="1200">
                        <a:solidFill>
                          <a:schemeClr val="bg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endParaRPr lang="en-GB"/>
                    </a:p>
                  </a:txBody>
                  <a:tcPr/>
                </a:tc>
                <a:extLst>
                  <a:ext uri="{0D108BD9-81ED-4DB2-BD59-A6C34878D82A}">
                    <a16:rowId xmlns:a16="http://schemas.microsoft.com/office/drawing/2014/main" val="4223302918"/>
                  </a:ext>
                </a:extLst>
              </a:tr>
              <a:tr h="91179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a:t>
                      </a:r>
                      <a:r>
                        <a:rPr kumimoji="0" lang="en-GB" sz="1200" b="0" i="0" u="none" strike="noStrike" kern="1200" cap="none" spc="0" normalizeH="0" baseline="0" noProof="0">
                          <a:ln>
                            <a:noFill/>
                          </a:ln>
                          <a:solidFill>
                            <a:schemeClr val="tx1"/>
                          </a:solidFill>
                          <a:effectLst/>
                          <a:uLnTx/>
                          <a:uFillTx/>
                          <a:latin typeface="+mn-lt"/>
                          <a:ea typeface="+mn-ea"/>
                          <a:cs typeface="+mn-cs"/>
                        </a:rPr>
                        <a:t>Vastly enhanced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subset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aiming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general-purpose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workloads</a:t>
                      </a: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anchor="ctr">
                    <a:solidFill>
                      <a:srgbClr val="CCFFCC"/>
                    </a:solidFill>
                  </a:tcPr>
                </a:tc>
                <a:extLst>
                  <a:ext uri="{0D108BD9-81ED-4DB2-BD59-A6C34878D82A}">
                    <a16:rowId xmlns:a16="http://schemas.microsoft.com/office/drawing/2014/main" val="2992077401"/>
                  </a:ext>
                </a:extLst>
              </a:tr>
            </a:tbl>
          </a:graphicData>
        </a:graphic>
      </p:graphicFrame>
      <p:sp>
        <p:nvSpPr>
          <p:cNvPr id="3" name="Oval 2"/>
          <p:cNvSpPr/>
          <p:nvPr/>
        </p:nvSpPr>
        <p:spPr bwMode="auto">
          <a:xfrm>
            <a:off x="7497325" y="1546627"/>
            <a:ext cx="1575175" cy="288032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130570" y="6354325"/>
            <a:ext cx="6158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HPC: High-Performance Computing (computing intensive)</a:t>
            </a:r>
          </a:p>
        </p:txBody>
      </p:sp>
      <p:sp>
        <p:nvSpPr>
          <p:cNvPr id="6" name="TextBox 5"/>
          <p:cNvSpPr txBox="1"/>
          <p:nvPr/>
        </p:nvSpPr>
        <p:spPr>
          <a:xfrm>
            <a:off x="85325" y="4471952"/>
            <a:ext cx="891135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0000"/>
                </a:solidFill>
                <a:effectLst/>
                <a:uLnTx/>
                <a:uFillTx/>
                <a:latin typeface="Verdana"/>
                <a:ea typeface="+mn-ea"/>
                <a:cs typeface="+mn-cs"/>
              </a:rPr>
              <a:t>SVE2</a:t>
            </a:r>
            <a:r>
              <a:rPr kumimoji="0" lang="en-GB" sz="1600" b="0" i="0" u="none" strike="noStrike" kern="1200" cap="none" spc="0" normalizeH="0" baseline="0" noProof="0">
                <a:ln>
                  <a:noFill/>
                </a:ln>
                <a:solidFill>
                  <a:srgbClr val="000000"/>
                </a:solidFill>
                <a:effectLst/>
                <a:uLnTx/>
                <a:uFillTx/>
                <a:latin typeface="Verdana"/>
                <a:ea typeface="+mn-ea"/>
                <a:cs typeface="+mn-cs"/>
              </a:rPr>
              <a:t> provides a </a:t>
            </a:r>
            <a:r>
              <a:rPr kumimoji="0" lang="en-GB" sz="1600" b="0" i="0" u="none" strike="noStrike" kern="1200" cap="none" spc="0" normalizeH="0" baseline="0" noProof="0">
                <a:ln>
                  <a:noFill/>
                </a:ln>
                <a:solidFill>
                  <a:srgbClr val="0070C0"/>
                </a:solidFill>
                <a:effectLst/>
                <a:uLnTx/>
                <a:uFillTx/>
                <a:latin typeface="Verdana"/>
                <a:ea typeface="+mn-ea"/>
                <a:cs typeface="+mn-cs"/>
              </a:rPr>
              <a:t>large number of instruction set extensions </a:t>
            </a:r>
            <a:r>
              <a:rPr kumimoji="0" lang="en-GB" sz="1600" b="0" i="0" u="none" strike="noStrike" kern="1200" cap="none" spc="0" normalizeH="0" baseline="0" noProof="0">
                <a:ln>
                  <a:noFill/>
                </a:ln>
                <a:solidFill>
                  <a:srgbClr val="000000"/>
                </a:solidFill>
                <a:effectLst/>
                <a:uLnTx/>
                <a:uFillTx/>
                <a:latin typeface="Verdana"/>
                <a:ea typeface="+mn-ea"/>
                <a:cs typeface="+mn-cs"/>
              </a:rPr>
              <a:t>that result in a faster,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      more efficient execution on long SIMD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0000"/>
                </a:solidFill>
                <a:effectLst/>
                <a:uLnTx/>
                <a:uFillTx/>
                <a:latin typeface="Verdana"/>
                <a:ea typeface="+mn-ea"/>
                <a:cs typeface="+mn-cs"/>
              </a:rPr>
              <a:t>Execution resources </a:t>
            </a:r>
            <a:r>
              <a:rPr kumimoji="0" lang="en-GB" sz="1600" b="0" i="0" u="none" strike="noStrike" kern="1200" cap="none" spc="0" normalizeH="0" baseline="0" noProof="0">
                <a:ln>
                  <a:noFill/>
                </a:ln>
                <a:solidFill>
                  <a:srgbClr val="000000"/>
                </a:solidFill>
                <a:effectLst/>
                <a:uLnTx/>
                <a:uFillTx/>
                <a:latin typeface="Verdana"/>
                <a:ea typeface="+mn-ea"/>
                <a:cs typeface="+mn-cs"/>
              </a:rPr>
              <a:t>provided for SVE/SVE2 instructions are </a:t>
            </a:r>
            <a:r>
              <a:rPr kumimoji="0" lang="en-GB" sz="1600" b="0" i="0" u="none" strike="noStrike" kern="1200" cap="none" spc="0" normalizeH="0" baseline="0" noProof="0">
                <a:ln>
                  <a:noFill/>
                </a:ln>
                <a:solidFill>
                  <a:srgbClr val="0070C0"/>
                </a:solidFill>
                <a:effectLst/>
                <a:uLnTx/>
                <a:uFillTx/>
                <a:latin typeface="Verdana"/>
                <a:ea typeface="+mn-ea"/>
                <a:cs typeface="+mn-cs"/>
              </a:rPr>
              <a:t>128-bit quantized</a:t>
            </a:r>
            <a:r>
              <a:rPr kumimoji="0" lang="en-GB" sz="1600" b="0" i="0" u="none" strike="noStrike" kern="1200" cap="none" spc="0" normalizeH="0" baseline="0" noProof="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      that is they may be 128-bit,  256-bit etc. long up to 2048-bit.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3517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17)</a:t>
            </a:r>
            <a:endParaRPr lang="en-US" sz="1700" dirty="0"/>
          </a:p>
        </p:txBody>
      </p:sp>
      <p:sp>
        <p:nvSpPr>
          <p:cNvPr id="3" name="Szövegdoboz 2"/>
          <p:cNvSpPr txBox="1"/>
          <p:nvPr/>
        </p:nvSpPr>
        <p:spPr>
          <a:xfrm>
            <a:off x="82549" y="452165"/>
            <a:ext cx="6517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Implementation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dirty="0">
                <a:ln>
                  <a:noFill/>
                </a:ln>
                <a:solidFill>
                  <a:srgbClr val="2D2D8A"/>
                </a:solidFill>
                <a:effectLst/>
                <a:uLnTx/>
                <a:uFillTx/>
                <a:latin typeface="Verdana"/>
                <a:ea typeface="+mn-ea"/>
                <a:cs typeface="+mn-cs"/>
              </a:rPr>
              <a:t> extensions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8510" y="2715317"/>
            <a:ext cx="914400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Rounded Rectangle 7"/>
          <p:cNvSpPr/>
          <p:nvPr/>
        </p:nvSpPr>
        <p:spPr bwMode="auto">
          <a:xfrm>
            <a:off x="26495" y="860934"/>
            <a:ext cx="9124257" cy="68191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Szövegdoboz 3"/>
          <p:cNvSpPr txBox="1"/>
          <p:nvPr/>
        </p:nvSpPr>
        <p:spPr>
          <a:xfrm>
            <a:off x="250824" y="881957"/>
            <a:ext cx="9001695" cy="18004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dirty="0">
                <a:ln>
                  <a:noFill/>
                </a:ln>
                <a:solidFill>
                  <a:srgbClr val="FF0000"/>
                </a:solidFill>
                <a:effectLst/>
                <a:uLnTx/>
                <a:uFillTx/>
                <a:latin typeface="Verdana"/>
                <a:ea typeface="+mn-ea"/>
                <a:cs typeface="+mn-cs"/>
              </a:rPr>
              <a:t>SVE</a:t>
            </a:r>
            <a:r>
              <a:rPr kumimoji="0" lang="en-US" sz="1600" b="0" i="0" u="none" strike="noStrike" kern="1200" cap="none" spc="0" normalizeH="0" baseline="0" noProof="0" dirty="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dirty="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rm</a:t>
            </a:r>
            <a:r>
              <a:rPr kumimoji="0" lang="en-US" sz="1600" b="0" i="0" u="none" strike="noStrike" kern="1200" cap="none" spc="0" normalizeH="0" baseline="0" noProof="0" dirty="0">
                <a:ln>
                  <a:noFill/>
                </a:ln>
                <a:solidFill>
                  <a:srgbClr val="0070C0"/>
                </a:solidFill>
                <a:effectLst/>
                <a:uLnTx/>
                <a:uFillTx/>
                <a:latin typeface="Verdana"/>
                <a:ea typeface="+mn-ea"/>
                <a:cs typeface="+mn-cs"/>
              </a:rPr>
              <a:t>v8.2</a:t>
            </a:r>
            <a:r>
              <a:rPr kumimoji="0" lang="hu-HU" sz="1600" b="0" i="0" u="none" strike="noStrike" kern="1200" cap="none" spc="0" normalizeH="0" baseline="0" noProof="0" dirty="0">
                <a:ln>
                  <a:noFill/>
                </a:ln>
                <a:solidFill>
                  <a:srgbClr val="0070C0"/>
                </a:solidFill>
                <a:effectLst/>
                <a:uLnTx/>
                <a:uFillTx/>
                <a:latin typeface="Verdana"/>
                <a:ea typeface="+mn-ea"/>
                <a:cs typeface="+mn-cs"/>
              </a:rPr>
              <a:t> ISA</a:t>
            </a:r>
            <a:r>
              <a:rPr kumimoji="0" lang="en-US" sz="1600" b="0" i="0" u="none" strike="noStrike" kern="1200" cap="none" spc="0" normalizeH="0" baseline="0" noProof="0" dirty="0">
                <a:ln>
                  <a:noFill/>
                </a:ln>
                <a:solidFill>
                  <a:srgbClr val="0070C0"/>
                </a:solidFill>
                <a:effectLst/>
                <a:uLnTx/>
                <a:uFillTx/>
                <a:latin typeface="Verdana"/>
                <a:ea typeface="+mn-ea"/>
                <a:cs typeface="+mn-cs"/>
              </a:rPr>
              <a:t>-based 48-core processor with 512-bit wide SIMD execution,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manufactured on 7 nm technology, used in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Fugaku</a:t>
            </a:r>
            <a:r>
              <a:rPr kumimoji="0" lang="en-US" sz="1600" b="0" i="0" u="none" strike="noStrike" kern="1200" cap="none" spc="0" normalizeH="0" baseline="0" noProof="0" dirty="0">
                <a:ln>
                  <a:noFill/>
                </a:ln>
                <a:solidFill>
                  <a:srgbClr val="000000"/>
                </a:solidFill>
                <a:effectLst/>
                <a:uLnTx/>
                <a:uFillTx/>
                <a:latin typeface="Verdana"/>
                <a:ea typeface="+mn-ea"/>
                <a:cs typeface="+mn-cs"/>
              </a:rPr>
              <a:t> supercomputer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Fujitsu, completed in 03/2021).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not surprising, since SVE targets HPC workloads whereas mobiles or</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tablets do not run such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workloads.</a:t>
            </a:r>
            <a:endParaRPr kumimoji="0" lang="hu-HU" sz="1600" b="0" i="0" u="none" strike="noStrike" kern="1200" cap="none" spc="0" normalizeH="0" baseline="0" noProof="0" dirty="0" smtClean="0">
              <a:ln>
                <a:noFill/>
              </a:ln>
              <a:solidFill>
                <a:srgbClr val="000000"/>
              </a:solidFill>
              <a:effectLst/>
              <a:uLnTx/>
              <a:uFillTx/>
              <a:latin typeface="Verdana"/>
              <a:ea typeface="+mn-ea"/>
              <a:cs typeface="+mn-cs"/>
            </a:endParaRPr>
          </a:p>
        </p:txBody>
      </p:sp>
      <p:sp>
        <p:nvSpPr>
          <p:cNvPr id="4" name="TextBox 3"/>
          <p:cNvSpPr txBox="1"/>
          <p:nvPr/>
        </p:nvSpPr>
        <p:spPr>
          <a:xfrm>
            <a:off x="250714" y="2732693"/>
            <a:ext cx="8965660" cy="584775"/>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000000"/>
                </a:solidFill>
              </a:rPr>
              <a:t>On the other hand, </a:t>
            </a:r>
            <a:r>
              <a:rPr lang="en-US" sz="1600" dirty="0">
                <a:solidFill>
                  <a:srgbClr val="FF0000"/>
                </a:solidFill>
              </a:rPr>
              <a:t>SVE2 </a:t>
            </a:r>
            <a:r>
              <a:rPr lang="en-US" sz="1600" dirty="0">
                <a:solidFill>
                  <a:srgbClr val="000000"/>
                </a:solidFill>
              </a:rPr>
              <a:t>is recently (2021) implemented in the </a:t>
            </a:r>
            <a:r>
              <a:rPr lang="en-US" sz="1600" dirty="0">
                <a:solidFill>
                  <a:srgbClr val="0070C0"/>
                </a:solidFill>
              </a:rPr>
              <a:t>Armv9 ISA-based</a:t>
            </a:r>
          </a:p>
          <a:p>
            <a:pPr lvl="0" defTabSz="457200">
              <a:defRPr/>
            </a:pPr>
            <a:r>
              <a:rPr lang="en-US" sz="1600" dirty="0">
                <a:solidFill>
                  <a:srgbClr val="0070C0"/>
                </a:solidFill>
              </a:rPr>
              <a:t>      </a:t>
            </a:r>
            <a:r>
              <a:rPr lang="en-US" sz="1600" dirty="0" err="1">
                <a:solidFill>
                  <a:srgbClr val="0070C0"/>
                </a:solidFill>
              </a:rPr>
              <a:t>Neoverse</a:t>
            </a:r>
            <a:r>
              <a:rPr lang="en-US" sz="1600" dirty="0">
                <a:solidFill>
                  <a:srgbClr val="0070C0"/>
                </a:solidFill>
              </a:rPr>
              <a:t> </a:t>
            </a:r>
            <a:r>
              <a:rPr lang="en-US" sz="1600" dirty="0" smtClean="0">
                <a:solidFill>
                  <a:srgbClr val="0070C0"/>
                </a:solidFill>
              </a:rPr>
              <a:t>and Cortex designs.</a:t>
            </a:r>
            <a:endParaRPr lang="en-US" sz="1600" dirty="0">
              <a:solidFill>
                <a:srgbClr val="000000"/>
              </a:solidFill>
            </a:endParaRPr>
          </a:p>
        </p:txBody>
      </p:sp>
    </p:spTree>
    <p:extLst>
      <p:ext uri="{BB962C8B-B14F-4D97-AF65-F5344CB8AC3E}">
        <p14:creationId xmlns:p14="http://schemas.microsoft.com/office/powerpoint/2010/main" val="36294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2.3 The SVE register set-based ISA extensions (</a:t>
            </a:r>
            <a:r>
              <a:rPr lang="en-US" sz="1700" dirty="0" smtClean="0"/>
              <a:t>18)</a:t>
            </a:r>
            <a:endParaRPr lang="en-GB" sz="1700" kern="1200" dirty="0">
              <a:solidFill>
                <a:srgbClr val="FFFFFF"/>
              </a:solidFill>
            </a:endParaRPr>
          </a:p>
        </p:txBody>
      </p:sp>
      <p:sp>
        <p:nvSpPr>
          <p:cNvPr id="4" name="TextBox 3"/>
          <p:cNvSpPr txBox="1"/>
          <p:nvPr/>
        </p:nvSpPr>
        <p:spPr>
          <a:xfrm>
            <a:off x="71438" y="458670"/>
            <a:ext cx="8893175" cy="646331"/>
          </a:xfrm>
          <a:prstGeom prst="rect">
            <a:avLst/>
          </a:prstGeom>
          <a:noFill/>
        </p:spPr>
        <p:txBody>
          <a:bodyPr wrap="square" rtlCol="0">
            <a:spAutoFit/>
          </a:bodyPr>
          <a:lstStyle/>
          <a:p>
            <a:r>
              <a:rPr lang="en-GB" dirty="0" smtClean="0">
                <a:solidFill>
                  <a:schemeClr val="accent6"/>
                </a:solidFill>
              </a:rPr>
              <a:t>Major benefits </a:t>
            </a:r>
            <a:r>
              <a:rPr lang="en-GB" dirty="0">
                <a:solidFill>
                  <a:schemeClr val="accent6"/>
                </a:solidFill>
              </a:rPr>
              <a:t>of using the SVE and SVE2 extensions </a:t>
            </a:r>
            <a:r>
              <a:rPr lang="en-GB" dirty="0" smtClean="0">
                <a:solidFill>
                  <a:schemeClr val="accent6"/>
                </a:solidFill>
              </a:rPr>
              <a:t>(recap) </a:t>
            </a:r>
            <a:r>
              <a:rPr lang="en-GB" dirty="0" smtClean="0"/>
              <a:t>[</a:t>
            </a:r>
            <a:r>
              <a:rPr lang="hu-HU" dirty="0"/>
              <a:t>144</a:t>
            </a:r>
            <a:r>
              <a:rPr lang="en-GB" dirty="0"/>
              <a:t>]</a:t>
            </a:r>
          </a:p>
          <a:p>
            <a:endParaRPr lang="en-GB" dirty="0">
              <a:solidFill>
                <a:schemeClr val="accent6"/>
              </a:solidFill>
            </a:endParaRPr>
          </a:p>
        </p:txBody>
      </p:sp>
      <p:sp>
        <p:nvSpPr>
          <p:cNvPr id="6" name="Rounded Rectangle 5"/>
          <p:cNvSpPr/>
          <p:nvPr/>
        </p:nvSpPr>
        <p:spPr bwMode="auto">
          <a:xfrm>
            <a:off x="-508" y="908720"/>
            <a:ext cx="9144000" cy="18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67129" y="918974"/>
            <a:ext cx="9072562" cy="1774845"/>
          </a:xfrm>
          <a:prstGeom prst="rect">
            <a:avLst/>
          </a:prstGeom>
          <a:noFill/>
        </p:spPr>
        <p:txBody>
          <a:bodyPr wrap="square" rtlCol="0">
            <a:spAutoFit/>
          </a:bodyPr>
          <a:lstStyle/>
          <a:p>
            <a:pPr lvl="0">
              <a:spcAft>
                <a:spcPts val="600"/>
              </a:spcAft>
            </a:pPr>
            <a:r>
              <a:rPr lang="en-GB" sz="1600" dirty="0">
                <a:solidFill>
                  <a:srgbClr val="000000"/>
                </a:solidFill>
              </a:rPr>
              <a:t>SVE and SVE2 have </a:t>
            </a:r>
            <a:r>
              <a:rPr lang="en-GB" sz="1600" dirty="0">
                <a:solidFill>
                  <a:srgbClr val="FF0000"/>
                </a:solidFill>
              </a:rPr>
              <a:t>two major benefits</a:t>
            </a:r>
            <a:r>
              <a:rPr lang="en-GB" sz="1600" dirty="0">
                <a:solidFill>
                  <a:srgbClr val="000000"/>
                </a:solidFill>
              </a:rPr>
              <a:t>:</a:t>
            </a:r>
          </a:p>
          <a:p>
            <a:pPr lvl="0"/>
            <a:r>
              <a:rPr lang="en-GB" sz="1600" dirty="0">
                <a:solidFill>
                  <a:srgbClr val="000000"/>
                </a:solidFill>
              </a:rPr>
              <a:t> </a:t>
            </a:r>
            <a:r>
              <a:rPr lang="en-GB" sz="1600" dirty="0" smtClean="0">
                <a:solidFill>
                  <a:srgbClr val="000000"/>
                </a:solidFill>
              </a:rPr>
              <a:t>  </a:t>
            </a:r>
            <a:r>
              <a:rPr lang="en-GB" sz="1600" dirty="0">
                <a:solidFill>
                  <a:srgbClr val="000000"/>
                </a:solidFill>
              </a:rPr>
              <a:t>a) They provide </a:t>
            </a:r>
            <a:r>
              <a:rPr lang="en-GB" sz="1600" dirty="0" smtClean="0">
                <a:solidFill>
                  <a:srgbClr val="0070C0"/>
                </a:solidFill>
              </a:rPr>
              <a:t>quantized very long vector sizes </a:t>
            </a:r>
            <a:r>
              <a:rPr lang="en-GB" sz="1600" dirty="0">
                <a:solidFill>
                  <a:srgbClr val="0070C0"/>
                </a:solidFill>
              </a:rPr>
              <a:t>from 1x128-bit to 16x128-bit</a:t>
            </a:r>
            <a:r>
              <a:rPr lang="en-GB" sz="1600" dirty="0">
                <a:solidFill>
                  <a:srgbClr val="000000"/>
                </a:solidFill>
              </a:rPr>
              <a:t>,</a:t>
            </a:r>
          </a:p>
          <a:p>
            <a:pPr lvl="0">
              <a:spcAft>
                <a:spcPts val="400"/>
              </a:spcAft>
            </a:pPr>
            <a:r>
              <a:rPr lang="en-GB" sz="1600" dirty="0">
                <a:solidFill>
                  <a:srgbClr val="000000"/>
                </a:solidFill>
              </a:rPr>
              <a:t>         </a:t>
            </a:r>
            <a:r>
              <a:rPr lang="en-GB" sz="1600" dirty="0" smtClean="0">
                <a:solidFill>
                  <a:srgbClr val="000000"/>
                </a:solidFill>
              </a:rPr>
              <a:t>and</a:t>
            </a:r>
            <a:endParaRPr lang="en-GB" sz="1600" dirty="0">
              <a:solidFill>
                <a:srgbClr val="000000"/>
              </a:solidFill>
            </a:endParaRPr>
          </a:p>
          <a:p>
            <a:pPr lvl="0">
              <a:spcAft>
                <a:spcPts val="600"/>
              </a:spcAft>
            </a:pPr>
            <a:r>
              <a:rPr lang="en-GB" sz="1600" dirty="0">
                <a:solidFill>
                  <a:srgbClr val="000000"/>
                </a:solidFill>
              </a:rPr>
              <a:t> </a:t>
            </a:r>
            <a:r>
              <a:rPr lang="en-GB" sz="1600" dirty="0" smtClean="0">
                <a:solidFill>
                  <a:srgbClr val="000000"/>
                </a:solidFill>
              </a:rPr>
              <a:t>  </a:t>
            </a:r>
            <a:r>
              <a:rPr lang="en-GB" sz="1600" dirty="0">
                <a:solidFill>
                  <a:srgbClr val="000000"/>
                </a:solidFill>
              </a:rPr>
              <a:t>b) allow </a:t>
            </a:r>
            <a:r>
              <a:rPr lang="en-GB" sz="1600" dirty="0">
                <a:solidFill>
                  <a:srgbClr val="0070C0"/>
                </a:solidFill>
              </a:rPr>
              <a:t>word length agnostic programming</a:t>
            </a:r>
            <a:r>
              <a:rPr lang="en-GB" sz="1600" dirty="0">
                <a:solidFill>
                  <a:srgbClr val="000000"/>
                </a:solidFill>
              </a:rPr>
              <a:t>.</a:t>
            </a:r>
          </a:p>
          <a:p>
            <a:pPr lvl="0"/>
            <a:r>
              <a:rPr lang="en-GB" sz="1600" dirty="0" smtClean="0">
                <a:solidFill>
                  <a:srgbClr val="000000"/>
                </a:solidFill>
              </a:rPr>
              <a:t>       The </a:t>
            </a:r>
            <a:r>
              <a:rPr lang="en-GB" sz="1600" dirty="0">
                <a:solidFill>
                  <a:srgbClr val="000000"/>
                </a:solidFill>
              </a:rPr>
              <a:t>resulting </a:t>
            </a:r>
            <a:r>
              <a:rPr lang="en-GB" sz="1600" dirty="0">
                <a:solidFill>
                  <a:srgbClr val="0070C0"/>
                </a:solidFill>
              </a:rPr>
              <a:t>code can utilize the full width of recent and future execution units</a:t>
            </a:r>
          </a:p>
          <a:p>
            <a:pPr lvl="0">
              <a:spcAft>
                <a:spcPts val="1200"/>
              </a:spcAft>
            </a:pPr>
            <a:r>
              <a:rPr lang="en-GB" sz="1600" dirty="0">
                <a:solidFill>
                  <a:srgbClr val="000000"/>
                </a:solidFill>
              </a:rPr>
              <a:t>     </a:t>
            </a:r>
            <a:r>
              <a:rPr lang="en-GB" sz="1600" dirty="0" smtClean="0">
                <a:solidFill>
                  <a:srgbClr val="000000"/>
                </a:solidFill>
              </a:rPr>
              <a:t>    </a:t>
            </a:r>
            <a:r>
              <a:rPr lang="en-GB" sz="1600" dirty="0">
                <a:solidFill>
                  <a:srgbClr val="000000"/>
                </a:solidFill>
              </a:rPr>
              <a:t>without the need to rewrite or recompile the code</a:t>
            </a:r>
            <a:r>
              <a:rPr lang="en-GB" sz="1600" dirty="0" smtClean="0">
                <a:solidFill>
                  <a:srgbClr val="000000"/>
                </a:solidFill>
              </a:rPr>
              <a:t>.</a:t>
            </a:r>
            <a:endParaRPr lang="en-GB" sz="1600" dirty="0">
              <a:solidFill>
                <a:srgbClr val="000000"/>
              </a:solidFill>
            </a:endParaRPr>
          </a:p>
        </p:txBody>
      </p:sp>
    </p:spTree>
    <p:extLst>
      <p:ext uri="{BB962C8B-B14F-4D97-AF65-F5344CB8AC3E}">
        <p14:creationId xmlns:p14="http://schemas.microsoft.com/office/powerpoint/2010/main" val="120669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(19)</a:t>
            </a:r>
            <a:endParaRPr lang="en-US" sz="1700" dirty="0">
              <a:solidFill>
                <a:srgbClr val="FFFFFF"/>
              </a:solidFill>
            </a:endParaRPr>
          </a:p>
        </p:txBody>
      </p:sp>
      <p:sp>
        <p:nvSpPr>
          <p:cNvPr id="85" name="TextBox 84"/>
          <p:cNvSpPr txBox="1"/>
          <p:nvPr/>
        </p:nvSpPr>
        <p:spPr>
          <a:xfrm>
            <a:off x="75214" y="440668"/>
            <a:ext cx="6116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99"/>
                </a:solidFill>
                <a:effectLst/>
                <a:uLnTx/>
                <a:uFillTx/>
                <a:latin typeface="Verdana"/>
                <a:ea typeface="+mn-ea"/>
                <a:cs typeface="+mn-cs"/>
              </a:rPr>
              <a:t>The stunning dynamics of enhancing the Arm ISA </a:t>
            </a:r>
          </a:p>
        </p:txBody>
      </p:sp>
      <p:cxnSp>
        <p:nvCxnSpPr>
          <p:cNvPr id="77" name="Egyenes összekötő 35"/>
          <p:cNvCxnSpPr/>
          <p:nvPr/>
        </p:nvCxnSpPr>
        <p:spPr>
          <a:xfrm flipH="1">
            <a:off x="7583696" y="632923"/>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98530" y="677928"/>
            <a:ext cx="9299504" cy="6216457"/>
            <a:chOff x="-198530" y="677928"/>
            <a:chExt cx="9299504" cy="6216457"/>
          </a:xfrm>
        </p:grpSpPr>
        <p:cxnSp>
          <p:nvCxnSpPr>
            <p:cNvPr id="80" name="Egyenes összekötő 35"/>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60"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61"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62"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63"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64"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65"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66"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7"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8"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69"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70"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1"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2"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3"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74"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75"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76"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7"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8"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79" name="TextBox 178"/>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0" name="TextBox 179"/>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81" name="TextBox 180"/>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82" name="TextBox 181"/>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3" name="TextBox 182"/>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84" name="Rounded Rectangle 183"/>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5" name="TextBox 184"/>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86" name="TextBox 185"/>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87" name="Rounded Rectangle 186"/>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8"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89"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0"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1"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2"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3"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4"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5"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6"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7"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8"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9"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00" name="TextBox 199"/>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1" name="TextBox 200"/>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202" name="Straight Connector 201"/>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3"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4"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5"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6"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207"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208"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9"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0"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1"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12"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3"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4"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5"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6"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7"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8"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9"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220" name="Rounded Rectangle 219"/>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1" name="TextBox 220"/>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2" name="Rounded Rectangle 2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86" name="TextBox 85"/>
            <p:cNvSpPr txBox="1"/>
            <p:nvPr/>
          </p:nvSpPr>
          <p:spPr>
            <a:xfrm>
              <a:off x="71500" y="1207785"/>
              <a:ext cx="4146071" cy="276999"/>
            </a:xfrm>
            <a:prstGeom prst="rect">
              <a:avLst/>
            </a:prstGeom>
            <a:noFill/>
          </p:spPr>
          <p:txBody>
            <a:bodyPr wrap="none" rtlCol="0">
              <a:spAutoFit/>
            </a:bodyPr>
            <a:lstStyle/>
            <a:p>
              <a:r>
                <a:rPr lang="en-US" sz="1200" spc="-30">
                  <a:solidFill>
                    <a:srgbClr val="FF0000"/>
                  </a:solidFill>
                </a:rPr>
                <a:t>The thumb instruction set aims at reducing code size.</a:t>
              </a:r>
            </a:p>
          </p:txBody>
        </p:sp>
      </p:grpSp>
    </p:spTree>
    <p:extLst>
      <p:ext uri="{BB962C8B-B14F-4D97-AF65-F5344CB8AC3E}">
        <p14:creationId xmlns:p14="http://schemas.microsoft.com/office/powerpoint/2010/main" val="1846512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600" dirty="0"/>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err="1"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7F496D3-8788-4B36-8A5C-C87CE3E3637F}" vid="{7C9DE38E-8C1A-4903-98A7-3AFBB843D68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F57F55E438109E48B6391729A5612895" ma:contentTypeVersion="11" ma:contentTypeDescription="Új dokumentum létrehozása." ma:contentTypeScope="" ma:versionID="6799ee667cbdf3c801b890cdaf82f340">
  <xsd:schema xmlns:xsd="http://www.w3.org/2001/XMLSchema" xmlns:xs="http://www.w3.org/2001/XMLSchema" xmlns:p="http://schemas.microsoft.com/office/2006/metadata/properties" xmlns:ns3="f743888c-3ec0-442a-bfd6-6c7a23bdab96" targetNamespace="http://schemas.microsoft.com/office/2006/metadata/properties" ma:root="true" ma:fieldsID="1dabecf181e67d368fe81f8b232ae595" ns3:_="">
    <xsd:import namespace="f743888c-3ec0-442a-bfd6-6c7a23bdab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3888c-3ec0-442a-bfd6-6c7a23bda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C4ABB5-34B2-49E0-9964-7C3A6652064B}">
  <ds:schemaRefs>
    <ds:schemaRef ds:uri="http://schemas.microsoft.com/sharepoint/v3/contenttype/forms"/>
  </ds:schemaRefs>
</ds:datastoreItem>
</file>

<file path=customXml/itemProps2.xml><?xml version="1.0" encoding="utf-8"?>
<ds:datastoreItem xmlns:ds="http://schemas.openxmlformats.org/officeDocument/2006/customXml" ds:itemID="{B6B3EBEC-152A-46EC-ACDE-0BA6255B6AA9}">
  <ds:schemaRefs>
    <ds:schemaRef ds:uri="http://purl.org/dc/terms/"/>
    <ds:schemaRef ds:uri="http://www.w3.org/XML/1998/namespace"/>
    <ds:schemaRef ds:uri="http://schemas.microsoft.com/office/2006/metadata/properties"/>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f743888c-3ec0-442a-bfd6-6c7a23bdab96"/>
  </ds:schemaRefs>
</ds:datastoreItem>
</file>

<file path=customXml/itemProps3.xml><?xml version="1.0" encoding="utf-8"?>
<ds:datastoreItem xmlns:ds="http://schemas.openxmlformats.org/officeDocument/2006/customXml" ds:itemID="{3E9D84E6-7BE0-41BE-8CEE-4DB7E1061ADC}">
  <ds:schemaRefs>
    <ds:schemaRef ds:uri="f743888c-3ec0-442a-bfd6-6c7a23bda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15704</TotalTime>
  <Words>30938</Words>
  <Application>Microsoft Office PowerPoint</Application>
  <PresentationFormat>On-screen Show (4:3)</PresentationFormat>
  <Paragraphs>4629</Paragraphs>
  <Slides>272</Slides>
  <Notes>36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272</vt:i4>
      </vt:variant>
    </vt:vector>
  </HeadingPairs>
  <TitlesOfParts>
    <vt:vector size="290" baseType="lpstr">
      <vt:lpstr>Arial</vt:lpstr>
      <vt:lpstr>Arial Rounded MT Bold</vt:lpstr>
      <vt:lpstr>Calibri</vt:lpstr>
      <vt:lpstr>Garamond</vt:lpstr>
      <vt:lpstr>Times New Roman</vt:lpstr>
      <vt:lpstr>Verdana</vt:lpstr>
      <vt:lpstr>Wingdings</vt:lpstr>
      <vt:lpstr>1_Default Design</vt:lpstr>
      <vt:lpstr>5_Default Design</vt:lpstr>
      <vt:lpstr>2_Level</vt:lpstr>
      <vt:lpstr>5_Level</vt:lpstr>
      <vt:lpstr>2_Default Design</vt:lpstr>
      <vt:lpstr>4_Default Design</vt:lpstr>
      <vt:lpstr>3_Default Design</vt:lpstr>
      <vt:lpstr>6_Default Design</vt:lpstr>
      <vt:lpstr>7_Default Design</vt:lpstr>
      <vt:lpstr>8_Default Design</vt:lpstr>
      <vt:lpstr>Theme1</vt:lpstr>
      <vt:lpstr>PowerPoint Presentation</vt:lpstr>
      <vt:lpstr>Forword (1)</vt:lpstr>
      <vt:lpstr>Forword (2)</vt:lpstr>
      <vt:lpstr>PowerPoint Presentation</vt:lpstr>
      <vt:lpstr>PowerPoint Presentation</vt:lpstr>
      <vt:lpstr>PowerPoint Presentation</vt:lpstr>
      <vt:lpstr>1. Introduction to ARM (1)</vt:lpstr>
      <vt:lpstr>1. Introduction to ARM (2)</vt:lpstr>
      <vt:lpstr>1. Introduction to ARM (3)</vt:lpstr>
      <vt:lpstr>1. Introduction to ARM (4)</vt:lpstr>
      <vt:lpstr>1. Introduction to ARM (5)</vt:lpstr>
      <vt:lpstr>1. Introduction to ARM (6)</vt:lpstr>
      <vt:lpstr>1. Introduction to ARM (7)</vt:lpstr>
      <vt:lpstr>1. Introduction to ARM (8)</vt:lpstr>
      <vt:lpstr>1. Introduction to ARM (9)</vt:lpstr>
      <vt:lpstr>1. Introduction to ARM (10)</vt:lpstr>
      <vt:lpstr>1. Introduction to ARM (11)</vt:lpstr>
      <vt:lpstr>1. Introduction to ARM (12)</vt:lpstr>
      <vt:lpstr>1. Introduction to ARM (13)</vt:lpstr>
      <vt:lpstr>1. Introduction to ARM (14)</vt:lpstr>
      <vt:lpstr>1. Introduction to ARM (15)</vt:lpstr>
      <vt:lpstr>1. Introduction to ARM (16)</vt:lpstr>
      <vt:lpstr>1. Introduction to ARM (17)</vt:lpstr>
      <vt:lpstr>1. Introduction to ARM (18)</vt:lpstr>
      <vt:lpstr>1. Introduction to ARM (19)</vt:lpstr>
      <vt:lpstr>1. Introduction to ARM (20)</vt:lpstr>
      <vt:lpstr>1. Introduction to ARM (21)</vt:lpstr>
      <vt:lpstr>1. Introduction to ARM (22)</vt:lpstr>
      <vt:lpstr>PowerPoint Presentation</vt:lpstr>
      <vt:lpstr>PowerPoint Presentation</vt:lpstr>
      <vt:lpstr>2.1 Overview of the evolution of the Arm ISA (1)</vt:lpstr>
      <vt:lpstr>2.1 Overview of the evolution of the Arm ISA (2)</vt:lpstr>
      <vt:lpstr>2.1 Overview of the evolution of the Arm ISA (3)</vt:lpstr>
      <vt:lpstr>2.1 Overview of the evolution of the Arm ISA (4)</vt:lpstr>
      <vt:lpstr>2.1 Overview of the evolution of the Arm ISA (5)</vt:lpstr>
      <vt:lpstr>2.1 Overview of the evolution of the Arm ISA (6)</vt:lpstr>
      <vt:lpstr>2.1 Overview of the evolution of the Arm ISA (7)</vt:lpstr>
      <vt:lpstr>2.1 Overview of the evolution of the Arm ISA (8)</vt:lpstr>
      <vt:lpstr>2.1 Overview of the evolution of the Arm ISA (9)</vt:lpstr>
      <vt:lpstr>2.1 Overview of the evolution of the Arm ISA (10)</vt:lpstr>
      <vt:lpstr>2.1 Overview of the evolution of the Arm ISA (11)</vt:lpstr>
      <vt:lpstr>2.1 Overview of the evolution of the Arm ISA (12)</vt:lpstr>
      <vt:lpstr>2.1 Overview of the evolution of the Arm ISA (13)</vt:lpstr>
      <vt:lpstr>2.1 Overview of the evolution of the Arm ISA (14)</vt:lpstr>
      <vt:lpstr>PowerPoint Presentation</vt:lpstr>
      <vt:lpstr>2.2 ISA extensions introduced to enhance compute capabilities (1)</vt:lpstr>
      <vt:lpstr>2.2 ISA extensions introduced to enhance compute capabilities (2)</vt:lpstr>
      <vt:lpstr>2.2 ISA extensions introduced to enhance compute capabilities (3)</vt:lpstr>
      <vt:lpstr>2.2 ISA extensions introduced to enhance compute capabilities (4)</vt:lpstr>
      <vt:lpstr>2.2 ISA extensions introduced to enhance compute capabilities (5)</vt:lpstr>
      <vt:lpstr>2.2 ISA extensions introduced to enhance compute capabilities (6)</vt:lpstr>
      <vt:lpstr>2.2 ISA extensions introduced to enhance compute capabilities (7)</vt:lpstr>
      <vt:lpstr>2.2 ISA extensions introduced to enhance compute capabilities (8)</vt:lpstr>
      <vt:lpstr>2.2 ISA extensions introduced to enhance compute capabilities (9)</vt:lpstr>
      <vt:lpstr>2.2 ISA extensions introduced to enhance compute capabilities (10)</vt:lpstr>
      <vt:lpstr>2.2 ISA extensions introduced to enhance compute capabilities (11)</vt:lpstr>
      <vt:lpstr>2.2 ISA extensions introduced to enhance compute capabilities (12)</vt:lpstr>
      <vt:lpstr>2.2 ISA extensions introduced to enhance compute capabilities (13)</vt:lpstr>
      <vt:lpstr>2.2 ISA extensions introduced to enhance compute capabilities (14)</vt:lpstr>
      <vt:lpstr>2.2 ISA extensions introduced to enhance compute capabilities (15)</vt:lpstr>
      <vt:lpstr>2.2 ISA extensions introduced to enhance compute capabilities (15b)</vt:lpstr>
      <vt:lpstr>2.2 ISA extensions introduced to enhance compute capabilities (16)</vt:lpstr>
      <vt:lpstr>2.2 ISA extensions introduced to enhance compute capabilities (17)</vt:lpstr>
      <vt:lpstr>2.2 ISA extensions introduced to enhance compute capabilities (18)</vt:lpstr>
      <vt:lpstr>2.2 ISA extensions introduced to enhance compute capabilities (19)</vt:lpstr>
      <vt:lpstr>2.2 ISA extensions introduced to enhance compute capabilities (20)</vt:lpstr>
      <vt:lpstr>2.2 ISA extensions introduced to enhance compute capabilities (21)</vt:lpstr>
      <vt:lpstr>2.2 ISA extensions introduced to enhance compute capabilities (22)</vt:lpstr>
      <vt:lpstr>2.2 ISA extensions introduced to enhance compute capabilities (23)</vt:lpstr>
      <vt:lpstr>2.2 ISA extensions introduced to enhance compute capabilities (24)</vt:lpstr>
      <vt:lpstr>2.2 ISA extensions introduced to enhance compute capabilities (25)</vt:lpstr>
      <vt:lpstr>2.2 ISA extensions introduced to enhance compute capabilities (26)</vt:lpstr>
      <vt:lpstr>2.2 ISA extensions introduced to enhance compute capabilities (27)</vt:lpstr>
      <vt:lpstr>2.2 ISA extensions introduced to enhance compute capabilities (28)</vt:lpstr>
      <vt:lpstr>2.2 ISA extensions introduced to enhance compute capabilities (29)</vt:lpstr>
      <vt:lpstr>2.2 ISA extensions introduced to enhance compute capabilities (30)</vt:lpstr>
      <vt:lpstr>2.2 ISA extensions introduced to enhance compute capabilities (31)</vt:lpstr>
      <vt:lpstr>2.2 ISA extensions introduced to enhance compute capabilities (24)</vt:lpstr>
      <vt:lpstr>2.2 ISA extensions introduced to enhance compute capabilities (32)</vt:lpstr>
      <vt:lpstr>PowerPoint Presentation</vt:lpstr>
      <vt:lpstr>2.3 The SVE register set-based ISA extensions (1)</vt:lpstr>
      <vt:lpstr>2.3 The SVE register set-based ISA extensions (2)</vt:lpstr>
      <vt:lpstr>2.3 The SVE register set-based ISA extensions (3)</vt:lpstr>
      <vt:lpstr>2.3 The SVE register set-based ISA extensions (4)</vt:lpstr>
      <vt:lpstr>2.3 The SVE register set-based ISA extensions (5)</vt:lpstr>
      <vt:lpstr>2.3 The SVE register set-based ISA extensions (6)</vt:lpstr>
      <vt:lpstr>2.3 The SVE register set-based ISA extensions (7)</vt:lpstr>
      <vt:lpstr>2.3 The SVE register set-based ISA extensions (8)</vt:lpstr>
      <vt:lpstr>2.3 The SVE register set-based ISA extensions (9)</vt:lpstr>
      <vt:lpstr>2.3 The SVE register set-based ISA extensions (10)</vt:lpstr>
      <vt:lpstr>2.3 The SVE register set-based ISA extensions (11)</vt:lpstr>
      <vt:lpstr>2.3 The SVE register set-based ISA extensions (12)</vt:lpstr>
      <vt:lpstr>2.3 The SVE register set-based ISA extensions (13)</vt:lpstr>
      <vt:lpstr>2.3 The SVE register set-based ISA extensions (14)</vt:lpstr>
      <vt:lpstr>2.3 The SVE register set-based ISA extensions (15)</vt:lpstr>
      <vt:lpstr>2.3 The SVE register set-based ISA extensions (16)</vt:lpstr>
      <vt:lpstr>2.3 The SVE register set-based ISA extensions (17)</vt:lpstr>
      <vt:lpstr>2.3 The SVE register set-based ISA extensions (18)</vt:lpstr>
      <vt:lpstr>2.3 The SVE register set-based ISA extensions (19)</vt:lpstr>
      <vt:lpstr>2.3 The SVE register set-based ISA extensions (20)</vt:lpstr>
      <vt:lpstr>2.3 The SVE register set-based ISA extensions (21)</vt:lpstr>
      <vt:lpstr>2.3 The SVE register set-based ISA extensions (22)</vt:lpstr>
      <vt:lpstr>2.3 The SVE register set-based ISA extensions (23)</vt:lpstr>
      <vt:lpstr>PowerPoint Presentation</vt:lpstr>
      <vt:lpstr>2.4 Further extensions of the Armv8-A ISA for enhancing compute capabilities (1)</vt:lpstr>
      <vt:lpstr>2.4 Further extensions of the Armv8-A ISA for enhancing compute capabilities (2)</vt:lpstr>
      <vt:lpstr>2.4 Further extensions of the Armv8-A ISA for enhancing compute capabilities (3)</vt:lpstr>
      <vt:lpstr>2.4 Further extensions of the Armv8-A ISA for enhancing compute capabilities (4)</vt:lpstr>
      <vt:lpstr>2.4 Further extensions of the Armv8-A ISA for enhancing compute capabilities (5)</vt:lpstr>
      <vt:lpstr>2.4 Further extensions of the Armv8-A ISA for enhancing compute capabilities (6)</vt:lpstr>
      <vt:lpstr>2.4 Further extensions of the Armv8-A ISA for enhancing compute capabilities (7)</vt:lpstr>
      <vt:lpstr>PowerPoint Presentation</vt:lpstr>
      <vt:lpstr>3. The Cortex family of CPU cores (1)</vt:lpstr>
      <vt:lpstr>3. The Cortex family of CPU cores (2)</vt:lpstr>
      <vt:lpstr>3. The Cortex family of CPU cores (3)</vt:lpstr>
      <vt:lpstr>3. The Cortex family of CPU cores (4)</vt:lpstr>
      <vt:lpstr>3. The Cortex family of CPU cores (5)</vt:lpstr>
      <vt:lpstr>3. The Cortex family of CPU cores (6)</vt:lpstr>
      <vt:lpstr>3. The Cortex family of CPU cores (7)</vt:lpstr>
      <vt:lpstr>3. The Cortex family of CPU cores (8)</vt:lpstr>
      <vt:lpstr>3. The Cortex family of CPU cores (9)</vt:lpstr>
      <vt:lpstr>PowerPoint Presentation</vt:lpstr>
      <vt:lpstr>PowerPoint Presentation</vt:lpstr>
      <vt:lpstr>4.1 Overview of the evolution of Arm-based mobile processors (1)</vt:lpstr>
      <vt:lpstr>4.1 Overview of the evolution of Arm-based mobile processors (2)</vt:lpstr>
      <vt:lpstr>4.1 Overview of the evolution of Arm-based mobile processors (3)</vt:lpstr>
      <vt:lpstr>4.1 Overview of the evolution of Arm-based mobile processors (4)</vt:lpstr>
      <vt:lpstr>4.1 Overview of the evolution of Arm-based mobile processors (5)</vt:lpstr>
      <vt:lpstr>4.1 Overview of the evolution of Arm-based mobile processors (6)</vt:lpstr>
      <vt:lpstr>4.1 Overview of the evolution of Arm-based mobile processors (7)</vt:lpstr>
      <vt:lpstr>4.1 Overview of the evolution of Arm-based mobile processors (8)</vt:lpstr>
      <vt:lpstr>PowerPoint Presentation</vt:lpstr>
      <vt:lpstr>4.2 Single-core mobile processors (1)</vt:lpstr>
      <vt:lpstr>4.2 Single-core mobile processors (2)</vt:lpstr>
      <vt:lpstr>4.2 Single-core mobile processors (3)</vt:lpstr>
      <vt:lpstr>4.2 Single-core mobile processors (4)</vt:lpstr>
      <vt:lpstr>4.2 Single-core mobile processors (5)</vt:lpstr>
      <vt:lpstr>4.2 Single-core mobile processors (6)</vt:lpstr>
      <vt:lpstr>4.2 Single-core mobile processors (7)</vt:lpstr>
      <vt:lpstr>PowerPoint Presentation</vt:lpstr>
      <vt:lpstr>4.3 Symmetrical multicore-based mobile processors (1)</vt:lpstr>
      <vt:lpstr>4.3 Symmetrical multicore-based mobile processors (2)</vt:lpstr>
      <vt:lpstr>4.3 Symmetrical multicore-based mobile processors (3)</vt:lpstr>
      <vt:lpstr>4.3 Symmetrical multicore-based mobile processors (4)</vt:lpstr>
      <vt:lpstr>4.3 Symmetrical multicore-based mobile processors (5)</vt:lpstr>
      <vt:lpstr>4.3 Symmetrical multicore-based mobile processors (6)</vt:lpstr>
      <vt:lpstr>4.3 Symmetrical multicore-based mobile processors (7)</vt:lpstr>
      <vt:lpstr>4.3 Symmetrical multicore-based mobile processors (8)</vt:lpstr>
      <vt:lpstr>4.3 Symmetrical multicore-based mobile processors (9)</vt:lpstr>
      <vt:lpstr>4.3 Symmetrical multicore-based mobile processors (10)</vt:lpstr>
      <vt:lpstr>4.3 Symmetrical multicore-based mobile processors (11)</vt:lpstr>
      <vt:lpstr>4.3 Symmetrical multicore-based mobile processors (12)</vt:lpstr>
      <vt:lpstr>4.3 Symmetrical multicore-based mobile processors (13)</vt:lpstr>
      <vt:lpstr>4.3 Symmetrical multicore-based mobile processors (14)</vt:lpstr>
      <vt:lpstr>PowerPoint Presentation</vt:lpstr>
      <vt:lpstr>4.4 big.LITTLE core clusters-based mobile processors (1)</vt:lpstr>
      <vt:lpstr>4.4 big.LITTLE core clusters-based mobile processors (2)</vt:lpstr>
      <vt:lpstr>4.4 big.LITTLE core clusters-based mobile processors (3)</vt:lpstr>
      <vt:lpstr>4.4 big.LITTLE core clusters-based mobile processors (5)</vt:lpstr>
      <vt:lpstr>4.4 big.LITTLE core clusters-based mobile processors (6)</vt:lpstr>
      <vt:lpstr>4.4 big.LITTLE core clusters-based mobile processors (7)</vt:lpstr>
      <vt:lpstr>PowerPoint Presentation</vt:lpstr>
      <vt:lpstr>4.4.1 The rationale for big.LITTLE processing (1)</vt:lpstr>
      <vt:lpstr>4.4.1 The rationale for big.LITTLE processing (2)</vt:lpstr>
      <vt:lpstr>4.4.1 The rationale for big.LITTLE processing (3)</vt:lpstr>
      <vt:lpstr>4.4.1 The rationale for big.LITTLE processing (4)</vt:lpstr>
      <vt:lpstr>PowerPoint Presentation</vt:lpstr>
      <vt:lpstr>4.4.2 Principle of big.LITTLE processing (1)</vt:lpstr>
      <vt:lpstr>4.4.2 Principle of big.LITTLE processing (2)</vt:lpstr>
      <vt:lpstr>4.4.2 Principle of big.LITTLE processing (3)</vt:lpstr>
      <vt:lpstr>4.4.2 Principle of big.LITTLE processing (4)</vt:lpstr>
      <vt:lpstr>4.4.2 Principle of big.LITTLE processing (5)</vt:lpstr>
      <vt:lpstr>4.4.2 Principle of big.LITTLE processing (6)</vt:lpstr>
      <vt:lpstr>4.4.2 Principle of big.LITTLE processing (7)</vt:lpstr>
      <vt:lpstr>4.4.2 Principle of big.LITTLE processing (8)</vt:lpstr>
      <vt:lpstr>PowerPoint Presentation</vt:lpstr>
      <vt:lpstr>4.4.3 Implementation of the big.LITTLE technology (1)</vt:lpstr>
      <vt:lpstr>4.4.3 Implementation of the big.LITTLE technology (2)</vt:lpstr>
      <vt:lpstr>4.4.3 Implementation of the big.LITTLE technology (3)</vt:lpstr>
      <vt:lpstr>4.4.3 Implementation of the big.LITTLE technology (4)</vt:lpstr>
      <vt:lpstr>4.4.3 Implementation of the big.LITTLE technology (5)</vt:lpstr>
      <vt:lpstr>4.4.3 Implementation of the big.LITTLE technology (6)</vt:lpstr>
      <vt:lpstr>4.4.3 Implementation of the big.LITTLE technology (7)</vt:lpstr>
      <vt:lpstr>4.4.3 Implementation of the big.LITTLE technology (8)</vt:lpstr>
      <vt:lpstr>4.4.3 Implementation of the big.LITTLE technology (9)</vt:lpstr>
      <vt:lpstr>4.4.3 Implementation of the big.LITTLE technology (10)</vt:lpstr>
      <vt:lpstr>4.4.3 Implementation of the big.LITTLE technology (11)</vt:lpstr>
      <vt:lpstr>4.4.3 Implementation of the big.LITTLE technology (12)</vt:lpstr>
      <vt:lpstr>4.4.3 Implementation of the big.LITTLE technology (13)</vt:lpstr>
      <vt:lpstr>4.4.3 Implementation of the big.LITTLE technology (14)</vt:lpstr>
      <vt:lpstr>4.4.3 Implementation of the big.LITTLE technology (15)</vt:lpstr>
      <vt:lpstr>4.4.3 Implementation of the big.LITTLE technology (16)</vt:lpstr>
      <vt:lpstr>4.4.3 Implementation of the big.LITTLE technology (17)</vt:lpstr>
      <vt:lpstr>4.4.3 Implementation of the big.LITTLE technology (18)</vt:lpstr>
      <vt:lpstr>4.4.3 Implementation of the big.LITTLE technology (19)</vt:lpstr>
      <vt:lpstr>4.4.3 Implementation of the big.LITTLE technology (20)</vt:lpstr>
      <vt:lpstr>4.4.3 Implementation of the big.LITTLE technology (21)</vt:lpstr>
      <vt:lpstr>4.4.3 Implementation of the big.LITTLE technology (22)</vt:lpstr>
      <vt:lpstr>4.4.3 Implementation of the big.LITTLE technology (23)</vt:lpstr>
      <vt:lpstr>4.4.3 Implementation of the big.LITTLE technology (24)</vt:lpstr>
      <vt:lpstr>4.4.3 Implementation of the big.LITTLE technology (25)</vt:lpstr>
      <vt:lpstr>PowerPoint Presentation</vt:lpstr>
      <vt:lpstr>4.5 DynamIQ core cluster-based mobile processors (1)</vt:lpstr>
      <vt:lpstr>4.5 DynamIQ core cluster-based mobile processors (2)</vt:lpstr>
      <vt:lpstr>4.5 DynamIQ core cluster-based mobile processors (3)</vt:lpstr>
      <vt:lpstr>4.5 DynamIQ core cluster-based mobile processors (4)</vt:lpstr>
      <vt:lpstr>4.5 DynamIQ core cluster-based mobile processors (5)</vt:lpstr>
      <vt:lpstr>4.5 DynamIQ core cluster-based mobile processors (6)</vt:lpstr>
      <vt:lpstr>4.5 DynamIQ core cluster-based mobile processors (7)</vt:lpstr>
      <vt:lpstr>4.5 DynamIQ core cluster-based mobile processors (8)</vt:lpstr>
      <vt:lpstr>4.5 DynamIQ core cluster-based mobile processors (9)</vt:lpstr>
      <vt:lpstr>4.5 DynamIQ core cluster-based mobile processors (10)</vt:lpstr>
      <vt:lpstr>4.5 DynamIQ core cluster-based mobile processors (11)</vt:lpstr>
      <vt:lpstr>4.5 DynamIQ core cluster-based mobile processors (12)</vt:lpstr>
      <vt:lpstr>4.5 DynamIQ core cluster-based mobile processors (13)</vt:lpstr>
      <vt:lpstr>4.5 DynamIQ core cluster-based mobile processors (14)</vt:lpstr>
      <vt:lpstr>4.5 DynamIQ core cluster-based mobile processors (15)</vt:lpstr>
      <vt:lpstr>4.5 DynamIQ core cluster-based mobile processors (16)</vt:lpstr>
      <vt:lpstr>4.5 DynamIQ core cluster-based mobile processors (17)</vt:lpstr>
      <vt:lpstr>PowerPoint Presentation</vt:lpstr>
      <vt:lpstr>4.5 Armv9-A based DynamIQ core clusters-based mobile processors (1)</vt:lpstr>
      <vt:lpstr>4.5 Armv9-A based DynamIQ core clusters-based mobile processors (2)</vt:lpstr>
      <vt:lpstr>4.5 Armv9-A based DynamIQ core clusters-based mobile processors (3)</vt:lpstr>
      <vt:lpstr>4.5 Armv9-A based DynamIQ core clusters-based mobile processors (4)</vt:lpstr>
      <vt:lpstr>4.5 Armv9-A based DynamIQ core clusters-based mobile processors (5)</vt:lpstr>
      <vt:lpstr>4.5 Armv9-A based DynamIQ core clusters-based mobile processors (6)</vt:lpstr>
      <vt:lpstr>4.5 Armv9-A based DynamIQ core clusters-based mobile processors (7)</vt:lpstr>
      <vt:lpstr>4.5 Armv9-A based DynamIQ core clusters-based mobile processors (8)</vt:lpstr>
      <vt:lpstr>4.5 Armv9-A based DynamIQ core clusters-based mobile processors (9)</vt:lpstr>
      <vt:lpstr>4.5 Armv9-A based DynamIQ core clusters-based mobile processors (10)</vt:lpstr>
      <vt:lpstr>4.5 Armv9-A based DynamIQ core clusters-based mobile processors (11)</vt:lpstr>
      <vt:lpstr>4.5 Armv9-A based DynamIQ core clusters-based mobile processors (12)</vt:lpstr>
      <vt:lpstr>4.5 Armv9-A based DynamIQ core clusters-based mobile processors (13)</vt:lpstr>
      <vt:lpstr>4.5 Armv9-A based DynamIQ core clusters-based mobile processors (14)</vt:lpstr>
      <vt:lpstr>4.5 Armv9-A based DynamIQ core clusters-based mobile processors (15)</vt:lpstr>
      <vt:lpstr>4.5 Armv9-A based DynamIQ core clusters-based mobile processors (16)</vt:lpstr>
      <vt:lpstr>4.5 Armv9-A based DynamIQ core clusters-based mobile processors (17)</vt:lpstr>
      <vt:lpstr>4.5 Armv9-A based DynamIQ core clusters-based mobile processors (18)</vt:lpstr>
      <vt:lpstr>4.5 Armv9-A based DynamIQ core clusters-based mobile processors (19)</vt:lpstr>
      <vt:lpstr>4.5 Armv9-A based DynamIQ core clusters-based mobile processors (20)</vt:lpstr>
      <vt:lpstr>4.5 Armv9-A based DynamIQ core clusters-based mobile processors (21)</vt:lpstr>
      <vt:lpstr>4.5 Armv9-A based DynamIQ core clusters-based mobile processors (22)</vt:lpstr>
      <vt:lpstr>4.5 Armv9-A based DynamIQ core clusters-based mobile processors (23)</vt:lpstr>
      <vt:lpstr>4.5 Armv9-A based DynamIQ core clusters-based mobile processors (24)</vt:lpstr>
      <vt:lpstr>4.5 Armv9-A based DynamIQ core clusters-based mobile processors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Prof. Dr. Sima Dezső</cp:lastModifiedBy>
  <cp:revision>352</cp:revision>
  <cp:lastPrinted>2022-09-22T11:41:20Z</cp:lastPrinted>
  <dcterms:created xsi:type="dcterms:W3CDTF">2015-01-03T09:04:43Z</dcterms:created>
  <dcterms:modified xsi:type="dcterms:W3CDTF">2022-10-19T05:30:37Z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0x010100F57F55E438109E48B6391729A5612895</vt:lpwstr>
  </property>
</Properties>
</file>